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49"/>
  </p:notesMasterIdLst>
  <p:sldIdLst>
    <p:sldId id="257" r:id="rId2"/>
    <p:sldId id="258" r:id="rId3"/>
    <p:sldId id="1406" r:id="rId4"/>
    <p:sldId id="1173" r:id="rId5"/>
    <p:sldId id="1547" r:id="rId6"/>
    <p:sldId id="910" r:id="rId7"/>
    <p:sldId id="911" r:id="rId8"/>
    <p:sldId id="912" r:id="rId9"/>
    <p:sldId id="913" r:id="rId10"/>
    <p:sldId id="914" r:id="rId11"/>
    <p:sldId id="915" r:id="rId12"/>
    <p:sldId id="916" r:id="rId13"/>
    <p:sldId id="917" r:id="rId14"/>
    <p:sldId id="918" r:id="rId15"/>
    <p:sldId id="919" r:id="rId16"/>
    <p:sldId id="920" r:id="rId17"/>
    <p:sldId id="921" r:id="rId18"/>
    <p:sldId id="1262" r:id="rId19"/>
    <p:sldId id="922" r:id="rId20"/>
    <p:sldId id="1263" r:id="rId21"/>
    <p:sldId id="923" r:id="rId22"/>
    <p:sldId id="259" r:id="rId23"/>
    <p:sldId id="925" r:id="rId24"/>
    <p:sldId id="1548" r:id="rId25"/>
    <p:sldId id="926" r:id="rId26"/>
    <p:sldId id="1264" r:id="rId27"/>
    <p:sldId id="927" r:id="rId28"/>
    <p:sldId id="1265" r:id="rId29"/>
    <p:sldId id="928" r:id="rId30"/>
    <p:sldId id="929" r:id="rId31"/>
    <p:sldId id="930" r:id="rId32"/>
    <p:sldId id="931" r:id="rId33"/>
    <p:sldId id="932" r:id="rId34"/>
    <p:sldId id="1550" r:id="rId35"/>
    <p:sldId id="1549" r:id="rId36"/>
    <p:sldId id="325" r:id="rId37"/>
    <p:sldId id="779" r:id="rId38"/>
    <p:sldId id="780" r:id="rId39"/>
    <p:sldId id="1284" r:id="rId40"/>
    <p:sldId id="1285" r:id="rId41"/>
    <p:sldId id="1286" r:id="rId42"/>
    <p:sldId id="1287" r:id="rId43"/>
    <p:sldId id="1288" r:id="rId44"/>
    <p:sldId id="1289" r:id="rId45"/>
    <p:sldId id="1453" r:id="rId46"/>
    <p:sldId id="924" r:id="rId47"/>
    <p:sldId id="486" r:id="rId48"/>
    <p:sldId id="1291" r:id="rId49"/>
    <p:sldId id="1290" r:id="rId50"/>
    <p:sldId id="782" r:id="rId51"/>
    <p:sldId id="263" r:id="rId52"/>
    <p:sldId id="483" r:id="rId53"/>
    <p:sldId id="1293" r:id="rId54"/>
    <p:sldId id="1294" r:id="rId55"/>
    <p:sldId id="1295" r:id="rId56"/>
    <p:sldId id="484" r:id="rId57"/>
    <p:sldId id="784" r:id="rId58"/>
    <p:sldId id="1292" r:id="rId59"/>
    <p:sldId id="1296" r:id="rId60"/>
    <p:sldId id="1297" r:id="rId61"/>
    <p:sldId id="1298" r:id="rId62"/>
    <p:sldId id="1299" r:id="rId63"/>
    <p:sldId id="1300" r:id="rId64"/>
    <p:sldId id="1273" r:id="rId65"/>
    <p:sldId id="1274" r:id="rId66"/>
    <p:sldId id="1275" r:id="rId67"/>
    <p:sldId id="783" r:id="rId68"/>
    <p:sldId id="1271" r:id="rId69"/>
    <p:sldId id="1272" r:id="rId70"/>
    <p:sldId id="819" r:id="rId71"/>
    <p:sldId id="785" r:id="rId72"/>
    <p:sldId id="786" r:id="rId73"/>
    <p:sldId id="1302" r:id="rId74"/>
    <p:sldId id="1303" r:id="rId75"/>
    <p:sldId id="264" r:id="rId76"/>
    <p:sldId id="265" r:id="rId77"/>
    <p:sldId id="266" r:id="rId78"/>
    <p:sldId id="267" r:id="rId79"/>
    <p:sldId id="787" r:id="rId80"/>
    <p:sldId id="268" r:id="rId81"/>
    <p:sldId id="269" r:id="rId82"/>
    <p:sldId id="788" r:id="rId83"/>
    <p:sldId id="1254" r:id="rId84"/>
    <p:sldId id="270" r:id="rId85"/>
    <p:sldId id="271" r:id="rId86"/>
    <p:sldId id="1255" r:id="rId87"/>
    <p:sldId id="820" r:id="rId88"/>
    <p:sldId id="460" r:id="rId89"/>
    <p:sldId id="461" r:id="rId90"/>
    <p:sldId id="1304" r:id="rId91"/>
    <p:sldId id="1305" r:id="rId92"/>
    <p:sldId id="1306" r:id="rId93"/>
    <p:sldId id="1307" r:id="rId94"/>
    <p:sldId id="818" r:id="rId95"/>
    <p:sldId id="459" r:id="rId96"/>
    <p:sldId id="449" r:id="rId97"/>
    <p:sldId id="450" r:id="rId98"/>
    <p:sldId id="1257" r:id="rId99"/>
    <p:sldId id="451" r:id="rId100"/>
    <p:sldId id="570" r:id="rId101"/>
    <p:sldId id="454" r:id="rId102"/>
    <p:sldId id="455" r:id="rId103"/>
    <p:sldId id="457" r:id="rId104"/>
    <p:sldId id="1258" r:id="rId105"/>
    <p:sldId id="453" r:id="rId106"/>
    <p:sldId id="456" r:id="rId107"/>
    <p:sldId id="1308" r:id="rId108"/>
    <p:sldId id="821" r:id="rId109"/>
    <p:sldId id="273" r:id="rId110"/>
    <p:sldId id="272" r:id="rId111"/>
    <p:sldId id="1270" r:id="rId112"/>
    <p:sldId id="1256" r:id="rId113"/>
    <p:sldId id="485" r:id="rId114"/>
    <p:sldId id="487" r:id="rId115"/>
    <p:sldId id="260" r:id="rId116"/>
    <p:sldId id="321" r:id="rId117"/>
    <p:sldId id="324" r:id="rId118"/>
    <p:sldId id="933" r:id="rId119"/>
    <p:sldId id="822" r:id="rId120"/>
    <p:sldId id="1553" r:id="rId121"/>
    <p:sldId id="1160" r:id="rId122"/>
    <p:sldId id="1161" r:id="rId123"/>
    <p:sldId id="1166" r:id="rId124"/>
    <p:sldId id="1552" r:id="rId125"/>
    <p:sldId id="1551" r:id="rId126"/>
    <p:sldId id="1162" r:id="rId127"/>
    <p:sldId id="1163" r:id="rId128"/>
    <p:sldId id="1165" r:id="rId129"/>
    <p:sldId id="750" r:id="rId130"/>
    <p:sldId id="751" r:id="rId131"/>
    <p:sldId id="752" r:id="rId132"/>
    <p:sldId id="1117" r:id="rId133"/>
    <p:sldId id="1118" r:id="rId134"/>
    <p:sldId id="1554" r:id="rId135"/>
    <p:sldId id="1555" r:id="rId136"/>
    <p:sldId id="1119" r:id="rId137"/>
    <p:sldId id="1123" r:id="rId138"/>
    <p:sldId id="1120" r:id="rId139"/>
    <p:sldId id="1121" r:id="rId140"/>
    <p:sldId id="1122" r:id="rId141"/>
    <p:sldId id="589" r:id="rId142"/>
    <p:sldId id="595" r:id="rId143"/>
    <p:sldId id="972" r:id="rId144"/>
    <p:sldId id="973" r:id="rId145"/>
    <p:sldId id="974" r:id="rId146"/>
    <p:sldId id="975" r:id="rId147"/>
    <p:sldId id="1124" r:id="rId148"/>
    <p:sldId id="1125" r:id="rId149"/>
    <p:sldId id="1126" r:id="rId150"/>
    <p:sldId id="1127" r:id="rId151"/>
    <p:sldId id="1556" r:id="rId152"/>
    <p:sldId id="1557" r:id="rId153"/>
    <p:sldId id="1558" r:id="rId154"/>
    <p:sldId id="1563" r:id="rId155"/>
    <p:sldId id="598" r:id="rId156"/>
    <p:sldId id="602" r:id="rId157"/>
    <p:sldId id="603" r:id="rId158"/>
    <p:sldId id="604" r:id="rId159"/>
    <p:sldId id="605" r:id="rId160"/>
    <p:sldId id="606" r:id="rId161"/>
    <p:sldId id="607" r:id="rId162"/>
    <p:sldId id="608" r:id="rId163"/>
    <p:sldId id="609" r:id="rId164"/>
    <p:sldId id="610" r:id="rId165"/>
    <p:sldId id="612" r:id="rId166"/>
    <p:sldId id="613" r:id="rId167"/>
    <p:sldId id="614" r:id="rId168"/>
    <p:sldId id="615" r:id="rId169"/>
    <p:sldId id="616" r:id="rId170"/>
    <p:sldId id="617" r:id="rId171"/>
    <p:sldId id="618" r:id="rId172"/>
    <p:sldId id="619" r:id="rId173"/>
    <p:sldId id="620" r:id="rId174"/>
    <p:sldId id="621" r:id="rId175"/>
    <p:sldId id="622" r:id="rId176"/>
    <p:sldId id="623" r:id="rId177"/>
    <p:sldId id="624" r:id="rId178"/>
    <p:sldId id="625" r:id="rId179"/>
    <p:sldId id="626" r:id="rId180"/>
    <p:sldId id="627" r:id="rId181"/>
    <p:sldId id="628" r:id="rId182"/>
    <p:sldId id="629" r:id="rId183"/>
    <p:sldId id="630" r:id="rId184"/>
    <p:sldId id="631" r:id="rId185"/>
    <p:sldId id="632" r:id="rId186"/>
    <p:sldId id="633" r:id="rId187"/>
    <p:sldId id="634" r:id="rId188"/>
    <p:sldId id="636" r:id="rId189"/>
    <p:sldId id="749" r:id="rId190"/>
    <p:sldId id="773" r:id="rId191"/>
    <p:sldId id="1559" r:id="rId192"/>
    <p:sldId id="1560" r:id="rId193"/>
    <p:sldId id="1561" r:id="rId194"/>
    <p:sldId id="1562" r:id="rId195"/>
    <p:sldId id="744" r:id="rId196"/>
    <p:sldId id="745" r:id="rId197"/>
    <p:sldId id="941" r:id="rId198"/>
    <p:sldId id="942" r:id="rId199"/>
    <p:sldId id="1128" r:id="rId200"/>
    <p:sldId id="1129" r:id="rId201"/>
    <p:sldId id="1130" r:id="rId202"/>
    <p:sldId id="1131" r:id="rId203"/>
    <p:sldId id="1132" r:id="rId204"/>
    <p:sldId id="1133" r:id="rId205"/>
    <p:sldId id="1134" r:id="rId206"/>
    <p:sldId id="1135" r:id="rId207"/>
    <p:sldId id="944" r:id="rId208"/>
    <p:sldId id="746" r:id="rId209"/>
    <p:sldId id="747" r:id="rId210"/>
    <p:sldId id="748" r:id="rId211"/>
    <p:sldId id="322" r:id="rId212"/>
    <p:sldId id="1136" r:id="rId213"/>
    <p:sldId id="1137" r:id="rId214"/>
    <p:sldId id="331" r:id="rId215"/>
    <p:sldId id="753" r:id="rId216"/>
    <p:sldId id="789" r:id="rId217"/>
    <p:sldId id="791" r:id="rId218"/>
    <p:sldId id="790" r:id="rId219"/>
    <p:sldId id="792" r:id="rId220"/>
    <p:sldId id="793" r:id="rId221"/>
    <p:sldId id="1564" r:id="rId222"/>
    <p:sldId id="1565" r:id="rId223"/>
    <p:sldId id="1566" r:id="rId224"/>
    <p:sldId id="1567" r:id="rId225"/>
    <p:sldId id="1568" r:id="rId226"/>
    <p:sldId id="1569" r:id="rId227"/>
    <p:sldId id="1309" r:id="rId228"/>
    <p:sldId id="262" r:id="rId229"/>
    <p:sldId id="1310" r:id="rId230"/>
    <p:sldId id="1311" r:id="rId231"/>
    <p:sldId id="323" r:id="rId232"/>
    <p:sldId id="1312" r:id="rId233"/>
    <p:sldId id="1313" r:id="rId234"/>
    <p:sldId id="1314" r:id="rId235"/>
    <p:sldId id="1315" r:id="rId236"/>
    <p:sldId id="327" r:id="rId237"/>
    <p:sldId id="1316" r:id="rId238"/>
    <p:sldId id="296" r:id="rId239"/>
    <p:sldId id="290" r:id="rId240"/>
    <p:sldId id="292" r:id="rId241"/>
    <p:sldId id="1317" r:id="rId242"/>
    <p:sldId id="1318" r:id="rId243"/>
    <p:sldId id="293" r:id="rId244"/>
    <p:sldId id="1319" r:id="rId245"/>
    <p:sldId id="1320" r:id="rId246"/>
    <p:sldId id="1321" r:id="rId247"/>
    <p:sldId id="1322" r:id="rId248"/>
    <p:sldId id="1323" r:id="rId249"/>
    <p:sldId id="1324" r:id="rId250"/>
    <p:sldId id="1325" r:id="rId251"/>
    <p:sldId id="1326" r:id="rId252"/>
    <p:sldId id="1327" r:id="rId253"/>
    <p:sldId id="1328" r:id="rId254"/>
    <p:sldId id="1329" r:id="rId255"/>
    <p:sldId id="1330" r:id="rId256"/>
    <p:sldId id="295" r:id="rId257"/>
    <p:sldId id="1331" r:id="rId258"/>
    <p:sldId id="1332" r:id="rId259"/>
    <p:sldId id="1333" r:id="rId260"/>
    <p:sldId id="326" r:id="rId261"/>
    <p:sldId id="1334" r:id="rId262"/>
    <p:sldId id="1335" r:id="rId263"/>
    <p:sldId id="294" r:id="rId264"/>
    <p:sldId id="1336" r:id="rId265"/>
    <p:sldId id="1337" r:id="rId266"/>
    <p:sldId id="1338" r:id="rId267"/>
    <p:sldId id="1339" r:id="rId268"/>
    <p:sldId id="335" r:id="rId269"/>
    <p:sldId id="1340" r:id="rId270"/>
    <p:sldId id="289" r:id="rId271"/>
    <p:sldId id="1341" r:id="rId272"/>
    <p:sldId id="1342" r:id="rId273"/>
    <p:sldId id="1343" r:id="rId274"/>
    <p:sldId id="1344" r:id="rId275"/>
    <p:sldId id="1345" r:id="rId276"/>
    <p:sldId id="1346" r:id="rId277"/>
    <p:sldId id="330" r:id="rId278"/>
    <p:sldId id="1347" r:id="rId279"/>
    <p:sldId id="1348" r:id="rId280"/>
    <p:sldId id="1349" r:id="rId281"/>
    <p:sldId id="1350" r:id="rId282"/>
    <p:sldId id="1351" r:id="rId283"/>
    <p:sldId id="1352" r:id="rId284"/>
    <p:sldId id="1353" r:id="rId285"/>
    <p:sldId id="1354" r:id="rId286"/>
    <p:sldId id="1355" r:id="rId287"/>
    <p:sldId id="1356" r:id="rId288"/>
    <p:sldId id="1574" r:id="rId289"/>
    <p:sldId id="1570" r:id="rId290"/>
    <p:sldId id="1571" r:id="rId291"/>
    <p:sldId id="1572" r:id="rId292"/>
    <p:sldId id="1573" r:id="rId293"/>
    <p:sldId id="1357" r:id="rId294"/>
    <p:sldId id="1358" r:id="rId295"/>
    <p:sldId id="1359" r:id="rId296"/>
    <p:sldId id="1360" r:id="rId297"/>
    <p:sldId id="1361" r:id="rId298"/>
    <p:sldId id="1362" r:id="rId299"/>
    <p:sldId id="1363" r:id="rId300"/>
    <p:sldId id="1364" r:id="rId301"/>
    <p:sldId id="1365" r:id="rId302"/>
    <p:sldId id="1366" r:id="rId303"/>
    <p:sldId id="1367" r:id="rId304"/>
    <p:sldId id="1368" r:id="rId305"/>
    <p:sldId id="1369" r:id="rId306"/>
    <p:sldId id="1370" r:id="rId307"/>
    <p:sldId id="1371" r:id="rId308"/>
    <p:sldId id="1407" r:id="rId309"/>
    <p:sldId id="1416" r:id="rId310"/>
    <p:sldId id="329" r:id="rId311"/>
    <p:sldId id="1411" r:id="rId312"/>
    <p:sldId id="274" r:id="rId313"/>
    <p:sldId id="977" r:id="rId314"/>
    <p:sldId id="976" r:id="rId315"/>
    <p:sldId id="275" r:id="rId316"/>
    <p:sldId id="285" r:id="rId317"/>
    <p:sldId id="978" r:id="rId318"/>
    <p:sldId id="1266" r:id="rId319"/>
    <p:sldId id="979" r:id="rId320"/>
    <p:sldId id="980" r:id="rId321"/>
    <p:sldId id="1408" r:id="rId322"/>
    <p:sldId id="936" r:id="rId323"/>
    <p:sldId id="1454" r:id="rId324"/>
    <p:sldId id="934" r:id="rId325"/>
    <p:sldId id="982" r:id="rId326"/>
    <p:sldId id="983" r:id="rId327"/>
    <p:sldId id="984" r:id="rId328"/>
    <p:sldId id="1259" r:id="rId329"/>
    <p:sldId id="985" r:id="rId330"/>
    <p:sldId id="1267" r:id="rId331"/>
    <p:sldId id="986" r:id="rId332"/>
    <p:sldId id="1261" r:id="rId333"/>
    <p:sldId id="1260" r:id="rId334"/>
    <p:sldId id="1410" r:id="rId335"/>
    <p:sldId id="937" r:id="rId336"/>
    <p:sldId id="981" r:id="rId337"/>
    <p:sldId id="988" r:id="rId338"/>
    <p:sldId id="935" r:id="rId339"/>
    <p:sldId id="938" r:id="rId340"/>
    <p:sldId id="1115" r:id="rId341"/>
    <p:sldId id="939" r:id="rId342"/>
    <p:sldId id="315" r:id="rId343"/>
    <p:sldId id="316" r:id="rId344"/>
    <p:sldId id="317" r:id="rId345"/>
    <p:sldId id="307" r:id="rId346"/>
    <p:sldId id="282" r:id="rId347"/>
    <p:sldId id="989" r:id="rId348"/>
    <p:sldId id="990" r:id="rId349"/>
    <p:sldId id="283" r:id="rId350"/>
    <p:sldId id="287" r:id="rId351"/>
    <p:sldId id="1575" r:id="rId352"/>
    <p:sldId id="1576" r:id="rId353"/>
    <p:sldId id="991" r:id="rId354"/>
    <p:sldId id="992" r:id="rId355"/>
    <p:sldId id="993" r:id="rId356"/>
    <p:sldId id="736" r:id="rId357"/>
    <p:sldId id="1409" r:id="rId358"/>
    <p:sldId id="286" r:id="rId359"/>
    <p:sldId id="488" r:id="rId360"/>
    <p:sldId id="320" r:id="rId361"/>
    <p:sldId id="995" r:id="rId362"/>
    <p:sldId id="994" r:id="rId363"/>
    <p:sldId id="311" r:id="rId364"/>
    <p:sldId id="312" r:id="rId365"/>
    <p:sldId id="313" r:id="rId366"/>
    <p:sldId id="743" r:id="rId367"/>
    <p:sldId id="314" r:id="rId368"/>
    <p:sldId id="1116" r:id="rId369"/>
    <p:sldId id="1278" r:id="rId370"/>
    <p:sldId id="1412" r:id="rId371"/>
    <p:sldId id="945" r:id="rId372"/>
    <p:sldId id="1140" r:id="rId373"/>
    <p:sldId id="1141" r:id="rId374"/>
    <p:sldId id="957" r:id="rId375"/>
    <p:sldId id="1139" r:id="rId376"/>
    <p:sldId id="958" r:id="rId377"/>
    <p:sldId id="1142" r:id="rId378"/>
    <p:sldId id="1143" r:id="rId379"/>
    <p:sldId id="1144" r:id="rId380"/>
    <p:sldId id="959" r:id="rId381"/>
    <p:sldId id="1279" r:id="rId382"/>
    <p:sldId id="1145" r:id="rId383"/>
    <p:sldId id="1146" r:id="rId384"/>
    <p:sldId id="956" r:id="rId385"/>
    <p:sldId id="1413" r:id="rId386"/>
    <p:sldId id="946" r:id="rId387"/>
    <p:sldId id="947" r:id="rId388"/>
    <p:sldId id="948" r:id="rId389"/>
    <p:sldId id="949" r:id="rId390"/>
    <p:sldId id="953" r:id="rId391"/>
    <p:sldId id="954" r:id="rId392"/>
    <p:sldId id="969" r:id="rId393"/>
    <p:sldId id="970" r:id="rId394"/>
    <p:sldId id="1167" r:id="rId395"/>
    <p:sldId id="1168" r:id="rId396"/>
    <p:sldId id="1169" r:id="rId397"/>
    <p:sldId id="1170" r:id="rId398"/>
    <p:sldId id="1171" r:id="rId399"/>
    <p:sldId id="1172" r:id="rId400"/>
    <p:sldId id="955" r:id="rId401"/>
    <p:sldId id="1415" r:id="rId402"/>
    <p:sldId id="1414" r:id="rId403"/>
    <p:sldId id="1148" r:id="rId404"/>
    <p:sldId id="960" r:id="rId405"/>
    <p:sldId id="961" r:id="rId406"/>
    <p:sldId id="1149" r:id="rId407"/>
    <p:sldId id="962" r:id="rId408"/>
    <p:sldId id="1150" r:id="rId409"/>
    <p:sldId id="1151" r:id="rId410"/>
    <p:sldId id="963" r:id="rId411"/>
    <p:sldId id="964" r:id="rId412"/>
    <p:sldId id="965" r:id="rId413"/>
    <p:sldId id="966" r:id="rId414"/>
    <p:sldId id="1152" r:id="rId415"/>
    <p:sldId id="1153" r:id="rId416"/>
    <p:sldId id="1154" r:id="rId417"/>
    <p:sldId id="1155" r:id="rId418"/>
    <p:sldId id="1156" r:id="rId419"/>
    <p:sldId id="1157" r:id="rId420"/>
    <p:sldId id="1158" r:id="rId421"/>
    <p:sldId id="1159" r:id="rId422"/>
    <p:sldId id="967" r:id="rId423"/>
    <p:sldId id="968" r:id="rId424"/>
    <p:sldId id="1372" r:id="rId425"/>
    <p:sldId id="1373" r:id="rId426"/>
    <p:sldId id="1374" r:id="rId427"/>
    <p:sldId id="1375" r:id="rId428"/>
    <p:sldId id="1376" r:id="rId429"/>
    <p:sldId id="1377" r:id="rId430"/>
    <p:sldId id="1378" r:id="rId431"/>
    <p:sldId id="1379" r:id="rId432"/>
    <p:sldId id="1380" r:id="rId433"/>
    <p:sldId id="1381" r:id="rId434"/>
    <p:sldId id="1382" r:id="rId435"/>
    <p:sldId id="1383" r:id="rId436"/>
    <p:sldId id="1384" r:id="rId437"/>
    <p:sldId id="1385" r:id="rId438"/>
    <p:sldId id="1386" r:id="rId439"/>
    <p:sldId id="1387" r:id="rId440"/>
    <p:sldId id="1388" r:id="rId441"/>
    <p:sldId id="1389" r:id="rId442"/>
    <p:sldId id="1390" r:id="rId443"/>
    <p:sldId id="1391" r:id="rId444"/>
    <p:sldId id="1392" r:id="rId445"/>
    <p:sldId id="1393" r:id="rId446"/>
    <p:sldId id="1394" r:id="rId447"/>
    <p:sldId id="1437" r:id="rId448"/>
    <p:sldId id="1438" r:id="rId449"/>
    <p:sldId id="1439" r:id="rId450"/>
    <p:sldId id="1441" r:id="rId451"/>
    <p:sldId id="1440" r:id="rId452"/>
    <p:sldId id="1442" r:id="rId453"/>
    <p:sldId id="1443" r:id="rId454"/>
    <p:sldId id="1444" r:id="rId455"/>
    <p:sldId id="1445" r:id="rId456"/>
    <p:sldId id="1577" r:id="rId457"/>
    <p:sldId id="1578" r:id="rId458"/>
    <p:sldId id="4676" r:id="rId459"/>
    <p:sldId id="4677" r:id="rId460"/>
    <p:sldId id="4678" r:id="rId461"/>
    <p:sldId id="1462" r:id="rId462"/>
    <p:sldId id="4679" r:id="rId463"/>
    <p:sldId id="4680" r:id="rId464"/>
    <p:sldId id="4681" r:id="rId465"/>
    <p:sldId id="4682" r:id="rId466"/>
    <p:sldId id="4683" r:id="rId467"/>
    <p:sldId id="4684" r:id="rId468"/>
    <p:sldId id="1509" r:id="rId469"/>
    <p:sldId id="1470" r:id="rId470"/>
    <p:sldId id="1471" r:id="rId471"/>
    <p:sldId id="1472" r:id="rId472"/>
    <p:sldId id="4685" r:id="rId473"/>
    <p:sldId id="4686" r:id="rId474"/>
    <p:sldId id="1473" r:id="rId475"/>
    <p:sldId id="1474" r:id="rId476"/>
    <p:sldId id="4687" r:id="rId477"/>
    <p:sldId id="1477" r:id="rId478"/>
    <p:sldId id="1478" r:id="rId479"/>
    <p:sldId id="1479" r:id="rId480"/>
    <p:sldId id="1491" r:id="rId481"/>
    <p:sldId id="1480" r:id="rId482"/>
    <p:sldId id="1481" r:id="rId483"/>
    <p:sldId id="1482" r:id="rId484"/>
    <p:sldId id="1483" r:id="rId485"/>
    <p:sldId id="1484" r:id="rId486"/>
    <p:sldId id="1485" r:id="rId487"/>
    <p:sldId id="1486" r:id="rId488"/>
    <p:sldId id="1487" r:id="rId489"/>
    <p:sldId id="4696" r:id="rId490"/>
    <p:sldId id="4697" r:id="rId491"/>
    <p:sldId id="4698" r:id="rId492"/>
    <p:sldId id="4699" r:id="rId493"/>
    <p:sldId id="4700" r:id="rId494"/>
    <p:sldId id="4701" r:id="rId495"/>
    <p:sldId id="4702" r:id="rId496"/>
    <p:sldId id="1488" r:id="rId497"/>
    <p:sldId id="1490" r:id="rId498"/>
    <p:sldId id="1489" r:id="rId499"/>
    <p:sldId id="4688" r:id="rId500"/>
    <p:sldId id="1492" r:id="rId501"/>
    <p:sldId id="4689" r:id="rId502"/>
    <p:sldId id="4690" r:id="rId503"/>
    <p:sldId id="4691" r:id="rId504"/>
    <p:sldId id="4692" r:id="rId505"/>
    <p:sldId id="4693" r:id="rId506"/>
    <p:sldId id="4694" r:id="rId507"/>
    <p:sldId id="4695" r:id="rId508"/>
    <p:sldId id="1494" r:id="rId509"/>
    <p:sldId id="1507" r:id="rId510"/>
    <p:sldId id="1495" r:id="rId511"/>
    <p:sldId id="1496" r:id="rId512"/>
    <p:sldId id="1497" r:id="rId513"/>
    <p:sldId id="1503" r:id="rId514"/>
    <p:sldId id="1506" r:id="rId515"/>
    <p:sldId id="4668" r:id="rId516"/>
    <p:sldId id="4669" r:id="rId517"/>
    <p:sldId id="4670" r:id="rId518"/>
    <p:sldId id="4671" r:id="rId519"/>
    <p:sldId id="4672" r:id="rId520"/>
    <p:sldId id="4673" r:id="rId521"/>
    <p:sldId id="1504" r:id="rId522"/>
    <p:sldId id="1505" r:id="rId523"/>
    <p:sldId id="1498" r:id="rId524"/>
    <p:sldId id="1501" r:id="rId525"/>
    <p:sldId id="1502" r:id="rId526"/>
    <p:sldId id="1499" r:id="rId527"/>
    <p:sldId id="1508" r:id="rId528"/>
    <p:sldId id="1500" r:id="rId529"/>
    <p:sldId id="1417" r:id="rId530"/>
    <p:sldId id="1224" r:id="rId531"/>
    <p:sldId id="1281" r:id="rId532"/>
    <p:sldId id="1282" r:id="rId533"/>
    <p:sldId id="1283" r:id="rId534"/>
    <p:sldId id="480" r:id="rId535"/>
    <p:sldId id="493" r:id="rId536"/>
    <p:sldId id="473" r:id="rId537"/>
    <p:sldId id="1225" r:id="rId538"/>
    <p:sldId id="297" r:id="rId539"/>
    <p:sldId id="300" r:id="rId540"/>
    <p:sldId id="1458" r:id="rId541"/>
    <p:sldId id="474" r:id="rId542"/>
    <p:sldId id="298" r:id="rId543"/>
    <p:sldId id="299" r:id="rId544"/>
    <p:sldId id="304" r:id="rId545"/>
    <p:sldId id="301" r:id="rId546"/>
    <p:sldId id="302" r:id="rId547"/>
    <p:sldId id="506" r:id="rId548"/>
    <p:sldId id="507" r:id="rId549"/>
    <p:sldId id="508" r:id="rId550"/>
    <p:sldId id="509" r:id="rId551"/>
    <p:sldId id="1226" r:id="rId552"/>
    <p:sldId id="475" r:id="rId553"/>
    <p:sldId id="1227" r:id="rId554"/>
    <p:sldId id="533" r:id="rId555"/>
    <p:sldId id="303" r:id="rId556"/>
    <p:sldId id="1228" r:id="rId557"/>
    <p:sldId id="534" r:id="rId558"/>
    <p:sldId id="1229" r:id="rId559"/>
    <p:sldId id="535" r:id="rId560"/>
    <p:sldId id="536" r:id="rId561"/>
    <p:sldId id="537" r:id="rId562"/>
    <p:sldId id="1230" r:id="rId563"/>
    <p:sldId id="305" r:id="rId564"/>
    <p:sldId id="1231" r:id="rId565"/>
    <p:sldId id="1232" r:id="rId566"/>
    <p:sldId id="306" r:id="rId567"/>
    <p:sldId id="1233" r:id="rId568"/>
    <p:sldId id="998" r:id="rId569"/>
    <p:sldId id="1234" r:id="rId570"/>
    <p:sldId id="1235" r:id="rId571"/>
    <p:sldId id="1236" r:id="rId572"/>
    <p:sldId id="1237" r:id="rId573"/>
    <p:sldId id="1238" r:id="rId574"/>
    <p:sldId id="1239" r:id="rId575"/>
    <p:sldId id="1240" r:id="rId576"/>
    <p:sldId id="1241" r:id="rId577"/>
    <p:sldId id="1242" r:id="rId578"/>
    <p:sldId id="1243" r:id="rId579"/>
    <p:sldId id="1244" r:id="rId580"/>
    <p:sldId id="549" r:id="rId581"/>
    <p:sldId id="550" r:id="rId582"/>
    <p:sldId id="551" r:id="rId583"/>
    <p:sldId id="552" r:id="rId584"/>
    <p:sldId id="553" r:id="rId585"/>
    <p:sldId id="1245" r:id="rId586"/>
    <p:sldId id="1246" r:id="rId587"/>
    <p:sldId id="1247" r:id="rId588"/>
    <p:sldId id="1248" r:id="rId589"/>
    <p:sldId id="1249" r:id="rId590"/>
    <p:sldId id="318" r:id="rId591"/>
    <p:sldId id="319" r:id="rId592"/>
    <p:sldId id="1250" r:id="rId593"/>
    <p:sldId id="538" r:id="rId594"/>
    <p:sldId id="1395" r:id="rId595"/>
    <p:sldId id="1396" r:id="rId596"/>
    <p:sldId id="1397" r:id="rId597"/>
    <p:sldId id="1398" r:id="rId598"/>
    <p:sldId id="1399" r:id="rId599"/>
    <p:sldId id="1400" r:id="rId600"/>
    <p:sldId id="1401" r:id="rId601"/>
    <p:sldId id="1402" r:id="rId602"/>
    <p:sldId id="1403" r:id="rId603"/>
    <p:sldId id="1404" r:id="rId604"/>
    <p:sldId id="1405" r:id="rId605"/>
    <p:sldId id="558" r:id="rId606"/>
    <p:sldId id="1280" r:id="rId607"/>
    <p:sldId id="543" r:id="rId608"/>
    <p:sldId id="544" r:id="rId609"/>
    <p:sldId id="1057" r:id="rId610"/>
    <p:sldId id="1058" r:id="rId611"/>
    <p:sldId id="1059" r:id="rId612"/>
    <p:sldId id="1060" r:id="rId613"/>
    <p:sldId id="1061" r:id="rId614"/>
    <p:sldId id="1062" r:id="rId615"/>
    <p:sldId id="1063" r:id="rId616"/>
    <p:sldId id="1064" r:id="rId617"/>
    <p:sldId id="1065" r:id="rId618"/>
    <p:sldId id="1066" r:id="rId619"/>
    <p:sldId id="1067" r:id="rId620"/>
    <p:sldId id="1068" r:id="rId621"/>
    <p:sldId id="861" r:id="rId622"/>
    <p:sldId id="1069" r:id="rId623"/>
    <p:sldId id="1070" r:id="rId624"/>
    <p:sldId id="1071" r:id="rId625"/>
    <p:sldId id="1072" r:id="rId626"/>
    <p:sldId id="1073" r:id="rId627"/>
    <p:sldId id="1074" r:id="rId628"/>
    <p:sldId id="1075" r:id="rId629"/>
    <p:sldId id="866" r:id="rId630"/>
    <p:sldId id="1469" r:id="rId631"/>
    <p:sldId id="384" r:id="rId632"/>
    <p:sldId id="1076" r:id="rId633"/>
    <p:sldId id="1077" r:id="rId634"/>
    <p:sldId id="1078" r:id="rId635"/>
    <p:sldId id="1079" r:id="rId636"/>
    <p:sldId id="261" r:id="rId637"/>
    <p:sldId id="1080" r:id="rId638"/>
    <p:sldId id="1269" r:id="rId639"/>
    <p:sldId id="1081" r:id="rId640"/>
    <p:sldId id="1082" r:id="rId641"/>
    <p:sldId id="875" r:id="rId642"/>
    <p:sldId id="1083" r:id="rId643"/>
    <p:sldId id="1084" r:id="rId644"/>
    <p:sldId id="862" r:id="rId645"/>
    <p:sldId id="568" r:id="rId646"/>
    <p:sldId id="908" r:id="rId647"/>
    <p:sldId id="1465" r:id="rId648"/>
    <p:sldId id="569" r:id="rId649"/>
    <p:sldId id="1466" r:id="rId650"/>
    <p:sldId id="571" r:id="rId651"/>
    <p:sldId id="1467" r:id="rId652"/>
    <p:sldId id="1468" r:id="rId653"/>
    <p:sldId id="733" r:id="rId654"/>
    <p:sldId id="909" r:id="rId655"/>
    <p:sldId id="906" r:id="rId656"/>
    <p:sldId id="907" r:id="rId657"/>
    <p:sldId id="1091" r:id="rId658"/>
    <p:sldId id="1092" r:id="rId659"/>
    <p:sldId id="1093" r:id="rId660"/>
    <p:sldId id="1094" r:id="rId661"/>
    <p:sldId id="277" r:id="rId662"/>
    <p:sldId id="864" r:id="rId663"/>
    <p:sldId id="1097" r:id="rId664"/>
    <p:sldId id="280" r:id="rId665"/>
    <p:sldId id="1418" r:id="rId666"/>
    <p:sldId id="281" r:id="rId667"/>
    <p:sldId id="1095" r:id="rId668"/>
    <p:sldId id="1096" r:id="rId669"/>
    <p:sldId id="284" r:id="rId670"/>
    <p:sldId id="276" r:id="rId671"/>
    <p:sldId id="278" r:id="rId672"/>
    <p:sldId id="1276" r:id="rId673"/>
    <p:sldId id="1277" r:id="rId674"/>
    <p:sldId id="1419" r:id="rId675"/>
    <p:sldId id="1459" r:id="rId676"/>
    <p:sldId id="1420" r:id="rId677"/>
    <p:sldId id="1421" r:id="rId678"/>
    <p:sldId id="1460" r:id="rId679"/>
    <p:sldId id="1422" r:id="rId680"/>
    <p:sldId id="1424" r:id="rId681"/>
    <p:sldId id="1425" r:id="rId682"/>
    <p:sldId id="1426" r:id="rId683"/>
    <p:sldId id="1427" r:id="rId684"/>
    <p:sldId id="1428" r:id="rId685"/>
    <p:sldId id="1461" r:id="rId686"/>
    <p:sldId id="1430" r:id="rId687"/>
    <p:sldId id="865" r:id="rId688"/>
    <p:sldId id="1432" r:id="rId689"/>
    <p:sldId id="1433" r:id="rId690"/>
    <p:sldId id="279" r:id="rId691"/>
    <p:sldId id="1434" r:id="rId692"/>
    <p:sldId id="1435" r:id="rId693"/>
    <p:sldId id="1436" r:id="rId694"/>
    <p:sldId id="1098" r:id="rId695"/>
    <p:sldId id="1099" r:id="rId696"/>
    <p:sldId id="1100" r:id="rId697"/>
    <p:sldId id="1101" r:id="rId698"/>
    <p:sldId id="1102" r:id="rId699"/>
    <p:sldId id="1103" r:id="rId700"/>
    <p:sldId id="1105" r:id="rId701"/>
    <p:sldId id="1106" r:id="rId702"/>
    <p:sldId id="1107" r:id="rId703"/>
    <p:sldId id="1109" r:id="rId704"/>
    <p:sldId id="1108" r:id="rId705"/>
    <p:sldId id="1110" r:id="rId706"/>
    <p:sldId id="1111" r:id="rId707"/>
    <p:sldId id="1112" r:id="rId708"/>
    <p:sldId id="1113" r:id="rId709"/>
    <p:sldId id="1114" r:id="rId710"/>
    <p:sldId id="332" r:id="rId711"/>
    <p:sldId id="1252" r:id="rId712"/>
    <p:sldId id="1253" r:id="rId713"/>
    <p:sldId id="338" r:id="rId714"/>
    <p:sldId id="342" r:id="rId715"/>
    <p:sldId id="347" r:id="rId716"/>
    <p:sldId id="353" r:id="rId717"/>
    <p:sldId id="360" r:id="rId718"/>
    <p:sldId id="368" r:id="rId719"/>
    <p:sldId id="377" r:id="rId720"/>
    <p:sldId id="397" r:id="rId721"/>
    <p:sldId id="408" r:id="rId722"/>
    <p:sldId id="420" r:id="rId723"/>
    <p:sldId id="433" r:id="rId724"/>
    <p:sldId id="560" r:id="rId725"/>
    <p:sldId id="562" r:id="rId726"/>
    <p:sldId id="447" r:id="rId727"/>
    <p:sldId id="466" r:id="rId728"/>
    <p:sldId id="467" r:id="rId729"/>
    <p:sldId id="468" r:id="rId730"/>
    <p:sldId id="469" r:id="rId731"/>
    <p:sldId id="470" r:id="rId732"/>
    <p:sldId id="472" r:id="rId733"/>
    <p:sldId id="561" r:id="rId734"/>
    <p:sldId id="554" r:id="rId735"/>
    <p:sldId id="555" r:id="rId736"/>
    <p:sldId id="556" r:id="rId737"/>
    <p:sldId id="557" r:id="rId738"/>
    <p:sldId id="565" r:id="rId739"/>
    <p:sldId id="658" r:id="rId740"/>
    <p:sldId id="659" r:id="rId741"/>
    <p:sldId id="660" r:id="rId742"/>
    <p:sldId id="637" r:id="rId743"/>
    <p:sldId id="564" r:id="rId744"/>
    <p:sldId id="657" r:id="rId745"/>
    <p:sldId id="640" r:id="rId746"/>
    <p:sldId id="641" r:id="rId747"/>
    <p:sldId id="709" r:id="rId748"/>
    <p:sldId id="642" r:id="rId749"/>
    <p:sldId id="643" r:id="rId750"/>
    <p:sldId id="644" r:id="rId751"/>
    <p:sldId id="645" r:id="rId752"/>
    <p:sldId id="646" r:id="rId753"/>
    <p:sldId id="647" r:id="rId754"/>
    <p:sldId id="879" r:id="rId755"/>
    <p:sldId id="648" r:id="rId756"/>
    <p:sldId id="1044" r:id="rId757"/>
    <p:sldId id="1045" r:id="rId758"/>
    <p:sldId id="1046" r:id="rId759"/>
    <p:sldId id="1047" r:id="rId760"/>
    <p:sldId id="1048" r:id="rId761"/>
    <p:sldId id="1049" r:id="rId762"/>
    <p:sldId id="1050" r:id="rId763"/>
    <p:sldId id="1051" r:id="rId764"/>
    <p:sldId id="1052" r:id="rId765"/>
    <p:sldId id="1053" r:id="rId766"/>
    <p:sldId id="1054" r:id="rId767"/>
    <p:sldId id="1055" r:id="rId768"/>
    <p:sldId id="649" r:id="rId769"/>
    <p:sldId id="650" r:id="rId770"/>
    <p:sldId id="651" r:id="rId771"/>
    <p:sldId id="652" r:id="rId772"/>
    <p:sldId id="653" r:id="rId773"/>
    <p:sldId id="654" r:id="rId774"/>
    <p:sldId id="655" r:id="rId775"/>
    <p:sldId id="656" r:id="rId776"/>
    <p:sldId id="566" r:id="rId777"/>
    <p:sldId id="567" r:id="rId778"/>
    <p:sldId id="665" r:id="rId779"/>
    <p:sldId id="666" r:id="rId780"/>
    <p:sldId id="667" r:id="rId781"/>
    <p:sldId id="668" r:id="rId782"/>
    <p:sldId id="256" r:id="rId783"/>
    <p:sldId id="1174" r:id="rId784"/>
    <p:sldId id="1175" r:id="rId785"/>
    <p:sldId id="1176" r:id="rId786"/>
    <p:sldId id="1177" r:id="rId787"/>
    <p:sldId id="1178" r:id="rId788"/>
    <p:sldId id="1179" r:id="rId789"/>
    <p:sldId id="1180" r:id="rId790"/>
    <p:sldId id="1181" r:id="rId791"/>
    <p:sldId id="1182" r:id="rId792"/>
    <p:sldId id="1183" r:id="rId793"/>
    <p:sldId id="1184" r:id="rId794"/>
    <p:sldId id="1185" r:id="rId795"/>
    <p:sldId id="1186" r:id="rId796"/>
    <p:sldId id="1187" r:id="rId797"/>
    <p:sldId id="1188" r:id="rId798"/>
    <p:sldId id="1189" r:id="rId799"/>
    <p:sldId id="1190" r:id="rId800"/>
    <p:sldId id="1191" r:id="rId801"/>
    <p:sldId id="345" r:id="rId802"/>
    <p:sldId id="1192" r:id="rId803"/>
    <p:sldId id="1193" r:id="rId804"/>
    <p:sldId id="1194" r:id="rId805"/>
    <p:sldId id="1195" r:id="rId806"/>
    <p:sldId id="1196" r:id="rId807"/>
    <p:sldId id="334" r:id="rId808"/>
    <p:sldId id="1197" r:id="rId809"/>
    <p:sldId id="336" r:id="rId810"/>
    <p:sldId id="337" r:id="rId811"/>
    <p:sldId id="1198" r:id="rId812"/>
    <p:sldId id="339" r:id="rId813"/>
    <p:sldId id="340" r:id="rId814"/>
    <p:sldId id="341" r:id="rId815"/>
    <p:sldId id="1199" r:id="rId816"/>
    <p:sldId id="343" r:id="rId817"/>
    <p:sldId id="344" r:id="rId818"/>
    <p:sldId id="346" r:id="rId819"/>
    <p:sldId id="1200" r:id="rId820"/>
    <p:sldId id="1201" r:id="rId821"/>
    <p:sldId id="348" r:id="rId822"/>
    <p:sldId id="349" r:id="rId823"/>
    <p:sldId id="1202" r:id="rId824"/>
    <p:sldId id="362" r:id="rId825"/>
    <p:sldId id="363" r:id="rId826"/>
    <p:sldId id="364" r:id="rId827"/>
    <p:sldId id="365" r:id="rId828"/>
    <p:sldId id="366" r:id="rId829"/>
    <p:sldId id="367" r:id="rId830"/>
    <p:sldId id="586" r:id="rId831"/>
    <p:sldId id="1206" r:id="rId832"/>
    <p:sldId id="1207" r:id="rId833"/>
    <p:sldId id="587" r:id="rId834"/>
    <p:sldId id="590" r:id="rId835"/>
    <p:sldId id="591" r:id="rId836"/>
    <p:sldId id="596" r:id="rId837"/>
    <p:sldId id="597" r:id="rId838"/>
    <p:sldId id="1208" r:id="rId839"/>
    <p:sldId id="599" r:id="rId840"/>
    <p:sldId id="600" r:id="rId841"/>
    <p:sldId id="1209" r:id="rId842"/>
    <p:sldId id="1210" r:id="rId843"/>
    <p:sldId id="1211" r:id="rId844"/>
    <p:sldId id="1212" r:id="rId845"/>
    <p:sldId id="1213" r:id="rId846"/>
    <p:sldId id="1214" r:id="rId847"/>
    <p:sldId id="1215" r:id="rId848"/>
    <p:sldId id="1216" r:id="rId849"/>
    <p:sldId id="1217" r:id="rId850"/>
    <p:sldId id="1218" r:id="rId851"/>
    <p:sldId id="1219" r:id="rId852"/>
    <p:sldId id="1220" r:id="rId853"/>
    <p:sldId id="1221" r:id="rId854"/>
    <p:sldId id="1222" r:id="rId855"/>
    <p:sldId id="1223" r:id="rId856"/>
    <p:sldId id="880" r:id="rId857"/>
    <p:sldId id="476" r:id="rId858"/>
    <p:sldId id="834" r:id="rId859"/>
    <p:sldId id="835" r:id="rId860"/>
    <p:sldId id="836" r:id="rId861"/>
    <p:sldId id="837" r:id="rId862"/>
    <p:sldId id="838" r:id="rId863"/>
    <p:sldId id="839" r:id="rId864"/>
    <p:sldId id="840" r:id="rId865"/>
    <p:sldId id="841" r:id="rId866"/>
    <p:sldId id="842" r:id="rId867"/>
    <p:sldId id="843" r:id="rId868"/>
    <p:sldId id="844" r:id="rId869"/>
    <p:sldId id="845" r:id="rId870"/>
    <p:sldId id="846" r:id="rId871"/>
    <p:sldId id="847" r:id="rId872"/>
    <p:sldId id="848" r:id="rId873"/>
    <p:sldId id="849" r:id="rId874"/>
    <p:sldId id="850" r:id="rId875"/>
    <p:sldId id="851" r:id="rId876"/>
    <p:sldId id="852" r:id="rId877"/>
    <p:sldId id="825" r:id="rId878"/>
    <p:sldId id="826" r:id="rId879"/>
    <p:sldId id="827" r:id="rId880"/>
    <p:sldId id="828" r:id="rId881"/>
    <p:sldId id="829" r:id="rId882"/>
    <p:sldId id="774" r:id="rId883"/>
    <p:sldId id="777" r:id="rId884"/>
    <p:sldId id="776" r:id="rId885"/>
    <p:sldId id="804" r:id="rId886"/>
    <p:sldId id="805" r:id="rId887"/>
    <p:sldId id="806" r:id="rId888"/>
    <p:sldId id="807" r:id="rId889"/>
    <p:sldId id="853" r:id="rId890"/>
    <p:sldId id="854" r:id="rId891"/>
    <p:sldId id="855" r:id="rId892"/>
    <p:sldId id="856" r:id="rId893"/>
    <p:sldId id="857" r:id="rId894"/>
    <p:sldId id="858" r:id="rId895"/>
    <p:sldId id="881" r:id="rId896"/>
    <p:sldId id="882" r:id="rId897"/>
    <p:sldId id="883" r:id="rId898"/>
    <p:sldId id="859" r:id="rId899"/>
    <p:sldId id="884" r:id="rId900"/>
    <p:sldId id="885" r:id="rId901"/>
    <p:sldId id="886" r:id="rId902"/>
    <p:sldId id="887" r:id="rId903"/>
    <p:sldId id="683" r:id="rId904"/>
    <p:sldId id="684" r:id="rId905"/>
    <p:sldId id="711" r:id="rId906"/>
    <p:sldId id="712" r:id="rId907"/>
    <p:sldId id="713" r:id="rId908"/>
    <p:sldId id="714" r:id="rId909"/>
    <p:sldId id="715" r:id="rId910"/>
    <p:sldId id="716" r:id="rId911"/>
    <p:sldId id="717" r:id="rId912"/>
    <p:sldId id="718" r:id="rId913"/>
    <p:sldId id="719" r:id="rId914"/>
    <p:sldId id="720" r:id="rId915"/>
    <p:sldId id="905" r:id="rId916"/>
    <p:sldId id="721" r:id="rId917"/>
    <p:sldId id="722" r:id="rId918"/>
    <p:sldId id="755" r:id="rId919"/>
    <p:sldId id="756" r:id="rId920"/>
    <p:sldId id="801" r:id="rId921"/>
    <p:sldId id="757" r:id="rId922"/>
    <p:sldId id="758" r:id="rId923"/>
    <p:sldId id="759" r:id="rId924"/>
    <p:sldId id="760" r:id="rId925"/>
    <p:sldId id="762" r:id="rId926"/>
    <p:sldId id="763" r:id="rId927"/>
    <p:sldId id="764" r:id="rId928"/>
    <p:sldId id="765" r:id="rId929"/>
    <p:sldId id="766" r:id="rId930"/>
    <p:sldId id="767" r:id="rId931"/>
    <p:sldId id="768" r:id="rId932"/>
    <p:sldId id="802" r:id="rId933"/>
    <p:sldId id="769" r:id="rId934"/>
    <p:sldId id="803" r:id="rId935"/>
    <p:sldId id="770" r:id="rId936"/>
    <p:sldId id="893" r:id="rId937"/>
    <p:sldId id="894" r:id="rId938"/>
    <p:sldId id="895" r:id="rId939"/>
    <p:sldId id="896" r:id="rId940"/>
    <p:sldId id="897" r:id="rId941"/>
    <p:sldId id="898" r:id="rId942"/>
    <p:sldId id="899" r:id="rId943"/>
    <p:sldId id="900" r:id="rId944"/>
    <p:sldId id="901" r:id="rId945"/>
    <p:sldId id="902" r:id="rId946"/>
    <p:sldId id="903" r:id="rId947"/>
    <p:sldId id="904" r:id="rId948"/>
  </p:sldIdLst>
  <p:sldSz cx="9144000" cy="6858000" type="screen4x3"/>
  <p:notesSz cx="6858000" cy="9144000"/>
  <p:defaultTextStyle>
    <a:defPPr>
      <a:defRPr lang="it-IT"/>
    </a:defPPr>
    <a:lvl1pPr algn="l" rtl="0" eaLnBrk="0" fontAlgn="base" hangingPunct="0">
      <a:spcBef>
        <a:spcPct val="0"/>
      </a:spcBef>
      <a:spcAft>
        <a:spcPct val="0"/>
      </a:spcAft>
      <a:defRPr sz="2000" b="1"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000" b="1"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000" b="1"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000" b="1"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000" b="1" kern="1200">
        <a:solidFill>
          <a:schemeClr val="tx1"/>
        </a:solidFill>
        <a:latin typeface="Arial" panose="020B0604020202020204" pitchFamily="34" charset="0"/>
        <a:ea typeface="+mn-ea"/>
        <a:cs typeface="+mn-cs"/>
      </a:defRPr>
    </a:lvl5pPr>
    <a:lvl6pPr marL="2286000" algn="l" defTabSz="914400" rtl="0" eaLnBrk="1" latinLnBrk="0" hangingPunct="1">
      <a:defRPr sz="2000" b="1" kern="1200">
        <a:solidFill>
          <a:schemeClr val="tx1"/>
        </a:solidFill>
        <a:latin typeface="Arial" panose="020B0604020202020204" pitchFamily="34" charset="0"/>
        <a:ea typeface="+mn-ea"/>
        <a:cs typeface="+mn-cs"/>
      </a:defRPr>
    </a:lvl6pPr>
    <a:lvl7pPr marL="2743200" algn="l" defTabSz="914400" rtl="0" eaLnBrk="1" latinLnBrk="0" hangingPunct="1">
      <a:defRPr sz="2000" b="1" kern="1200">
        <a:solidFill>
          <a:schemeClr val="tx1"/>
        </a:solidFill>
        <a:latin typeface="Arial" panose="020B0604020202020204" pitchFamily="34" charset="0"/>
        <a:ea typeface="+mn-ea"/>
        <a:cs typeface="+mn-cs"/>
      </a:defRPr>
    </a:lvl7pPr>
    <a:lvl8pPr marL="3200400" algn="l" defTabSz="914400" rtl="0" eaLnBrk="1" latinLnBrk="0" hangingPunct="1">
      <a:defRPr sz="2000" b="1" kern="1200">
        <a:solidFill>
          <a:schemeClr val="tx1"/>
        </a:solidFill>
        <a:latin typeface="Arial" panose="020B0604020202020204" pitchFamily="34" charset="0"/>
        <a:ea typeface="+mn-ea"/>
        <a:cs typeface="+mn-cs"/>
      </a:defRPr>
    </a:lvl8pPr>
    <a:lvl9pPr marL="3657600" algn="l" defTabSz="914400" rtl="0" eaLnBrk="1" latinLnBrk="0" hangingPunct="1">
      <a:defRPr sz="2000"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744" autoAdjust="0"/>
  </p:normalViewPr>
  <p:slideViewPr>
    <p:cSldViewPr>
      <p:cViewPr varScale="1">
        <p:scale>
          <a:sx n="74" d="100"/>
          <a:sy n="74" d="100"/>
        </p:scale>
        <p:origin x="1714" y="62"/>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Lst>
  </p:outlineViewPr>
  <p:notesTextViewPr>
    <p:cViewPr>
      <p:scale>
        <a:sx n="100" d="100"/>
        <a:sy n="100" d="100"/>
      </p:scale>
      <p:origin x="0" y="0"/>
    </p:cViewPr>
  </p:notesTextViewPr>
  <p:sorterViewPr>
    <p:cViewPr varScale="1">
      <p:scale>
        <a:sx n="1" d="1"/>
        <a:sy n="1" d="1"/>
      </p:scale>
      <p:origin x="0" y="-8589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671" Type="http://schemas.openxmlformats.org/officeDocument/2006/relationships/slide" Target="slides/slide670.xml"/><Relationship Id="rId769" Type="http://schemas.openxmlformats.org/officeDocument/2006/relationships/slide" Target="slides/slide768.xml"/><Relationship Id="rId21" Type="http://schemas.openxmlformats.org/officeDocument/2006/relationships/slide" Target="slides/slide20.xml"/><Relationship Id="rId324" Type="http://schemas.openxmlformats.org/officeDocument/2006/relationships/slide" Target="slides/slide323.xml"/><Relationship Id="rId531" Type="http://schemas.openxmlformats.org/officeDocument/2006/relationships/slide" Target="slides/slide530.xml"/><Relationship Id="rId629" Type="http://schemas.openxmlformats.org/officeDocument/2006/relationships/slide" Target="slides/slide628.xml"/><Relationship Id="rId170" Type="http://schemas.openxmlformats.org/officeDocument/2006/relationships/slide" Target="slides/slide169.xml"/><Relationship Id="rId836" Type="http://schemas.openxmlformats.org/officeDocument/2006/relationships/slide" Target="slides/slide835.xml"/><Relationship Id="rId268" Type="http://schemas.openxmlformats.org/officeDocument/2006/relationships/slide" Target="slides/slide267.xml"/><Relationship Id="rId475" Type="http://schemas.openxmlformats.org/officeDocument/2006/relationships/slide" Target="slides/slide474.xml"/><Relationship Id="rId682" Type="http://schemas.openxmlformats.org/officeDocument/2006/relationships/slide" Target="slides/slide681.xml"/><Relationship Id="rId903" Type="http://schemas.openxmlformats.org/officeDocument/2006/relationships/slide" Target="slides/slide902.xml"/><Relationship Id="rId32" Type="http://schemas.openxmlformats.org/officeDocument/2006/relationships/slide" Target="slides/slide31.xml"/><Relationship Id="rId128" Type="http://schemas.openxmlformats.org/officeDocument/2006/relationships/slide" Target="slides/slide127.xml"/><Relationship Id="rId335" Type="http://schemas.openxmlformats.org/officeDocument/2006/relationships/slide" Target="slides/slide334.xml"/><Relationship Id="rId542" Type="http://schemas.openxmlformats.org/officeDocument/2006/relationships/slide" Target="slides/slide541.xml"/><Relationship Id="rId181" Type="http://schemas.openxmlformats.org/officeDocument/2006/relationships/slide" Target="slides/slide180.xml"/><Relationship Id="rId402" Type="http://schemas.openxmlformats.org/officeDocument/2006/relationships/slide" Target="slides/slide401.xml"/><Relationship Id="rId847" Type="http://schemas.openxmlformats.org/officeDocument/2006/relationships/slide" Target="slides/slide846.xml"/><Relationship Id="rId279" Type="http://schemas.openxmlformats.org/officeDocument/2006/relationships/slide" Target="slides/slide278.xml"/><Relationship Id="rId486" Type="http://schemas.openxmlformats.org/officeDocument/2006/relationships/slide" Target="slides/slide485.xml"/><Relationship Id="rId693" Type="http://schemas.openxmlformats.org/officeDocument/2006/relationships/slide" Target="slides/slide692.xml"/><Relationship Id="rId707" Type="http://schemas.openxmlformats.org/officeDocument/2006/relationships/slide" Target="slides/slide706.xml"/><Relationship Id="rId914" Type="http://schemas.openxmlformats.org/officeDocument/2006/relationships/slide" Target="slides/slide913.xml"/><Relationship Id="rId43" Type="http://schemas.openxmlformats.org/officeDocument/2006/relationships/slide" Target="slides/slide42.xml"/><Relationship Id="rId139" Type="http://schemas.openxmlformats.org/officeDocument/2006/relationships/slide" Target="slides/slide138.xml"/><Relationship Id="rId346" Type="http://schemas.openxmlformats.org/officeDocument/2006/relationships/slide" Target="slides/slide345.xml"/><Relationship Id="rId553" Type="http://schemas.openxmlformats.org/officeDocument/2006/relationships/slide" Target="slides/slide552.xml"/><Relationship Id="rId760" Type="http://schemas.openxmlformats.org/officeDocument/2006/relationships/slide" Target="slides/slide759.xml"/><Relationship Id="rId192" Type="http://schemas.openxmlformats.org/officeDocument/2006/relationships/slide" Target="slides/slide191.xml"/><Relationship Id="rId206" Type="http://schemas.openxmlformats.org/officeDocument/2006/relationships/slide" Target="slides/slide205.xml"/><Relationship Id="rId413" Type="http://schemas.openxmlformats.org/officeDocument/2006/relationships/slide" Target="slides/slide412.xml"/><Relationship Id="rId858" Type="http://schemas.openxmlformats.org/officeDocument/2006/relationships/slide" Target="slides/slide857.xml"/><Relationship Id="rId497" Type="http://schemas.openxmlformats.org/officeDocument/2006/relationships/slide" Target="slides/slide496.xml"/><Relationship Id="rId620" Type="http://schemas.openxmlformats.org/officeDocument/2006/relationships/slide" Target="slides/slide619.xml"/><Relationship Id="rId718" Type="http://schemas.openxmlformats.org/officeDocument/2006/relationships/slide" Target="slides/slide717.xml"/><Relationship Id="rId925" Type="http://schemas.openxmlformats.org/officeDocument/2006/relationships/slide" Target="slides/slide924.xml"/><Relationship Id="rId357" Type="http://schemas.openxmlformats.org/officeDocument/2006/relationships/slide" Target="slides/slide356.xml"/><Relationship Id="rId54" Type="http://schemas.openxmlformats.org/officeDocument/2006/relationships/slide" Target="slides/slide53.xml"/><Relationship Id="rId217" Type="http://schemas.openxmlformats.org/officeDocument/2006/relationships/slide" Target="slides/slide216.xml"/><Relationship Id="rId564" Type="http://schemas.openxmlformats.org/officeDocument/2006/relationships/slide" Target="slides/slide563.xml"/><Relationship Id="rId771" Type="http://schemas.openxmlformats.org/officeDocument/2006/relationships/slide" Target="slides/slide770.xml"/><Relationship Id="rId869" Type="http://schemas.openxmlformats.org/officeDocument/2006/relationships/slide" Target="slides/slide868.xml"/><Relationship Id="rId424" Type="http://schemas.openxmlformats.org/officeDocument/2006/relationships/slide" Target="slides/slide423.xml"/><Relationship Id="rId631" Type="http://schemas.openxmlformats.org/officeDocument/2006/relationships/slide" Target="slides/slide630.xml"/><Relationship Id="rId729" Type="http://schemas.openxmlformats.org/officeDocument/2006/relationships/slide" Target="slides/slide728.xml"/><Relationship Id="rId270" Type="http://schemas.openxmlformats.org/officeDocument/2006/relationships/slide" Target="slides/slide269.xml"/><Relationship Id="rId936" Type="http://schemas.openxmlformats.org/officeDocument/2006/relationships/slide" Target="slides/slide935.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575" Type="http://schemas.openxmlformats.org/officeDocument/2006/relationships/slide" Target="slides/slide574.xml"/><Relationship Id="rId782" Type="http://schemas.openxmlformats.org/officeDocument/2006/relationships/slide" Target="slides/slide781.xml"/><Relationship Id="rId228" Type="http://schemas.openxmlformats.org/officeDocument/2006/relationships/slide" Target="slides/slide227.xml"/><Relationship Id="rId435" Type="http://schemas.openxmlformats.org/officeDocument/2006/relationships/slide" Target="slides/slide434.xml"/><Relationship Id="rId642" Type="http://schemas.openxmlformats.org/officeDocument/2006/relationships/slide" Target="slides/slide641.xml"/><Relationship Id="rId281" Type="http://schemas.openxmlformats.org/officeDocument/2006/relationships/slide" Target="slides/slide280.xml"/><Relationship Id="rId502" Type="http://schemas.openxmlformats.org/officeDocument/2006/relationships/slide" Target="slides/slide501.xml"/><Relationship Id="rId947" Type="http://schemas.openxmlformats.org/officeDocument/2006/relationships/slide" Target="slides/slide946.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slide" Target="slides/slide378.xml"/><Relationship Id="rId586" Type="http://schemas.openxmlformats.org/officeDocument/2006/relationships/slide" Target="slides/slide585.xml"/><Relationship Id="rId793" Type="http://schemas.openxmlformats.org/officeDocument/2006/relationships/slide" Target="slides/slide792.xml"/><Relationship Id="rId807" Type="http://schemas.openxmlformats.org/officeDocument/2006/relationships/slide" Target="slides/slide806.xml"/><Relationship Id="rId7" Type="http://schemas.openxmlformats.org/officeDocument/2006/relationships/slide" Target="slides/slide6.xml"/><Relationship Id="rId239" Type="http://schemas.openxmlformats.org/officeDocument/2006/relationships/slide" Target="slides/slide238.xml"/><Relationship Id="rId446" Type="http://schemas.openxmlformats.org/officeDocument/2006/relationships/slide" Target="slides/slide445.xml"/><Relationship Id="rId653" Type="http://schemas.openxmlformats.org/officeDocument/2006/relationships/slide" Target="slides/slide652.xml"/><Relationship Id="rId292" Type="http://schemas.openxmlformats.org/officeDocument/2006/relationships/slide" Target="slides/slide291.xml"/><Relationship Id="rId306" Type="http://schemas.openxmlformats.org/officeDocument/2006/relationships/slide" Target="slides/slide305.xml"/><Relationship Id="rId860" Type="http://schemas.openxmlformats.org/officeDocument/2006/relationships/slide" Target="slides/slide859.xml"/><Relationship Id="rId87" Type="http://schemas.openxmlformats.org/officeDocument/2006/relationships/slide" Target="slides/slide86.xml"/><Relationship Id="rId513" Type="http://schemas.openxmlformats.org/officeDocument/2006/relationships/slide" Target="slides/slide512.xml"/><Relationship Id="rId597" Type="http://schemas.openxmlformats.org/officeDocument/2006/relationships/slide" Target="slides/slide596.xml"/><Relationship Id="rId720" Type="http://schemas.openxmlformats.org/officeDocument/2006/relationships/slide" Target="slides/slide719.xml"/><Relationship Id="rId818" Type="http://schemas.openxmlformats.org/officeDocument/2006/relationships/slide" Target="slides/slide817.xml"/><Relationship Id="rId152" Type="http://schemas.openxmlformats.org/officeDocument/2006/relationships/slide" Target="slides/slide151.xml"/><Relationship Id="rId457" Type="http://schemas.openxmlformats.org/officeDocument/2006/relationships/slide" Target="slides/slide456.xml"/><Relationship Id="rId664" Type="http://schemas.openxmlformats.org/officeDocument/2006/relationships/slide" Target="slides/slide663.xml"/><Relationship Id="rId871" Type="http://schemas.openxmlformats.org/officeDocument/2006/relationships/slide" Target="slides/slide870.xml"/><Relationship Id="rId14" Type="http://schemas.openxmlformats.org/officeDocument/2006/relationships/slide" Target="slides/slide13.xml"/><Relationship Id="rId317" Type="http://schemas.openxmlformats.org/officeDocument/2006/relationships/slide" Target="slides/slide316.xml"/><Relationship Id="rId524" Type="http://schemas.openxmlformats.org/officeDocument/2006/relationships/slide" Target="slides/slide523.xml"/><Relationship Id="rId731" Type="http://schemas.openxmlformats.org/officeDocument/2006/relationships/slide" Target="slides/slide730.xml"/><Relationship Id="rId98" Type="http://schemas.openxmlformats.org/officeDocument/2006/relationships/slide" Target="slides/slide97.xml"/><Relationship Id="rId163" Type="http://schemas.openxmlformats.org/officeDocument/2006/relationships/slide" Target="slides/slide162.xml"/><Relationship Id="rId370" Type="http://schemas.openxmlformats.org/officeDocument/2006/relationships/slide" Target="slides/slide369.xml"/><Relationship Id="rId829" Type="http://schemas.openxmlformats.org/officeDocument/2006/relationships/slide" Target="slides/slide828.xml"/><Relationship Id="rId230" Type="http://schemas.openxmlformats.org/officeDocument/2006/relationships/slide" Target="slides/slide229.xml"/><Relationship Id="rId468" Type="http://schemas.openxmlformats.org/officeDocument/2006/relationships/slide" Target="slides/slide467.xml"/><Relationship Id="rId675" Type="http://schemas.openxmlformats.org/officeDocument/2006/relationships/slide" Target="slides/slide674.xml"/><Relationship Id="rId882" Type="http://schemas.openxmlformats.org/officeDocument/2006/relationships/slide" Target="slides/slide881.xml"/><Relationship Id="rId25" Type="http://schemas.openxmlformats.org/officeDocument/2006/relationships/slide" Target="slides/slide24.xml"/><Relationship Id="rId328" Type="http://schemas.openxmlformats.org/officeDocument/2006/relationships/slide" Target="slides/slide327.xml"/><Relationship Id="rId535" Type="http://schemas.openxmlformats.org/officeDocument/2006/relationships/slide" Target="slides/slide534.xml"/><Relationship Id="rId742" Type="http://schemas.openxmlformats.org/officeDocument/2006/relationships/slide" Target="slides/slide741.xml"/><Relationship Id="rId174" Type="http://schemas.openxmlformats.org/officeDocument/2006/relationships/slide" Target="slides/slide173.xml"/><Relationship Id="rId381" Type="http://schemas.openxmlformats.org/officeDocument/2006/relationships/slide" Target="slides/slide380.xml"/><Relationship Id="rId602" Type="http://schemas.openxmlformats.org/officeDocument/2006/relationships/slide" Target="slides/slide601.xml"/><Relationship Id="rId241" Type="http://schemas.openxmlformats.org/officeDocument/2006/relationships/slide" Target="slides/slide240.xml"/><Relationship Id="rId479" Type="http://schemas.openxmlformats.org/officeDocument/2006/relationships/slide" Target="slides/slide478.xml"/><Relationship Id="rId686" Type="http://schemas.openxmlformats.org/officeDocument/2006/relationships/slide" Target="slides/slide685.xml"/><Relationship Id="rId893" Type="http://schemas.openxmlformats.org/officeDocument/2006/relationships/slide" Target="slides/slide892.xml"/><Relationship Id="rId907" Type="http://schemas.openxmlformats.org/officeDocument/2006/relationships/slide" Target="slides/slide906.xml"/><Relationship Id="rId36" Type="http://schemas.openxmlformats.org/officeDocument/2006/relationships/slide" Target="slides/slide35.xml"/><Relationship Id="rId339" Type="http://schemas.openxmlformats.org/officeDocument/2006/relationships/slide" Target="slides/slide338.xml"/><Relationship Id="rId546" Type="http://schemas.openxmlformats.org/officeDocument/2006/relationships/slide" Target="slides/slide545.xml"/><Relationship Id="rId753" Type="http://schemas.openxmlformats.org/officeDocument/2006/relationships/slide" Target="slides/slide752.xml"/><Relationship Id="rId101" Type="http://schemas.openxmlformats.org/officeDocument/2006/relationships/slide" Target="slides/slide100.xml"/><Relationship Id="rId185" Type="http://schemas.openxmlformats.org/officeDocument/2006/relationships/slide" Target="slides/slide184.xml"/><Relationship Id="rId406" Type="http://schemas.openxmlformats.org/officeDocument/2006/relationships/slide" Target="slides/slide405.xml"/><Relationship Id="rId392" Type="http://schemas.openxmlformats.org/officeDocument/2006/relationships/slide" Target="slides/slide391.xml"/><Relationship Id="rId613" Type="http://schemas.openxmlformats.org/officeDocument/2006/relationships/slide" Target="slides/slide612.xml"/><Relationship Id="rId697" Type="http://schemas.openxmlformats.org/officeDocument/2006/relationships/slide" Target="slides/slide696.xml"/><Relationship Id="rId820" Type="http://schemas.openxmlformats.org/officeDocument/2006/relationships/slide" Target="slides/slide819.xml"/><Relationship Id="rId918" Type="http://schemas.openxmlformats.org/officeDocument/2006/relationships/slide" Target="slides/slide917.xml"/><Relationship Id="rId252" Type="http://schemas.openxmlformats.org/officeDocument/2006/relationships/slide" Target="slides/slide251.xml"/><Relationship Id="rId47" Type="http://schemas.openxmlformats.org/officeDocument/2006/relationships/slide" Target="slides/slide46.xml"/><Relationship Id="rId112" Type="http://schemas.openxmlformats.org/officeDocument/2006/relationships/slide" Target="slides/slide111.xml"/><Relationship Id="rId557" Type="http://schemas.openxmlformats.org/officeDocument/2006/relationships/slide" Target="slides/slide556.xml"/><Relationship Id="rId764" Type="http://schemas.openxmlformats.org/officeDocument/2006/relationships/slide" Target="slides/slide763.xml"/><Relationship Id="rId196" Type="http://schemas.openxmlformats.org/officeDocument/2006/relationships/slide" Target="slides/slide195.xml"/><Relationship Id="rId417" Type="http://schemas.openxmlformats.org/officeDocument/2006/relationships/slide" Target="slides/slide416.xml"/><Relationship Id="rId624" Type="http://schemas.openxmlformats.org/officeDocument/2006/relationships/slide" Target="slides/slide623.xml"/><Relationship Id="rId831" Type="http://schemas.openxmlformats.org/officeDocument/2006/relationships/slide" Target="slides/slide830.xml"/><Relationship Id="rId263" Type="http://schemas.openxmlformats.org/officeDocument/2006/relationships/slide" Target="slides/slide262.xml"/><Relationship Id="rId470" Type="http://schemas.openxmlformats.org/officeDocument/2006/relationships/slide" Target="slides/slide469.xml"/><Relationship Id="rId929" Type="http://schemas.openxmlformats.org/officeDocument/2006/relationships/slide" Target="slides/slide928.xml"/><Relationship Id="rId58" Type="http://schemas.openxmlformats.org/officeDocument/2006/relationships/slide" Target="slides/slide57.xml"/><Relationship Id="rId123" Type="http://schemas.openxmlformats.org/officeDocument/2006/relationships/slide" Target="slides/slide122.xml"/><Relationship Id="rId330" Type="http://schemas.openxmlformats.org/officeDocument/2006/relationships/slide" Target="slides/slide329.xml"/><Relationship Id="rId568" Type="http://schemas.openxmlformats.org/officeDocument/2006/relationships/slide" Target="slides/slide567.xml"/><Relationship Id="rId775" Type="http://schemas.openxmlformats.org/officeDocument/2006/relationships/slide" Target="slides/slide774.xml"/><Relationship Id="rId428" Type="http://schemas.openxmlformats.org/officeDocument/2006/relationships/slide" Target="slides/slide427.xml"/><Relationship Id="rId635" Type="http://schemas.openxmlformats.org/officeDocument/2006/relationships/slide" Target="slides/slide634.xml"/><Relationship Id="rId842" Type="http://schemas.openxmlformats.org/officeDocument/2006/relationships/slide" Target="slides/slide841.xml"/><Relationship Id="rId274" Type="http://schemas.openxmlformats.org/officeDocument/2006/relationships/slide" Target="slides/slide273.xml"/><Relationship Id="rId481" Type="http://schemas.openxmlformats.org/officeDocument/2006/relationships/slide" Target="slides/slide480.xml"/><Relationship Id="rId702" Type="http://schemas.openxmlformats.org/officeDocument/2006/relationships/slide" Target="slides/slide701.xml"/><Relationship Id="rId69" Type="http://schemas.openxmlformats.org/officeDocument/2006/relationships/slide" Target="slides/slide68.xml"/><Relationship Id="rId134" Type="http://schemas.openxmlformats.org/officeDocument/2006/relationships/slide" Target="slides/slide133.xml"/><Relationship Id="rId579" Type="http://schemas.openxmlformats.org/officeDocument/2006/relationships/slide" Target="slides/slide578.xml"/><Relationship Id="rId786" Type="http://schemas.openxmlformats.org/officeDocument/2006/relationships/slide" Target="slides/slide785.xml"/><Relationship Id="rId341" Type="http://schemas.openxmlformats.org/officeDocument/2006/relationships/slide" Target="slides/slide340.xml"/><Relationship Id="rId439" Type="http://schemas.openxmlformats.org/officeDocument/2006/relationships/slide" Target="slides/slide438.xml"/><Relationship Id="rId646" Type="http://schemas.openxmlformats.org/officeDocument/2006/relationships/slide" Target="slides/slide645.xml"/><Relationship Id="rId201" Type="http://schemas.openxmlformats.org/officeDocument/2006/relationships/slide" Target="slides/slide200.xml"/><Relationship Id="rId285" Type="http://schemas.openxmlformats.org/officeDocument/2006/relationships/slide" Target="slides/slide284.xml"/><Relationship Id="rId506" Type="http://schemas.openxmlformats.org/officeDocument/2006/relationships/slide" Target="slides/slide505.xml"/><Relationship Id="rId853" Type="http://schemas.openxmlformats.org/officeDocument/2006/relationships/slide" Target="slides/slide852.xml"/><Relationship Id="rId492" Type="http://schemas.openxmlformats.org/officeDocument/2006/relationships/slide" Target="slides/slide491.xml"/><Relationship Id="rId713" Type="http://schemas.openxmlformats.org/officeDocument/2006/relationships/slide" Target="slides/slide712.xml"/><Relationship Id="rId797" Type="http://schemas.openxmlformats.org/officeDocument/2006/relationships/slide" Target="slides/slide796.xml"/><Relationship Id="rId920" Type="http://schemas.openxmlformats.org/officeDocument/2006/relationships/slide" Target="slides/slide919.xml"/><Relationship Id="rId145" Type="http://schemas.openxmlformats.org/officeDocument/2006/relationships/slide" Target="slides/slide144.xml"/><Relationship Id="rId352" Type="http://schemas.openxmlformats.org/officeDocument/2006/relationships/slide" Target="slides/slide351.xml"/><Relationship Id="rId212" Type="http://schemas.openxmlformats.org/officeDocument/2006/relationships/slide" Target="slides/slide211.xml"/><Relationship Id="rId657" Type="http://schemas.openxmlformats.org/officeDocument/2006/relationships/slide" Target="slides/slide656.xml"/><Relationship Id="rId864" Type="http://schemas.openxmlformats.org/officeDocument/2006/relationships/slide" Target="slides/slide863.xml"/><Relationship Id="rId296" Type="http://schemas.openxmlformats.org/officeDocument/2006/relationships/slide" Target="slides/slide295.xml"/><Relationship Id="rId517" Type="http://schemas.openxmlformats.org/officeDocument/2006/relationships/slide" Target="slides/slide516.xml"/><Relationship Id="rId724" Type="http://schemas.openxmlformats.org/officeDocument/2006/relationships/slide" Target="slides/slide723.xml"/><Relationship Id="rId931" Type="http://schemas.openxmlformats.org/officeDocument/2006/relationships/slide" Target="slides/slide930.xml"/><Relationship Id="rId60" Type="http://schemas.openxmlformats.org/officeDocument/2006/relationships/slide" Target="slides/slide59.xml"/><Relationship Id="rId156" Type="http://schemas.openxmlformats.org/officeDocument/2006/relationships/slide" Target="slides/slide155.xml"/><Relationship Id="rId363" Type="http://schemas.openxmlformats.org/officeDocument/2006/relationships/slide" Target="slides/slide362.xml"/><Relationship Id="rId570" Type="http://schemas.openxmlformats.org/officeDocument/2006/relationships/slide" Target="slides/slide569.xml"/><Relationship Id="rId223" Type="http://schemas.openxmlformats.org/officeDocument/2006/relationships/slide" Target="slides/slide222.xml"/><Relationship Id="rId430" Type="http://schemas.openxmlformats.org/officeDocument/2006/relationships/slide" Target="slides/slide429.xml"/><Relationship Id="rId668" Type="http://schemas.openxmlformats.org/officeDocument/2006/relationships/slide" Target="slides/slide667.xml"/><Relationship Id="rId875" Type="http://schemas.openxmlformats.org/officeDocument/2006/relationships/slide" Target="slides/slide874.xml"/><Relationship Id="rId18" Type="http://schemas.openxmlformats.org/officeDocument/2006/relationships/slide" Target="slides/slide17.xml"/><Relationship Id="rId528" Type="http://schemas.openxmlformats.org/officeDocument/2006/relationships/slide" Target="slides/slide527.xml"/><Relationship Id="rId735" Type="http://schemas.openxmlformats.org/officeDocument/2006/relationships/slide" Target="slides/slide734.xml"/><Relationship Id="rId942" Type="http://schemas.openxmlformats.org/officeDocument/2006/relationships/slide" Target="slides/slide941.xml"/><Relationship Id="rId167" Type="http://schemas.openxmlformats.org/officeDocument/2006/relationships/slide" Target="slides/slide166.xml"/><Relationship Id="rId374" Type="http://schemas.openxmlformats.org/officeDocument/2006/relationships/slide" Target="slides/slide373.xml"/><Relationship Id="rId581" Type="http://schemas.openxmlformats.org/officeDocument/2006/relationships/slide" Target="slides/slide580.xml"/><Relationship Id="rId71" Type="http://schemas.openxmlformats.org/officeDocument/2006/relationships/slide" Target="slides/slide70.xml"/><Relationship Id="rId234" Type="http://schemas.openxmlformats.org/officeDocument/2006/relationships/slide" Target="slides/slide233.xml"/><Relationship Id="rId679" Type="http://schemas.openxmlformats.org/officeDocument/2006/relationships/slide" Target="slides/slide678.xml"/><Relationship Id="rId802" Type="http://schemas.openxmlformats.org/officeDocument/2006/relationships/slide" Target="slides/slide801.xml"/><Relationship Id="rId886" Type="http://schemas.openxmlformats.org/officeDocument/2006/relationships/slide" Target="slides/slide885.xml"/><Relationship Id="rId2" Type="http://schemas.openxmlformats.org/officeDocument/2006/relationships/slide" Target="slides/slide1.xml"/><Relationship Id="rId29" Type="http://schemas.openxmlformats.org/officeDocument/2006/relationships/slide" Target="slides/slide28.xml"/><Relationship Id="rId441" Type="http://schemas.openxmlformats.org/officeDocument/2006/relationships/slide" Target="slides/slide440.xml"/><Relationship Id="rId539" Type="http://schemas.openxmlformats.org/officeDocument/2006/relationships/slide" Target="slides/slide538.xml"/><Relationship Id="rId746" Type="http://schemas.openxmlformats.org/officeDocument/2006/relationships/slide" Target="slides/slide745.xml"/><Relationship Id="rId178" Type="http://schemas.openxmlformats.org/officeDocument/2006/relationships/slide" Target="slides/slide177.xml"/><Relationship Id="rId301" Type="http://schemas.openxmlformats.org/officeDocument/2006/relationships/slide" Target="slides/slide300.xml"/><Relationship Id="rId953" Type="http://schemas.openxmlformats.org/officeDocument/2006/relationships/tableStyles" Target="tableStyles.xml"/><Relationship Id="rId82" Type="http://schemas.openxmlformats.org/officeDocument/2006/relationships/slide" Target="slides/slide81.xml"/><Relationship Id="rId385" Type="http://schemas.openxmlformats.org/officeDocument/2006/relationships/slide" Target="slides/slide384.xml"/><Relationship Id="rId592" Type="http://schemas.openxmlformats.org/officeDocument/2006/relationships/slide" Target="slides/slide591.xml"/><Relationship Id="rId606" Type="http://schemas.openxmlformats.org/officeDocument/2006/relationships/slide" Target="slides/slide605.xml"/><Relationship Id="rId813" Type="http://schemas.openxmlformats.org/officeDocument/2006/relationships/slide" Target="slides/slide812.xml"/><Relationship Id="rId245" Type="http://schemas.openxmlformats.org/officeDocument/2006/relationships/slide" Target="slides/slide244.xml"/><Relationship Id="rId452" Type="http://schemas.openxmlformats.org/officeDocument/2006/relationships/slide" Target="slides/slide451.xml"/><Relationship Id="rId897" Type="http://schemas.openxmlformats.org/officeDocument/2006/relationships/slide" Target="slides/slide896.xml"/><Relationship Id="rId105" Type="http://schemas.openxmlformats.org/officeDocument/2006/relationships/slide" Target="slides/slide104.xml"/><Relationship Id="rId312" Type="http://schemas.openxmlformats.org/officeDocument/2006/relationships/slide" Target="slides/slide311.xml"/><Relationship Id="rId757" Type="http://schemas.openxmlformats.org/officeDocument/2006/relationships/slide" Target="slides/slide756.xml"/><Relationship Id="rId93" Type="http://schemas.openxmlformats.org/officeDocument/2006/relationships/slide" Target="slides/slide92.xml"/><Relationship Id="rId189" Type="http://schemas.openxmlformats.org/officeDocument/2006/relationships/slide" Target="slides/slide188.xml"/><Relationship Id="rId396" Type="http://schemas.openxmlformats.org/officeDocument/2006/relationships/slide" Target="slides/slide395.xml"/><Relationship Id="rId617" Type="http://schemas.openxmlformats.org/officeDocument/2006/relationships/slide" Target="slides/slide616.xml"/><Relationship Id="rId824" Type="http://schemas.openxmlformats.org/officeDocument/2006/relationships/slide" Target="slides/slide823.xml"/><Relationship Id="rId256" Type="http://schemas.openxmlformats.org/officeDocument/2006/relationships/slide" Target="slides/slide255.xml"/><Relationship Id="rId463" Type="http://schemas.openxmlformats.org/officeDocument/2006/relationships/slide" Target="slides/slide462.xml"/><Relationship Id="rId670" Type="http://schemas.openxmlformats.org/officeDocument/2006/relationships/slide" Target="slides/slide669.xml"/><Relationship Id="rId116" Type="http://schemas.openxmlformats.org/officeDocument/2006/relationships/slide" Target="slides/slide115.xml"/><Relationship Id="rId323" Type="http://schemas.openxmlformats.org/officeDocument/2006/relationships/slide" Target="slides/slide322.xml"/><Relationship Id="rId530" Type="http://schemas.openxmlformats.org/officeDocument/2006/relationships/slide" Target="slides/slide529.xml"/><Relationship Id="rId768" Type="http://schemas.openxmlformats.org/officeDocument/2006/relationships/slide" Target="slides/slide767.xml"/><Relationship Id="rId20" Type="http://schemas.openxmlformats.org/officeDocument/2006/relationships/slide" Target="slides/slide19.xml"/><Relationship Id="rId628" Type="http://schemas.openxmlformats.org/officeDocument/2006/relationships/slide" Target="slides/slide627.xml"/><Relationship Id="rId835" Type="http://schemas.openxmlformats.org/officeDocument/2006/relationships/slide" Target="slides/slide834.xml"/><Relationship Id="rId267" Type="http://schemas.openxmlformats.org/officeDocument/2006/relationships/slide" Target="slides/slide266.xml"/><Relationship Id="rId474" Type="http://schemas.openxmlformats.org/officeDocument/2006/relationships/slide" Target="slides/slide473.xml"/><Relationship Id="rId127" Type="http://schemas.openxmlformats.org/officeDocument/2006/relationships/slide" Target="slides/slide126.xml"/><Relationship Id="rId681" Type="http://schemas.openxmlformats.org/officeDocument/2006/relationships/slide" Target="slides/slide680.xml"/><Relationship Id="rId779" Type="http://schemas.openxmlformats.org/officeDocument/2006/relationships/slide" Target="slides/slide778.xml"/><Relationship Id="rId902" Type="http://schemas.openxmlformats.org/officeDocument/2006/relationships/slide" Target="slides/slide901.xml"/><Relationship Id="rId31" Type="http://schemas.openxmlformats.org/officeDocument/2006/relationships/slide" Target="slides/slide30.xml"/><Relationship Id="rId334" Type="http://schemas.openxmlformats.org/officeDocument/2006/relationships/slide" Target="slides/slide333.xml"/><Relationship Id="rId541" Type="http://schemas.openxmlformats.org/officeDocument/2006/relationships/slide" Target="slides/slide540.xml"/><Relationship Id="rId639" Type="http://schemas.openxmlformats.org/officeDocument/2006/relationships/slide" Target="slides/slide638.xml"/><Relationship Id="rId180" Type="http://schemas.openxmlformats.org/officeDocument/2006/relationships/slide" Target="slides/slide179.xml"/><Relationship Id="rId278" Type="http://schemas.openxmlformats.org/officeDocument/2006/relationships/slide" Target="slides/slide277.xml"/><Relationship Id="rId401" Type="http://schemas.openxmlformats.org/officeDocument/2006/relationships/slide" Target="slides/slide400.xml"/><Relationship Id="rId846" Type="http://schemas.openxmlformats.org/officeDocument/2006/relationships/slide" Target="slides/slide845.xml"/><Relationship Id="rId485" Type="http://schemas.openxmlformats.org/officeDocument/2006/relationships/slide" Target="slides/slide484.xml"/><Relationship Id="rId692" Type="http://schemas.openxmlformats.org/officeDocument/2006/relationships/slide" Target="slides/slide691.xml"/><Relationship Id="rId706" Type="http://schemas.openxmlformats.org/officeDocument/2006/relationships/slide" Target="slides/slide705.xml"/><Relationship Id="rId913" Type="http://schemas.openxmlformats.org/officeDocument/2006/relationships/slide" Target="slides/slide912.xml"/><Relationship Id="rId42" Type="http://schemas.openxmlformats.org/officeDocument/2006/relationships/slide" Target="slides/slide41.xml"/><Relationship Id="rId138" Type="http://schemas.openxmlformats.org/officeDocument/2006/relationships/slide" Target="slides/slide137.xml"/><Relationship Id="rId345" Type="http://schemas.openxmlformats.org/officeDocument/2006/relationships/slide" Target="slides/slide344.xml"/><Relationship Id="rId552" Type="http://schemas.openxmlformats.org/officeDocument/2006/relationships/slide" Target="slides/slide551.xml"/><Relationship Id="rId191" Type="http://schemas.openxmlformats.org/officeDocument/2006/relationships/slide" Target="slides/slide190.xml"/><Relationship Id="rId205" Type="http://schemas.openxmlformats.org/officeDocument/2006/relationships/slide" Target="slides/slide204.xml"/><Relationship Id="rId412" Type="http://schemas.openxmlformats.org/officeDocument/2006/relationships/slide" Target="slides/slide411.xml"/><Relationship Id="rId857" Type="http://schemas.openxmlformats.org/officeDocument/2006/relationships/slide" Target="slides/slide856.xml"/><Relationship Id="rId289" Type="http://schemas.openxmlformats.org/officeDocument/2006/relationships/slide" Target="slides/slide288.xml"/><Relationship Id="rId496" Type="http://schemas.openxmlformats.org/officeDocument/2006/relationships/slide" Target="slides/slide495.xml"/><Relationship Id="rId717" Type="http://schemas.openxmlformats.org/officeDocument/2006/relationships/slide" Target="slides/slide716.xml"/><Relationship Id="rId924" Type="http://schemas.openxmlformats.org/officeDocument/2006/relationships/slide" Target="slides/slide923.xml"/><Relationship Id="rId53" Type="http://schemas.openxmlformats.org/officeDocument/2006/relationships/slide" Target="slides/slide52.xml"/><Relationship Id="rId149" Type="http://schemas.openxmlformats.org/officeDocument/2006/relationships/slide" Target="slides/slide148.xml"/><Relationship Id="rId356" Type="http://schemas.openxmlformats.org/officeDocument/2006/relationships/slide" Target="slides/slide355.xml"/><Relationship Id="rId563" Type="http://schemas.openxmlformats.org/officeDocument/2006/relationships/slide" Target="slides/slide562.xml"/><Relationship Id="rId770" Type="http://schemas.openxmlformats.org/officeDocument/2006/relationships/slide" Target="slides/slide769.xml"/><Relationship Id="rId216" Type="http://schemas.openxmlformats.org/officeDocument/2006/relationships/slide" Target="slides/slide215.xml"/><Relationship Id="rId423" Type="http://schemas.openxmlformats.org/officeDocument/2006/relationships/slide" Target="slides/slide422.xml"/><Relationship Id="rId868" Type="http://schemas.openxmlformats.org/officeDocument/2006/relationships/slide" Target="slides/slide867.xml"/><Relationship Id="rId630" Type="http://schemas.openxmlformats.org/officeDocument/2006/relationships/slide" Target="slides/slide629.xml"/><Relationship Id="rId728" Type="http://schemas.openxmlformats.org/officeDocument/2006/relationships/slide" Target="slides/slide727.xml"/><Relationship Id="rId935" Type="http://schemas.openxmlformats.org/officeDocument/2006/relationships/slide" Target="slides/slide934.xml"/><Relationship Id="rId64" Type="http://schemas.openxmlformats.org/officeDocument/2006/relationships/slide" Target="slides/slide63.xml"/><Relationship Id="rId367" Type="http://schemas.openxmlformats.org/officeDocument/2006/relationships/slide" Target="slides/slide366.xml"/><Relationship Id="rId574" Type="http://schemas.openxmlformats.org/officeDocument/2006/relationships/slide" Target="slides/slide573.xml"/><Relationship Id="rId227" Type="http://schemas.openxmlformats.org/officeDocument/2006/relationships/slide" Target="slides/slide226.xml"/><Relationship Id="rId781" Type="http://schemas.openxmlformats.org/officeDocument/2006/relationships/slide" Target="slides/slide780.xml"/><Relationship Id="rId879" Type="http://schemas.openxmlformats.org/officeDocument/2006/relationships/slide" Target="slides/slide878.xml"/><Relationship Id="rId434" Type="http://schemas.openxmlformats.org/officeDocument/2006/relationships/slide" Target="slides/slide433.xml"/><Relationship Id="rId641" Type="http://schemas.openxmlformats.org/officeDocument/2006/relationships/slide" Target="slides/slide640.xml"/><Relationship Id="rId739" Type="http://schemas.openxmlformats.org/officeDocument/2006/relationships/slide" Target="slides/slide738.xml"/><Relationship Id="rId280" Type="http://schemas.openxmlformats.org/officeDocument/2006/relationships/slide" Target="slides/slide279.xml"/><Relationship Id="rId501" Type="http://schemas.openxmlformats.org/officeDocument/2006/relationships/slide" Target="slides/slide500.xml"/><Relationship Id="rId946" Type="http://schemas.openxmlformats.org/officeDocument/2006/relationships/slide" Target="slides/slide945.xml"/><Relationship Id="rId75" Type="http://schemas.openxmlformats.org/officeDocument/2006/relationships/slide" Target="slides/slide74.xml"/><Relationship Id="rId140" Type="http://schemas.openxmlformats.org/officeDocument/2006/relationships/slide" Target="slides/slide139.xml"/><Relationship Id="rId378" Type="http://schemas.openxmlformats.org/officeDocument/2006/relationships/slide" Target="slides/slide377.xml"/><Relationship Id="rId585" Type="http://schemas.openxmlformats.org/officeDocument/2006/relationships/slide" Target="slides/slide584.xml"/><Relationship Id="rId792" Type="http://schemas.openxmlformats.org/officeDocument/2006/relationships/slide" Target="slides/slide791.xml"/><Relationship Id="rId806" Type="http://schemas.openxmlformats.org/officeDocument/2006/relationships/slide" Target="slides/slide805.xml"/><Relationship Id="rId6" Type="http://schemas.openxmlformats.org/officeDocument/2006/relationships/slide" Target="slides/slide5.xml"/><Relationship Id="rId238" Type="http://schemas.openxmlformats.org/officeDocument/2006/relationships/slide" Target="slides/slide237.xml"/><Relationship Id="rId445" Type="http://schemas.openxmlformats.org/officeDocument/2006/relationships/slide" Target="slides/slide444.xml"/><Relationship Id="rId652" Type="http://schemas.openxmlformats.org/officeDocument/2006/relationships/slide" Target="slides/slide651.xml"/><Relationship Id="rId291" Type="http://schemas.openxmlformats.org/officeDocument/2006/relationships/slide" Target="slides/slide290.xml"/><Relationship Id="rId305" Type="http://schemas.openxmlformats.org/officeDocument/2006/relationships/slide" Target="slides/slide304.xml"/><Relationship Id="rId512" Type="http://schemas.openxmlformats.org/officeDocument/2006/relationships/slide" Target="slides/slide511.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596" Type="http://schemas.openxmlformats.org/officeDocument/2006/relationships/slide" Target="slides/slide595.xml"/><Relationship Id="rId817" Type="http://schemas.openxmlformats.org/officeDocument/2006/relationships/slide" Target="slides/slide816.xml"/><Relationship Id="rId249" Type="http://schemas.openxmlformats.org/officeDocument/2006/relationships/slide" Target="slides/slide248.xml"/><Relationship Id="rId456" Type="http://schemas.openxmlformats.org/officeDocument/2006/relationships/slide" Target="slides/slide455.xml"/><Relationship Id="rId663" Type="http://schemas.openxmlformats.org/officeDocument/2006/relationships/slide" Target="slides/slide662.xml"/><Relationship Id="rId870" Type="http://schemas.openxmlformats.org/officeDocument/2006/relationships/slide" Target="slides/slide869.xml"/><Relationship Id="rId13" Type="http://schemas.openxmlformats.org/officeDocument/2006/relationships/slide" Target="slides/slide12.xml"/><Relationship Id="rId109" Type="http://schemas.openxmlformats.org/officeDocument/2006/relationships/slide" Target="slides/slide108.xml"/><Relationship Id="rId316" Type="http://schemas.openxmlformats.org/officeDocument/2006/relationships/slide" Target="slides/slide315.xml"/><Relationship Id="rId523" Type="http://schemas.openxmlformats.org/officeDocument/2006/relationships/slide" Target="slides/slide522.xml"/><Relationship Id="rId97" Type="http://schemas.openxmlformats.org/officeDocument/2006/relationships/slide" Target="slides/slide96.xml"/><Relationship Id="rId730" Type="http://schemas.openxmlformats.org/officeDocument/2006/relationships/slide" Target="slides/slide729.xml"/><Relationship Id="rId828" Type="http://schemas.openxmlformats.org/officeDocument/2006/relationships/slide" Target="slides/slide827.xml"/><Relationship Id="rId162" Type="http://schemas.openxmlformats.org/officeDocument/2006/relationships/slide" Target="slides/slide161.xml"/><Relationship Id="rId467" Type="http://schemas.openxmlformats.org/officeDocument/2006/relationships/slide" Target="slides/slide466.xml"/><Relationship Id="rId674" Type="http://schemas.openxmlformats.org/officeDocument/2006/relationships/slide" Target="slides/slide673.xml"/><Relationship Id="rId881" Type="http://schemas.openxmlformats.org/officeDocument/2006/relationships/slide" Target="slides/slide880.xml"/><Relationship Id="rId24" Type="http://schemas.openxmlformats.org/officeDocument/2006/relationships/slide" Target="slides/slide23.xml"/><Relationship Id="rId327" Type="http://schemas.openxmlformats.org/officeDocument/2006/relationships/slide" Target="slides/slide326.xml"/><Relationship Id="rId534" Type="http://schemas.openxmlformats.org/officeDocument/2006/relationships/slide" Target="slides/slide533.xml"/><Relationship Id="rId741" Type="http://schemas.openxmlformats.org/officeDocument/2006/relationships/slide" Target="slides/slide740.xml"/><Relationship Id="rId839" Type="http://schemas.openxmlformats.org/officeDocument/2006/relationships/slide" Target="slides/slide838.xml"/><Relationship Id="rId173" Type="http://schemas.openxmlformats.org/officeDocument/2006/relationships/slide" Target="slides/slide172.xml"/><Relationship Id="rId380" Type="http://schemas.openxmlformats.org/officeDocument/2006/relationships/slide" Target="slides/slide379.xml"/><Relationship Id="rId601" Type="http://schemas.openxmlformats.org/officeDocument/2006/relationships/slide" Target="slides/slide600.xml"/><Relationship Id="rId240" Type="http://schemas.openxmlformats.org/officeDocument/2006/relationships/slide" Target="slides/slide239.xml"/><Relationship Id="rId478" Type="http://schemas.openxmlformats.org/officeDocument/2006/relationships/slide" Target="slides/slide477.xml"/><Relationship Id="rId685" Type="http://schemas.openxmlformats.org/officeDocument/2006/relationships/slide" Target="slides/slide684.xml"/><Relationship Id="rId892" Type="http://schemas.openxmlformats.org/officeDocument/2006/relationships/slide" Target="slides/slide891.xml"/><Relationship Id="rId906" Type="http://schemas.openxmlformats.org/officeDocument/2006/relationships/slide" Target="slides/slide905.xml"/><Relationship Id="rId35" Type="http://schemas.openxmlformats.org/officeDocument/2006/relationships/slide" Target="slides/slide34.xml"/><Relationship Id="rId100" Type="http://schemas.openxmlformats.org/officeDocument/2006/relationships/slide" Target="slides/slide99.xml"/><Relationship Id="rId338" Type="http://schemas.openxmlformats.org/officeDocument/2006/relationships/slide" Target="slides/slide337.xml"/><Relationship Id="rId545" Type="http://schemas.openxmlformats.org/officeDocument/2006/relationships/slide" Target="slides/slide544.xml"/><Relationship Id="rId752" Type="http://schemas.openxmlformats.org/officeDocument/2006/relationships/slide" Target="slides/slide751.xml"/><Relationship Id="rId184" Type="http://schemas.openxmlformats.org/officeDocument/2006/relationships/slide" Target="slides/slide183.xml"/><Relationship Id="rId391" Type="http://schemas.openxmlformats.org/officeDocument/2006/relationships/slide" Target="slides/slide390.xml"/><Relationship Id="rId405" Type="http://schemas.openxmlformats.org/officeDocument/2006/relationships/slide" Target="slides/slide404.xml"/><Relationship Id="rId612" Type="http://schemas.openxmlformats.org/officeDocument/2006/relationships/slide" Target="slides/slide611.xml"/><Relationship Id="rId251" Type="http://schemas.openxmlformats.org/officeDocument/2006/relationships/slide" Target="slides/slide250.xml"/><Relationship Id="rId489" Type="http://schemas.openxmlformats.org/officeDocument/2006/relationships/slide" Target="slides/slide488.xml"/><Relationship Id="rId696" Type="http://schemas.openxmlformats.org/officeDocument/2006/relationships/slide" Target="slides/slide695.xml"/><Relationship Id="rId917" Type="http://schemas.openxmlformats.org/officeDocument/2006/relationships/slide" Target="slides/slide916.xml"/><Relationship Id="rId46" Type="http://schemas.openxmlformats.org/officeDocument/2006/relationships/slide" Target="slides/slide45.xml"/><Relationship Id="rId349" Type="http://schemas.openxmlformats.org/officeDocument/2006/relationships/slide" Target="slides/slide348.xml"/><Relationship Id="rId556" Type="http://schemas.openxmlformats.org/officeDocument/2006/relationships/slide" Target="slides/slide555.xml"/><Relationship Id="rId763" Type="http://schemas.openxmlformats.org/officeDocument/2006/relationships/slide" Target="slides/slide762.xml"/><Relationship Id="rId111" Type="http://schemas.openxmlformats.org/officeDocument/2006/relationships/slide" Target="slides/slide110.xml"/><Relationship Id="rId195" Type="http://schemas.openxmlformats.org/officeDocument/2006/relationships/slide" Target="slides/slide194.xml"/><Relationship Id="rId209" Type="http://schemas.openxmlformats.org/officeDocument/2006/relationships/slide" Target="slides/slide208.xml"/><Relationship Id="rId416" Type="http://schemas.openxmlformats.org/officeDocument/2006/relationships/slide" Target="slides/slide415.xml"/><Relationship Id="rId623" Type="http://schemas.openxmlformats.org/officeDocument/2006/relationships/slide" Target="slides/slide622.xml"/><Relationship Id="rId830" Type="http://schemas.openxmlformats.org/officeDocument/2006/relationships/slide" Target="slides/slide829.xml"/><Relationship Id="rId928" Type="http://schemas.openxmlformats.org/officeDocument/2006/relationships/slide" Target="slides/slide927.xml"/><Relationship Id="rId57" Type="http://schemas.openxmlformats.org/officeDocument/2006/relationships/slide" Target="slides/slide56.xml"/><Relationship Id="rId262" Type="http://schemas.openxmlformats.org/officeDocument/2006/relationships/slide" Target="slides/slide261.xml"/><Relationship Id="rId567" Type="http://schemas.openxmlformats.org/officeDocument/2006/relationships/slide" Target="slides/slide566.xml"/><Relationship Id="rId122" Type="http://schemas.openxmlformats.org/officeDocument/2006/relationships/slide" Target="slides/slide121.xml"/><Relationship Id="rId774" Type="http://schemas.openxmlformats.org/officeDocument/2006/relationships/slide" Target="slides/slide773.xml"/><Relationship Id="rId427" Type="http://schemas.openxmlformats.org/officeDocument/2006/relationships/slide" Target="slides/slide426.xml"/><Relationship Id="rId634" Type="http://schemas.openxmlformats.org/officeDocument/2006/relationships/slide" Target="slides/slide633.xml"/><Relationship Id="rId841" Type="http://schemas.openxmlformats.org/officeDocument/2006/relationships/slide" Target="slides/slide840.xml"/><Relationship Id="rId273" Type="http://schemas.openxmlformats.org/officeDocument/2006/relationships/slide" Target="slides/slide272.xml"/><Relationship Id="rId480" Type="http://schemas.openxmlformats.org/officeDocument/2006/relationships/slide" Target="slides/slide479.xml"/><Relationship Id="rId701" Type="http://schemas.openxmlformats.org/officeDocument/2006/relationships/slide" Target="slides/slide700.xml"/><Relationship Id="rId939" Type="http://schemas.openxmlformats.org/officeDocument/2006/relationships/slide" Target="slides/slide938.xml"/><Relationship Id="rId68" Type="http://schemas.openxmlformats.org/officeDocument/2006/relationships/slide" Target="slides/slide67.xml"/><Relationship Id="rId133" Type="http://schemas.openxmlformats.org/officeDocument/2006/relationships/slide" Target="slides/slide132.xml"/><Relationship Id="rId340" Type="http://schemas.openxmlformats.org/officeDocument/2006/relationships/slide" Target="slides/slide339.xml"/><Relationship Id="rId578" Type="http://schemas.openxmlformats.org/officeDocument/2006/relationships/slide" Target="slides/slide577.xml"/><Relationship Id="rId785" Type="http://schemas.openxmlformats.org/officeDocument/2006/relationships/slide" Target="slides/slide784.xml"/><Relationship Id="rId200" Type="http://schemas.openxmlformats.org/officeDocument/2006/relationships/slide" Target="slides/slide199.xml"/><Relationship Id="rId438" Type="http://schemas.openxmlformats.org/officeDocument/2006/relationships/slide" Target="slides/slide437.xml"/><Relationship Id="rId645" Type="http://schemas.openxmlformats.org/officeDocument/2006/relationships/slide" Target="slides/slide644.xml"/><Relationship Id="rId852" Type="http://schemas.openxmlformats.org/officeDocument/2006/relationships/slide" Target="slides/slide851.xml"/><Relationship Id="rId284" Type="http://schemas.openxmlformats.org/officeDocument/2006/relationships/slide" Target="slides/slide283.xml"/><Relationship Id="rId491" Type="http://schemas.openxmlformats.org/officeDocument/2006/relationships/slide" Target="slides/slide490.xml"/><Relationship Id="rId505" Type="http://schemas.openxmlformats.org/officeDocument/2006/relationships/slide" Target="slides/slide504.xml"/><Relationship Id="rId712" Type="http://schemas.openxmlformats.org/officeDocument/2006/relationships/slide" Target="slides/slide711.xml"/><Relationship Id="rId79" Type="http://schemas.openxmlformats.org/officeDocument/2006/relationships/slide" Target="slides/slide78.xml"/><Relationship Id="rId144" Type="http://schemas.openxmlformats.org/officeDocument/2006/relationships/slide" Target="slides/slide143.xml"/><Relationship Id="rId589" Type="http://schemas.openxmlformats.org/officeDocument/2006/relationships/slide" Target="slides/slide588.xml"/><Relationship Id="rId796" Type="http://schemas.openxmlformats.org/officeDocument/2006/relationships/slide" Target="slides/slide795.xml"/><Relationship Id="rId351" Type="http://schemas.openxmlformats.org/officeDocument/2006/relationships/slide" Target="slides/slide350.xml"/><Relationship Id="rId449" Type="http://schemas.openxmlformats.org/officeDocument/2006/relationships/slide" Target="slides/slide448.xml"/><Relationship Id="rId656" Type="http://schemas.openxmlformats.org/officeDocument/2006/relationships/slide" Target="slides/slide655.xml"/><Relationship Id="rId863" Type="http://schemas.openxmlformats.org/officeDocument/2006/relationships/slide" Target="slides/slide862.xml"/><Relationship Id="rId211" Type="http://schemas.openxmlformats.org/officeDocument/2006/relationships/slide" Target="slides/slide210.xml"/><Relationship Id="rId295" Type="http://schemas.openxmlformats.org/officeDocument/2006/relationships/slide" Target="slides/slide294.xml"/><Relationship Id="rId309" Type="http://schemas.openxmlformats.org/officeDocument/2006/relationships/slide" Target="slides/slide308.xml"/><Relationship Id="rId516" Type="http://schemas.openxmlformats.org/officeDocument/2006/relationships/slide" Target="slides/slide515.xml"/><Relationship Id="rId723" Type="http://schemas.openxmlformats.org/officeDocument/2006/relationships/slide" Target="slides/slide722.xml"/><Relationship Id="rId930" Type="http://schemas.openxmlformats.org/officeDocument/2006/relationships/slide" Target="slides/slide929.xml"/><Relationship Id="rId155" Type="http://schemas.openxmlformats.org/officeDocument/2006/relationships/slide" Target="slides/slide154.xml"/><Relationship Id="rId362" Type="http://schemas.openxmlformats.org/officeDocument/2006/relationships/slide" Target="slides/slide361.xml"/><Relationship Id="rId222" Type="http://schemas.openxmlformats.org/officeDocument/2006/relationships/slide" Target="slides/slide221.xml"/><Relationship Id="rId667" Type="http://schemas.openxmlformats.org/officeDocument/2006/relationships/slide" Target="slides/slide666.xml"/><Relationship Id="rId874" Type="http://schemas.openxmlformats.org/officeDocument/2006/relationships/slide" Target="slides/slide873.xml"/><Relationship Id="rId17" Type="http://schemas.openxmlformats.org/officeDocument/2006/relationships/slide" Target="slides/slide16.xml"/><Relationship Id="rId527" Type="http://schemas.openxmlformats.org/officeDocument/2006/relationships/slide" Target="slides/slide526.xml"/><Relationship Id="rId734" Type="http://schemas.openxmlformats.org/officeDocument/2006/relationships/slide" Target="slides/slide733.xml"/><Relationship Id="rId941" Type="http://schemas.openxmlformats.org/officeDocument/2006/relationships/slide" Target="slides/slide940.xml"/><Relationship Id="rId70" Type="http://schemas.openxmlformats.org/officeDocument/2006/relationships/slide" Target="slides/slide69.xml"/><Relationship Id="rId166" Type="http://schemas.openxmlformats.org/officeDocument/2006/relationships/slide" Target="slides/slide165.xml"/><Relationship Id="rId373" Type="http://schemas.openxmlformats.org/officeDocument/2006/relationships/slide" Target="slides/slide372.xml"/><Relationship Id="rId580" Type="http://schemas.openxmlformats.org/officeDocument/2006/relationships/slide" Target="slides/slide579.xml"/><Relationship Id="rId801" Type="http://schemas.openxmlformats.org/officeDocument/2006/relationships/slide" Target="slides/slide800.xml"/><Relationship Id="rId1" Type="http://schemas.openxmlformats.org/officeDocument/2006/relationships/slideMaster" Target="slideMasters/slideMaster1.xml"/><Relationship Id="rId233" Type="http://schemas.openxmlformats.org/officeDocument/2006/relationships/slide" Target="slides/slide232.xml"/><Relationship Id="rId440" Type="http://schemas.openxmlformats.org/officeDocument/2006/relationships/slide" Target="slides/slide439.xml"/><Relationship Id="rId678" Type="http://schemas.openxmlformats.org/officeDocument/2006/relationships/slide" Target="slides/slide677.xml"/><Relationship Id="rId885" Type="http://schemas.openxmlformats.org/officeDocument/2006/relationships/slide" Target="slides/slide884.xml"/><Relationship Id="rId28" Type="http://schemas.openxmlformats.org/officeDocument/2006/relationships/slide" Target="slides/slide27.xml"/><Relationship Id="rId300" Type="http://schemas.openxmlformats.org/officeDocument/2006/relationships/slide" Target="slides/slide299.xml"/><Relationship Id="rId538" Type="http://schemas.openxmlformats.org/officeDocument/2006/relationships/slide" Target="slides/slide537.xml"/><Relationship Id="rId745" Type="http://schemas.openxmlformats.org/officeDocument/2006/relationships/slide" Target="slides/slide744.xml"/><Relationship Id="rId952" Type="http://schemas.openxmlformats.org/officeDocument/2006/relationships/theme" Target="theme/theme1.xml"/><Relationship Id="rId81" Type="http://schemas.openxmlformats.org/officeDocument/2006/relationships/slide" Target="slides/slide80.xml"/><Relationship Id="rId177" Type="http://schemas.openxmlformats.org/officeDocument/2006/relationships/slide" Target="slides/slide176.xml"/><Relationship Id="rId384" Type="http://schemas.openxmlformats.org/officeDocument/2006/relationships/slide" Target="slides/slide383.xml"/><Relationship Id="rId591" Type="http://schemas.openxmlformats.org/officeDocument/2006/relationships/slide" Target="slides/slide590.xml"/><Relationship Id="rId605" Type="http://schemas.openxmlformats.org/officeDocument/2006/relationships/slide" Target="slides/slide604.xml"/><Relationship Id="rId812" Type="http://schemas.openxmlformats.org/officeDocument/2006/relationships/slide" Target="slides/slide811.xml"/><Relationship Id="rId202" Type="http://schemas.openxmlformats.org/officeDocument/2006/relationships/slide" Target="slides/slide201.xml"/><Relationship Id="rId244" Type="http://schemas.openxmlformats.org/officeDocument/2006/relationships/slide" Target="slides/slide243.xml"/><Relationship Id="rId647" Type="http://schemas.openxmlformats.org/officeDocument/2006/relationships/slide" Target="slides/slide646.xml"/><Relationship Id="rId689" Type="http://schemas.openxmlformats.org/officeDocument/2006/relationships/slide" Target="slides/slide688.xml"/><Relationship Id="rId854" Type="http://schemas.openxmlformats.org/officeDocument/2006/relationships/slide" Target="slides/slide853.xml"/><Relationship Id="rId896" Type="http://schemas.openxmlformats.org/officeDocument/2006/relationships/slide" Target="slides/slide895.xml"/><Relationship Id="rId39" Type="http://schemas.openxmlformats.org/officeDocument/2006/relationships/slide" Target="slides/slide38.xml"/><Relationship Id="rId286" Type="http://schemas.openxmlformats.org/officeDocument/2006/relationships/slide" Target="slides/slide285.xml"/><Relationship Id="rId451" Type="http://schemas.openxmlformats.org/officeDocument/2006/relationships/slide" Target="slides/slide450.xml"/><Relationship Id="rId493" Type="http://schemas.openxmlformats.org/officeDocument/2006/relationships/slide" Target="slides/slide492.xml"/><Relationship Id="rId507" Type="http://schemas.openxmlformats.org/officeDocument/2006/relationships/slide" Target="slides/slide506.xml"/><Relationship Id="rId549" Type="http://schemas.openxmlformats.org/officeDocument/2006/relationships/slide" Target="slides/slide548.xml"/><Relationship Id="rId714" Type="http://schemas.openxmlformats.org/officeDocument/2006/relationships/slide" Target="slides/slide713.xml"/><Relationship Id="rId756" Type="http://schemas.openxmlformats.org/officeDocument/2006/relationships/slide" Target="slides/slide755.xml"/><Relationship Id="rId921" Type="http://schemas.openxmlformats.org/officeDocument/2006/relationships/slide" Target="slides/slide920.xml"/><Relationship Id="rId50" Type="http://schemas.openxmlformats.org/officeDocument/2006/relationships/slide" Target="slides/slide49.xml"/><Relationship Id="rId104" Type="http://schemas.openxmlformats.org/officeDocument/2006/relationships/slide" Target="slides/slide103.xml"/><Relationship Id="rId146" Type="http://schemas.openxmlformats.org/officeDocument/2006/relationships/slide" Target="slides/slide145.xml"/><Relationship Id="rId188" Type="http://schemas.openxmlformats.org/officeDocument/2006/relationships/slide" Target="slides/slide187.xml"/><Relationship Id="rId311" Type="http://schemas.openxmlformats.org/officeDocument/2006/relationships/slide" Target="slides/slide310.xml"/><Relationship Id="rId353" Type="http://schemas.openxmlformats.org/officeDocument/2006/relationships/slide" Target="slides/slide352.xml"/><Relationship Id="rId395" Type="http://schemas.openxmlformats.org/officeDocument/2006/relationships/slide" Target="slides/slide394.xml"/><Relationship Id="rId409" Type="http://schemas.openxmlformats.org/officeDocument/2006/relationships/slide" Target="slides/slide408.xml"/><Relationship Id="rId560" Type="http://schemas.openxmlformats.org/officeDocument/2006/relationships/slide" Target="slides/slide559.xml"/><Relationship Id="rId798" Type="http://schemas.openxmlformats.org/officeDocument/2006/relationships/slide" Target="slides/slide797.xml"/><Relationship Id="rId92" Type="http://schemas.openxmlformats.org/officeDocument/2006/relationships/slide" Target="slides/slide91.xml"/><Relationship Id="rId213" Type="http://schemas.openxmlformats.org/officeDocument/2006/relationships/slide" Target="slides/slide212.xml"/><Relationship Id="rId420" Type="http://schemas.openxmlformats.org/officeDocument/2006/relationships/slide" Target="slides/slide419.xml"/><Relationship Id="rId616" Type="http://schemas.openxmlformats.org/officeDocument/2006/relationships/slide" Target="slides/slide615.xml"/><Relationship Id="rId658" Type="http://schemas.openxmlformats.org/officeDocument/2006/relationships/slide" Target="slides/slide657.xml"/><Relationship Id="rId823" Type="http://schemas.openxmlformats.org/officeDocument/2006/relationships/slide" Target="slides/slide822.xml"/><Relationship Id="rId865" Type="http://schemas.openxmlformats.org/officeDocument/2006/relationships/slide" Target="slides/slide864.xml"/><Relationship Id="rId255" Type="http://schemas.openxmlformats.org/officeDocument/2006/relationships/slide" Target="slides/slide254.xml"/><Relationship Id="rId297" Type="http://schemas.openxmlformats.org/officeDocument/2006/relationships/slide" Target="slides/slide296.xml"/><Relationship Id="rId462" Type="http://schemas.openxmlformats.org/officeDocument/2006/relationships/slide" Target="slides/slide461.xml"/><Relationship Id="rId518" Type="http://schemas.openxmlformats.org/officeDocument/2006/relationships/slide" Target="slides/slide517.xml"/><Relationship Id="rId725" Type="http://schemas.openxmlformats.org/officeDocument/2006/relationships/slide" Target="slides/slide724.xml"/><Relationship Id="rId932" Type="http://schemas.openxmlformats.org/officeDocument/2006/relationships/slide" Target="slides/slide931.xml"/><Relationship Id="rId115" Type="http://schemas.openxmlformats.org/officeDocument/2006/relationships/slide" Target="slides/slide114.xml"/><Relationship Id="rId157" Type="http://schemas.openxmlformats.org/officeDocument/2006/relationships/slide" Target="slides/slide156.xml"/><Relationship Id="rId322" Type="http://schemas.openxmlformats.org/officeDocument/2006/relationships/slide" Target="slides/slide321.xml"/><Relationship Id="rId364" Type="http://schemas.openxmlformats.org/officeDocument/2006/relationships/slide" Target="slides/slide363.xml"/><Relationship Id="rId767" Type="http://schemas.openxmlformats.org/officeDocument/2006/relationships/slide" Target="slides/slide766.xml"/><Relationship Id="rId61" Type="http://schemas.openxmlformats.org/officeDocument/2006/relationships/slide" Target="slides/slide60.xml"/><Relationship Id="rId199" Type="http://schemas.openxmlformats.org/officeDocument/2006/relationships/slide" Target="slides/slide198.xml"/><Relationship Id="rId571" Type="http://schemas.openxmlformats.org/officeDocument/2006/relationships/slide" Target="slides/slide570.xml"/><Relationship Id="rId627" Type="http://schemas.openxmlformats.org/officeDocument/2006/relationships/slide" Target="slides/slide626.xml"/><Relationship Id="rId669" Type="http://schemas.openxmlformats.org/officeDocument/2006/relationships/slide" Target="slides/slide668.xml"/><Relationship Id="rId834" Type="http://schemas.openxmlformats.org/officeDocument/2006/relationships/slide" Target="slides/slide833.xml"/><Relationship Id="rId876" Type="http://schemas.openxmlformats.org/officeDocument/2006/relationships/slide" Target="slides/slide875.xml"/><Relationship Id="rId19" Type="http://schemas.openxmlformats.org/officeDocument/2006/relationships/slide" Target="slides/slide18.xml"/><Relationship Id="rId224" Type="http://schemas.openxmlformats.org/officeDocument/2006/relationships/slide" Target="slides/slide223.xml"/><Relationship Id="rId266" Type="http://schemas.openxmlformats.org/officeDocument/2006/relationships/slide" Target="slides/slide265.xml"/><Relationship Id="rId431" Type="http://schemas.openxmlformats.org/officeDocument/2006/relationships/slide" Target="slides/slide430.xml"/><Relationship Id="rId473" Type="http://schemas.openxmlformats.org/officeDocument/2006/relationships/slide" Target="slides/slide472.xml"/><Relationship Id="rId529" Type="http://schemas.openxmlformats.org/officeDocument/2006/relationships/slide" Target="slides/slide528.xml"/><Relationship Id="rId680" Type="http://schemas.openxmlformats.org/officeDocument/2006/relationships/slide" Target="slides/slide679.xml"/><Relationship Id="rId736" Type="http://schemas.openxmlformats.org/officeDocument/2006/relationships/slide" Target="slides/slide735.xml"/><Relationship Id="rId901" Type="http://schemas.openxmlformats.org/officeDocument/2006/relationships/slide" Target="slides/slide900.xml"/><Relationship Id="rId30" Type="http://schemas.openxmlformats.org/officeDocument/2006/relationships/slide" Target="slides/slide29.xml"/><Relationship Id="rId126" Type="http://schemas.openxmlformats.org/officeDocument/2006/relationships/slide" Target="slides/slide125.xml"/><Relationship Id="rId168" Type="http://schemas.openxmlformats.org/officeDocument/2006/relationships/slide" Target="slides/slide167.xml"/><Relationship Id="rId333" Type="http://schemas.openxmlformats.org/officeDocument/2006/relationships/slide" Target="slides/slide332.xml"/><Relationship Id="rId540" Type="http://schemas.openxmlformats.org/officeDocument/2006/relationships/slide" Target="slides/slide539.xml"/><Relationship Id="rId778" Type="http://schemas.openxmlformats.org/officeDocument/2006/relationships/slide" Target="slides/slide777.xml"/><Relationship Id="rId943" Type="http://schemas.openxmlformats.org/officeDocument/2006/relationships/slide" Target="slides/slide942.xml"/><Relationship Id="rId72" Type="http://schemas.openxmlformats.org/officeDocument/2006/relationships/slide" Target="slides/slide71.xml"/><Relationship Id="rId375" Type="http://schemas.openxmlformats.org/officeDocument/2006/relationships/slide" Target="slides/slide374.xml"/><Relationship Id="rId582" Type="http://schemas.openxmlformats.org/officeDocument/2006/relationships/slide" Target="slides/slide581.xml"/><Relationship Id="rId638" Type="http://schemas.openxmlformats.org/officeDocument/2006/relationships/slide" Target="slides/slide637.xml"/><Relationship Id="rId803" Type="http://schemas.openxmlformats.org/officeDocument/2006/relationships/slide" Target="slides/slide802.xml"/><Relationship Id="rId845" Type="http://schemas.openxmlformats.org/officeDocument/2006/relationships/slide" Target="slides/slide844.xml"/><Relationship Id="rId3" Type="http://schemas.openxmlformats.org/officeDocument/2006/relationships/slide" Target="slides/slide2.xml"/><Relationship Id="rId235" Type="http://schemas.openxmlformats.org/officeDocument/2006/relationships/slide" Target="slides/slide234.xml"/><Relationship Id="rId277" Type="http://schemas.openxmlformats.org/officeDocument/2006/relationships/slide" Target="slides/slide276.xml"/><Relationship Id="rId400" Type="http://schemas.openxmlformats.org/officeDocument/2006/relationships/slide" Target="slides/slide399.xml"/><Relationship Id="rId442" Type="http://schemas.openxmlformats.org/officeDocument/2006/relationships/slide" Target="slides/slide441.xml"/><Relationship Id="rId484" Type="http://schemas.openxmlformats.org/officeDocument/2006/relationships/slide" Target="slides/slide483.xml"/><Relationship Id="rId705" Type="http://schemas.openxmlformats.org/officeDocument/2006/relationships/slide" Target="slides/slide704.xml"/><Relationship Id="rId887" Type="http://schemas.openxmlformats.org/officeDocument/2006/relationships/slide" Target="slides/slide886.xml"/><Relationship Id="rId137" Type="http://schemas.openxmlformats.org/officeDocument/2006/relationships/slide" Target="slides/slide136.xml"/><Relationship Id="rId302" Type="http://schemas.openxmlformats.org/officeDocument/2006/relationships/slide" Target="slides/slide301.xml"/><Relationship Id="rId344" Type="http://schemas.openxmlformats.org/officeDocument/2006/relationships/slide" Target="slides/slide343.xml"/><Relationship Id="rId691" Type="http://schemas.openxmlformats.org/officeDocument/2006/relationships/slide" Target="slides/slide690.xml"/><Relationship Id="rId747" Type="http://schemas.openxmlformats.org/officeDocument/2006/relationships/slide" Target="slides/slide746.xml"/><Relationship Id="rId789" Type="http://schemas.openxmlformats.org/officeDocument/2006/relationships/slide" Target="slides/slide788.xml"/><Relationship Id="rId912" Type="http://schemas.openxmlformats.org/officeDocument/2006/relationships/slide" Target="slides/slide911.xml"/><Relationship Id="rId41" Type="http://schemas.openxmlformats.org/officeDocument/2006/relationships/slide" Target="slides/slide40.xml"/><Relationship Id="rId83" Type="http://schemas.openxmlformats.org/officeDocument/2006/relationships/slide" Target="slides/slide82.xml"/><Relationship Id="rId179" Type="http://schemas.openxmlformats.org/officeDocument/2006/relationships/slide" Target="slides/slide178.xml"/><Relationship Id="rId386" Type="http://schemas.openxmlformats.org/officeDocument/2006/relationships/slide" Target="slides/slide385.xml"/><Relationship Id="rId551" Type="http://schemas.openxmlformats.org/officeDocument/2006/relationships/slide" Target="slides/slide550.xml"/><Relationship Id="rId593" Type="http://schemas.openxmlformats.org/officeDocument/2006/relationships/slide" Target="slides/slide592.xml"/><Relationship Id="rId607" Type="http://schemas.openxmlformats.org/officeDocument/2006/relationships/slide" Target="slides/slide606.xml"/><Relationship Id="rId649" Type="http://schemas.openxmlformats.org/officeDocument/2006/relationships/slide" Target="slides/slide648.xml"/><Relationship Id="rId814" Type="http://schemas.openxmlformats.org/officeDocument/2006/relationships/slide" Target="slides/slide813.xml"/><Relationship Id="rId856" Type="http://schemas.openxmlformats.org/officeDocument/2006/relationships/slide" Target="slides/slide855.xml"/><Relationship Id="rId190" Type="http://schemas.openxmlformats.org/officeDocument/2006/relationships/slide" Target="slides/slide189.xml"/><Relationship Id="rId204" Type="http://schemas.openxmlformats.org/officeDocument/2006/relationships/slide" Target="slides/slide203.xml"/><Relationship Id="rId246" Type="http://schemas.openxmlformats.org/officeDocument/2006/relationships/slide" Target="slides/slide245.xml"/><Relationship Id="rId288" Type="http://schemas.openxmlformats.org/officeDocument/2006/relationships/slide" Target="slides/slide287.xml"/><Relationship Id="rId411" Type="http://schemas.openxmlformats.org/officeDocument/2006/relationships/slide" Target="slides/slide410.xml"/><Relationship Id="rId453" Type="http://schemas.openxmlformats.org/officeDocument/2006/relationships/slide" Target="slides/slide452.xml"/><Relationship Id="rId509" Type="http://schemas.openxmlformats.org/officeDocument/2006/relationships/slide" Target="slides/slide508.xml"/><Relationship Id="rId660" Type="http://schemas.openxmlformats.org/officeDocument/2006/relationships/slide" Target="slides/slide659.xml"/><Relationship Id="rId898" Type="http://schemas.openxmlformats.org/officeDocument/2006/relationships/slide" Target="slides/slide897.xml"/><Relationship Id="rId106" Type="http://schemas.openxmlformats.org/officeDocument/2006/relationships/slide" Target="slides/slide105.xml"/><Relationship Id="rId313" Type="http://schemas.openxmlformats.org/officeDocument/2006/relationships/slide" Target="slides/slide312.xml"/><Relationship Id="rId495" Type="http://schemas.openxmlformats.org/officeDocument/2006/relationships/slide" Target="slides/slide494.xml"/><Relationship Id="rId716" Type="http://schemas.openxmlformats.org/officeDocument/2006/relationships/slide" Target="slides/slide715.xml"/><Relationship Id="rId758" Type="http://schemas.openxmlformats.org/officeDocument/2006/relationships/slide" Target="slides/slide757.xml"/><Relationship Id="rId923" Type="http://schemas.openxmlformats.org/officeDocument/2006/relationships/slide" Target="slides/slide922.xml"/><Relationship Id="rId10" Type="http://schemas.openxmlformats.org/officeDocument/2006/relationships/slide" Target="slides/slide9.xml"/><Relationship Id="rId52" Type="http://schemas.openxmlformats.org/officeDocument/2006/relationships/slide" Target="slides/slide51.xml"/><Relationship Id="rId94" Type="http://schemas.openxmlformats.org/officeDocument/2006/relationships/slide" Target="slides/slide93.xml"/><Relationship Id="rId148" Type="http://schemas.openxmlformats.org/officeDocument/2006/relationships/slide" Target="slides/slide147.xml"/><Relationship Id="rId355" Type="http://schemas.openxmlformats.org/officeDocument/2006/relationships/slide" Target="slides/slide354.xml"/><Relationship Id="rId397" Type="http://schemas.openxmlformats.org/officeDocument/2006/relationships/slide" Target="slides/slide396.xml"/><Relationship Id="rId520" Type="http://schemas.openxmlformats.org/officeDocument/2006/relationships/slide" Target="slides/slide519.xml"/><Relationship Id="rId562" Type="http://schemas.openxmlformats.org/officeDocument/2006/relationships/slide" Target="slides/slide561.xml"/><Relationship Id="rId618" Type="http://schemas.openxmlformats.org/officeDocument/2006/relationships/slide" Target="slides/slide617.xml"/><Relationship Id="rId825" Type="http://schemas.openxmlformats.org/officeDocument/2006/relationships/slide" Target="slides/slide824.xml"/><Relationship Id="rId215" Type="http://schemas.openxmlformats.org/officeDocument/2006/relationships/slide" Target="slides/slide214.xml"/><Relationship Id="rId257" Type="http://schemas.openxmlformats.org/officeDocument/2006/relationships/slide" Target="slides/slide256.xml"/><Relationship Id="rId422" Type="http://schemas.openxmlformats.org/officeDocument/2006/relationships/slide" Target="slides/slide421.xml"/><Relationship Id="rId464" Type="http://schemas.openxmlformats.org/officeDocument/2006/relationships/slide" Target="slides/slide463.xml"/><Relationship Id="rId867" Type="http://schemas.openxmlformats.org/officeDocument/2006/relationships/slide" Target="slides/slide866.xml"/><Relationship Id="rId299" Type="http://schemas.openxmlformats.org/officeDocument/2006/relationships/slide" Target="slides/slide298.xml"/><Relationship Id="rId727" Type="http://schemas.openxmlformats.org/officeDocument/2006/relationships/slide" Target="slides/slide726.xml"/><Relationship Id="rId934" Type="http://schemas.openxmlformats.org/officeDocument/2006/relationships/slide" Target="slides/slide933.xml"/><Relationship Id="rId63" Type="http://schemas.openxmlformats.org/officeDocument/2006/relationships/slide" Target="slides/slide62.xml"/><Relationship Id="rId159" Type="http://schemas.openxmlformats.org/officeDocument/2006/relationships/slide" Target="slides/slide158.xml"/><Relationship Id="rId366" Type="http://schemas.openxmlformats.org/officeDocument/2006/relationships/slide" Target="slides/slide365.xml"/><Relationship Id="rId573" Type="http://schemas.openxmlformats.org/officeDocument/2006/relationships/slide" Target="slides/slide572.xml"/><Relationship Id="rId780" Type="http://schemas.openxmlformats.org/officeDocument/2006/relationships/slide" Target="slides/slide779.xml"/><Relationship Id="rId226" Type="http://schemas.openxmlformats.org/officeDocument/2006/relationships/slide" Target="slides/slide225.xml"/><Relationship Id="rId433" Type="http://schemas.openxmlformats.org/officeDocument/2006/relationships/slide" Target="slides/slide432.xml"/><Relationship Id="rId878" Type="http://schemas.openxmlformats.org/officeDocument/2006/relationships/slide" Target="slides/slide877.xml"/><Relationship Id="rId640" Type="http://schemas.openxmlformats.org/officeDocument/2006/relationships/slide" Target="slides/slide639.xml"/><Relationship Id="rId738" Type="http://schemas.openxmlformats.org/officeDocument/2006/relationships/slide" Target="slides/slide737.xml"/><Relationship Id="rId945" Type="http://schemas.openxmlformats.org/officeDocument/2006/relationships/slide" Target="slides/slide944.xml"/><Relationship Id="rId74" Type="http://schemas.openxmlformats.org/officeDocument/2006/relationships/slide" Target="slides/slide73.xml"/><Relationship Id="rId377" Type="http://schemas.openxmlformats.org/officeDocument/2006/relationships/slide" Target="slides/slide376.xml"/><Relationship Id="rId500" Type="http://schemas.openxmlformats.org/officeDocument/2006/relationships/slide" Target="slides/slide499.xml"/><Relationship Id="rId584" Type="http://schemas.openxmlformats.org/officeDocument/2006/relationships/slide" Target="slides/slide583.xml"/><Relationship Id="rId805" Type="http://schemas.openxmlformats.org/officeDocument/2006/relationships/slide" Target="slides/slide804.xml"/><Relationship Id="rId5" Type="http://schemas.openxmlformats.org/officeDocument/2006/relationships/slide" Target="slides/slide4.xml"/><Relationship Id="rId237" Type="http://schemas.openxmlformats.org/officeDocument/2006/relationships/slide" Target="slides/slide236.xml"/><Relationship Id="rId791" Type="http://schemas.openxmlformats.org/officeDocument/2006/relationships/slide" Target="slides/slide790.xml"/><Relationship Id="rId889" Type="http://schemas.openxmlformats.org/officeDocument/2006/relationships/slide" Target="slides/slide888.xml"/><Relationship Id="rId444" Type="http://schemas.openxmlformats.org/officeDocument/2006/relationships/slide" Target="slides/slide443.xml"/><Relationship Id="rId651" Type="http://schemas.openxmlformats.org/officeDocument/2006/relationships/slide" Target="slides/slide650.xml"/><Relationship Id="rId749" Type="http://schemas.openxmlformats.org/officeDocument/2006/relationships/slide" Target="slides/slide748.xml"/><Relationship Id="rId290" Type="http://schemas.openxmlformats.org/officeDocument/2006/relationships/slide" Target="slides/slide289.xml"/><Relationship Id="rId304" Type="http://schemas.openxmlformats.org/officeDocument/2006/relationships/slide" Target="slides/slide303.xml"/><Relationship Id="rId388" Type="http://schemas.openxmlformats.org/officeDocument/2006/relationships/slide" Target="slides/slide387.xml"/><Relationship Id="rId511" Type="http://schemas.openxmlformats.org/officeDocument/2006/relationships/slide" Target="slides/slide510.xml"/><Relationship Id="rId609" Type="http://schemas.openxmlformats.org/officeDocument/2006/relationships/slide" Target="slides/slide608.xml"/><Relationship Id="rId85" Type="http://schemas.openxmlformats.org/officeDocument/2006/relationships/slide" Target="slides/slide84.xml"/><Relationship Id="rId150" Type="http://schemas.openxmlformats.org/officeDocument/2006/relationships/slide" Target="slides/slide149.xml"/><Relationship Id="rId595" Type="http://schemas.openxmlformats.org/officeDocument/2006/relationships/slide" Target="slides/slide594.xml"/><Relationship Id="rId816" Type="http://schemas.openxmlformats.org/officeDocument/2006/relationships/slide" Target="slides/slide815.xml"/><Relationship Id="rId248" Type="http://schemas.openxmlformats.org/officeDocument/2006/relationships/slide" Target="slides/slide247.xml"/><Relationship Id="rId455" Type="http://schemas.openxmlformats.org/officeDocument/2006/relationships/slide" Target="slides/slide454.xml"/><Relationship Id="rId662" Type="http://schemas.openxmlformats.org/officeDocument/2006/relationships/slide" Target="slides/slide661.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522" Type="http://schemas.openxmlformats.org/officeDocument/2006/relationships/slide" Target="slides/slide521.xml"/><Relationship Id="rId96" Type="http://schemas.openxmlformats.org/officeDocument/2006/relationships/slide" Target="slides/slide95.xml"/><Relationship Id="rId161" Type="http://schemas.openxmlformats.org/officeDocument/2006/relationships/slide" Target="slides/slide160.xml"/><Relationship Id="rId399" Type="http://schemas.openxmlformats.org/officeDocument/2006/relationships/slide" Target="slides/slide398.xml"/><Relationship Id="rId827" Type="http://schemas.openxmlformats.org/officeDocument/2006/relationships/slide" Target="slides/slide826.xml"/><Relationship Id="rId259" Type="http://schemas.openxmlformats.org/officeDocument/2006/relationships/slide" Target="slides/slide258.xml"/><Relationship Id="rId466" Type="http://schemas.openxmlformats.org/officeDocument/2006/relationships/slide" Target="slides/slide465.xml"/><Relationship Id="rId673" Type="http://schemas.openxmlformats.org/officeDocument/2006/relationships/slide" Target="slides/slide672.xml"/><Relationship Id="rId880" Type="http://schemas.openxmlformats.org/officeDocument/2006/relationships/slide" Target="slides/slide879.xml"/><Relationship Id="rId23" Type="http://schemas.openxmlformats.org/officeDocument/2006/relationships/slide" Target="slides/slide22.xml"/><Relationship Id="rId119" Type="http://schemas.openxmlformats.org/officeDocument/2006/relationships/slide" Target="slides/slide118.xml"/><Relationship Id="rId326" Type="http://schemas.openxmlformats.org/officeDocument/2006/relationships/slide" Target="slides/slide325.xml"/><Relationship Id="rId533" Type="http://schemas.openxmlformats.org/officeDocument/2006/relationships/slide" Target="slides/slide532.xml"/><Relationship Id="rId740" Type="http://schemas.openxmlformats.org/officeDocument/2006/relationships/slide" Target="slides/slide739.xml"/><Relationship Id="rId838" Type="http://schemas.openxmlformats.org/officeDocument/2006/relationships/slide" Target="slides/slide837.xml"/><Relationship Id="rId172" Type="http://schemas.openxmlformats.org/officeDocument/2006/relationships/slide" Target="slides/slide171.xml"/><Relationship Id="rId477" Type="http://schemas.openxmlformats.org/officeDocument/2006/relationships/slide" Target="slides/slide476.xml"/><Relationship Id="rId600" Type="http://schemas.openxmlformats.org/officeDocument/2006/relationships/slide" Target="slides/slide599.xml"/><Relationship Id="rId684" Type="http://schemas.openxmlformats.org/officeDocument/2006/relationships/slide" Target="slides/slide683.xml"/><Relationship Id="rId337" Type="http://schemas.openxmlformats.org/officeDocument/2006/relationships/slide" Target="slides/slide336.xml"/><Relationship Id="rId891" Type="http://schemas.openxmlformats.org/officeDocument/2006/relationships/slide" Target="slides/slide890.xml"/><Relationship Id="rId905" Type="http://schemas.openxmlformats.org/officeDocument/2006/relationships/slide" Target="slides/slide904.xml"/><Relationship Id="rId34" Type="http://schemas.openxmlformats.org/officeDocument/2006/relationships/slide" Target="slides/slide33.xml"/><Relationship Id="rId544" Type="http://schemas.openxmlformats.org/officeDocument/2006/relationships/slide" Target="slides/slide543.xml"/><Relationship Id="rId751" Type="http://schemas.openxmlformats.org/officeDocument/2006/relationships/slide" Target="slides/slide750.xml"/><Relationship Id="rId849" Type="http://schemas.openxmlformats.org/officeDocument/2006/relationships/slide" Target="slides/slide848.xml"/><Relationship Id="rId183" Type="http://schemas.openxmlformats.org/officeDocument/2006/relationships/slide" Target="slides/slide182.xml"/><Relationship Id="rId390" Type="http://schemas.openxmlformats.org/officeDocument/2006/relationships/slide" Target="slides/slide389.xml"/><Relationship Id="rId404" Type="http://schemas.openxmlformats.org/officeDocument/2006/relationships/slide" Target="slides/slide403.xml"/><Relationship Id="rId611" Type="http://schemas.openxmlformats.org/officeDocument/2006/relationships/slide" Target="slides/slide610.xml"/><Relationship Id="rId250" Type="http://schemas.openxmlformats.org/officeDocument/2006/relationships/slide" Target="slides/slide249.xml"/><Relationship Id="rId488" Type="http://schemas.openxmlformats.org/officeDocument/2006/relationships/slide" Target="slides/slide487.xml"/><Relationship Id="rId695" Type="http://schemas.openxmlformats.org/officeDocument/2006/relationships/slide" Target="slides/slide694.xml"/><Relationship Id="rId709" Type="http://schemas.openxmlformats.org/officeDocument/2006/relationships/slide" Target="slides/slide708.xml"/><Relationship Id="rId916" Type="http://schemas.openxmlformats.org/officeDocument/2006/relationships/slide" Target="slides/slide915.xml"/><Relationship Id="rId45" Type="http://schemas.openxmlformats.org/officeDocument/2006/relationships/slide" Target="slides/slide44.xml"/><Relationship Id="rId110" Type="http://schemas.openxmlformats.org/officeDocument/2006/relationships/slide" Target="slides/slide109.xml"/><Relationship Id="rId348" Type="http://schemas.openxmlformats.org/officeDocument/2006/relationships/slide" Target="slides/slide347.xml"/><Relationship Id="rId555" Type="http://schemas.openxmlformats.org/officeDocument/2006/relationships/slide" Target="slides/slide554.xml"/><Relationship Id="rId762" Type="http://schemas.openxmlformats.org/officeDocument/2006/relationships/slide" Target="slides/slide761.xml"/><Relationship Id="rId194" Type="http://schemas.openxmlformats.org/officeDocument/2006/relationships/slide" Target="slides/slide193.xml"/><Relationship Id="rId208" Type="http://schemas.openxmlformats.org/officeDocument/2006/relationships/slide" Target="slides/slide207.xml"/><Relationship Id="rId415" Type="http://schemas.openxmlformats.org/officeDocument/2006/relationships/slide" Target="slides/slide414.xml"/><Relationship Id="rId622" Type="http://schemas.openxmlformats.org/officeDocument/2006/relationships/slide" Target="slides/slide621.xml"/><Relationship Id="rId261" Type="http://schemas.openxmlformats.org/officeDocument/2006/relationships/slide" Target="slides/slide260.xml"/><Relationship Id="rId499" Type="http://schemas.openxmlformats.org/officeDocument/2006/relationships/slide" Target="slides/slide498.xml"/><Relationship Id="rId927" Type="http://schemas.openxmlformats.org/officeDocument/2006/relationships/slide" Target="slides/slide926.xml"/><Relationship Id="rId56" Type="http://schemas.openxmlformats.org/officeDocument/2006/relationships/slide" Target="slides/slide55.xml"/><Relationship Id="rId359" Type="http://schemas.openxmlformats.org/officeDocument/2006/relationships/slide" Target="slides/slide358.xml"/><Relationship Id="rId566" Type="http://schemas.openxmlformats.org/officeDocument/2006/relationships/slide" Target="slides/slide565.xml"/><Relationship Id="rId773" Type="http://schemas.openxmlformats.org/officeDocument/2006/relationships/slide" Target="slides/slide772.xml"/><Relationship Id="rId121" Type="http://schemas.openxmlformats.org/officeDocument/2006/relationships/slide" Target="slides/slide120.xml"/><Relationship Id="rId219" Type="http://schemas.openxmlformats.org/officeDocument/2006/relationships/slide" Target="slides/slide218.xml"/><Relationship Id="rId426" Type="http://schemas.openxmlformats.org/officeDocument/2006/relationships/slide" Target="slides/slide425.xml"/><Relationship Id="rId633" Type="http://schemas.openxmlformats.org/officeDocument/2006/relationships/slide" Target="slides/slide632.xml"/><Relationship Id="rId840" Type="http://schemas.openxmlformats.org/officeDocument/2006/relationships/slide" Target="slides/slide839.xml"/><Relationship Id="rId938" Type="http://schemas.openxmlformats.org/officeDocument/2006/relationships/slide" Target="slides/slide937.xml"/><Relationship Id="rId67" Type="http://schemas.openxmlformats.org/officeDocument/2006/relationships/slide" Target="slides/slide66.xml"/><Relationship Id="rId272" Type="http://schemas.openxmlformats.org/officeDocument/2006/relationships/slide" Target="slides/slide271.xml"/><Relationship Id="rId577" Type="http://schemas.openxmlformats.org/officeDocument/2006/relationships/slide" Target="slides/slide576.xml"/><Relationship Id="rId700" Type="http://schemas.openxmlformats.org/officeDocument/2006/relationships/slide" Target="slides/slide699.xml"/><Relationship Id="rId132" Type="http://schemas.openxmlformats.org/officeDocument/2006/relationships/slide" Target="slides/slide131.xml"/><Relationship Id="rId784" Type="http://schemas.openxmlformats.org/officeDocument/2006/relationships/slide" Target="slides/slide783.xml"/><Relationship Id="rId437" Type="http://schemas.openxmlformats.org/officeDocument/2006/relationships/slide" Target="slides/slide436.xml"/><Relationship Id="rId644" Type="http://schemas.openxmlformats.org/officeDocument/2006/relationships/slide" Target="slides/slide643.xml"/><Relationship Id="rId851" Type="http://schemas.openxmlformats.org/officeDocument/2006/relationships/slide" Target="slides/slide850.xml"/><Relationship Id="rId283" Type="http://schemas.openxmlformats.org/officeDocument/2006/relationships/slide" Target="slides/slide282.xml"/><Relationship Id="rId490" Type="http://schemas.openxmlformats.org/officeDocument/2006/relationships/slide" Target="slides/slide489.xml"/><Relationship Id="rId504" Type="http://schemas.openxmlformats.org/officeDocument/2006/relationships/slide" Target="slides/slide503.xml"/><Relationship Id="rId711" Type="http://schemas.openxmlformats.org/officeDocument/2006/relationships/slide" Target="slides/slide710.xml"/><Relationship Id="rId949" Type="http://schemas.openxmlformats.org/officeDocument/2006/relationships/notesMaster" Target="notesMasters/notesMaster1.xml"/><Relationship Id="rId78" Type="http://schemas.openxmlformats.org/officeDocument/2006/relationships/slide" Target="slides/slide77.xml"/><Relationship Id="rId143" Type="http://schemas.openxmlformats.org/officeDocument/2006/relationships/slide" Target="slides/slide142.xml"/><Relationship Id="rId350" Type="http://schemas.openxmlformats.org/officeDocument/2006/relationships/slide" Target="slides/slide349.xml"/><Relationship Id="rId588" Type="http://schemas.openxmlformats.org/officeDocument/2006/relationships/slide" Target="slides/slide587.xml"/><Relationship Id="rId795" Type="http://schemas.openxmlformats.org/officeDocument/2006/relationships/slide" Target="slides/slide794.xml"/><Relationship Id="rId809" Type="http://schemas.openxmlformats.org/officeDocument/2006/relationships/slide" Target="slides/slide808.xml"/><Relationship Id="rId9" Type="http://schemas.openxmlformats.org/officeDocument/2006/relationships/slide" Target="slides/slide8.xml"/><Relationship Id="rId210" Type="http://schemas.openxmlformats.org/officeDocument/2006/relationships/slide" Target="slides/slide209.xml"/><Relationship Id="rId448" Type="http://schemas.openxmlformats.org/officeDocument/2006/relationships/slide" Target="slides/slide447.xml"/><Relationship Id="rId655" Type="http://schemas.openxmlformats.org/officeDocument/2006/relationships/slide" Target="slides/slide654.xml"/><Relationship Id="rId862" Type="http://schemas.openxmlformats.org/officeDocument/2006/relationships/slide" Target="slides/slide861.xml"/><Relationship Id="rId294" Type="http://schemas.openxmlformats.org/officeDocument/2006/relationships/slide" Target="slides/slide293.xml"/><Relationship Id="rId308" Type="http://schemas.openxmlformats.org/officeDocument/2006/relationships/slide" Target="slides/slide307.xml"/><Relationship Id="rId515" Type="http://schemas.openxmlformats.org/officeDocument/2006/relationships/slide" Target="slides/slide514.xml"/><Relationship Id="rId722" Type="http://schemas.openxmlformats.org/officeDocument/2006/relationships/slide" Target="slides/slide721.xml"/><Relationship Id="rId89" Type="http://schemas.openxmlformats.org/officeDocument/2006/relationships/slide" Target="slides/slide88.xml"/><Relationship Id="rId154" Type="http://schemas.openxmlformats.org/officeDocument/2006/relationships/slide" Target="slides/slide153.xml"/><Relationship Id="rId361" Type="http://schemas.openxmlformats.org/officeDocument/2006/relationships/slide" Target="slides/slide360.xml"/><Relationship Id="rId599" Type="http://schemas.openxmlformats.org/officeDocument/2006/relationships/slide" Target="slides/slide598.xml"/><Relationship Id="rId459" Type="http://schemas.openxmlformats.org/officeDocument/2006/relationships/slide" Target="slides/slide458.xml"/><Relationship Id="rId666" Type="http://schemas.openxmlformats.org/officeDocument/2006/relationships/slide" Target="slides/slide665.xml"/><Relationship Id="rId873" Type="http://schemas.openxmlformats.org/officeDocument/2006/relationships/slide" Target="slides/slide872.xml"/><Relationship Id="rId16" Type="http://schemas.openxmlformats.org/officeDocument/2006/relationships/slide" Target="slides/slide15.xml"/><Relationship Id="rId221" Type="http://schemas.openxmlformats.org/officeDocument/2006/relationships/slide" Target="slides/slide220.xml"/><Relationship Id="rId319" Type="http://schemas.openxmlformats.org/officeDocument/2006/relationships/slide" Target="slides/slide318.xml"/><Relationship Id="rId526" Type="http://schemas.openxmlformats.org/officeDocument/2006/relationships/slide" Target="slides/slide525.xml"/><Relationship Id="rId733" Type="http://schemas.openxmlformats.org/officeDocument/2006/relationships/slide" Target="slides/slide732.xml"/><Relationship Id="rId940" Type="http://schemas.openxmlformats.org/officeDocument/2006/relationships/slide" Target="slides/slide939.xml"/><Relationship Id="rId165" Type="http://schemas.openxmlformats.org/officeDocument/2006/relationships/slide" Target="slides/slide164.xml"/><Relationship Id="rId372" Type="http://schemas.openxmlformats.org/officeDocument/2006/relationships/slide" Target="slides/slide371.xml"/><Relationship Id="rId677" Type="http://schemas.openxmlformats.org/officeDocument/2006/relationships/slide" Target="slides/slide676.xml"/><Relationship Id="rId800" Type="http://schemas.openxmlformats.org/officeDocument/2006/relationships/slide" Target="slides/slide799.xml"/><Relationship Id="rId232" Type="http://schemas.openxmlformats.org/officeDocument/2006/relationships/slide" Target="slides/slide231.xml"/><Relationship Id="rId884" Type="http://schemas.openxmlformats.org/officeDocument/2006/relationships/slide" Target="slides/slide883.xml"/><Relationship Id="rId27" Type="http://schemas.openxmlformats.org/officeDocument/2006/relationships/slide" Target="slides/slide26.xml"/><Relationship Id="rId537" Type="http://schemas.openxmlformats.org/officeDocument/2006/relationships/slide" Target="slides/slide536.xml"/><Relationship Id="rId744" Type="http://schemas.openxmlformats.org/officeDocument/2006/relationships/slide" Target="slides/slide743.xml"/><Relationship Id="rId951" Type="http://schemas.openxmlformats.org/officeDocument/2006/relationships/viewProps" Target="viewProps.xml"/><Relationship Id="rId80" Type="http://schemas.openxmlformats.org/officeDocument/2006/relationships/slide" Target="slides/slide79.xml"/><Relationship Id="rId176" Type="http://schemas.openxmlformats.org/officeDocument/2006/relationships/slide" Target="slides/slide175.xml"/><Relationship Id="rId383" Type="http://schemas.openxmlformats.org/officeDocument/2006/relationships/slide" Target="slides/slide382.xml"/><Relationship Id="rId590" Type="http://schemas.openxmlformats.org/officeDocument/2006/relationships/slide" Target="slides/slide589.xml"/><Relationship Id="rId604" Type="http://schemas.openxmlformats.org/officeDocument/2006/relationships/slide" Target="slides/slide603.xml"/><Relationship Id="rId811" Type="http://schemas.openxmlformats.org/officeDocument/2006/relationships/slide" Target="slides/slide810.xml"/><Relationship Id="rId243" Type="http://schemas.openxmlformats.org/officeDocument/2006/relationships/slide" Target="slides/slide242.xml"/><Relationship Id="rId450" Type="http://schemas.openxmlformats.org/officeDocument/2006/relationships/slide" Target="slides/slide449.xml"/><Relationship Id="rId688" Type="http://schemas.openxmlformats.org/officeDocument/2006/relationships/slide" Target="slides/slide687.xml"/><Relationship Id="rId895" Type="http://schemas.openxmlformats.org/officeDocument/2006/relationships/slide" Target="slides/slide894.xml"/><Relationship Id="rId909" Type="http://schemas.openxmlformats.org/officeDocument/2006/relationships/slide" Target="slides/slide908.xml"/><Relationship Id="rId38" Type="http://schemas.openxmlformats.org/officeDocument/2006/relationships/slide" Target="slides/slide37.xml"/><Relationship Id="rId103" Type="http://schemas.openxmlformats.org/officeDocument/2006/relationships/slide" Target="slides/slide102.xml"/><Relationship Id="rId310" Type="http://schemas.openxmlformats.org/officeDocument/2006/relationships/slide" Target="slides/slide309.xml"/><Relationship Id="rId548" Type="http://schemas.openxmlformats.org/officeDocument/2006/relationships/slide" Target="slides/slide547.xml"/><Relationship Id="rId755" Type="http://schemas.openxmlformats.org/officeDocument/2006/relationships/slide" Target="slides/slide754.xml"/><Relationship Id="rId91" Type="http://schemas.openxmlformats.org/officeDocument/2006/relationships/slide" Target="slides/slide90.xml"/><Relationship Id="rId187" Type="http://schemas.openxmlformats.org/officeDocument/2006/relationships/slide" Target="slides/slide186.xml"/><Relationship Id="rId394" Type="http://schemas.openxmlformats.org/officeDocument/2006/relationships/slide" Target="slides/slide393.xml"/><Relationship Id="rId408" Type="http://schemas.openxmlformats.org/officeDocument/2006/relationships/slide" Target="slides/slide407.xml"/><Relationship Id="rId615" Type="http://schemas.openxmlformats.org/officeDocument/2006/relationships/slide" Target="slides/slide614.xml"/><Relationship Id="rId822" Type="http://schemas.openxmlformats.org/officeDocument/2006/relationships/slide" Target="slides/slide821.xml"/><Relationship Id="rId254" Type="http://schemas.openxmlformats.org/officeDocument/2006/relationships/slide" Target="slides/slide253.xml"/><Relationship Id="rId699" Type="http://schemas.openxmlformats.org/officeDocument/2006/relationships/slide" Target="slides/slide698.xml"/><Relationship Id="rId49" Type="http://schemas.openxmlformats.org/officeDocument/2006/relationships/slide" Target="slides/slide48.xml"/><Relationship Id="rId114" Type="http://schemas.openxmlformats.org/officeDocument/2006/relationships/slide" Target="slides/slide113.xml"/><Relationship Id="rId461" Type="http://schemas.openxmlformats.org/officeDocument/2006/relationships/slide" Target="slides/slide460.xml"/><Relationship Id="rId559" Type="http://schemas.openxmlformats.org/officeDocument/2006/relationships/slide" Target="slides/slide558.xml"/><Relationship Id="rId766" Type="http://schemas.openxmlformats.org/officeDocument/2006/relationships/slide" Target="slides/slide765.xml"/><Relationship Id="rId198" Type="http://schemas.openxmlformats.org/officeDocument/2006/relationships/slide" Target="slides/slide197.xml"/><Relationship Id="rId321" Type="http://schemas.openxmlformats.org/officeDocument/2006/relationships/slide" Target="slides/slide320.xml"/><Relationship Id="rId419" Type="http://schemas.openxmlformats.org/officeDocument/2006/relationships/slide" Target="slides/slide418.xml"/><Relationship Id="rId626" Type="http://schemas.openxmlformats.org/officeDocument/2006/relationships/slide" Target="slides/slide625.xml"/><Relationship Id="rId833" Type="http://schemas.openxmlformats.org/officeDocument/2006/relationships/slide" Target="slides/slide832.xml"/><Relationship Id="rId265" Type="http://schemas.openxmlformats.org/officeDocument/2006/relationships/slide" Target="slides/slide264.xml"/><Relationship Id="rId472" Type="http://schemas.openxmlformats.org/officeDocument/2006/relationships/slide" Target="slides/slide471.xml"/><Relationship Id="rId900" Type="http://schemas.openxmlformats.org/officeDocument/2006/relationships/slide" Target="slides/slide899.xml"/><Relationship Id="rId125" Type="http://schemas.openxmlformats.org/officeDocument/2006/relationships/slide" Target="slides/slide124.xml"/><Relationship Id="rId332" Type="http://schemas.openxmlformats.org/officeDocument/2006/relationships/slide" Target="slides/slide331.xml"/><Relationship Id="rId777" Type="http://schemas.openxmlformats.org/officeDocument/2006/relationships/slide" Target="slides/slide776.xml"/><Relationship Id="rId637" Type="http://schemas.openxmlformats.org/officeDocument/2006/relationships/slide" Target="slides/slide636.xml"/><Relationship Id="rId844" Type="http://schemas.openxmlformats.org/officeDocument/2006/relationships/slide" Target="slides/slide843.xml"/><Relationship Id="rId276" Type="http://schemas.openxmlformats.org/officeDocument/2006/relationships/slide" Target="slides/slide275.xml"/><Relationship Id="rId483" Type="http://schemas.openxmlformats.org/officeDocument/2006/relationships/slide" Target="slides/slide482.xml"/><Relationship Id="rId690" Type="http://schemas.openxmlformats.org/officeDocument/2006/relationships/slide" Target="slides/slide689.xml"/><Relationship Id="rId704" Type="http://schemas.openxmlformats.org/officeDocument/2006/relationships/slide" Target="slides/slide703.xml"/><Relationship Id="rId911" Type="http://schemas.openxmlformats.org/officeDocument/2006/relationships/slide" Target="slides/slide910.xml"/><Relationship Id="rId40" Type="http://schemas.openxmlformats.org/officeDocument/2006/relationships/slide" Target="slides/slide39.xml"/><Relationship Id="rId136" Type="http://schemas.openxmlformats.org/officeDocument/2006/relationships/slide" Target="slides/slide135.xml"/><Relationship Id="rId343" Type="http://schemas.openxmlformats.org/officeDocument/2006/relationships/slide" Target="slides/slide342.xml"/><Relationship Id="rId550" Type="http://schemas.openxmlformats.org/officeDocument/2006/relationships/slide" Target="slides/slide549.xml"/><Relationship Id="rId788" Type="http://schemas.openxmlformats.org/officeDocument/2006/relationships/slide" Target="slides/slide787.xml"/><Relationship Id="rId203" Type="http://schemas.openxmlformats.org/officeDocument/2006/relationships/slide" Target="slides/slide202.xml"/><Relationship Id="rId648" Type="http://schemas.openxmlformats.org/officeDocument/2006/relationships/slide" Target="slides/slide647.xml"/><Relationship Id="rId855" Type="http://schemas.openxmlformats.org/officeDocument/2006/relationships/slide" Target="slides/slide854.xml"/><Relationship Id="rId287" Type="http://schemas.openxmlformats.org/officeDocument/2006/relationships/slide" Target="slides/slide286.xml"/><Relationship Id="rId410" Type="http://schemas.openxmlformats.org/officeDocument/2006/relationships/slide" Target="slides/slide409.xml"/><Relationship Id="rId494" Type="http://schemas.openxmlformats.org/officeDocument/2006/relationships/slide" Target="slides/slide493.xml"/><Relationship Id="rId508" Type="http://schemas.openxmlformats.org/officeDocument/2006/relationships/slide" Target="slides/slide507.xml"/><Relationship Id="rId715" Type="http://schemas.openxmlformats.org/officeDocument/2006/relationships/slide" Target="slides/slide714.xml"/><Relationship Id="rId922" Type="http://schemas.openxmlformats.org/officeDocument/2006/relationships/slide" Target="slides/slide921.xml"/><Relationship Id="rId147" Type="http://schemas.openxmlformats.org/officeDocument/2006/relationships/slide" Target="slides/slide146.xml"/><Relationship Id="rId354" Type="http://schemas.openxmlformats.org/officeDocument/2006/relationships/slide" Target="slides/slide353.xml"/><Relationship Id="rId799" Type="http://schemas.openxmlformats.org/officeDocument/2006/relationships/slide" Target="slides/slide798.xml"/><Relationship Id="rId51" Type="http://schemas.openxmlformats.org/officeDocument/2006/relationships/slide" Target="slides/slide50.xml"/><Relationship Id="rId561" Type="http://schemas.openxmlformats.org/officeDocument/2006/relationships/slide" Target="slides/slide560.xml"/><Relationship Id="rId659" Type="http://schemas.openxmlformats.org/officeDocument/2006/relationships/slide" Target="slides/slide658.xml"/><Relationship Id="rId866" Type="http://schemas.openxmlformats.org/officeDocument/2006/relationships/slide" Target="slides/slide865.xml"/><Relationship Id="rId214" Type="http://schemas.openxmlformats.org/officeDocument/2006/relationships/slide" Target="slides/slide213.xml"/><Relationship Id="rId298" Type="http://schemas.openxmlformats.org/officeDocument/2006/relationships/slide" Target="slides/slide297.xml"/><Relationship Id="rId421" Type="http://schemas.openxmlformats.org/officeDocument/2006/relationships/slide" Target="slides/slide420.xml"/><Relationship Id="rId519" Type="http://schemas.openxmlformats.org/officeDocument/2006/relationships/slide" Target="slides/slide518.xml"/><Relationship Id="rId158" Type="http://schemas.openxmlformats.org/officeDocument/2006/relationships/slide" Target="slides/slide157.xml"/><Relationship Id="rId726" Type="http://schemas.openxmlformats.org/officeDocument/2006/relationships/slide" Target="slides/slide725.xml"/><Relationship Id="rId933" Type="http://schemas.openxmlformats.org/officeDocument/2006/relationships/slide" Target="slides/slide932.xml"/><Relationship Id="rId62" Type="http://schemas.openxmlformats.org/officeDocument/2006/relationships/slide" Target="slides/slide61.xml"/><Relationship Id="rId365" Type="http://schemas.openxmlformats.org/officeDocument/2006/relationships/slide" Target="slides/slide364.xml"/><Relationship Id="rId572" Type="http://schemas.openxmlformats.org/officeDocument/2006/relationships/slide" Target="slides/slide571.xml"/><Relationship Id="rId225" Type="http://schemas.openxmlformats.org/officeDocument/2006/relationships/slide" Target="slides/slide224.xml"/><Relationship Id="rId432" Type="http://schemas.openxmlformats.org/officeDocument/2006/relationships/slide" Target="slides/slide431.xml"/><Relationship Id="rId877" Type="http://schemas.openxmlformats.org/officeDocument/2006/relationships/slide" Target="slides/slide876.xml"/><Relationship Id="rId737" Type="http://schemas.openxmlformats.org/officeDocument/2006/relationships/slide" Target="slides/slide736.xml"/><Relationship Id="rId944" Type="http://schemas.openxmlformats.org/officeDocument/2006/relationships/slide" Target="slides/slide943.xml"/><Relationship Id="rId73" Type="http://schemas.openxmlformats.org/officeDocument/2006/relationships/slide" Target="slides/slide72.xml"/><Relationship Id="rId169" Type="http://schemas.openxmlformats.org/officeDocument/2006/relationships/slide" Target="slides/slide168.xml"/><Relationship Id="rId376" Type="http://schemas.openxmlformats.org/officeDocument/2006/relationships/slide" Target="slides/slide375.xml"/><Relationship Id="rId583" Type="http://schemas.openxmlformats.org/officeDocument/2006/relationships/slide" Target="slides/slide582.xml"/><Relationship Id="rId790" Type="http://schemas.openxmlformats.org/officeDocument/2006/relationships/slide" Target="slides/slide789.xml"/><Relationship Id="rId804" Type="http://schemas.openxmlformats.org/officeDocument/2006/relationships/slide" Target="slides/slide803.xml"/><Relationship Id="rId4" Type="http://schemas.openxmlformats.org/officeDocument/2006/relationships/slide" Target="slides/slide3.xml"/><Relationship Id="rId236" Type="http://schemas.openxmlformats.org/officeDocument/2006/relationships/slide" Target="slides/slide235.xml"/><Relationship Id="rId443" Type="http://schemas.openxmlformats.org/officeDocument/2006/relationships/slide" Target="slides/slide442.xml"/><Relationship Id="rId650" Type="http://schemas.openxmlformats.org/officeDocument/2006/relationships/slide" Target="slides/slide649.xml"/><Relationship Id="rId888" Type="http://schemas.openxmlformats.org/officeDocument/2006/relationships/slide" Target="slides/slide887.xml"/><Relationship Id="rId303" Type="http://schemas.openxmlformats.org/officeDocument/2006/relationships/slide" Target="slides/slide302.xml"/><Relationship Id="rId748" Type="http://schemas.openxmlformats.org/officeDocument/2006/relationships/slide" Target="slides/slide747.xml"/><Relationship Id="rId84" Type="http://schemas.openxmlformats.org/officeDocument/2006/relationships/slide" Target="slides/slide83.xml"/><Relationship Id="rId387" Type="http://schemas.openxmlformats.org/officeDocument/2006/relationships/slide" Target="slides/slide386.xml"/><Relationship Id="rId510" Type="http://schemas.openxmlformats.org/officeDocument/2006/relationships/slide" Target="slides/slide509.xml"/><Relationship Id="rId594" Type="http://schemas.openxmlformats.org/officeDocument/2006/relationships/slide" Target="slides/slide593.xml"/><Relationship Id="rId608" Type="http://schemas.openxmlformats.org/officeDocument/2006/relationships/slide" Target="slides/slide607.xml"/><Relationship Id="rId815" Type="http://schemas.openxmlformats.org/officeDocument/2006/relationships/slide" Target="slides/slide814.xml"/><Relationship Id="rId247" Type="http://schemas.openxmlformats.org/officeDocument/2006/relationships/slide" Target="slides/slide246.xml"/><Relationship Id="rId899" Type="http://schemas.openxmlformats.org/officeDocument/2006/relationships/slide" Target="slides/slide898.xml"/><Relationship Id="rId107" Type="http://schemas.openxmlformats.org/officeDocument/2006/relationships/slide" Target="slides/slide106.xml"/><Relationship Id="rId454" Type="http://schemas.openxmlformats.org/officeDocument/2006/relationships/slide" Target="slides/slide453.xml"/><Relationship Id="rId661" Type="http://schemas.openxmlformats.org/officeDocument/2006/relationships/slide" Target="slides/slide660.xml"/><Relationship Id="rId759" Type="http://schemas.openxmlformats.org/officeDocument/2006/relationships/slide" Target="slides/slide758.xml"/><Relationship Id="rId11" Type="http://schemas.openxmlformats.org/officeDocument/2006/relationships/slide" Target="slides/slide10.xml"/><Relationship Id="rId314" Type="http://schemas.openxmlformats.org/officeDocument/2006/relationships/slide" Target="slides/slide313.xml"/><Relationship Id="rId398" Type="http://schemas.openxmlformats.org/officeDocument/2006/relationships/slide" Target="slides/slide397.xml"/><Relationship Id="rId521" Type="http://schemas.openxmlformats.org/officeDocument/2006/relationships/slide" Target="slides/slide520.xml"/><Relationship Id="rId619" Type="http://schemas.openxmlformats.org/officeDocument/2006/relationships/slide" Target="slides/slide618.xml"/><Relationship Id="rId95" Type="http://schemas.openxmlformats.org/officeDocument/2006/relationships/slide" Target="slides/slide94.xml"/><Relationship Id="rId160" Type="http://schemas.openxmlformats.org/officeDocument/2006/relationships/slide" Target="slides/slide159.xml"/><Relationship Id="rId826" Type="http://schemas.openxmlformats.org/officeDocument/2006/relationships/slide" Target="slides/slide825.xml"/><Relationship Id="rId258" Type="http://schemas.openxmlformats.org/officeDocument/2006/relationships/slide" Target="slides/slide257.xml"/><Relationship Id="rId465" Type="http://schemas.openxmlformats.org/officeDocument/2006/relationships/slide" Target="slides/slide464.xml"/><Relationship Id="rId672" Type="http://schemas.openxmlformats.org/officeDocument/2006/relationships/slide" Target="slides/slide671.xml"/><Relationship Id="rId22" Type="http://schemas.openxmlformats.org/officeDocument/2006/relationships/slide" Target="slides/slide21.xml"/><Relationship Id="rId118" Type="http://schemas.openxmlformats.org/officeDocument/2006/relationships/slide" Target="slides/slide117.xml"/><Relationship Id="rId325" Type="http://schemas.openxmlformats.org/officeDocument/2006/relationships/slide" Target="slides/slide324.xml"/><Relationship Id="rId532" Type="http://schemas.openxmlformats.org/officeDocument/2006/relationships/slide" Target="slides/slide531.xml"/><Relationship Id="rId171" Type="http://schemas.openxmlformats.org/officeDocument/2006/relationships/slide" Target="slides/slide170.xml"/><Relationship Id="rId837" Type="http://schemas.openxmlformats.org/officeDocument/2006/relationships/slide" Target="slides/slide836.xml"/><Relationship Id="rId269" Type="http://schemas.openxmlformats.org/officeDocument/2006/relationships/slide" Target="slides/slide268.xml"/><Relationship Id="rId476" Type="http://schemas.openxmlformats.org/officeDocument/2006/relationships/slide" Target="slides/slide475.xml"/><Relationship Id="rId683" Type="http://schemas.openxmlformats.org/officeDocument/2006/relationships/slide" Target="slides/slide682.xml"/><Relationship Id="rId890" Type="http://schemas.openxmlformats.org/officeDocument/2006/relationships/slide" Target="slides/slide889.xml"/><Relationship Id="rId904" Type="http://schemas.openxmlformats.org/officeDocument/2006/relationships/slide" Target="slides/slide903.xml"/><Relationship Id="rId33" Type="http://schemas.openxmlformats.org/officeDocument/2006/relationships/slide" Target="slides/slide32.xml"/><Relationship Id="rId129" Type="http://schemas.openxmlformats.org/officeDocument/2006/relationships/slide" Target="slides/slide128.xml"/><Relationship Id="rId336" Type="http://schemas.openxmlformats.org/officeDocument/2006/relationships/slide" Target="slides/slide335.xml"/><Relationship Id="rId543" Type="http://schemas.openxmlformats.org/officeDocument/2006/relationships/slide" Target="slides/slide542.xml"/><Relationship Id="rId182" Type="http://schemas.openxmlformats.org/officeDocument/2006/relationships/slide" Target="slides/slide181.xml"/><Relationship Id="rId403" Type="http://schemas.openxmlformats.org/officeDocument/2006/relationships/slide" Target="slides/slide402.xml"/><Relationship Id="rId750" Type="http://schemas.openxmlformats.org/officeDocument/2006/relationships/slide" Target="slides/slide749.xml"/><Relationship Id="rId848" Type="http://schemas.openxmlformats.org/officeDocument/2006/relationships/slide" Target="slides/slide847.xml"/><Relationship Id="rId487" Type="http://schemas.openxmlformats.org/officeDocument/2006/relationships/slide" Target="slides/slide486.xml"/><Relationship Id="rId610" Type="http://schemas.openxmlformats.org/officeDocument/2006/relationships/slide" Target="slides/slide609.xml"/><Relationship Id="rId694" Type="http://schemas.openxmlformats.org/officeDocument/2006/relationships/slide" Target="slides/slide693.xml"/><Relationship Id="rId708" Type="http://schemas.openxmlformats.org/officeDocument/2006/relationships/slide" Target="slides/slide707.xml"/><Relationship Id="rId915" Type="http://schemas.openxmlformats.org/officeDocument/2006/relationships/slide" Target="slides/slide914.xml"/><Relationship Id="rId347" Type="http://schemas.openxmlformats.org/officeDocument/2006/relationships/slide" Target="slides/slide346.xml"/><Relationship Id="rId44" Type="http://schemas.openxmlformats.org/officeDocument/2006/relationships/slide" Target="slides/slide43.xml"/><Relationship Id="rId554" Type="http://schemas.openxmlformats.org/officeDocument/2006/relationships/slide" Target="slides/slide553.xml"/><Relationship Id="rId761" Type="http://schemas.openxmlformats.org/officeDocument/2006/relationships/slide" Target="slides/slide760.xml"/><Relationship Id="rId859" Type="http://schemas.openxmlformats.org/officeDocument/2006/relationships/slide" Target="slides/slide858.xml"/><Relationship Id="rId193" Type="http://schemas.openxmlformats.org/officeDocument/2006/relationships/slide" Target="slides/slide192.xml"/><Relationship Id="rId207" Type="http://schemas.openxmlformats.org/officeDocument/2006/relationships/slide" Target="slides/slide206.xml"/><Relationship Id="rId414" Type="http://schemas.openxmlformats.org/officeDocument/2006/relationships/slide" Target="slides/slide413.xml"/><Relationship Id="rId498" Type="http://schemas.openxmlformats.org/officeDocument/2006/relationships/slide" Target="slides/slide497.xml"/><Relationship Id="rId621" Type="http://schemas.openxmlformats.org/officeDocument/2006/relationships/slide" Target="slides/slide620.xml"/><Relationship Id="rId260" Type="http://schemas.openxmlformats.org/officeDocument/2006/relationships/slide" Target="slides/slide259.xml"/><Relationship Id="rId719" Type="http://schemas.openxmlformats.org/officeDocument/2006/relationships/slide" Target="slides/slide718.xml"/><Relationship Id="rId926" Type="http://schemas.openxmlformats.org/officeDocument/2006/relationships/slide" Target="slides/slide925.xml"/><Relationship Id="rId55" Type="http://schemas.openxmlformats.org/officeDocument/2006/relationships/slide" Target="slides/slide54.xml"/><Relationship Id="rId120" Type="http://schemas.openxmlformats.org/officeDocument/2006/relationships/slide" Target="slides/slide119.xml"/><Relationship Id="rId358" Type="http://schemas.openxmlformats.org/officeDocument/2006/relationships/slide" Target="slides/slide357.xml"/><Relationship Id="rId565" Type="http://schemas.openxmlformats.org/officeDocument/2006/relationships/slide" Target="slides/slide564.xml"/><Relationship Id="rId772" Type="http://schemas.openxmlformats.org/officeDocument/2006/relationships/slide" Target="slides/slide771.xml"/><Relationship Id="rId218" Type="http://schemas.openxmlformats.org/officeDocument/2006/relationships/slide" Target="slides/slide217.xml"/><Relationship Id="rId425" Type="http://schemas.openxmlformats.org/officeDocument/2006/relationships/slide" Target="slides/slide424.xml"/><Relationship Id="rId632" Type="http://schemas.openxmlformats.org/officeDocument/2006/relationships/slide" Target="slides/slide631.xml"/><Relationship Id="rId271" Type="http://schemas.openxmlformats.org/officeDocument/2006/relationships/slide" Target="slides/slide270.xml"/><Relationship Id="rId937" Type="http://schemas.openxmlformats.org/officeDocument/2006/relationships/slide" Target="slides/slide936.xml"/><Relationship Id="rId66" Type="http://schemas.openxmlformats.org/officeDocument/2006/relationships/slide" Target="slides/slide65.xml"/><Relationship Id="rId131" Type="http://schemas.openxmlformats.org/officeDocument/2006/relationships/slide" Target="slides/slide130.xml"/><Relationship Id="rId369" Type="http://schemas.openxmlformats.org/officeDocument/2006/relationships/slide" Target="slides/slide368.xml"/><Relationship Id="rId576" Type="http://schemas.openxmlformats.org/officeDocument/2006/relationships/slide" Target="slides/slide575.xml"/><Relationship Id="rId783" Type="http://schemas.openxmlformats.org/officeDocument/2006/relationships/slide" Target="slides/slide782.xml"/><Relationship Id="rId229" Type="http://schemas.openxmlformats.org/officeDocument/2006/relationships/slide" Target="slides/slide228.xml"/><Relationship Id="rId436" Type="http://schemas.openxmlformats.org/officeDocument/2006/relationships/slide" Target="slides/slide435.xml"/><Relationship Id="rId643" Type="http://schemas.openxmlformats.org/officeDocument/2006/relationships/slide" Target="slides/slide642.xml"/><Relationship Id="rId850" Type="http://schemas.openxmlformats.org/officeDocument/2006/relationships/slide" Target="slides/slide849.xml"/><Relationship Id="rId948" Type="http://schemas.openxmlformats.org/officeDocument/2006/relationships/slide" Target="slides/slide947.xml"/><Relationship Id="rId77" Type="http://schemas.openxmlformats.org/officeDocument/2006/relationships/slide" Target="slides/slide76.xml"/><Relationship Id="rId282" Type="http://schemas.openxmlformats.org/officeDocument/2006/relationships/slide" Target="slides/slide281.xml"/><Relationship Id="rId503" Type="http://schemas.openxmlformats.org/officeDocument/2006/relationships/slide" Target="slides/slide502.xml"/><Relationship Id="rId587" Type="http://schemas.openxmlformats.org/officeDocument/2006/relationships/slide" Target="slides/slide586.xml"/><Relationship Id="rId710" Type="http://schemas.openxmlformats.org/officeDocument/2006/relationships/slide" Target="slides/slide709.xml"/><Relationship Id="rId808" Type="http://schemas.openxmlformats.org/officeDocument/2006/relationships/slide" Target="slides/slide807.xml"/><Relationship Id="rId8" Type="http://schemas.openxmlformats.org/officeDocument/2006/relationships/slide" Target="slides/slide7.xml"/><Relationship Id="rId142" Type="http://schemas.openxmlformats.org/officeDocument/2006/relationships/slide" Target="slides/slide141.xml"/><Relationship Id="rId447" Type="http://schemas.openxmlformats.org/officeDocument/2006/relationships/slide" Target="slides/slide446.xml"/><Relationship Id="rId794" Type="http://schemas.openxmlformats.org/officeDocument/2006/relationships/slide" Target="slides/slide793.xml"/><Relationship Id="rId654" Type="http://schemas.openxmlformats.org/officeDocument/2006/relationships/slide" Target="slides/slide653.xml"/><Relationship Id="rId861" Type="http://schemas.openxmlformats.org/officeDocument/2006/relationships/slide" Target="slides/slide860.xml"/><Relationship Id="rId293" Type="http://schemas.openxmlformats.org/officeDocument/2006/relationships/slide" Target="slides/slide292.xml"/><Relationship Id="rId307" Type="http://schemas.openxmlformats.org/officeDocument/2006/relationships/slide" Target="slides/slide306.xml"/><Relationship Id="rId514" Type="http://schemas.openxmlformats.org/officeDocument/2006/relationships/slide" Target="slides/slide513.xml"/><Relationship Id="rId721" Type="http://schemas.openxmlformats.org/officeDocument/2006/relationships/slide" Target="slides/slide720.xml"/><Relationship Id="rId88" Type="http://schemas.openxmlformats.org/officeDocument/2006/relationships/slide" Target="slides/slide87.xml"/><Relationship Id="rId153" Type="http://schemas.openxmlformats.org/officeDocument/2006/relationships/slide" Target="slides/slide152.xml"/><Relationship Id="rId360" Type="http://schemas.openxmlformats.org/officeDocument/2006/relationships/slide" Target="slides/slide359.xml"/><Relationship Id="rId598" Type="http://schemas.openxmlformats.org/officeDocument/2006/relationships/slide" Target="slides/slide597.xml"/><Relationship Id="rId819" Type="http://schemas.openxmlformats.org/officeDocument/2006/relationships/slide" Target="slides/slide818.xml"/><Relationship Id="rId220" Type="http://schemas.openxmlformats.org/officeDocument/2006/relationships/slide" Target="slides/slide219.xml"/><Relationship Id="rId458" Type="http://schemas.openxmlformats.org/officeDocument/2006/relationships/slide" Target="slides/slide457.xml"/><Relationship Id="rId665" Type="http://schemas.openxmlformats.org/officeDocument/2006/relationships/slide" Target="slides/slide664.xml"/><Relationship Id="rId872" Type="http://schemas.openxmlformats.org/officeDocument/2006/relationships/slide" Target="slides/slide871.xml"/><Relationship Id="rId15" Type="http://schemas.openxmlformats.org/officeDocument/2006/relationships/slide" Target="slides/slide14.xml"/><Relationship Id="rId318" Type="http://schemas.openxmlformats.org/officeDocument/2006/relationships/slide" Target="slides/slide317.xml"/><Relationship Id="rId525" Type="http://schemas.openxmlformats.org/officeDocument/2006/relationships/slide" Target="slides/slide524.xml"/><Relationship Id="rId732" Type="http://schemas.openxmlformats.org/officeDocument/2006/relationships/slide" Target="slides/slide731.xml"/><Relationship Id="rId99" Type="http://schemas.openxmlformats.org/officeDocument/2006/relationships/slide" Target="slides/slide98.xml"/><Relationship Id="rId164" Type="http://schemas.openxmlformats.org/officeDocument/2006/relationships/slide" Target="slides/slide163.xml"/><Relationship Id="rId371" Type="http://schemas.openxmlformats.org/officeDocument/2006/relationships/slide" Target="slides/slide370.xml"/><Relationship Id="rId469" Type="http://schemas.openxmlformats.org/officeDocument/2006/relationships/slide" Target="slides/slide468.xml"/><Relationship Id="rId676" Type="http://schemas.openxmlformats.org/officeDocument/2006/relationships/slide" Target="slides/slide675.xml"/><Relationship Id="rId883" Type="http://schemas.openxmlformats.org/officeDocument/2006/relationships/slide" Target="slides/slide882.xml"/><Relationship Id="rId26" Type="http://schemas.openxmlformats.org/officeDocument/2006/relationships/slide" Target="slides/slide25.xml"/><Relationship Id="rId231" Type="http://schemas.openxmlformats.org/officeDocument/2006/relationships/slide" Target="slides/slide230.xml"/><Relationship Id="rId329" Type="http://schemas.openxmlformats.org/officeDocument/2006/relationships/slide" Target="slides/slide328.xml"/><Relationship Id="rId536" Type="http://schemas.openxmlformats.org/officeDocument/2006/relationships/slide" Target="slides/slide535.xml"/><Relationship Id="rId175" Type="http://schemas.openxmlformats.org/officeDocument/2006/relationships/slide" Target="slides/slide174.xml"/><Relationship Id="rId743" Type="http://schemas.openxmlformats.org/officeDocument/2006/relationships/slide" Target="slides/slide742.xml"/><Relationship Id="rId950" Type="http://schemas.openxmlformats.org/officeDocument/2006/relationships/presProps" Target="presProps.xml"/><Relationship Id="rId382" Type="http://schemas.openxmlformats.org/officeDocument/2006/relationships/slide" Target="slides/slide381.xml"/><Relationship Id="rId603" Type="http://schemas.openxmlformats.org/officeDocument/2006/relationships/slide" Target="slides/slide602.xml"/><Relationship Id="rId687" Type="http://schemas.openxmlformats.org/officeDocument/2006/relationships/slide" Target="slides/slide686.xml"/><Relationship Id="rId810" Type="http://schemas.openxmlformats.org/officeDocument/2006/relationships/slide" Target="slides/slide809.xml"/><Relationship Id="rId908" Type="http://schemas.openxmlformats.org/officeDocument/2006/relationships/slide" Target="slides/slide907.xml"/><Relationship Id="rId242" Type="http://schemas.openxmlformats.org/officeDocument/2006/relationships/slide" Target="slides/slide241.xml"/><Relationship Id="rId894" Type="http://schemas.openxmlformats.org/officeDocument/2006/relationships/slide" Target="slides/slide893.xml"/><Relationship Id="rId37" Type="http://schemas.openxmlformats.org/officeDocument/2006/relationships/slide" Target="slides/slide36.xml"/><Relationship Id="rId102" Type="http://schemas.openxmlformats.org/officeDocument/2006/relationships/slide" Target="slides/slide101.xml"/><Relationship Id="rId547" Type="http://schemas.openxmlformats.org/officeDocument/2006/relationships/slide" Target="slides/slide546.xml"/><Relationship Id="rId754" Type="http://schemas.openxmlformats.org/officeDocument/2006/relationships/slide" Target="slides/slide753.xml"/><Relationship Id="rId90" Type="http://schemas.openxmlformats.org/officeDocument/2006/relationships/slide" Target="slides/slide89.xml"/><Relationship Id="rId186" Type="http://schemas.openxmlformats.org/officeDocument/2006/relationships/slide" Target="slides/slide185.xml"/><Relationship Id="rId393" Type="http://schemas.openxmlformats.org/officeDocument/2006/relationships/slide" Target="slides/slide392.xml"/><Relationship Id="rId407" Type="http://schemas.openxmlformats.org/officeDocument/2006/relationships/slide" Target="slides/slide406.xml"/><Relationship Id="rId614" Type="http://schemas.openxmlformats.org/officeDocument/2006/relationships/slide" Target="slides/slide613.xml"/><Relationship Id="rId821" Type="http://schemas.openxmlformats.org/officeDocument/2006/relationships/slide" Target="slides/slide820.xml"/><Relationship Id="rId253" Type="http://schemas.openxmlformats.org/officeDocument/2006/relationships/slide" Target="slides/slide252.xml"/><Relationship Id="rId460" Type="http://schemas.openxmlformats.org/officeDocument/2006/relationships/slide" Target="slides/slide459.xml"/><Relationship Id="rId698" Type="http://schemas.openxmlformats.org/officeDocument/2006/relationships/slide" Target="slides/slide697.xml"/><Relationship Id="rId919" Type="http://schemas.openxmlformats.org/officeDocument/2006/relationships/slide" Target="slides/slide918.xml"/><Relationship Id="rId48" Type="http://schemas.openxmlformats.org/officeDocument/2006/relationships/slide" Target="slides/slide47.xml"/><Relationship Id="rId113" Type="http://schemas.openxmlformats.org/officeDocument/2006/relationships/slide" Target="slides/slide112.xml"/><Relationship Id="rId320" Type="http://schemas.openxmlformats.org/officeDocument/2006/relationships/slide" Target="slides/slide319.xml"/><Relationship Id="rId558" Type="http://schemas.openxmlformats.org/officeDocument/2006/relationships/slide" Target="slides/slide557.xml"/><Relationship Id="rId765" Type="http://schemas.openxmlformats.org/officeDocument/2006/relationships/slide" Target="slides/slide764.xml"/><Relationship Id="rId197" Type="http://schemas.openxmlformats.org/officeDocument/2006/relationships/slide" Target="slides/slide196.xml"/><Relationship Id="rId418" Type="http://schemas.openxmlformats.org/officeDocument/2006/relationships/slide" Target="slides/slide417.xml"/><Relationship Id="rId625" Type="http://schemas.openxmlformats.org/officeDocument/2006/relationships/slide" Target="slides/slide624.xml"/><Relationship Id="rId832" Type="http://schemas.openxmlformats.org/officeDocument/2006/relationships/slide" Target="slides/slide831.xml"/><Relationship Id="rId264" Type="http://schemas.openxmlformats.org/officeDocument/2006/relationships/slide" Target="slides/slide263.xml"/><Relationship Id="rId471" Type="http://schemas.openxmlformats.org/officeDocument/2006/relationships/slide" Target="slides/slide470.xml"/><Relationship Id="rId59" Type="http://schemas.openxmlformats.org/officeDocument/2006/relationships/slide" Target="slides/slide58.xml"/><Relationship Id="rId124" Type="http://schemas.openxmlformats.org/officeDocument/2006/relationships/slide" Target="slides/slide123.xml"/><Relationship Id="rId569" Type="http://schemas.openxmlformats.org/officeDocument/2006/relationships/slide" Target="slides/slide568.xml"/><Relationship Id="rId776" Type="http://schemas.openxmlformats.org/officeDocument/2006/relationships/slide" Target="slides/slide775.xml"/><Relationship Id="rId331" Type="http://schemas.openxmlformats.org/officeDocument/2006/relationships/slide" Target="slides/slide330.xml"/><Relationship Id="rId429" Type="http://schemas.openxmlformats.org/officeDocument/2006/relationships/slide" Target="slides/slide428.xml"/><Relationship Id="rId636" Type="http://schemas.openxmlformats.org/officeDocument/2006/relationships/slide" Target="slides/slide635.xml"/><Relationship Id="rId843" Type="http://schemas.openxmlformats.org/officeDocument/2006/relationships/slide" Target="slides/slide842.xml"/><Relationship Id="rId275" Type="http://schemas.openxmlformats.org/officeDocument/2006/relationships/slide" Target="slides/slide274.xml"/><Relationship Id="rId482" Type="http://schemas.openxmlformats.org/officeDocument/2006/relationships/slide" Target="slides/slide481.xml"/><Relationship Id="rId703" Type="http://schemas.openxmlformats.org/officeDocument/2006/relationships/slide" Target="slides/slide702.xml"/><Relationship Id="rId910" Type="http://schemas.openxmlformats.org/officeDocument/2006/relationships/slide" Target="slides/slide909.xml"/><Relationship Id="rId135" Type="http://schemas.openxmlformats.org/officeDocument/2006/relationships/slide" Target="slides/slide134.xml"/><Relationship Id="rId342" Type="http://schemas.openxmlformats.org/officeDocument/2006/relationships/slide" Target="slides/slide341.xml"/><Relationship Id="rId787" Type="http://schemas.openxmlformats.org/officeDocument/2006/relationships/slide" Target="slides/slide786.xml"/></Relationships>
</file>

<file path=ppt/_rels/viewProps.xml.rels><?xml version="1.0" encoding="UTF-8" standalone="yes"?>
<Relationships xmlns="http://schemas.openxmlformats.org/package/2006/relationships"><Relationship Id="rId3" Type="http://schemas.openxmlformats.org/officeDocument/2006/relationships/slide" Target="slides/slide115.xml"/><Relationship Id="rId2" Type="http://schemas.openxmlformats.org/officeDocument/2006/relationships/slide" Target="slides/slide36.xml"/><Relationship Id="rId1" Type="http://schemas.openxmlformats.org/officeDocument/2006/relationships/slide" Target="slides/slide35.xml"/><Relationship Id="rId5" Type="http://schemas.openxmlformats.org/officeDocument/2006/relationships/slide" Target="slides/slide856.xml"/><Relationship Id="rId4" Type="http://schemas.openxmlformats.org/officeDocument/2006/relationships/slide" Target="slides/slide11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EE89EE-53AF-4693-A25C-CADD1E8AC1DD}" type="doc">
      <dgm:prSet loTypeId="urn:microsoft.com/office/officeart/2005/8/layout/radial1" loCatId="relationship" qsTypeId="urn:microsoft.com/office/officeart/2005/8/quickstyle/simple1" qsCatId="simple" csTypeId="urn:microsoft.com/office/officeart/2005/8/colors/accent1_2" csCatId="accent1"/>
      <dgm:spPr/>
    </dgm:pt>
    <dgm:pt modelId="{50CCB22F-420A-4E00-98DE-7264EA62B3A7}">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it-IT" b="1" i="0" u="none" strike="noStrike" cap="none" normalizeH="0" baseline="0">
              <a:ln>
                <a:noFill/>
              </a:ln>
              <a:solidFill>
                <a:srgbClr val="333399"/>
              </a:solidFill>
              <a:effectLst/>
              <a:latin typeface="Arial" panose="020B0604020202020204" pitchFamily="34" charset="0"/>
            </a:rPr>
            <a:t>Antibiotico ideale</a:t>
          </a:r>
          <a:endParaRPr kumimoji="0" lang="en-US" altLang="it-IT" b="1" i="0" u="none" strike="noStrike" cap="none" normalizeH="0" baseline="0">
            <a:ln>
              <a:noFill/>
            </a:ln>
            <a:solidFill>
              <a:srgbClr val="333399"/>
            </a:solidFill>
            <a:effectLst/>
            <a:latin typeface="Arial" panose="020B0604020202020204" pitchFamily="34" charset="0"/>
          </a:endParaRPr>
        </a:p>
      </dgm:t>
    </dgm:pt>
    <dgm:pt modelId="{70EED381-9F39-4569-AA54-BA217C6F2DE3}" type="parTrans" cxnId="{FF0C3FA3-2814-41E9-BE12-6712B3E585E5}">
      <dgm:prSet/>
      <dgm:spPr/>
    </dgm:pt>
    <dgm:pt modelId="{8230CDE4-9965-4FA4-BEF7-898CD83620A6}" type="sibTrans" cxnId="{FF0C3FA3-2814-41E9-BE12-6712B3E585E5}">
      <dgm:prSet/>
      <dgm:spPr/>
    </dgm:pt>
    <dgm:pt modelId="{34B00146-FAA2-4383-9CB7-9FFB2ABA01A3}">
      <dgm:prSet/>
      <dgm:spPr/>
      <dgm:t>
        <a:bodyPr/>
        <a:lstStyle/>
        <a:p>
          <a:pPr marL="0" marR="0" lvl="0" indent="0" algn="ctr" defTabSz="914400" rtl="0" eaLnBrk="0" fontAlgn="base" latinLnBrk="0" hangingPunct="0">
            <a:lnSpc>
              <a:spcPct val="80000"/>
            </a:lnSpc>
            <a:spcBef>
              <a:spcPct val="25000"/>
            </a:spcBef>
            <a:spcAft>
              <a:spcPct val="0"/>
            </a:spcAft>
            <a:buClr>
              <a:srgbClr val="FF6623"/>
            </a:buClr>
            <a:buSzPct val="125000"/>
            <a:buFont typeface="Symbol" panose="05050102010706020507" pitchFamily="18" charset="2"/>
            <a:buNone/>
            <a:tabLst/>
          </a:pPr>
          <a:endParaRPr kumimoji="0" lang="en-GB" altLang="it-IT" b="1" i="0" u="none" strike="noStrike" cap="none" normalizeH="0" baseline="0">
            <a:ln>
              <a:noFill/>
            </a:ln>
            <a:solidFill>
              <a:srgbClr val="000000"/>
            </a:solidFill>
            <a:effectLst/>
            <a:latin typeface="Arial" panose="020B0604020202020204" pitchFamily="34" charset="0"/>
          </a:endParaRPr>
        </a:p>
        <a:p>
          <a:pPr marL="0" marR="0" lvl="0" indent="0" algn="ctr" defTabSz="914400" rtl="0" eaLnBrk="0" fontAlgn="base" latinLnBrk="0" hangingPunct="0">
            <a:lnSpc>
              <a:spcPct val="80000"/>
            </a:lnSpc>
            <a:spcBef>
              <a:spcPct val="25000"/>
            </a:spcBef>
            <a:spcAft>
              <a:spcPct val="0"/>
            </a:spcAft>
            <a:buClr>
              <a:srgbClr val="FF6623"/>
            </a:buClr>
            <a:buSzPct val="125000"/>
            <a:buFont typeface="Symbol" panose="05050102010706020507" pitchFamily="18" charset="2"/>
            <a:buNone/>
            <a:tabLst/>
          </a:pPr>
          <a:r>
            <a:rPr kumimoji="0" lang="en-GB" altLang="it-IT" b="1" i="0" u="none" strike="noStrike" cap="none" normalizeH="0" baseline="0">
              <a:ln>
                <a:noFill/>
              </a:ln>
              <a:solidFill>
                <a:srgbClr val="000000"/>
              </a:solidFill>
              <a:effectLst/>
              <a:latin typeface="Arial" panose="020B0604020202020204" pitchFamily="34" charset="0"/>
            </a:rPr>
            <a:t>Eccellente attività </a:t>
          </a:r>
          <a:r>
            <a:rPr kumimoji="0" lang="en-GB" altLang="it-IT" b="1" i="1" u="none" strike="noStrike" cap="none" normalizeH="0" baseline="0">
              <a:ln>
                <a:noFill/>
              </a:ln>
              <a:solidFill>
                <a:srgbClr val="000000"/>
              </a:solidFill>
              <a:effectLst/>
              <a:latin typeface="Arial" panose="020B0604020202020204" pitchFamily="34" charset="0"/>
            </a:rPr>
            <a:t>in vitro</a:t>
          </a:r>
          <a:endParaRPr kumimoji="0" lang="en-GB" altLang="it-IT" b="1" i="0" u="none" strike="noStrike" cap="none" normalizeH="0" baseline="0">
            <a:ln>
              <a:noFill/>
            </a:ln>
            <a:solidFill>
              <a:srgbClr val="000000"/>
            </a:solidFill>
            <a:effectLst/>
            <a:latin typeface="Arial" panose="020B0604020202020204" pitchFamily="34" charset="0"/>
          </a:endParaRPr>
        </a:p>
        <a:p>
          <a:pPr marL="0" marR="0" lvl="0" indent="0" algn="ctr" defTabSz="914400" rtl="0" eaLnBrk="0" fontAlgn="base" latinLnBrk="0" hangingPunct="0">
            <a:lnSpc>
              <a:spcPct val="80000"/>
            </a:lnSpc>
            <a:spcBef>
              <a:spcPct val="25000"/>
            </a:spcBef>
            <a:spcAft>
              <a:spcPct val="0"/>
            </a:spcAft>
            <a:buClr>
              <a:srgbClr val="FF6623"/>
            </a:buClr>
            <a:buSzPct val="125000"/>
            <a:buFont typeface="Symbol" panose="05050102010706020507" pitchFamily="18" charset="2"/>
            <a:buNone/>
            <a:tabLst/>
          </a:pPr>
          <a:r>
            <a:rPr kumimoji="0" lang="en-GB" altLang="it-IT" b="1" i="0" u="none" strike="noStrike" cap="none" normalizeH="0" baseline="0">
              <a:ln>
                <a:noFill/>
              </a:ln>
              <a:solidFill>
                <a:srgbClr val="000000"/>
              </a:solidFill>
              <a:effectLst/>
              <a:latin typeface="Arial" panose="020B0604020202020204" pitchFamily="34" charset="0"/>
            </a:rPr>
            <a:t>contro i batteri più rilevanti</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it-IT" b="1" i="0" u="none" strike="noStrike" cap="none" normalizeH="0" baseline="0">
            <a:ln>
              <a:noFill/>
            </a:ln>
            <a:solidFill>
              <a:srgbClr val="000000"/>
            </a:solidFill>
            <a:effectLst/>
            <a:latin typeface="Arial" panose="020B0604020202020204" pitchFamily="34" charset="0"/>
          </a:endParaRPr>
        </a:p>
      </dgm:t>
    </dgm:pt>
    <dgm:pt modelId="{CE60C1ED-5A41-4C79-B5F2-112118A34365}" type="parTrans" cxnId="{9814A614-E64A-4682-92D3-B37F5D4C9EAA}">
      <dgm:prSet/>
      <dgm:spPr/>
      <dgm:t>
        <a:bodyPr/>
        <a:lstStyle/>
        <a:p>
          <a:endParaRPr lang="it-IT"/>
        </a:p>
      </dgm:t>
    </dgm:pt>
    <dgm:pt modelId="{3667AE6B-1558-4D9D-8C4F-F0EA9FF93801}" type="sibTrans" cxnId="{9814A614-E64A-4682-92D3-B37F5D4C9EAA}">
      <dgm:prSet/>
      <dgm:spPr/>
    </dgm:pt>
    <dgm:pt modelId="{41615F9B-9E05-48FF-A151-4400D3A13212}">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it-IT" b="1" i="0" u="none" strike="noStrike" cap="none" normalizeH="0" baseline="0">
              <a:ln>
                <a:noFill/>
              </a:ln>
              <a:solidFill>
                <a:srgbClr val="000000"/>
              </a:solidFill>
              <a:effectLst/>
              <a:latin typeface="Arial" panose="020B0604020202020204" pitchFamily="34" charset="0"/>
            </a:rPr>
            <a:t>Bassa propensione allo</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it-IT" b="1" i="0" u="none" strike="noStrike" cap="none" normalizeH="0" baseline="0">
              <a:ln>
                <a:noFill/>
              </a:ln>
              <a:solidFill>
                <a:srgbClr val="000000"/>
              </a:solidFill>
              <a:effectLst/>
              <a:latin typeface="Arial" panose="020B0604020202020204" pitchFamily="34" charset="0"/>
            </a:rPr>
            <a:t>sviluppo di resistenza</a:t>
          </a:r>
        </a:p>
      </dgm:t>
    </dgm:pt>
    <dgm:pt modelId="{26DDCFAB-EF67-4684-B368-2B33009B3467}" type="parTrans" cxnId="{63C2E9E6-D083-4898-8FCB-C73861FD8A49}">
      <dgm:prSet/>
      <dgm:spPr/>
      <dgm:t>
        <a:bodyPr/>
        <a:lstStyle/>
        <a:p>
          <a:endParaRPr lang="it-IT"/>
        </a:p>
      </dgm:t>
    </dgm:pt>
    <dgm:pt modelId="{6CE3343A-7507-469B-857C-2348FFDD090C}" type="sibTrans" cxnId="{63C2E9E6-D083-4898-8FCB-C73861FD8A49}">
      <dgm:prSet/>
      <dgm:spPr/>
    </dgm:pt>
    <dgm:pt modelId="{15FFA3C5-375B-454A-8FCC-23A062C360ED}">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it-IT" b="1" i="0" u="none" strike="noStrike" cap="none" normalizeH="0" baseline="0">
              <a:ln>
                <a:noFill/>
              </a:ln>
              <a:solidFill>
                <a:srgbClr val="000000"/>
              </a:solidFill>
              <a:effectLst/>
              <a:latin typeface="Arial" panose="020B0604020202020204" pitchFamily="34" charset="0"/>
            </a:rPr>
            <a:t> Regime di trattamento facile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it-IT" b="1" i="0" u="none" strike="noStrike" cap="none" normalizeH="0" baseline="0">
              <a:ln>
                <a:noFill/>
              </a:ln>
              <a:solidFill>
                <a:srgbClr val="000000"/>
              </a:solidFill>
              <a:effectLst/>
              <a:latin typeface="Arial" panose="020B0604020202020204" pitchFamily="34" charset="0"/>
            </a:rPr>
            <a:t>da seguire per favorire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it-IT" b="1" i="0" u="none" strike="noStrike" cap="none" normalizeH="0" baseline="0">
              <a:ln>
                <a:noFill/>
              </a:ln>
              <a:solidFill>
                <a:srgbClr val="000000"/>
              </a:solidFill>
              <a:effectLst/>
              <a:latin typeface="Arial" panose="020B0604020202020204" pitchFamily="34" charset="0"/>
            </a:rPr>
            <a:t> la compliance</a:t>
          </a:r>
          <a:endParaRPr kumimoji="0" lang="en-US" altLang="it-IT" b="1" i="0" u="none" strike="noStrike" cap="none" normalizeH="0" baseline="0">
            <a:ln>
              <a:noFill/>
            </a:ln>
            <a:solidFill>
              <a:srgbClr val="000000"/>
            </a:solidFill>
            <a:effectLst/>
            <a:latin typeface="Arial" panose="020B0604020202020204" pitchFamily="34" charset="0"/>
          </a:endParaRPr>
        </a:p>
      </dgm:t>
    </dgm:pt>
    <dgm:pt modelId="{7D22570D-0FC8-4900-AAAF-E0016861D33A}" type="parTrans" cxnId="{A2254E7F-1A3E-4278-890D-A450D13B8C58}">
      <dgm:prSet/>
      <dgm:spPr/>
      <dgm:t>
        <a:bodyPr/>
        <a:lstStyle/>
        <a:p>
          <a:endParaRPr lang="it-IT"/>
        </a:p>
      </dgm:t>
    </dgm:pt>
    <dgm:pt modelId="{24A9C518-3494-4870-A674-6031BA5AAA73}" type="sibTrans" cxnId="{A2254E7F-1A3E-4278-890D-A450D13B8C58}">
      <dgm:prSet/>
      <dgm:spPr/>
    </dgm:pt>
    <dgm:pt modelId="{18C0ACC1-040C-4618-9318-6EC6D55570CE}">
      <dgm:prSet/>
      <dgm:spPr/>
      <dgm:t>
        <a:bodyPr/>
        <a:lstStyle/>
        <a:p>
          <a:pPr marL="0" marR="0" lvl="0" indent="0" algn="ctr" defTabSz="914400" rtl="0" eaLnBrk="0" fontAlgn="base" latinLnBrk="0" hangingPunct="0">
            <a:lnSpc>
              <a:spcPct val="90000"/>
            </a:lnSpc>
            <a:spcBef>
              <a:spcPct val="25000"/>
            </a:spcBef>
            <a:spcAft>
              <a:spcPct val="0"/>
            </a:spcAft>
            <a:buClr>
              <a:srgbClr val="FF6623"/>
            </a:buClr>
            <a:buSzPct val="125000"/>
            <a:buFont typeface="Symbol" panose="05050102010706020507" pitchFamily="18" charset="2"/>
            <a:buNone/>
            <a:tabLst/>
          </a:pPr>
          <a:r>
            <a:rPr kumimoji="0" lang="en-GB" altLang="it-IT" b="1" i="0" u="none" strike="noStrike" cap="none" normalizeH="0" baseline="0">
              <a:ln>
                <a:noFill/>
              </a:ln>
              <a:solidFill>
                <a:srgbClr val="000000"/>
              </a:solidFill>
              <a:effectLst/>
              <a:latin typeface="Arial" panose="020B0604020202020204" pitchFamily="34" charset="0"/>
            </a:rPr>
            <a:t>Bassa o nulla resistenza</a:t>
          </a:r>
        </a:p>
        <a:p>
          <a:pPr marL="0" marR="0" lvl="0" indent="0" algn="ctr" defTabSz="914400" rtl="0" eaLnBrk="0" fontAlgn="base" latinLnBrk="0" hangingPunct="0">
            <a:lnSpc>
              <a:spcPct val="90000"/>
            </a:lnSpc>
            <a:spcBef>
              <a:spcPct val="25000"/>
            </a:spcBef>
            <a:spcAft>
              <a:spcPct val="0"/>
            </a:spcAft>
            <a:buClr>
              <a:srgbClr val="FF6623"/>
            </a:buClr>
            <a:buSzPct val="125000"/>
            <a:buFont typeface="Symbol" panose="05050102010706020507" pitchFamily="18" charset="2"/>
            <a:buNone/>
            <a:tabLst/>
          </a:pPr>
          <a:r>
            <a:rPr kumimoji="0" lang="en-GB" altLang="it-IT" b="1" i="0" u="none" strike="noStrike" cap="none" normalizeH="0" baseline="0">
              <a:ln>
                <a:noFill/>
              </a:ln>
              <a:solidFill>
                <a:srgbClr val="000000"/>
              </a:solidFill>
              <a:effectLst/>
              <a:latin typeface="Arial" panose="020B0604020202020204" pitchFamily="34" charset="0"/>
            </a:rPr>
            <a:t> target-specifica</a:t>
          </a:r>
        </a:p>
        <a:p>
          <a:pPr marL="0" marR="0" lvl="0" indent="0" algn="ctr" defTabSz="914400" rtl="0" eaLnBrk="0" fontAlgn="base" latinLnBrk="0" hangingPunct="0">
            <a:lnSpc>
              <a:spcPct val="90000"/>
            </a:lnSpc>
            <a:spcBef>
              <a:spcPct val="25000"/>
            </a:spcBef>
            <a:spcAft>
              <a:spcPct val="0"/>
            </a:spcAft>
            <a:buClr>
              <a:srgbClr val="FF6623"/>
            </a:buClr>
            <a:buSzPct val="125000"/>
            <a:buFont typeface="Symbol" panose="05050102010706020507" pitchFamily="18" charset="2"/>
            <a:buNone/>
            <a:tabLst/>
          </a:pPr>
          <a:r>
            <a:rPr kumimoji="0" lang="en-GB" altLang="it-IT" b="1" i="0" u="none" strike="noStrike" cap="none" normalizeH="0" baseline="0">
              <a:ln>
                <a:noFill/>
              </a:ln>
              <a:solidFill>
                <a:srgbClr val="000000"/>
              </a:solidFill>
              <a:effectLst/>
              <a:latin typeface="Arial" panose="020B0604020202020204" pitchFamily="34" charset="0"/>
            </a:rPr>
            <a:t>verso gli antibiotici esistenti</a:t>
          </a:r>
          <a:endParaRPr kumimoji="0" lang="en-US" altLang="it-IT" b="1" i="0" u="none" strike="noStrike" cap="none" normalizeH="0" baseline="0">
            <a:ln>
              <a:noFill/>
            </a:ln>
            <a:solidFill>
              <a:srgbClr val="000000"/>
            </a:solidFill>
            <a:effectLst/>
            <a:latin typeface="Arial" panose="020B0604020202020204" pitchFamily="34" charset="0"/>
          </a:endParaRPr>
        </a:p>
      </dgm:t>
    </dgm:pt>
    <dgm:pt modelId="{41722E98-685E-47D3-A35B-46C1C1BFE8C8}" type="parTrans" cxnId="{657E75B9-6F33-41B4-B946-39F7C7C4779D}">
      <dgm:prSet/>
      <dgm:spPr/>
      <dgm:t>
        <a:bodyPr/>
        <a:lstStyle/>
        <a:p>
          <a:endParaRPr lang="it-IT"/>
        </a:p>
      </dgm:t>
    </dgm:pt>
    <dgm:pt modelId="{9FB0D055-8603-4FA7-A3D4-4DD3EBECEEDE}" type="sibTrans" cxnId="{657E75B9-6F33-41B4-B946-39F7C7C4779D}">
      <dgm:prSet/>
      <dgm:spPr/>
    </dgm:pt>
    <dgm:pt modelId="{C7EFAA05-41C5-4439-A51B-A51B5E455D46}">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it-IT" b="1" i="0" u="none" strike="noStrike" cap="none" normalizeH="0" baseline="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it-IT" b="1" i="0" u="none" strike="noStrike" cap="none" normalizeH="0" baseline="0">
            <a:ln>
              <a:noFill/>
            </a:ln>
            <a:solidFill>
              <a:srgbClr val="1E65B4"/>
            </a:solidFill>
            <a:effectLst/>
            <a:latin typeface="Arial" panose="020B0604020202020204" pitchFamily="34" charset="0"/>
          </a:endParaRPr>
        </a:p>
      </dgm:t>
    </dgm:pt>
    <dgm:pt modelId="{4D3DB879-7EEE-4431-90CF-510DAD4F9AC4}" type="parTrans" cxnId="{83D9AC45-03DD-4B6D-A15B-8B55AC2CEFCE}">
      <dgm:prSet/>
      <dgm:spPr/>
      <dgm:t>
        <a:bodyPr/>
        <a:lstStyle/>
        <a:p>
          <a:endParaRPr lang="it-IT"/>
        </a:p>
      </dgm:t>
    </dgm:pt>
    <dgm:pt modelId="{20C34F59-6275-41FF-B114-CD95EE396B50}" type="sibTrans" cxnId="{83D9AC45-03DD-4B6D-A15B-8B55AC2CEFCE}">
      <dgm:prSet/>
      <dgm:spPr/>
    </dgm:pt>
    <dgm:pt modelId="{0EA18571-BFBA-4229-B6EA-711E04F7C540}">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it-IT" b="1" i="0" u="none" strike="noStrike" cap="none" normalizeH="0" baseline="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it-IT" b="1" i="0" u="none" strike="noStrike" cap="none" normalizeH="0" baseline="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it-IT" b="1" i="0" u="none" strike="noStrike" cap="none" normalizeH="0" baseline="0">
            <a:ln>
              <a:noFill/>
            </a:ln>
            <a:solidFill>
              <a:srgbClr val="1E65B4"/>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it-IT" b="1" i="0" u="none" strike="noStrike" cap="none" normalizeH="0" baseline="0">
            <a:ln>
              <a:noFill/>
            </a:ln>
            <a:solidFill>
              <a:srgbClr val="1E65B4"/>
            </a:solidFill>
            <a:effectLst/>
            <a:latin typeface="Arial" panose="020B0604020202020204" pitchFamily="34" charset="0"/>
          </a:endParaRPr>
        </a:p>
      </dgm:t>
    </dgm:pt>
    <dgm:pt modelId="{8E864822-A8D2-4E1F-B6B6-5FB3E3891435}" type="parTrans" cxnId="{0C760AAB-0EC8-4E54-9282-849D5E7DAA2E}">
      <dgm:prSet/>
      <dgm:spPr/>
      <dgm:t>
        <a:bodyPr/>
        <a:lstStyle/>
        <a:p>
          <a:endParaRPr lang="it-IT"/>
        </a:p>
      </dgm:t>
    </dgm:pt>
    <dgm:pt modelId="{4384E0C9-F170-4823-BF18-ACC4958FC90C}" type="sibTrans" cxnId="{0C760AAB-0EC8-4E54-9282-849D5E7DAA2E}">
      <dgm:prSet/>
      <dgm:spPr/>
    </dgm:pt>
    <dgm:pt modelId="{897F1D60-490F-41BF-9F26-7A655564B6A0}" type="pres">
      <dgm:prSet presAssocID="{70EE89EE-53AF-4693-A25C-CADD1E8AC1DD}" presName="cycle" presStyleCnt="0">
        <dgm:presLayoutVars>
          <dgm:chMax val="1"/>
          <dgm:dir/>
          <dgm:animLvl val="ctr"/>
          <dgm:resizeHandles val="exact"/>
        </dgm:presLayoutVars>
      </dgm:prSet>
      <dgm:spPr/>
    </dgm:pt>
    <dgm:pt modelId="{20AE7B44-0817-4FF7-8335-DB707C3BB168}" type="pres">
      <dgm:prSet presAssocID="{50CCB22F-420A-4E00-98DE-7264EA62B3A7}" presName="centerShape" presStyleLbl="node0" presStyleIdx="0" presStyleCnt="1"/>
      <dgm:spPr/>
    </dgm:pt>
    <dgm:pt modelId="{59F35600-370E-4243-AFAE-3BA7A60589CA}" type="pres">
      <dgm:prSet presAssocID="{CE60C1ED-5A41-4C79-B5F2-112118A34365}" presName="Name9" presStyleLbl="parChTrans1D2" presStyleIdx="0" presStyleCnt="6"/>
      <dgm:spPr/>
    </dgm:pt>
    <dgm:pt modelId="{9B89ED43-E54B-40D9-B777-3437AF5518CD}" type="pres">
      <dgm:prSet presAssocID="{CE60C1ED-5A41-4C79-B5F2-112118A34365}" presName="connTx" presStyleLbl="parChTrans1D2" presStyleIdx="0" presStyleCnt="6"/>
      <dgm:spPr/>
    </dgm:pt>
    <dgm:pt modelId="{21D8F4F5-D5A0-43F8-861D-5CE40CC811C0}" type="pres">
      <dgm:prSet presAssocID="{34B00146-FAA2-4383-9CB7-9FFB2ABA01A3}" presName="node" presStyleLbl="node1" presStyleIdx="0" presStyleCnt="6">
        <dgm:presLayoutVars>
          <dgm:bulletEnabled val="1"/>
        </dgm:presLayoutVars>
      </dgm:prSet>
      <dgm:spPr/>
    </dgm:pt>
    <dgm:pt modelId="{1C0082F9-DB6B-47DC-89C7-EAA628277240}" type="pres">
      <dgm:prSet presAssocID="{26DDCFAB-EF67-4684-B368-2B33009B3467}" presName="Name9" presStyleLbl="parChTrans1D2" presStyleIdx="1" presStyleCnt="6"/>
      <dgm:spPr/>
    </dgm:pt>
    <dgm:pt modelId="{E89ADFFE-05DC-4234-9A15-1C594FDFE014}" type="pres">
      <dgm:prSet presAssocID="{26DDCFAB-EF67-4684-B368-2B33009B3467}" presName="connTx" presStyleLbl="parChTrans1D2" presStyleIdx="1" presStyleCnt="6"/>
      <dgm:spPr/>
    </dgm:pt>
    <dgm:pt modelId="{5CD1BE4B-6974-40D6-B684-9F738E720A8B}" type="pres">
      <dgm:prSet presAssocID="{41615F9B-9E05-48FF-A151-4400D3A13212}" presName="node" presStyleLbl="node1" presStyleIdx="1" presStyleCnt="6">
        <dgm:presLayoutVars>
          <dgm:bulletEnabled val="1"/>
        </dgm:presLayoutVars>
      </dgm:prSet>
      <dgm:spPr/>
    </dgm:pt>
    <dgm:pt modelId="{8DD7CC46-49C0-4804-9673-037F67136389}" type="pres">
      <dgm:prSet presAssocID="{7D22570D-0FC8-4900-AAAF-E0016861D33A}" presName="Name9" presStyleLbl="parChTrans1D2" presStyleIdx="2" presStyleCnt="6"/>
      <dgm:spPr/>
    </dgm:pt>
    <dgm:pt modelId="{626E8B12-1C7D-491A-84D6-09CA8DC33F45}" type="pres">
      <dgm:prSet presAssocID="{7D22570D-0FC8-4900-AAAF-E0016861D33A}" presName="connTx" presStyleLbl="parChTrans1D2" presStyleIdx="2" presStyleCnt="6"/>
      <dgm:spPr/>
    </dgm:pt>
    <dgm:pt modelId="{754D8AEE-1C3C-45D9-8120-91307C3BBC62}" type="pres">
      <dgm:prSet presAssocID="{15FFA3C5-375B-454A-8FCC-23A062C360ED}" presName="node" presStyleLbl="node1" presStyleIdx="2" presStyleCnt="6">
        <dgm:presLayoutVars>
          <dgm:bulletEnabled val="1"/>
        </dgm:presLayoutVars>
      </dgm:prSet>
      <dgm:spPr/>
    </dgm:pt>
    <dgm:pt modelId="{EB63E847-3B5F-4745-B9EB-568ECF26613D}" type="pres">
      <dgm:prSet presAssocID="{41722E98-685E-47D3-A35B-46C1C1BFE8C8}" presName="Name9" presStyleLbl="parChTrans1D2" presStyleIdx="3" presStyleCnt="6"/>
      <dgm:spPr/>
    </dgm:pt>
    <dgm:pt modelId="{48B08384-DFBC-41DB-8446-5382CD7EDADC}" type="pres">
      <dgm:prSet presAssocID="{41722E98-685E-47D3-A35B-46C1C1BFE8C8}" presName="connTx" presStyleLbl="parChTrans1D2" presStyleIdx="3" presStyleCnt="6"/>
      <dgm:spPr/>
    </dgm:pt>
    <dgm:pt modelId="{54EC120F-D6BC-409B-9356-48E1EA936BCD}" type="pres">
      <dgm:prSet presAssocID="{18C0ACC1-040C-4618-9318-6EC6D55570CE}" presName="node" presStyleLbl="node1" presStyleIdx="3" presStyleCnt="6">
        <dgm:presLayoutVars>
          <dgm:bulletEnabled val="1"/>
        </dgm:presLayoutVars>
      </dgm:prSet>
      <dgm:spPr/>
    </dgm:pt>
    <dgm:pt modelId="{9EB09172-CE89-49BB-AB4B-C9DC5B6A80F0}" type="pres">
      <dgm:prSet presAssocID="{4D3DB879-7EEE-4431-90CF-510DAD4F9AC4}" presName="Name9" presStyleLbl="parChTrans1D2" presStyleIdx="4" presStyleCnt="6"/>
      <dgm:spPr/>
    </dgm:pt>
    <dgm:pt modelId="{F06FC978-33C0-400B-9700-BFFD9881B05C}" type="pres">
      <dgm:prSet presAssocID="{4D3DB879-7EEE-4431-90CF-510DAD4F9AC4}" presName="connTx" presStyleLbl="parChTrans1D2" presStyleIdx="4" presStyleCnt="6"/>
      <dgm:spPr/>
    </dgm:pt>
    <dgm:pt modelId="{C0FE3ABF-F7AA-4731-A367-432C5D96F5CD}" type="pres">
      <dgm:prSet presAssocID="{C7EFAA05-41C5-4439-A51B-A51B5E455D46}" presName="node" presStyleLbl="node1" presStyleIdx="4" presStyleCnt="6">
        <dgm:presLayoutVars>
          <dgm:bulletEnabled val="1"/>
        </dgm:presLayoutVars>
      </dgm:prSet>
      <dgm:spPr/>
    </dgm:pt>
    <dgm:pt modelId="{7DF618A3-CC22-4D2F-A1A5-8167BCC0FF18}" type="pres">
      <dgm:prSet presAssocID="{8E864822-A8D2-4E1F-B6B6-5FB3E3891435}" presName="Name9" presStyleLbl="parChTrans1D2" presStyleIdx="5" presStyleCnt="6"/>
      <dgm:spPr/>
    </dgm:pt>
    <dgm:pt modelId="{ECAFA7E9-7E88-4C3D-8638-DDF5E530B79B}" type="pres">
      <dgm:prSet presAssocID="{8E864822-A8D2-4E1F-B6B6-5FB3E3891435}" presName="connTx" presStyleLbl="parChTrans1D2" presStyleIdx="5" presStyleCnt="6"/>
      <dgm:spPr/>
    </dgm:pt>
    <dgm:pt modelId="{4B8BE5C5-3342-49CE-B2D2-5252E892EE31}" type="pres">
      <dgm:prSet presAssocID="{0EA18571-BFBA-4229-B6EA-711E04F7C540}" presName="node" presStyleLbl="node1" presStyleIdx="5" presStyleCnt="6">
        <dgm:presLayoutVars>
          <dgm:bulletEnabled val="1"/>
        </dgm:presLayoutVars>
      </dgm:prSet>
      <dgm:spPr/>
    </dgm:pt>
  </dgm:ptLst>
  <dgm:cxnLst>
    <dgm:cxn modelId="{F61EE806-7663-4762-A1E6-BC499FDA84A8}" type="presOf" srcId="{8E864822-A8D2-4E1F-B6B6-5FB3E3891435}" destId="{7DF618A3-CC22-4D2F-A1A5-8167BCC0FF18}" srcOrd="0" destOrd="0" presId="urn:microsoft.com/office/officeart/2005/8/layout/radial1"/>
    <dgm:cxn modelId="{28C8020E-87EF-46AC-9226-18B05654B334}" type="presOf" srcId="{26DDCFAB-EF67-4684-B368-2B33009B3467}" destId="{E89ADFFE-05DC-4234-9A15-1C594FDFE014}" srcOrd="1" destOrd="0" presId="urn:microsoft.com/office/officeart/2005/8/layout/radial1"/>
    <dgm:cxn modelId="{9814A614-E64A-4682-92D3-B37F5D4C9EAA}" srcId="{50CCB22F-420A-4E00-98DE-7264EA62B3A7}" destId="{34B00146-FAA2-4383-9CB7-9FFB2ABA01A3}" srcOrd="0" destOrd="0" parTransId="{CE60C1ED-5A41-4C79-B5F2-112118A34365}" sibTransId="{3667AE6B-1558-4D9D-8C4F-F0EA9FF93801}"/>
    <dgm:cxn modelId="{E6F77219-94CE-4690-A87F-1F752012BDBF}" type="presOf" srcId="{CE60C1ED-5A41-4C79-B5F2-112118A34365}" destId="{9B89ED43-E54B-40D9-B777-3437AF5518CD}" srcOrd="1" destOrd="0" presId="urn:microsoft.com/office/officeart/2005/8/layout/radial1"/>
    <dgm:cxn modelId="{83D9AC45-03DD-4B6D-A15B-8B55AC2CEFCE}" srcId="{50CCB22F-420A-4E00-98DE-7264EA62B3A7}" destId="{C7EFAA05-41C5-4439-A51B-A51B5E455D46}" srcOrd="4" destOrd="0" parTransId="{4D3DB879-7EEE-4431-90CF-510DAD4F9AC4}" sibTransId="{20C34F59-6275-41FF-B114-CD95EE396B50}"/>
    <dgm:cxn modelId="{7CABBB46-79A7-45CA-9CF9-CCC56BB5EF03}" type="presOf" srcId="{C7EFAA05-41C5-4439-A51B-A51B5E455D46}" destId="{C0FE3ABF-F7AA-4731-A367-432C5D96F5CD}" srcOrd="0" destOrd="0" presId="urn:microsoft.com/office/officeart/2005/8/layout/radial1"/>
    <dgm:cxn modelId="{9F403C69-B3F0-4AEA-BD80-6C4BE1B65F58}" type="presOf" srcId="{4D3DB879-7EEE-4431-90CF-510DAD4F9AC4}" destId="{9EB09172-CE89-49BB-AB4B-C9DC5B6A80F0}" srcOrd="0" destOrd="0" presId="urn:microsoft.com/office/officeart/2005/8/layout/radial1"/>
    <dgm:cxn modelId="{85A28E76-2438-40A2-B7F4-DF5FC5D8E82C}" type="presOf" srcId="{7D22570D-0FC8-4900-AAAF-E0016861D33A}" destId="{626E8B12-1C7D-491A-84D6-09CA8DC33F45}" srcOrd="1" destOrd="0" presId="urn:microsoft.com/office/officeart/2005/8/layout/radial1"/>
    <dgm:cxn modelId="{00F4FE77-9CDE-4ABF-AB22-3C2248C95442}" type="presOf" srcId="{15FFA3C5-375B-454A-8FCC-23A062C360ED}" destId="{754D8AEE-1C3C-45D9-8120-91307C3BBC62}" srcOrd="0" destOrd="0" presId="urn:microsoft.com/office/officeart/2005/8/layout/radial1"/>
    <dgm:cxn modelId="{8F54785A-7055-4038-9F34-126B8F6204EB}" type="presOf" srcId="{41722E98-685E-47D3-A35B-46C1C1BFE8C8}" destId="{48B08384-DFBC-41DB-8446-5382CD7EDADC}" srcOrd="1" destOrd="0" presId="urn:microsoft.com/office/officeart/2005/8/layout/radial1"/>
    <dgm:cxn modelId="{C60B855A-4744-474F-A7E1-A3EF37225E0A}" type="presOf" srcId="{34B00146-FAA2-4383-9CB7-9FFB2ABA01A3}" destId="{21D8F4F5-D5A0-43F8-861D-5CE40CC811C0}" srcOrd="0" destOrd="0" presId="urn:microsoft.com/office/officeart/2005/8/layout/radial1"/>
    <dgm:cxn modelId="{A2254E7F-1A3E-4278-890D-A450D13B8C58}" srcId="{50CCB22F-420A-4E00-98DE-7264EA62B3A7}" destId="{15FFA3C5-375B-454A-8FCC-23A062C360ED}" srcOrd="2" destOrd="0" parTransId="{7D22570D-0FC8-4900-AAAF-E0016861D33A}" sibTransId="{24A9C518-3494-4870-A674-6031BA5AAA73}"/>
    <dgm:cxn modelId="{C9116386-CD35-4D7F-A4CD-2EFA3E49A81F}" type="presOf" srcId="{26DDCFAB-EF67-4684-B368-2B33009B3467}" destId="{1C0082F9-DB6B-47DC-89C7-EAA628277240}" srcOrd="0" destOrd="0" presId="urn:microsoft.com/office/officeart/2005/8/layout/radial1"/>
    <dgm:cxn modelId="{4B288287-7498-4F3C-9C55-FA8D0E4D8571}" type="presOf" srcId="{50CCB22F-420A-4E00-98DE-7264EA62B3A7}" destId="{20AE7B44-0817-4FF7-8335-DB707C3BB168}" srcOrd="0" destOrd="0" presId="urn:microsoft.com/office/officeart/2005/8/layout/radial1"/>
    <dgm:cxn modelId="{C85A0B9D-42E5-4A2E-9ED1-ED07BB5D30EE}" type="presOf" srcId="{8E864822-A8D2-4E1F-B6B6-5FB3E3891435}" destId="{ECAFA7E9-7E88-4C3D-8638-DDF5E530B79B}" srcOrd="1" destOrd="0" presId="urn:microsoft.com/office/officeart/2005/8/layout/radial1"/>
    <dgm:cxn modelId="{FF0C3FA3-2814-41E9-BE12-6712B3E585E5}" srcId="{70EE89EE-53AF-4693-A25C-CADD1E8AC1DD}" destId="{50CCB22F-420A-4E00-98DE-7264EA62B3A7}" srcOrd="0" destOrd="0" parTransId="{70EED381-9F39-4569-AA54-BA217C6F2DE3}" sibTransId="{8230CDE4-9965-4FA4-BEF7-898CD83620A6}"/>
    <dgm:cxn modelId="{3E961CA5-E56E-4588-94C0-AE6FFDC9B222}" type="presOf" srcId="{4D3DB879-7EEE-4431-90CF-510DAD4F9AC4}" destId="{F06FC978-33C0-400B-9700-BFFD9881B05C}" srcOrd="1" destOrd="0" presId="urn:microsoft.com/office/officeart/2005/8/layout/radial1"/>
    <dgm:cxn modelId="{0C760AAB-0EC8-4E54-9282-849D5E7DAA2E}" srcId="{50CCB22F-420A-4E00-98DE-7264EA62B3A7}" destId="{0EA18571-BFBA-4229-B6EA-711E04F7C540}" srcOrd="5" destOrd="0" parTransId="{8E864822-A8D2-4E1F-B6B6-5FB3E3891435}" sibTransId="{4384E0C9-F170-4823-BF18-ACC4958FC90C}"/>
    <dgm:cxn modelId="{110F1AB7-EC9F-48B9-9863-BCF8A9D9400F}" type="presOf" srcId="{41615F9B-9E05-48FF-A151-4400D3A13212}" destId="{5CD1BE4B-6974-40D6-B684-9F738E720A8B}" srcOrd="0" destOrd="0" presId="urn:microsoft.com/office/officeart/2005/8/layout/radial1"/>
    <dgm:cxn modelId="{657E75B9-6F33-41B4-B946-39F7C7C4779D}" srcId="{50CCB22F-420A-4E00-98DE-7264EA62B3A7}" destId="{18C0ACC1-040C-4618-9318-6EC6D55570CE}" srcOrd="3" destOrd="0" parTransId="{41722E98-685E-47D3-A35B-46C1C1BFE8C8}" sibTransId="{9FB0D055-8603-4FA7-A3D4-4DD3EBECEEDE}"/>
    <dgm:cxn modelId="{980DF7D0-1F5F-40AE-83F6-CB6969DB29B5}" type="presOf" srcId="{0EA18571-BFBA-4229-B6EA-711E04F7C540}" destId="{4B8BE5C5-3342-49CE-B2D2-5252E892EE31}" srcOrd="0" destOrd="0" presId="urn:microsoft.com/office/officeart/2005/8/layout/radial1"/>
    <dgm:cxn modelId="{CF48E9D4-5F9A-40FB-A10D-CBE571DACD13}" type="presOf" srcId="{41722E98-685E-47D3-A35B-46C1C1BFE8C8}" destId="{EB63E847-3B5F-4745-B9EB-568ECF26613D}" srcOrd="0" destOrd="0" presId="urn:microsoft.com/office/officeart/2005/8/layout/radial1"/>
    <dgm:cxn modelId="{BAEB9AD8-9667-4228-BDFE-CE92F7D7802E}" type="presOf" srcId="{CE60C1ED-5A41-4C79-B5F2-112118A34365}" destId="{59F35600-370E-4243-AFAE-3BA7A60589CA}" srcOrd="0" destOrd="0" presId="urn:microsoft.com/office/officeart/2005/8/layout/radial1"/>
    <dgm:cxn modelId="{4897C6DF-9C69-4480-8EAB-A0B3410015EC}" type="presOf" srcId="{70EE89EE-53AF-4693-A25C-CADD1E8AC1DD}" destId="{897F1D60-490F-41BF-9F26-7A655564B6A0}" srcOrd="0" destOrd="0" presId="urn:microsoft.com/office/officeart/2005/8/layout/radial1"/>
    <dgm:cxn modelId="{63C2E9E6-D083-4898-8FCB-C73861FD8A49}" srcId="{50CCB22F-420A-4E00-98DE-7264EA62B3A7}" destId="{41615F9B-9E05-48FF-A151-4400D3A13212}" srcOrd="1" destOrd="0" parTransId="{26DDCFAB-EF67-4684-B368-2B33009B3467}" sibTransId="{6CE3343A-7507-469B-857C-2348FFDD090C}"/>
    <dgm:cxn modelId="{1A83FFF4-E323-4C82-BDD3-DF17EDE9C735}" type="presOf" srcId="{7D22570D-0FC8-4900-AAAF-E0016861D33A}" destId="{8DD7CC46-49C0-4804-9673-037F67136389}" srcOrd="0" destOrd="0" presId="urn:microsoft.com/office/officeart/2005/8/layout/radial1"/>
    <dgm:cxn modelId="{ECC940FA-9A43-4AA8-8161-0F7F9E6A7A6F}" type="presOf" srcId="{18C0ACC1-040C-4618-9318-6EC6D55570CE}" destId="{54EC120F-D6BC-409B-9356-48E1EA936BCD}" srcOrd="0" destOrd="0" presId="urn:microsoft.com/office/officeart/2005/8/layout/radial1"/>
    <dgm:cxn modelId="{263434CE-D6E3-475D-88B3-1D20730F6D08}" type="presParOf" srcId="{897F1D60-490F-41BF-9F26-7A655564B6A0}" destId="{20AE7B44-0817-4FF7-8335-DB707C3BB168}" srcOrd="0" destOrd="0" presId="urn:microsoft.com/office/officeart/2005/8/layout/radial1"/>
    <dgm:cxn modelId="{D14A61E8-A0A1-4D70-992A-383B04084B96}" type="presParOf" srcId="{897F1D60-490F-41BF-9F26-7A655564B6A0}" destId="{59F35600-370E-4243-AFAE-3BA7A60589CA}" srcOrd="1" destOrd="0" presId="urn:microsoft.com/office/officeart/2005/8/layout/radial1"/>
    <dgm:cxn modelId="{00B9D462-A9B6-415D-8C3C-4F5EF9FF8CB6}" type="presParOf" srcId="{59F35600-370E-4243-AFAE-3BA7A60589CA}" destId="{9B89ED43-E54B-40D9-B777-3437AF5518CD}" srcOrd="0" destOrd="0" presId="urn:microsoft.com/office/officeart/2005/8/layout/radial1"/>
    <dgm:cxn modelId="{8029085E-9E45-427D-ADCD-132354D9B3BF}" type="presParOf" srcId="{897F1D60-490F-41BF-9F26-7A655564B6A0}" destId="{21D8F4F5-D5A0-43F8-861D-5CE40CC811C0}" srcOrd="2" destOrd="0" presId="urn:microsoft.com/office/officeart/2005/8/layout/radial1"/>
    <dgm:cxn modelId="{495275D8-CC70-412A-B239-2F62B41164C4}" type="presParOf" srcId="{897F1D60-490F-41BF-9F26-7A655564B6A0}" destId="{1C0082F9-DB6B-47DC-89C7-EAA628277240}" srcOrd="3" destOrd="0" presId="urn:microsoft.com/office/officeart/2005/8/layout/radial1"/>
    <dgm:cxn modelId="{EA874E84-3D1D-4CDB-915B-CAF77251B75A}" type="presParOf" srcId="{1C0082F9-DB6B-47DC-89C7-EAA628277240}" destId="{E89ADFFE-05DC-4234-9A15-1C594FDFE014}" srcOrd="0" destOrd="0" presId="urn:microsoft.com/office/officeart/2005/8/layout/radial1"/>
    <dgm:cxn modelId="{00D6411C-25E0-4D2B-9F35-F8DA312A574F}" type="presParOf" srcId="{897F1D60-490F-41BF-9F26-7A655564B6A0}" destId="{5CD1BE4B-6974-40D6-B684-9F738E720A8B}" srcOrd="4" destOrd="0" presId="urn:microsoft.com/office/officeart/2005/8/layout/radial1"/>
    <dgm:cxn modelId="{59FAA3E0-D6BE-454F-B26F-F553C21E442D}" type="presParOf" srcId="{897F1D60-490F-41BF-9F26-7A655564B6A0}" destId="{8DD7CC46-49C0-4804-9673-037F67136389}" srcOrd="5" destOrd="0" presId="urn:microsoft.com/office/officeart/2005/8/layout/radial1"/>
    <dgm:cxn modelId="{623E32D6-1EFB-4B8B-BAEB-9EF6502C845A}" type="presParOf" srcId="{8DD7CC46-49C0-4804-9673-037F67136389}" destId="{626E8B12-1C7D-491A-84D6-09CA8DC33F45}" srcOrd="0" destOrd="0" presId="urn:microsoft.com/office/officeart/2005/8/layout/radial1"/>
    <dgm:cxn modelId="{CD20641B-1E12-44C0-B8DC-A65BDE714F8D}" type="presParOf" srcId="{897F1D60-490F-41BF-9F26-7A655564B6A0}" destId="{754D8AEE-1C3C-45D9-8120-91307C3BBC62}" srcOrd="6" destOrd="0" presId="urn:microsoft.com/office/officeart/2005/8/layout/radial1"/>
    <dgm:cxn modelId="{E850A5A7-2DE7-4A40-BF03-69AE312A1835}" type="presParOf" srcId="{897F1D60-490F-41BF-9F26-7A655564B6A0}" destId="{EB63E847-3B5F-4745-B9EB-568ECF26613D}" srcOrd="7" destOrd="0" presId="urn:microsoft.com/office/officeart/2005/8/layout/radial1"/>
    <dgm:cxn modelId="{CC447207-9AFD-4A66-875E-0BE9BB849805}" type="presParOf" srcId="{EB63E847-3B5F-4745-B9EB-568ECF26613D}" destId="{48B08384-DFBC-41DB-8446-5382CD7EDADC}" srcOrd="0" destOrd="0" presId="urn:microsoft.com/office/officeart/2005/8/layout/radial1"/>
    <dgm:cxn modelId="{4F49DF26-1BEC-4F3E-8F59-89941F34013C}" type="presParOf" srcId="{897F1D60-490F-41BF-9F26-7A655564B6A0}" destId="{54EC120F-D6BC-409B-9356-48E1EA936BCD}" srcOrd="8" destOrd="0" presId="urn:microsoft.com/office/officeart/2005/8/layout/radial1"/>
    <dgm:cxn modelId="{5984419A-FB20-413A-93E6-62CCE98516C9}" type="presParOf" srcId="{897F1D60-490F-41BF-9F26-7A655564B6A0}" destId="{9EB09172-CE89-49BB-AB4B-C9DC5B6A80F0}" srcOrd="9" destOrd="0" presId="urn:microsoft.com/office/officeart/2005/8/layout/radial1"/>
    <dgm:cxn modelId="{0D64FCC8-8D5F-44E6-87D1-CE15D39EDDBF}" type="presParOf" srcId="{9EB09172-CE89-49BB-AB4B-C9DC5B6A80F0}" destId="{F06FC978-33C0-400B-9700-BFFD9881B05C}" srcOrd="0" destOrd="0" presId="urn:microsoft.com/office/officeart/2005/8/layout/radial1"/>
    <dgm:cxn modelId="{98557F6C-4785-41EF-B753-4355DEB399D6}" type="presParOf" srcId="{897F1D60-490F-41BF-9F26-7A655564B6A0}" destId="{C0FE3ABF-F7AA-4731-A367-432C5D96F5CD}" srcOrd="10" destOrd="0" presId="urn:microsoft.com/office/officeart/2005/8/layout/radial1"/>
    <dgm:cxn modelId="{000A3F9F-620A-4870-8105-77C6103CBDC9}" type="presParOf" srcId="{897F1D60-490F-41BF-9F26-7A655564B6A0}" destId="{7DF618A3-CC22-4D2F-A1A5-8167BCC0FF18}" srcOrd="11" destOrd="0" presId="urn:microsoft.com/office/officeart/2005/8/layout/radial1"/>
    <dgm:cxn modelId="{A1F59930-58AA-458C-88A2-9DCED052CFA2}" type="presParOf" srcId="{7DF618A3-CC22-4D2F-A1A5-8167BCC0FF18}" destId="{ECAFA7E9-7E88-4C3D-8638-DDF5E530B79B}" srcOrd="0" destOrd="0" presId="urn:microsoft.com/office/officeart/2005/8/layout/radial1"/>
    <dgm:cxn modelId="{907ABA9D-4A44-4A52-A4F3-7439D3AC67B1}" type="presParOf" srcId="{897F1D60-490F-41BF-9F26-7A655564B6A0}" destId="{4B8BE5C5-3342-49CE-B2D2-5252E892EE31}" srcOrd="12"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3B4D6A9-6B11-4B30-A6D5-1058664AD27D}" type="doc">
      <dgm:prSet loTypeId="urn:microsoft.com/office/officeart/2005/8/layout/orgChart1" loCatId="hierarchy" qsTypeId="urn:microsoft.com/office/officeart/2005/8/quickstyle/simple1" qsCatId="simple" csTypeId="urn:microsoft.com/office/officeart/2005/8/colors/accent1_2" csCatId="accent1"/>
      <dgm:spPr/>
    </dgm:pt>
    <dgm:pt modelId="{7FABC369-6BC5-428F-B975-558C709F54DB}">
      <dgm:prSet/>
      <dgm:spPr/>
      <dgm:t>
        <a:bodyPr/>
        <a:lstStyle/>
        <a:p>
          <a:pPr marL="0" marR="0" lvl="0" indent="0" algn="ctr" defTabSz="914400" rtl="0" eaLnBrk="0" fontAlgn="base" latinLnBrk="0" hangingPunct="0">
            <a:lnSpc>
              <a:spcPct val="90000"/>
            </a:lnSpc>
            <a:spcBef>
              <a:spcPct val="0"/>
            </a:spcBef>
            <a:spcAft>
              <a:spcPct val="0"/>
            </a:spcAft>
            <a:buClrTx/>
            <a:buSzTx/>
            <a:buFontTx/>
            <a:buNone/>
            <a:tabLst/>
          </a:pPr>
          <a:r>
            <a:rPr kumimoji="0" lang="en-GB" altLang="it-IT" b="1" i="0" u="none" strike="noStrike" cap="none" normalizeH="0" baseline="0">
              <a:ln>
                <a:noFill/>
              </a:ln>
              <a:solidFill>
                <a:srgbClr val="000000"/>
              </a:solidFill>
              <a:effectLst/>
              <a:latin typeface="Arial" panose="020B0604020202020204" pitchFamily="34" charset="0"/>
            </a:rPr>
            <a:t>Altargo</a:t>
          </a:r>
          <a:r>
            <a:rPr kumimoji="0" lang="en-GB" altLang="it-IT" b="1" i="0" u="none" strike="noStrike" cap="none" normalizeH="0" baseline="30000">
              <a:ln>
                <a:noFill/>
              </a:ln>
              <a:solidFill>
                <a:srgbClr val="000000"/>
              </a:solidFill>
              <a:effectLst/>
              <a:latin typeface="Arial" panose="020B0604020202020204" pitchFamily="34" charset="0"/>
            </a:rPr>
            <a:t>®</a:t>
          </a:r>
          <a:r>
            <a:rPr kumimoji="0" lang="en-GB" altLang="it-IT" b="1" i="0" u="none" strike="noStrike" cap="none" normalizeH="0" baseline="0">
              <a:ln>
                <a:noFill/>
              </a:ln>
              <a:solidFill>
                <a:srgbClr val="000000"/>
              </a:solidFill>
              <a:effectLst/>
              <a:latin typeface="Arial" panose="020B0604020202020204" pitchFamily="34" charset="0"/>
            </a:rPr>
            <a:t> vs placebo</a:t>
          </a:r>
        </a:p>
        <a:p>
          <a:pPr marL="0" marR="0" lvl="0" indent="0" algn="ctr" defTabSz="914400" rtl="0" eaLnBrk="0" fontAlgn="base" latinLnBrk="0" hangingPunct="0">
            <a:lnSpc>
              <a:spcPct val="90000"/>
            </a:lnSpc>
            <a:spcBef>
              <a:spcPct val="0"/>
            </a:spcBef>
            <a:spcAft>
              <a:spcPct val="0"/>
            </a:spcAft>
            <a:buClrTx/>
            <a:buSzTx/>
            <a:buFontTx/>
            <a:buNone/>
            <a:tabLst/>
          </a:pPr>
          <a:r>
            <a:rPr kumimoji="0" lang="en-GB" altLang="it-IT" b="1" i="0" u="none" strike="noStrike" cap="none" normalizeH="0" baseline="0">
              <a:ln>
                <a:noFill/>
              </a:ln>
              <a:solidFill>
                <a:srgbClr val="000000"/>
              </a:solidFill>
              <a:effectLst/>
              <a:latin typeface="Arial" panose="020B0604020202020204" pitchFamily="34" charset="0"/>
            </a:rPr>
            <a:t>n = 210</a:t>
          </a:r>
          <a:endParaRPr kumimoji="0" lang="en-US" altLang="it-IT" b="1" i="0" u="none" strike="noStrike" cap="none" normalizeH="0" baseline="0">
            <a:ln>
              <a:noFill/>
            </a:ln>
            <a:solidFill>
              <a:srgbClr val="000000"/>
            </a:solidFill>
            <a:effectLst/>
            <a:latin typeface="Arial" panose="020B0604020202020204" pitchFamily="34" charset="0"/>
          </a:endParaRPr>
        </a:p>
      </dgm:t>
    </dgm:pt>
    <dgm:pt modelId="{0A0BD588-B66C-45A5-B5AC-ADD440C23096}" type="parTrans" cxnId="{6F4A3FAD-5C7A-4A8A-A15C-B1D5C5A371D2}">
      <dgm:prSet/>
      <dgm:spPr/>
    </dgm:pt>
    <dgm:pt modelId="{A114F1A0-3454-41F9-AE58-E586F3014FBF}" type="sibTrans" cxnId="{6F4A3FAD-5C7A-4A8A-A15C-B1D5C5A371D2}">
      <dgm:prSet/>
      <dgm:spPr/>
    </dgm:pt>
    <dgm:pt modelId="{EBA2DB7C-E626-4004-A0CF-D4384179A4BD}">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it-IT" b="1" i="0" u="none" strike="noStrike" cap="none" normalizeH="0" baseline="0" dirty="0" err="1">
              <a:ln>
                <a:noFill/>
              </a:ln>
              <a:solidFill>
                <a:schemeClr val="tx1"/>
              </a:solidFill>
              <a:effectLst/>
              <a:latin typeface="Arial" panose="020B0604020202020204" pitchFamily="34" charset="0"/>
            </a:rPr>
            <a:t>Altargo</a:t>
          </a:r>
          <a:r>
            <a:rPr kumimoji="0" lang="en-GB" altLang="it-IT" b="1" i="0" u="none" strike="noStrike" cap="none" normalizeH="0" baseline="30000" dirty="0">
              <a:ln>
                <a:noFill/>
              </a:ln>
              <a:solidFill>
                <a:schemeClr val="tx1"/>
              </a:solidFill>
              <a:effectLst/>
              <a:latin typeface="Arial" panose="020B0604020202020204" pitchFamily="34" charset="0"/>
            </a:rPr>
            <a:t>®</a:t>
          </a:r>
          <a:r>
            <a:rPr kumimoji="0" lang="en-GB" altLang="it-IT" b="1" i="0" u="none" strike="noStrike" cap="none" normalizeH="0" baseline="0" dirty="0">
              <a:ln>
                <a:noFill/>
              </a:ln>
              <a:solidFill>
                <a:schemeClr val="tx1"/>
              </a:solidFill>
              <a:effectLst/>
              <a:latin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it-IT" b="1" i="0" u="none" strike="noStrike" cap="none" normalizeH="0" baseline="0" dirty="0" err="1">
              <a:ln>
                <a:noFill/>
              </a:ln>
              <a:solidFill>
                <a:schemeClr val="tx1"/>
              </a:solidFill>
              <a:effectLst/>
              <a:latin typeface="Arial" panose="020B0604020202020204" pitchFamily="34" charset="0"/>
            </a:rPr>
            <a:t>randomizzati</a:t>
          </a:r>
          <a:endParaRPr kumimoji="0" lang="en-GB" altLang="it-IT" b="1"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it-IT" b="1" i="0" u="none" strike="noStrike" cap="none" normalizeH="0" baseline="0" dirty="0">
              <a:ln>
                <a:noFill/>
              </a:ln>
              <a:solidFill>
                <a:schemeClr val="tx1"/>
              </a:solidFill>
              <a:effectLst/>
              <a:latin typeface="Arial" panose="020B0604020202020204" pitchFamily="34" charset="0"/>
            </a:rPr>
            <a:t>n = 139</a:t>
          </a:r>
          <a:endParaRPr kumimoji="0" lang="en-US" altLang="it-IT" b="1" i="0" u="none" strike="noStrike" cap="none" normalizeH="0" baseline="0" dirty="0">
            <a:ln>
              <a:noFill/>
            </a:ln>
            <a:solidFill>
              <a:schemeClr val="tx1"/>
            </a:solidFill>
            <a:effectLst/>
            <a:latin typeface="Arial" panose="020B0604020202020204" pitchFamily="34" charset="0"/>
          </a:endParaRPr>
        </a:p>
      </dgm:t>
    </dgm:pt>
    <dgm:pt modelId="{42412D92-72AD-43C7-BF8F-3E1CC684AE3D}" type="parTrans" cxnId="{63300DE0-52C7-4761-8BE2-65B25011B4CF}">
      <dgm:prSet/>
      <dgm:spPr/>
    </dgm:pt>
    <dgm:pt modelId="{084D7E06-B52A-484C-BE2A-05BABE283866}" type="sibTrans" cxnId="{63300DE0-52C7-4761-8BE2-65B25011B4CF}">
      <dgm:prSet/>
      <dgm:spPr/>
    </dgm:pt>
    <dgm:pt modelId="{2F3110AC-2E15-49A8-A349-7CCB0C31A7E4}">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it-IT" b="1" i="0" u="none" strike="noStrike" cap="none" normalizeH="0" baseline="0" dirty="0" err="1">
              <a:ln>
                <a:noFill/>
              </a:ln>
              <a:solidFill>
                <a:schemeClr val="tx1"/>
              </a:solidFill>
              <a:effectLst/>
              <a:latin typeface="Arial" panose="020B0604020202020204" pitchFamily="34" charset="0"/>
            </a:rPr>
            <a:t>Altargo</a:t>
          </a:r>
          <a:r>
            <a:rPr kumimoji="0" lang="en-GB" altLang="it-IT" b="1" i="0" u="none" strike="noStrike" cap="none" normalizeH="0" baseline="30000" dirty="0">
              <a:ln>
                <a:noFill/>
              </a:ln>
              <a:solidFill>
                <a:schemeClr val="tx1"/>
              </a:solidFill>
              <a:effectLst/>
              <a:latin typeface="Arial" panose="020B0604020202020204" pitchFamily="34" charset="0"/>
            </a:rPr>
            <a:t>®</a:t>
          </a:r>
          <a:r>
            <a:rPr kumimoji="0" lang="en-GB" altLang="it-IT" b="1" i="0" u="none" strike="noStrike" cap="none" normalizeH="0" baseline="0" dirty="0">
              <a:ln>
                <a:noFill/>
              </a:ln>
              <a:solidFill>
                <a:schemeClr val="tx1"/>
              </a:solidFill>
              <a:effectLst/>
              <a:latin typeface="Arial" panose="020B0604020202020204" pitchFamily="34" charset="0"/>
            </a:rPr>
            <a:t> </a:t>
          </a:r>
          <a:endParaRPr kumimoji="0" lang="en-GB" altLang="it-IT" b="1" i="0" u="none" strike="noStrike" cap="none" normalizeH="0" baseline="3000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it-IT" b="1" i="0" u="none" strike="noStrike" cap="none" normalizeH="0" baseline="0" dirty="0" err="1">
              <a:ln>
                <a:noFill/>
              </a:ln>
              <a:solidFill>
                <a:schemeClr val="tx1"/>
              </a:solidFill>
              <a:effectLst/>
              <a:latin typeface="Arial" panose="020B0604020202020204" pitchFamily="34" charset="0"/>
            </a:rPr>
            <a:t>completati</a:t>
          </a:r>
          <a:endParaRPr kumimoji="0" lang="en-GB" altLang="it-IT" b="1"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it-IT" b="1" i="0" u="none" strike="noStrike" cap="none" normalizeH="0" baseline="0" dirty="0">
              <a:ln>
                <a:noFill/>
              </a:ln>
              <a:solidFill>
                <a:schemeClr val="tx1"/>
              </a:solidFill>
              <a:effectLst/>
              <a:latin typeface="Arial" panose="020B0604020202020204" pitchFamily="34" charset="0"/>
            </a:rPr>
            <a:t>n = 122 (88%)</a:t>
          </a:r>
          <a:endParaRPr kumimoji="0" lang="en-US" altLang="it-IT" b="1" i="0" u="none" strike="noStrike" cap="none" normalizeH="0" baseline="0" dirty="0">
            <a:ln>
              <a:noFill/>
            </a:ln>
            <a:solidFill>
              <a:schemeClr val="tx1"/>
            </a:solidFill>
            <a:effectLst/>
            <a:latin typeface="Arial" panose="020B0604020202020204" pitchFamily="34" charset="0"/>
          </a:endParaRPr>
        </a:p>
      </dgm:t>
    </dgm:pt>
    <dgm:pt modelId="{65201459-4CF3-4D03-A7A4-3C024CEB2946}" type="parTrans" cxnId="{176F4D34-9885-49E4-A07C-AB4C5D702FB5}">
      <dgm:prSet/>
      <dgm:spPr/>
    </dgm:pt>
    <dgm:pt modelId="{84346E88-FB87-4704-9BBB-A26F8ADF5418}" type="sibTrans" cxnId="{176F4D34-9885-49E4-A07C-AB4C5D702FB5}">
      <dgm:prSet/>
      <dgm:spPr/>
    </dgm:pt>
    <dgm:pt modelId="{5962D2B4-C0AB-4313-8E76-3932FBE6899D}">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it-IT" b="1" i="0" u="none" strike="noStrike" cap="none" normalizeH="0" baseline="0">
              <a:ln>
                <a:noFill/>
              </a:ln>
              <a:solidFill>
                <a:srgbClr val="000000"/>
              </a:solidFill>
              <a:effectLst/>
              <a:latin typeface="Arial" panose="020B0604020202020204" pitchFamily="34" charset="0"/>
            </a:rPr>
            <a:t>Placebo</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it-IT" b="1" i="0" u="none" strike="noStrike" cap="none" normalizeH="0" baseline="0">
              <a:ln>
                <a:noFill/>
              </a:ln>
              <a:solidFill>
                <a:srgbClr val="000000"/>
              </a:solidFill>
              <a:effectLst/>
              <a:latin typeface="Arial" panose="020B0604020202020204" pitchFamily="34" charset="0"/>
            </a:rPr>
            <a:t>randomizzati</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it-IT" b="1" i="0" u="none" strike="noStrike" cap="none" normalizeH="0" baseline="0">
              <a:ln>
                <a:noFill/>
              </a:ln>
              <a:solidFill>
                <a:srgbClr val="000000"/>
              </a:solidFill>
              <a:effectLst/>
              <a:latin typeface="Arial" panose="020B0604020202020204" pitchFamily="34" charset="0"/>
            </a:rPr>
            <a:t>n = 71</a:t>
          </a:r>
          <a:endParaRPr kumimoji="0" lang="en-US" altLang="it-IT" b="1" i="0" u="none" strike="noStrike" cap="none" normalizeH="0" baseline="0">
            <a:ln>
              <a:noFill/>
            </a:ln>
            <a:solidFill>
              <a:srgbClr val="000000"/>
            </a:solidFill>
            <a:effectLst/>
            <a:latin typeface="Arial" panose="020B0604020202020204" pitchFamily="34" charset="0"/>
          </a:endParaRPr>
        </a:p>
      </dgm:t>
    </dgm:pt>
    <dgm:pt modelId="{6BF90C9E-9D14-4197-9478-EDA5037C2551}" type="parTrans" cxnId="{EA6D59BF-236D-4934-B990-CEC6DE35F6E3}">
      <dgm:prSet/>
      <dgm:spPr/>
    </dgm:pt>
    <dgm:pt modelId="{3822DB1C-8DDF-45A4-88D0-BB28CD5F20E1}" type="sibTrans" cxnId="{EA6D59BF-236D-4934-B990-CEC6DE35F6E3}">
      <dgm:prSet/>
      <dgm:spPr/>
    </dgm:pt>
    <dgm:pt modelId="{69598198-7EAB-4411-834F-108421FFBFEE}">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it-IT" b="1" i="0" u="none" strike="noStrike" cap="none" normalizeH="0" baseline="0">
              <a:ln>
                <a:noFill/>
              </a:ln>
              <a:solidFill>
                <a:srgbClr val="000000"/>
              </a:solidFill>
              <a:effectLst/>
              <a:latin typeface="Arial" panose="020B0604020202020204" pitchFamily="34" charset="0"/>
            </a:rPr>
            <a:t>Placebo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it-IT" b="1" i="0" u="none" strike="noStrike" cap="none" normalizeH="0" baseline="0">
              <a:ln>
                <a:noFill/>
              </a:ln>
              <a:solidFill>
                <a:srgbClr val="000000"/>
              </a:solidFill>
              <a:effectLst/>
              <a:latin typeface="Arial" panose="020B0604020202020204" pitchFamily="34" charset="0"/>
            </a:rPr>
            <a:t>completati</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it-IT" b="1" i="0" u="none" strike="noStrike" cap="none" normalizeH="0" baseline="0">
              <a:ln>
                <a:noFill/>
              </a:ln>
              <a:solidFill>
                <a:srgbClr val="000000"/>
              </a:solidFill>
              <a:effectLst/>
              <a:latin typeface="Arial" panose="020B0604020202020204" pitchFamily="34" charset="0"/>
            </a:rPr>
            <a:t>n = 40 (56%)</a:t>
          </a:r>
          <a:endParaRPr kumimoji="0" lang="en-US" altLang="it-IT" b="1" i="0" u="none" strike="noStrike" cap="none" normalizeH="0" baseline="0">
            <a:ln>
              <a:noFill/>
            </a:ln>
            <a:solidFill>
              <a:srgbClr val="000000"/>
            </a:solidFill>
            <a:effectLst/>
            <a:latin typeface="Arial" panose="020B0604020202020204" pitchFamily="34" charset="0"/>
          </a:endParaRPr>
        </a:p>
      </dgm:t>
    </dgm:pt>
    <dgm:pt modelId="{3CA1330E-FF4E-403F-8FA9-D89DC388B53B}" type="parTrans" cxnId="{95AEC9DE-9089-4001-A463-F8DF45DD92C7}">
      <dgm:prSet/>
      <dgm:spPr/>
    </dgm:pt>
    <dgm:pt modelId="{3AF203CF-5478-4097-BF69-DFECCE8D8B2E}" type="sibTrans" cxnId="{95AEC9DE-9089-4001-A463-F8DF45DD92C7}">
      <dgm:prSet/>
      <dgm:spPr/>
    </dgm:pt>
    <dgm:pt modelId="{1357FF27-639A-48FA-80E1-5B510DA7AB6F}" type="pres">
      <dgm:prSet presAssocID="{43B4D6A9-6B11-4B30-A6D5-1058664AD27D}" presName="hierChild1" presStyleCnt="0">
        <dgm:presLayoutVars>
          <dgm:orgChart val="1"/>
          <dgm:chPref val="1"/>
          <dgm:dir/>
          <dgm:animOne val="branch"/>
          <dgm:animLvl val="lvl"/>
          <dgm:resizeHandles/>
        </dgm:presLayoutVars>
      </dgm:prSet>
      <dgm:spPr/>
    </dgm:pt>
    <dgm:pt modelId="{CC779F69-C67F-464F-BE69-5BA91677E1A6}" type="pres">
      <dgm:prSet presAssocID="{7FABC369-6BC5-428F-B975-558C709F54DB}" presName="hierRoot1" presStyleCnt="0">
        <dgm:presLayoutVars>
          <dgm:hierBranch/>
        </dgm:presLayoutVars>
      </dgm:prSet>
      <dgm:spPr/>
    </dgm:pt>
    <dgm:pt modelId="{3B56F9AA-CC56-4D9B-AAB3-3C74988539CB}" type="pres">
      <dgm:prSet presAssocID="{7FABC369-6BC5-428F-B975-558C709F54DB}" presName="rootComposite1" presStyleCnt="0"/>
      <dgm:spPr/>
    </dgm:pt>
    <dgm:pt modelId="{EA166A69-81CE-4672-9619-B96E5481B9B6}" type="pres">
      <dgm:prSet presAssocID="{7FABC369-6BC5-428F-B975-558C709F54DB}" presName="rootText1" presStyleLbl="node0" presStyleIdx="0" presStyleCnt="1">
        <dgm:presLayoutVars>
          <dgm:chPref val="3"/>
        </dgm:presLayoutVars>
      </dgm:prSet>
      <dgm:spPr/>
    </dgm:pt>
    <dgm:pt modelId="{ED104459-5545-4BC7-B049-85653A37E5E4}" type="pres">
      <dgm:prSet presAssocID="{7FABC369-6BC5-428F-B975-558C709F54DB}" presName="rootConnector1" presStyleLbl="node1" presStyleIdx="0" presStyleCnt="0"/>
      <dgm:spPr/>
    </dgm:pt>
    <dgm:pt modelId="{982ADFBD-53B7-4199-B478-E4A749B4D95A}" type="pres">
      <dgm:prSet presAssocID="{7FABC369-6BC5-428F-B975-558C709F54DB}" presName="hierChild2" presStyleCnt="0"/>
      <dgm:spPr/>
    </dgm:pt>
    <dgm:pt modelId="{F8410C16-E9C2-4AE8-AE8F-9335472D7FC3}" type="pres">
      <dgm:prSet presAssocID="{42412D92-72AD-43C7-BF8F-3E1CC684AE3D}" presName="Name35" presStyleLbl="parChTrans1D2" presStyleIdx="0" presStyleCnt="2"/>
      <dgm:spPr/>
    </dgm:pt>
    <dgm:pt modelId="{6C012FFF-45C8-4196-8603-B31CEF3916FE}" type="pres">
      <dgm:prSet presAssocID="{EBA2DB7C-E626-4004-A0CF-D4384179A4BD}" presName="hierRoot2" presStyleCnt="0">
        <dgm:presLayoutVars>
          <dgm:hierBranch/>
        </dgm:presLayoutVars>
      </dgm:prSet>
      <dgm:spPr/>
    </dgm:pt>
    <dgm:pt modelId="{429AF711-285D-43A7-9A88-70F56CD03348}" type="pres">
      <dgm:prSet presAssocID="{EBA2DB7C-E626-4004-A0CF-D4384179A4BD}" presName="rootComposite" presStyleCnt="0"/>
      <dgm:spPr/>
    </dgm:pt>
    <dgm:pt modelId="{C549C131-02E1-4974-A5A6-57E3B86C07DC}" type="pres">
      <dgm:prSet presAssocID="{EBA2DB7C-E626-4004-A0CF-D4384179A4BD}" presName="rootText" presStyleLbl="node2" presStyleIdx="0" presStyleCnt="2">
        <dgm:presLayoutVars>
          <dgm:chPref val="3"/>
        </dgm:presLayoutVars>
      </dgm:prSet>
      <dgm:spPr/>
    </dgm:pt>
    <dgm:pt modelId="{3A999D2E-7E94-4844-A071-BBD76EFBCA02}" type="pres">
      <dgm:prSet presAssocID="{EBA2DB7C-E626-4004-A0CF-D4384179A4BD}" presName="rootConnector" presStyleLbl="node2" presStyleIdx="0" presStyleCnt="2"/>
      <dgm:spPr/>
    </dgm:pt>
    <dgm:pt modelId="{BADDCCAA-F33F-46B0-9B9D-DD0540D4D149}" type="pres">
      <dgm:prSet presAssocID="{EBA2DB7C-E626-4004-A0CF-D4384179A4BD}" presName="hierChild4" presStyleCnt="0"/>
      <dgm:spPr/>
    </dgm:pt>
    <dgm:pt modelId="{64869D8B-86E4-48C7-8EE6-8A6B82ACBB20}" type="pres">
      <dgm:prSet presAssocID="{65201459-4CF3-4D03-A7A4-3C024CEB2946}" presName="Name35" presStyleLbl="parChTrans1D3" presStyleIdx="0" presStyleCnt="2"/>
      <dgm:spPr/>
    </dgm:pt>
    <dgm:pt modelId="{3BE72BA2-065D-4BAC-92E4-3B4E4EE5F230}" type="pres">
      <dgm:prSet presAssocID="{2F3110AC-2E15-49A8-A349-7CCB0C31A7E4}" presName="hierRoot2" presStyleCnt="0">
        <dgm:presLayoutVars>
          <dgm:hierBranch val="r"/>
        </dgm:presLayoutVars>
      </dgm:prSet>
      <dgm:spPr/>
    </dgm:pt>
    <dgm:pt modelId="{36148750-0684-4636-BA40-6CAC712BB5B8}" type="pres">
      <dgm:prSet presAssocID="{2F3110AC-2E15-49A8-A349-7CCB0C31A7E4}" presName="rootComposite" presStyleCnt="0"/>
      <dgm:spPr/>
    </dgm:pt>
    <dgm:pt modelId="{F5616AAF-1293-40FA-B8C4-0C0E652A0D52}" type="pres">
      <dgm:prSet presAssocID="{2F3110AC-2E15-49A8-A349-7CCB0C31A7E4}" presName="rootText" presStyleLbl="node3" presStyleIdx="0" presStyleCnt="2">
        <dgm:presLayoutVars>
          <dgm:chPref val="3"/>
        </dgm:presLayoutVars>
      </dgm:prSet>
      <dgm:spPr/>
    </dgm:pt>
    <dgm:pt modelId="{42461077-F133-45B9-AD4E-937423FB34AC}" type="pres">
      <dgm:prSet presAssocID="{2F3110AC-2E15-49A8-A349-7CCB0C31A7E4}" presName="rootConnector" presStyleLbl="node3" presStyleIdx="0" presStyleCnt="2"/>
      <dgm:spPr/>
    </dgm:pt>
    <dgm:pt modelId="{7912D69B-1690-4DAE-BE55-17174D60D9C4}" type="pres">
      <dgm:prSet presAssocID="{2F3110AC-2E15-49A8-A349-7CCB0C31A7E4}" presName="hierChild4" presStyleCnt="0"/>
      <dgm:spPr/>
    </dgm:pt>
    <dgm:pt modelId="{C094F01D-08E5-4260-B95B-E22D825AB554}" type="pres">
      <dgm:prSet presAssocID="{2F3110AC-2E15-49A8-A349-7CCB0C31A7E4}" presName="hierChild5" presStyleCnt="0"/>
      <dgm:spPr/>
    </dgm:pt>
    <dgm:pt modelId="{CE87B633-FB15-47D4-9FB1-4811E8221771}" type="pres">
      <dgm:prSet presAssocID="{EBA2DB7C-E626-4004-A0CF-D4384179A4BD}" presName="hierChild5" presStyleCnt="0"/>
      <dgm:spPr/>
    </dgm:pt>
    <dgm:pt modelId="{F86F5F12-610D-4250-B6DC-63EFF851E726}" type="pres">
      <dgm:prSet presAssocID="{6BF90C9E-9D14-4197-9478-EDA5037C2551}" presName="Name35" presStyleLbl="parChTrans1D2" presStyleIdx="1" presStyleCnt="2"/>
      <dgm:spPr/>
    </dgm:pt>
    <dgm:pt modelId="{785D89E4-9929-4B78-A189-27A344908E3E}" type="pres">
      <dgm:prSet presAssocID="{5962D2B4-C0AB-4313-8E76-3932FBE6899D}" presName="hierRoot2" presStyleCnt="0">
        <dgm:presLayoutVars>
          <dgm:hierBranch/>
        </dgm:presLayoutVars>
      </dgm:prSet>
      <dgm:spPr/>
    </dgm:pt>
    <dgm:pt modelId="{29BA466F-CD51-45F1-9269-81F81B76F1D0}" type="pres">
      <dgm:prSet presAssocID="{5962D2B4-C0AB-4313-8E76-3932FBE6899D}" presName="rootComposite" presStyleCnt="0"/>
      <dgm:spPr/>
    </dgm:pt>
    <dgm:pt modelId="{2A1A447E-045E-477A-8CA9-2584B7896466}" type="pres">
      <dgm:prSet presAssocID="{5962D2B4-C0AB-4313-8E76-3932FBE6899D}" presName="rootText" presStyleLbl="node2" presStyleIdx="1" presStyleCnt="2">
        <dgm:presLayoutVars>
          <dgm:chPref val="3"/>
        </dgm:presLayoutVars>
      </dgm:prSet>
      <dgm:spPr/>
    </dgm:pt>
    <dgm:pt modelId="{4F63A39A-04B2-4FFD-8953-AD5F374B0832}" type="pres">
      <dgm:prSet presAssocID="{5962D2B4-C0AB-4313-8E76-3932FBE6899D}" presName="rootConnector" presStyleLbl="node2" presStyleIdx="1" presStyleCnt="2"/>
      <dgm:spPr/>
    </dgm:pt>
    <dgm:pt modelId="{D7FEC228-2BFE-4D3E-82C3-FF0288A9826A}" type="pres">
      <dgm:prSet presAssocID="{5962D2B4-C0AB-4313-8E76-3932FBE6899D}" presName="hierChild4" presStyleCnt="0"/>
      <dgm:spPr/>
    </dgm:pt>
    <dgm:pt modelId="{2EA9C5CE-C50E-4EAE-B618-4313B89CD7FC}" type="pres">
      <dgm:prSet presAssocID="{3CA1330E-FF4E-403F-8FA9-D89DC388B53B}" presName="Name35" presStyleLbl="parChTrans1D3" presStyleIdx="1" presStyleCnt="2"/>
      <dgm:spPr/>
    </dgm:pt>
    <dgm:pt modelId="{740DBA70-0B0F-4AF5-897D-6E96C2CB04FD}" type="pres">
      <dgm:prSet presAssocID="{69598198-7EAB-4411-834F-108421FFBFEE}" presName="hierRoot2" presStyleCnt="0">
        <dgm:presLayoutVars>
          <dgm:hierBranch val="r"/>
        </dgm:presLayoutVars>
      </dgm:prSet>
      <dgm:spPr/>
    </dgm:pt>
    <dgm:pt modelId="{D2F2EE44-5ADB-4F3C-9EB9-7D3359BE0285}" type="pres">
      <dgm:prSet presAssocID="{69598198-7EAB-4411-834F-108421FFBFEE}" presName="rootComposite" presStyleCnt="0"/>
      <dgm:spPr/>
    </dgm:pt>
    <dgm:pt modelId="{B4B10B7C-D470-4947-A4FF-E403FFF0C9F0}" type="pres">
      <dgm:prSet presAssocID="{69598198-7EAB-4411-834F-108421FFBFEE}" presName="rootText" presStyleLbl="node3" presStyleIdx="1" presStyleCnt="2">
        <dgm:presLayoutVars>
          <dgm:chPref val="3"/>
        </dgm:presLayoutVars>
      </dgm:prSet>
      <dgm:spPr/>
    </dgm:pt>
    <dgm:pt modelId="{742125FD-1408-48CE-A735-86DE59E7B7F5}" type="pres">
      <dgm:prSet presAssocID="{69598198-7EAB-4411-834F-108421FFBFEE}" presName="rootConnector" presStyleLbl="node3" presStyleIdx="1" presStyleCnt="2"/>
      <dgm:spPr/>
    </dgm:pt>
    <dgm:pt modelId="{15A8C315-5B53-4F70-B836-13958BE1DAC6}" type="pres">
      <dgm:prSet presAssocID="{69598198-7EAB-4411-834F-108421FFBFEE}" presName="hierChild4" presStyleCnt="0"/>
      <dgm:spPr/>
    </dgm:pt>
    <dgm:pt modelId="{229B6919-0197-4FD9-A17F-A9F5BD52359E}" type="pres">
      <dgm:prSet presAssocID="{69598198-7EAB-4411-834F-108421FFBFEE}" presName="hierChild5" presStyleCnt="0"/>
      <dgm:spPr/>
    </dgm:pt>
    <dgm:pt modelId="{9B54256E-2853-4041-91D4-EE8C931A2209}" type="pres">
      <dgm:prSet presAssocID="{5962D2B4-C0AB-4313-8E76-3932FBE6899D}" presName="hierChild5" presStyleCnt="0"/>
      <dgm:spPr/>
    </dgm:pt>
    <dgm:pt modelId="{614F97E8-1150-4744-85FC-590EEE986D57}" type="pres">
      <dgm:prSet presAssocID="{7FABC369-6BC5-428F-B975-558C709F54DB}" presName="hierChild3" presStyleCnt="0"/>
      <dgm:spPr/>
    </dgm:pt>
  </dgm:ptLst>
  <dgm:cxnLst>
    <dgm:cxn modelId="{F16D3202-39BF-44C5-9B61-A1D95E3A8B30}" type="presOf" srcId="{EBA2DB7C-E626-4004-A0CF-D4384179A4BD}" destId="{3A999D2E-7E94-4844-A071-BBD76EFBCA02}" srcOrd="1" destOrd="0" presId="urn:microsoft.com/office/officeart/2005/8/layout/orgChart1"/>
    <dgm:cxn modelId="{8C625225-1E0B-4111-83AE-335E9A04F5BB}" type="presOf" srcId="{7FABC369-6BC5-428F-B975-558C709F54DB}" destId="{ED104459-5545-4BC7-B049-85653A37E5E4}" srcOrd="1" destOrd="0" presId="urn:microsoft.com/office/officeart/2005/8/layout/orgChart1"/>
    <dgm:cxn modelId="{E2A38031-E84E-4D19-B8C0-5CEAEBD3F5D1}" type="presOf" srcId="{6BF90C9E-9D14-4197-9478-EDA5037C2551}" destId="{F86F5F12-610D-4250-B6DC-63EFF851E726}" srcOrd="0" destOrd="0" presId="urn:microsoft.com/office/officeart/2005/8/layout/orgChart1"/>
    <dgm:cxn modelId="{176F4D34-9885-49E4-A07C-AB4C5D702FB5}" srcId="{EBA2DB7C-E626-4004-A0CF-D4384179A4BD}" destId="{2F3110AC-2E15-49A8-A349-7CCB0C31A7E4}" srcOrd="0" destOrd="0" parTransId="{65201459-4CF3-4D03-A7A4-3C024CEB2946}" sibTransId="{84346E88-FB87-4704-9BBB-A26F8ADF5418}"/>
    <dgm:cxn modelId="{2A9A4840-726E-4A33-A09F-58186D2A5703}" type="presOf" srcId="{5962D2B4-C0AB-4313-8E76-3932FBE6899D}" destId="{4F63A39A-04B2-4FFD-8953-AD5F374B0832}" srcOrd="1" destOrd="0" presId="urn:microsoft.com/office/officeart/2005/8/layout/orgChart1"/>
    <dgm:cxn modelId="{5B6AEA67-68AB-4F29-8F99-EC710CCF1F89}" type="presOf" srcId="{2F3110AC-2E15-49A8-A349-7CCB0C31A7E4}" destId="{42461077-F133-45B9-AD4E-937423FB34AC}" srcOrd="1" destOrd="0" presId="urn:microsoft.com/office/officeart/2005/8/layout/orgChart1"/>
    <dgm:cxn modelId="{6006777C-9162-489E-9816-CFADBD568CE2}" type="presOf" srcId="{43B4D6A9-6B11-4B30-A6D5-1058664AD27D}" destId="{1357FF27-639A-48FA-80E1-5B510DA7AB6F}" srcOrd="0" destOrd="0" presId="urn:microsoft.com/office/officeart/2005/8/layout/orgChart1"/>
    <dgm:cxn modelId="{C35B577C-E8C1-431B-94D2-FF6FCBA0F378}" type="presOf" srcId="{69598198-7EAB-4411-834F-108421FFBFEE}" destId="{B4B10B7C-D470-4947-A4FF-E403FFF0C9F0}" srcOrd="0" destOrd="0" presId="urn:microsoft.com/office/officeart/2005/8/layout/orgChart1"/>
    <dgm:cxn modelId="{FBE0EB86-D65D-46CA-A850-063D255DE92F}" type="presOf" srcId="{5962D2B4-C0AB-4313-8E76-3932FBE6899D}" destId="{2A1A447E-045E-477A-8CA9-2584B7896466}" srcOrd="0" destOrd="0" presId="urn:microsoft.com/office/officeart/2005/8/layout/orgChart1"/>
    <dgm:cxn modelId="{BD7F9289-6C7D-42F8-811F-74F9DB18C456}" type="presOf" srcId="{42412D92-72AD-43C7-BF8F-3E1CC684AE3D}" destId="{F8410C16-E9C2-4AE8-AE8F-9335472D7FC3}" srcOrd="0" destOrd="0" presId="urn:microsoft.com/office/officeart/2005/8/layout/orgChart1"/>
    <dgm:cxn modelId="{79060EA3-7D54-490F-B811-CD291910E47C}" type="presOf" srcId="{65201459-4CF3-4D03-A7A4-3C024CEB2946}" destId="{64869D8B-86E4-48C7-8EE6-8A6B82ACBB20}" srcOrd="0" destOrd="0" presId="urn:microsoft.com/office/officeart/2005/8/layout/orgChart1"/>
    <dgm:cxn modelId="{6F4A3FAD-5C7A-4A8A-A15C-B1D5C5A371D2}" srcId="{43B4D6A9-6B11-4B30-A6D5-1058664AD27D}" destId="{7FABC369-6BC5-428F-B975-558C709F54DB}" srcOrd="0" destOrd="0" parTransId="{0A0BD588-B66C-45A5-B5AC-ADD440C23096}" sibTransId="{A114F1A0-3454-41F9-AE58-E586F3014FBF}"/>
    <dgm:cxn modelId="{1C840CBD-761B-401E-9B69-E2DA65B1C404}" type="presOf" srcId="{7FABC369-6BC5-428F-B975-558C709F54DB}" destId="{EA166A69-81CE-4672-9619-B96E5481B9B6}" srcOrd="0" destOrd="0" presId="urn:microsoft.com/office/officeart/2005/8/layout/orgChart1"/>
    <dgm:cxn modelId="{EA6D59BF-236D-4934-B990-CEC6DE35F6E3}" srcId="{7FABC369-6BC5-428F-B975-558C709F54DB}" destId="{5962D2B4-C0AB-4313-8E76-3932FBE6899D}" srcOrd="1" destOrd="0" parTransId="{6BF90C9E-9D14-4197-9478-EDA5037C2551}" sibTransId="{3822DB1C-8DDF-45A4-88D0-BB28CD5F20E1}"/>
    <dgm:cxn modelId="{16894ACB-67E9-4E84-A61B-62A8599A43EA}" type="presOf" srcId="{EBA2DB7C-E626-4004-A0CF-D4384179A4BD}" destId="{C549C131-02E1-4974-A5A6-57E3B86C07DC}" srcOrd="0" destOrd="0" presId="urn:microsoft.com/office/officeart/2005/8/layout/orgChart1"/>
    <dgm:cxn modelId="{0140B5D2-36F9-4531-A2D3-151CB47EA501}" type="presOf" srcId="{3CA1330E-FF4E-403F-8FA9-D89DC388B53B}" destId="{2EA9C5CE-C50E-4EAE-B618-4313B89CD7FC}" srcOrd="0" destOrd="0" presId="urn:microsoft.com/office/officeart/2005/8/layout/orgChart1"/>
    <dgm:cxn modelId="{95AEC9DE-9089-4001-A463-F8DF45DD92C7}" srcId="{5962D2B4-C0AB-4313-8E76-3932FBE6899D}" destId="{69598198-7EAB-4411-834F-108421FFBFEE}" srcOrd="0" destOrd="0" parTransId="{3CA1330E-FF4E-403F-8FA9-D89DC388B53B}" sibTransId="{3AF203CF-5478-4097-BF69-DFECCE8D8B2E}"/>
    <dgm:cxn modelId="{EF2B7FDF-2B02-45FF-8B0B-C05F5E16E315}" type="presOf" srcId="{2F3110AC-2E15-49A8-A349-7CCB0C31A7E4}" destId="{F5616AAF-1293-40FA-B8C4-0C0E652A0D52}" srcOrd="0" destOrd="0" presId="urn:microsoft.com/office/officeart/2005/8/layout/orgChart1"/>
    <dgm:cxn modelId="{63300DE0-52C7-4761-8BE2-65B25011B4CF}" srcId="{7FABC369-6BC5-428F-B975-558C709F54DB}" destId="{EBA2DB7C-E626-4004-A0CF-D4384179A4BD}" srcOrd="0" destOrd="0" parTransId="{42412D92-72AD-43C7-BF8F-3E1CC684AE3D}" sibTransId="{084D7E06-B52A-484C-BE2A-05BABE283866}"/>
    <dgm:cxn modelId="{D1A6B2FC-0656-40ED-AE77-E8DFA3C889EF}" type="presOf" srcId="{69598198-7EAB-4411-834F-108421FFBFEE}" destId="{742125FD-1408-48CE-A735-86DE59E7B7F5}" srcOrd="1" destOrd="0" presId="urn:microsoft.com/office/officeart/2005/8/layout/orgChart1"/>
    <dgm:cxn modelId="{D4BF8AFF-D1EA-4A0A-9301-12A0841DA68B}" type="presParOf" srcId="{1357FF27-639A-48FA-80E1-5B510DA7AB6F}" destId="{CC779F69-C67F-464F-BE69-5BA91677E1A6}" srcOrd="0" destOrd="0" presId="urn:microsoft.com/office/officeart/2005/8/layout/orgChart1"/>
    <dgm:cxn modelId="{2560393D-3BB2-43A6-AF9D-775F66DACC7F}" type="presParOf" srcId="{CC779F69-C67F-464F-BE69-5BA91677E1A6}" destId="{3B56F9AA-CC56-4D9B-AAB3-3C74988539CB}" srcOrd="0" destOrd="0" presId="urn:microsoft.com/office/officeart/2005/8/layout/orgChart1"/>
    <dgm:cxn modelId="{9537D232-30B2-464C-BAAF-D69B401C7A6C}" type="presParOf" srcId="{3B56F9AA-CC56-4D9B-AAB3-3C74988539CB}" destId="{EA166A69-81CE-4672-9619-B96E5481B9B6}" srcOrd="0" destOrd="0" presId="urn:microsoft.com/office/officeart/2005/8/layout/orgChart1"/>
    <dgm:cxn modelId="{17F169B3-6797-46AA-915F-EFDCBC163436}" type="presParOf" srcId="{3B56F9AA-CC56-4D9B-AAB3-3C74988539CB}" destId="{ED104459-5545-4BC7-B049-85653A37E5E4}" srcOrd="1" destOrd="0" presId="urn:microsoft.com/office/officeart/2005/8/layout/orgChart1"/>
    <dgm:cxn modelId="{604C2AAE-E381-4611-A910-B2BD03074B4C}" type="presParOf" srcId="{CC779F69-C67F-464F-BE69-5BA91677E1A6}" destId="{982ADFBD-53B7-4199-B478-E4A749B4D95A}" srcOrd="1" destOrd="0" presId="urn:microsoft.com/office/officeart/2005/8/layout/orgChart1"/>
    <dgm:cxn modelId="{FABFF6C5-2FCF-450B-93FE-3FD69B7EBF2B}" type="presParOf" srcId="{982ADFBD-53B7-4199-B478-E4A749B4D95A}" destId="{F8410C16-E9C2-4AE8-AE8F-9335472D7FC3}" srcOrd="0" destOrd="0" presId="urn:microsoft.com/office/officeart/2005/8/layout/orgChart1"/>
    <dgm:cxn modelId="{61E60726-9ECF-49E7-A8AF-A5A09C88EB73}" type="presParOf" srcId="{982ADFBD-53B7-4199-B478-E4A749B4D95A}" destId="{6C012FFF-45C8-4196-8603-B31CEF3916FE}" srcOrd="1" destOrd="0" presId="urn:microsoft.com/office/officeart/2005/8/layout/orgChart1"/>
    <dgm:cxn modelId="{940631B7-3B97-40C1-98FE-7EB60F987A9C}" type="presParOf" srcId="{6C012FFF-45C8-4196-8603-B31CEF3916FE}" destId="{429AF711-285D-43A7-9A88-70F56CD03348}" srcOrd="0" destOrd="0" presId="urn:microsoft.com/office/officeart/2005/8/layout/orgChart1"/>
    <dgm:cxn modelId="{AAC049F4-8D20-44ED-A010-DA0A37673993}" type="presParOf" srcId="{429AF711-285D-43A7-9A88-70F56CD03348}" destId="{C549C131-02E1-4974-A5A6-57E3B86C07DC}" srcOrd="0" destOrd="0" presId="urn:microsoft.com/office/officeart/2005/8/layout/orgChart1"/>
    <dgm:cxn modelId="{7000C126-73E4-4EBB-9ECB-F5350CDD2433}" type="presParOf" srcId="{429AF711-285D-43A7-9A88-70F56CD03348}" destId="{3A999D2E-7E94-4844-A071-BBD76EFBCA02}" srcOrd="1" destOrd="0" presId="urn:microsoft.com/office/officeart/2005/8/layout/orgChart1"/>
    <dgm:cxn modelId="{C0A18DDA-A5F6-4765-A2DE-1B7CCB21F5E1}" type="presParOf" srcId="{6C012FFF-45C8-4196-8603-B31CEF3916FE}" destId="{BADDCCAA-F33F-46B0-9B9D-DD0540D4D149}" srcOrd="1" destOrd="0" presId="urn:microsoft.com/office/officeart/2005/8/layout/orgChart1"/>
    <dgm:cxn modelId="{52E21363-0444-4147-BF1C-BD830F55BC73}" type="presParOf" srcId="{BADDCCAA-F33F-46B0-9B9D-DD0540D4D149}" destId="{64869D8B-86E4-48C7-8EE6-8A6B82ACBB20}" srcOrd="0" destOrd="0" presId="urn:microsoft.com/office/officeart/2005/8/layout/orgChart1"/>
    <dgm:cxn modelId="{1B66F7E4-348C-4303-8369-2C4D5E5DA05E}" type="presParOf" srcId="{BADDCCAA-F33F-46B0-9B9D-DD0540D4D149}" destId="{3BE72BA2-065D-4BAC-92E4-3B4E4EE5F230}" srcOrd="1" destOrd="0" presId="urn:microsoft.com/office/officeart/2005/8/layout/orgChart1"/>
    <dgm:cxn modelId="{7BCDFAE2-8EE5-4AF3-889D-4DD74403166A}" type="presParOf" srcId="{3BE72BA2-065D-4BAC-92E4-3B4E4EE5F230}" destId="{36148750-0684-4636-BA40-6CAC712BB5B8}" srcOrd="0" destOrd="0" presId="urn:microsoft.com/office/officeart/2005/8/layout/orgChart1"/>
    <dgm:cxn modelId="{0A675CBE-8C5C-4599-A585-2381F452844E}" type="presParOf" srcId="{36148750-0684-4636-BA40-6CAC712BB5B8}" destId="{F5616AAF-1293-40FA-B8C4-0C0E652A0D52}" srcOrd="0" destOrd="0" presId="urn:microsoft.com/office/officeart/2005/8/layout/orgChart1"/>
    <dgm:cxn modelId="{D9542010-A5B6-4739-A546-277D48B38E3C}" type="presParOf" srcId="{36148750-0684-4636-BA40-6CAC712BB5B8}" destId="{42461077-F133-45B9-AD4E-937423FB34AC}" srcOrd="1" destOrd="0" presId="urn:microsoft.com/office/officeart/2005/8/layout/orgChart1"/>
    <dgm:cxn modelId="{3ED5F656-6DD7-4E4B-876E-E277FFB14E74}" type="presParOf" srcId="{3BE72BA2-065D-4BAC-92E4-3B4E4EE5F230}" destId="{7912D69B-1690-4DAE-BE55-17174D60D9C4}" srcOrd="1" destOrd="0" presId="urn:microsoft.com/office/officeart/2005/8/layout/orgChart1"/>
    <dgm:cxn modelId="{29FCD209-D378-42D1-9DFE-0D5B4C2513E7}" type="presParOf" srcId="{3BE72BA2-065D-4BAC-92E4-3B4E4EE5F230}" destId="{C094F01D-08E5-4260-B95B-E22D825AB554}" srcOrd="2" destOrd="0" presId="urn:microsoft.com/office/officeart/2005/8/layout/orgChart1"/>
    <dgm:cxn modelId="{261F9768-92F1-4D59-83EA-AC7DEA6D5F8D}" type="presParOf" srcId="{6C012FFF-45C8-4196-8603-B31CEF3916FE}" destId="{CE87B633-FB15-47D4-9FB1-4811E8221771}" srcOrd="2" destOrd="0" presId="urn:microsoft.com/office/officeart/2005/8/layout/orgChart1"/>
    <dgm:cxn modelId="{CFB5CA02-7C8E-4ED7-ABD8-FAFBC4055E3A}" type="presParOf" srcId="{982ADFBD-53B7-4199-B478-E4A749B4D95A}" destId="{F86F5F12-610D-4250-B6DC-63EFF851E726}" srcOrd="2" destOrd="0" presId="urn:microsoft.com/office/officeart/2005/8/layout/orgChart1"/>
    <dgm:cxn modelId="{744E4FD3-EC71-4302-A460-13955F50839F}" type="presParOf" srcId="{982ADFBD-53B7-4199-B478-E4A749B4D95A}" destId="{785D89E4-9929-4B78-A189-27A344908E3E}" srcOrd="3" destOrd="0" presId="urn:microsoft.com/office/officeart/2005/8/layout/orgChart1"/>
    <dgm:cxn modelId="{5D6063F5-F6E5-46F8-AB73-BE867FB4DFAF}" type="presParOf" srcId="{785D89E4-9929-4B78-A189-27A344908E3E}" destId="{29BA466F-CD51-45F1-9269-81F81B76F1D0}" srcOrd="0" destOrd="0" presId="urn:microsoft.com/office/officeart/2005/8/layout/orgChart1"/>
    <dgm:cxn modelId="{3E8C8600-170E-4DF0-9FE2-70D9170AF1A0}" type="presParOf" srcId="{29BA466F-CD51-45F1-9269-81F81B76F1D0}" destId="{2A1A447E-045E-477A-8CA9-2584B7896466}" srcOrd="0" destOrd="0" presId="urn:microsoft.com/office/officeart/2005/8/layout/orgChart1"/>
    <dgm:cxn modelId="{D7CF2408-4B02-4B80-8E5F-465C625376CA}" type="presParOf" srcId="{29BA466F-CD51-45F1-9269-81F81B76F1D0}" destId="{4F63A39A-04B2-4FFD-8953-AD5F374B0832}" srcOrd="1" destOrd="0" presId="urn:microsoft.com/office/officeart/2005/8/layout/orgChart1"/>
    <dgm:cxn modelId="{4A084CE1-6BD3-43F0-892D-1C65A8A6FFB6}" type="presParOf" srcId="{785D89E4-9929-4B78-A189-27A344908E3E}" destId="{D7FEC228-2BFE-4D3E-82C3-FF0288A9826A}" srcOrd="1" destOrd="0" presId="urn:microsoft.com/office/officeart/2005/8/layout/orgChart1"/>
    <dgm:cxn modelId="{ABA8C5F9-06F7-442D-9D76-B946E1FBC1B2}" type="presParOf" srcId="{D7FEC228-2BFE-4D3E-82C3-FF0288A9826A}" destId="{2EA9C5CE-C50E-4EAE-B618-4313B89CD7FC}" srcOrd="0" destOrd="0" presId="urn:microsoft.com/office/officeart/2005/8/layout/orgChart1"/>
    <dgm:cxn modelId="{FE41735D-2231-4B50-B36F-B8BD23818202}" type="presParOf" srcId="{D7FEC228-2BFE-4D3E-82C3-FF0288A9826A}" destId="{740DBA70-0B0F-4AF5-897D-6E96C2CB04FD}" srcOrd="1" destOrd="0" presId="urn:microsoft.com/office/officeart/2005/8/layout/orgChart1"/>
    <dgm:cxn modelId="{7AAA0904-143F-4DF1-ABD6-68E84D367827}" type="presParOf" srcId="{740DBA70-0B0F-4AF5-897D-6E96C2CB04FD}" destId="{D2F2EE44-5ADB-4F3C-9EB9-7D3359BE0285}" srcOrd="0" destOrd="0" presId="urn:microsoft.com/office/officeart/2005/8/layout/orgChart1"/>
    <dgm:cxn modelId="{10C91B9C-5DF6-4ECF-9022-F147EA5691DF}" type="presParOf" srcId="{D2F2EE44-5ADB-4F3C-9EB9-7D3359BE0285}" destId="{B4B10B7C-D470-4947-A4FF-E403FFF0C9F0}" srcOrd="0" destOrd="0" presId="urn:microsoft.com/office/officeart/2005/8/layout/orgChart1"/>
    <dgm:cxn modelId="{FA6D1FC0-669B-4BAB-ADE6-4F5A240C2358}" type="presParOf" srcId="{D2F2EE44-5ADB-4F3C-9EB9-7D3359BE0285}" destId="{742125FD-1408-48CE-A735-86DE59E7B7F5}" srcOrd="1" destOrd="0" presId="urn:microsoft.com/office/officeart/2005/8/layout/orgChart1"/>
    <dgm:cxn modelId="{6C0F8D1A-F3B0-4D71-80C3-B85F5A1B1B24}" type="presParOf" srcId="{740DBA70-0B0F-4AF5-897D-6E96C2CB04FD}" destId="{15A8C315-5B53-4F70-B836-13958BE1DAC6}" srcOrd="1" destOrd="0" presId="urn:microsoft.com/office/officeart/2005/8/layout/orgChart1"/>
    <dgm:cxn modelId="{B220785A-58B2-44B6-A7FB-FA6D5DE696EC}" type="presParOf" srcId="{740DBA70-0B0F-4AF5-897D-6E96C2CB04FD}" destId="{229B6919-0197-4FD9-A17F-A9F5BD52359E}" srcOrd="2" destOrd="0" presId="urn:microsoft.com/office/officeart/2005/8/layout/orgChart1"/>
    <dgm:cxn modelId="{AEEF9E68-3A25-42DF-90AF-79B050DA4E27}" type="presParOf" srcId="{785D89E4-9929-4B78-A189-27A344908E3E}" destId="{9B54256E-2853-4041-91D4-EE8C931A2209}" srcOrd="2" destOrd="0" presId="urn:microsoft.com/office/officeart/2005/8/layout/orgChart1"/>
    <dgm:cxn modelId="{24D00251-475B-4E38-9887-4AF753F72210}" type="presParOf" srcId="{CC779F69-C67F-464F-BE69-5BA91677E1A6}" destId="{614F97E8-1150-4744-85FC-590EEE986D57}"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A8A201F-7DB1-4AB4-BFA9-C62D5FB5EE49}" type="doc">
      <dgm:prSet loTypeId="urn:microsoft.com/office/officeart/2005/8/layout/orgChart1" loCatId="hierarchy" qsTypeId="urn:microsoft.com/office/officeart/2005/8/quickstyle/simple1" qsCatId="simple" csTypeId="urn:microsoft.com/office/officeart/2005/8/colors/accent1_2" csCatId="accent1"/>
      <dgm:spPr/>
    </dgm:pt>
    <dgm:pt modelId="{A7BAFAEF-89DF-40B7-A45D-D2C9A8C846BB}">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it-IT" b="1" i="0" u="none" strike="noStrike" cap="none" normalizeH="0" baseline="0">
              <a:ln>
                <a:noFill/>
              </a:ln>
              <a:solidFill>
                <a:srgbClr val="000000"/>
              </a:solidFill>
              <a:effectLst/>
              <a:latin typeface="Arial" panose="020B0604020202020204" pitchFamily="34" charset="0"/>
            </a:rPr>
            <a:t>Altargo</a:t>
          </a:r>
          <a:r>
            <a:rPr kumimoji="0" lang="en-US" altLang="it-IT" b="1" i="0" u="none" strike="noStrike" cap="none" normalizeH="0" baseline="30000">
              <a:ln>
                <a:noFill/>
              </a:ln>
              <a:solidFill>
                <a:srgbClr val="000000"/>
              </a:solidFill>
              <a:effectLst/>
              <a:latin typeface="Arial" panose="020B0604020202020204" pitchFamily="34" charset="0"/>
            </a:rPr>
            <a:t>®</a:t>
          </a:r>
          <a:endParaRPr kumimoji="0" lang="en-GB" altLang="it-IT" b="1" i="0" u="none" strike="noStrike" cap="none" normalizeH="0" baseline="30000">
            <a:ln>
              <a:noFill/>
            </a:ln>
            <a:solidFill>
              <a:srgbClr val="000000"/>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it-IT" b="1" i="0" u="none" strike="noStrike" cap="none" normalizeH="0" baseline="0">
              <a:ln>
                <a:noFill/>
              </a:ln>
              <a:solidFill>
                <a:srgbClr val="000000"/>
              </a:solidFill>
              <a:effectLst/>
              <a:latin typeface="Arial" panose="020B0604020202020204" pitchFamily="34" charset="0"/>
            </a:rPr>
            <a:t>vs</a:t>
          </a:r>
          <a:r>
            <a:rPr kumimoji="0" lang="en-GB" altLang="it-IT" b="1" i="1" u="none" strike="noStrike" cap="none" normalizeH="0" baseline="0">
              <a:ln>
                <a:noFill/>
              </a:ln>
              <a:solidFill>
                <a:srgbClr val="000000"/>
              </a:solidFill>
              <a:effectLst/>
              <a:latin typeface="Arial" panose="020B0604020202020204" pitchFamily="34" charset="0"/>
            </a:rPr>
            <a:t> </a:t>
          </a:r>
          <a:endParaRPr kumimoji="0" lang="en-GB" altLang="it-IT" b="1" i="0" u="none" strike="noStrike" cap="none" normalizeH="0" baseline="0">
            <a:ln>
              <a:noFill/>
            </a:ln>
            <a:solidFill>
              <a:srgbClr val="000000"/>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it-IT" b="1" i="0" u="none" strike="noStrike" cap="none" normalizeH="0" baseline="0">
              <a:ln>
                <a:noFill/>
              </a:ln>
              <a:solidFill>
                <a:srgbClr val="000000"/>
              </a:solidFill>
              <a:effectLst/>
              <a:latin typeface="Arial" panose="020B0604020202020204" pitchFamily="34" charset="0"/>
            </a:rPr>
            <a:t>Acido fusidico</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it-IT" b="1" i="0" u="none" strike="noStrike" cap="none" normalizeH="0" baseline="0">
              <a:ln>
                <a:noFill/>
              </a:ln>
              <a:solidFill>
                <a:srgbClr val="000000"/>
              </a:solidFill>
              <a:effectLst/>
              <a:latin typeface="Arial" panose="020B0604020202020204" pitchFamily="34" charset="0"/>
            </a:rPr>
            <a:t>n = 517*</a:t>
          </a:r>
          <a:endParaRPr kumimoji="0" lang="en-US" altLang="it-IT" b="1" i="0" u="none" strike="noStrike" cap="none" normalizeH="0" baseline="0">
            <a:ln>
              <a:noFill/>
            </a:ln>
            <a:solidFill>
              <a:srgbClr val="000000"/>
            </a:solidFill>
            <a:effectLst/>
            <a:latin typeface="Arial" panose="020B0604020202020204" pitchFamily="34" charset="0"/>
          </a:endParaRPr>
        </a:p>
      </dgm:t>
    </dgm:pt>
    <dgm:pt modelId="{7A498C6A-67BA-462A-8058-4787FAAA9496}" type="parTrans" cxnId="{BDE6A749-64AA-4214-B05C-02C88B062FEA}">
      <dgm:prSet/>
      <dgm:spPr/>
    </dgm:pt>
    <dgm:pt modelId="{7AC92168-1BF6-45B6-8A9F-4436875427BE}" type="sibTrans" cxnId="{BDE6A749-64AA-4214-B05C-02C88B062FEA}">
      <dgm:prSet/>
      <dgm:spPr/>
    </dgm:pt>
    <dgm:pt modelId="{81814E89-0565-4EDE-84A6-2562DAD4ABCD}">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it-IT" b="1" i="0" u="none" strike="noStrike" cap="none" normalizeH="0" baseline="0" dirty="0" err="1">
              <a:ln>
                <a:noFill/>
              </a:ln>
              <a:solidFill>
                <a:schemeClr val="tx1"/>
              </a:solidFill>
              <a:effectLst/>
              <a:latin typeface="Arial" panose="020B0604020202020204" pitchFamily="34" charset="0"/>
            </a:rPr>
            <a:t>Altargo</a:t>
          </a:r>
          <a:r>
            <a:rPr kumimoji="0" lang="en-US" altLang="it-IT" b="1" i="0" u="none" strike="noStrike" cap="none" normalizeH="0" baseline="30000" dirty="0">
              <a:ln>
                <a:noFill/>
              </a:ln>
              <a:solidFill>
                <a:schemeClr val="tx1"/>
              </a:solidFill>
              <a:effectLst/>
              <a:latin typeface="Arial" panose="020B0604020202020204" pitchFamily="34" charset="0"/>
            </a:rPr>
            <a:t>®</a:t>
          </a:r>
          <a:endParaRPr kumimoji="0" lang="en-GB" altLang="it-IT" b="1" i="0" u="none" strike="noStrike" cap="none" normalizeH="0" baseline="3000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it-IT" b="1" i="0" u="none" strike="noStrike" cap="none" normalizeH="0" baseline="0" dirty="0" err="1">
              <a:ln>
                <a:noFill/>
              </a:ln>
              <a:solidFill>
                <a:schemeClr val="tx1"/>
              </a:solidFill>
              <a:effectLst/>
              <a:latin typeface="Arial" panose="020B0604020202020204" pitchFamily="34" charset="0"/>
            </a:rPr>
            <a:t>randomizzati</a:t>
          </a:r>
          <a:endParaRPr kumimoji="0" lang="en-GB" altLang="it-IT" b="1"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it-IT" b="1" i="0" u="none" strike="noStrike" cap="none" normalizeH="0" baseline="0" dirty="0">
              <a:ln>
                <a:noFill/>
              </a:ln>
              <a:solidFill>
                <a:schemeClr val="tx1"/>
              </a:solidFill>
              <a:effectLst/>
              <a:latin typeface="Arial" panose="020B0604020202020204" pitchFamily="34" charset="0"/>
            </a:rPr>
            <a:t>n = 345</a:t>
          </a:r>
          <a:endParaRPr kumimoji="0" lang="en-US" altLang="it-IT" b="1" i="0" u="none" strike="noStrike" cap="none" normalizeH="0" baseline="0" dirty="0">
            <a:ln>
              <a:noFill/>
            </a:ln>
            <a:solidFill>
              <a:schemeClr val="tx1"/>
            </a:solidFill>
            <a:effectLst/>
            <a:latin typeface="Arial" panose="020B0604020202020204" pitchFamily="34" charset="0"/>
          </a:endParaRPr>
        </a:p>
      </dgm:t>
    </dgm:pt>
    <dgm:pt modelId="{8805F978-A935-4DBA-BFA3-4CAE8F2D4059}" type="parTrans" cxnId="{4DC33FCE-565C-40EC-AC20-3A571D8659D6}">
      <dgm:prSet/>
      <dgm:spPr/>
    </dgm:pt>
    <dgm:pt modelId="{2714D28A-2A47-4022-8CE1-8A672B70E4D5}" type="sibTrans" cxnId="{4DC33FCE-565C-40EC-AC20-3A571D8659D6}">
      <dgm:prSet/>
      <dgm:spPr/>
    </dgm:pt>
    <dgm:pt modelId="{68FEAEAF-BE5A-48C0-A363-49DA6B0D40EB}">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it-IT" b="1" i="0" u="none" strike="noStrike" cap="none" normalizeH="0" baseline="0" dirty="0" err="1">
              <a:ln>
                <a:noFill/>
              </a:ln>
              <a:solidFill>
                <a:schemeClr val="tx1"/>
              </a:solidFill>
              <a:effectLst/>
              <a:latin typeface="Arial" panose="020B0604020202020204" pitchFamily="34" charset="0"/>
            </a:rPr>
            <a:t>Altargo</a:t>
          </a:r>
          <a:r>
            <a:rPr kumimoji="0" lang="en-US" altLang="it-IT" b="1" i="0" u="none" strike="noStrike" cap="none" normalizeH="0" baseline="30000" dirty="0">
              <a:ln>
                <a:noFill/>
              </a:ln>
              <a:solidFill>
                <a:schemeClr val="tx1"/>
              </a:solidFill>
              <a:effectLst/>
              <a:latin typeface="Arial" panose="020B0604020202020204" pitchFamily="34" charset="0"/>
            </a:rPr>
            <a:t>®</a:t>
          </a:r>
          <a:endParaRPr kumimoji="0" lang="en-GB" altLang="it-IT" b="1" i="0" u="none" strike="noStrike" cap="none" normalizeH="0" baseline="3000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it-IT" b="1" i="0" u="none" strike="noStrike" cap="none" normalizeH="0" baseline="0" dirty="0" err="1">
              <a:ln>
                <a:noFill/>
              </a:ln>
              <a:solidFill>
                <a:schemeClr val="tx1"/>
              </a:solidFill>
              <a:effectLst/>
              <a:latin typeface="Arial" panose="020B0604020202020204" pitchFamily="34" charset="0"/>
            </a:rPr>
            <a:t>completati</a:t>
          </a:r>
          <a:endParaRPr kumimoji="0" lang="en-GB" altLang="it-IT" b="1"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it-IT" b="1" i="0" u="none" strike="noStrike" cap="none" normalizeH="0" baseline="0" dirty="0">
              <a:ln>
                <a:noFill/>
              </a:ln>
              <a:solidFill>
                <a:schemeClr val="tx1"/>
              </a:solidFill>
              <a:effectLst/>
              <a:latin typeface="Arial" panose="020B0604020202020204" pitchFamily="34" charset="0"/>
            </a:rPr>
            <a:t>n = 319 (92%)</a:t>
          </a:r>
          <a:endParaRPr kumimoji="0" lang="en-US" altLang="it-IT" b="1" i="0" u="none" strike="noStrike" cap="none" normalizeH="0" baseline="0" dirty="0">
            <a:ln>
              <a:noFill/>
            </a:ln>
            <a:solidFill>
              <a:schemeClr val="tx1"/>
            </a:solidFill>
            <a:effectLst/>
            <a:latin typeface="Arial" panose="020B0604020202020204" pitchFamily="34" charset="0"/>
          </a:endParaRPr>
        </a:p>
      </dgm:t>
    </dgm:pt>
    <dgm:pt modelId="{D5B400FA-D90F-43E4-87B9-B5F21558CAD8}" type="parTrans" cxnId="{4BDE54D1-B575-4A0C-8389-A523FC6C20C1}">
      <dgm:prSet/>
      <dgm:spPr/>
    </dgm:pt>
    <dgm:pt modelId="{EA22DE77-F807-4DA4-8302-6BF9826D5232}" type="sibTrans" cxnId="{4BDE54D1-B575-4A0C-8389-A523FC6C20C1}">
      <dgm:prSet/>
      <dgm:spPr/>
    </dgm:pt>
    <dgm:pt modelId="{B5839341-D073-4961-B169-8573C070111B}">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it-IT" b="1" i="0" u="none" strike="noStrike" cap="none" normalizeH="0" baseline="0">
              <a:ln>
                <a:noFill/>
              </a:ln>
              <a:solidFill>
                <a:srgbClr val="000000"/>
              </a:solidFill>
              <a:effectLst/>
              <a:latin typeface="Arial" panose="020B0604020202020204" pitchFamily="34" charset="0"/>
            </a:rPr>
            <a:t>Acido fusidico</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it-IT" b="1" i="0" u="none" strike="noStrike" cap="none" normalizeH="0" baseline="0">
              <a:ln>
                <a:noFill/>
              </a:ln>
              <a:solidFill>
                <a:srgbClr val="000000"/>
              </a:solidFill>
              <a:effectLst/>
              <a:latin typeface="Arial" panose="020B0604020202020204" pitchFamily="34" charset="0"/>
            </a:rPr>
            <a:t> randomizzati</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it-IT" b="1" i="0" u="none" strike="noStrike" cap="none" normalizeH="0" baseline="0">
              <a:ln>
                <a:noFill/>
              </a:ln>
              <a:solidFill>
                <a:srgbClr val="000000"/>
              </a:solidFill>
              <a:effectLst/>
              <a:latin typeface="Arial" panose="020B0604020202020204" pitchFamily="34" charset="0"/>
            </a:rPr>
            <a:t>n = 172</a:t>
          </a:r>
          <a:endParaRPr kumimoji="0" lang="en-US" altLang="it-IT" b="1" i="0" u="none" strike="noStrike" cap="none" normalizeH="0" baseline="0">
            <a:ln>
              <a:noFill/>
            </a:ln>
            <a:solidFill>
              <a:srgbClr val="000000"/>
            </a:solidFill>
            <a:effectLst/>
            <a:latin typeface="Arial" panose="020B0604020202020204" pitchFamily="34" charset="0"/>
          </a:endParaRPr>
        </a:p>
      </dgm:t>
    </dgm:pt>
    <dgm:pt modelId="{9195C624-CA55-4BC1-A06F-0F5FE11B25F9}" type="parTrans" cxnId="{A49E9B8F-F171-4AE0-9004-A2A3C204D655}">
      <dgm:prSet/>
      <dgm:spPr/>
    </dgm:pt>
    <dgm:pt modelId="{8454D78F-94FF-443A-9789-6E10DD296269}" type="sibTrans" cxnId="{A49E9B8F-F171-4AE0-9004-A2A3C204D655}">
      <dgm:prSet/>
      <dgm:spPr/>
    </dgm:pt>
    <dgm:pt modelId="{F6DF1482-2B16-43C2-9788-6E5EDA80B210}">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it-IT" b="1" i="0" u="none" strike="noStrike" cap="none" normalizeH="0" baseline="0">
              <a:ln>
                <a:noFill/>
              </a:ln>
              <a:solidFill>
                <a:srgbClr val="000000"/>
              </a:solidFill>
              <a:effectLst/>
              <a:latin typeface="Arial" panose="020B0604020202020204" pitchFamily="34" charset="0"/>
            </a:rPr>
            <a:t>Acido fusidico</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it-IT" b="1" i="0" u="none" strike="noStrike" cap="none" normalizeH="0" baseline="0">
              <a:ln>
                <a:noFill/>
              </a:ln>
              <a:solidFill>
                <a:srgbClr val="000000"/>
              </a:solidFill>
              <a:effectLst/>
              <a:latin typeface="Arial" panose="020B0604020202020204" pitchFamily="34" charset="0"/>
            </a:rPr>
            <a:t>completati</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it-IT" b="1" i="0" u="none" strike="noStrike" cap="none" normalizeH="0" baseline="0">
              <a:ln>
                <a:noFill/>
              </a:ln>
              <a:solidFill>
                <a:srgbClr val="000000"/>
              </a:solidFill>
              <a:effectLst/>
              <a:latin typeface="Arial" panose="020B0604020202020204" pitchFamily="34" charset="0"/>
            </a:rPr>
            <a:t>n = 157 (91%)</a:t>
          </a:r>
          <a:endParaRPr kumimoji="0" lang="en-US" altLang="it-IT" b="1" i="0" u="none" strike="noStrike" cap="none" normalizeH="0" baseline="0">
            <a:ln>
              <a:noFill/>
            </a:ln>
            <a:solidFill>
              <a:srgbClr val="000000"/>
            </a:solidFill>
            <a:effectLst/>
            <a:latin typeface="Arial" panose="020B0604020202020204" pitchFamily="34" charset="0"/>
          </a:endParaRPr>
        </a:p>
      </dgm:t>
    </dgm:pt>
    <dgm:pt modelId="{591E67D9-5322-4563-BEEB-9B8AE2F908C7}" type="parTrans" cxnId="{7A1C6C45-69C6-4F12-959D-7520AAF94F24}">
      <dgm:prSet/>
      <dgm:spPr/>
    </dgm:pt>
    <dgm:pt modelId="{F94C8048-6B4D-4E4F-B775-3AA609FF2725}" type="sibTrans" cxnId="{7A1C6C45-69C6-4F12-959D-7520AAF94F24}">
      <dgm:prSet/>
      <dgm:spPr/>
    </dgm:pt>
    <dgm:pt modelId="{96DCD503-2D6E-455E-B41F-4B8221DF97FB}" type="pres">
      <dgm:prSet presAssocID="{BA8A201F-7DB1-4AB4-BFA9-C62D5FB5EE49}" presName="hierChild1" presStyleCnt="0">
        <dgm:presLayoutVars>
          <dgm:orgChart val="1"/>
          <dgm:chPref val="1"/>
          <dgm:dir/>
          <dgm:animOne val="branch"/>
          <dgm:animLvl val="lvl"/>
          <dgm:resizeHandles/>
        </dgm:presLayoutVars>
      </dgm:prSet>
      <dgm:spPr/>
    </dgm:pt>
    <dgm:pt modelId="{92C7016C-83FB-4903-B9D9-385596DD3BFB}" type="pres">
      <dgm:prSet presAssocID="{A7BAFAEF-89DF-40B7-A45D-D2C9A8C846BB}" presName="hierRoot1" presStyleCnt="0">
        <dgm:presLayoutVars>
          <dgm:hierBranch/>
        </dgm:presLayoutVars>
      </dgm:prSet>
      <dgm:spPr/>
    </dgm:pt>
    <dgm:pt modelId="{EDDBC6D8-76EE-4952-A2ED-73FA40BCBE71}" type="pres">
      <dgm:prSet presAssocID="{A7BAFAEF-89DF-40B7-A45D-D2C9A8C846BB}" presName="rootComposite1" presStyleCnt="0"/>
      <dgm:spPr/>
    </dgm:pt>
    <dgm:pt modelId="{427E6B8D-9D83-46F0-B1E8-3A97CF5FDD03}" type="pres">
      <dgm:prSet presAssocID="{A7BAFAEF-89DF-40B7-A45D-D2C9A8C846BB}" presName="rootText1" presStyleLbl="node0" presStyleIdx="0" presStyleCnt="1">
        <dgm:presLayoutVars>
          <dgm:chPref val="3"/>
        </dgm:presLayoutVars>
      </dgm:prSet>
      <dgm:spPr/>
    </dgm:pt>
    <dgm:pt modelId="{77DFC86A-C219-41C1-BFD7-BA25F7E11B3F}" type="pres">
      <dgm:prSet presAssocID="{A7BAFAEF-89DF-40B7-A45D-D2C9A8C846BB}" presName="rootConnector1" presStyleLbl="node1" presStyleIdx="0" presStyleCnt="0"/>
      <dgm:spPr/>
    </dgm:pt>
    <dgm:pt modelId="{BC2D8068-C1A3-4D18-99D6-0D3FE728660C}" type="pres">
      <dgm:prSet presAssocID="{A7BAFAEF-89DF-40B7-A45D-D2C9A8C846BB}" presName="hierChild2" presStyleCnt="0"/>
      <dgm:spPr/>
    </dgm:pt>
    <dgm:pt modelId="{EFBFB98E-C9C4-4D4B-9994-E06284BA5D0B}" type="pres">
      <dgm:prSet presAssocID="{8805F978-A935-4DBA-BFA3-4CAE8F2D4059}" presName="Name35" presStyleLbl="parChTrans1D2" presStyleIdx="0" presStyleCnt="2"/>
      <dgm:spPr/>
    </dgm:pt>
    <dgm:pt modelId="{A78E3878-5CDD-4161-9281-85AA31317081}" type="pres">
      <dgm:prSet presAssocID="{81814E89-0565-4EDE-84A6-2562DAD4ABCD}" presName="hierRoot2" presStyleCnt="0">
        <dgm:presLayoutVars>
          <dgm:hierBranch/>
        </dgm:presLayoutVars>
      </dgm:prSet>
      <dgm:spPr/>
    </dgm:pt>
    <dgm:pt modelId="{EA5B4B4A-1C6D-493A-A7C2-5B82F929FDBB}" type="pres">
      <dgm:prSet presAssocID="{81814E89-0565-4EDE-84A6-2562DAD4ABCD}" presName="rootComposite" presStyleCnt="0"/>
      <dgm:spPr/>
    </dgm:pt>
    <dgm:pt modelId="{DDF5B695-6304-47B6-AF3A-3587D4CD62C6}" type="pres">
      <dgm:prSet presAssocID="{81814E89-0565-4EDE-84A6-2562DAD4ABCD}" presName="rootText" presStyleLbl="node2" presStyleIdx="0" presStyleCnt="2">
        <dgm:presLayoutVars>
          <dgm:chPref val="3"/>
        </dgm:presLayoutVars>
      </dgm:prSet>
      <dgm:spPr/>
    </dgm:pt>
    <dgm:pt modelId="{67A9F06A-59F9-4D8A-92DF-BCBD3E3FC88B}" type="pres">
      <dgm:prSet presAssocID="{81814E89-0565-4EDE-84A6-2562DAD4ABCD}" presName="rootConnector" presStyleLbl="node2" presStyleIdx="0" presStyleCnt="2"/>
      <dgm:spPr/>
    </dgm:pt>
    <dgm:pt modelId="{F966F8F8-00D4-4D42-9A4A-57C9E964A61F}" type="pres">
      <dgm:prSet presAssocID="{81814E89-0565-4EDE-84A6-2562DAD4ABCD}" presName="hierChild4" presStyleCnt="0"/>
      <dgm:spPr/>
    </dgm:pt>
    <dgm:pt modelId="{EF8604A9-0A7F-4EEC-9C61-FF916D8DC898}" type="pres">
      <dgm:prSet presAssocID="{D5B400FA-D90F-43E4-87B9-B5F21558CAD8}" presName="Name35" presStyleLbl="parChTrans1D3" presStyleIdx="0" presStyleCnt="2"/>
      <dgm:spPr/>
    </dgm:pt>
    <dgm:pt modelId="{91FEA3B9-F083-4FE4-BE4F-5593E90E50A9}" type="pres">
      <dgm:prSet presAssocID="{68FEAEAF-BE5A-48C0-A363-49DA6B0D40EB}" presName="hierRoot2" presStyleCnt="0">
        <dgm:presLayoutVars>
          <dgm:hierBranch val="r"/>
        </dgm:presLayoutVars>
      </dgm:prSet>
      <dgm:spPr/>
    </dgm:pt>
    <dgm:pt modelId="{FF0FB383-AE92-4647-9BBF-947E273F29BF}" type="pres">
      <dgm:prSet presAssocID="{68FEAEAF-BE5A-48C0-A363-49DA6B0D40EB}" presName="rootComposite" presStyleCnt="0"/>
      <dgm:spPr/>
    </dgm:pt>
    <dgm:pt modelId="{D58618C0-E6CC-47D2-87EA-D3BDDB6CDCDF}" type="pres">
      <dgm:prSet presAssocID="{68FEAEAF-BE5A-48C0-A363-49DA6B0D40EB}" presName="rootText" presStyleLbl="node3" presStyleIdx="0" presStyleCnt="2">
        <dgm:presLayoutVars>
          <dgm:chPref val="3"/>
        </dgm:presLayoutVars>
      </dgm:prSet>
      <dgm:spPr/>
    </dgm:pt>
    <dgm:pt modelId="{359FFCBF-81D8-425C-9668-8B0FDD1FD284}" type="pres">
      <dgm:prSet presAssocID="{68FEAEAF-BE5A-48C0-A363-49DA6B0D40EB}" presName="rootConnector" presStyleLbl="node3" presStyleIdx="0" presStyleCnt="2"/>
      <dgm:spPr/>
    </dgm:pt>
    <dgm:pt modelId="{684C663A-17C3-415C-A131-3A13B48711D4}" type="pres">
      <dgm:prSet presAssocID="{68FEAEAF-BE5A-48C0-A363-49DA6B0D40EB}" presName="hierChild4" presStyleCnt="0"/>
      <dgm:spPr/>
    </dgm:pt>
    <dgm:pt modelId="{57564581-A270-4C6F-B1EA-3E088A56E81D}" type="pres">
      <dgm:prSet presAssocID="{68FEAEAF-BE5A-48C0-A363-49DA6B0D40EB}" presName="hierChild5" presStyleCnt="0"/>
      <dgm:spPr/>
    </dgm:pt>
    <dgm:pt modelId="{55B96EAE-B9B1-47C0-8E94-259397ED5C1F}" type="pres">
      <dgm:prSet presAssocID="{81814E89-0565-4EDE-84A6-2562DAD4ABCD}" presName="hierChild5" presStyleCnt="0"/>
      <dgm:spPr/>
    </dgm:pt>
    <dgm:pt modelId="{E3698E97-9694-4ED5-B6EE-B47C22D3710E}" type="pres">
      <dgm:prSet presAssocID="{9195C624-CA55-4BC1-A06F-0F5FE11B25F9}" presName="Name35" presStyleLbl="parChTrans1D2" presStyleIdx="1" presStyleCnt="2"/>
      <dgm:spPr/>
    </dgm:pt>
    <dgm:pt modelId="{A9F287C9-98E0-4766-89B8-34B2B62EA10A}" type="pres">
      <dgm:prSet presAssocID="{B5839341-D073-4961-B169-8573C070111B}" presName="hierRoot2" presStyleCnt="0">
        <dgm:presLayoutVars>
          <dgm:hierBranch/>
        </dgm:presLayoutVars>
      </dgm:prSet>
      <dgm:spPr/>
    </dgm:pt>
    <dgm:pt modelId="{BAA641B9-135D-4D37-8FCD-4D78133FB712}" type="pres">
      <dgm:prSet presAssocID="{B5839341-D073-4961-B169-8573C070111B}" presName="rootComposite" presStyleCnt="0"/>
      <dgm:spPr/>
    </dgm:pt>
    <dgm:pt modelId="{F40F9180-D73D-484E-96A4-A0525D21C01E}" type="pres">
      <dgm:prSet presAssocID="{B5839341-D073-4961-B169-8573C070111B}" presName="rootText" presStyleLbl="node2" presStyleIdx="1" presStyleCnt="2">
        <dgm:presLayoutVars>
          <dgm:chPref val="3"/>
        </dgm:presLayoutVars>
      </dgm:prSet>
      <dgm:spPr/>
    </dgm:pt>
    <dgm:pt modelId="{42EE97B2-3862-474B-A0FD-39E668D681D3}" type="pres">
      <dgm:prSet presAssocID="{B5839341-D073-4961-B169-8573C070111B}" presName="rootConnector" presStyleLbl="node2" presStyleIdx="1" presStyleCnt="2"/>
      <dgm:spPr/>
    </dgm:pt>
    <dgm:pt modelId="{F52CD753-5139-4A08-89DB-83CF72845D2E}" type="pres">
      <dgm:prSet presAssocID="{B5839341-D073-4961-B169-8573C070111B}" presName="hierChild4" presStyleCnt="0"/>
      <dgm:spPr/>
    </dgm:pt>
    <dgm:pt modelId="{58B0BCBE-7721-4376-AF65-FD38874C5A1D}" type="pres">
      <dgm:prSet presAssocID="{591E67D9-5322-4563-BEEB-9B8AE2F908C7}" presName="Name35" presStyleLbl="parChTrans1D3" presStyleIdx="1" presStyleCnt="2"/>
      <dgm:spPr/>
    </dgm:pt>
    <dgm:pt modelId="{4A3F2877-B7F2-4965-8D1B-9F7F5CC97C9F}" type="pres">
      <dgm:prSet presAssocID="{F6DF1482-2B16-43C2-9788-6E5EDA80B210}" presName="hierRoot2" presStyleCnt="0">
        <dgm:presLayoutVars>
          <dgm:hierBranch val="r"/>
        </dgm:presLayoutVars>
      </dgm:prSet>
      <dgm:spPr/>
    </dgm:pt>
    <dgm:pt modelId="{54497CF0-2CB9-4C15-B4B8-D51EDBEA63B5}" type="pres">
      <dgm:prSet presAssocID="{F6DF1482-2B16-43C2-9788-6E5EDA80B210}" presName="rootComposite" presStyleCnt="0"/>
      <dgm:spPr/>
    </dgm:pt>
    <dgm:pt modelId="{C8E6F3F3-E7F9-4630-87E7-F90EBB0E4041}" type="pres">
      <dgm:prSet presAssocID="{F6DF1482-2B16-43C2-9788-6E5EDA80B210}" presName="rootText" presStyleLbl="node3" presStyleIdx="1" presStyleCnt="2">
        <dgm:presLayoutVars>
          <dgm:chPref val="3"/>
        </dgm:presLayoutVars>
      </dgm:prSet>
      <dgm:spPr/>
    </dgm:pt>
    <dgm:pt modelId="{BCF653B1-C4DE-4DA1-814E-3B7140028A01}" type="pres">
      <dgm:prSet presAssocID="{F6DF1482-2B16-43C2-9788-6E5EDA80B210}" presName="rootConnector" presStyleLbl="node3" presStyleIdx="1" presStyleCnt="2"/>
      <dgm:spPr/>
    </dgm:pt>
    <dgm:pt modelId="{E3FEFE4F-0231-4442-B1C4-3C8B03E4EB59}" type="pres">
      <dgm:prSet presAssocID="{F6DF1482-2B16-43C2-9788-6E5EDA80B210}" presName="hierChild4" presStyleCnt="0"/>
      <dgm:spPr/>
    </dgm:pt>
    <dgm:pt modelId="{0A195FDA-3C54-4AC8-8065-0ED9687DBEA4}" type="pres">
      <dgm:prSet presAssocID="{F6DF1482-2B16-43C2-9788-6E5EDA80B210}" presName="hierChild5" presStyleCnt="0"/>
      <dgm:spPr/>
    </dgm:pt>
    <dgm:pt modelId="{2A01D378-35F0-4F12-A40A-5849D041A464}" type="pres">
      <dgm:prSet presAssocID="{B5839341-D073-4961-B169-8573C070111B}" presName="hierChild5" presStyleCnt="0"/>
      <dgm:spPr/>
    </dgm:pt>
    <dgm:pt modelId="{09083442-1D13-4B17-B2C1-6ACEB47991EE}" type="pres">
      <dgm:prSet presAssocID="{A7BAFAEF-89DF-40B7-A45D-D2C9A8C846BB}" presName="hierChild3" presStyleCnt="0"/>
      <dgm:spPr/>
    </dgm:pt>
  </dgm:ptLst>
  <dgm:cxnLst>
    <dgm:cxn modelId="{7DB4940F-DAAE-420D-918F-35E620B24334}" type="presOf" srcId="{8805F978-A935-4DBA-BFA3-4CAE8F2D4059}" destId="{EFBFB98E-C9C4-4D4B-9994-E06284BA5D0B}" srcOrd="0" destOrd="0" presId="urn:microsoft.com/office/officeart/2005/8/layout/orgChart1"/>
    <dgm:cxn modelId="{6574F611-127A-4729-A194-8A5508026A23}" type="presOf" srcId="{D5B400FA-D90F-43E4-87B9-B5F21558CAD8}" destId="{EF8604A9-0A7F-4EEC-9C61-FF916D8DC898}" srcOrd="0" destOrd="0" presId="urn:microsoft.com/office/officeart/2005/8/layout/orgChart1"/>
    <dgm:cxn modelId="{79BC8512-9D59-4526-BA6B-ACCD11AAA504}" type="presOf" srcId="{B5839341-D073-4961-B169-8573C070111B}" destId="{F40F9180-D73D-484E-96A4-A0525D21C01E}" srcOrd="0" destOrd="0" presId="urn:microsoft.com/office/officeart/2005/8/layout/orgChart1"/>
    <dgm:cxn modelId="{857A242A-3F37-40B1-940E-4C3DF699E85B}" type="presOf" srcId="{B5839341-D073-4961-B169-8573C070111B}" destId="{42EE97B2-3862-474B-A0FD-39E668D681D3}" srcOrd="1" destOrd="0" presId="urn:microsoft.com/office/officeart/2005/8/layout/orgChart1"/>
    <dgm:cxn modelId="{7A1C6C45-69C6-4F12-959D-7520AAF94F24}" srcId="{B5839341-D073-4961-B169-8573C070111B}" destId="{F6DF1482-2B16-43C2-9788-6E5EDA80B210}" srcOrd="0" destOrd="0" parTransId="{591E67D9-5322-4563-BEEB-9B8AE2F908C7}" sibTransId="{F94C8048-6B4D-4E4F-B775-3AA609FF2725}"/>
    <dgm:cxn modelId="{77E53969-53AE-47C8-B793-2280127437E7}" type="presOf" srcId="{F6DF1482-2B16-43C2-9788-6E5EDA80B210}" destId="{BCF653B1-C4DE-4DA1-814E-3B7140028A01}" srcOrd="1" destOrd="0" presId="urn:microsoft.com/office/officeart/2005/8/layout/orgChart1"/>
    <dgm:cxn modelId="{BDE6A749-64AA-4214-B05C-02C88B062FEA}" srcId="{BA8A201F-7DB1-4AB4-BFA9-C62D5FB5EE49}" destId="{A7BAFAEF-89DF-40B7-A45D-D2C9A8C846BB}" srcOrd="0" destOrd="0" parTransId="{7A498C6A-67BA-462A-8058-4787FAAA9496}" sibTransId="{7AC92168-1BF6-45B6-8A9F-4436875427BE}"/>
    <dgm:cxn modelId="{B916626D-CB44-42B2-8764-D538AE40A716}" type="presOf" srcId="{68FEAEAF-BE5A-48C0-A363-49DA6B0D40EB}" destId="{D58618C0-E6CC-47D2-87EA-D3BDDB6CDCDF}" srcOrd="0" destOrd="0" presId="urn:microsoft.com/office/officeart/2005/8/layout/orgChart1"/>
    <dgm:cxn modelId="{E8D58055-D1C5-42C5-8989-B432FD601ACC}" type="presOf" srcId="{A7BAFAEF-89DF-40B7-A45D-D2C9A8C846BB}" destId="{77DFC86A-C219-41C1-BFD7-BA25F7E11B3F}" srcOrd="1" destOrd="0" presId="urn:microsoft.com/office/officeart/2005/8/layout/orgChart1"/>
    <dgm:cxn modelId="{A49E9B8F-F171-4AE0-9004-A2A3C204D655}" srcId="{A7BAFAEF-89DF-40B7-A45D-D2C9A8C846BB}" destId="{B5839341-D073-4961-B169-8573C070111B}" srcOrd="1" destOrd="0" parTransId="{9195C624-CA55-4BC1-A06F-0F5FE11B25F9}" sibTransId="{8454D78F-94FF-443A-9789-6E10DD296269}"/>
    <dgm:cxn modelId="{F1B50FAE-12CC-4C43-971B-EA1B31734C9A}" type="presOf" srcId="{BA8A201F-7DB1-4AB4-BFA9-C62D5FB5EE49}" destId="{96DCD503-2D6E-455E-B41F-4B8221DF97FB}" srcOrd="0" destOrd="0" presId="urn:microsoft.com/office/officeart/2005/8/layout/orgChart1"/>
    <dgm:cxn modelId="{7158DFB2-6F79-432E-8FAB-EAA21270ED6C}" type="presOf" srcId="{81814E89-0565-4EDE-84A6-2562DAD4ABCD}" destId="{67A9F06A-59F9-4D8A-92DF-BCBD3E3FC88B}" srcOrd="1" destOrd="0" presId="urn:microsoft.com/office/officeart/2005/8/layout/orgChart1"/>
    <dgm:cxn modelId="{515C66B6-C9F9-45E5-B7ED-35E94E48C421}" type="presOf" srcId="{9195C624-CA55-4BC1-A06F-0F5FE11B25F9}" destId="{E3698E97-9694-4ED5-B6EE-B47C22D3710E}" srcOrd="0" destOrd="0" presId="urn:microsoft.com/office/officeart/2005/8/layout/orgChart1"/>
    <dgm:cxn modelId="{42E299B9-67EE-4B77-9B48-C69BB4E8FA35}" type="presOf" srcId="{68FEAEAF-BE5A-48C0-A363-49DA6B0D40EB}" destId="{359FFCBF-81D8-425C-9668-8B0FDD1FD284}" srcOrd="1" destOrd="0" presId="urn:microsoft.com/office/officeart/2005/8/layout/orgChart1"/>
    <dgm:cxn modelId="{122544C4-D774-404E-BDD2-C89139680729}" type="presOf" srcId="{81814E89-0565-4EDE-84A6-2562DAD4ABCD}" destId="{DDF5B695-6304-47B6-AF3A-3587D4CD62C6}" srcOrd="0" destOrd="0" presId="urn:microsoft.com/office/officeart/2005/8/layout/orgChart1"/>
    <dgm:cxn modelId="{4DC33FCE-565C-40EC-AC20-3A571D8659D6}" srcId="{A7BAFAEF-89DF-40B7-A45D-D2C9A8C846BB}" destId="{81814E89-0565-4EDE-84A6-2562DAD4ABCD}" srcOrd="0" destOrd="0" parTransId="{8805F978-A935-4DBA-BFA3-4CAE8F2D4059}" sibTransId="{2714D28A-2A47-4022-8CE1-8A672B70E4D5}"/>
    <dgm:cxn modelId="{4BDE54D1-B575-4A0C-8389-A523FC6C20C1}" srcId="{81814E89-0565-4EDE-84A6-2562DAD4ABCD}" destId="{68FEAEAF-BE5A-48C0-A363-49DA6B0D40EB}" srcOrd="0" destOrd="0" parTransId="{D5B400FA-D90F-43E4-87B9-B5F21558CAD8}" sibTransId="{EA22DE77-F807-4DA4-8302-6BF9826D5232}"/>
    <dgm:cxn modelId="{409AD6E4-C5A1-4175-95F0-DD3BD4A31587}" type="presOf" srcId="{591E67D9-5322-4563-BEEB-9B8AE2F908C7}" destId="{58B0BCBE-7721-4376-AF65-FD38874C5A1D}" srcOrd="0" destOrd="0" presId="urn:microsoft.com/office/officeart/2005/8/layout/orgChart1"/>
    <dgm:cxn modelId="{36E762E9-BDD0-481C-B4D4-AFF753982901}" type="presOf" srcId="{F6DF1482-2B16-43C2-9788-6E5EDA80B210}" destId="{C8E6F3F3-E7F9-4630-87E7-F90EBB0E4041}" srcOrd="0" destOrd="0" presId="urn:microsoft.com/office/officeart/2005/8/layout/orgChart1"/>
    <dgm:cxn modelId="{13C4F9EE-482B-4EAD-8974-E0046D6C170E}" type="presOf" srcId="{A7BAFAEF-89DF-40B7-A45D-D2C9A8C846BB}" destId="{427E6B8D-9D83-46F0-B1E8-3A97CF5FDD03}" srcOrd="0" destOrd="0" presId="urn:microsoft.com/office/officeart/2005/8/layout/orgChart1"/>
    <dgm:cxn modelId="{A55D4F1D-D604-43E5-8F91-C92AB9379A23}" type="presParOf" srcId="{96DCD503-2D6E-455E-B41F-4B8221DF97FB}" destId="{92C7016C-83FB-4903-B9D9-385596DD3BFB}" srcOrd="0" destOrd="0" presId="urn:microsoft.com/office/officeart/2005/8/layout/orgChart1"/>
    <dgm:cxn modelId="{11157999-2889-4F76-B097-5F093DB9E06C}" type="presParOf" srcId="{92C7016C-83FB-4903-B9D9-385596DD3BFB}" destId="{EDDBC6D8-76EE-4952-A2ED-73FA40BCBE71}" srcOrd="0" destOrd="0" presId="urn:microsoft.com/office/officeart/2005/8/layout/orgChart1"/>
    <dgm:cxn modelId="{0BC86618-A255-41F3-956D-E2070907BBD8}" type="presParOf" srcId="{EDDBC6D8-76EE-4952-A2ED-73FA40BCBE71}" destId="{427E6B8D-9D83-46F0-B1E8-3A97CF5FDD03}" srcOrd="0" destOrd="0" presId="urn:microsoft.com/office/officeart/2005/8/layout/orgChart1"/>
    <dgm:cxn modelId="{CB7C7A56-7A36-49CA-B5D8-F812707B9ABE}" type="presParOf" srcId="{EDDBC6D8-76EE-4952-A2ED-73FA40BCBE71}" destId="{77DFC86A-C219-41C1-BFD7-BA25F7E11B3F}" srcOrd="1" destOrd="0" presId="urn:microsoft.com/office/officeart/2005/8/layout/orgChart1"/>
    <dgm:cxn modelId="{28B09634-4600-4091-AAA2-F3EBA48BF289}" type="presParOf" srcId="{92C7016C-83FB-4903-B9D9-385596DD3BFB}" destId="{BC2D8068-C1A3-4D18-99D6-0D3FE728660C}" srcOrd="1" destOrd="0" presId="urn:microsoft.com/office/officeart/2005/8/layout/orgChart1"/>
    <dgm:cxn modelId="{46210CCE-93E3-4A2B-984B-16B29DE7742E}" type="presParOf" srcId="{BC2D8068-C1A3-4D18-99D6-0D3FE728660C}" destId="{EFBFB98E-C9C4-4D4B-9994-E06284BA5D0B}" srcOrd="0" destOrd="0" presId="urn:microsoft.com/office/officeart/2005/8/layout/orgChart1"/>
    <dgm:cxn modelId="{172DE652-32AA-4E98-8A15-339F560300A7}" type="presParOf" srcId="{BC2D8068-C1A3-4D18-99D6-0D3FE728660C}" destId="{A78E3878-5CDD-4161-9281-85AA31317081}" srcOrd="1" destOrd="0" presId="urn:microsoft.com/office/officeart/2005/8/layout/orgChart1"/>
    <dgm:cxn modelId="{1263B6F0-6C73-45D2-8771-71D5E000120F}" type="presParOf" srcId="{A78E3878-5CDD-4161-9281-85AA31317081}" destId="{EA5B4B4A-1C6D-493A-A7C2-5B82F929FDBB}" srcOrd="0" destOrd="0" presId="urn:microsoft.com/office/officeart/2005/8/layout/orgChart1"/>
    <dgm:cxn modelId="{D2200F3C-5BAA-465F-AAD1-2C5407D70B80}" type="presParOf" srcId="{EA5B4B4A-1C6D-493A-A7C2-5B82F929FDBB}" destId="{DDF5B695-6304-47B6-AF3A-3587D4CD62C6}" srcOrd="0" destOrd="0" presId="urn:microsoft.com/office/officeart/2005/8/layout/orgChart1"/>
    <dgm:cxn modelId="{6C080D27-FF9D-4CE4-96F8-170FF25C6AE8}" type="presParOf" srcId="{EA5B4B4A-1C6D-493A-A7C2-5B82F929FDBB}" destId="{67A9F06A-59F9-4D8A-92DF-BCBD3E3FC88B}" srcOrd="1" destOrd="0" presId="urn:microsoft.com/office/officeart/2005/8/layout/orgChart1"/>
    <dgm:cxn modelId="{F6A7B991-C5D3-4F46-8489-8FCCD5CF110C}" type="presParOf" srcId="{A78E3878-5CDD-4161-9281-85AA31317081}" destId="{F966F8F8-00D4-4D42-9A4A-57C9E964A61F}" srcOrd="1" destOrd="0" presId="urn:microsoft.com/office/officeart/2005/8/layout/orgChart1"/>
    <dgm:cxn modelId="{73E9C94F-E120-40F2-A078-7B4B1B4CF4B8}" type="presParOf" srcId="{F966F8F8-00D4-4D42-9A4A-57C9E964A61F}" destId="{EF8604A9-0A7F-4EEC-9C61-FF916D8DC898}" srcOrd="0" destOrd="0" presId="urn:microsoft.com/office/officeart/2005/8/layout/orgChart1"/>
    <dgm:cxn modelId="{4A6597B7-6AD5-4591-9E9B-4D7A8E64D4BB}" type="presParOf" srcId="{F966F8F8-00D4-4D42-9A4A-57C9E964A61F}" destId="{91FEA3B9-F083-4FE4-BE4F-5593E90E50A9}" srcOrd="1" destOrd="0" presId="urn:microsoft.com/office/officeart/2005/8/layout/orgChart1"/>
    <dgm:cxn modelId="{7BD6FEA5-489C-4D1B-8DFE-C2213BEA168E}" type="presParOf" srcId="{91FEA3B9-F083-4FE4-BE4F-5593E90E50A9}" destId="{FF0FB383-AE92-4647-9BBF-947E273F29BF}" srcOrd="0" destOrd="0" presId="urn:microsoft.com/office/officeart/2005/8/layout/orgChart1"/>
    <dgm:cxn modelId="{123235B3-E190-4A52-A361-630CF86A309E}" type="presParOf" srcId="{FF0FB383-AE92-4647-9BBF-947E273F29BF}" destId="{D58618C0-E6CC-47D2-87EA-D3BDDB6CDCDF}" srcOrd="0" destOrd="0" presId="urn:microsoft.com/office/officeart/2005/8/layout/orgChart1"/>
    <dgm:cxn modelId="{EE5E70DD-EE9E-4747-BBFA-7ED2216C9AB5}" type="presParOf" srcId="{FF0FB383-AE92-4647-9BBF-947E273F29BF}" destId="{359FFCBF-81D8-425C-9668-8B0FDD1FD284}" srcOrd="1" destOrd="0" presId="urn:microsoft.com/office/officeart/2005/8/layout/orgChart1"/>
    <dgm:cxn modelId="{F0E7631F-33A2-450A-826E-FF590173CA5C}" type="presParOf" srcId="{91FEA3B9-F083-4FE4-BE4F-5593E90E50A9}" destId="{684C663A-17C3-415C-A131-3A13B48711D4}" srcOrd="1" destOrd="0" presId="urn:microsoft.com/office/officeart/2005/8/layout/orgChart1"/>
    <dgm:cxn modelId="{65544499-9338-4D9A-B986-32F17D2984F6}" type="presParOf" srcId="{91FEA3B9-F083-4FE4-BE4F-5593E90E50A9}" destId="{57564581-A270-4C6F-B1EA-3E088A56E81D}" srcOrd="2" destOrd="0" presId="urn:microsoft.com/office/officeart/2005/8/layout/orgChart1"/>
    <dgm:cxn modelId="{035A3983-8692-4CC4-BF87-8F2CC81B1D95}" type="presParOf" srcId="{A78E3878-5CDD-4161-9281-85AA31317081}" destId="{55B96EAE-B9B1-47C0-8E94-259397ED5C1F}" srcOrd="2" destOrd="0" presId="urn:microsoft.com/office/officeart/2005/8/layout/orgChart1"/>
    <dgm:cxn modelId="{CCA7F6DC-3561-471B-86E7-29017C9E22E8}" type="presParOf" srcId="{BC2D8068-C1A3-4D18-99D6-0D3FE728660C}" destId="{E3698E97-9694-4ED5-B6EE-B47C22D3710E}" srcOrd="2" destOrd="0" presId="urn:microsoft.com/office/officeart/2005/8/layout/orgChart1"/>
    <dgm:cxn modelId="{04C48D96-AE64-4589-8FB4-56904AC5F182}" type="presParOf" srcId="{BC2D8068-C1A3-4D18-99D6-0D3FE728660C}" destId="{A9F287C9-98E0-4766-89B8-34B2B62EA10A}" srcOrd="3" destOrd="0" presId="urn:microsoft.com/office/officeart/2005/8/layout/orgChart1"/>
    <dgm:cxn modelId="{FF819C68-E911-4ED6-9C45-CCC3684E7925}" type="presParOf" srcId="{A9F287C9-98E0-4766-89B8-34B2B62EA10A}" destId="{BAA641B9-135D-4D37-8FCD-4D78133FB712}" srcOrd="0" destOrd="0" presId="urn:microsoft.com/office/officeart/2005/8/layout/orgChart1"/>
    <dgm:cxn modelId="{FDD377FE-0B45-4EF3-B277-4362007CCD24}" type="presParOf" srcId="{BAA641B9-135D-4D37-8FCD-4D78133FB712}" destId="{F40F9180-D73D-484E-96A4-A0525D21C01E}" srcOrd="0" destOrd="0" presId="urn:microsoft.com/office/officeart/2005/8/layout/orgChart1"/>
    <dgm:cxn modelId="{041AAE51-3C87-48A9-BB37-9083072B0245}" type="presParOf" srcId="{BAA641B9-135D-4D37-8FCD-4D78133FB712}" destId="{42EE97B2-3862-474B-A0FD-39E668D681D3}" srcOrd="1" destOrd="0" presId="urn:microsoft.com/office/officeart/2005/8/layout/orgChart1"/>
    <dgm:cxn modelId="{664CBA0B-045A-4300-88C2-516C0F482C42}" type="presParOf" srcId="{A9F287C9-98E0-4766-89B8-34B2B62EA10A}" destId="{F52CD753-5139-4A08-89DB-83CF72845D2E}" srcOrd="1" destOrd="0" presId="urn:microsoft.com/office/officeart/2005/8/layout/orgChart1"/>
    <dgm:cxn modelId="{DA9B23E3-3517-46EE-BE4D-3B95CCE99313}" type="presParOf" srcId="{F52CD753-5139-4A08-89DB-83CF72845D2E}" destId="{58B0BCBE-7721-4376-AF65-FD38874C5A1D}" srcOrd="0" destOrd="0" presId="urn:microsoft.com/office/officeart/2005/8/layout/orgChart1"/>
    <dgm:cxn modelId="{663BC51C-2711-4DC2-B4CC-319B34C47DB6}" type="presParOf" srcId="{F52CD753-5139-4A08-89DB-83CF72845D2E}" destId="{4A3F2877-B7F2-4965-8D1B-9F7F5CC97C9F}" srcOrd="1" destOrd="0" presId="urn:microsoft.com/office/officeart/2005/8/layout/orgChart1"/>
    <dgm:cxn modelId="{418051E9-3813-4FF8-A004-3B1F837A43DE}" type="presParOf" srcId="{4A3F2877-B7F2-4965-8D1B-9F7F5CC97C9F}" destId="{54497CF0-2CB9-4C15-B4B8-D51EDBEA63B5}" srcOrd="0" destOrd="0" presId="urn:microsoft.com/office/officeart/2005/8/layout/orgChart1"/>
    <dgm:cxn modelId="{8BF0BF53-4BB9-46B0-99E3-293B5205F202}" type="presParOf" srcId="{54497CF0-2CB9-4C15-B4B8-D51EDBEA63B5}" destId="{C8E6F3F3-E7F9-4630-87E7-F90EBB0E4041}" srcOrd="0" destOrd="0" presId="urn:microsoft.com/office/officeart/2005/8/layout/orgChart1"/>
    <dgm:cxn modelId="{1459B345-7F0D-495F-9357-DA97C12E6246}" type="presParOf" srcId="{54497CF0-2CB9-4C15-B4B8-D51EDBEA63B5}" destId="{BCF653B1-C4DE-4DA1-814E-3B7140028A01}" srcOrd="1" destOrd="0" presId="urn:microsoft.com/office/officeart/2005/8/layout/orgChart1"/>
    <dgm:cxn modelId="{FD01893D-EC73-408F-A7F2-47AC7F1CFF71}" type="presParOf" srcId="{4A3F2877-B7F2-4965-8D1B-9F7F5CC97C9F}" destId="{E3FEFE4F-0231-4442-B1C4-3C8B03E4EB59}" srcOrd="1" destOrd="0" presId="urn:microsoft.com/office/officeart/2005/8/layout/orgChart1"/>
    <dgm:cxn modelId="{D3DA93DD-F733-4294-B5B3-C0C98BAB756D}" type="presParOf" srcId="{4A3F2877-B7F2-4965-8D1B-9F7F5CC97C9F}" destId="{0A195FDA-3C54-4AC8-8065-0ED9687DBEA4}" srcOrd="2" destOrd="0" presId="urn:microsoft.com/office/officeart/2005/8/layout/orgChart1"/>
    <dgm:cxn modelId="{8E7FA382-2829-4830-8359-9115130C3FE7}" type="presParOf" srcId="{A9F287C9-98E0-4766-89B8-34B2B62EA10A}" destId="{2A01D378-35F0-4F12-A40A-5849D041A464}" srcOrd="2" destOrd="0" presId="urn:microsoft.com/office/officeart/2005/8/layout/orgChart1"/>
    <dgm:cxn modelId="{ABEFC36B-AC3F-4D3A-B883-8DD7A9030F88}" type="presParOf" srcId="{92C7016C-83FB-4903-B9D9-385596DD3BFB}" destId="{09083442-1D13-4B17-B2C1-6ACEB47991EE}"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AE7B44-0817-4FF7-8335-DB707C3BB168}">
      <dsp:nvSpPr>
        <dsp:cNvPr id="0" name=""/>
        <dsp:cNvSpPr/>
      </dsp:nvSpPr>
      <dsp:spPr>
        <a:xfrm>
          <a:off x="3307057" y="1556045"/>
          <a:ext cx="1193209" cy="119320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it-IT" sz="1200" b="1" i="0" u="none" strike="noStrike" kern="1200" cap="none" normalizeH="0" baseline="0">
              <a:ln>
                <a:noFill/>
              </a:ln>
              <a:solidFill>
                <a:srgbClr val="333399"/>
              </a:solidFill>
              <a:effectLst/>
              <a:latin typeface="Arial" panose="020B0604020202020204" pitchFamily="34" charset="0"/>
            </a:rPr>
            <a:t>Antibiotico ideale</a:t>
          </a:r>
          <a:endParaRPr kumimoji="0" lang="en-US" altLang="it-IT" sz="1200" b="1" i="0" u="none" strike="noStrike" kern="1200" cap="none" normalizeH="0" baseline="0">
            <a:ln>
              <a:noFill/>
            </a:ln>
            <a:solidFill>
              <a:srgbClr val="333399"/>
            </a:solidFill>
            <a:effectLst/>
            <a:latin typeface="Arial" panose="020B0604020202020204" pitchFamily="34" charset="0"/>
          </a:endParaRPr>
        </a:p>
      </dsp:txBody>
      <dsp:txXfrm>
        <a:off x="3481798" y="1730786"/>
        <a:ext cx="843727" cy="843727"/>
      </dsp:txXfrm>
    </dsp:sp>
    <dsp:sp modelId="{59F35600-370E-4243-AFAE-3BA7A60589CA}">
      <dsp:nvSpPr>
        <dsp:cNvPr id="0" name=""/>
        <dsp:cNvSpPr/>
      </dsp:nvSpPr>
      <dsp:spPr>
        <a:xfrm rot="16200000">
          <a:off x="3723719" y="1362347"/>
          <a:ext cx="359885" cy="27509"/>
        </a:xfrm>
        <a:custGeom>
          <a:avLst/>
          <a:gdLst/>
          <a:ahLst/>
          <a:cxnLst/>
          <a:rect l="0" t="0" r="0" b="0"/>
          <a:pathLst>
            <a:path>
              <a:moveTo>
                <a:pt x="0" y="13754"/>
              </a:moveTo>
              <a:lnTo>
                <a:pt x="359885" y="1375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kern="1200"/>
        </a:p>
      </dsp:txBody>
      <dsp:txXfrm>
        <a:off x="3894665" y="1367105"/>
        <a:ext cx="17994" cy="17994"/>
      </dsp:txXfrm>
    </dsp:sp>
    <dsp:sp modelId="{21D8F4F5-D5A0-43F8-861D-5CE40CC811C0}">
      <dsp:nvSpPr>
        <dsp:cNvPr id="0" name=""/>
        <dsp:cNvSpPr/>
      </dsp:nvSpPr>
      <dsp:spPr>
        <a:xfrm>
          <a:off x="3307057" y="2950"/>
          <a:ext cx="1193209" cy="119320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marR="0" lvl="0" indent="0" algn="ctr" defTabSz="914400" rtl="0" eaLnBrk="0" fontAlgn="base" latinLnBrk="0" hangingPunct="0">
            <a:lnSpc>
              <a:spcPct val="80000"/>
            </a:lnSpc>
            <a:spcBef>
              <a:spcPct val="0"/>
            </a:spcBef>
            <a:spcAft>
              <a:spcPct val="0"/>
            </a:spcAft>
            <a:buClr>
              <a:srgbClr val="FF6623"/>
            </a:buClr>
            <a:buSzPct val="125000"/>
            <a:buFont typeface="Symbol" panose="05050102010706020507" pitchFamily="18" charset="2"/>
            <a:buNone/>
            <a:tabLst/>
          </a:pPr>
          <a:endParaRPr kumimoji="0" lang="en-GB" altLang="it-IT" sz="900" b="1" i="0" u="none" strike="noStrike" kern="1200" cap="none" normalizeH="0" baseline="0">
            <a:ln>
              <a:noFill/>
            </a:ln>
            <a:solidFill>
              <a:srgbClr val="000000"/>
            </a:solidFill>
            <a:effectLst/>
            <a:latin typeface="Arial" panose="020B0604020202020204" pitchFamily="34" charset="0"/>
          </a:endParaRPr>
        </a:p>
        <a:p>
          <a:pPr marL="0" marR="0" lvl="0" indent="0" algn="ctr" defTabSz="914400" rtl="0" eaLnBrk="0" fontAlgn="base" latinLnBrk="0" hangingPunct="0">
            <a:lnSpc>
              <a:spcPct val="80000"/>
            </a:lnSpc>
            <a:spcBef>
              <a:spcPct val="0"/>
            </a:spcBef>
            <a:spcAft>
              <a:spcPct val="0"/>
            </a:spcAft>
            <a:buClr>
              <a:srgbClr val="FF6623"/>
            </a:buClr>
            <a:buSzPct val="125000"/>
            <a:buFont typeface="Symbol" panose="05050102010706020507" pitchFamily="18" charset="2"/>
            <a:buNone/>
            <a:tabLst/>
          </a:pPr>
          <a:r>
            <a:rPr kumimoji="0" lang="en-GB" altLang="it-IT" sz="900" b="1" i="0" u="none" strike="noStrike" kern="1200" cap="none" normalizeH="0" baseline="0">
              <a:ln>
                <a:noFill/>
              </a:ln>
              <a:solidFill>
                <a:srgbClr val="000000"/>
              </a:solidFill>
              <a:effectLst/>
              <a:latin typeface="Arial" panose="020B0604020202020204" pitchFamily="34" charset="0"/>
            </a:rPr>
            <a:t>Eccellente attività </a:t>
          </a:r>
          <a:r>
            <a:rPr kumimoji="0" lang="en-GB" altLang="it-IT" sz="900" b="1" i="1" u="none" strike="noStrike" kern="1200" cap="none" normalizeH="0" baseline="0">
              <a:ln>
                <a:noFill/>
              </a:ln>
              <a:solidFill>
                <a:srgbClr val="000000"/>
              </a:solidFill>
              <a:effectLst/>
              <a:latin typeface="Arial" panose="020B0604020202020204" pitchFamily="34" charset="0"/>
            </a:rPr>
            <a:t>in vitro</a:t>
          </a:r>
          <a:endParaRPr kumimoji="0" lang="en-GB" altLang="it-IT" sz="900" b="1" i="0" u="none" strike="noStrike" kern="1200" cap="none" normalizeH="0" baseline="0">
            <a:ln>
              <a:noFill/>
            </a:ln>
            <a:solidFill>
              <a:srgbClr val="000000"/>
            </a:solidFill>
            <a:effectLst/>
            <a:latin typeface="Arial" panose="020B0604020202020204" pitchFamily="34" charset="0"/>
          </a:endParaRPr>
        </a:p>
        <a:p>
          <a:pPr marL="0" marR="0" lvl="0" indent="0" algn="ctr" defTabSz="914400" rtl="0" eaLnBrk="0" fontAlgn="base" latinLnBrk="0" hangingPunct="0">
            <a:lnSpc>
              <a:spcPct val="80000"/>
            </a:lnSpc>
            <a:spcBef>
              <a:spcPct val="0"/>
            </a:spcBef>
            <a:spcAft>
              <a:spcPct val="0"/>
            </a:spcAft>
            <a:buClr>
              <a:srgbClr val="FF6623"/>
            </a:buClr>
            <a:buSzPct val="125000"/>
            <a:buFont typeface="Symbol" panose="05050102010706020507" pitchFamily="18" charset="2"/>
            <a:buNone/>
            <a:tabLst/>
          </a:pPr>
          <a:r>
            <a:rPr kumimoji="0" lang="en-GB" altLang="it-IT" sz="900" b="1" i="0" u="none" strike="noStrike" kern="1200" cap="none" normalizeH="0" baseline="0">
              <a:ln>
                <a:noFill/>
              </a:ln>
              <a:solidFill>
                <a:srgbClr val="000000"/>
              </a:solidFill>
              <a:effectLst/>
              <a:latin typeface="Arial" panose="020B0604020202020204" pitchFamily="34" charset="0"/>
            </a:rPr>
            <a:t>contro i batteri più rilevanti</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it-IT" sz="900" b="1" i="0" u="none" strike="noStrike" kern="1200" cap="none" normalizeH="0" baseline="0">
            <a:ln>
              <a:noFill/>
            </a:ln>
            <a:solidFill>
              <a:srgbClr val="000000"/>
            </a:solidFill>
            <a:effectLst/>
            <a:latin typeface="Arial" panose="020B0604020202020204" pitchFamily="34" charset="0"/>
          </a:endParaRPr>
        </a:p>
      </dsp:txBody>
      <dsp:txXfrm>
        <a:off x="3481798" y="177691"/>
        <a:ext cx="843727" cy="843727"/>
      </dsp:txXfrm>
    </dsp:sp>
    <dsp:sp modelId="{1C0082F9-DB6B-47DC-89C7-EAA628277240}">
      <dsp:nvSpPr>
        <dsp:cNvPr id="0" name=""/>
        <dsp:cNvSpPr/>
      </dsp:nvSpPr>
      <dsp:spPr>
        <a:xfrm rot="19800000">
          <a:off x="4396229" y="1750621"/>
          <a:ext cx="359885" cy="27509"/>
        </a:xfrm>
        <a:custGeom>
          <a:avLst/>
          <a:gdLst/>
          <a:ahLst/>
          <a:cxnLst/>
          <a:rect l="0" t="0" r="0" b="0"/>
          <a:pathLst>
            <a:path>
              <a:moveTo>
                <a:pt x="0" y="13754"/>
              </a:moveTo>
              <a:lnTo>
                <a:pt x="359885" y="1375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kern="1200"/>
        </a:p>
      </dsp:txBody>
      <dsp:txXfrm>
        <a:off x="4567174" y="1755379"/>
        <a:ext cx="17994" cy="17994"/>
      </dsp:txXfrm>
    </dsp:sp>
    <dsp:sp modelId="{5CD1BE4B-6974-40D6-B684-9F738E720A8B}">
      <dsp:nvSpPr>
        <dsp:cNvPr id="0" name=""/>
        <dsp:cNvSpPr/>
      </dsp:nvSpPr>
      <dsp:spPr>
        <a:xfrm>
          <a:off x="4652077" y="779498"/>
          <a:ext cx="1193209" cy="119320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it-IT" sz="900" b="1" i="0" u="none" strike="noStrike" kern="1200" cap="none" normalizeH="0" baseline="0">
              <a:ln>
                <a:noFill/>
              </a:ln>
              <a:solidFill>
                <a:srgbClr val="000000"/>
              </a:solidFill>
              <a:effectLst/>
              <a:latin typeface="Arial" panose="020B0604020202020204" pitchFamily="34" charset="0"/>
            </a:rPr>
            <a:t>Bassa propensione allo</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it-IT" sz="900" b="1" i="0" u="none" strike="noStrike" kern="1200" cap="none" normalizeH="0" baseline="0">
              <a:ln>
                <a:noFill/>
              </a:ln>
              <a:solidFill>
                <a:srgbClr val="000000"/>
              </a:solidFill>
              <a:effectLst/>
              <a:latin typeface="Arial" panose="020B0604020202020204" pitchFamily="34" charset="0"/>
            </a:rPr>
            <a:t>sviluppo di resistenza</a:t>
          </a:r>
        </a:p>
      </dsp:txBody>
      <dsp:txXfrm>
        <a:off x="4826818" y="954239"/>
        <a:ext cx="843727" cy="843727"/>
      </dsp:txXfrm>
    </dsp:sp>
    <dsp:sp modelId="{8DD7CC46-49C0-4804-9673-037F67136389}">
      <dsp:nvSpPr>
        <dsp:cNvPr id="0" name=""/>
        <dsp:cNvSpPr/>
      </dsp:nvSpPr>
      <dsp:spPr>
        <a:xfrm rot="1800000">
          <a:off x="4396229" y="2527168"/>
          <a:ext cx="359885" cy="27509"/>
        </a:xfrm>
        <a:custGeom>
          <a:avLst/>
          <a:gdLst/>
          <a:ahLst/>
          <a:cxnLst/>
          <a:rect l="0" t="0" r="0" b="0"/>
          <a:pathLst>
            <a:path>
              <a:moveTo>
                <a:pt x="0" y="13754"/>
              </a:moveTo>
              <a:lnTo>
                <a:pt x="359885" y="1375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kern="1200"/>
        </a:p>
      </dsp:txBody>
      <dsp:txXfrm>
        <a:off x="4567174" y="2531926"/>
        <a:ext cx="17994" cy="17994"/>
      </dsp:txXfrm>
    </dsp:sp>
    <dsp:sp modelId="{754D8AEE-1C3C-45D9-8120-91307C3BBC62}">
      <dsp:nvSpPr>
        <dsp:cNvPr id="0" name=""/>
        <dsp:cNvSpPr/>
      </dsp:nvSpPr>
      <dsp:spPr>
        <a:xfrm>
          <a:off x="4652077" y="2332592"/>
          <a:ext cx="1193209" cy="119320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it-IT" sz="900" b="1" i="0" u="none" strike="noStrike" kern="1200" cap="none" normalizeH="0" baseline="0">
              <a:ln>
                <a:noFill/>
              </a:ln>
              <a:solidFill>
                <a:srgbClr val="000000"/>
              </a:solidFill>
              <a:effectLst/>
              <a:latin typeface="Arial" panose="020B0604020202020204" pitchFamily="34" charset="0"/>
            </a:rPr>
            <a:t> Regime di trattamento facile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it-IT" sz="900" b="1" i="0" u="none" strike="noStrike" kern="1200" cap="none" normalizeH="0" baseline="0">
              <a:ln>
                <a:noFill/>
              </a:ln>
              <a:solidFill>
                <a:srgbClr val="000000"/>
              </a:solidFill>
              <a:effectLst/>
              <a:latin typeface="Arial" panose="020B0604020202020204" pitchFamily="34" charset="0"/>
            </a:rPr>
            <a:t>da seguire per favorire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it-IT" sz="900" b="1" i="0" u="none" strike="noStrike" kern="1200" cap="none" normalizeH="0" baseline="0">
              <a:ln>
                <a:noFill/>
              </a:ln>
              <a:solidFill>
                <a:srgbClr val="000000"/>
              </a:solidFill>
              <a:effectLst/>
              <a:latin typeface="Arial" panose="020B0604020202020204" pitchFamily="34" charset="0"/>
            </a:rPr>
            <a:t> la compliance</a:t>
          </a:r>
          <a:endParaRPr kumimoji="0" lang="en-US" altLang="it-IT" sz="900" b="1" i="0" u="none" strike="noStrike" kern="1200" cap="none" normalizeH="0" baseline="0">
            <a:ln>
              <a:noFill/>
            </a:ln>
            <a:solidFill>
              <a:srgbClr val="000000"/>
            </a:solidFill>
            <a:effectLst/>
            <a:latin typeface="Arial" panose="020B0604020202020204" pitchFamily="34" charset="0"/>
          </a:endParaRPr>
        </a:p>
      </dsp:txBody>
      <dsp:txXfrm>
        <a:off x="4826818" y="2507333"/>
        <a:ext cx="843727" cy="843727"/>
      </dsp:txXfrm>
    </dsp:sp>
    <dsp:sp modelId="{EB63E847-3B5F-4745-B9EB-568ECF26613D}">
      <dsp:nvSpPr>
        <dsp:cNvPr id="0" name=""/>
        <dsp:cNvSpPr/>
      </dsp:nvSpPr>
      <dsp:spPr>
        <a:xfrm rot="5400000">
          <a:off x="3723719" y="2915442"/>
          <a:ext cx="359885" cy="27509"/>
        </a:xfrm>
        <a:custGeom>
          <a:avLst/>
          <a:gdLst/>
          <a:ahLst/>
          <a:cxnLst/>
          <a:rect l="0" t="0" r="0" b="0"/>
          <a:pathLst>
            <a:path>
              <a:moveTo>
                <a:pt x="0" y="13754"/>
              </a:moveTo>
              <a:lnTo>
                <a:pt x="359885" y="1375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kern="1200"/>
        </a:p>
      </dsp:txBody>
      <dsp:txXfrm>
        <a:off x="3894665" y="2920200"/>
        <a:ext cx="17994" cy="17994"/>
      </dsp:txXfrm>
    </dsp:sp>
    <dsp:sp modelId="{54EC120F-D6BC-409B-9356-48E1EA936BCD}">
      <dsp:nvSpPr>
        <dsp:cNvPr id="0" name=""/>
        <dsp:cNvSpPr/>
      </dsp:nvSpPr>
      <dsp:spPr>
        <a:xfrm>
          <a:off x="3307057" y="3109139"/>
          <a:ext cx="1193209" cy="119320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marR="0" lvl="0" indent="0" algn="ctr" defTabSz="914400" rtl="0" eaLnBrk="0" fontAlgn="base" latinLnBrk="0" hangingPunct="0">
            <a:lnSpc>
              <a:spcPct val="90000"/>
            </a:lnSpc>
            <a:spcBef>
              <a:spcPct val="0"/>
            </a:spcBef>
            <a:spcAft>
              <a:spcPct val="0"/>
            </a:spcAft>
            <a:buClr>
              <a:srgbClr val="FF6623"/>
            </a:buClr>
            <a:buSzPct val="125000"/>
            <a:buFont typeface="Symbol" panose="05050102010706020507" pitchFamily="18" charset="2"/>
            <a:buNone/>
            <a:tabLst/>
          </a:pPr>
          <a:r>
            <a:rPr kumimoji="0" lang="en-GB" altLang="it-IT" sz="900" b="1" i="0" u="none" strike="noStrike" kern="1200" cap="none" normalizeH="0" baseline="0">
              <a:ln>
                <a:noFill/>
              </a:ln>
              <a:solidFill>
                <a:srgbClr val="000000"/>
              </a:solidFill>
              <a:effectLst/>
              <a:latin typeface="Arial" panose="020B0604020202020204" pitchFamily="34" charset="0"/>
            </a:rPr>
            <a:t>Bassa o nulla resistenza</a:t>
          </a:r>
        </a:p>
        <a:p>
          <a:pPr marL="0" marR="0" lvl="0" indent="0" algn="ctr" defTabSz="914400" rtl="0" eaLnBrk="0" fontAlgn="base" latinLnBrk="0" hangingPunct="0">
            <a:lnSpc>
              <a:spcPct val="90000"/>
            </a:lnSpc>
            <a:spcBef>
              <a:spcPct val="0"/>
            </a:spcBef>
            <a:spcAft>
              <a:spcPct val="0"/>
            </a:spcAft>
            <a:buClr>
              <a:srgbClr val="FF6623"/>
            </a:buClr>
            <a:buSzPct val="125000"/>
            <a:buFont typeface="Symbol" panose="05050102010706020507" pitchFamily="18" charset="2"/>
            <a:buNone/>
            <a:tabLst/>
          </a:pPr>
          <a:r>
            <a:rPr kumimoji="0" lang="en-GB" altLang="it-IT" sz="900" b="1" i="0" u="none" strike="noStrike" kern="1200" cap="none" normalizeH="0" baseline="0">
              <a:ln>
                <a:noFill/>
              </a:ln>
              <a:solidFill>
                <a:srgbClr val="000000"/>
              </a:solidFill>
              <a:effectLst/>
              <a:latin typeface="Arial" panose="020B0604020202020204" pitchFamily="34" charset="0"/>
            </a:rPr>
            <a:t> target-specifica</a:t>
          </a:r>
        </a:p>
        <a:p>
          <a:pPr marL="0" marR="0" lvl="0" indent="0" algn="ctr" defTabSz="914400" rtl="0" eaLnBrk="0" fontAlgn="base" latinLnBrk="0" hangingPunct="0">
            <a:lnSpc>
              <a:spcPct val="90000"/>
            </a:lnSpc>
            <a:spcBef>
              <a:spcPct val="0"/>
            </a:spcBef>
            <a:spcAft>
              <a:spcPct val="0"/>
            </a:spcAft>
            <a:buClr>
              <a:srgbClr val="FF6623"/>
            </a:buClr>
            <a:buSzPct val="125000"/>
            <a:buFont typeface="Symbol" panose="05050102010706020507" pitchFamily="18" charset="2"/>
            <a:buNone/>
            <a:tabLst/>
          </a:pPr>
          <a:r>
            <a:rPr kumimoji="0" lang="en-GB" altLang="it-IT" sz="900" b="1" i="0" u="none" strike="noStrike" kern="1200" cap="none" normalizeH="0" baseline="0">
              <a:ln>
                <a:noFill/>
              </a:ln>
              <a:solidFill>
                <a:srgbClr val="000000"/>
              </a:solidFill>
              <a:effectLst/>
              <a:latin typeface="Arial" panose="020B0604020202020204" pitchFamily="34" charset="0"/>
            </a:rPr>
            <a:t>verso gli antibiotici esistenti</a:t>
          </a:r>
          <a:endParaRPr kumimoji="0" lang="en-US" altLang="it-IT" sz="900" b="1" i="0" u="none" strike="noStrike" kern="1200" cap="none" normalizeH="0" baseline="0">
            <a:ln>
              <a:noFill/>
            </a:ln>
            <a:solidFill>
              <a:srgbClr val="000000"/>
            </a:solidFill>
            <a:effectLst/>
            <a:latin typeface="Arial" panose="020B0604020202020204" pitchFamily="34" charset="0"/>
          </a:endParaRPr>
        </a:p>
      </dsp:txBody>
      <dsp:txXfrm>
        <a:off x="3481798" y="3283880"/>
        <a:ext cx="843727" cy="843727"/>
      </dsp:txXfrm>
    </dsp:sp>
    <dsp:sp modelId="{9EB09172-CE89-49BB-AB4B-C9DC5B6A80F0}">
      <dsp:nvSpPr>
        <dsp:cNvPr id="0" name=""/>
        <dsp:cNvSpPr/>
      </dsp:nvSpPr>
      <dsp:spPr>
        <a:xfrm rot="9000000">
          <a:off x="3051210" y="2527168"/>
          <a:ext cx="359885" cy="27509"/>
        </a:xfrm>
        <a:custGeom>
          <a:avLst/>
          <a:gdLst/>
          <a:ahLst/>
          <a:cxnLst/>
          <a:rect l="0" t="0" r="0" b="0"/>
          <a:pathLst>
            <a:path>
              <a:moveTo>
                <a:pt x="0" y="13754"/>
              </a:moveTo>
              <a:lnTo>
                <a:pt x="359885" y="1375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kern="1200"/>
        </a:p>
      </dsp:txBody>
      <dsp:txXfrm rot="10800000">
        <a:off x="3222155" y="2531926"/>
        <a:ext cx="17994" cy="17994"/>
      </dsp:txXfrm>
    </dsp:sp>
    <dsp:sp modelId="{C0FE3ABF-F7AA-4731-A367-432C5D96F5CD}">
      <dsp:nvSpPr>
        <dsp:cNvPr id="0" name=""/>
        <dsp:cNvSpPr/>
      </dsp:nvSpPr>
      <dsp:spPr>
        <a:xfrm>
          <a:off x="1962038" y="2332592"/>
          <a:ext cx="1193209" cy="119320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it-IT" sz="900" b="1" i="0" u="none" strike="noStrike" kern="1200" cap="none" normalizeH="0" baseline="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it-IT" sz="900" b="1" i="0" u="none" strike="noStrike" kern="1200" cap="none" normalizeH="0" baseline="0">
            <a:ln>
              <a:noFill/>
            </a:ln>
            <a:solidFill>
              <a:srgbClr val="1E65B4"/>
            </a:solidFill>
            <a:effectLst/>
            <a:latin typeface="Arial" panose="020B0604020202020204" pitchFamily="34" charset="0"/>
          </a:endParaRPr>
        </a:p>
      </dsp:txBody>
      <dsp:txXfrm>
        <a:off x="2136779" y="2507333"/>
        <a:ext cx="843727" cy="843727"/>
      </dsp:txXfrm>
    </dsp:sp>
    <dsp:sp modelId="{7DF618A3-CC22-4D2F-A1A5-8167BCC0FF18}">
      <dsp:nvSpPr>
        <dsp:cNvPr id="0" name=""/>
        <dsp:cNvSpPr/>
      </dsp:nvSpPr>
      <dsp:spPr>
        <a:xfrm rot="12600000">
          <a:off x="3051210" y="1750621"/>
          <a:ext cx="359885" cy="27509"/>
        </a:xfrm>
        <a:custGeom>
          <a:avLst/>
          <a:gdLst/>
          <a:ahLst/>
          <a:cxnLst/>
          <a:rect l="0" t="0" r="0" b="0"/>
          <a:pathLst>
            <a:path>
              <a:moveTo>
                <a:pt x="0" y="13754"/>
              </a:moveTo>
              <a:lnTo>
                <a:pt x="359885" y="1375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kern="1200"/>
        </a:p>
      </dsp:txBody>
      <dsp:txXfrm rot="10800000">
        <a:off x="3222155" y="1755379"/>
        <a:ext cx="17994" cy="17994"/>
      </dsp:txXfrm>
    </dsp:sp>
    <dsp:sp modelId="{4B8BE5C5-3342-49CE-B2D2-5252E892EE31}">
      <dsp:nvSpPr>
        <dsp:cNvPr id="0" name=""/>
        <dsp:cNvSpPr/>
      </dsp:nvSpPr>
      <dsp:spPr>
        <a:xfrm>
          <a:off x="1962038" y="779498"/>
          <a:ext cx="1193209" cy="119320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it-IT" sz="900" b="1" i="0" u="none" strike="noStrike" kern="1200" cap="none" normalizeH="0" baseline="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it-IT" sz="900" b="1" i="0" u="none" strike="noStrike" kern="1200" cap="none" normalizeH="0" baseline="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it-IT" sz="900" b="1" i="0" u="none" strike="noStrike" kern="1200" cap="none" normalizeH="0" baseline="0">
            <a:ln>
              <a:noFill/>
            </a:ln>
            <a:solidFill>
              <a:srgbClr val="1E65B4"/>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it-IT" sz="900" b="1" i="0" u="none" strike="noStrike" kern="1200" cap="none" normalizeH="0" baseline="0">
            <a:ln>
              <a:noFill/>
            </a:ln>
            <a:solidFill>
              <a:srgbClr val="1E65B4"/>
            </a:solidFill>
            <a:effectLst/>
            <a:latin typeface="Arial" panose="020B0604020202020204" pitchFamily="34" charset="0"/>
          </a:endParaRPr>
        </a:p>
      </dsp:txBody>
      <dsp:txXfrm>
        <a:off x="2136779" y="954239"/>
        <a:ext cx="843727" cy="8437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A9C5CE-C50E-4EAE-B618-4313B89CD7FC}">
      <dsp:nvSpPr>
        <dsp:cNvPr id="0" name=""/>
        <dsp:cNvSpPr/>
      </dsp:nvSpPr>
      <dsp:spPr>
        <a:xfrm>
          <a:off x="5476083" y="2815018"/>
          <a:ext cx="91440" cy="488381"/>
        </a:xfrm>
        <a:custGeom>
          <a:avLst/>
          <a:gdLst/>
          <a:ahLst/>
          <a:cxnLst/>
          <a:rect l="0" t="0" r="0" b="0"/>
          <a:pathLst>
            <a:path>
              <a:moveTo>
                <a:pt x="45720" y="0"/>
              </a:moveTo>
              <a:lnTo>
                <a:pt x="45720" y="48838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86F5F12-610D-4250-B6DC-63EFF851E726}">
      <dsp:nvSpPr>
        <dsp:cNvPr id="0" name=""/>
        <dsp:cNvSpPr/>
      </dsp:nvSpPr>
      <dsp:spPr>
        <a:xfrm>
          <a:off x="4114800" y="1163824"/>
          <a:ext cx="1407003" cy="488381"/>
        </a:xfrm>
        <a:custGeom>
          <a:avLst/>
          <a:gdLst/>
          <a:ahLst/>
          <a:cxnLst/>
          <a:rect l="0" t="0" r="0" b="0"/>
          <a:pathLst>
            <a:path>
              <a:moveTo>
                <a:pt x="0" y="0"/>
              </a:moveTo>
              <a:lnTo>
                <a:pt x="0" y="244190"/>
              </a:lnTo>
              <a:lnTo>
                <a:pt x="1407003" y="244190"/>
              </a:lnTo>
              <a:lnTo>
                <a:pt x="1407003" y="48838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4869D8B-86E4-48C7-8EE6-8A6B82ACBB20}">
      <dsp:nvSpPr>
        <dsp:cNvPr id="0" name=""/>
        <dsp:cNvSpPr/>
      </dsp:nvSpPr>
      <dsp:spPr>
        <a:xfrm>
          <a:off x="2662076" y="2815018"/>
          <a:ext cx="91440" cy="488381"/>
        </a:xfrm>
        <a:custGeom>
          <a:avLst/>
          <a:gdLst/>
          <a:ahLst/>
          <a:cxnLst/>
          <a:rect l="0" t="0" r="0" b="0"/>
          <a:pathLst>
            <a:path>
              <a:moveTo>
                <a:pt x="45720" y="0"/>
              </a:moveTo>
              <a:lnTo>
                <a:pt x="45720" y="48838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8410C16-E9C2-4AE8-AE8F-9335472D7FC3}">
      <dsp:nvSpPr>
        <dsp:cNvPr id="0" name=""/>
        <dsp:cNvSpPr/>
      </dsp:nvSpPr>
      <dsp:spPr>
        <a:xfrm>
          <a:off x="2707796" y="1163824"/>
          <a:ext cx="1407003" cy="488381"/>
        </a:xfrm>
        <a:custGeom>
          <a:avLst/>
          <a:gdLst/>
          <a:ahLst/>
          <a:cxnLst/>
          <a:rect l="0" t="0" r="0" b="0"/>
          <a:pathLst>
            <a:path>
              <a:moveTo>
                <a:pt x="1407003" y="0"/>
              </a:moveTo>
              <a:lnTo>
                <a:pt x="1407003" y="244190"/>
              </a:lnTo>
              <a:lnTo>
                <a:pt x="0" y="244190"/>
              </a:lnTo>
              <a:lnTo>
                <a:pt x="0" y="48838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A166A69-81CE-4672-9619-B96E5481B9B6}">
      <dsp:nvSpPr>
        <dsp:cNvPr id="0" name=""/>
        <dsp:cNvSpPr/>
      </dsp:nvSpPr>
      <dsp:spPr>
        <a:xfrm>
          <a:off x="2951987" y="1012"/>
          <a:ext cx="2325625" cy="116281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marR="0" lvl="0" indent="0" algn="ctr" defTabSz="914400" rtl="0" eaLnBrk="0" fontAlgn="base" latinLnBrk="0" hangingPunct="0">
            <a:lnSpc>
              <a:spcPct val="90000"/>
            </a:lnSpc>
            <a:spcBef>
              <a:spcPct val="0"/>
            </a:spcBef>
            <a:spcAft>
              <a:spcPct val="0"/>
            </a:spcAft>
            <a:buClrTx/>
            <a:buSzTx/>
            <a:buFontTx/>
            <a:buNone/>
            <a:tabLst/>
          </a:pPr>
          <a:r>
            <a:rPr kumimoji="0" lang="en-GB" altLang="it-IT" sz="2500" b="1" i="0" u="none" strike="noStrike" kern="1200" cap="none" normalizeH="0" baseline="0">
              <a:ln>
                <a:noFill/>
              </a:ln>
              <a:solidFill>
                <a:srgbClr val="000000"/>
              </a:solidFill>
              <a:effectLst/>
              <a:latin typeface="Arial" panose="020B0604020202020204" pitchFamily="34" charset="0"/>
            </a:rPr>
            <a:t>Altargo</a:t>
          </a:r>
          <a:r>
            <a:rPr kumimoji="0" lang="en-GB" altLang="it-IT" sz="2500" b="1" i="0" u="none" strike="noStrike" kern="1200" cap="none" normalizeH="0" baseline="30000">
              <a:ln>
                <a:noFill/>
              </a:ln>
              <a:solidFill>
                <a:srgbClr val="000000"/>
              </a:solidFill>
              <a:effectLst/>
              <a:latin typeface="Arial" panose="020B0604020202020204" pitchFamily="34" charset="0"/>
            </a:rPr>
            <a:t>®</a:t>
          </a:r>
          <a:r>
            <a:rPr kumimoji="0" lang="en-GB" altLang="it-IT" sz="2500" b="1" i="0" u="none" strike="noStrike" kern="1200" cap="none" normalizeH="0" baseline="0">
              <a:ln>
                <a:noFill/>
              </a:ln>
              <a:solidFill>
                <a:srgbClr val="000000"/>
              </a:solidFill>
              <a:effectLst/>
              <a:latin typeface="Arial" panose="020B0604020202020204" pitchFamily="34" charset="0"/>
            </a:rPr>
            <a:t> vs placebo</a:t>
          </a:r>
        </a:p>
        <a:p>
          <a:pPr marL="0" marR="0" lvl="0" indent="0" algn="ctr" defTabSz="914400" rtl="0" eaLnBrk="0" fontAlgn="base" latinLnBrk="0" hangingPunct="0">
            <a:lnSpc>
              <a:spcPct val="90000"/>
            </a:lnSpc>
            <a:spcBef>
              <a:spcPct val="0"/>
            </a:spcBef>
            <a:spcAft>
              <a:spcPct val="0"/>
            </a:spcAft>
            <a:buClrTx/>
            <a:buSzTx/>
            <a:buFontTx/>
            <a:buNone/>
            <a:tabLst/>
          </a:pPr>
          <a:r>
            <a:rPr kumimoji="0" lang="en-GB" altLang="it-IT" sz="2500" b="1" i="0" u="none" strike="noStrike" kern="1200" cap="none" normalizeH="0" baseline="0">
              <a:ln>
                <a:noFill/>
              </a:ln>
              <a:solidFill>
                <a:srgbClr val="000000"/>
              </a:solidFill>
              <a:effectLst/>
              <a:latin typeface="Arial" panose="020B0604020202020204" pitchFamily="34" charset="0"/>
            </a:rPr>
            <a:t>n = 210</a:t>
          </a:r>
          <a:endParaRPr kumimoji="0" lang="en-US" altLang="it-IT" sz="2500" b="1" i="0" u="none" strike="noStrike" kern="1200" cap="none" normalizeH="0" baseline="0">
            <a:ln>
              <a:noFill/>
            </a:ln>
            <a:solidFill>
              <a:srgbClr val="000000"/>
            </a:solidFill>
            <a:effectLst/>
            <a:latin typeface="Arial" panose="020B0604020202020204" pitchFamily="34" charset="0"/>
          </a:endParaRPr>
        </a:p>
      </dsp:txBody>
      <dsp:txXfrm>
        <a:off x="2951987" y="1012"/>
        <a:ext cx="2325625" cy="1162812"/>
      </dsp:txXfrm>
    </dsp:sp>
    <dsp:sp modelId="{C549C131-02E1-4974-A5A6-57E3B86C07DC}">
      <dsp:nvSpPr>
        <dsp:cNvPr id="0" name=""/>
        <dsp:cNvSpPr/>
      </dsp:nvSpPr>
      <dsp:spPr>
        <a:xfrm>
          <a:off x="1544983" y="1652206"/>
          <a:ext cx="2325625" cy="116281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it-IT" sz="2500" b="1" i="0" u="none" strike="noStrike" kern="1200" cap="none" normalizeH="0" baseline="0" dirty="0" err="1">
              <a:ln>
                <a:noFill/>
              </a:ln>
              <a:solidFill>
                <a:schemeClr val="tx1"/>
              </a:solidFill>
              <a:effectLst/>
              <a:latin typeface="Arial" panose="020B0604020202020204" pitchFamily="34" charset="0"/>
            </a:rPr>
            <a:t>Altargo</a:t>
          </a:r>
          <a:r>
            <a:rPr kumimoji="0" lang="en-GB" altLang="it-IT" sz="2500" b="1" i="0" u="none" strike="noStrike" kern="1200" cap="none" normalizeH="0" baseline="30000" dirty="0">
              <a:ln>
                <a:noFill/>
              </a:ln>
              <a:solidFill>
                <a:schemeClr val="tx1"/>
              </a:solidFill>
              <a:effectLst/>
              <a:latin typeface="Arial" panose="020B0604020202020204" pitchFamily="34" charset="0"/>
            </a:rPr>
            <a:t>®</a:t>
          </a:r>
          <a:r>
            <a:rPr kumimoji="0" lang="en-GB" altLang="it-IT" sz="2500" b="1" i="0" u="none" strike="noStrike" kern="1200" cap="none" normalizeH="0" baseline="0" dirty="0">
              <a:ln>
                <a:noFill/>
              </a:ln>
              <a:solidFill>
                <a:schemeClr val="tx1"/>
              </a:solidFill>
              <a:effectLst/>
              <a:latin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it-IT" sz="2500" b="1" i="0" u="none" strike="noStrike" kern="1200" cap="none" normalizeH="0" baseline="0" dirty="0" err="1">
              <a:ln>
                <a:noFill/>
              </a:ln>
              <a:solidFill>
                <a:schemeClr val="tx1"/>
              </a:solidFill>
              <a:effectLst/>
              <a:latin typeface="Arial" panose="020B0604020202020204" pitchFamily="34" charset="0"/>
            </a:rPr>
            <a:t>randomizzati</a:t>
          </a:r>
          <a:endParaRPr kumimoji="0" lang="en-GB" altLang="it-IT" sz="2500" b="1" i="0" u="none" strike="noStrike" kern="1200"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it-IT" sz="2500" b="1" i="0" u="none" strike="noStrike" kern="1200" cap="none" normalizeH="0" baseline="0" dirty="0">
              <a:ln>
                <a:noFill/>
              </a:ln>
              <a:solidFill>
                <a:schemeClr val="tx1"/>
              </a:solidFill>
              <a:effectLst/>
              <a:latin typeface="Arial" panose="020B0604020202020204" pitchFamily="34" charset="0"/>
            </a:rPr>
            <a:t>n = 139</a:t>
          </a:r>
          <a:endParaRPr kumimoji="0" lang="en-US" altLang="it-IT" sz="2500" b="1" i="0" u="none" strike="noStrike" kern="1200" cap="none" normalizeH="0" baseline="0" dirty="0">
            <a:ln>
              <a:noFill/>
            </a:ln>
            <a:solidFill>
              <a:schemeClr val="tx1"/>
            </a:solidFill>
            <a:effectLst/>
            <a:latin typeface="Arial" panose="020B0604020202020204" pitchFamily="34" charset="0"/>
          </a:endParaRPr>
        </a:p>
      </dsp:txBody>
      <dsp:txXfrm>
        <a:off x="1544983" y="1652206"/>
        <a:ext cx="2325625" cy="1162812"/>
      </dsp:txXfrm>
    </dsp:sp>
    <dsp:sp modelId="{F5616AAF-1293-40FA-B8C4-0C0E652A0D52}">
      <dsp:nvSpPr>
        <dsp:cNvPr id="0" name=""/>
        <dsp:cNvSpPr/>
      </dsp:nvSpPr>
      <dsp:spPr>
        <a:xfrm>
          <a:off x="1544983" y="3303400"/>
          <a:ext cx="2325625" cy="116281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it-IT" sz="2500" b="1" i="0" u="none" strike="noStrike" kern="1200" cap="none" normalizeH="0" baseline="0" dirty="0" err="1">
              <a:ln>
                <a:noFill/>
              </a:ln>
              <a:solidFill>
                <a:schemeClr val="tx1"/>
              </a:solidFill>
              <a:effectLst/>
              <a:latin typeface="Arial" panose="020B0604020202020204" pitchFamily="34" charset="0"/>
            </a:rPr>
            <a:t>Altargo</a:t>
          </a:r>
          <a:r>
            <a:rPr kumimoji="0" lang="en-GB" altLang="it-IT" sz="2500" b="1" i="0" u="none" strike="noStrike" kern="1200" cap="none" normalizeH="0" baseline="30000" dirty="0">
              <a:ln>
                <a:noFill/>
              </a:ln>
              <a:solidFill>
                <a:schemeClr val="tx1"/>
              </a:solidFill>
              <a:effectLst/>
              <a:latin typeface="Arial" panose="020B0604020202020204" pitchFamily="34" charset="0"/>
            </a:rPr>
            <a:t>®</a:t>
          </a:r>
          <a:r>
            <a:rPr kumimoji="0" lang="en-GB" altLang="it-IT" sz="2500" b="1" i="0" u="none" strike="noStrike" kern="1200" cap="none" normalizeH="0" baseline="0" dirty="0">
              <a:ln>
                <a:noFill/>
              </a:ln>
              <a:solidFill>
                <a:schemeClr val="tx1"/>
              </a:solidFill>
              <a:effectLst/>
              <a:latin typeface="Arial" panose="020B0604020202020204" pitchFamily="34" charset="0"/>
            </a:rPr>
            <a:t> </a:t>
          </a:r>
          <a:endParaRPr kumimoji="0" lang="en-GB" altLang="it-IT" sz="2500" b="1" i="0" u="none" strike="noStrike" kern="1200" cap="none" normalizeH="0" baseline="3000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it-IT" sz="2500" b="1" i="0" u="none" strike="noStrike" kern="1200" cap="none" normalizeH="0" baseline="0" dirty="0" err="1">
              <a:ln>
                <a:noFill/>
              </a:ln>
              <a:solidFill>
                <a:schemeClr val="tx1"/>
              </a:solidFill>
              <a:effectLst/>
              <a:latin typeface="Arial" panose="020B0604020202020204" pitchFamily="34" charset="0"/>
            </a:rPr>
            <a:t>completati</a:t>
          </a:r>
          <a:endParaRPr kumimoji="0" lang="en-GB" altLang="it-IT" sz="2500" b="1" i="0" u="none" strike="noStrike" kern="1200"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it-IT" sz="2500" b="1" i="0" u="none" strike="noStrike" kern="1200" cap="none" normalizeH="0" baseline="0" dirty="0">
              <a:ln>
                <a:noFill/>
              </a:ln>
              <a:solidFill>
                <a:schemeClr val="tx1"/>
              </a:solidFill>
              <a:effectLst/>
              <a:latin typeface="Arial" panose="020B0604020202020204" pitchFamily="34" charset="0"/>
            </a:rPr>
            <a:t>n = 122 (88%)</a:t>
          </a:r>
          <a:endParaRPr kumimoji="0" lang="en-US" altLang="it-IT" sz="2500" b="1" i="0" u="none" strike="noStrike" kern="1200" cap="none" normalizeH="0" baseline="0" dirty="0">
            <a:ln>
              <a:noFill/>
            </a:ln>
            <a:solidFill>
              <a:schemeClr val="tx1"/>
            </a:solidFill>
            <a:effectLst/>
            <a:latin typeface="Arial" panose="020B0604020202020204" pitchFamily="34" charset="0"/>
          </a:endParaRPr>
        </a:p>
      </dsp:txBody>
      <dsp:txXfrm>
        <a:off x="1544983" y="3303400"/>
        <a:ext cx="2325625" cy="1162812"/>
      </dsp:txXfrm>
    </dsp:sp>
    <dsp:sp modelId="{2A1A447E-045E-477A-8CA9-2584B7896466}">
      <dsp:nvSpPr>
        <dsp:cNvPr id="0" name=""/>
        <dsp:cNvSpPr/>
      </dsp:nvSpPr>
      <dsp:spPr>
        <a:xfrm>
          <a:off x="4358990" y="1652206"/>
          <a:ext cx="2325625" cy="116281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it-IT" sz="2500" b="1" i="0" u="none" strike="noStrike" kern="1200" cap="none" normalizeH="0" baseline="0">
              <a:ln>
                <a:noFill/>
              </a:ln>
              <a:solidFill>
                <a:srgbClr val="000000"/>
              </a:solidFill>
              <a:effectLst/>
              <a:latin typeface="Arial" panose="020B0604020202020204" pitchFamily="34" charset="0"/>
            </a:rPr>
            <a:t>Placebo</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it-IT" sz="2500" b="1" i="0" u="none" strike="noStrike" kern="1200" cap="none" normalizeH="0" baseline="0">
              <a:ln>
                <a:noFill/>
              </a:ln>
              <a:solidFill>
                <a:srgbClr val="000000"/>
              </a:solidFill>
              <a:effectLst/>
              <a:latin typeface="Arial" panose="020B0604020202020204" pitchFamily="34" charset="0"/>
            </a:rPr>
            <a:t>randomizzati</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it-IT" sz="2500" b="1" i="0" u="none" strike="noStrike" kern="1200" cap="none" normalizeH="0" baseline="0">
              <a:ln>
                <a:noFill/>
              </a:ln>
              <a:solidFill>
                <a:srgbClr val="000000"/>
              </a:solidFill>
              <a:effectLst/>
              <a:latin typeface="Arial" panose="020B0604020202020204" pitchFamily="34" charset="0"/>
            </a:rPr>
            <a:t>n = 71</a:t>
          </a:r>
          <a:endParaRPr kumimoji="0" lang="en-US" altLang="it-IT" sz="2500" b="1" i="0" u="none" strike="noStrike" kern="1200" cap="none" normalizeH="0" baseline="0">
            <a:ln>
              <a:noFill/>
            </a:ln>
            <a:solidFill>
              <a:srgbClr val="000000"/>
            </a:solidFill>
            <a:effectLst/>
            <a:latin typeface="Arial" panose="020B0604020202020204" pitchFamily="34" charset="0"/>
          </a:endParaRPr>
        </a:p>
      </dsp:txBody>
      <dsp:txXfrm>
        <a:off x="4358990" y="1652206"/>
        <a:ext cx="2325625" cy="1162812"/>
      </dsp:txXfrm>
    </dsp:sp>
    <dsp:sp modelId="{B4B10B7C-D470-4947-A4FF-E403FFF0C9F0}">
      <dsp:nvSpPr>
        <dsp:cNvPr id="0" name=""/>
        <dsp:cNvSpPr/>
      </dsp:nvSpPr>
      <dsp:spPr>
        <a:xfrm>
          <a:off x="4358990" y="3303400"/>
          <a:ext cx="2325625" cy="116281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it-IT" sz="2500" b="1" i="0" u="none" strike="noStrike" kern="1200" cap="none" normalizeH="0" baseline="0">
              <a:ln>
                <a:noFill/>
              </a:ln>
              <a:solidFill>
                <a:srgbClr val="000000"/>
              </a:solidFill>
              <a:effectLst/>
              <a:latin typeface="Arial" panose="020B0604020202020204" pitchFamily="34" charset="0"/>
            </a:rPr>
            <a:t>Placebo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it-IT" sz="2500" b="1" i="0" u="none" strike="noStrike" kern="1200" cap="none" normalizeH="0" baseline="0">
              <a:ln>
                <a:noFill/>
              </a:ln>
              <a:solidFill>
                <a:srgbClr val="000000"/>
              </a:solidFill>
              <a:effectLst/>
              <a:latin typeface="Arial" panose="020B0604020202020204" pitchFamily="34" charset="0"/>
            </a:rPr>
            <a:t>completati</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it-IT" sz="2500" b="1" i="0" u="none" strike="noStrike" kern="1200" cap="none" normalizeH="0" baseline="0">
              <a:ln>
                <a:noFill/>
              </a:ln>
              <a:solidFill>
                <a:srgbClr val="000000"/>
              </a:solidFill>
              <a:effectLst/>
              <a:latin typeface="Arial" panose="020B0604020202020204" pitchFamily="34" charset="0"/>
            </a:rPr>
            <a:t>n = 40 (56%)</a:t>
          </a:r>
          <a:endParaRPr kumimoji="0" lang="en-US" altLang="it-IT" sz="2500" b="1" i="0" u="none" strike="noStrike" kern="1200" cap="none" normalizeH="0" baseline="0">
            <a:ln>
              <a:noFill/>
            </a:ln>
            <a:solidFill>
              <a:srgbClr val="000000"/>
            </a:solidFill>
            <a:effectLst/>
            <a:latin typeface="Arial" panose="020B0604020202020204" pitchFamily="34" charset="0"/>
          </a:endParaRPr>
        </a:p>
      </dsp:txBody>
      <dsp:txXfrm>
        <a:off x="4358990" y="3303400"/>
        <a:ext cx="2325625" cy="11628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B0BCBE-7721-4376-AF65-FD38874C5A1D}">
      <dsp:nvSpPr>
        <dsp:cNvPr id="0" name=""/>
        <dsp:cNvSpPr/>
      </dsp:nvSpPr>
      <dsp:spPr>
        <a:xfrm>
          <a:off x="4298430" y="2858584"/>
          <a:ext cx="91440" cy="495639"/>
        </a:xfrm>
        <a:custGeom>
          <a:avLst/>
          <a:gdLst/>
          <a:ahLst/>
          <a:cxnLst/>
          <a:rect l="0" t="0" r="0" b="0"/>
          <a:pathLst>
            <a:path>
              <a:moveTo>
                <a:pt x="45720" y="0"/>
              </a:moveTo>
              <a:lnTo>
                <a:pt x="45720" y="49563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3698E97-9694-4ED5-B6EE-B47C22D3710E}">
      <dsp:nvSpPr>
        <dsp:cNvPr id="0" name=""/>
        <dsp:cNvSpPr/>
      </dsp:nvSpPr>
      <dsp:spPr>
        <a:xfrm>
          <a:off x="2916237" y="1182851"/>
          <a:ext cx="1427913" cy="495639"/>
        </a:xfrm>
        <a:custGeom>
          <a:avLst/>
          <a:gdLst/>
          <a:ahLst/>
          <a:cxnLst/>
          <a:rect l="0" t="0" r="0" b="0"/>
          <a:pathLst>
            <a:path>
              <a:moveTo>
                <a:pt x="0" y="0"/>
              </a:moveTo>
              <a:lnTo>
                <a:pt x="0" y="247819"/>
              </a:lnTo>
              <a:lnTo>
                <a:pt x="1427913" y="247819"/>
              </a:lnTo>
              <a:lnTo>
                <a:pt x="1427913" y="49563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F8604A9-0A7F-4EEC-9C61-FF916D8DC898}">
      <dsp:nvSpPr>
        <dsp:cNvPr id="0" name=""/>
        <dsp:cNvSpPr/>
      </dsp:nvSpPr>
      <dsp:spPr>
        <a:xfrm>
          <a:off x="1442604" y="2858584"/>
          <a:ext cx="91440" cy="495639"/>
        </a:xfrm>
        <a:custGeom>
          <a:avLst/>
          <a:gdLst/>
          <a:ahLst/>
          <a:cxnLst/>
          <a:rect l="0" t="0" r="0" b="0"/>
          <a:pathLst>
            <a:path>
              <a:moveTo>
                <a:pt x="45720" y="0"/>
              </a:moveTo>
              <a:lnTo>
                <a:pt x="45720" y="49563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FBFB98E-C9C4-4D4B-9994-E06284BA5D0B}">
      <dsp:nvSpPr>
        <dsp:cNvPr id="0" name=""/>
        <dsp:cNvSpPr/>
      </dsp:nvSpPr>
      <dsp:spPr>
        <a:xfrm>
          <a:off x="1488324" y="1182851"/>
          <a:ext cx="1427913" cy="495639"/>
        </a:xfrm>
        <a:custGeom>
          <a:avLst/>
          <a:gdLst/>
          <a:ahLst/>
          <a:cxnLst/>
          <a:rect l="0" t="0" r="0" b="0"/>
          <a:pathLst>
            <a:path>
              <a:moveTo>
                <a:pt x="1427913" y="0"/>
              </a:moveTo>
              <a:lnTo>
                <a:pt x="1427913" y="247819"/>
              </a:lnTo>
              <a:lnTo>
                <a:pt x="0" y="247819"/>
              </a:lnTo>
              <a:lnTo>
                <a:pt x="0" y="49563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27E6B8D-9D83-46F0-B1E8-3A97CF5FDD03}">
      <dsp:nvSpPr>
        <dsp:cNvPr id="0" name=""/>
        <dsp:cNvSpPr/>
      </dsp:nvSpPr>
      <dsp:spPr>
        <a:xfrm>
          <a:off x="1736143" y="2757"/>
          <a:ext cx="2360187" cy="118009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it-IT" sz="1900" b="1" i="0" u="none" strike="noStrike" kern="1200" cap="none" normalizeH="0" baseline="0">
              <a:ln>
                <a:noFill/>
              </a:ln>
              <a:solidFill>
                <a:srgbClr val="000000"/>
              </a:solidFill>
              <a:effectLst/>
              <a:latin typeface="Arial" panose="020B0604020202020204" pitchFamily="34" charset="0"/>
            </a:rPr>
            <a:t>Altargo</a:t>
          </a:r>
          <a:r>
            <a:rPr kumimoji="0" lang="en-US" altLang="it-IT" sz="1900" b="1" i="0" u="none" strike="noStrike" kern="1200" cap="none" normalizeH="0" baseline="30000">
              <a:ln>
                <a:noFill/>
              </a:ln>
              <a:solidFill>
                <a:srgbClr val="000000"/>
              </a:solidFill>
              <a:effectLst/>
              <a:latin typeface="Arial" panose="020B0604020202020204" pitchFamily="34" charset="0"/>
            </a:rPr>
            <a:t>®</a:t>
          </a:r>
          <a:endParaRPr kumimoji="0" lang="en-GB" altLang="it-IT" sz="1900" b="1" i="0" u="none" strike="noStrike" kern="1200" cap="none" normalizeH="0" baseline="30000">
            <a:ln>
              <a:noFill/>
            </a:ln>
            <a:solidFill>
              <a:srgbClr val="000000"/>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it-IT" sz="1900" b="1" i="0" u="none" strike="noStrike" kern="1200" cap="none" normalizeH="0" baseline="0">
              <a:ln>
                <a:noFill/>
              </a:ln>
              <a:solidFill>
                <a:srgbClr val="000000"/>
              </a:solidFill>
              <a:effectLst/>
              <a:latin typeface="Arial" panose="020B0604020202020204" pitchFamily="34" charset="0"/>
            </a:rPr>
            <a:t>vs</a:t>
          </a:r>
          <a:r>
            <a:rPr kumimoji="0" lang="en-GB" altLang="it-IT" sz="1900" b="1" i="1" u="none" strike="noStrike" kern="1200" cap="none" normalizeH="0" baseline="0">
              <a:ln>
                <a:noFill/>
              </a:ln>
              <a:solidFill>
                <a:srgbClr val="000000"/>
              </a:solidFill>
              <a:effectLst/>
              <a:latin typeface="Arial" panose="020B0604020202020204" pitchFamily="34" charset="0"/>
            </a:rPr>
            <a:t> </a:t>
          </a:r>
          <a:endParaRPr kumimoji="0" lang="en-GB" altLang="it-IT" sz="1900" b="1" i="0" u="none" strike="noStrike" kern="1200" cap="none" normalizeH="0" baseline="0">
            <a:ln>
              <a:noFill/>
            </a:ln>
            <a:solidFill>
              <a:srgbClr val="000000"/>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it-IT" sz="1900" b="1" i="0" u="none" strike="noStrike" kern="1200" cap="none" normalizeH="0" baseline="0">
              <a:ln>
                <a:noFill/>
              </a:ln>
              <a:solidFill>
                <a:srgbClr val="000000"/>
              </a:solidFill>
              <a:effectLst/>
              <a:latin typeface="Arial" panose="020B0604020202020204" pitchFamily="34" charset="0"/>
            </a:rPr>
            <a:t>Acido fusidico</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it-IT" sz="1900" b="1" i="0" u="none" strike="noStrike" kern="1200" cap="none" normalizeH="0" baseline="0">
              <a:ln>
                <a:noFill/>
              </a:ln>
              <a:solidFill>
                <a:srgbClr val="000000"/>
              </a:solidFill>
              <a:effectLst/>
              <a:latin typeface="Arial" panose="020B0604020202020204" pitchFamily="34" charset="0"/>
            </a:rPr>
            <a:t>n = 517*</a:t>
          </a:r>
          <a:endParaRPr kumimoji="0" lang="en-US" altLang="it-IT" sz="1900" b="1" i="0" u="none" strike="noStrike" kern="1200" cap="none" normalizeH="0" baseline="0">
            <a:ln>
              <a:noFill/>
            </a:ln>
            <a:solidFill>
              <a:srgbClr val="000000"/>
            </a:solidFill>
            <a:effectLst/>
            <a:latin typeface="Arial" panose="020B0604020202020204" pitchFamily="34" charset="0"/>
          </a:endParaRPr>
        </a:p>
      </dsp:txBody>
      <dsp:txXfrm>
        <a:off x="1736143" y="2757"/>
        <a:ext cx="2360187" cy="1180093"/>
      </dsp:txXfrm>
    </dsp:sp>
    <dsp:sp modelId="{DDF5B695-6304-47B6-AF3A-3587D4CD62C6}">
      <dsp:nvSpPr>
        <dsp:cNvPr id="0" name=""/>
        <dsp:cNvSpPr/>
      </dsp:nvSpPr>
      <dsp:spPr>
        <a:xfrm>
          <a:off x="308230" y="1678490"/>
          <a:ext cx="2360187" cy="118009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it-IT" sz="1900" b="1" i="0" u="none" strike="noStrike" kern="1200" cap="none" normalizeH="0" baseline="0" dirty="0" err="1">
              <a:ln>
                <a:noFill/>
              </a:ln>
              <a:solidFill>
                <a:schemeClr val="tx1"/>
              </a:solidFill>
              <a:effectLst/>
              <a:latin typeface="Arial" panose="020B0604020202020204" pitchFamily="34" charset="0"/>
            </a:rPr>
            <a:t>Altargo</a:t>
          </a:r>
          <a:r>
            <a:rPr kumimoji="0" lang="en-US" altLang="it-IT" sz="1900" b="1" i="0" u="none" strike="noStrike" kern="1200" cap="none" normalizeH="0" baseline="30000" dirty="0">
              <a:ln>
                <a:noFill/>
              </a:ln>
              <a:solidFill>
                <a:schemeClr val="tx1"/>
              </a:solidFill>
              <a:effectLst/>
              <a:latin typeface="Arial" panose="020B0604020202020204" pitchFamily="34" charset="0"/>
            </a:rPr>
            <a:t>®</a:t>
          </a:r>
          <a:endParaRPr kumimoji="0" lang="en-GB" altLang="it-IT" sz="1900" b="1" i="0" u="none" strike="noStrike" kern="1200" cap="none" normalizeH="0" baseline="3000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it-IT" sz="1900" b="1" i="0" u="none" strike="noStrike" kern="1200" cap="none" normalizeH="0" baseline="0" dirty="0" err="1">
              <a:ln>
                <a:noFill/>
              </a:ln>
              <a:solidFill>
                <a:schemeClr val="tx1"/>
              </a:solidFill>
              <a:effectLst/>
              <a:latin typeface="Arial" panose="020B0604020202020204" pitchFamily="34" charset="0"/>
            </a:rPr>
            <a:t>randomizzati</a:t>
          </a:r>
          <a:endParaRPr kumimoji="0" lang="en-GB" altLang="it-IT" sz="1900" b="1" i="0" u="none" strike="noStrike" kern="1200"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it-IT" sz="1900" b="1" i="0" u="none" strike="noStrike" kern="1200" cap="none" normalizeH="0" baseline="0" dirty="0">
              <a:ln>
                <a:noFill/>
              </a:ln>
              <a:solidFill>
                <a:schemeClr val="tx1"/>
              </a:solidFill>
              <a:effectLst/>
              <a:latin typeface="Arial" panose="020B0604020202020204" pitchFamily="34" charset="0"/>
            </a:rPr>
            <a:t>n = 345</a:t>
          </a:r>
          <a:endParaRPr kumimoji="0" lang="en-US" altLang="it-IT" sz="1900" b="1" i="0" u="none" strike="noStrike" kern="1200" cap="none" normalizeH="0" baseline="0" dirty="0">
            <a:ln>
              <a:noFill/>
            </a:ln>
            <a:solidFill>
              <a:schemeClr val="tx1"/>
            </a:solidFill>
            <a:effectLst/>
            <a:latin typeface="Arial" panose="020B0604020202020204" pitchFamily="34" charset="0"/>
          </a:endParaRPr>
        </a:p>
      </dsp:txBody>
      <dsp:txXfrm>
        <a:off x="308230" y="1678490"/>
        <a:ext cx="2360187" cy="1180093"/>
      </dsp:txXfrm>
    </dsp:sp>
    <dsp:sp modelId="{D58618C0-E6CC-47D2-87EA-D3BDDB6CDCDF}">
      <dsp:nvSpPr>
        <dsp:cNvPr id="0" name=""/>
        <dsp:cNvSpPr/>
      </dsp:nvSpPr>
      <dsp:spPr>
        <a:xfrm>
          <a:off x="308230" y="3354223"/>
          <a:ext cx="2360187" cy="118009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it-IT" sz="1900" b="1" i="0" u="none" strike="noStrike" kern="1200" cap="none" normalizeH="0" baseline="0" dirty="0" err="1">
              <a:ln>
                <a:noFill/>
              </a:ln>
              <a:solidFill>
                <a:schemeClr val="tx1"/>
              </a:solidFill>
              <a:effectLst/>
              <a:latin typeface="Arial" panose="020B0604020202020204" pitchFamily="34" charset="0"/>
            </a:rPr>
            <a:t>Altargo</a:t>
          </a:r>
          <a:r>
            <a:rPr kumimoji="0" lang="en-US" altLang="it-IT" sz="1900" b="1" i="0" u="none" strike="noStrike" kern="1200" cap="none" normalizeH="0" baseline="30000" dirty="0">
              <a:ln>
                <a:noFill/>
              </a:ln>
              <a:solidFill>
                <a:schemeClr val="tx1"/>
              </a:solidFill>
              <a:effectLst/>
              <a:latin typeface="Arial" panose="020B0604020202020204" pitchFamily="34" charset="0"/>
            </a:rPr>
            <a:t>®</a:t>
          </a:r>
          <a:endParaRPr kumimoji="0" lang="en-GB" altLang="it-IT" sz="1900" b="1" i="0" u="none" strike="noStrike" kern="1200" cap="none" normalizeH="0" baseline="3000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it-IT" sz="1900" b="1" i="0" u="none" strike="noStrike" kern="1200" cap="none" normalizeH="0" baseline="0" dirty="0" err="1">
              <a:ln>
                <a:noFill/>
              </a:ln>
              <a:solidFill>
                <a:schemeClr val="tx1"/>
              </a:solidFill>
              <a:effectLst/>
              <a:latin typeface="Arial" panose="020B0604020202020204" pitchFamily="34" charset="0"/>
            </a:rPr>
            <a:t>completati</a:t>
          </a:r>
          <a:endParaRPr kumimoji="0" lang="en-GB" altLang="it-IT" sz="1900" b="1" i="0" u="none" strike="noStrike" kern="1200"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it-IT" sz="1900" b="1" i="0" u="none" strike="noStrike" kern="1200" cap="none" normalizeH="0" baseline="0" dirty="0">
              <a:ln>
                <a:noFill/>
              </a:ln>
              <a:solidFill>
                <a:schemeClr val="tx1"/>
              </a:solidFill>
              <a:effectLst/>
              <a:latin typeface="Arial" panose="020B0604020202020204" pitchFamily="34" charset="0"/>
            </a:rPr>
            <a:t>n = 319 (92%)</a:t>
          </a:r>
          <a:endParaRPr kumimoji="0" lang="en-US" altLang="it-IT" sz="1900" b="1" i="0" u="none" strike="noStrike" kern="1200" cap="none" normalizeH="0" baseline="0" dirty="0">
            <a:ln>
              <a:noFill/>
            </a:ln>
            <a:solidFill>
              <a:schemeClr val="tx1"/>
            </a:solidFill>
            <a:effectLst/>
            <a:latin typeface="Arial" panose="020B0604020202020204" pitchFamily="34" charset="0"/>
          </a:endParaRPr>
        </a:p>
      </dsp:txBody>
      <dsp:txXfrm>
        <a:off x="308230" y="3354223"/>
        <a:ext cx="2360187" cy="1180093"/>
      </dsp:txXfrm>
    </dsp:sp>
    <dsp:sp modelId="{F40F9180-D73D-484E-96A4-A0525D21C01E}">
      <dsp:nvSpPr>
        <dsp:cNvPr id="0" name=""/>
        <dsp:cNvSpPr/>
      </dsp:nvSpPr>
      <dsp:spPr>
        <a:xfrm>
          <a:off x="3164057" y="1678490"/>
          <a:ext cx="2360187" cy="118009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it-IT" sz="1900" b="1" i="0" u="none" strike="noStrike" kern="1200" cap="none" normalizeH="0" baseline="0">
              <a:ln>
                <a:noFill/>
              </a:ln>
              <a:solidFill>
                <a:srgbClr val="000000"/>
              </a:solidFill>
              <a:effectLst/>
              <a:latin typeface="Arial" panose="020B0604020202020204" pitchFamily="34" charset="0"/>
            </a:rPr>
            <a:t>Acido fusidico</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it-IT" sz="1900" b="1" i="0" u="none" strike="noStrike" kern="1200" cap="none" normalizeH="0" baseline="0">
              <a:ln>
                <a:noFill/>
              </a:ln>
              <a:solidFill>
                <a:srgbClr val="000000"/>
              </a:solidFill>
              <a:effectLst/>
              <a:latin typeface="Arial" panose="020B0604020202020204" pitchFamily="34" charset="0"/>
            </a:rPr>
            <a:t> randomizzati</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it-IT" sz="1900" b="1" i="0" u="none" strike="noStrike" kern="1200" cap="none" normalizeH="0" baseline="0">
              <a:ln>
                <a:noFill/>
              </a:ln>
              <a:solidFill>
                <a:srgbClr val="000000"/>
              </a:solidFill>
              <a:effectLst/>
              <a:latin typeface="Arial" panose="020B0604020202020204" pitchFamily="34" charset="0"/>
            </a:rPr>
            <a:t>n = 172</a:t>
          </a:r>
          <a:endParaRPr kumimoji="0" lang="en-US" altLang="it-IT" sz="1900" b="1" i="0" u="none" strike="noStrike" kern="1200" cap="none" normalizeH="0" baseline="0">
            <a:ln>
              <a:noFill/>
            </a:ln>
            <a:solidFill>
              <a:srgbClr val="000000"/>
            </a:solidFill>
            <a:effectLst/>
            <a:latin typeface="Arial" panose="020B0604020202020204" pitchFamily="34" charset="0"/>
          </a:endParaRPr>
        </a:p>
      </dsp:txBody>
      <dsp:txXfrm>
        <a:off x="3164057" y="1678490"/>
        <a:ext cx="2360187" cy="1180093"/>
      </dsp:txXfrm>
    </dsp:sp>
    <dsp:sp modelId="{C8E6F3F3-E7F9-4630-87E7-F90EBB0E4041}">
      <dsp:nvSpPr>
        <dsp:cNvPr id="0" name=""/>
        <dsp:cNvSpPr/>
      </dsp:nvSpPr>
      <dsp:spPr>
        <a:xfrm>
          <a:off x="3164057" y="3354223"/>
          <a:ext cx="2360187" cy="118009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it-IT" sz="1900" b="1" i="0" u="none" strike="noStrike" kern="1200" cap="none" normalizeH="0" baseline="0">
              <a:ln>
                <a:noFill/>
              </a:ln>
              <a:solidFill>
                <a:srgbClr val="000000"/>
              </a:solidFill>
              <a:effectLst/>
              <a:latin typeface="Arial" panose="020B0604020202020204" pitchFamily="34" charset="0"/>
            </a:rPr>
            <a:t>Acido fusidico</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it-IT" sz="1900" b="1" i="0" u="none" strike="noStrike" kern="1200" cap="none" normalizeH="0" baseline="0">
              <a:ln>
                <a:noFill/>
              </a:ln>
              <a:solidFill>
                <a:srgbClr val="000000"/>
              </a:solidFill>
              <a:effectLst/>
              <a:latin typeface="Arial" panose="020B0604020202020204" pitchFamily="34" charset="0"/>
            </a:rPr>
            <a:t>completati</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it-IT" sz="1900" b="1" i="0" u="none" strike="noStrike" kern="1200" cap="none" normalizeH="0" baseline="0">
              <a:ln>
                <a:noFill/>
              </a:ln>
              <a:solidFill>
                <a:srgbClr val="000000"/>
              </a:solidFill>
              <a:effectLst/>
              <a:latin typeface="Arial" panose="020B0604020202020204" pitchFamily="34" charset="0"/>
            </a:rPr>
            <a:t>n = 157 (91%)</a:t>
          </a:r>
          <a:endParaRPr kumimoji="0" lang="en-US" altLang="it-IT" sz="1900" b="1" i="0" u="none" strike="noStrike" kern="1200" cap="none" normalizeH="0" baseline="0">
            <a:ln>
              <a:noFill/>
            </a:ln>
            <a:solidFill>
              <a:srgbClr val="000000"/>
            </a:solidFill>
            <a:effectLst/>
            <a:latin typeface="Arial" panose="020B0604020202020204" pitchFamily="34" charset="0"/>
          </a:endParaRPr>
        </a:p>
      </dsp:txBody>
      <dsp:txXfrm>
        <a:off x="3164057" y="3354223"/>
        <a:ext cx="2360187" cy="1180093"/>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68B11D4A-688E-4621-A15C-64C9952D81CD}"/>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0">
                <a:latin typeface="Arial" charset="0"/>
              </a:defRPr>
            </a:lvl1pPr>
          </a:lstStyle>
          <a:p>
            <a:pPr>
              <a:defRPr/>
            </a:pPr>
            <a:endParaRPr lang="it-IT"/>
          </a:p>
        </p:txBody>
      </p:sp>
      <p:sp>
        <p:nvSpPr>
          <p:cNvPr id="136195" name="Rectangle 3">
            <a:extLst>
              <a:ext uri="{FF2B5EF4-FFF2-40B4-BE49-F238E27FC236}">
                <a16:creationId xmlns:a16="http://schemas.microsoft.com/office/drawing/2014/main" id="{CFF16CE0-1BE2-450E-AA9B-0EC6F66DCA3D}"/>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defRPr>
            </a:lvl1pPr>
          </a:lstStyle>
          <a:p>
            <a:pPr>
              <a:defRPr/>
            </a:pPr>
            <a:endParaRPr lang="it-IT"/>
          </a:p>
        </p:txBody>
      </p:sp>
      <p:sp>
        <p:nvSpPr>
          <p:cNvPr id="6148" name="Rectangle 4">
            <a:extLst>
              <a:ext uri="{FF2B5EF4-FFF2-40B4-BE49-F238E27FC236}">
                <a16:creationId xmlns:a16="http://schemas.microsoft.com/office/drawing/2014/main" id="{CB4FE42C-596B-4095-9CD3-F6B57B06FA1B}"/>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7" name="Rectangle 5">
            <a:extLst>
              <a:ext uri="{FF2B5EF4-FFF2-40B4-BE49-F238E27FC236}">
                <a16:creationId xmlns:a16="http://schemas.microsoft.com/office/drawing/2014/main" id="{E9CE9ECC-D676-4FAC-9BC1-1F29EB6C8AC6}"/>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136198" name="Rectangle 6">
            <a:extLst>
              <a:ext uri="{FF2B5EF4-FFF2-40B4-BE49-F238E27FC236}">
                <a16:creationId xmlns:a16="http://schemas.microsoft.com/office/drawing/2014/main" id="{BB5E3886-6A9B-49B5-A7CF-8449576A040B}"/>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latin typeface="Arial" charset="0"/>
              </a:defRPr>
            </a:lvl1pPr>
          </a:lstStyle>
          <a:p>
            <a:pPr>
              <a:defRPr/>
            </a:pPr>
            <a:endParaRPr lang="it-IT"/>
          </a:p>
        </p:txBody>
      </p:sp>
      <p:sp>
        <p:nvSpPr>
          <p:cNvPr id="136199" name="Rectangle 7">
            <a:extLst>
              <a:ext uri="{FF2B5EF4-FFF2-40B4-BE49-F238E27FC236}">
                <a16:creationId xmlns:a16="http://schemas.microsoft.com/office/drawing/2014/main" id="{AEDA3324-F5B6-4587-BA22-5E281C3BB097}"/>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lvl1pPr>
          </a:lstStyle>
          <a:p>
            <a:pPr>
              <a:defRPr/>
            </a:pPr>
            <a:fld id="{AEB46B8B-93C8-49CC-8284-A7506BD36E65}"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65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66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66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66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71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71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74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75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75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75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75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76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76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76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76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76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76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76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77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77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77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77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78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78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92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92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924.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925.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926.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9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9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93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9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0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0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0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0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0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0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1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1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42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42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42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42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42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42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43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43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43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4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43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43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43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43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43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43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44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44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44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4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44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44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44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44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44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45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45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45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59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5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59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59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59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59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60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60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60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60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60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6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61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62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62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62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62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62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62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62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62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6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egnaposto immagine diapositiva 1">
            <a:extLst>
              <a:ext uri="{FF2B5EF4-FFF2-40B4-BE49-F238E27FC236}">
                <a16:creationId xmlns:a16="http://schemas.microsoft.com/office/drawing/2014/main" id="{FB800049-C2AB-4E25-A7E8-4B1C56DE7E3E}"/>
              </a:ext>
            </a:extLst>
          </p:cNvPr>
          <p:cNvSpPr>
            <a:spLocks noGrp="1" noRot="1" noChangeAspect="1" noChangeArrowheads="1" noTextEdit="1"/>
          </p:cNvSpPr>
          <p:nvPr>
            <p:ph type="sldImg"/>
          </p:nvPr>
        </p:nvSpPr>
        <p:spPr>
          <a:ln/>
        </p:spPr>
      </p:sp>
      <p:sp>
        <p:nvSpPr>
          <p:cNvPr id="24579" name="Segnaposto note 2">
            <a:extLst>
              <a:ext uri="{FF2B5EF4-FFF2-40B4-BE49-F238E27FC236}">
                <a16:creationId xmlns:a16="http://schemas.microsoft.com/office/drawing/2014/main" id="{4704C541-BB74-48EF-84BF-39BBF31F5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
        <p:nvSpPr>
          <p:cNvPr id="24580" name="Segnaposto numero diapositiva 3">
            <a:extLst>
              <a:ext uri="{FF2B5EF4-FFF2-40B4-BE49-F238E27FC236}">
                <a16:creationId xmlns:a16="http://schemas.microsoft.com/office/drawing/2014/main" id="{FD23D38A-D7C2-48D6-B297-BED770F4BC1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fld id="{66B7C2BC-1714-443A-822E-D4C422187EA8}" type="slidenum">
              <a:rPr lang="it-IT" altLang="it-IT" sz="1200" b="0" smtClean="0"/>
              <a:pPr/>
              <a:t>21</a:t>
            </a:fld>
            <a:endParaRPr lang="it-IT" altLang="it-IT" sz="1200" b="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a:extLst>
              <a:ext uri="{FF2B5EF4-FFF2-40B4-BE49-F238E27FC236}">
                <a16:creationId xmlns:a16="http://schemas.microsoft.com/office/drawing/2014/main" id="{CDDDD32A-D849-40D6-9F8D-9A8554D36A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543549E-1404-4F73-B99B-3E23213549D2}" type="slidenum">
              <a:rPr lang="it-IT" altLang="it-IT" smtClean="0"/>
              <a:pPr>
                <a:spcBef>
                  <a:spcPct val="0"/>
                </a:spcBef>
              </a:pPr>
              <a:t>169</a:t>
            </a:fld>
            <a:endParaRPr lang="it-IT" altLang="it-IT"/>
          </a:p>
        </p:txBody>
      </p:sp>
      <p:sp>
        <p:nvSpPr>
          <p:cNvPr id="128003" name="Rectangle 7">
            <a:extLst>
              <a:ext uri="{FF2B5EF4-FFF2-40B4-BE49-F238E27FC236}">
                <a16:creationId xmlns:a16="http://schemas.microsoft.com/office/drawing/2014/main" id="{74625A6F-4C8E-44A4-B6A7-C96A8CA0BCF1}"/>
              </a:ext>
            </a:extLst>
          </p:cNvPr>
          <p:cNvSpPr txBox="1">
            <a:spLocks noGrp="1" noChangeArrowheads="1"/>
          </p:cNvSpPr>
          <p:nvPr/>
        </p:nvSpPr>
        <p:spPr bwMode="auto">
          <a:xfrm>
            <a:off x="3884613"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20" tIns="44859" rIns="89720" bIns="44859" anchor="b"/>
          <a:lstStyle>
            <a:lvl1pPr defTabSz="896938">
              <a:spcBef>
                <a:spcPct val="30000"/>
              </a:spcBef>
              <a:defRPr sz="1200">
                <a:solidFill>
                  <a:schemeClr val="tx1"/>
                </a:solidFill>
                <a:latin typeface="Arial" panose="020B0604020202020204" pitchFamily="34" charset="0"/>
              </a:defRPr>
            </a:lvl1pPr>
            <a:lvl2pPr marL="742950" indent="-285750" defTabSz="896938">
              <a:spcBef>
                <a:spcPct val="30000"/>
              </a:spcBef>
              <a:defRPr sz="1200">
                <a:solidFill>
                  <a:schemeClr val="tx1"/>
                </a:solidFill>
                <a:latin typeface="Arial" panose="020B0604020202020204" pitchFamily="34" charset="0"/>
              </a:defRPr>
            </a:lvl2pPr>
            <a:lvl3pPr marL="1143000" indent="-228600" defTabSz="896938">
              <a:spcBef>
                <a:spcPct val="30000"/>
              </a:spcBef>
              <a:defRPr sz="1200">
                <a:solidFill>
                  <a:schemeClr val="tx1"/>
                </a:solidFill>
                <a:latin typeface="Arial" panose="020B0604020202020204" pitchFamily="34" charset="0"/>
              </a:defRPr>
            </a:lvl3pPr>
            <a:lvl4pPr marL="1600200" indent="-228600" defTabSz="896938">
              <a:spcBef>
                <a:spcPct val="30000"/>
              </a:spcBef>
              <a:defRPr sz="1200">
                <a:solidFill>
                  <a:schemeClr val="tx1"/>
                </a:solidFill>
                <a:latin typeface="Arial" panose="020B0604020202020204" pitchFamily="34" charset="0"/>
              </a:defRPr>
            </a:lvl4pPr>
            <a:lvl5pPr marL="2057400" indent="-228600" defTabSz="896938">
              <a:spcBef>
                <a:spcPct val="30000"/>
              </a:spcBef>
              <a:defRPr sz="1200">
                <a:solidFill>
                  <a:schemeClr val="tx1"/>
                </a:solidFill>
                <a:latin typeface="Arial" panose="020B0604020202020204" pitchFamily="34" charset="0"/>
              </a:defRPr>
            </a:lvl5pPr>
            <a:lvl6pPr marL="2514600" indent="-228600" defTabSz="89693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9693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9693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96938"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3B05ABFB-C9E9-422F-AC4D-C2DE4597DC30}" type="slidenum">
              <a:rPr lang="en-GB" altLang="it-IT" sz="1100"/>
              <a:pPr algn="r" eaLnBrk="1" hangingPunct="1">
                <a:spcBef>
                  <a:spcPct val="0"/>
                </a:spcBef>
              </a:pPr>
              <a:t>169</a:t>
            </a:fld>
            <a:endParaRPr lang="en-GB" altLang="it-IT" sz="1100"/>
          </a:p>
        </p:txBody>
      </p:sp>
      <p:sp>
        <p:nvSpPr>
          <p:cNvPr id="128004" name="Rectangle 2">
            <a:extLst>
              <a:ext uri="{FF2B5EF4-FFF2-40B4-BE49-F238E27FC236}">
                <a16:creationId xmlns:a16="http://schemas.microsoft.com/office/drawing/2014/main" id="{38FAD733-328C-4F0B-B8C5-B7AAE08A3BB5}"/>
              </a:ext>
            </a:extLst>
          </p:cNvPr>
          <p:cNvSpPr>
            <a:spLocks noGrp="1" noRot="1" noChangeAspect="1" noChangeArrowheads="1" noTextEdit="1"/>
          </p:cNvSpPr>
          <p:nvPr>
            <p:ph type="sldImg"/>
          </p:nvPr>
        </p:nvSpPr>
        <p:spPr>
          <a:xfrm>
            <a:off x="1144588" y="684213"/>
            <a:ext cx="4572000" cy="3429000"/>
          </a:xfrm>
          <a:ln/>
        </p:spPr>
      </p:sp>
      <p:sp>
        <p:nvSpPr>
          <p:cNvPr id="128005" name="Rectangle 3">
            <a:extLst>
              <a:ext uri="{FF2B5EF4-FFF2-40B4-BE49-F238E27FC236}">
                <a16:creationId xmlns:a16="http://schemas.microsoft.com/office/drawing/2014/main" id="{7DAB37FC-4B11-4483-9B5F-4EC56774518F}"/>
              </a:ext>
            </a:extLst>
          </p:cNvPr>
          <p:cNvSpPr>
            <a:spLocks noGrp="1" noChangeArrowheads="1"/>
          </p:cNvSpPr>
          <p:nvPr>
            <p:ph type="body" idx="1"/>
          </p:nvPr>
        </p:nvSpPr>
        <p:spPr>
          <a:xfrm>
            <a:off x="684213" y="4341813"/>
            <a:ext cx="5489575" cy="411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20" tIns="44859" rIns="89720" bIns="44859"/>
          <a:lstStyle/>
          <a:p>
            <a:r>
              <a:rPr lang="en-GB" altLang="it-IT">
                <a:latin typeface="Arial" panose="020B0604020202020204" pitchFamily="34" charset="0"/>
              </a:rPr>
              <a:t>Retapamulin was 16- to 32-fold more active than all comparators tested, with a MIC</a:t>
            </a:r>
            <a:r>
              <a:rPr lang="en-GB" altLang="it-IT" baseline="-25000">
                <a:latin typeface="Arial" panose="020B0604020202020204" pitchFamily="34" charset="0"/>
              </a:rPr>
              <a:t>90</a:t>
            </a:r>
            <a:r>
              <a:rPr lang="en-GB" altLang="it-IT">
                <a:latin typeface="Arial" panose="020B0604020202020204" pitchFamily="34" charset="0"/>
              </a:rPr>
              <a:t> of </a:t>
            </a:r>
            <a:r>
              <a:rPr lang="en-GB" altLang="it-IT">
                <a:latin typeface="Arial" panose="020B0604020202020204" pitchFamily="34" charset="0"/>
                <a:cs typeface="Times New Roman" panose="02020603050405020304" pitchFamily="18" charset="0"/>
              </a:rPr>
              <a:t>≤</a:t>
            </a:r>
            <a:r>
              <a:rPr lang="en-GB" altLang="it-IT">
                <a:latin typeface="Arial" panose="020B0604020202020204" pitchFamily="34" charset="0"/>
              </a:rPr>
              <a:t>0.12 μg/mL, with 0.5 μg/mL inhibiting all 2950 staphylococcal strains tested.</a:t>
            </a:r>
          </a:p>
          <a:p>
            <a:endParaRPr lang="en-GB" altLang="it-IT">
              <a:latin typeface="Arial" panose="020B0604020202020204" pitchFamily="34" charset="0"/>
            </a:endParaRPr>
          </a:p>
          <a:p>
            <a:r>
              <a:rPr lang="en-GB" altLang="it-IT">
                <a:latin typeface="Arial" panose="020B0604020202020204" pitchFamily="34" charset="0"/>
              </a:rPr>
              <a:t>Retapamulin retained its </a:t>
            </a:r>
            <a:r>
              <a:rPr lang="en-GB" altLang="it-IT" i="1">
                <a:latin typeface="Arial" panose="020B0604020202020204" pitchFamily="34" charset="0"/>
              </a:rPr>
              <a:t>in vitro </a:t>
            </a:r>
            <a:r>
              <a:rPr lang="en-GB" altLang="it-IT">
                <a:latin typeface="Arial" panose="020B0604020202020204" pitchFamily="34" charset="0"/>
              </a:rPr>
              <a:t>activity versus</a:t>
            </a:r>
            <a:r>
              <a:rPr lang="en-GB" altLang="it-IT" i="1">
                <a:latin typeface="Arial" panose="020B0604020202020204" pitchFamily="34" charset="0"/>
              </a:rPr>
              <a:t> S. aureus </a:t>
            </a:r>
            <a:r>
              <a:rPr lang="en-GB" altLang="it-IT">
                <a:latin typeface="Arial" panose="020B0604020202020204" pitchFamily="34" charset="0"/>
              </a:rPr>
              <a:t>resistant to methicillin, erythromycin, fusidic acid or mupirocin, with MIC</a:t>
            </a:r>
            <a:r>
              <a:rPr lang="en-GB" altLang="it-IT" baseline="-25000">
                <a:latin typeface="Arial" panose="020B0604020202020204" pitchFamily="34" charset="0"/>
              </a:rPr>
              <a:t>90 </a:t>
            </a:r>
            <a:r>
              <a:rPr lang="en-GB" altLang="it-IT">
                <a:latin typeface="Arial" panose="020B0604020202020204" pitchFamily="34" charset="0"/>
              </a:rPr>
              <a:t>values of 0.12 μg/mL for all strains, regardless of resistant phenotype.</a:t>
            </a:r>
          </a:p>
          <a:p>
            <a:endParaRPr lang="en-GB" altLang="it-IT">
              <a:latin typeface="Arial" panose="020B0604020202020204" pitchFamily="34" charset="0"/>
            </a:endParaRPr>
          </a:p>
          <a:p>
            <a:r>
              <a:rPr lang="en-GB" altLang="it-IT" b="1">
                <a:latin typeface="Arial" panose="020B0604020202020204" pitchFamily="34" charset="0"/>
              </a:rPr>
              <a:t>References</a:t>
            </a:r>
          </a:p>
          <a:p>
            <a:r>
              <a:rPr lang="en-GB" altLang="it-IT">
                <a:latin typeface="Arial" panose="020B0604020202020204" pitchFamily="34" charset="0"/>
              </a:rPr>
              <a:t>Stevens et al. 45th ICAAC (2005), Poster F-2062.</a:t>
            </a:r>
          </a:p>
          <a:p>
            <a:r>
              <a:rPr lang="en-GB" altLang="it-IT">
                <a:latin typeface="Arial" panose="020B0604020202020204" pitchFamily="34" charset="0"/>
              </a:rPr>
              <a:t>GSK, data on file.</a:t>
            </a:r>
            <a:endParaRPr lang="en-US" altLang="it-IT">
              <a:latin typeface="Arial" panose="020B0604020202020204" pitchFamily="34"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7">
            <a:extLst>
              <a:ext uri="{FF2B5EF4-FFF2-40B4-BE49-F238E27FC236}">
                <a16:creationId xmlns:a16="http://schemas.microsoft.com/office/drawing/2014/main" id="{CD8F3397-0B7B-48B0-A709-A6B2917080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80AEE37-9739-40B1-85A5-5C43FDB21EF2}" type="slidenum">
              <a:rPr lang="it-IT" altLang="it-IT" smtClean="0"/>
              <a:pPr>
                <a:spcBef>
                  <a:spcPct val="0"/>
                </a:spcBef>
              </a:pPr>
              <a:t>653</a:t>
            </a:fld>
            <a:endParaRPr lang="it-IT" altLang="it-IT"/>
          </a:p>
        </p:txBody>
      </p:sp>
      <p:sp>
        <p:nvSpPr>
          <p:cNvPr id="546819" name="Rectangle 2">
            <a:extLst>
              <a:ext uri="{FF2B5EF4-FFF2-40B4-BE49-F238E27FC236}">
                <a16:creationId xmlns:a16="http://schemas.microsoft.com/office/drawing/2014/main" id="{82260EE8-D730-4BA3-9397-EB945A1C8A1B}"/>
              </a:ext>
            </a:extLst>
          </p:cNvPr>
          <p:cNvSpPr>
            <a:spLocks noGrp="1" noRot="1" noChangeAspect="1" noChangeArrowheads="1" noTextEdit="1"/>
          </p:cNvSpPr>
          <p:nvPr>
            <p:ph type="sldImg"/>
          </p:nvPr>
        </p:nvSpPr>
        <p:spPr>
          <a:ln/>
        </p:spPr>
      </p:sp>
      <p:sp>
        <p:nvSpPr>
          <p:cNvPr id="546820" name="Rectangle 3">
            <a:extLst>
              <a:ext uri="{FF2B5EF4-FFF2-40B4-BE49-F238E27FC236}">
                <a16:creationId xmlns:a16="http://schemas.microsoft.com/office/drawing/2014/main" id="{2C0B637F-FF6E-4BAB-A12F-B9365757A8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La bath-PUVA è vantaggiosa soprattutto perché non è aggravata da effetti collaterali sistemici.</a:t>
            </a:r>
          </a:p>
        </p:txBody>
      </p:sp>
    </p:spTree>
    <p:extLst>
      <p:ext uri="{BB962C8B-B14F-4D97-AF65-F5344CB8AC3E}">
        <p14:creationId xmlns:p14="http://schemas.microsoft.com/office/powerpoint/2010/main" val="326088547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marL="215900" indent="-215900">
              <a:tabLst>
                <a:tab pos="723900" algn="l"/>
                <a:tab pos="1447800" algn="l"/>
                <a:tab pos="2171700" algn="l"/>
                <a:tab pos="2895600" algn="l"/>
              </a:tabLst>
              <a:defRPr sz="3200" b="1">
                <a:solidFill>
                  <a:schemeClr val="bg1"/>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Lst>
              <a:defRPr sz="3200" b="1">
                <a:solidFill>
                  <a:schemeClr val="bg1"/>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Lst>
              <a:defRPr sz="3200" b="1">
                <a:solidFill>
                  <a:schemeClr val="bg1"/>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Lst>
              <a:defRPr sz="3200" b="1">
                <a:solidFill>
                  <a:schemeClr val="bg1"/>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Lst>
              <a:defRPr sz="3200" b="1">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3200" b="1">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3200" b="1">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3200" b="1">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3200" b="1">
                <a:solidFill>
                  <a:schemeClr val="bg1"/>
                </a:solidFill>
                <a:latin typeface="Arial" panose="020B0604020202020204" pitchFamily="34" charset="0"/>
                <a:ea typeface="Microsoft YaHei" panose="020B0503020204020204" pitchFamily="34" charset="-122"/>
              </a:defRPr>
            </a:lvl9pPr>
          </a:lstStyle>
          <a:p>
            <a:fld id="{D31F3223-660F-4723-9505-70774AD7442E}" type="slidenum">
              <a:rPr lang="it-IT" altLang="it-IT" sz="1200" b="0">
                <a:solidFill>
                  <a:srgbClr val="CCCCFF"/>
                </a:solidFill>
                <a:latin typeface="Times New Roman" panose="02020603050405020304" pitchFamily="18" charset="0"/>
              </a:rPr>
              <a:pPr/>
              <a:t>666</a:t>
            </a:fld>
            <a:endParaRPr lang="it-IT" altLang="it-IT" sz="1200" b="0">
              <a:solidFill>
                <a:srgbClr val="CCCCFF"/>
              </a:solidFill>
              <a:latin typeface="Times New Roman" panose="02020603050405020304" pitchFamily="18" charset="0"/>
            </a:endParaRPr>
          </a:p>
        </p:txBody>
      </p:sp>
      <p:sp>
        <p:nvSpPr>
          <p:cNvPr id="77827" name="Rectangle 1"/>
          <p:cNvSpPr txBox="1">
            <a:spLocks noGrp="1" noRot="1" noChangeAspect="1" noChangeArrowheads="1" noTextEdit="1"/>
          </p:cNvSpPr>
          <p:nvPr>
            <p:ph type="sldImg"/>
          </p:nvPr>
        </p:nvSpPr>
        <p:spPr>
          <a:xfrm>
            <a:off x="839788" y="763588"/>
            <a:ext cx="4873625" cy="3654425"/>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28" name="Rectangle 2"/>
          <p:cNvSpPr txBox="1">
            <a:spLocks noGrp="1" noChangeArrowheads="1"/>
          </p:cNvSpPr>
          <p:nvPr>
            <p:ph type="body" idx="1"/>
          </p:nvPr>
        </p:nvSpPr>
        <p:spPr>
          <a:xfrm>
            <a:off x="914400" y="4648200"/>
            <a:ext cx="4800600" cy="44196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latin typeface="Times New Roman" panose="02020603050405020304" pitchFamily="18" charset="0"/>
            </a:endParaRPr>
          </a:p>
        </p:txBody>
      </p:sp>
    </p:spTree>
    <p:extLst>
      <p:ext uri="{BB962C8B-B14F-4D97-AF65-F5344CB8AC3E}">
        <p14:creationId xmlns:p14="http://schemas.microsoft.com/office/powerpoint/2010/main" val="88867495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marL="215900" indent="-215900">
              <a:tabLst>
                <a:tab pos="723900" algn="l"/>
                <a:tab pos="1447800" algn="l"/>
                <a:tab pos="2171700" algn="l"/>
                <a:tab pos="2895600" algn="l"/>
              </a:tabLst>
              <a:defRPr sz="3200" b="1">
                <a:solidFill>
                  <a:schemeClr val="bg1"/>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Lst>
              <a:defRPr sz="3200" b="1">
                <a:solidFill>
                  <a:schemeClr val="bg1"/>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Lst>
              <a:defRPr sz="3200" b="1">
                <a:solidFill>
                  <a:schemeClr val="bg1"/>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Lst>
              <a:defRPr sz="3200" b="1">
                <a:solidFill>
                  <a:schemeClr val="bg1"/>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Lst>
              <a:defRPr sz="3200" b="1">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3200" b="1">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3200" b="1">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3200" b="1">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3200" b="1">
                <a:solidFill>
                  <a:schemeClr val="bg1"/>
                </a:solidFill>
                <a:latin typeface="Arial" panose="020B0604020202020204" pitchFamily="34" charset="0"/>
                <a:ea typeface="Microsoft YaHei" panose="020B0503020204020204" pitchFamily="34" charset="-122"/>
              </a:defRPr>
            </a:lvl9pPr>
          </a:lstStyle>
          <a:p>
            <a:fld id="{DE066A72-ADA1-4AD3-9A90-E7EB9FB184D8}" type="slidenum">
              <a:rPr lang="it-IT" altLang="it-IT" sz="1200" b="0">
                <a:solidFill>
                  <a:srgbClr val="CCCCFF"/>
                </a:solidFill>
                <a:latin typeface="Times New Roman" panose="02020603050405020304" pitchFamily="18" charset="0"/>
              </a:rPr>
              <a:pPr/>
              <a:t>667</a:t>
            </a:fld>
            <a:endParaRPr lang="it-IT" altLang="it-IT" sz="1200" b="0">
              <a:solidFill>
                <a:srgbClr val="CCCCFF"/>
              </a:solidFill>
              <a:latin typeface="Times New Roman" panose="02020603050405020304" pitchFamily="18" charset="0"/>
            </a:endParaRPr>
          </a:p>
        </p:txBody>
      </p:sp>
      <p:sp>
        <p:nvSpPr>
          <p:cNvPr id="78851" name="Rectangle 1"/>
          <p:cNvSpPr txBox="1">
            <a:spLocks noGrp="1" noRot="1" noChangeAspect="1" noChangeArrowheads="1" noTextEdit="1"/>
          </p:cNvSpPr>
          <p:nvPr>
            <p:ph type="sldImg"/>
          </p:nvPr>
        </p:nvSpPr>
        <p:spPr>
          <a:xfrm>
            <a:off x="839788" y="763588"/>
            <a:ext cx="4873625" cy="3654425"/>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2" name="Rectangle 2"/>
          <p:cNvSpPr txBox="1">
            <a:spLocks noGrp="1" noChangeArrowheads="1"/>
          </p:cNvSpPr>
          <p:nvPr>
            <p:ph type="body" idx="1"/>
          </p:nvPr>
        </p:nvSpPr>
        <p:spPr>
          <a:xfrm>
            <a:off x="914400" y="4648200"/>
            <a:ext cx="4800600" cy="44196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latin typeface="Times New Roman" panose="02020603050405020304" pitchFamily="18" charset="0"/>
            </a:endParaRPr>
          </a:p>
        </p:txBody>
      </p:sp>
      <p:sp>
        <p:nvSpPr>
          <p:cNvPr id="78853" name="Text Box 3"/>
          <p:cNvSpPr txBox="1">
            <a:spLocks noChangeArrowheads="1"/>
          </p:cNvSpPr>
          <p:nvPr/>
        </p:nvSpPr>
        <p:spPr bwMode="auto">
          <a:xfrm>
            <a:off x="3733800" y="9296400"/>
            <a:ext cx="2895600"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b="1">
                <a:solidFill>
                  <a:schemeClr val="bg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b="1">
                <a:solidFill>
                  <a:schemeClr val="bg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b="1">
                <a:solidFill>
                  <a:schemeClr val="bg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b="1">
                <a:solidFill>
                  <a:schemeClr val="bg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b="1">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b="1">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b="1">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b="1">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b="1">
                <a:solidFill>
                  <a:schemeClr val="bg1"/>
                </a:solidFill>
                <a:latin typeface="Arial" panose="020B0604020202020204" pitchFamily="34" charset="0"/>
                <a:ea typeface="Microsoft YaHei" panose="020B0503020204020204" pitchFamily="34" charset="-122"/>
              </a:defRPr>
            </a:lvl9pPr>
          </a:lstStyle>
          <a:p>
            <a:pPr algn="r" eaLnBrk="0" fontAlgn="base" hangingPunct="0">
              <a:spcBef>
                <a:spcPct val="0"/>
              </a:spcBef>
              <a:spcAft>
                <a:spcPct val="0"/>
              </a:spcAft>
            </a:pPr>
            <a:fld id="{77207480-F3F3-4A01-884F-706BAF24CC0D}" type="slidenum">
              <a:rPr lang="it-IT" altLang="it-IT" sz="1200" b="0">
                <a:solidFill>
                  <a:srgbClr val="CCCCFF"/>
                </a:solidFill>
                <a:cs typeface="Arial" panose="020B0604020202020204" pitchFamily="34" charset="0"/>
              </a:rPr>
              <a:pPr algn="r" eaLnBrk="0" fontAlgn="base" hangingPunct="0">
                <a:spcBef>
                  <a:spcPct val="0"/>
                </a:spcBef>
                <a:spcAft>
                  <a:spcPct val="0"/>
                </a:spcAft>
              </a:pPr>
              <a:t>667</a:t>
            </a:fld>
            <a:endParaRPr lang="it-IT" altLang="it-IT" sz="1200" b="0">
              <a:solidFill>
                <a:srgbClr val="CCCCFF"/>
              </a:solidFill>
              <a:cs typeface="Arial" panose="020B0604020202020204" pitchFamily="34" charset="0"/>
            </a:endParaRPr>
          </a:p>
        </p:txBody>
      </p:sp>
    </p:spTree>
    <p:extLst>
      <p:ext uri="{BB962C8B-B14F-4D97-AF65-F5344CB8AC3E}">
        <p14:creationId xmlns:p14="http://schemas.microsoft.com/office/powerpoint/2010/main" val="206233446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marL="215900" indent="-215900">
              <a:tabLst>
                <a:tab pos="723900" algn="l"/>
                <a:tab pos="1447800" algn="l"/>
                <a:tab pos="2171700" algn="l"/>
                <a:tab pos="2895600" algn="l"/>
              </a:tabLst>
              <a:defRPr sz="3200" b="1">
                <a:solidFill>
                  <a:schemeClr val="bg1"/>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Lst>
              <a:defRPr sz="3200" b="1">
                <a:solidFill>
                  <a:schemeClr val="bg1"/>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Lst>
              <a:defRPr sz="3200" b="1">
                <a:solidFill>
                  <a:schemeClr val="bg1"/>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Lst>
              <a:defRPr sz="3200" b="1">
                <a:solidFill>
                  <a:schemeClr val="bg1"/>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Lst>
              <a:defRPr sz="3200" b="1">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3200" b="1">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3200" b="1">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3200" b="1">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3200" b="1">
                <a:solidFill>
                  <a:schemeClr val="bg1"/>
                </a:solidFill>
                <a:latin typeface="Arial" panose="020B0604020202020204" pitchFamily="34" charset="0"/>
                <a:ea typeface="Microsoft YaHei" panose="020B0503020204020204" pitchFamily="34" charset="-122"/>
              </a:defRPr>
            </a:lvl9pPr>
          </a:lstStyle>
          <a:p>
            <a:fld id="{4A4787A9-BDB7-4079-A7AC-C3D5C67C9FEF}" type="slidenum">
              <a:rPr lang="it-IT" altLang="it-IT" sz="1200" b="0">
                <a:solidFill>
                  <a:srgbClr val="CCCCFF"/>
                </a:solidFill>
                <a:latin typeface="Times New Roman" panose="02020603050405020304" pitchFamily="18" charset="0"/>
              </a:rPr>
              <a:pPr/>
              <a:t>668</a:t>
            </a:fld>
            <a:endParaRPr lang="it-IT" altLang="it-IT" sz="1200" b="0">
              <a:solidFill>
                <a:srgbClr val="CCCCFF"/>
              </a:solidFill>
              <a:latin typeface="Times New Roman" panose="02020603050405020304" pitchFamily="18" charset="0"/>
            </a:endParaRPr>
          </a:p>
        </p:txBody>
      </p:sp>
      <p:sp>
        <p:nvSpPr>
          <p:cNvPr id="79875" name="Rectangle 1"/>
          <p:cNvSpPr txBox="1">
            <a:spLocks noGrp="1" noRot="1" noChangeAspect="1" noChangeArrowheads="1" noTextEdit="1"/>
          </p:cNvSpPr>
          <p:nvPr>
            <p:ph type="sldImg"/>
          </p:nvPr>
        </p:nvSpPr>
        <p:spPr>
          <a:xfrm>
            <a:off x="839788" y="763588"/>
            <a:ext cx="4873625" cy="3654425"/>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6" name="Rectangle 2"/>
          <p:cNvSpPr txBox="1">
            <a:spLocks noGrp="1" noChangeArrowheads="1"/>
          </p:cNvSpPr>
          <p:nvPr>
            <p:ph type="body" idx="1"/>
          </p:nvPr>
        </p:nvSpPr>
        <p:spPr>
          <a:xfrm>
            <a:off x="914400" y="4648200"/>
            <a:ext cx="4800600" cy="44196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latin typeface="Times New Roman" panose="02020603050405020304" pitchFamily="18" charset="0"/>
            </a:endParaRPr>
          </a:p>
        </p:txBody>
      </p:sp>
    </p:spTree>
    <p:extLst>
      <p:ext uri="{BB962C8B-B14F-4D97-AF65-F5344CB8AC3E}">
        <p14:creationId xmlns:p14="http://schemas.microsoft.com/office/powerpoint/2010/main" val="145867143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a:extLst>
              <a:ext uri="{FF2B5EF4-FFF2-40B4-BE49-F238E27FC236}">
                <a16:creationId xmlns:a16="http://schemas.microsoft.com/office/drawing/2014/main" id="{AC81954C-D2E0-4F50-BBBA-F797228E529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D7EFE5C-18B1-4BF7-8FBC-5CE6E3B91CC9}" type="slidenum">
              <a:rPr lang="it-IT" altLang="it-IT" smtClean="0"/>
              <a:pPr>
                <a:spcBef>
                  <a:spcPct val="0"/>
                </a:spcBef>
              </a:pPr>
              <a:t>715</a:t>
            </a:fld>
            <a:endParaRPr lang="it-IT" altLang="it-IT"/>
          </a:p>
        </p:txBody>
      </p:sp>
      <p:sp>
        <p:nvSpPr>
          <p:cNvPr id="270339" name="Rectangle 2">
            <a:extLst>
              <a:ext uri="{FF2B5EF4-FFF2-40B4-BE49-F238E27FC236}">
                <a16:creationId xmlns:a16="http://schemas.microsoft.com/office/drawing/2014/main" id="{01E8C390-76E2-4631-B80A-6A3991FD87BA}"/>
              </a:ext>
            </a:extLst>
          </p:cNvPr>
          <p:cNvSpPr>
            <a:spLocks noGrp="1" noRot="1" noChangeAspect="1" noChangeArrowheads="1" noTextEdit="1"/>
          </p:cNvSpPr>
          <p:nvPr>
            <p:ph type="sldImg"/>
          </p:nvPr>
        </p:nvSpPr>
        <p:spPr>
          <a:xfrm>
            <a:off x="1146175" y="685800"/>
            <a:ext cx="4570413" cy="3427413"/>
          </a:xfrm>
          <a:ln/>
        </p:spPr>
      </p:sp>
      <p:sp>
        <p:nvSpPr>
          <p:cNvPr id="270340" name="Rectangle 3">
            <a:extLst>
              <a:ext uri="{FF2B5EF4-FFF2-40B4-BE49-F238E27FC236}">
                <a16:creationId xmlns:a16="http://schemas.microsoft.com/office/drawing/2014/main" id="{8F7F77D7-E06B-4877-BC8F-75ED134DF105}"/>
              </a:ext>
            </a:extLst>
          </p:cNvPr>
          <p:cNvSpPr>
            <a:spLocks noGrp="1" noChangeArrowheads="1"/>
          </p:cNvSpPr>
          <p:nvPr>
            <p:ph type="body" idx="1"/>
          </p:nvPr>
        </p:nvSpPr>
        <p:spPr>
          <a:xfrm>
            <a:off x="914400" y="4344988"/>
            <a:ext cx="5029200"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indent="190500" eaLnBrk="1" hangingPunct="1">
              <a:buFontTx/>
              <a:buChar char="•"/>
              <a:tabLst>
                <a:tab pos="190500" algn="l"/>
              </a:tabLst>
            </a:pPr>
            <a:r>
              <a:rPr lang="de-DE" altLang="it-IT">
                <a:latin typeface="Arial" panose="020B0604020202020204" pitchFamily="34" charset="0"/>
                <a:cs typeface="Times New Roman" panose="02020603050405020304" pitchFamily="18" charset="0"/>
              </a:rPr>
              <a:t>Comparison of the pharmacological profiles of Elidel and 	corticosteroids</a:t>
            </a:r>
            <a:endParaRPr lang="en-US" altLang="it-IT">
              <a:latin typeface="Arial" panose="020B0604020202020204" pitchFamily="34" charset="0"/>
              <a:cs typeface="Times New Roman" panose="02020603050405020304" pitchFamily="18" charset="0"/>
            </a:endParaRPr>
          </a:p>
          <a:p>
            <a:pPr indent="190500" eaLnBrk="1" hangingPunct="1">
              <a:buFontTx/>
              <a:buChar char="•"/>
              <a:tabLst>
                <a:tab pos="190500" algn="l"/>
              </a:tabLst>
            </a:pPr>
            <a:r>
              <a:rPr lang="de-DE" altLang="it-IT">
                <a:latin typeface="Arial" panose="020B0604020202020204" pitchFamily="34" charset="0"/>
                <a:cs typeface="Times New Roman" panose="02020603050405020304" pitchFamily="18" charset="0"/>
              </a:rPr>
              <a:t>Corticosteroids are potent anti-inflammatory compounds that act 	unselectively, interfering with many processes in many different 	cells  </a:t>
            </a:r>
            <a:endParaRPr lang="en-US" altLang="it-IT">
              <a:latin typeface="Arial" panose="020B0604020202020204" pitchFamily="34" charset="0"/>
              <a:cs typeface="Times New Roman" panose="02020603050405020304" pitchFamily="18" charset="0"/>
            </a:endParaRPr>
          </a:p>
          <a:p>
            <a:pPr indent="190500" eaLnBrk="1" hangingPunct="1">
              <a:buFontTx/>
              <a:buChar char="•"/>
              <a:tabLst>
                <a:tab pos="190500" algn="l"/>
              </a:tabLst>
            </a:pPr>
            <a:r>
              <a:rPr lang="de-DE" altLang="it-IT">
                <a:latin typeface="Arial" panose="020B0604020202020204" pitchFamily="34" charset="0"/>
                <a:cs typeface="Times New Roman" panose="02020603050405020304" pitchFamily="18" charset="0"/>
              </a:rPr>
              <a:t>Their use is, therefore, associated with a variety of local and 	potential systemic side-effects such as depletion of Langerhans‘ 	cells from the epidermis, induction of skin atrophy, striae, and 	telangiectesia, as well as potenially with HPA-axis suppression</a:t>
            </a:r>
            <a:endParaRPr lang="en-US" altLang="it-IT">
              <a:latin typeface="Arial" panose="020B0604020202020204" pitchFamily="34" charset="0"/>
              <a:cs typeface="Times New Roman" panose="02020603050405020304" pitchFamily="18" charset="0"/>
            </a:endParaRPr>
          </a:p>
          <a:p>
            <a:pPr indent="190500" eaLnBrk="1" hangingPunct="1">
              <a:buFontTx/>
              <a:buChar char="•"/>
              <a:tabLst>
                <a:tab pos="190500" algn="l"/>
              </a:tabLst>
            </a:pPr>
            <a:r>
              <a:rPr lang="de-DE" altLang="it-IT">
                <a:latin typeface="Arial" panose="020B0604020202020204" pitchFamily="34" charset="0"/>
                <a:cs typeface="Times New Roman" panose="02020603050405020304" pitchFamily="18" charset="0"/>
              </a:rPr>
              <a:t>Elidel, in contrast, is a cell selective inhibitor of inflammatory 	cytokines in T cells and mast-cells </a:t>
            </a:r>
            <a:endParaRPr lang="en-US" altLang="it-IT">
              <a:latin typeface="Arial" panose="020B0604020202020204" pitchFamily="34" charset="0"/>
              <a:cs typeface="Times New Roman" panose="02020603050405020304" pitchFamily="18" charset="0"/>
            </a:endParaRPr>
          </a:p>
          <a:p>
            <a:pPr indent="190500" eaLnBrk="1" hangingPunct="1">
              <a:buFontTx/>
              <a:buChar char="•"/>
              <a:tabLst>
                <a:tab pos="190500" algn="l"/>
              </a:tabLst>
            </a:pPr>
            <a:r>
              <a:rPr lang="de-DE" altLang="it-IT">
                <a:latin typeface="Arial" panose="020B0604020202020204" pitchFamily="34" charset="0"/>
                <a:cs typeface="Times New Roman" panose="02020603050405020304" pitchFamily="18" charset="0"/>
              </a:rPr>
              <a:t>Elidel has shown no effect on keratinocytes, fibroblasts, endothelial 	cells, or Langerhans‘ cells </a:t>
            </a:r>
            <a:endParaRPr lang="en-US" altLang="it-IT">
              <a:latin typeface="Arial" panose="020B0604020202020204" pitchFamily="34" charset="0"/>
              <a:cs typeface="Times New Roman" panose="02020603050405020304" pitchFamily="18" charset="0"/>
            </a:endParaRPr>
          </a:p>
          <a:p>
            <a:pPr indent="190500" eaLnBrk="1" hangingPunct="1">
              <a:buFontTx/>
              <a:buChar char="•"/>
              <a:tabLst>
                <a:tab pos="190500" algn="l"/>
              </a:tabLst>
            </a:pPr>
            <a:r>
              <a:rPr lang="de-DE" altLang="it-IT">
                <a:latin typeface="Arial" panose="020B0604020202020204" pitchFamily="34" charset="0"/>
                <a:cs typeface="Times New Roman" panose="02020603050405020304" pitchFamily="18" charset="0"/>
              </a:rPr>
              <a:t>Elidel was confirmed to have no skin atrophogenic potential and 	has, according to its mode of action, no effect on the HPA-axis</a:t>
            </a:r>
            <a:endParaRPr lang="en-US" altLang="it-IT">
              <a:latin typeface="Arial" panose="020B0604020202020204" pitchFamily="34" charset="0"/>
              <a:cs typeface="Times New Roman" panose="02020603050405020304" pitchFamily="18" charset="0"/>
            </a:endParaRPr>
          </a:p>
          <a:p>
            <a:pPr indent="190500" eaLnBrk="1" hangingPunct="1">
              <a:buFontTx/>
              <a:buChar char="•"/>
              <a:tabLst>
                <a:tab pos="190500" algn="l"/>
              </a:tabLst>
            </a:pPr>
            <a:r>
              <a:rPr lang="de-DE" altLang="it-IT">
                <a:latin typeface="Arial" panose="020B0604020202020204" pitchFamily="34" charset="0"/>
                <a:cs typeface="Times New Roman" panose="02020603050405020304" pitchFamily="18" charset="0"/>
              </a:rPr>
              <a:t>Elidel thus acts more selectively than corticosteroids and has a 	lower potential for side-effects</a:t>
            </a:r>
            <a:endParaRPr lang="en-US" altLang="it-IT">
              <a:latin typeface="Arial" panose="020B0604020202020204" pitchFamily="34" charset="0"/>
              <a:cs typeface="Times New Roman" panose="02020603050405020304" pitchFamily="18" charset="0"/>
            </a:endParaRPr>
          </a:p>
          <a:p>
            <a:pPr indent="190500" eaLnBrk="1" hangingPunct="1">
              <a:buFontTx/>
              <a:buChar char="•"/>
              <a:tabLst>
                <a:tab pos="190500" algn="l"/>
              </a:tabLst>
            </a:pPr>
            <a:endParaRPr lang="en-GB" altLang="it-IT">
              <a:latin typeface="Arial" panose="020B0604020202020204" pitchFamily="34" charset="0"/>
            </a:endParaRPr>
          </a:p>
        </p:txBody>
      </p:sp>
    </p:spTree>
    <p:extLst>
      <p:ext uri="{BB962C8B-B14F-4D97-AF65-F5344CB8AC3E}">
        <p14:creationId xmlns:p14="http://schemas.microsoft.com/office/powerpoint/2010/main" val="233813598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a:extLst>
              <a:ext uri="{FF2B5EF4-FFF2-40B4-BE49-F238E27FC236}">
                <a16:creationId xmlns:a16="http://schemas.microsoft.com/office/drawing/2014/main" id="{C6FEAA14-C93E-48C9-B9EF-E1C85DB94F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E6F28A5-F582-485F-861D-B97247294EC7}" type="slidenum">
              <a:rPr lang="it-IT" altLang="it-IT" smtClean="0"/>
              <a:pPr>
                <a:spcBef>
                  <a:spcPct val="0"/>
                </a:spcBef>
              </a:pPr>
              <a:t>716</a:t>
            </a:fld>
            <a:endParaRPr lang="it-IT" altLang="it-IT"/>
          </a:p>
        </p:txBody>
      </p:sp>
      <p:sp>
        <p:nvSpPr>
          <p:cNvPr id="272387" name="Rectangle 2">
            <a:extLst>
              <a:ext uri="{FF2B5EF4-FFF2-40B4-BE49-F238E27FC236}">
                <a16:creationId xmlns:a16="http://schemas.microsoft.com/office/drawing/2014/main" id="{4BB92AB0-D1E7-4B3A-AB6E-D7646A0A3BC9}"/>
              </a:ext>
            </a:extLst>
          </p:cNvPr>
          <p:cNvSpPr>
            <a:spLocks noGrp="1" noRot="1" noChangeAspect="1" noChangeArrowheads="1" noTextEdit="1"/>
          </p:cNvSpPr>
          <p:nvPr>
            <p:ph type="sldImg"/>
          </p:nvPr>
        </p:nvSpPr>
        <p:spPr>
          <a:xfrm>
            <a:off x="1146175" y="685800"/>
            <a:ext cx="4570413" cy="3427413"/>
          </a:xfrm>
          <a:ln/>
        </p:spPr>
      </p:sp>
      <p:sp>
        <p:nvSpPr>
          <p:cNvPr id="272388" name="Rectangle 3">
            <a:extLst>
              <a:ext uri="{FF2B5EF4-FFF2-40B4-BE49-F238E27FC236}">
                <a16:creationId xmlns:a16="http://schemas.microsoft.com/office/drawing/2014/main" id="{AF8A3B06-680C-4FF7-923F-733564B1558F}"/>
              </a:ext>
            </a:extLst>
          </p:cNvPr>
          <p:cNvSpPr>
            <a:spLocks noGrp="1" noChangeArrowheads="1"/>
          </p:cNvSpPr>
          <p:nvPr>
            <p:ph type="body" idx="1"/>
          </p:nvPr>
        </p:nvSpPr>
        <p:spPr>
          <a:xfrm>
            <a:off x="906463" y="4344988"/>
            <a:ext cx="5037137" cy="4602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indent="190500" eaLnBrk="1" hangingPunct="1">
              <a:buFontTx/>
              <a:buChar char="•"/>
              <a:tabLst>
                <a:tab pos="190500" algn="l"/>
              </a:tabLst>
            </a:pPr>
            <a:r>
              <a:rPr lang="de-DE" altLang="it-IT" sz="1100">
                <a:latin typeface="Arial" panose="020B0604020202020204" pitchFamily="34" charset="0"/>
                <a:cs typeface="Times New Roman" panose="02020603050405020304" pitchFamily="18" charset="0"/>
              </a:rPr>
              <a:t>Animation showing a simplified picture of the pathomechanism of the 	inflammatory process induced by antigens in the skin of AD patients and 	the action of Elidel and corticosteroids </a:t>
            </a:r>
            <a:endParaRPr lang="en-US" altLang="it-IT" sz="1100">
              <a:latin typeface="Arial" panose="020B0604020202020204" pitchFamily="34" charset="0"/>
              <a:cs typeface="Times New Roman" panose="02020603050405020304" pitchFamily="18" charset="0"/>
            </a:endParaRPr>
          </a:p>
          <a:p>
            <a:pPr indent="190500" eaLnBrk="1" hangingPunct="1">
              <a:buFontTx/>
              <a:buChar char="•"/>
              <a:tabLst>
                <a:tab pos="190500" algn="l"/>
              </a:tabLst>
            </a:pPr>
            <a:r>
              <a:rPr lang="de-DE" altLang="it-IT" sz="1100">
                <a:latin typeface="Arial" panose="020B0604020202020204" pitchFamily="34" charset="0"/>
                <a:cs typeface="Times New Roman" panose="02020603050405020304" pitchFamily="18" charset="0"/>
              </a:rPr>
              <a:t>Allergens penetrating into the epidermis are captured by IgE bound to 	the surface of Langerhans‘ cells </a:t>
            </a:r>
            <a:endParaRPr lang="en-US" altLang="it-IT" sz="1100">
              <a:latin typeface="Arial" panose="020B0604020202020204" pitchFamily="34" charset="0"/>
              <a:cs typeface="Times New Roman" panose="02020603050405020304" pitchFamily="18" charset="0"/>
            </a:endParaRPr>
          </a:p>
          <a:p>
            <a:pPr indent="190500" eaLnBrk="1" hangingPunct="1">
              <a:buFontTx/>
              <a:buChar char="•"/>
              <a:tabLst>
                <a:tab pos="190500" algn="l"/>
              </a:tabLst>
            </a:pPr>
            <a:r>
              <a:rPr lang="de-DE" altLang="it-IT" sz="1100">
                <a:latin typeface="Arial" panose="020B0604020202020204" pitchFamily="34" charset="0"/>
                <a:cs typeface="Times New Roman" panose="02020603050405020304" pitchFamily="18" charset="0"/>
              </a:rPr>
              <a:t>Allergens are internalised, processed and presented to antigen-specific       	T cells </a:t>
            </a:r>
            <a:endParaRPr lang="en-US" altLang="it-IT" sz="1100">
              <a:latin typeface="Arial" panose="020B0604020202020204" pitchFamily="34" charset="0"/>
              <a:cs typeface="Times New Roman" panose="02020603050405020304" pitchFamily="18" charset="0"/>
            </a:endParaRPr>
          </a:p>
          <a:p>
            <a:pPr indent="190500" eaLnBrk="1" hangingPunct="1">
              <a:buFontTx/>
              <a:buChar char="•"/>
              <a:tabLst>
                <a:tab pos="190500" algn="l"/>
              </a:tabLst>
            </a:pPr>
            <a:r>
              <a:rPr lang="de-DE" altLang="it-IT" sz="1100">
                <a:latin typeface="Arial" panose="020B0604020202020204" pitchFamily="34" charset="0"/>
                <a:cs typeface="Times New Roman" panose="02020603050405020304" pitchFamily="18" charset="0"/>
              </a:rPr>
              <a:t>More T cells are recruited from the circulation, become activated and 	release inflammatory cytokines into the surrounding tissue, initiating skin 	inflammation </a:t>
            </a:r>
            <a:endParaRPr lang="en-US" altLang="it-IT" sz="1100">
              <a:latin typeface="Arial" panose="020B0604020202020204" pitchFamily="34" charset="0"/>
              <a:cs typeface="Times New Roman" panose="02020603050405020304" pitchFamily="18" charset="0"/>
            </a:endParaRPr>
          </a:p>
          <a:p>
            <a:pPr indent="190500" eaLnBrk="1" hangingPunct="1">
              <a:buFontTx/>
              <a:buChar char="•"/>
              <a:tabLst>
                <a:tab pos="190500" algn="l"/>
              </a:tabLst>
            </a:pPr>
            <a:r>
              <a:rPr lang="de-DE" altLang="it-IT" sz="1100">
                <a:latin typeface="Arial" panose="020B0604020202020204" pitchFamily="34" charset="0"/>
                <a:cs typeface="Times New Roman" panose="02020603050405020304" pitchFamily="18" charset="0"/>
              </a:rPr>
              <a:t>Topically applied Elidel penetrates into the epidermis and suppresses the 	inflammatory process by downregulating the production of  cytokines in 	the activated T cells </a:t>
            </a:r>
            <a:endParaRPr lang="en-US" altLang="it-IT" sz="1100">
              <a:latin typeface="Arial" panose="020B0604020202020204" pitchFamily="34" charset="0"/>
              <a:cs typeface="Times New Roman" panose="02020603050405020304" pitchFamily="18" charset="0"/>
            </a:endParaRPr>
          </a:p>
          <a:p>
            <a:pPr indent="190500" eaLnBrk="1" hangingPunct="1">
              <a:buFontTx/>
              <a:buChar char="•"/>
              <a:tabLst>
                <a:tab pos="190500" algn="l"/>
              </a:tabLst>
            </a:pPr>
            <a:r>
              <a:rPr lang="de-DE" altLang="it-IT" sz="1100">
                <a:latin typeface="Arial" panose="020B0604020202020204" pitchFamily="34" charset="0"/>
                <a:cs typeface="Times New Roman" panose="02020603050405020304" pitchFamily="18" charset="0"/>
              </a:rPr>
              <a:t>Corticosteroids penetrate into the epidermis and the dermis </a:t>
            </a:r>
            <a:endParaRPr lang="en-US" altLang="it-IT" sz="1100">
              <a:latin typeface="Arial" panose="020B0604020202020204" pitchFamily="34" charset="0"/>
              <a:cs typeface="Times New Roman" panose="02020603050405020304" pitchFamily="18" charset="0"/>
            </a:endParaRPr>
          </a:p>
          <a:p>
            <a:pPr indent="190500" eaLnBrk="1" hangingPunct="1">
              <a:buFontTx/>
              <a:buChar char="•"/>
              <a:tabLst>
                <a:tab pos="190500" algn="l"/>
              </a:tabLst>
            </a:pPr>
            <a:r>
              <a:rPr lang="de-DE" altLang="it-IT" sz="1100">
                <a:latin typeface="Arial" panose="020B0604020202020204" pitchFamily="34" charset="0"/>
                <a:cs typeface="Times New Roman" panose="02020603050405020304" pitchFamily="18" charset="0"/>
              </a:rPr>
              <a:t>In the epidermis, like Elidel they inhibit the cytokine release from T cells. 	They also affect, however, the function of the  Langerhans‘ cells and 	even lead to depletion of Langerhans‘ cells from the epidermis </a:t>
            </a:r>
            <a:endParaRPr lang="en-US" altLang="it-IT" sz="1100">
              <a:latin typeface="Arial" panose="020B0604020202020204" pitchFamily="34" charset="0"/>
              <a:cs typeface="Times New Roman" panose="02020603050405020304" pitchFamily="18" charset="0"/>
            </a:endParaRPr>
          </a:p>
          <a:p>
            <a:pPr indent="190500" eaLnBrk="1" hangingPunct="1">
              <a:buFontTx/>
              <a:buChar char="•"/>
              <a:tabLst>
                <a:tab pos="190500" algn="l"/>
              </a:tabLst>
            </a:pPr>
            <a:r>
              <a:rPr lang="de-DE" altLang="it-IT" sz="1100">
                <a:latin typeface="Arial" panose="020B0604020202020204" pitchFamily="34" charset="0"/>
                <a:cs typeface="Times New Roman" panose="02020603050405020304" pitchFamily="18" charset="0"/>
              </a:rPr>
              <a:t>In the dermis, corticosteroids act also on cells not directly involved in the 	inflammatory mechanism. Corticosteroids suppress the collagen 	production 	by fibroblasts, which ultimately leads to skin atrophy </a:t>
            </a:r>
            <a:endParaRPr lang="en-US" altLang="it-IT" sz="1100">
              <a:latin typeface="Arial" panose="020B0604020202020204" pitchFamily="34" charset="0"/>
              <a:cs typeface="Times New Roman" panose="02020603050405020304" pitchFamily="18" charset="0"/>
            </a:endParaRPr>
          </a:p>
          <a:p>
            <a:pPr indent="190500" eaLnBrk="1" hangingPunct="1">
              <a:buFontTx/>
              <a:buChar char="•"/>
              <a:tabLst>
                <a:tab pos="190500" algn="l"/>
              </a:tabLst>
            </a:pPr>
            <a:r>
              <a:rPr lang="de-DE" altLang="it-IT" sz="1100">
                <a:latin typeface="Arial" panose="020B0604020202020204" pitchFamily="34" charset="0"/>
                <a:cs typeface="Times New Roman" panose="02020603050405020304" pitchFamily="18" charset="0"/>
              </a:rPr>
              <a:t>They also act on endothelial cells, inducing telangiectesia and provoke, 	after uptake into the circulation, unwanted systemic side-effects, such as 	HPA suppression</a:t>
            </a:r>
            <a:endParaRPr lang="en-US" altLang="it-IT" sz="1100">
              <a:latin typeface="Arial" panose="020B0604020202020204" pitchFamily="34" charset="0"/>
              <a:cs typeface="Times New Roman" panose="02020603050405020304" pitchFamily="18" charset="0"/>
            </a:endParaRPr>
          </a:p>
          <a:p>
            <a:pPr indent="190500" eaLnBrk="1" hangingPunct="1">
              <a:buFontTx/>
              <a:buChar char="•"/>
              <a:tabLst>
                <a:tab pos="190500" algn="l"/>
              </a:tabLst>
            </a:pPr>
            <a:r>
              <a:rPr lang="de-DE" altLang="it-IT" sz="1100">
                <a:latin typeface="Arial" panose="020B0604020202020204" pitchFamily="34" charset="0"/>
                <a:cs typeface="Times New Roman" panose="02020603050405020304" pitchFamily="18" charset="0"/>
              </a:rPr>
              <a:t>Elidel acts more selectively than corticosteroids and has a lower potential 	for side-effects</a:t>
            </a:r>
            <a:r>
              <a:rPr lang="en-GB" altLang="it-IT" sz="1100">
                <a:latin typeface="Arial" panose="020B0604020202020204" pitchFamily="34" charset="0"/>
              </a:rPr>
              <a:t> </a:t>
            </a:r>
          </a:p>
        </p:txBody>
      </p:sp>
    </p:spTree>
    <p:extLst>
      <p:ext uri="{BB962C8B-B14F-4D97-AF65-F5344CB8AC3E}">
        <p14:creationId xmlns:p14="http://schemas.microsoft.com/office/powerpoint/2010/main" val="58663512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egnaposto immagine diapositiva 1">
            <a:extLst>
              <a:ext uri="{FF2B5EF4-FFF2-40B4-BE49-F238E27FC236}">
                <a16:creationId xmlns:a16="http://schemas.microsoft.com/office/drawing/2014/main" id="{D117747F-1C16-45F0-8E21-2B1D383F6DD4}"/>
              </a:ext>
            </a:extLst>
          </p:cNvPr>
          <p:cNvSpPr>
            <a:spLocks noGrp="1" noRot="1" noChangeAspect="1" noChangeArrowheads="1" noTextEdit="1"/>
          </p:cNvSpPr>
          <p:nvPr>
            <p:ph type="sldImg"/>
          </p:nvPr>
        </p:nvSpPr>
        <p:spPr>
          <a:ln/>
        </p:spPr>
      </p:sp>
      <p:sp>
        <p:nvSpPr>
          <p:cNvPr id="308227" name="Segnaposto note 2">
            <a:extLst>
              <a:ext uri="{FF2B5EF4-FFF2-40B4-BE49-F238E27FC236}">
                <a16:creationId xmlns:a16="http://schemas.microsoft.com/office/drawing/2014/main" id="{57276BA7-8E24-4B23-9C58-D321233EF07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it-IT" altLang="it-IT">
              <a:latin typeface="Times New Roman" panose="02020603050405020304" pitchFamily="18" charset="0"/>
            </a:endParaRPr>
          </a:p>
        </p:txBody>
      </p:sp>
      <p:sp>
        <p:nvSpPr>
          <p:cNvPr id="308228" name="Segnaposto numero diapositiva 3">
            <a:extLst>
              <a:ext uri="{FF2B5EF4-FFF2-40B4-BE49-F238E27FC236}">
                <a16:creationId xmlns:a16="http://schemas.microsoft.com/office/drawing/2014/main" id="{4E91114A-58DA-48B8-9D6B-32E05DF14C5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DB8571E-6905-492E-8980-7F74FE271DBE}" type="slidenum">
              <a:rPr lang="it-IT" altLang="it-IT" smtClean="0">
                <a:ea typeface="MS PGothic" panose="020B0600070205080204" pitchFamily="34" charset="-128"/>
              </a:rPr>
              <a:pPr>
                <a:spcBef>
                  <a:spcPct val="0"/>
                </a:spcBef>
              </a:pPr>
              <a:t>747</a:t>
            </a:fld>
            <a:endParaRPr lang="it-IT" altLang="it-IT">
              <a:ea typeface="MS PGothic" panose="020B0600070205080204" pitchFamily="34" charset="-128"/>
            </a:endParaRPr>
          </a:p>
        </p:txBody>
      </p:sp>
    </p:spTree>
    <p:extLst>
      <p:ext uri="{BB962C8B-B14F-4D97-AF65-F5344CB8AC3E}">
        <p14:creationId xmlns:p14="http://schemas.microsoft.com/office/powerpoint/2010/main" val="166375010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7">
            <a:extLst>
              <a:ext uri="{FF2B5EF4-FFF2-40B4-BE49-F238E27FC236}">
                <a16:creationId xmlns:a16="http://schemas.microsoft.com/office/drawing/2014/main" id="{E2A73715-5462-4688-A87D-064E8883FCF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FAEE407-5E06-403D-ABFC-D714CAFA43DF}" type="slidenum">
              <a:rPr lang="it-IT" altLang="it-IT" smtClean="0"/>
              <a:pPr>
                <a:spcBef>
                  <a:spcPct val="0"/>
                </a:spcBef>
              </a:pPr>
              <a:t>756</a:t>
            </a:fld>
            <a:endParaRPr lang="it-IT" altLang="it-IT"/>
          </a:p>
        </p:txBody>
      </p:sp>
      <p:sp>
        <p:nvSpPr>
          <p:cNvPr id="318467" name="Rectangle 2">
            <a:extLst>
              <a:ext uri="{FF2B5EF4-FFF2-40B4-BE49-F238E27FC236}">
                <a16:creationId xmlns:a16="http://schemas.microsoft.com/office/drawing/2014/main" id="{FBC67246-6D33-4BEF-A786-19440094DB85}"/>
              </a:ext>
            </a:extLst>
          </p:cNvPr>
          <p:cNvSpPr>
            <a:spLocks noGrp="1" noRot="1" noChangeAspect="1" noChangeArrowheads="1" noTextEdit="1"/>
          </p:cNvSpPr>
          <p:nvPr>
            <p:ph type="sldImg"/>
          </p:nvPr>
        </p:nvSpPr>
        <p:spPr>
          <a:ln/>
        </p:spPr>
      </p:sp>
      <p:sp>
        <p:nvSpPr>
          <p:cNvPr id="318468" name="Rectangle 3">
            <a:extLst>
              <a:ext uri="{FF2B5EF4-FFF2-40B4-BE49-F238E27FC236}">
                <a16:creationId xmlns:a16="http://schemas.microsoft.com/office/drawing/2014/main" id="{DF4A6788-1DF4-4CE1-BDD5-BBD172B4046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L’utilità dell’acido salicilico e dell’urea dipende soprattutto dall’effetto cheratolitico.</a:t>
            </a:r>
          </a:p>
        </p:txBody>
      </p:sp>
    </p:spTree>
    <p:extLst>
      <p:ext uri="{BB962C8B-B14F-4D97-AF65-F5344CB8AC3E}">
        <p14:creationId xmlns:p14="http://schemas.microsoft.com/office/powerpoint/2010/main" val="106414453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a:extLst>
              <a:ext uri="{FF2B5EF4-FFF2-40B4-BE49-F238E27FC236}">
                <a16:creationId xmlns:a16="http://schemas.microsoft.com/office/drawing/2014/main" id="{0CB27FB9-87E4-4D41-82A4-F28FA62980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5496D13-4E3C-476E-9293-51ADFCD2FE8D}" type="slidenum">
              <a:rPr lang="it-IT" altLang="it-IT" smtClean="0"/>
              <a:pPr>
                <a:spcBef>
                  <a:spcPct val="0"/>
                </a:spcBef>
              </a:pPr>
              <a:t>757</a:t>
            </a:fld>
            <a:endParaRPr lang="it-IT" altLang="it-IT"/>
          </a:p>
        </p:txBody>
      </p:sp>
      <p:sp>
        <p:nvSpPr>
          <p:cNvPr id="320515" name="Rectangle 2">
            <a:extLst>
              <a:ext uri="{FF2B5EF4-FFF2-40B4-BE49-F238E27FC236}">
                <a16:creationId xmlns:a16="http://schemas.microsoft.com/office/drawing/2014/main" id="{7035FF61-14EE-45EF-8448-7D0B42B7521A}"/>
              </a:ext>
            </a:extLst>
          </p:cNvPr>
          <p:cNvSpPr>
            <a:spLocks noGrp="1" noRot="1" noChangeAspect="1" noChangeArrowheads="1" noTextEdit="1"/>
          </p:cNvSpPr>
          <p:nvPr>
            <p:ph type="sldImg"/>
          </p:nvPr>
        </p:nvSpPr>
        <p:spPr>
          <a:ln/>
        </p:spPr>
      </p:sp>
      <p:sp>
        <p:nvSpPr>
          <p:cNvPr id="320516" name="Rectangle 3">
            <a:extLst>
              <a:ext uri="{FF2B5EF4-FFF2-40B4-BE49-F238E27FC236}">
                <a16:creationId xmlns:a16="http://schemas.microsoft.com/office/drawing/2014/main" id="{87C03FDF-85A0-4D92-BE0E-BFE56C26B1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L’utilità dell’acido salicilico e dell’urea dipende soprattutto dall’effetto cheratolitico.</a:t>
            </a:r>
          </a:p>
        </p:txBody>
      </p:sp>
    </p:spTree>
    <p:extLst>
      <p:ext uri="{BB962C8B-B14F-4D97-AF65-F5344CB8AC3E}">
        <p14:creationId xmlns:p14="http://schemas.microsoft.com/office/powerpoint/2010/main" val="378741860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7">
            <a:extLst>
              <a:ext uri="{FF2B5EF4-FFF2-40B4-BE49-F238E27FC236}">
                <a16:creationId xmlns:a16="http://schemas.microsoft.com/office/drawing/2014/main" id="{E7321776-FE71-4072-8094-85E57FA8AC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0D071B6-3046-42E6-9BDC-F629111D6F4F}" type="slidenum">
              <a:rPr lang="it-IT" altLang="it-IT" smtClean="0"/>
              <a:pPr>
                <a:spcBef>
                  <a:spcPct val="0"/>
                </a:spcBef>
              </a:pPr>
              <a:t>758</a:t>
            </a:fld>
            <a:endParaRPr lang="it-IT" altLang="it-IT"/>
          </a:p>
        </p:txBody>
      </p:sp>
      <p:sp>
        <p:nvSpPr>
          <p:cNvPr id="322563" name="Rectangle 2">
            <a:extLst>
              <a:ext uri="{FF2B5EF4-FFF2-40B4-BE49-F238E27FC236}">
                <a16:creationId xmlns:a16="http://schemas.microsoft.com/office/drawing/2014/main" id="{D5C56B82-0BC9-41E1-AD1F-27EB96522759}"/>
              </a:ext>
            </a:extLst>
          </p:cNvPr>
          <p:cNvSpPr>
            <a:spLocks noGrp="1" noRot="1" noChangeAspect="1" noChangeArrowheads="1" noTextEdit="1"/>
          </p:cNvSpPr>
          <p:nvPr>
            <p:ph type="sldImg"/>
          </p:nvPr>
        </p:nvSpPr>
        <p:spPr>
          <a:ln/>
        </p:spPr>
      </p:sp>
      <p:sp>
        <p:nvSpPr>
          <p:cNvPr id="322564" name="Rectangle 3">
            <a:extLst>
              <a:ext uri="{FF2B5EF4-FFF2-40B4-BE49-F238E27FC236}">
                <a16:creationId xmlns:a16="http://schemas.microsoft.com/office/drawing/2014/main" id="{FC556B4F-5838-476D-A907-34D6FB578E3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L’utilità dell’acido salicilico e dell’urea dipende soprattutto dall’effetto cheratolitico.</a:t>
            </a:r>
          </a:p>
        </p:txBody>
      </p:sp>
    </p:spTree>
    <p:extLst>
      <p:ext uri="{BB962C8B-B14F-4D97-AF65-F5344CB8AC3E}">
        <p14:creationId xmlns:p14="http://schemas.microsoft.com/office/powerpoint/2010/main" val="1773966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a:extLst>
              <a:ext uri="{FF2B5EF4-FFF2-40B4-BE49-F238E27FC236}">
                <a16:creationId xmlns:a16="http://schemas.microsoft.com/office/drawing/2014/main" id="{BD0BD3D0-B25E-400B-8ABC-A4114C5C351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1D4E5E8-BB65-406F-A926-8A1B72A88A55}" type="slidenum">
              <a:rPr lang="it-IT" altLang="it-IT" smtClean="0"/>
              <a:pPr>
                <a:spcBef>
                  <a:spcPct val="0"/>
                </a:spcBef>
              </a:pPr>
              <a:t>172</a:t>
            </a:fld>
            <a:endParaRPr lang="it-IT" altLang="it-IT"/>
          </a:p>
        </p:txBody>
      </p:sp>
      <p:sp>
        <p:nvSpPr>
          <p:cNvPr id="132099" name="Rectangle 7">
            <a:extLst>
              <a:ext uri="{FF2B5EF4-FFF2-40B4-BE49-F238E27FC236}">
                <a16:creationId xmlns:a16="http://schemas.microsoft.com/office/drawing/2014/main" id="{3BFC8830-2591-490A-A7E6-66AD9283F422}"/>
              </a:ext>
            </a:extLst>
          </p:cNvPr>
          <p:cNvSpPr txBox="1">
            <a:spLocks noGrp="1" noChangeArrowheads="1"/>
          </p:cNvSpPr>
          <p:nvPr/>
        </p:nvSpPr>
        <p:spPr bwMode="auto">
          <a:xfrm>
            <a:off x="3884613"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20" tIns="44859" rIns="89720" bIns="44859" anchor="b"/>
          <a:lstStyle>
            <a:lvl1pPr defTabSz="896938">
              <a:spcBef>
                <a:spcPct val="30000"/>
              </a:spcBef>
              <a:defRPr sz="1200">
                <a:solidFill>
                  <a:schemeClr val="tx1"/>
                </a:solidFill>
                <a:latin typeface="Arial" panose="020B0604020202020204" pitchFamily="34" charset="0"/>
              </a:defRPr>
            </a:lvl1pPr>
            <a:lvl2pPr marL="742950" indent="-285750" defTabSz="896938">
              <a:spcBef>
                <a:spcPct val="30000"/>
              </a:spcBef>
              <a:defRPr sz="1200">
                <a:solidFill>
                  <a:schemeClr val="tx1"/>
                </a:solidFill>
                <a:latin typeface="Arial" panose="020B0604020202020204" pitchFamily="34" charset="0"/>
              </a:defRPr>
            </a:lvl2pPr>
            <a:lvl3pPr marL="1143000" indent="-228600" defTabSz="896938">
              <a:spcBef>
                <a:spcPct val="30000"/>
              </a:spcBef>
              <a:defRPr sz="1200">
                <a:solidFill>
                  <a:schemeClr val="tx1"/>
                </a:solidFill>
                <a:latin typeface="Arial" panose="020B0604020202020204" pitchFamily="34" charset="0"/>
              </a:defRPr>
            </a:lvl3pPr>
            <a:lvl4pPr marL="1600200" indent="-228600" defTabSz="896938">
              <a:spcBef>
                <a:spcPct val="30000"/>
              </a:spcBef>
              <a:defRPr sz="1200">
                <a:solidFill>
                  <a:schemeClr val="tx1"/>
                </a:solidFill>
                <a:latin typeface="Arial" panose="020B0604020202020204" pitchFamily="34" charset="0"/>
              </a:defRPr>
            </a:lvl4pPr>
            <a:lvl5pPr marL="2057400" indent="-228600" defTabSz="896938">
              <a:spcBef>
                <a:spcPct val="30000"/>
              </a:spcBef>
              <a:defRPr sz="1200">
                <a:solidFill>
                  <a:schemeClr val="tx1"/>
                </a:solidFill>
                <a:latin typeface="Arial" panose="020B0604020202020204" pitchFamily="34" charset="0"/>
              </a:defRPr>
            </a:lvl5pPr>
            <a:lvl6pPr marL="2514600" indent="-228600" defTabSz="89693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9693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9693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96938"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6D16BB04-B642-4193-92F1-1055A25FD4B9}" type="slidenum">
              <a:rPr lang="en-GB" altLang="it-IT" sz="1100"/>
              <a:pPr algn="r" eaLnBrk="1" hangingPunct="1">
                <a:spcBef>
                  <a:spcPct val="0"/>
                </a:spcBef>
              </a:pPr>
              <a:t>172</a:t>
            </a:fld>
            <a:endParaRPr lang="en-GB" altLang="it-IT" sz="1100"/>
          </a:p>
        </p:txBody>
      </p:sp>
      <p:sp>
        <p:nvSpPr>
          <p:cNvPr id="132100" name="Rectangle 2">
            <a:extLst>
              <a:ext uri="{FF2B5EF4-FFF2-40B4-BE49-F238E27FC236}">
                <a16:creationId xmlns:a16="http://schemas.microsoft.com/office/drawing/2014/main" id="{181135F4-A43C-4501-9068-E8BDC4D91B0B}"/>
              </a:ext>
            </a:extLst>
          </p:cNvPr>
          <p:cNvSpPr>
            <a:spLocks noGrp="1" noRot="1" noChangeAspect="1" noChangeArrowheads="1" noTextEdit="1"/>
          </p:cNvSpPr>
          <p:nvPr>
            <p:ph type="sldImg"/>
          </p:nvPr>
        </p:nvSpPr>
        <p:spPr>
          <a:xfrm>
            <a:off x="1144588" y="684213"/>
            <a:ext cx="4572000" cy="3429000"/>
          </a:xfrm>
          <a:ln/>
        </p:spPr>
      </p:sp>
      <p:sp>
        <p:nvSpPr>
          <p:cNvPr id="132101" name="Rectangle 3">
            <a:extLst>
              <a:ext uri="{FF2B5EF4-FFF2-40B4-BE49-F238E27FC236}">
                <a16:creationId xmlns:a16="http://schemas.microsoft.com/office/drawing/2014/main" id="{1D85A293-6476-4142-9267-82B9B190EDB4}"/>
              </a:ext>
            </a:extLst>
          </p:cNvPr>
          <p:cNvSpPr>
            <a:spLocks noGrp="1" noChangeArrowheads="1"/>
          </p:cNvSpPr>
          <p:nvPr>
            <p:ph type="body" idx="1"/>
          </p:nvPr>
        </p:nvSpPr>
        <p:spPr>
          <a:xfrm>
            <a:off x="684213" y="4341813"/>
            <a:ext cx="5489575" cy="411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20" tIns="44859" rIns="89720" bIns="44859"/>
          <a:lstStyle/>
          <a:p>
            <a:r>
              <a:rPr lang="en-GB" altLang="it-IT">
                <a:latin typeface="Arial" panose="020B0604020202020204" pitchFamily="34" charset="0"/>
              </a:rPr>
              <a:t> </a:t>
            </a:r>
          </a:p>
          <a:p>
            <a:endParaRPr lang="en-US" altLang="it-IT">
              <a:latin typeface="Arial" panose="020B0604020202020204" pitchFamily="34" charset="0"/>
            </a:endParaRPr>
          </a:p>
        </p:txBody>
      </p:sp>
      <p:sp>
        <p:nvSpPr>
          <p:cNvPr id="132102" name="Rectangle 4">
            <a:extLst>
              <a:ext uri="{FF2B5EF4-FFF2-40B4-BE49-F238E27FC236}">
                <a16:creationId xmlns:a16="http://schemas.microsoft.com/office/drawing/2014/main" id="{F3D641DD-D089-4A8C-8B6C-6C041429E70C}"/>
              </a:ext>
            </a:extLst>
          </p:cNvPr>
          <p:cNvSpPr>
            <a:spLocks noChangeArrowheads="1"/>
          </p:cNvSpPr>
          <p:nvPr/>
        </p:nvSpPr>
        <p:spPr bwMode="auto">
          <a:xfrm>
            <a:off x="901700" y="4540250"/>
            <a:ext cx="5489575" cy="411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20" tIns="44859" rIns="89720" bIns="44859"/>
          <a:lstStyle>
            <a:lvl1pPr defTabSz="865188">
              <a:spcBef>
                <a:spcPct val="30000"/>
              </a:spcBef>
              <a:defRPr sz="1200">
                <a:solidFill>
                  <a:schemeClr val="tx1"/>
                </a:solidFill>
                <a:latin typeface="Arial" panose="020B0604020202020204" pitchFamily="34" charset="0"/>
              </a:defRPr>
            </a:lvl1pPr>
            <a:lvl2pPr marL="742950" indent="-285750" defTabSz="865188">
              <a:spcBef>
                <a:spcPct val="30000"/>
              </a:spcBef>
              <a:defRPr sz="1200">
                <a:solidFill>
                  <a:schemeClr val="tx1"/>
                </a:solidFill>
                <a:latin typeface="Arial" panose="020B0604020202020204" pitchFamily="34" charset="0"/>
              </a:defRPr>
            </a:lvl2pPr>
            <a:lvl3pPr marL="1143000" indent="-228600" defTabSz="865188">
              <a:spcBef>
                <a:spcPct val="30000"/>
              </a:spcBef>
              <a:defRPr sz="1200">
                <a:solidFill>
                  <a:schemeClr val="tx1"/>
                </a:solidFill>
                <a:latin typeface="Arial" panose="020B0604020202020204" pitchFamily="34" charset="0"/>
              </a:defRPr>
            </a:lvl3pPr>
            <a:lvl4pPr marL="1600200" indent="-228600" defTabSz="865188">
              <a:spcBef>
                <a:spcPct val="30000"/>
              </a:spcBef>
              <a:defRPr sz="1200">
                <a:solidFill>
                  <a:schemeClr val="tx1"/>
                </a:solidFill>
                <a:latin typeface="Arial" panose="020B0604020202020204" pitchFamily="34" charset="0"/>
              </a:defRPr>
            </a:lvl4pPr>
            <a:lvl5pPr marL="2057400" indent="-228600" defTabSz="865188">
              <a:spcBef>
                <a:spcPct val="30000"/>
              </a:spcBef>
              <a:defRPr sz="1200">
                <a:solidFill>
                  <a:schemeClr val="tx1"/>
                </a:solidFill>
                <a:latin typeface="Arial" panose="020B0604020202020204" pitchFamily="34" charset="0"/>
              </a:defRPr>
            </a:lvl5pPr>
            <a:lvl6pPr marL="2514600" indent="-228600" defTabSz="8651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651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651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6518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r>
              <a:rPr lang="en-GB" altLang="it-IT" sz="1100"/>
              <a:t>References</a:t>
            </a:r>
          </a:p>
          <a:p>
            <a:pPr eaLnBrk="1" hangingPunct="1"/>
            <a:r>
              <a:rPr lang="en-GB" altLang="it-IT" sz="1100"/>
              <a:t>van der Wouden et al. 15th EADV (2006), Poster P041.74. </a:t>
            </a:r>
          </a:p>
          <a:p>
            <a:pPr eaLnBrk="1" hangingPunct="1"/>
            <a:r>
              <a:rPr lang="en-GB" altLang="it-IT" sz="1100"/>
              <a:t>Oranje et al.</a:t>
            </a:r>
            <a:r>
              <a:rPr lang="en-US" altLang="it-IT" sz="1100"/>
              <a:t> 65th AAD (2007), Poster P16.  </a:t>
            </a:r>
          </a:p>
          <a:p>
            <a:pPr eaLnBrk="1" hangingPunct="1"/>
            <a:r>
              <a:rPr lang="en-GB" altLang="it-IT" sz="1100"/>
              <a:t>Chosidow et al. 15th EADV (2006), Poster P041.11.</a:t>
            </a:r>
          </a:p>
          <a:p>
            <a:pPr eaLnBrk="1" hangingPunct="1"/>
            <a:endParaRPr lang="en-US" altLang="it-IT" sz="110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a:extLst>
              <a:ext uri="{FF2B5EF4-FFF2-40B4-BE49-F238E27FC236}">
                <a16:creationId xmlns:a16="http://schemas.microsoft.com/office/drawing/2014/main" id="{65173E6B-A43A-4C3A-AB27-13F97BCE2A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210B452-9405-4D6F-8F73-D9426F178388}" type="slidenum">
              <a:rPr lang="it-IT" altLang="it-IT" smtClean="0"/>
              <a:pPr>
                <a:spcBef>
                  <a:spcPct val="0"/>
                </a:spcBef>
              </a:pPr>
              <a:t>759</a:t>
            </a:fld>
            <a:endParaRPr lang="it-IT" altLang="it-IT"/>
          </a:p>
        </p:txBody>
      </p:sp>
      <p:sp>
        <p:nvSpPr>
          <p:cNvPr id="324611" name="Rectangle 2">
            <a:extLst>
              <a:ext uri="{FF2B5EF4-FFF2-40B4-BE49-F238E27FC236}">
                <a16:creationId xmlns:a16="http://schemas.microsoft.com/office/drawing/2014/main" id="{C7EB7591-FF14-4CB1-8441-24AA891FFF00}"/>
              </a:ext>
            </a:extLst>
          </p:cNvPr>
          <p:cNvSpPr>
            <a:spLocks noGrp="1" noRot="1" noChangeAspect="1" noChangeArrowheads="1" noTextEdit="1"/>
          </p:cNvSpPr>
          <p:nvPr>
            <p:ph type="sldImg"/>
          </p:nvPr>
        </p:nvSpPr>
        <p:spPr>
          <a:ln/>
        </p:spPr>
      </p:sp>
      <p:sp>
        <p:nvSpPr>
          <p:cNvPr id="324612" name="Rectangle 3">
            <a:extLst>
              <a:ext uri="{FF2B5EF4-FFF2-40B4-BE49-F238E27FC236}">
                <a16:creationId xmlns:a16="http://schemas.microsoft.com/office/drawing/2014/main" id="{AEA5ACAF-B9EE-4FBB-A6AA-8FB64855D2A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L’utilità dell’acido salicilico e dell’urea dipende soprattutto dall’effetto cheratolitico.</a:t>
            </a:r>
          </a:p>
        </p:txBody>
      </p:sp>
    </p:spTree>
    <p:extLst>
      <p:ext uri="{BB962C8B-B14F-4D97-AF65-F5344CB8AC3E}">
        <p14:creationId xmlns:p14="http://schemas.microsoft.com/office/powerpoint/2010/main" val="289023953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7">
            <a:extLst>
              <a:ext uri="{FF2B5EF4-FFF2-40B4-BE49-F238E27FC236}">
                <a16:creationId xmlns:a16="http://schemas.microsoft.com/office/drawing/2014/main" id="{5A19F4C1-4970-45FA-8916-674663B63C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5CEA64A-0A87-4DBA-A6AE-CF024AE842E0}" type="slidenum">
              <a:rPr lang="it-IT" altLang="it-IT" smtClean="0"/>
              <a:pPr>
                <a:spcBef>
                  <a:spcPct val="0"/>
                </a:spcBef>
              </a:pPr>
              <a:t>760</a:t>
            </a:fld>
            <a:endParaRPr lang="it-IT" altLang="it-IT"/>
          </a:p>
        </p:txBody>
      </p:sp>
      <p:sp>
        <p:nvSpPr>
          <p:cNvPr id="326659" name="Rectangle 2">
            <a:extLst>
              <a:ext uri="{FF2B5EF4-FFF2-40B4-BE49-F238E27FC236}">
                <a16:creationId xmlns:a16="http://schemas.microsoft.com/office/drawing/2014/main" id="{8B00F2E5-DE84-48F9-A86E-B9B0B4E91087}"/>
              </a:ext>
            </a:extLst>
          </p:cNvPr>
          <p:cNvSpPr>
            <a:spLocks noGrp="1" noRot="1" noChangeAspect="1" noChangeArrowheads="1" noTextEdit="1"/>
          </p:cNvSpPr>
          <p:nvPr>
            <p:ph type="sldImg"/>
          </p:nvPr>
        </p:nvSpPr>
        <p:spPr>
          <a:ln/>
        </p:spPr>
      </p:sp>
      <p:sp>
        <p:nvSpPr>
          <p:cNvPr id="326660" name="Rectangle 3">
            <a:extLst>
              <a:ext uri="{FF2B5EF4-FFF2-40B4-BE49-F238E27FC236}">
                <a16:creationId xmlns:a16="http://schemas.microsoft.com/office/drawing/2014/main" id="{5DBEE8AE-5804-4FCE-ADD3-587A6CC87B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L’utilità dell’acido salicilico e dell’urea dipende soprattutto dall’effetto cheratolitico.</a:t>
            </a:r>
          </a:p>
        </p:txBody>
      </p:sp>
    </p:spTree>
    <p:extLst>
      <p:ext uri="{BB962C8B-B14F-4D97-AF65-F5344CB8AC3E}">
        <p14:creationId xmlns:p14="http://schemas.microsoft.com/office/powerpoint/2010/main" val="294259817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7">
            <a:extLst>
              <a:ext uri="{FF2B5EF4-FFF2-40B4-BE49-F238E27FC236}">
                <a16:creationId xmlns:a16="http://schemas.microsoft.com/office/drawing/2014/main" id="{50241F05-7ACD-495F-B8E1-07316518C7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8BC18CE-87AA-40CB-84E0-389F3C14F22B}" type="slidenum">
              <a:rPr lang="it-IT" altLang="it-IT" smtClean="0"/>
              <a:pPr>
                <a:spcBef>
                  <a:spcPct val="0"/>
                </a:spcBef>
              </a:pPr>
              <a:t>761</a:t>
            </a:fld>
            <a:endParaRPr lang="it-IT" altLang="it-IT"/>
          </a:p>
        </p:txBody>
      </p:sp>
      <p:sp>
        <p:nvSpPr>
          <p:cNvPr id="328707" name="Rectangle 2">
            <a:extLst>
              <a:ext uri="{FF2B5EF4-FFF2-40B4-BE49-F238E27FC236}">
                <a16:creationId xmlns:a16="http://schemas.microsoft.com/office/drawing/2014/main" id="{A2F84477-9B5C-4C25-AA3B-550BE6F22AB8}"/>
              </a:ext>
            </a:extLst>
          </p:cNvPr>
          <p:cNvSpPr>
            <a:spLocks noGrp="1" noRot="1" noChangeAspect="1" noChangeArrowheads="1" noTextEdit="1"/>
          </p:cNvSpPr>
          <p:nvPr>
            <p:ph type="sldImg"/>
          </p:nvPr>
        </p:nvSpPr>
        <p:spPr>
          <a:ln/>
        </p:spPr>
      </p:sp>
      <p:sp>
        <p:nvSpPr>
          <p:cNvPr id="328708" name="Rectangle 3">
            <a:extLst>
              <a:ext uri="{FF2B5EF4-FFF2-40B4-BE49-F238E27FC236}">
                <a16:creationId xmlns:a16="http://schemas.microsoft.com/office/drawing/2014/main" id="{20420EAF-16B9-4471-825E-BD25D1C45C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L’utilità dell’acido salicilico e dell’urea dipende soprattutto dall’effetto cheratolitico.</a:t>
            </a:r>
          </a:p>
        </p:txBody>
      </p:sp>
    </p:spTree>
    <p:extLst>
      <p:ext uri="{BB962C8B-B14F-4D97-AF65-F5344CB8AC3E}">
        <p14:creationId xmlns:p14="http://schemas.microsoft.com/office/powerpoint/2010/main" val="363728604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7">
            <a:extLst>
              <a:ext uri="{FF2B5EF4-FFF2-40B4-BE49-F238E27FC236}">
                <a16:creationId xmlns:a16="http://schemas.microsoft.com/office/drawing/2014/main" id="{7FC48B6F-6FEB-43AF-97D6-B53EB330BB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56F0FB5-739A-4AF4-ABB0-95EF02C626B7}" type="slidenum">
              <a:rPr lang="it-IT" altLang="it-IT" smtClean="0"/>
              <a:pPr>
                <a:spcBef>
                  <a:spcPct val="0"/>
                </a:spcBef>
              </a:pPr>
              <a:t>762</a:t>
            </a:fld>
            <a:endParaRPr lang="it-IT" altLang="it-IT"/>
          </a:p>
        </p:txBody>
      </p:sp>
      <p:sp>
        <p:nvSpPr>
          <p:cNvPr id="330755" name="Rectangle 2">
            <a:extLst>
              <a:ext uri="{FF2B5EF4-FFF2-40B4-BE49-F238E27FC236}">
                <a16:creationId xmlns:a16="http://schemas.microsoft.com/office/drawing/2014/main" id="{C19F886B-1452-41C8-A13B-99A0FDBC76D3}"/>
              </a:ext>
            </a:extLst>
          </p:cNvPr>
          <p:cNvSpPr>
            <a:spLocks noGrp="1" noRot="1" noChangeAspect="1" noChangeArrowheads="1" noTextEdit="1"/>
          </p:cNvSpPr>
          <p:nvPr>
            <p:ph type="sldImg"/>
          </p:nvPr>
        </p:nvSpPr>
        <p:spPr>
          <a:ln/>
        </p:spPr>
      </p:sp>
      <p:sp>
        <p:nvSpPr>
          <p:cNvPr id="330756" name="Rectangle 3">
            <a:extLst>
              <a:ext uri="{FF2B5EF4-FFF2-40B4-BE49-F238E27FC236}">
                <a16:creationId xmlns:a16="http://schemas.microsoft.com/office/drawing/2014/main" id="{7CF313B0-89D1-4072-9908-8B977DC5FD9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L’utilità dell’acido salicilico e dell’urea dipende soprattutto dall’effetto cheratolitico.</a:t>
            </a:r>
          </a:p>
        </p:txBody>
      </p:sp>
    </p:spTree>
    <p:extLst>
      <p:ext uri="{BB962C8B-B14F-4D97-AF65-F5344CB8AC3E}">
        <p14:creationId xmlns:p14="http://schemas.microsoft.com/office/powerpoint/2010/main" val="103989826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7">
            <a:extLst>
              <a:ext uri="{FF2B5EF4-FFF2-40B4-BE49-F238E27FC236}">
                <a16:creationId xmlns:a16="http://schemas.microsoft.com/office/drawing/2014/main" id="{71318D6D-8319-4239-9AC7-95974DAC0C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85D7EA3-AF09-474A-8045-C276426EF5DC}" type="slidenum">
              <a:rPr lang="it-IT" altLang="it-IT" smtClean="0"/>
              <a:pPr>
                <a:spcBef>
                  <a:spcPct val="0"/>
                </a:spcBef>
              </a:pPr>
              <a:t>764</a:t>
            </a:fld>
            <a:endParaRPr lang="it-IT" altLang="it-IT"/>
          </a:p>
        </p:txBody>
      </p:sp>
      <p:sp>
        <p:nvSpPr>
          <p:cNvPr id="333827" name="Rectangle 2">
            <a:extLst>
              <a:ext uri="{FF2B5EF4-FFF2-40B4-BE49-F238E27FC236}">
                <a16:creationId xmlns:a16="http://schemas.microsoft.com/office/drawing/2014/main" id="{EB61EC25-3979-4D3D-A597-15F734562FAD}"/>
              </a:ext>
            </a:extLst>
          </p:cNvPr>
          <p:cNvSpPr>
            <a:spLocks noGrp="1" noRot="1" noChangeAspect="1" noChangeArrowheads="1" noTextEdit="1"/>
          </p:cNvSpPr>
          <p:nvPr>
            <p:ph type="sldImg"/>
          </p:nvPr>
        </p:nvSpPr>
        <p:spPr>
          <a:ln/>
        </p:spPr>
      </p:sp>
      <p:sp>
        <p:nvSpPr>
          <p:cNvPr id="333828" name="Rectangle 3">
            <a:extLst>
              <a:ext uri="{FF2B5EF4-FFF2-40B4-BE49-F238E27FC236}">
                <a16:creationId xmlns:a16="http://schemas.microsoft.com/office/drawing/2014/main" id="{1D094026-ACEF-4B0B-9087-CFA58661F47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L’utilità dell’acido salicilico e dell’urea dipende soprattutto dall’effetto cheratolitico.</a:t>
            </a:r>
          </a:p>
        </p:txBody>
      </p:sp>
    </p:spTree>
    <p:extLst>
      <p:ext uri="{BB962C8B-B14F-4D97-AF65-F5344CB8AC3E}">
        <p14:creationId xmlns:p14="http://schemas.microsoft.com/office/powerpoint/2010/main" val="112594878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7">
            <a:extLst>
              <a:ext uri="{FF2B5EF4-FFF2-40B4-BE49-F238E27FC236}">
                <a16:creationId xmlns:a16="http://schemas.microsoft.com/office/drawing/2014/main" id="{3B5493B7-9CD4-4143-BD6A-6D3B2B8DCA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B72ABFC-FCA6-4E49-A0BC-FAD1641CBA4E}" type="slidenum">
              <a:rPr lang="it-IT" altLang="it-IT" smtClean="0"/>
              <a:pPr>
                <a:spcBef>
                  <a:spcPct val="0"/>
                </a:spcBef>
              </a:pPr>
              <a:t>765</a:t>
            </a:fld>
            <a:endParaRPr lang="it-IT" altLang="it-IT"/>
          </a:p>
        </p:txBody>
      </p:sp>
      <p:sp>
        <p:nvSpPr>
          <p:cNvPr id="335875" name="Rectangle 2">
            <a:extLst>
              <a:ext uri="{FF2B5EF4-FFF2-40B4-BE49-F238E27FC236}">
                <a16:creationId xmlns:a16="http://schemas.microsoft.com/office/drawing/2014/main" id="{153DF66C-820A-4757-88C9-D07603C7FA1B}"/>
              </a:ext>
            </a:extLst>
          </p:cNvPr>
          <p:cNvSpPr>
            <a:spLocks noGrp="1" noRot="1" noChangeAspect="1" noChangeArrowheads="1" noTextEdit="1"/>
          </p:cNvSpPr>
          <p:nvPr>
            <p:ph type="sldImg"/>
          </p:nvPr>
        </p:nvSpPr>
        <p:spPr>
          <a:ln/>
        </p:spPr>
      </p:sp>
      <p:sp>
        <p:nvSpPr>
          <p:cNvPr id="335876" name="Rectangle 3">
            <a:extLst>
              <a:ext uri="{FF2B5EF4-FFF2-40B4-BE49-F238E27FC236}">
                <a16:creationId xmlns:a16="http://schemas.microsoft.com/office/drawing/2014/main" id="{73226035-11B1-4873-B618-07223AA647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L’utilità dell’acido salicilico e dell’urea dipende soprattutto dall’effetto cheratolitico.</a:t>
            </a:r>
          </a:p>
        </p:txBody>
      </p:sp>
    </p:spTree>
    <p:extLst>
      <p:ext uri="{BB962C8B-B14F-4D97-AF65-F5344CB8AC3E}">
        <p14:creationId xmlns:p14="http://schemas.microsoft.com/office/powerpoint/2010/main" val="84859282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7">
            <a:extLst>
              <a:ext uri="{FF2B5EF4-FFF2-40B4-BE49-F238E27FC236}">
                <a16:creationId xmlns:a16="http://schemas.microsoft.com/office/drawing/2014/main" id="{63C47101-D5F9-4645-A068-8C6D512B67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866FB08-B1C8-4A33-9ED6-047ACED6F61B}" type="slidenum">
              <a:rPr lang="it-IT" altLang="it-IT" smtClean="0"/>
              <a:pPr>
                <a:spcBef>
                  <a:spcPct val="0"/>
                </a:spcBef>
              </a:pPr>
              <a:t>766</a:t>
            </a:fld>
            <a:endParaRPr lang="it-IT" altLang="it-IT"/>
          </a:p>
        </p:txBody>
      </p:sp>
      <p:sp>
        <p:nvSpPr>
          <p:cNvPr id="337923" name="Rectangle 2">
            <a:extLst>
              <a:ext uri="{FF2B5EF4-FFF2-40B4-BE49-F238E27FC236}">
                <a16:creationId xmlns:a16="http://schemas.microsoft.com/office/drawing/2014/main" id="{0369C46B-04E5-416D-B7E4-6DD9CFFB426A}"/>
              </a:ext>
            </a:extLst>
          </p:cNvPr>
          <p:cNvSpPr>
            <a:spLocks noGrp="1" noRot="1" noChangeAspect="1" noChangeArrowheads="1" noTextEdit="1"/>
          </p:cNvSpPr>
          <p:nvPr>
            <p:ph type="sldImg"/>
          </p:nvPr>
        </p:nvSpPr>
        <p:spPr>
          <a:ln/>
        </p:spPr>
      </p:sp>
      <p:sp>
        <p:nvSpPr>
          <p:cNvPr id="337924" name="Rectangle 3">
            <a:extLst>
              <a:ext uri="{FF2B5EF4-FFF2-40B4-BE49-F238E27FC236}">
                <a16:creationId xmlns:a16="http://schemas.microsoft.com/office/drawing/2014/main" id="{81ACF222-9FD9-4051-B23E-BE5F087158A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L’utilità dell’acido salicilico e dell’urea dipende soprattutto dall’effetto cheratolitico.</a:t>
            </a:r>
          </a:p>
        </p:txBody>
      </p:sp>
    </p:spTree>
    <p:extLst>
      <p:ext uri="{BB962C8B-B14F-4D97-AF65-F5344CB8AC3E}">
        <p14:creationId xmlns:p14="http://schemas.microsoft.com/office/powerpoint/2010/main" val="353197910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7">
            <a:extLst>
              <a:ext uri="{FF2B5EF4-FFF2-40B4-BE49-F238E27FC236}">
                <a16:creationId xmlns:a16="http://schemas.microsoft.com/office/drawing/2014/main" id="{711D2D18-DDF1-4109-BAA9-E0C8CB63941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30BE49F-CD31-4E01-84B9-3D495133D644}" type="slidenum">
              <a:rPr lang="it-IT" altLang="it-IT" smtClean="0"/>
              <a:pPr>
                <a:spcBef>
                  <a:spcPct val="0"/>
                </a:spcBef>
              </a:pPr>
              <a:t>767</a:t>
            </a:fld>
            <a:endParaRPr lang="it-IT" altLang="it-IT"/>
          </a:p>
        </p:txBody>
      </p:sp>
      <p:sp>
        <p:nvSpPr>
          <p:cNvPr id="339971" name="Rectangle 2">
            <a:extLst>
              <a:ext uri="{FF2B5EF4-FFF2-40B4-BE49-F238E27FC236}">
                <a16:creationId xmlns:a16="http://schemas.microsoft.com/office/drawing/2014/main" id="{1ED49549-574F-4D09-B5E7-46B09A31E46D}"/>
              </a:ext>
            </a:extLst>
          </p:cNvPr>
          <p:cNvSpPr>
            <a:spLocks noGrp="1" noRot="1" noChangeAspect="1" noChangeArrowheads="1" noTextEdit="1"/>
          </p:cNvSpPr>
          <p:nvPr>
            <p:ph type="sldImg"/>
          </p:nvPr>
        </p:nvSpPr>
        <p:spPr>
          <a:ln/>
        </p:spPr>
      </p:sp>
      <p:sp>
        <p:nvSpPr>
          <p:cNvPr id="339972" name="Rectangle 3">
            <a:extLst>
              <a:ext uri="{FF2B5EF4-FFF2-40B4-BE49-F238E27FC236}">
                <a16:creationId xmlns:a16="http://schemas.microsoft.com/office/drawing/2014/main" id="{9A2F3079-8F10-4F05-BDAA-2F5D529EBB3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L’utilità dell’acido salicilico e dell’urea dipende soprattutto dall’effetto cheratolitico.</a:t>
            </a:r>
          </a:p>
        </p:txBody>
      </p:sp>
    </p:spTree>
    <p:extLst>
      <p:ext uri="{BB962C8B-B14F-4D97-AF65-F5344CB8AC3E}">
        <p14:creationId xmlns:p14="http://schemas.microsoft.com/office/powerpoint/2010/main" val="419714159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a:extLst>
              <a:ext uri="{FF2B5EF4-FFF2-40B4-BE49-F238E27FC236}">
                <a16:creationId xmlns:a16="http://schemas.microsoft.com/office/drawing/2014/main" id="{0B7C654F-8767-4F22-A32F-D0F96F4E1D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AE1ECAA-1CC7-4A8D-BC0F-2DE3D37AFA33}" type="slidenum">
              <a:rPr lang="it-IT" altLang="it-IT" smtClean="0"/>
              <a:pPr>
                <a:spcBef>
                  <a:spcPct val="0"/>
                </a:spcBef>
              </a:pPr>
              <a:t>772</a:t>
            </a:fld>
            <a:endParaRPr lang="it-IT" altLang="it-IT"/>
          </a:p>
        </p:txBody>
      </p:sp>
      <p:sp>
        <p:nvSpPr>
          <p:cNvPr id="346115" name="Rectangle 2">
            <a:extLst>
              <a:ext uri="{FF2B5EF4-FFF2-40B4-BE49-F238E27FC236}">
                <a16:creationId xmlns:a16="http://schemas.microsoft.com/office/drawing/2014/main" id="{0F080828-DD77-44F8-B3C3-E578307B5694}"/>
              </a:ext>
            </a:extLst>
          </p:cNvPr>
          <p:cNvSpPr>
            <a:spLocks noGrp="1" noRot="1" noChangeAspect="1" noChangeArrowheads="1" noTextEdit="1"/>
          </p:cNvSpPr>
          <p:nvPr>
            <p:ph type="sldImg"/>
          </p:nvPr>
        </p:nvSpPr>
        <p:spPr>
          <a:xfrm>
            <a:off x="1146175" y="685800"/>
            <a:ext cx="4570413" cy="3427413"/>
          </a:xfrm>
          <a:ln/>
        </p:spPr>
      </p:sp>
      <p:sp>
        <p:nvSpPr>
          <p:cNvPr id="346116" name="Rectangle 3">
            <a:extLst>
              <a:ext uri="{FF2B5EF4-FFF2-40B4-BE49-F238E27FC236}">
                <a16:creationId xmlns:a16="http://schemas.microsoft.com/office/drawing/2014/main" id="{2F767940-574A-4D08-8A73-D59139C7C81F}"/>
              </a:ext>
            </a:extLst>
          </p:cNvPr>
          <p:cNvSpPr>
            <a:spLocks noGrp="1" noChangeArrowheads="1"/>
          </p:cNvSpPr>
          <p:nvPr>
            <p:ph type="body" idx="1"/>
          </p:nvPr>
        </p:nvSpPr>
        <p:spPr>
          <a:xfrm>
            <a:off x="914400" y="4344988"/>
            <a:ext cx="5029200"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it-IT">
              <a:latin typeface="Arial" panose="020B0604020202020204" pitchFamily="34" charset="0"/>
            </a:endParaRPr>
          </a:p>
        </p:txBody>
      </p:sp>
    </p:spTree>
    <p:extLst>
      <p:ext uri="{BB962C8B-B14F-4D97-AF65-F5344CB8AC3E}">
        <p14:creationId xmlns:p14="http://schemas.microsoft.com/office/powerpoint/2010/main" val="365453194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7">
            <a:extLst>
              <a:ext uri="{FF2B5EF4-FFF2-40B4-BE49-F238E27FC236}">
                <a16:creationId xmlns:a16="http://schemas.microsoft.com/office/drawing/2014/main" id="{AFA88AFD-E54C-4971-B8CB-C85AE57907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B9D4EDE-7284-4686-882C-CF0C5773D4A3}" type="slidenum">
              <a:rPr lang="it-IT" altLang="it-IT" smtClean="0"/>
              <a:pPr>
                <a:spcBef>
                  <a:spcPct val="0"/>
                </a:spcBef>
              </a:pPr>
              <a:t>773</a:t>
            </a:fld>
            <a:endParaRPr lang="it-IT" altLang="it-IT"/>
          </a:p>
        </p:txBody>
      </p:sp>
      <p:sp>
        <p:nvSpPr>
          <p:cNvPr id="348163" name="Rectangle 2">
            <a:extLst>
              <a:ext uri="{FF2B5EF4-FFF2-40B4-BE49-F238E27FC236}">
                <a16:creationId xmlns:a16="http://schemas.microsoft.com/office/drawing/2014/main" id="{A73E23BC-3560-401E-B545-CF2654E1D325}"/>
              </a:ext>
            </a:extLst>
          </p:cNvPr>
          <p:cNvSpPr>
            <a:spLocks noGrp="1" noRot="1" noChangeAspect="1" noChangeArrowheads="1" noTextEdit="1"/>
          </p:cNvSpPr>
          <p:nvPr>
            <p:ph type="sldImg"/>
          </p:nvPr>
        </p:nvSpPr>
        <p:spPr>
          <a:xfrm>
            <a:off x="1146175" y="685800"/>
            <a:ext cx="4570413" cy="3427413"/>
          </a:xfrm>
          <a:ln/>
        </p:spPr>
      </p:sp>
      <p:sp>
        <p:nvSpPr>
          <p:cNvPr id="348164" name="Rectangle 3">
            <a:extLst>
              <a:ext uri="{FF2B5EF4-FFF2-40B4-BE49-F238E27FC236}">
                <a16:creationId xmlns:a16="http://schemas.microsoft.com/office/drawing/2014/main" id="{3D4689F6-F458-441E-A935-4BEC1DBC0B80}"/>
              </a:ext>
            </a:extLst>
          </p:cNvPr>
          <p:cNvSpPr>
            <a:spLocks noGrp="1" noChangeArrowheads="1"/>
          </p:cNvSpPr>
          <p:nvPr>
            <p:ph type="body" idx="1"/>
          </p:nvPr>
        </p:nvSpPr>
        <p:spPr>
          <a:xfrm>
            <a:off x="914400" y="4344988"/>
            <a:ext cx="5029200"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it-IT">
              <a:latin typeface="Arial" panose="020B0604020202020204" pitchFamily="34" charset="0"/>
            </a:endParaRPr>
          </a:p>
        </p:txBody>
      </p:sp>
    </p:spTree>
    <p:extLst>
      <p:ext uri="{BB962C8B-B14F-4D97-AF65-F5344CB8AC3E}">
        <p14:creationId xmlns:p14="http://schemas.microsoft.com/office/powerpoint/2010/main" val="31898437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a:extLst>
              <a:ext uri="{FF2B5EF4-FFF2-40B4-BE49-F238E27FC236}">
                <a16:creationId xmlns:a16="http://schemas.microsoft.com/office/drawing/2014/main" id="{F4ADBBDF-E82B-4D6A-AF3D-B39CD790867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A8A17A0-EB24-417E-A0B4-33BD22910E3E}" type="slidenum">
              <a:rPr lang="it-IT" altLang="it-IT" smtClean="0"/>
              <a:pPr>
                <a:spcBef>
                  <a:spcPct val="0"/>
                </a:spcBef>
              </a:pPr>
              <a:t>174</a:t>
            </a:fld>
            <a:endParaRPr lang="it-IT" altLang="it-IT"/>
          </a:p>
        </p:txBody>
      </p:sp>
      <p:sp>
        <p:nvSpPr>
          <p:cNvPr id="134147" name="Rectangle 7">
            <a:extLst>
              <a:ext uri="{FF2B5EF4-FFF2-40B4-BE49-F238E27FC236}">
                <a16:creationId xmlns:a16="http://schemas.microsoft.com/office/drawing/2014/main" id="{6F3B5154-F9A5-4F61-B418-C9935E50A9DC}"/>
              </a:ext>
            </a:extLst>
          </p:cNvPr>
          <p:cNvSpPr txBox="1">
            <a:spLocks noGrp="1" noChangeArrowheads="1"/>
          </p:cNvSpPr>
          <p:nvPr/>
        </p:nvSpPr>
        <p:spPr bwMode="auto">
          <a:xfrm>
            <a:off x="3884613"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20" tIns="44859" rIns="89720" bIns="44859" anchor="b"/>
          <a:lstStyle>
            <a:lvl1pPr defTabSz="896938">
              <a:spcBef>
                <a:spcPct val="30000"/>
              </a:spcBef>
              <a:defRPr sz="1200">
                <a:solidFill>
                  <a:schemeClr val="tx1"/>
                </a:solidFill>
                <a:latin typeface="Arial" panose="020B0604020202020204" pitchFamily="34" charset="0"/>
              </a:defRPr>
            </a:lvl1pPr>
            <a:lvl2pPr marL="742950" indent="-285750" defTabSz="896938">
              <a:spcBef>
                <a:spcPct val="30000"/>
              </a:spcBef>
              <a:defRPr sz="1200">
                <a:solidFill>
                  <a:schemeClr val="tx1"/>
                </a:solidFill>
                <a:latin typeface="Arial" panose="020B0604020202020204" pitchFamily="34" charset="0"/>
              </a:defRPr>
            </a:lvl2pPr>
            <a:lvl3pPr marL="1143000" indent="-228600" defTabSz="896938">
              <a:spcBef>
                <a:spcPct val="30000"/>
              </a:spcBef>
              <a:defRPr sz="1200">
                <a:solidFill>
                  <a:schemeClr val="tx1"/>
                </a:solidFill>
                <a:latin typeface="Arial" panose="020B0604020202020204" pitchFamily="34" charset="0"/>
              </a:defRPr>
            </a:lvl3pPr>
            <a:lvl4pPr marL="1600200" indent="-228600" defTabSz="896938">
              <a:spcBef>
                <a:spcPct val="30000"/>
              </a:spcBef>
              <a:defRPr sz="1200">
                <a:solidFill>
                  <a:schemeClr val="tx1"/>
                </a:solidFill>
                <a:latin typeface="Arial" panose="020B0604020202020204" pitchFamily="34" charset="0"/>
              </a:defRPr>
            </a:lvl4pPr>
            <a:lvl5pPr marL="2057400" indent="-228600" defTabSz="896938">
              <a:spcBef>
                <a:spcPct val="30000"/>
              </a:spcBef>
              <a:defRPr sz="1200">
                <a:solidFill>
                  <a:schemeClr val="tx1"/>
                </a:solidFill>
                <a:latin typeface="Arial" panose="020B0604020202020204" pitchFamily="34" charset="0"/>
              </a:defRPr>
            </a:lvl5pPr>
            <a:lvl6pPr marL="2514600" indent="-228600" defTabSz="89693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9693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9693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96938"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7E965C20-95FB-494B-BFE9-A555A9300863}" type="slidenum">
              <a:rPr lang="en-GB" altLang="it-IT" sz="1100"/>
              <a:pPr algn="r" eaLnBrk="1" hangingPunct="1">
                <a:spcBef>
                  <a:spcPct val="0"/>
                </a:spcBef>
              </a:pPr>
              <a:t>174</a:t>
            </a:fld>
            <a:endParaRPr lang="en-GB" altLang="it-IT" sz="1100"/>
          </a:p>
        </p:txBody>
      </p:sp>
      <p:sp>
        <p:nvSpPr>
          <p:cNvPr id="134148" name="Rectangle 2">
            <a:extLst>
              <a:ext uri="{FF2B5EF4-FFF2-40B4-BE49-F238E27FC236}">
                <a16:creationId xmlns:a16="http://schemas.microsoft.com/office/drawing/2014/main" id="{698D0234-6379-48CF-9286-E9A48D24EEA2}"/>
              </a:ext>
            </a:extLst>
          </p:cNvPr>
          <p:cNvSpPr>
            <a:spLocks noGrp="1" noRot="1" noChangeAspect="1" noChangeArrowheads="1" noTextEdit="1"/>
          </p:cNvSpPr>
          <p:nvPr>
            <p:ph type="sldImg"/>
          </p:nvPr>
        </p:nvSpPr>
        <p:spPr>
          <a:xfrm>
            <a:off x="1144588" y="684213"/>
            <a:ext cx="4572000" cy="3429000"/>
          </a:xfrm>
          <a:ln/>
        </p:spPr>
      </p:sp>
      <p:sp>
        <p:nvSpPr>
          <p:cNvPr id="134149" name="Rectangle 3">
            <a:extLst>
              <a:ext uri="{FF2B5EF4-FFF2-40B4-BE49-F238E27FC236}">
                <a16:creationId xmlns:a16="http://schemas.microsoft.com/office/drawing/2014/main" id="{6EF04197-32E2-444A-A728-3AE360027F1F}"/>
              </a:ext>
            </a:extLst>
          </p:cNvPr>
          <p:cNvSpPr>
            <a:spLocks noGrp="1" noChangeArrowheads="1"/>
          </p:cNvSpPr>
          <p:nvPr>
            <p:ph type="body" idx="1"/>
          </p:nvPr>
        </p:nvSpPr>
        <p:spPr>
          <a:xfrm>
            <a:off x="684213" y="4341813"/>
            <a:ext cx="5489575" cy="411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20" tIns="44859" rIns="89720" bIns="44859"/>
          <a:lstStyle/>
          <a:p>
            <a:pPr>
              <a:spcBef>
                <a:spcPct val="50000"/>
              </a:spcBef>
            </a:pPr>
            <a:r>
              <a:rPr lang="en-GB" altLang="it-IT" i="1">
                <a:latin typeface="Arial" panose="020B0604020202020204" pitchFamily="34" charset="0"/>
              </a:rPr>
              <a:t>Study 469</a:t>
            </a:r>
          </a:p>
          <a:p>
            <a:pPr>
              <a:spcBef>
                <a:spcPct val="50000"/>
              </a:spcBef>
            </a:pPr>
            <a:r>
              <a:rPr lang="en-GB" altLang="it-IT">
                <a:latin typeface="Arial" panose="020B0604020202020204" pitchFamily="34" charset="0"/>
              </a:rPr>
              <a:t>Total randomized = 213, but three did not receive interventions (retapamulin = 1, placebo = 2)</a:t>
            </a:r>
          </a:p>
          <a:p>
            <a:pPr>
              <a:spcBef>
                <a:spcPct val="50000"/>
              </a:spcBef>
            </a:pPr>
            <a:endParaRPr lang="en-GB" altLang="it-IT" b="1">
              <a:latin typeface="Arial" panose="020B0604020202020204" pitchFamily="34" charset="0"/>
            </a:endParaRPr>
          </a:p>
          <a:p>
            <a:pPr>
              <a:spcBef>
                <a:spcPct val="50000"/>
              </a:spcBef>
            </a:pPr>
            <a:r>
              <a:rPr lang="en-GB" altLang="it-IT" b="1">
                <a:latin typeface="Arial" panose="020B0604020202020204" pitchFamily="34" charset="0"/>
              </a:rPr>
              <a:t>Reference</a:t>
            </a:r>
          </a:p>
          <a:p>
            <a:pPr>
              <a:spcBef>
                <a:spcPct val="50000"/>
              </a:spcBef>
            </a:pPr>
            <a:r>
              <a:rPr lang="en-GB" altLang="it-IT">
                <a:latin typeface="Arial" panose="020B0604020202020204" pitchFamily="34" charset="0"/>
              </a:rPr>
              <a:t>van der Wouden et al. 15th EADV (2006), Poster P041.74. </a:t>
            </a:r>
            <a:endParaRPr lang="en-US" altLang="it-IT">
              <a:latin typeface="Arial" panose="020B0604020202020204" pitchFamily="34" charset="0"/>
            </a:endParaRPr>
          </a:p>
          <a:p>
            <a:endParaRPr lang="en-US" altLang="it-IT">
              <a:latin typeface="Arial" panose="020B0604020202020204" pitchFamily="34"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a:extLst>
              <a:ext uri="{FF2B5EF4-FFF2-40B4-BE49-F238E27FC236}">
                <a16:creationId xmlns:a16="http://schemas.microsoft.com/office/drawing/2014/main" id="{8FC06745-33EF-4BD0-A137-86850B503294}"/>
              </a:ext>
            </a:extLst>
          </p:cNvPr>
          <p:cNvSpPr>
            <a:spLocks noGrp="1" noRot="1" noChangeAspect="1" noChangeArrowheads="1" noTextEdit="1"/>
          </p:cNvSpPr>
          <p:nvPr>
            <p:ph type="sldImg"/>
          </p:nvPr>
        </p:nvSpPr>
        <p:spPr>
          <a:ln/>
        </p:spPr>
      </p:sp>
      <p:sp>
        <p:nvSpPr>
          <p:cNvPr id="354307" name="Rectangle 3">
            <a:extLst>
              <a:ext uri="{FF2B5EF4-FFF2-40B4-BE49-F238E27FC236}">
                <a16:creationId xmlns:a16="http://schemas.microsoft.com/office/drawing/2014/main" id="{55E2BE33-076D-42FC-9365-DF427130672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panose="020B0604020202020204" pitchFamily="34" charset="0"/>
            </a:endParaRPr>
          </a:p>
        </p:txBody>
      </p:sp>
    </p:spTree>
    <p:extLst>
      <p:ext uri="{BB962C8B-B14F-4D97-AF65-F5344CB8AC3E}">
        <p14:creationId xmlns:p14="http://schemas.microsoft.com/office/powerpoint/2010/main" val="270942185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Segnaposto immagine diapositiva 1">
            <a:extLst>
              <a:ext uri="{FF2B5EF4-FFF2-40B4-BE49-F238E27FC236}">
                <a16:creationId xmlns:a16="http://schemas.microsoft.com/office/drawing/2014/main" id="{D8D88658-59B0-441A-B36C-73AF972E9FA1}"/>
              </a:ext>
            </a:extLst>
          </p:cNvPr>
          <p:cNvSpPr>
            <a:spLocks noGrp="1" noRot="1" noChangeAspect="1" noChangeArrowheads="1" noTextEdit="1"/>
          </p:cNvSpPr>
          <p:nvPr>
            <p:ph type="sldImg"/>
          </p:nvPr>
        </p:nvSpPr>
        <p:spPr>
          <a:ln/>
        </p:spPr>
      </p:sp>
      <p:sp>
        <p:nvSpPr>
          <p:cNvPr id="356355" name="Segnaposto note 2">
            <a:extLst>
              <a:ext uri="{FF2B5EF4-FFF2-40B4-BE49-F238E27FC236}">
                <a16:creationId xmlns:a16="http://schemas.microsoft.com/office/drawing/2014/main" id="{4ED03236-674C-4221-B822-AF4D9B32747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latin typeface="Arial" panose="020B0604020202020204" pitchFamily="34" charset="0"/>
            </a:endParaRPr>
          </a:p>
        </p:txBody>
      </p:sp>
      <p:sp>
        <p:nvSpPr>
          <p:cNvPr id="356356" name="Segnaposto numero diapositiva 3">
            <a:extLst>
              <a:ext uri="{FF2B5EF4-FFF2-40B4-BE49-F238E27FC236}">
                <a16:creationId xmlns:a16="http://schemas.microsoft.com/office/drawing/2014/main" id="{7C2C35E2-C361-4B52-A48E-2ED34542B70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A88F73E-C6FE-4F21-B19B-BAA2ED0DB1FC}" type="slidenum">
              <a:rPr lang="es-ES_tradnl" altLang="it-IT" smtClean="0"/>
              <a:pPr>
                <a:spcBef>
                  <a:spcPct val="0"/>
                </a:spcBef>
              </a:pPr>
              <a:t>779</a:t>
            </a:fld>
            <a:endParaRPr lang="es-ES_tradnl" altLang="it-IT"/>
          </a:p>
        </p:txBody>
      </p:sp>
    </p:spTree>
    <p:extLst>
      <p:ext uri="{BB962C8B-B14F-4D97-AF65-F5344CB8AC3E}">
        <p14:creationId xmlns:p14="http://schemas.microsoft.com/office/powerpoint/2010/main" val="367441261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egnaposto immagine diapositiva 1">
            <a:extLst>
              <a:ext uri="{FF2B5EF4-FFF2-40B4-BE49-F238E27FC236}">
                <a16:creationId xmlns:a16="http://schemas.microsoft.com/office/drawing/2014/main" id="{80AC29BC-72B2-4DA3-9CA8-DD1F7CE442B7}"/>
              </a:ext>
            </a:extLst>
          </p:cNvPr>
          <p:cNvSpPr>
            <a:spLocks noGrp="1" noRot="1" noChangeAspect="1" noChangeArrowheads="1" noTextEdit="1"/>
          </p:cNvSpPr>
          <p:nvPr>
            <p:ph type="sldImg"/>
          </p:nvPr>
        </p:nvSpPr>
        <p:spPr>
          <a:ln/>
        </p:spPr>
      </p:sp>
      <p:sp>
        <p:nvSpPr>
          <p:cNvPr id="358403" name="Segnaposto note 2">
            <a:extLst>
              <a:ext uri="{FF2B5EF4-FFF2-40B4-BE49-F238E27FC236}">
                <a16:creationId xmlns:a16="http://schemas.microsoft.com/office/drawing/2014/main" id="{878ECEF5-D4E5-4449-B2D9-6FBE8F1F95B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
        <p:nvSpPr>
          <p:cNvPr id="358404" name="Segnaposto numero diapositiva 3">
            <a:extLst>
              <a:ext uri="{FF2B5EF4-FFF2-40B4-BE49-F238E27FC236}">
                <a16:creationId xmlns:a16="http://schemas.microsoft.com/office/drawing/2014/main" id="{05307992-06BD-485B-A2FC-9CAC2DDD017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2B0A56F-1F6E-47AE-A1B0-2AD50FA3C4A1}" type="slidenum">
              <a:rPr lang="it-IT" altLang="it-IT" smtClean="0"/>
              <a:pPr>
                <a:spcBef>
                  <a:spcPct val="0"/>
                </a:spcBef>
              </a:pPr>
              <a:t>780</a:t>
            </a:fld>
            <a:endParaRPr lang="it-IT" altLang="it-IT"/>
          </a:p>
        </p:txBody>
      </p:sp>
    </p:spTree>
    <p:extLst>
      <p:ext uri="{BB962C8B-B14F-4D97-AF65-F5344CB8AC3E}">
        <p14:creationId xmlns:p14="http://schemas.microsoft.com/office/powerpoint/2010/main" val="53377308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Segnaposto immagine diapositiva 1">
            <a:extLst>
              <a:ext uri="{FF2B5EF4-FFF2-40B4-BE49-F238E27FC236}">
                <a16:creationId xmlns:a16="http://schemas.microsoft.com/office/drawing/2014/main" id="{D34DCCA5-2C95-409B-971A-5F05D0E255E1}"/>
              </a:ext>
            </a:extLst>
          </p:cNvPr>
          <p:cNvSpPr>
            <a:spLocks noGrp="1" noRot="1" noChangeAspect="1" noChangeArrowheads="1" noTextEdit="1"/>
          </p:cNvSpPr>
          <p:nvPr>
            <p:ph type="sldImg"/>
          </p:nvPr>
        </p:nvSpPr>
        <p:spPr>
          <a:ln/>
        </p:spPr>
      </p:sp>
      <p:sp>
        <p:nvSpPr>
          <p:cNvPr id="360451" name="Segnaposto note 2">
            <a:extLst>
              <a:ext uri="{FF2B5EF4-FFF2-40B4-BE49-F238E27FC236}">
                <a16:creationId xmlns:a16="http://schemas.microsoft.com/office/drawing/2014/main" id="{E6ED7EB7-D554-4C8F-9E32-C09FE8CD27C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latin typeface="Arial" panose="020B0604020202020204" pitchFamily="34" charset="0"/>
            </a:endParaRPr>
          </a:p>
        </p:txBody>
      </p:sp>
      <p:sp>
        <p:nvSpPr>
          <p:cNvPr id="360452" name="Segnaposto numero diapositiva 3">
            <a:extLst>
              <a:ext uri="{FF2B5EF4-FFF2-40B4-BE49-F238E27FC236}">
                <a16:creationId xmlns:a16="http://schemas.microsoft.com/office/drawing/2014/main" id="{F1A77D0B-1684-4BBA-9CE0-7A46E85FB33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DBE5BC3-0FBF-4518-B2AC-D180D7C65F09}" type="slidenum">
              <a:rPr lang="it-IT" altLang="it-IT" smtClean="0"/>
              <a:pPr>
                <a:spcBef>
                  <a:spcPct val="0"/>
                </a:spcBef>
              </a:pPr>
              <a:t>781</a:t>
            </a:fld>
            <a:endParaRPr lang="it-IT" altLang="it-IT"/>
          </a:p>
        </p:txBody>
      </p:sp>
    </p:spTree>
    <p:extLst>
      <p:ext uri="{BB962C8B-B14F-4D97-AF65-F5344CB8AC3E}">
        <p14:creationId xmlns:p14="http://schemas.microsoft.com/office/powerpoint/2010/main" val="43724979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Segnaposto immagine diapositiva 1">
            <a:extLst>
              <a:ext uri="{FF2B5EF4-FFF2-40B4-BE49-F238E27FC236}">
                <a16:creationId xmlns:a16="http://schemas.microsoft.com/office/drawing/2014/main" id="{5EC43764-B7CF-4316-B2D1-B156BF4281C4}"/>
              </a:ext>
            </a:extLst>
          </p:cNvPr>
          <p:cNvSpPr>
            <a:spLocks noGrp="1" noRot="1" noChangeAspect="1" noChangeArrowheads="1" noTextEdit="1"/>
          </p:cNvSpPr>
          <p:nvPr>
            <p:ph type="sldImg"/>
          </p:nvPr>
        </p:nvSpPr>
        <p:spPr>
          <a:ln/>
        </p:spPr>
      </p:sp>
      <p:sp>
        <p:nvSpPr>
          <p:cNvPr id="577539" name="Segnaposto note 2">
            <a:extLst>
              <a:ext uri="{FF2B5EF4-FFF2-40B4-BE49-F238E27FC236}">
                <a16:creationId xmlns:a16="http://schemas.microsoft.com/office/drawing/2014/main" id="{8FF54E15-0033-4F20-AB23-55132846553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latin typeface="Arial" panose="020B0604020202020204" pitchFamily="34" charset="0"/>
              </a:rPr>
              <a:t>Nonostante la regolamentazione in Europa per il nichel in gioielleria e metallo accessori di abbigliamento e per i cromato nelle calzature in pelle, "i tessili e gli accessori" restano la principale causa (25,9%) anche se con un leggero calo.</a:t>
            </a:r>
            <a:br>
              <a:rPr lang="it-IT" altLang="it-IT">
                <a:latin typeface="Arial" panose="020B0604020202020204" pitchFamily="34" charset="0"/>
              </a:rPr>
            </a:br>
            <a:r>
              <a:rPr lang="it-IT" altLang="it-IT">
                <a:latin typeface="Arial" panose="020B0604020202020204" pitchFamily="34" charset="0"/>
              </a:rPr>
              <a:t>Le allergie iatrogene da farmaco hanno tendenza decrescente nel corso degli anni </a:t>
            </a:r>
          </a:p>
          <a:p>
            <a:r>
              <a:rPr lang="it-IT" altLang="it-IT">
                <a:latin typeface="Arial" panose="020B0604020202020204" pitchFamily="34" charset="0"/>
              </a:rPr>
              <a:t>La dermatite da cosmetici in aumento: etichettatura obbligatoria e successiva migliore identificazione dell’allergene, la crescita dell’l'industria cosmetica, l'influenza della moda l'impatto dei conservanti metilcloroisotiazolinone e metilisotiazolinone, maggiore interesse per le DAC da cosmetici</a:t>
            </a:r>
            <a:br>
              <a:rPr lang="it-IT" altLang="it-IT">
                <a:latin typeface="Arial" panose="020B0604020202020204" pitchFamily="34" charset="0"/>
              </a:rPr>
            </a:br>
            <a:r>
              <a:rPr lang="it-IT" altLang="it-IT">
                <a:latin typeface="Arial" panose="020B0604020202020204" pitchFamily="34" charset="0"/>
              </a:rPr>
              <a:t>trend inverso per iatrogene e cosmetici</a:t>
            </a:r>
          </a:p>
        </p:txBody>
      </p:sp>
      <p:sp>
        <p:nvSpPr>
          <p:cNvPr id="577540" name="Segnaposto numero diapositiva 3">
            <a:extLst>
              <a:ext uri="{FF2B5EF4-FFF2-40B4-BE49-F238E27FC236}">
                <a16:creationId xmlns:a16="http://schemas.microsoft.com/office/drawing/2014/main" id="{CC9FAF67-2495-4FB8-A27E-077781571EE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58FA4F8-BD7A-4F3F-8F09-9F4B0C3BC6B5}" type="slidenum">
              <a:rPr lang="it-IT" altLang="it-IT" smtClean="0"/>
              <a:pPr>
                <a:spcBef>
                  <a:spcPct val="0"/>
                </a:spcBef>
              </a:pPr>
              <a:t>922</a:t>
            </a:fld>
            <a:endParaRPr lang="it-IT" altLang="it-IT"/>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Segnaposto immagine diapositiva 1">
            <a:extLst>
              <a:ext uri="{FF2B5EF4-FFF2-40B4-BE49-F238E27FC236}">
                <a16:creationId xmlns:a16="http://schemas.microsoft.com/office/drawing/2014/main" id="{1B57E6BC-851C-4B52-9A95-FA2E0689495C}"/>
              </a:ext>
            </a:extLst>
          </p:cNvPr>
          <p:cNvSpPr>
            <a:spLocks noGrp="1" noRot="1" noChangeAspect="1" noChangeArrowheads="1" noTextEdit="1"/>
          </p:cNvSpPr>
          <p:nvPr>
            <p:ph type="sldImg"/>
          </p:nvPr>
        </p:nvSpPr>
        <p:spPr>
          <a:ln/>
        </p:spPr>
      </p:sp>
      <p:sp>
        <p:nvSpPr>
          <p:cNvPr id="579587" name="Segnaposto note 2">
            <a:extLst>
              <a:ext uri="{FF2B5EF4-FFF2-40B4-BE49-F238E27FC236}">
                <a16:creationId xmlns:a16="http://schemas.microsoft.com/office/drawing/2014/main" id="{034DD704-8B4E-4778-866D-E3A9A45C5F1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it-IT" altLang="it-IT">
                <a:latin typeface="Arial" panose="020B0604020202020204" pitchFamily="34" charset="0"/>
              </a:rPr>
              <a:t>Iatrogeno: gambe (28,3%), viso (23,4%), e mani (21,6%), </a:t>
            </a:r>
          </a:p>
          <a:p>
            <a:pPr eaLnBrk="1" hangingPunct="1">
              <a:spcBef>
                <a:spcPct val="0"/>
              </a:spcBef>
            </a:pPr>
            <a:r>
              <a:rPr lang="it-IT" altLang="it-IT">
                <a:latin typeface="Arial" panose="020B0604020202020204" pitchFamily="34" charset="0"/>
              </a:rPr>
              <a:t>Non iatrogeno: mani (32,5%), viso (28,8%) palpebre (16,2%)</a:t>
            </a:r>
          </a:p>
          <a:p>
            <a:endParaRPr lang="it-IT" altLang="it-IT">
              <a:latin typeface="Arial" panose="020B0604020202020204" pitchFamily="34" charset="0"/>
            </a:endParaRPr>
          </a:p>
        </p:txBody>
      </p:sp>
      <p:sp>
        <p:nvSpPr>
          <p:cNvPr id="579588" name="Segnaposto numero diapositiva 3">
            <a:extLst>
              <a:ext uri="{FF2B5EF4-FFF2-40B4-BE49-F238E27FC236}">
                <a16:creationId xmlns:a16="http://schemas.microsoft.com/office/drawing/2014/main" id="{4862EC7E-ED73-40E4-BD51-614FA846FDD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AF7706C-5D17-4235-8479-CC3D64E0649E}" type="slidenum">
              <a:rPr lang="it-IT" altLang="it-IT" smtClean="0"/>
              <a:pPr>
                <a:spcBef>
                  <a:spcPct val="0"/>
                </a:spcBef>
              </a:pPr>
              <a:t>923</a:t>
            </a:fld>
            <a:endParaRPr lang="it-IT" altLang="it-IT"/>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Segnaposto immagine diapositiva 1">
            <a:extLst>
              <a:ext uri="{FF2B5EF4-FFF2-40B4-BE49-F238E27FC236}">
                <a16:creationId xmlns:a16="http://schemas.microsoft.com/office/drawing/2014/main" id="{E24A3080-7E98-4951-8FFA-A9F02E560853}"/>
              </a:ext>
            </a:extLst>
          </p:cNvPr>
          <p:cNvSpPr>
            <a:spLocks noGrp="1" noRot="1" noChangeAspect="1" noChangeArrowheads="1" noTextEdit="1"/>
          </p:cNvSpPr>
          <p:nvPr>
            <p:ph type="sldImg"/>
          </p:nvPr>
        </p:nvSpPr>
        <p:spPr>
          <a:ln/>
        </p:spPr>
      </p:sp>
      <p:sp>
        <p:nvSpPr>
          <p:cNvPr id="3" name="Segnaposto note 2">
            <a:extLst>
              <a:ext uri="{FF2B5EF4-FFF2-40B4-BE49-F238E27FC236}">
                <a16:creationId xmlns:a16="http://schemas.microsoft.com/office/drawing/2014/main" id="{E5940898-39AF-468D-8809-519232585CC9}"/>
              </a:ext>
            </a:extLst>
          </p:cNvPr>
          <p:cNvSpPr>
            <a:spLocks noGrp="1"/>
          </p:cNvSpPr>
          <p:nvPr>
            <p:ph type="body" idx="1"/>
          </p:nvPr>
        </p:nvSpPr>
        <p:spPr/>
        <p:txBody>
          <a:bodyPr/>
          <a:lstStyle/>
          <a:p>
            <a:pPr>
              <a:defRPr/>
            </a:pPr>
            <a:r>
              <a:rPr lang="it-IT" dirty="0"/>
              <a:t>I sensibilizzatori più comuni:</a:t>
            </a:r>
          </a:p>
          <a:p>
            <a:pPr marL="171450" indent="-171450">
              <a:buFontTx/>
              <a:buChar char="-"/>
              <a:defRPr/>
            </a:pPr>
            <a:r>
              <a:rPr lang="it-IT" dirty="0"/>
              <a:t>antibiotici topici (prevalenza 2,7%, IC 95%: 2,5-2,9%): neomicina (</a:t>
            </a:r>
            <a:r>
              <a:rPr lang="it-IT" dirty="0" err="1"/>
              <a:t>aminoglicoside</a:t>
            </a:r>
            <a:r>
              <a:rPr lang="it-IT" dirty="0"/>
              <a:t>) seguito da </a:t>
            </a:r>
            <a:r>
              <a:rPr lang="it-IT" dirty="0" err="1"/>
              <a:t>Sulfanilamide</a:t>
            </a:r>
            <a:r>
              <a:rPr lang="it-IT" dirty="0"/>
              <a:t> che cross-reagisce con PPD</a:t>
            </a:r>
          </a:p>
          <a:p>
            <a:pPr marL="171450" indent="-171450">
              <a:buFontTx/>
              <a:buChar char="-"/>
              <a:defRPr/>
            </a:pPr>
            <a:r>
              <a:rPr lang="it-IT" dirty="0"/>
              <a:t>Antisettici (prevalenza 5,1%, IC 95%: 4,7-5,5%) </a:t>
            </a:r>
          </a:p>
          <a:p>
            <a:pPr marL="171450" indent="-171450">
              <a:buFontTx/>
              <a:buChar char="-"/>
              <a:defRPr/>
            </a:pPr>
            <a:r>
              <a:rPr lang="it-IT" dirty="0"/>
              <a:t>Corticosteroidi (prevalenza 1,6%, IC 95%: 1,5-1,7%) (Tabella 5): </a:t>
            </a:r>
            <a:r>
              <a:rPr lang="it-IT" dirty="0" err="1"/>
              <a:t>budesonide</a:t>
            </a:r>
            <a:r>
              <a:rPr lang="it-IT" dirty="0"/>
              <a:t> (</a:t>
            </a:r>
            <a:r>
              <a:rPr lang="it-IT" dirty="0" err="1"/>
              <a:t>aereosol</a:t>
            </a:r>
            <a:r>
              <a:rPr lang="it-IT" dirty="0"/>
              <a:t>), </a:t>
            </a:r>
            <a:r>
              <a:rPr lang="it-IT" dirty="0" err="1"/>
              <a:t>tixocortolo</a:t>
            </a:r>
            <a:r>
              <a:rPr lang="it-IT" dirty="0"/>
              <a:t> </a:t>
            </a:r>
            <a:r>
              <a:rPr lang="it-IT" dirty="0" err="1"/>
              <a:t>pivalato</a:t>
            </a:r>
            <a:r>
              <a:rPr lang="it-IT" dirty="0"/>
              <a:t> e </a:t>
            </a:r>
            <a:r>
              <a:rPr lang="it-IT" dirty="0" err="1"/>
              <a:t>idrossicortisone</a:t>
            </a:r>
            <a:r>
              <a:rPr lang="it-IT" dirty="0"/>
              <a:t> 17 butirrato.</a:t>
            </a:r>
          </a:p>
          <a:p>
            <a:pPr>
              <a:defRPr/>
            </a:pPr>
            <a:r>
              <a:rPr lang="it-IT" dirty="0"/>
              <a:t>FANS: </a:t>
            </a:r>
            <a:r>
              <a:rPr lang="it-IT" dirty="0" err="1"/>
              <a:t>ketoprofene</a:t>
            </a:r>
            <a:r>
              <a:rPr lang="it-IT" dirty="0"/>
              <a:t>, </a:t>
            </a:r>
            <a:r>
              <a:rPr lang="it-IT" dirty="0" err="1"/>
              <a:t>etofenammato</a:t>
            </a:r>
            <a:r>
              <a:rPr lang="it-IT" dirty="0"/>
              <a:t> e </a:t>
            </a:r>
            <a:r>
              <a:rPr lang="it-IT" dirty="0" err="1"/>
              <a:t>bufexamac</a:t>
            </a:r>
            <a:r>
              <a:rPr lang="it-IT" dirty="0"/>
              <a:t> i tre allergeni più frequenti nei farmaci topici.</a:t>
            </a:r>
          </a:p>
        </p:txBody>
      </p:sp>
      <p:sp>
        <p:nvSpPr>
          <p:cNvPr id="581636" name="Segnaposto numero diapositiva 3">
            <a:extLst>
              <a:ext uri="{FF2B5EF4-FFF2-40B4-BE49-F238E27FC236}">
                <a16:creationId xmlns:a16="http://schemas.microsoft.com/office/drawing/2014/main" id="{BA6ECC0F-30E5-407A-BB2D-F0C82E16AF5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E4DD90C-8688-42FA-ABF8-4F2993CABED3}" type="slidenum">
              <a:rPr lang="it-IT" altLang="it-IT" smtClean="0"/>
              <a:pPr>
                <a:spcBef>
                  <a:spcPct val="0"/>
                </a:spcBef>
              </a:pPr>
              <a:t>924</a:t>
            </a:fld>
            <a:endParaRPr lang="it-IT" altLang="it-IT"/>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2" name="Segnaposto immagine diapositiva 1">
            <a:extLst>
              <a:ext uri="{FF2B5EF4-FFF2-40B4-BE49-F238E27FC236}">
                <a16:creationId xmlns:a16="http://schemas.microsoft.com/office/drawing/2014/main" id="{A835540B-F521-4679-9D50-613E65F86017}"/>
              </a:ext>
            </a:extLst>
          </p:cNvPr>
          <p:cNvSpPr>
            <a:spLocks noGrp="1" noRot="1" noChangeAspect="1" noChangeArrowheads="1" noTextEdit="1"/>
          </p:cNvSpPr>
          <p:nvPr>
            <p:ph type="sldImg"/>
          </p:nvPr>
        </p:nvSpPr>
        <p:spPr>
          <a:ln/>
        </p:spPr>
      </p:sp>
      <p:sp>
        <p:nvSpPr>
          <p:cNvPr id="583683" name="Segnaposto note 2">
            <a:extLst>
              <a:ext uri="{FF2B5EF4-FFF2-40B4-BE49-F238E27FC236}">
                <a16:creationId xmlns:a16="http://schemas.microsoft.com/office/drawing/2014/main" id="{C259E633-BC86-49A5-912C-D15DC97586B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latin typeface="Arial" panose="020B0604020202020204" pitchFamily="34" charset="0"/>
              </a:rPr>
              <a:t>Gli allergeni più frequentemente riscontrati tra gli eccipienti sono gli alcoli di lana, il propilene</a:t>
            </a:r>
            <a:br>
              <a:rPr lang="it-IT" altLang="it-IT">
                <a:latin typeface="Arial" panose="020B0604020202020204" pitchFamily="34" charset="0"/>
              </a:rPr>
            </a:br>
            <a:r>
              <a:rPr lang="it-IT" altLang="it-IT">
                <a:latin typeface="Arial" panose="020B0604020202020204" pitchFamily="34" charset="0"/>
              </a:rPr>
              <a:t>glicole, esteri di oleato di sorbitano e alcol cearil-stearilico.</a:t>
            </a:r>
          </a:p>
        </p:txBody>
      </p:sp>
      <p:sp>
        <p:nvSpPr>
          <p:cNvPr id="583684" name="Segnaposto numero diapositiva 3">
            <a:extLst>
              <a:ext uri="{FF2B5EF4-FFF2-40B4-BE49-F238E27FC236}">
                <a16:creationId xmlns:a16="http://schemas.microsoft.com/office/drawing/2014/main" id="{1516EAB4-F000-4B28-8C30-A381020DF5F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0F02274-13E0-4468-8349-D22834790AD8}" type="slidenum">
              <a:rPr lang="it-IT" altLang="it-IT" smtClean="0"/>
              <a:pPr>
                <a:spcBef>
                  <a:spcPct val="0"/>
                </a:spcBef>
              </a:pPr>
              <a:t>925</a:t>
            </a:fld>
            <a:endParaRPr lang="it-IT" altLang="it-IT"/>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Segnaposto immagine diapositiva 1">
            <a:extLst>
              <a:ext uri="{FF2B5EF4-FFF2-40B4-BE49-F238E27FC236}">
                <a16:creationId xmlns:a16="http://schemas.microsoft.com/office/drawing/2014/main" id="{86349EC5-D1BF-4C41-AC4D-428033DCCDCC}"/>
              </a:ext>
            </a:extLst>
          </p:cNvPr>
          <p:cNvSpPr>
            <a:spLocks noGrp="1" noRot="1" noChangeAspect="1" noChangeArrowheads="1" noTextEdit="1"/>
          </p:cNvSpPr>
          <p:nvPr>
            <p:ph type="sldImg"/>
          </p:nvPr>
        </p:nvSpPr>
        <p:spPr>
          <a:ln/>
        </p:spPr>
      </p:sp>
      <p:sp>
        <p:nvSpPr>
          <p:cNvPr id="585731" name="Segnaposto note 2">
            <a:extLst>
              <a:ext uri="{FF2B5EF4-FFF2-40B4-BE49-F238E27FC236}">
                <a16:creationId xmlns:a16="http://schemas.microsoft.com/office/drawing/2014/main" id="{2A857163-B225-48BA-B43B-D4BC31185CE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latin typeface="Arial" panose="020B0604020202020204" pitchFamily="34" charset="0"/>
              </a:rPr>
              <a:t>Gli allergeni più frequentemente riscontrati tra gli agenti conservanti sono il thimerosal,</a:t>
            </a:r>
            <a:br>
              <a:rPr lang="it-IT" altLang="it-IT">
                <a:latin typeface="Arial" panose="020B0604020202020204" pitchFamily="34" charset="0"/>
              </a:rPr>
            </a:br>
            <a:r>
              <a:rPr lang="it-IT" altLang="it-IT">
                <a:latin typeface="Arial" panose="020B0604020202020204" pitchFamily="34" charset="0"/>
              </a:rPr>
              <a:t>parabeni, acido benzoico e mercuriali.</a:t>
            </a:r>
          </a:p>
        </p:txBody>
      </p:sp>
      <p:sp>
        <p:nvSpPr>
          <p:cNvPr id="585732" name="Segnaposto numero diapositiva 3">
            <a:extLst>
              <a:ext uri="{FF2B5EF4-FFF2-40B4-BE49-F238E27FC236}">
                <a16:creationId xmlns:a16="http://schemas.microsoft.com/office/drawing/2014/main" id="{50EA5F68-A29B-4242-9AEC-12402B8D742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1D64960-84BE-4DA7-8E62-FFFEDAD7F26E}" type="slidenum">
              <a:rPr lang="it-IT" altLang="it-IT" smtClean="0"/>
              <a:pPr>
                <a:spcBef>
                  <a:spcPct val="0"/>
                </a:spcBef>
              </a:pPr>
              <a:t>926</a:t>
            </a:fld>
            <a:endParaRPr lang="it-IT" altLang="it-IT"/>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8" name="Segnaposto immagine diapositiva 1">
            <a:extLst>
              <a:ext uri="{FF2B5EF4-FFF2-40B4-BE49-F238E27FC236}">
                <a16:creationId xmlns:a16="http://schemas.microsoft.com/office/drawing/2014/main" id="{2312380C-CC07-4628-812F-A632B47DF798}"/>
              </a:ext>
            </a:extLst>
          </p:cNvPr>
          <p:cNvSpPr>
            <a:spLocks noGrp="1" noRot="1" noChangeAspect="1" noChangeArrowheads="1" noTextEdit="1"/>
          </p:cNvSpPr>
          <p:nvPr>
            <p:ph type="sldImg"/>
          </p:nvPr>
        </p:nvSpPr>
        <p:spPr>
          <a:ln/>
        </p:spPr>
      </p:sp>
      <p:sp>
        <p:nvSpPr>
          <p:cNvPr id="587779" name="Segnaposto note 2">
            <a:extLst>
              <a:ext uri="{FF2B5EF4-FFF2-40B4-BE49-F238E27FC236}">
                <a16:creationId xmlns:a16="http://schemas.microsoft.com/office/drawing/2014/main" id="{C7188CC6-FB01-475F-A477-91C69941523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it-IT" altLang="it-IT">
                <a:latin typeface="Arial" panose="020B0604020202020204" pitchFamily="34" charset="0"/>
              </a:rPr>
              <a:t>Gli antiossidanti includono </a:t>
            </a:r>
            <a:r>
              <a:rPr lang="it-IT" altLang="it-IT" b="1">
                <a:latin typeface="Arial" panose="020B0604020202020204" pitchFamily="34" charset="0"/>
              </a:rPr>
              <a:t>etilendiammina</a:t>
            </a:r>
            <a:r>
              <a:rPr lang="it-IT" altLang="it-IT">
                <a:latin typeface="Arial" panose="020B0604020202020204" pitchFamily="34" charset="0"/>
              </a:rPr>
              <a:t> (agente complessante), in precedenza il principale</a:t>
            </a:r>
            <a:br>
              <a:rPr lang="it-IT" altLang="it-IT">
                <a:latin typeface="Arial" panose="020B0604020202020204" pitchFamily="34" charset="0"/>
              </a:rPr>
            </a:br>
            <a:r>
              <a:rPr lang="it-IT" altLang="it-IT">
                <a:latin typeface="Arial" panose="020B0604020202020204" pitchFamily="34" charset="0"/>
              </a:rPr>
              <a:t>allergene in crema combinata antimicotica / antibiotica / antinfiammatoria (bi) </a:t>
            </a:r>
            <a:r>
              <a:rPr lang="it-IT" altLang="it-IT" b="1">
                <a:latin typeface="Arial" panose="020B0604020202020204" pitchFamily="34" charset="0"/>
              </a:rPr>
              <a:t>solfiti</a:t>
            </a:r>
            <a:r>
              <a:rPr lang="it-IT" altLang="it-IT">
                <a:latin typeface="Arial" panose="020B0604020202020204" pitchFamily="34" charset="0"/>
              </a:rPr>
              <a:t> (sostanza di prova metabisolfito di sodio), 5 e butilidrossianisolo.</a:t>
            </a:r>
            <a:br>
              <a:rPr lang="it-IT" altLang="it-IT">
                <a:latin typeface="Arial" panose="020B0604020202020204" pitchFamily="34" charset="0"/>
              </a:rPr>
            </a:br>
            <a:r>
              <a:rPr lang="it-IT" altLang="it-IT">
                <a:latin typeface="Arial" panose="020B0604020202020204" pitchFamily="34" charset="0"/>
              </a:rPr>
              <a:t>I profumi: in passato spesso presenti nei preparativi per la guarigione delle ferite, ma in realtà ancora utilizzati in molte preparazioni, tra cui FANS che contengono per esempio lavanda, geranio o altri </a:t>
            </a:r>
            <a:r>
              <a:rPr lang="it-IT" altLang="it-IT" b="1">
                <a:latin typeface="Arial" panose="020B0604020202020204" pitchFamily="34" charset="0"/>
              </a:rPr>
              <a:t>oli essenziali </a:t>
            </a:r>
            <a:r>
              <a:rPr lang="it-IT" altLang="it-IT">
                <a:latin typeface="Arial" panose="020B0604020202020204" pitchFamily="34" charset="0"/>
              </a:rPr>
              <a:t>(uno studio precedente, dimostrava che il 10% degli attuali prodotti farmaceutici in Belgio contengono fragranze)</a:t>
            </a:r>
          </a:p>
          <a:p>
            <a:endParaRPr lang="it-IT" altLang="it-IT">
              <a:latin typeface="Arial" panose="020B0604020202020204" pitchFamily="34" charset="0"/>
            </a:endParaRPr>
          </a:p>
        </p:txBody>
      </p:sp>
      <p:sp>
        <p:nvSpPr>
          <p:cNvPr id="587780" name="Segnaposto numero diapositiva 3">
            <a:extLst>
              <a:ext uri="{FF2B5EF4-FFF2-40B4-BE49-F238E27FC236}">
                <a16:creationId xmlns:a16="http://schemas.microsoft.com/office/drawing/2014/main" id="{2C1E3D0A-3A48-481C-A8FF-2A37CEE4231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824FF54-F1B7-4229-AB32-B10A9AF05412}" type="slidenum">
              <a:rPr lang="it-IT" altLang="it-IT" smtClean="0"/>
              <a:pPr>
                <a:spcBef>
                  <a:spcPct val="0"/>
                </a:spcBef>
              </a:pPr>
              <a:t>927</a:t>
            </a:fld>
            <a:endParaRPr lang="it-IT" alt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a:extLst>
              <a:ext uri="{FF2B5EF4-FFF2-40B4-BE49-F238E27FC236}">
                <a16:creationId xmlns:a16="http://schemas.microsoft.com/office/drawing/2014/main" id="{656AF277-5AD4-4062-B2FB-7BD41DF1CA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AAC931F-EFAA-412E-8E22-752DE3FB0E48}" type="slidenum">
              <a:rPr lang="it-IT" altLang="it-IT" smtClean="0"/>
              <a:pPr>
                <a:spcBef>
                  <a:spcPct val="0"/>
                </a:spcBef>
              </a:pPr>
              <a:t>175</a:t>
            </a:fld>
            <a:endParaRPr lang="it-IT" altLang="it-IT"/>
          </a:p>
        </p:txBody>
      </p:sp>
      <p:sp>
        <p:nvSpPr>
          <p:cNvPr id="136195" name="Rectangle 7">
            <a:extLst>
              <a:ext uri="{FF2B5EF4-FFF2-40B4-BE49-F238E27FC236}">
                <a16:creationId xmlns:a16="http://schemas.microsoft.com/office/drawing/2014/main" id="{E8326785-A337-45AC-AB59-A18B595CE347}"/>
              </a:ext>
            </a:extLst>
          </p:cNvPr>
          <p:cNvSpPr txBox="1">
            <a:spLocks noGrp="1" noChangeArrowheads="1"/>
          </p:cNvSpPr>
          <p:nvPr/>
        </p:nvSpPr>
        <p:spPr bwMode="auto">
          <a:xfrm>
            <a:off x="3884613"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20" tIns="44859" rIns="89720" bIns="44859" anchor="b"/>
          <a:lstStyle>
            <a:lvl1pPr defTabSz="896938">
              <a:spcBef>
                <a:spcPct val="30000"/>
              </a:spcBef>
              <a:defRPr sz="1200">
                <a:solidFill>
                  <a:schemeClr val="tx1"/>
                </a:solidFill>
                <a:latin typeface="Arial" panose="020B0604020202020204" pitchFamily="34" charset="0"/>
              </a:defRPr>
            </a:lvl1pPr>
            <a:lvl2pPr marL="742950" indent="-285750" defTabSz="896938">
              <a:spcBef>
                <a:spcPct val="30000"/>
              </a:spcBef>
              <a:defRPr sz="1200">
                <a:solidFill>
                  <a:schemeClr val="tx1"/>
                </a:solidFill>
                <a:latin typeface="Arial" panose="020B0604020202020204" pitchFamily="34" charset="0"/>
              </a:defRPr>
            </a:lvl2pPr>
            <a:lvl3pPr marL="1143000" indent="-228600" defTabSz="896938">
              <a:spcBef>
                <a:spcPct val="30000"/>
              </a:spcBef>
              <a:defRPr sz="1200">
                <a:solidFill>
                  <a:schemeClr val="tx1"/>
                </a:solidFill>
                <a:latin typeface="Arial" panose="020B0604020202020204" pitchFamily="34" charset="0"/>
              </a:defRPr>
            </a:lvl3pPr>
            <a:lvl4pPr marL="1600200" indent="-228600" defTabSz="896938">
              <a:spcBef>
                <a:spcPct val="30000"/>
              </a:spcBef>
              <a:defRPr sz="1200">
                <a:solidFill>
                  <a:schemeClr val="tx1"/>
                </a:solidFill>
                <a:latin typeface="Arial" panose="020B0604020202020204" pitchFamily="34" charset="0"/>
              </a:defRPr>
            </a:lvl4pPr>
            <a:lvl5pPr marL="2057400" indent="-228600" defTabSz="896938">
              <a:spcBef>
                <a:spcPct val="30000"/>
              </a:spcBef>
              <a:defRPr sz="1200">
                <a:solidFill>
                  <a:schemeClr val="tx1"/>
                </a:solidFill>
                <a:latin typeface="Arial" panose="020B0604020202020204" pitchFamily="34" charset="0"/>
              </a:defRPr>
            </a:lvl5pPr>
            <a:lvl6pPr marL="2514600" indent="-228600" defTabSz="89693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9693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9693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96938"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E38858C5-0BCA-4D7A-A506-995F605EBD07}" type="slidenum">
              <a:rPr lang="en-GB" altLang="it-IT" sz="1100"/>
              <a:pPr algn="r" eaLnBrk="1" hangingPunct="1">
                <a:spcBef>
                  <a:spcPct val="0"/>
                </a:spcBef>
              </a:pPr>
              <a:t>175</a:t>
            </a:fld>
            <a:endParaRPr lang="en-GB" altLang="it-IT" sz="1100"/>
          </a:p>
        </p:txBody>
      </p:sp>
      <p:sp>
        <p:nvSpPr>
          <p:cNvPr id="136196" name="Rectangle 2">
            <a:extLst>
              <a:ext uri="{FF2B5EF4-FFF2-40B4-BE49-F238E27FC236}">
                <a16:creationId xmlns:a16="http://schemas.microsoft.com/office/drawing/2014/main" id="{9DDC73BE-C8DB-411A-8B86-D36607457202}"/>
              </a:ext>
            </a:extLst>
          </p:cNvPr>
          <p:cNvSpPr>
            <a:spLocks noGrp="1" noRot="1" noChangeAspect="1" noChangeArrowheads="1" noTextEdit="1"/>
          </p:cNvSpPr>
          <p:nvPr>
            <p:ph type="sldImg"/>
          </p:nvPr>
        </p:nvSpPr>
        <p:spPr>
          <a:xfrm>
            <a:off x="1144588" y="684213"/>
            <a:ext cx="4572000" cy="3429000"/>
          </a:xfrm>
          <a:ln/>
        </p:spPr>
      </p:sp>
      <p:sp>
        <p:nvSpPr>
          <p:cNvPr id="136197" name="Rectangle 3">
            <a:extLst>
              <a:ext uri="{FF2B5EF4-FFF2-40B4-BE49-F238E27FC236}">
                <a16:creationId xmlns:a16="http://schemas.microsoft.com/office/drawing/2014/main" id="{4FC34F38-680F-441B-A221-F3FBA69D06EE}"/>
              </a:ext>
            </a:extLst>
          </p:cNvPr>
          <p:cNvSpPr>
            <a:spLocks noGrp="1" noChangeArrowheads="1"/>
          </p:cNvSpPr>
          <p:nvPr>
            <p:ph type="body" idx="1"/>
          </p:nvPr>
        </p:nvSpPr>
        <p:spPr>
          <a:xfrm>
            <a:off x="684213" y="4341813"/>
            <a:ext cx="5489575" cy="411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20" tIns="44859" rIns="89720" bIns="44859"/>
          <a:lstStyle/>
          <a:p>
            <a:pPr>
              <a:spcBef>
                <a:spcPct val="50000"/>
              </a:spcBef>
            </a:pPr>
            <a:r>
              <a:rPr lang="en-GB" altLang="it-IT" i="1">
                <a:latin typeface="Arial" panose="020B0604020202020204" pitchFamily="34" charset="0"/>
              </a:rPr>
              <a:t>Study 469</a:t>
            </a:r>
          </a:p>
          <a:p>
            <a:pPr>
              <a:spcBef>
                <a:spcPct val="50000"/>
              </a:spcBef>
            </a:pPr>
            <a:r>
              <a:rPr lang="en-GB" altLang="it-IT">
                <a:latin typeface="Arial" panose="020B0604020202020204" pitchFamily="34" charset="0"/>
              </a:rPr>
              <a:t>Data shown: intent-to-treat bacteriological (ITTB) population.</a:t>
            </a:r>
            <a:endParaRPr lang="en-US" altLang="it-IT">
              <a:latin typeface="Arial" panose="020B0604020202020204" pitchFamily="34" charset="0"/>
            </a:endParaRPr>
          </a:p>
          <a:p>
            <a:pPr>
              <a:spcBef>
                <a:spcPct val="50000"/>
              </a:spcBef>
            </a:pPr>
            <a:endParaRPr lang="en-GB" altLang="it-IT">
              <a:solidFill>
                <a:srgbClr val="1E65B4"/>
              </a:solidFill>
              <a:latin typeface="Arial" panose="020B0604020202020204" pitchFamily="34" charset="0"/>
            </a:endParaRPr>
          </a:p>
          <a:p>
            <a:pPr>
              <a:spcBef>
                <a:spcPct val="50000"/>
              </a:spcBef>
            </a:pPr>
            <a:r>
              <a:rPr lang="en-GB" altLang="it-IT">
                <a:latin typeface="Arial" panose="020B0604020202020204" pitchFamily="34" charset="0"/>
              </a:rPr>
              <a:t>All isolates of </a:t>
            </a:r>
            <a:r>
              <a:rPr lang="en-GB" altLang="it-IT" i="1">
                <a:latin typeface="Arial" panose="020B0604020202020204" pitchFamily="34" charset="0"/>
              </a:rPr>
              <a:t>S. aureus </a:t>
            </a:r>
            <a:r>
              <a:rPr lang="en-GB" altLang="it-IT">
                <a:latin typeface="Arial" panose="020B0604020202020204" pitchFamily="34" charset="0"/>
              </a:rPr>
              <a:t>were methicillin-susceptible (i.e. no MRSA pathogens were isolated) and all were susceptible to mupirocin. The majority of subjects with two or more pathogens had </a:t>
            </a:r>
            <a:r>
              <a:rPr lang="en-GB" altLang="it-IT" i="1">
                <a:latin typeface="Arial" panose="020B0604020202020204" pitchFamily="34" charset="0"/>
              </a:rPr>
              <a:t>S. aureus </a:t>
            </a:r>
            <a:r>
              <a:rPr lang="en-GB" altLang="it-IT">
                <a:latin typeface="Arial" panose="020B0604020202020204" pitchFamily="34" charset="0"/>
              </a:rPr>
              <a:t>and </a:t>
            </a:r>
            <a:r>
              <a:rPr lang="en-GB" altLang="it-IT" i="1">
                <a:latin typeface="Arial" panose="020B0604020202020204" pitchFamily="34" charset="0"/>
              </a:rPr>
              <a:t>S. pyogenes </a:t>
            </a:r>
            <a:r>
              <a:rPr lang="en-GB" altLang="it-IT">
                <a:latin typeface="Arial" panose="020B0604020202020204" pitchFamily="34" charset="0"/>
              </a:rPr>
              <a:t>isolated from the same baseline sample.</a:t>
            </a:r>
          </a:p>
          <a:p>
            <a:endParaRPr lang="en-GB" altLang="it-IT">
              <a:latin typeface="Arial" panose="020B0604020202020204" pitchFamily="34" charset="0"/>
            </a:endParaRPr>
          </a:p>
          <a:p>
            <a:pPr>
              <a:spcBef>
                <a:spcPct val="50000"/>
              </a:spcBef>
            </a:pPr>
            <a:endParaRPr lang="en-US" altLang="it-IT">
              <a:solidFill>
                <a:srgbClr val="1E65B4"/>
              </a:solidFill>
              <a:latin typeface="Arial" panose="020B0604020202020204" pitchFamily="34" charset="0"/>
            </a:endParaRPr>
          </a:p>
          <a:p>
            <a:r>
              <a:rPr lang="en-GB" altLang="it-IT">
                <a:latin typeface="Arial" panose="020B0604020202020204" pitchFamily="34" charset="0"/>
              </a:rPr>
              <a:t> </a:t>
            </a:r>
          </a:p>
          <a:p>
            <a:pPr>
              <a:spcBef>
                <a:spcPct val="50000"/>
              </a:spcBef>
            </a:pPr>
            <a:r>
              <a:rPr lang="en-GB" altLang="it-IT" b="1">
                <a:latin typeface="Arial" panose="020B0604020202020204" pitchFamily="34" charset="0"/>
              </a:rPr>
              <a:t>References</a:t>
            </a:r>
          </a:p>
          <a:p>
            <a:pPr>
              <a:spcBef>
                <a:spcPct val="50000"/>
              </a:spcBef>
            </a:pPr>
            <a:r>
              <a:rPr lang="en-GB" altLang="it-IT">
                <a:latin typeface="Arial" panose="020B0604020202020204" pitchFamily="34" charset="0"/>
              </a:rPr>
              <a:t>van der Wouden et al. 15th EADV (2006), Poster P041.74. </a:t>
            </a:r>
          </a:p>
          <a:p>
            <a:pPr>
              <a:spcBef>
                <a:spcPct val="50000"/>
              </a:spcBef>
            </a:pPr>
            <a:r>
              <a:rPr lang="en-GB" altLang="it-IT">
                <a:latin typeface="Arial" panose="020B0604020202020204" pitchFamily="34" charset="0"/>
              </a:rPr>
              <a:t>GSK, data on file.</a:t>
            </a:r>
            <a:endParaRPr lang="en-US" altLang="it-IT">
              <a:latin typeface="Arial" panose="020B0604020202020204" pitchFamily="34" charset="0"/>
            </a:endParaRPr>
          </a:p>
          <a:p>
            <a:endParaRPr lang="en-US" altLang="it-IT">
              <a:latin typeface="Arial" panose="020B0604020202020204" pitchFamily="34"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Segnaposto immagine diapositiva 1">
            <a:extLst>
              <a:ext uri="{FF2B5EF4-FFF2-40B4-BE49-F238E27FC236}">
                <a16:creationId xmlns:a16="http://schemas.microsoft.com/office/drawing/2014/main" id="{22053D55-616B-454D-9A3A-8978370D9D82}"/>
              </a:ext>
            </a:extLst>
          </p:cNvPr>
          <p:cNvSpPr>
            <a:spLocks noGrp="1" noRot="1" noChangeAspect="1" noChangeArrowheads="1" noTextEdit="1"/>
          </p:cNvSpPr>
          <p:nvPr>
            <p:ph type="sldImg"/>
          </p:nvPr>
        </p:nvSpPr>
        <p:spPr>
          <a:ln/>
        </p:spPr>
      </p:sp>
      <p:sp>
        <p:nvSpPr>
          <p:cNvPr id="3" name="Segnaposto note 2">
            <a:extLst>
              <a:ext uri="{FF2B5EF4-FFF2-40B4-BE49-F238E27FC236}">
                <a16:creationId xmlns:a16="http://schemas.microsoft.com/office/drawing/2014/main" id="{80542748-EF9D-45B2-9B3D-4F941415C25E}"/>
              </a:ext>
            </a:extLst>
          </p:cNvPr>
          <p:cNvSpPr>
            <a:spLocks noGrp="1"/>
          </p:cNvSpPr>
          <p:nvPr>
            <p:ph type="body" idx="1"/>
          </p:nvPr>
        </p:nvSpPr>
        <p:spPr/>
        <p:txBody>
          <a:bodyPr/>
          <a:lstStyle/>
          <a:p>
            <a:pPr>
              <a:defRPr/>
            </a:pPr>
            <a:r>
              <a:rPr lang="it-IT" dirty="0"/>
              <a:t>Comitato Scientifico Sicurezza Consumatore:</a:t>
            </a:r>
          </a:p>
          <a:p>
            <a:pPr>
              <a:defRPr/>
            </a:pPr>
            <a:r>
              <a:rPr lang="it-IT" dirty="0">
                <a:latin typeface="+mn-lt"/>
              </a:rPr>
              <a:t>Balsamo Del Perù:  un estratto naturale, composto da circa 250 sostanze (componenti della vaniglia, cannella, benzoato ed eugenolo). Viene</a:t>
            </a:r>
          </a:p>
          <a:p>
            <a:pPr>
              <a:defRPr/>
            </a:pPr>
            <a:r>
              <a:rPr lang="it-IT" dirty="0">
                <a:latin typeface="+mn-lt"/>
              </a:rPr>
              <a:t>in Europa  è il quarto allergene più comune,  5.8% di 10.511 pazienti (preceduto da Profumi Mix miscela 6.4%). Il balsamo del </a:t>
            </a:r>
            <a:r>
              <a:rPr lang="it-IT" dirty="0" err="1">
                <a:latin typeface="+mn-lt"/>
              </a:rPr>
              <a:t>perù</a:t>
            </a:r>
            <a:r>
              <a:rPr lang="it-IT" dirty="0">
                <a:latin typeface="+mn-lt"/>
              </a:rPr>
              <a:t> è stato implicato anche in dermatite di contatto sistemica scatenata dalla ingestione di alcuni alimenti. </a:t>
            </a:r>
          </a:p>
          <a:p>
            <a:pPr>
              <a:defRPr/>
            </a:pPr>
            <a:r>
              <a:rPr lang="it-IT" b="1" dirty="0" err="1"/>
              <a:t>Bronopol</a:t>
            </a:r>
            <a:r>
              <a:rPr lang="it-IT" b="1" dirty="0"/>
              <a:t>:</a:t>
            </a:r>
            <a:r>
              <a:rPr lang="it-IT" dirty="0">
                <a:latin typeface="+mn-lt"/>
              </a:rPr>
              <a:t> utilizzate soprattutto come conservanti e sterilizzanti e sono consentite dalla legge, che fissa una soglia massima di formaldeide residua nei cosmetici dello 0,2%. </a:t>
            </a:r>
          </a:p>
          <a:p>
            <a:pPr>
              <a:defRPr/>
            </a:pPr>
            <a:endParaRPr lang="it-IT" dirty="0"/>
          </a:p>
          <a:p>
            <a:pPr>
              <a:defRPr/>
            </a:pPr>
            <a:endParaRPr lang="it-IT" dirty="0"/>
          </a:p>
        </p:txBody>
      </p:sp>
      <p:sp>
        <p:nvSpPr>
          <p:cNvPr id="592900" name="Segnaposto numero diapositiva 3">
            <a:extLst>
              <a:ext uri="{FF2B5EF4-FFF2-40B4-BE49-F238E27FC236}">
                <a16:creationId xmlns:a16="http://schemas.microsoft.com/office/drawing/2014/main" id="{23DCECB7-C1B9-4441-B8E5-6200D3C2903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7393AFA-3356-4D77-B3DC-320442C58E91}" type="slidenum">
              <a:rPr lang="it-IT" altLang="it-IT" smtClean="0"/>
              <a:pPr>
                <a:spcBef>
                  <a:spcPct val="0"/>
                </a:spcBef>
              </a:pPr>
              <a:t>931</a:t>
            </a:fld>
            <a:endParaRPr lang="it-IT" altLang="it-IT"/>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70" name="Segnaposto immagine diapositiva 1">
            <a:extLst>
              <a:ext uri="{FF2B5EF4-FFF2-40B4-BE49-F238E27FC236}">
                <a16:creationId xmlns:a16="http://schemas.microsoft.com/office/drawing/2014/main" id="{E9B52AC5-58C3-4C7F-B028-403C03379D65}"/>
              </a:ext>
            </a:extLst>
          </p:cNvPr>
          <p:cNvSpPr>
            <a:spLocks noGrp="1" noRot="1" noChangeAspect="1" noChangeArrowheads="1" noTextEdit="1"/>
          </p:cNvSpPr>
          <p:nvPr>
            <p:ph type="sldImg"/>
          </p:nvPr>
        </p:nvSpPr>
        <p:spPr>
          <a:ln/>
        </p:spPr>
      </p:sp>
      <p:sp>
        <p:nvSpPr>
          <p:cNvPr id="3" name="Segnaposto note 2">
            <a:extLst>
              <a:ext uri="{FF2B5EF4-FFF2-40B4-BE49-F238E27FC236}">
                <a16:creationId xmlns:a16="http://schemas.microsoft.com/office/drawing/2014/main" id="{371CD822-962D-40BE-804E-D6091FF05FA7}"/>
              </a:ext>
            </a:extLst>
          </p:cNvPr>
          <p:cNvSpPr>
            <a:spLocks noGrp="1"/>
          </p:cNvSpPr>
          <p:nvPr>
            <p:ph type="body" idx="1"/>
          </p:nvPr>
        </p:nvSpPr>
        <p:spPr/>
        <p:txBody>
          <a:bodyPr/>
          <a:lstStyle/>
          <a:p>
            <a:pPr>
              <a:defRPr/>
            </a:pPr>
            <a:r>
              <a:rPr lang="it-IT" dirty="0"/>
              <a:t>Comitato Scientifico Sicurezza Consumatore:</a:t>
            </a:r>
          </a:p>
          <a:p>
            <a:pPr>
              <a:defRPr/>
            </a:pPr>
            <a:r>
              <a:rPr lang="it-IT" dirty="0">
                <a:latin typeface="+mn-lt"/>
              </a:rPr>
              <a:t>Balsamo Del Perù:  un estratto naturale, composto da circa 250 sostanze (componenti della vaniglia, cannella, benzoato ed eugenolo). Viene</a:t>
            </a:r>
          </a:p>
          <a:p>
            <a:pPr>
              <a:defRPr/>
            </a:pPr>
            <a:r>
              <a:rPr lang="it-IT" dirty="0">
                <a:latin typeface="+mn-lt"/>
              </a:rPr>
              <a:t>in Europa  è il quarto allergene più comune,  5.8% di 10.511 pazienti (preceduto da Profumi Mix miscela 6.4%). Il balsamo del </a:t>
            </a:r>
            <a:r>
              <a:rPr lang="it-IT" dirty="0" err="1">
                <a:latin typeface="+mn-lt"/>
              </a:rPr>
              <a:t>perù</a:t>
            </a:r>
            <a:r>
              <a:rPr lang="it-IT" dirty="0">
                <a:latin typeface="+mn-lt"/>
              </a:rPr>
              <a:t> è stato implicato anche in dermatite di contatto sistemica scatenata dalla ingestione di alcuni alimenti. </a:t>
            </a:r>
          </a:p>
          <a:p>
            <a:pPr>
              <a:defRPr/>
            </a:pPr>
            <a:r>
              <a:rPr lang="it-IT" b="1" dirty="0" err="1"/>
              <a:t>Bronopol</a:t>
            </a:r>
            <a:r>
              <a:rPr lang="it-IT" b="1" dirty="0"/>
              <a:t>:</a:t>
            </a:r>
            <a:r>
              <a:rPr lang="it-IT" dirty="0">
                <a:latin typeface="+mn-lt"/>
              </a:rPr>
              <a:t> utilizzate soprattutto come conservanti e sterilizzanti e sono consentite dalla legge, che fissa una soglia massima di formaldeide residua nei cosmetici dello 0,2%. </a:t>
            </a:r>
          </a:p>
          <a:p>
            <a:pPr>
              <a:defRPr/>
            </a:pPr>
            <a:r>
              <a:rPr lang="it-IT" b="1" dirty="0">
                <a:latin typeface="+mn-lt"/>
              </a:rPr>
              <a:t>Acido sorbico: </a:t>
            </a:r>
            <a:r>
              <a:rPr lang="it-IT" dirty="0">
                <a:latin typeface="+mn-lt"/>
              </a:rPr>
              <a:t>impiegato come conservante in diverse preparazioni cosmetiche, come lozioni, creme, prodotti per capelli e deodoranti, sempre in associazione ad altre sostanze antimicrobiche, in particolare acido benzoico. Può essere impiegato anche in prodotti eco-certificabili. E’ consentito l’uso nei cosmetici fino a una concentrazione massima dello 0,6%, espresso come acido</a:t>
            </a:r>
          </a:p>
          <a:p>
            <a:pPr>
              <a:defRPr/>
            </a:pPr>
            <a:r>
              <a:rPr lang="it-IT" b="1" dirty="0">
                <a:latin typeface="+mn-lt"/>
              </a:rPr>
              <a:t>Alcol </a:t>
            </a:r>
            <a:r>
              <a:rPr lang="it-IT" b="1" dirty="0" err="1">
                <a:latin typeface="+mn-lt"/>
              </a:rPr>
              <a:t>Stearilico</a:t>
            </a:r>
            <a:r>
              <a:rPr lang="it-IT" b="1" dirty="0">
                <a:latin typeface="+mn-lt"/>
              </a:rPr>
              <a:t>: </a:t>
            </a:r>
            <a:r>
              <a:rPr lang="it-IT" dirty="0">
                <a:latin typeface="+mn-lt"/>
              </a:rPr>
              <a:t>alcol grasso di origine naturale, usato come emolliente </a:t>
            </a:r>
            <a:r>
              <a:rPr lang="it-IT" dirty="0" err="1">
                <a:latin typeface="+mn-lt"/>
              </a:rPr>
              <a:t>viscosizzante</a:t>
            </a:r>
            <a:r>
              <a:rPr lang="it-IT" dirty="0">
                <a:latin typeface="+mn-lt"/>
              </a:rPr>
              <a:t> migliora la scorrevolezza e la </a:t>
            </a:r>
            <a:r>
              <a:rPr lang="it-IT" dirty="0" err="1">
                <a:latin typeface="+mn-lt"/>
              </a:rPr>
              <a:t>stendibilità</a:t>
            </a:r>
            <a:r>
              <a:rPr lang="it-IT" dirty="0">
                <a:latin typeface="+mn-lt"/>
              </a:rPr>
              <a:t> sulla pelle. In emulsioni fluide si utilizza in percentuali basse (1-2%), in emulsioni più viscose si può arrivare anche al 5%. La sua consistenza cerosa aiuta a rendere più asciutta la </a:t>
            </a:r>
            <a:r>
              <a:rPr lang="it-IT" dirty="0" err="1">
                <a:latin typeface="+mn-lt"/>
              </a:rPr>
              <a:t>texture</a:t>
            </a:r>
            <a:r>
              <a:rPr lang="it-IT" dirty="0">
                <a:latin typeface="+mn-lt"/>
              </a:rPr>
              <a:t> di emulsioni caratterizzate da un’elevata percentuale di fase oleosa.</a:t>
            </a:r>
          </a:p>
          <a:p>
            <a:pPr>
              <a:defRPr/>
            </a:pPr>
            <a:endParaRPr lang="it-IT" dirty="0">
              <a:latin typeface="+mn-lt"/>
            </a:endParaRPr>
          </a:p>
          <a:p>
            <a:pPr>
              <a:defRPr/>
            </a:pPr>
            <a:endParaRPr lang="it-IT" dirty="0">
              <a:latin typeface="+mn-lt"/>
            </a:endParaRPr>
          </a:p>
          <a:p>
            <a:pPr>
              <a:defRPr/>
            </a:pPr>
            <a:endParaRPr lang="it-IT" dirty="0"/>
          </a:p>
          <a:p>
            <a:pPr>
              <a:defRPr/>
            </a:pPr>
            <a:endParaRPr lang="it-IT" dirty="0"/>
          </a:p>
        </p:txBody>
      </p:sp>
      <p:sp>
        <p:nvSpPr>
          <p:cNvPr id="595972" name="Segnaposto numero diapositiva 3">
            <a:extLst>
              <a:ext uri="{FF2B5EF4-FFF2-40B4-BE49-F238E27FC236}">
                <a16:creationId xmlns:a16="http://schemas.microsoft.com/office/drawing/2014/main" id="{2C64B605-3B69-477B-A09C-2821A5E9115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3509A45-C310-446E-A1C2-2DD68C79FA81}" type="slidenum">
              <a:rPr lang="it-IT" altLang="it-IT" smtClean="0"/>
              <a:pPr>
                <a:spcBef>
                  <a:spcPct val="0"/>
                </a:spcBef>
              </a:pPr>
              <a:t>933</a:t>
            </a:fld>
            <a:endParaRPr lang="it-IT" altLang="it-IT"/>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Segnaposto immagine diapositiva 1">
            <a:extLst>
              <a:ext uri="{FF2B5EF4-FFF2-40B4-BE49-F238E27FC236}">
                <a16:creationId xmlns:a16="http://schemas.microsoft.com/office/drawing/2014/main" id="{617F774F-D49D-47AE-A566-A35E86B3185D}"/>
              </a:ext>
            </a:extLst>
          </p:cNvPr>
          <p:cNvSpPr>
            <a:spLocks noGrp="1" noRot="1" noChangeAspect="1" noChangeArrowheads="1" noTextEdit="1"/>
          </p:cNvSpPr>
          <p:nvPr>
            <p:ph type="sldImg"/>
          </p:nvPr>
        </p:nvSpPr>
        <p:spPr>
          <a:ln/>
        </p:spPr>
      </p:sp>
      <p:sp>
        <p:nvSpPr>
          <p:cNvPr id="3" name="Segnaposto note 2">
            <a:extLst>
              <a:ext uri="{FF2B5EF4-FFF2-40B4-BE49-F238E27FC236}">
                <a16:creationId xmlns:a16="http://schemas.microsoft.com/office/drawing/2014/main" id="{CAD5D992-B11C-4BCE-BF61-33C15CB87306}"/>
              </a:ext>
            </a:extLst>
          </p:cNvPr>
          <p:cNvSpPr>
            <a:spLocks noGrp="1"/>
          </p:cNvSpPr>
          <p:nvPr>
            <p:ph type="body" idx="1"/>
          </p:nvPr>
        </p:nvSpPr>
        <p:spPr/>
        <p:txBody>
          <a:bodyPr/>
          <a:lstStyle/>
          <a:p>
            <a:pPr>
              <a:defRPr/>
            </a:pPr>
            <a:r>
              <a:rPr lang="it-IT" b="1" dirty="0" err="1">
                <a:solidFill>
                  <a:srgbClr val="FF0000"/>
                </a:solidFill>
              </a:rPr>
              <a:t>Benzalconio</a:t>
            </a:r>
            <a:r>
              <a:rPr lang="it-IT" b="1" dirty="0">
                <a:solidFill>
                  <a:srgbClr val="FF0000"/>
                </a:solidFill>
              </a:rPr>
              <a:t> cloruro</a:t>
            </a:r>
            <a:r>
              <a:rPr lang="it-IT" dirty="0">
                <a:solidFill>
                  <a:srgbClr val="FF0000"/>
                </a:solidFill>
              </a:rPr>
              <a:t>: </a:t>
            </a:r>
            <a:r>
              <a:rPr lang="it-IT" dirty="0"/>
              <a:t>Se sta allattando non applichi questo medicinale sul seno perché il bambino potrebbe ingerirlo con il</a:t>
            </a:r>
          </a:p>
          <a:p>
            <a:pPr>
              <a:defRPr/>
            </a:pPr>
            <a:r>
              <a:rPr lang="it-IT" dirty="0"/>
              <a:t>suo latte.</a:t>
            </a:r>
          </a:p>
          <a:p>
            <a:pPr>
              <a:defRPr/>
            </a:pPr>
            <a:r>
              <a:rPr lang="it-IT" b="1" dirty="0">
                <a:solidFill>
                  <a:srgbClr val="FF0000"/>
                </a:solidFill>
              </a:rPr>
              <a:t>Acido benzoico</a:t>
            </a:r>
            <a:r>
              <a:rPr lang="it-IT" dirty="0">
                <a:solidFill>
                  <a:srgbClr val="FF0000"/>
                </a:solidFill>
              </a:rPr>
              <a:t>: </a:t>
            </a:r>
            <a:r>
              <a:rPr lang="it-IT" dirty="0">
                <a:latin typeface="+mn-lt"/>
              </a:rPr>
              <a:t>conservante in ambito cosmetico, farmaceutico e alimentare. </a:t>
            </a:r>
            <a:r>
              <a:rPr lang="it-IT" dirty="0" err="1">
                <a:latin typeface="+mn-lt"/>
              </a:rPr>
              <a:t>Benzoic</a:t>
            </a:r>
            <a:r>
              <a:rPr lang="it-IT" dirty="0">
                <a:latin typeface="+mn-lt"/>
              </a:rPr>
              <a:t> acid presenta discreta attività antimicrobica sia nei confronti di </a:t>
            </a:r>
            <a:r>
              <a:rPr lang="it-IT" dirty="0" err="1">
                <a:latin typeface="+mn-lt"/>
              </a:rPr>
              <a:t>gram</a:t>
            </a:r>
            <a:r>
              <a:rPr lang="it-IT" dirty="0">
                <a:latin typeface="+mn-lt"/>
              </a:rPr>
              <a:t> positivi che negativi, blanda nei confronti di funghi. Impiegato come conservante in molte preparazioni cosmetiche, come lozioni, creme, prodotti per capelli e deodoranti, sempre in associazione con altre sostanze antimicrobiche. E’ consentito l’uso nei cosmetici fino a una concentrazione massima dello 0,5%.</a:t>
            </a:r>
          </a:p>
          <a:p>
            <a:pPr>
              <a:defRPr/>
            </a:pPr>
            <a:r>
              <a:rPr lang="it-IT" b="1" dirty="0">
                <a:latin typeface="+mn-lt"/>
              </a:rPr>
              <a:t>Alcol benzilico: </a:t>
            </a:r>
            <a:r>
              <a:rPr lang="it-IT" dirty="0">
                <a:latin typeface="+mn-lt"/>
              </a:rPr>
              <a:t>si trova in natura in diverse piante, componente di oli essenziali (gelsomino, neroli, violetta, ylang-ylang). Poiché l’estrazione è molto costosa, viene generalmente impiegato l’analogo sintetico. Utilizzato in ambito cosmetico e farmaceutico come componente delle fragranze, solvente e conservante anche in prodotti eco-certificabili  come lozioni, creme, prodotti per capelli e deodoranti, sempre in associazione ad altre sostanze antimicrobiche. Presenta buona attività antimicrobica nei confronti di batteri </a:t>
            </a:r>
            <a:r>
              <a:rPr lang="it-IT" dirty="0" err="1">
                <a:latin typeface="+mn-lt"/>
              </a:rPr>
              <a:t>gram</a:t>
            </a:r>
            <a:r>
              <a:rPr lang="it-IT" dirty="0">
                <a:latin typeface="+mn-lt"/>
              </a:rPr>
              <a:t> positivi, scarsa nei confronti di </a:t>
            </a:r>
            <a:r>
              <a:rPr lang="it-IT" dirty="0" err="1">
                <a:latin typeface="+mn-lt"/>
              </a:rPr>
              <a:t>gram</a:t>
            </a:r>
            <a:r>
              <a:rPr lang="it-IT" dirty="0">
                <a:latin typeface="+mn-lt"/>
              </a:rPr>
              <a:t> negativi, lieviti e funghi. Come conservante, ne è consentito l’uso nei cosmetici fino a una concentrazione massima dell’1%. Rientra nell’elenco delle 26 sostanze profumate considerate allergizzanti, che per legge devono essere elencate in etichetta quando la loro percentuale supera lo 0,001% nei prodotti </a:t>
            </a:r>
            <a:r>
              <a:rPr lang="it-IT" dirty="0" err="1">
                <a:latin typeface="+mn-lt"/>
              </a:rPr>
              <a:t>leave</a:t>
            </a:r>
            <a:r>
              <a:rPr lang="it-IT" dirty="0">
                <a:latin typeface="+mn-lt"/>
              </a:rPr>
              <a:t>-on e lo 0,01% nei prodotti da risciacquo.</a:t>
            </a:r>
          </a:p>
          <a:p>
            <a:pPr eaLnBrk="1" fontAlgn="auto" hangingPunct="1">
              <a:spcBef>
                <a:spcPts val="0"/>
              </a:spcBef>
              <a:spcAft>
                <a:spcPts val="0"/>
              </a:spcAft>
              <a:defRPr/>
            </a:pPr>
            <a:r>
              <a:rPr lang="it-IT" b="1" dirty="0" err="1">
                <a:latin typeface="+mn-lt"/>
              </a:rPr>
              <a:t>Ciclodestrine</a:t>
            </a:r>
            <a:r>
              <a:rPr lang="it-IT" b="1" dirty="0">
                <a:latin typeface="+mn-lt"/>
              </a:rPr>
              <a:t>: </a:t>
            </a:r>
            <a:r>
              <a:rPr lang="it-IT" dirty="0">
                <a:latin typeface="+mn-lt"/>
              </a:rPr>
              <a:t>usate come deodoranti, stabilizzanti, ed emulsionanti di prodotti di trattamento ma anche per la formulazione di cosmetici per il </a:t>
            </a:r>
            <a:r>
              <a:rPr lang="it-IT" dirty="0" err="1">
                <a:latin typeface="+mn-lt"/>
              </a:rPr>
              <a:t>make</a:t>
            </a:r>
            <a:r>
              <a:rPr lang="it-IT" dirty="0">
                <a:latin typeface="+mn-lt"/>
              </a:rPr>
              <a:t> up, destinati a permanere sul viso e sulla cute per l'intera giornata</a:t>
            </a:r>
          </a:p>
          <a:p>
            <a:pPr>
              <a:defRPr/>
            </a:pPr>
            <a:endParaRPr lang="it-IT" dirty="0">
              <a:latin typeface="+mn-lt"/>
            </a:endParaRPr>
          </a:p>
          <a:p>
            <a:pPr>
              <a:defRPr/>
            </a:pPr>
            <a:endParaRPr lang="it-IT" dirty="0">
              <a:latin typeface="+mn-lt"/>
            </a:endParaRPr>
          </a:p>
          <a:p>
            <a:pPr>
              <a:defRPr/>
            </a:pPr>
            <a:endParaRPr lang="it-IT" dirty="0">
              <a:solidFill>
                <a:srgbClr val="FF0000"/>
              </a:solidFill>
            </a:endParaRPr>
          </a:p>
          <a:p>
            <a:pPr>
              <a:defRPr/>
            </a:pPr>
            <a:endParaRPr lang="it-IT" dirty="0"/>
          </a:p>
        </p:txBody>
      </p:sp>
      <p:sp>
        <p:nvSpPr>
          <p:cNvPr id="599044" name="Segnaposto numero diapositiva 3">
            <a:extLst>
              <a:ext uri="{FF2B5EF4-FFF2-40B4-BE49-F238E27FC236}">
                <a16:creationId xmlns:a16="http://schemas.microsoft.com/office/drawing/2014/main" id="{E891705A-B442-48ED-8211-E33ABC211C8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ED05BD5-CB73-4B5B-8956-617062E1F2A3}" type="slidenum">
              <a:rPr lang="it-IT" altLang="it-IT" smtClean="0"/>
              <a:pPr>
                <a:spcBef>
                  <a:spcPct val="0"/>
                </a:spcBef>
              </a:pPr>
              <a:t>935</a:t>
            </a:fld>
            <a:endParaRPr lang="it-IT" alt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a:extLst>
              <a:ext uri="{FF2B5EF4-FFF2-40B4-BE49-F238E27FC236}">
                <a16:creationId xmlns:a16="http://schemas.microsoft.com/office/drawing/2014/main" id="{197B6A2B-1DBA-4AB4-B294-E9E20CB714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4AC95F8-D724-4198-894E-9049E96AA405}" type="slidenum">
              <a:rPr lang="it-IT" altLang="it-IT" smtClean="0"/>
              <a:pPr>
                <a:spcBef>
                  <a:spcPct val="0"/>
                </a:spcBef>
              </a:pPr>
              <a:t>176</a:t>
            </a:fld>
            <a:endParaRPr lang="it-IT" altLang="it-IT"/>
          </a:p>
        </p:txBody>
      </p:sp>
      <p:sp>
        <p:nvSpPr>
          <p:cNvPr id="138243" name="Rectangle 7">
            <a:extLst>
              <a:ext uri="{FF2B5EF4-FFF2-40B4-BE49-F238E27FC236}">
                <a16:creationId xmlns:a16="http://schemas.microsoft.com/office/drawing/2014/main" id="{96B23DB3-856B-49E1-8CBF-CE211CCF0085}"/>
              </a:ext>
            </a:extLst>
          </p:cNvPr>
          <p:cNvSpPr txBox="1">
            <a:spLocks noGrp="1" noChangeArrowheads="1"/>
          </p:cNvSpPr>
          <p:nvPr/>
        </p:nvSpPr>
        <p:spPr bwMode="auto">
          <a:xfrm>
            <a:off x="3884613"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20" tIns="44859" rIns="89720" bIns="44859" anchor="b"/>
          <a:lstStyle>
            <a:lvl1pPr defTabSz="896938">
              <a:spcBef>
                <a:spcPct val="30000"/>
              </a:spcBef>
              <a:defRPr sz="1200">
                <a:solidFill>
                  <a:schemeClr val="tx1"/>
                </a:solidFill>
                <a:latin typeface="Arial" panose="020B0604020202020204" pitchFamily="34" charset="0"/>
              </a:defRPr>
            </a:lvl1pPr>
            <a:lvl2pPr marL="742950" indent="-285750" defTabSz="896938">
              <a:spcBef>
                <a:spcPct val="30000"/>
              </a:spcBef>
              <a:defRPr sz="1200">
                <a:solidFill>
                  <a:schemeClr val="tx1"/>
                </a:solidFill>
                <a:latin typeface="Arial" panose="020B0604020202020204" pitchFamily="34" charset="0"/>
              </a:defRPr>
            </a:lvl2pPr>
            <a:lvl3pPr marL="1143000" indent="-228600" defTabSz="896938">
              <a:spcBef>
                <a:spcPct val="30000"/>
              </a:spcBef>
              <a:defRPr sz="1200">
                <a:solidFill>
                  <a:schemeClr val="tx1"/>
                </a:solidFill>
                <a:latin typeface="Arial" panose="020B0604020202020204" pitchFamily="34" charset="0"/>
              </a:defRPr>
            </a:lvl3pPr>
            <a:lvl4pPr marL="1600200" indent="-228600" defTabSz="896938">
              <a:spcBef>
                <a:spcPct val="30000"/>
              </a:spcBef>
              <a:defRPr sz="1200">
                <a:solidFill>
                  <a:schemeClr val="tx1"/>
                </a:solidFill>
                <a:latin typeface="Arial" panose="020B0604020202020204" pitchFamily="34" charset="0"/>
              </a:defRPr>
            </a:lvl4pPr>
            <a:lvl5pPr marL="2057400" indent="-228600" defTabSz="896938">
              <a:spcBef>
                <a:spcPct val="30000"/>
              </a:spcBef>
              <a:defRPr sz="1200">
                <a:solidFill>
                  <a:schemeClr val="tx1"/>
                </a:solidFill>
                <a:latin typeface="Arial" panose="020B0604020202020204" pitchFamily="34" charset="0"/>
              </a:defRPr>
            </a:lvl5pPr>
            <a:lvl6pPr marL="2514600" indent="-228600" defTabSz="89693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9693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9693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96938"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CBF8E7A0-CC22-4451-BBC2-AAF2E2A558A1}" type="slidenum">
              <a:rPr lang="en-GB" altLang="it-IT" sz="1100"/>
              <a:pPr algn="r" eaLnBrk="1" hangingPunct="1">
                <a:spcBef>
                  <a:spcPct val="0"/>
                </a:spcBef>
              </a:pPr>
              <a:t>176</a:t>
            </a:fld>
            <a:endParaRPr lang="en-GB" altLang="it-IT" sz="1100"/>
          </a:p>
        </p:txBody>
      </p:sp>
      <p:sp>
        <p:nvSpPr>
          <p:cNvPr id="138244" name="Rectangle 2">
            <a:extLst>
              <a:ext uri="{FF2B5EF4-FFF2-40B4-BE49-F238E27FC236}">
                <a16:creationId xmlns:a16="http://schemas.microsoft.com/office/drawing/2014/main" id="{F16780C0-F971-435A-B9F3-E51948991550}"/>
              </a:ext>
            </a:extLst>
          </p:cNvPr>
          <p:cNvSpPr>
            <a:spLocks noGrp="1" noRot="1" noChangeAspect="1" noChangeArrowheads="1" noTextEdit="1"/>
          </p:cNvSpPr>
          <p:nvPr>
            <p:ph type="sldImg"/>
          </p:nvPr>
        </p:nvSpPr>
        <p:spPr>
          <a:xfrm>
            <a:off x="1144588" y="685800"/>
            <a:ext cx="4572000" cy="3429000"/>
          </a:xfrm>
          <a:ln/>
        </p:spPr>
      </p:sp>
      <p:sp>
        <p:nvSpPr>
          <p:cNvPr id="138245" name="Rectangle 3">
            <a:extLst>
              <a:ext uri="{FF2B5EF4-FFF2-40B4-BE49-F238E27FC236}">
                <a16:creationId xmlns:a16="http://schemas.microsoft.com/office/drawing/2014/main" id="{EC89C733-C08C-4475-B24B-F48D1296F62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20" tIns="44859" rIns="89720" bIns="44859"/>
          <a:lstStyle/>
          <a:p>
            <a:endParaRPr lang="it-IT" altLang="it-IT">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a:extLst>
              <a:ext uri="{FF2B5EF4-FFF2-40B4-BE49-F238E27FC236}">
                <a16:creationId xmlns:a16="http://schemas.microsoft.com/office/drawing/2014/main" id="{A17DD7A5-1C9A-4E7D-A7D8-0F5DC38A37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67B3EDA-7774-47AE-A0D1-43A39E0BCCFC}" type="slidenum">
              <a:rPr lang="it-IT" altLang="it-IT" smtClean="0"/>
              <a:pPr>
                <a:spcBef>
                  <a:spcPct val="0"/>
                </a:spcBef>
              </a:pPr>
              <a:t>177</a:t>
            </a:fld>
            <a:endParaRPr lang="it-IT" altLang="it-IT"/>
          </a:p>
        </p:txBody>
      </p:sp>
      <p:sp>
        <p:nvSpPr>
          <p:cNvPr id="140291" name="Rectangle 7">
            <a:extLst>
              <a:ext uri="{FF2B5EF4-FFF2-40B4-BE49-F238E27FC236}">
                <a16:creationId xmlns:a16="http://schemas.microsoft.com/office/drawing/2014/main" id="{D9E0EBE8-91C4-4C57-B4D2-580FF24D3396}"/>
              </a:ext>
            </a:extLst>
          </p:cNvPr>
          <p:cNvSpPr txBox="1">
            <a:spLocks noGrp="1" noChangeArrowheads="1"/>
          </p:cNvSpPr>
          <p:nvPr/>
        </p:nvSpPr>
        <p:spPr bwMode="auto">
          <a:xfrm>
            <a:off x="3884613"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20" tIns="44859" rIns="89720" bIns="44859" anchor="b"/>
          <a:lstStyle>
            <a:lvl1pPr defTabSz="896938">
              <a:spcBef>
                <a:spcPct val="30000"/>
              </a:spcBef>
              <a:defRPr sz="1200">
                <a:solidFill>
                  <a:schemeClr val="tx1"/>
                </a:solidFill>
                <a:latin typeface="Arial" panose="020B0604020202020204" pitchFamily="34" charset="0"/>
              </a:defRPr>
            </a:lvl1pPr>
            <a:lvl2pPr marL="742950" indent="-285750" defTabSz="896938">
              <a:spcBef>
                <a:spcPct val="30000"/>
              </a:spcBef>
              <a:defRPr sz="1200">
                <a:solidFill>
                  <a:schemeClr val="tx1"/>
                </a:solidFill>
                <a:latin typeface="Arial" panose="020B0604020202020204" pitchFamily="34" charset="0"/>
              </a:defRPr>
            </a:lvl2pPr>
            <a:lvl3pPr marL="1143000" indent="-228600" defTabSz="896938">
              <a:spcBef>
                <a:spcPct val="30000"/>
              </a:spcBef>
              <a:defRPr sz="1200">
                <a:solidFill>
                  <a:schemeClr val="tx1"/>
                </a:solidFill>
                <a:latin typeface="Arial" panose="020B0604020202020204" pitchFamily="34" charset="0"/>
              </a:defRPr>
            </a:lvl3pPr>
            <a:lvl4pPr marL="1600200" indent="-228600" defTabSz="896938">
              <a:spcBef>
                <a:spcPct val="30000"/>
              </a:spcBef>
              <a:defRPr sz="1200">
                <a:solidFill>
                  <a:schemeClr val="tx1"/>
                </a:solidFill>
                <a:latin typeface="Arial" panose="020B0604020202020204" pitchFamily="34" charset="0"/>
              </a:defRPr>
            </a:lvl4pPr>
            <a:lvl5pPr marL="2057400" indent="-228600" defTabSz="896938">
              <a:spcBef>
                <a:spcPct val="30000"/>
              </a:spcBef>
              <a:defRPr sz="1200">
                <a:solidFill>
                  <a:schemeClr val="tx1"/>
                </a:solidFill>
                <a:latin typeface="Arial" panose="020B0604020202020204" pitchFamily="34" charset="0"/>
              </a:defRPr>
            </a:lvl5pPr>
            <a:lvl6pPr marL="2514600" indent="-228600" defTabSz="89693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9693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9693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96938"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03E291E1-EDC2-4879-BCFB-765046C88A89}" type="slidenum">
              <a:rPr lang="en-GB" altLang="it-IT" sz="1100"/>
              <a:pPr algn="r" eaLnBrk="1" hangingPunct="1">
                <a:spcBef>
                  <a:spcPct val="0"/>
                </a:spcBef>
              </a:pPr>
              <a:t>177</a:t>
            </a:fld>
            <a:endParaRPr lang="en-GB" altLang="it-IT" sz="1100"/>
          </a:p>
        </p:txBody>
      </p:sp>
      <p:sp>
        <p:nvSpPr>
          <p:cNvPr id="140292" name="Rectangle 2">
            <a:extLst>
              <a:ext uri="{FF2B5EF4-FFF2-40B4-BE49-F238E27FC236}">
                <a16:creationId xmlns:a16="http://schemas.microsoft.com/office/drawing/2014/main" id="{E3DD1B00-E252-4BE4-9EF8-D9F72F827ED9}"/>
              </a:ext>
            </a:extLst>
          </p:cNvPr>
          <p:cNvSpPr>
            <a:spLocks noGrp="1" noRot="1" noChangeAspect="1" noChangeArrowheads="1" noTextEdit="1"/>
          </p:cNvSpPr>
          <p:nvPr>
            <p:ph type="sldImg"/>
          </p:nvPr>
        </p:nvSpPr>
        <p:spPr>
          <a:xfrm>
            <a:off x="1144588" y="684213"/>
            <a:ext cx="4572000" cy="3429000"/>
          </a:xfrm>
          <a:ln/>
        </p:spPr>
      </p:sp>
      <p:sp>
        <p:nvSpPr>
          <p:cNvPr id="140293" name="Rectangle 3">
            <a:extLst>
              <a:ext uri="{FF2B5EF4-FFF2-40B4-BE49-F238E27FC236}">
                <a16:creationId xmlns:a16="http://schemas.microsoft.com/office/drawing/2014/main" id="{543CF585-4273-4C4C-8B35-D2DD6F616B9E}"/>
              </a:ext>
            </a:extLst>
          </p:cNvPr>
          <p:cNvSpPr>
            <a:spLocks noGrp="1" noChangeArrowheads="1"/>
          </p:cNvSpPr>
          <p:nvPr>
            <p:ph type="body" idx="1"/>
          </p:nvPr>
        </p:nvSpPr>
        <p:spPr>
          <a:xfrm>
            <a:off x="684213" y="4341813"/>
            <a:ext cx="5489575" cy="411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20" tIns="44859" rIns="89720" bIns="44859"/>
          <a:lstStyle/>
          <a:p>
            <a:pPr>
              <a:spcBef>
                <a:spcPct val="50000"/>
              </a:spcBef>
            </a:pPr>
            <a:r>
              <a:rPr lang="en-GB" altLang="it-IT" i="1">
                <a:latin typeface="Arial" panose="020B0604020202020204" pitchFamily="34" charset="0"/>
              </a:rPr>
              <a:t>Study 469</a:t>
            </a:r>
          </a:p>
          <a:p>
            <a:r>
              <a:rPr lang="en-GB" altLang="it-IT">
                <a:latin typeface="Arial" panose="020B0604020202020204" pitchFamily="34" charset="0"/>
              </a:rPr>
              <a:t>Data shown: ITTC population at EOT.</a:t>
            </a:r>
          </a:p>
          <a:p>
            <a:pPr>
              <a:spcBef>
                <a:spcPct val="50000"/>
              </a:spcBef>
            </a:pPr>
            <a:endParaRPr lang="en-GB" altLang="it-IT">
              <a:latin typeface="Arial" panose="020B0604020202020204" pitchFamily="34" charset="0"/>
            </a:endParaRPr>
          </a:p>
          <a:p>
            <a:r>
              <a:rPr lang="en-US" altLang="it-IT">
                <a:latin typeface="Arial" panose="020B0604020202020204" pitchFamily="34" charset="0"/>
              </a:rPr>
              <a:t>A clinical response of ‘success’ or ‘failure’ was assigned based on the subject’s clinical outcome, as determined by the investigator.</a:t>
            </a:r>
            <a:endParaRPr lang="en-GB" altLang="it-IT" b="1">
              <a:solidFill>
                <a:srgbClr val="1E65B4"/>
              </a:solidFill>
              <a:latin typeface="Arial" panose="020B0604020202020204" pitchFamily="34" charset="0"/>
            </a:endParaRPr>
          </a:p>
          <a:p>
            <a:pPr>
              <a:spcBef>
                <a:spcPct val="50000"/>
              </a:spcBef>
            </a:pPr>
            <a:endParaRPr lang="en-GB" altLang="it-IT">
              <a:latin typeface="Arial" panose="020B0604020202020204" pitchFamily="34" charset="0"/>
            </a:endParaRPr>
          </a:p>
          <a:p>
            <a:pPr>
              <a:spcBef>
                <a:spcPct val="50000"/>
              </a:spcBef>
            </a:pPr>
            <a:r>
              <a:rPr lang="en-GB" altLang="it-IT" b="1">
                <a:latin typeface="Arial" panose="020B0604020202020204" pitchFamily="34" charset="0"/>
              </a:rPr>
              <a:t>Reference</a:t>
            </a:r>
          </a:p>
          <a:p>
            <a:pPr>
              <a:spcBef>
                <a:spcPct val="50000"/>
              </a:spcBef>
            </a:pPr>
            <a:r>
              <a:rPr lang="en-GB" altLang="it-IT">
                <a:latin typeface="Arial" panose="020B0604020202020204" pitchFamily="34" charset="0"/>
              </a:rPr>
              <a:t>van der Wouden et al. 15th EADV (2006), Poster P041.74. </a:t>
            </a:r>
            <a:endParaRPr lang="en-US" altLang="it-IT">
              <a:latin typeface="Arial" panose="020B0604020202020204" pitchFamily="34" charset="0"/>
            </a:endParaRPr>
          </a:p>
          <a:p>
            <a:endParaRPr lang="en-US" altLang="it-IT">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a:extLst>
              <a:ext uri="{FF2B5EF4-FFF2-40B4-BE49-F238E27FC236}">
                <a16:creationId xmlns:a16="http://schemas.microsoft.com/office/drawing/2014/main" id="{BBEB02C2-4F43-4A24-BC03-DB41AFC030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C3EEF38-1759-4075-BC8E-60E7DCF988FD}" type="slidenum">
              <a:rPr lang="it-IT" altLang="it-IT" smtClean="0"/>
              <a:pPr>
                <a:spcBef>
                  <a:spcPct val="0"/>
                </a:spcBef>
              </a:pPr>
              <a:t>178</a:t>
            </a:fld>
            <a:endParaRPr lang="it-IT" altLang="it-IT"/>
          </a:p>
        </p:txBody>
      </p:sp>
      <p:sp>
        <p:nvSpPr>
          <p:cNvPr id="142339" name="Rectangle 7">
            <a:extLst>
              <a:ext uri="{FF2B5EF4-FFF2-40B4-BE49-F238E27FC236}">
                <a16:creationId xmlns:a16="http://schemas.microsoft.com/office/drawing/2014/main" id="{68E06BDE-B9E6-4D56-B575-1B63D6CCB455}"/>
              </a:ext>
            </a:extLst>
          </p:cNvPr>
          <p:cNvSpPr txBox="1">
            <a:spLocks noGrp="1" noChangeArrowheads="1"/>
          </p:cNvSpPr>
          <p:nvPr/>
        </p:nvSpPr>
        <p:spPr bwMode="auto">
          <a:xfrm>
            <a:off x="3884613"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20" tIns="44859" rIns="89720" bIns="44859" anchor="b"/>
          <a:lstStyle>
            <a:lvl1pPr defTabSz="896938">
              <a:spcBef>
                <a:spcPct val="30000"/>
              </a:spcBef>
              <a:defRPr sz="1200">
                <a:solidFill>
                  <a:schemeClr val="tx1"/>
                </a:solidFill>
                <a:latin typeface="Arial" panose="020B0604020202020204" pitchFamily="34" charset="0"/>
              </a:defRPr>
            </a:lvl1pPr>
            <a:lvl2pPr marL="742950" indent="-285750" defTabSz="896938">
              <a:spcBef>
                <a:spcPct val="30000"/>
              </a:spcBef>
              <a:defRPr sz="1200">
                <a:solidFill>
                  <a:schemeClr val="tx1"/>
                </a:solidFill>
                <a:latin typeface="Arial" panose="020B0604020202020204" pitchFamily="34" charset="0"/>
              </a:defRPr>
            </a:lvl2pPr>
            <a:lvl3pPr marL="1143000" indent="-228600" defTabSz="896938">
              <a:spcBef>
                <a:spcPct val="30000"/>
              </a:spcBef>
              <a:defRPr sz="1200">
                <a:solidFill>
                  <a:schemeClr val="tx1"/>
                </a:solidFill>
                <a:latin typeface="Arial" panose="020B0604020202020204" pitchFamily="34" charset="0"/>
              </a:defRPr>
            </a:lvl3pPr>
            <a:lvl4pPr marL="1600200" indent="-228600" defTabSz="896938">
              <a:spcBef>
                <a:spcPct val="30000"/>
              </a:spcBef>
              <a:defRPr sz="1200">
                <a:solidFill>
                  <a:schemeClr val="tx1"/>
                </a:solidFill>
                <a:latin typeface="Arial" panose="020B0604020202020204" pitchFamily="34" charset="0"/>
              </a:defRPr>
            </a:lvl4pPr>
            <a:lvl5pPr marL="2057400" indent="-228600" defTabSz="896938">
              <a:spcBef>
                <a:spcPct val="30000"/>
              </a:spcBef>
              <a:defRPr sz="1200">
                <a:solidFill>
                  <a:schemeClr val="tx1"/>
                </a:solidFill>
                <a:latin typeface="Arial" panose="020B0604020202020204" pitchFamily="34" charset="0"/>
              </a:defRPr>
            </a:lvl5pPr>
            <a:lvl6pPr marL="2514600" indent="-228600" defTabSz="89693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9693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9693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96938"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26701E54-F4DD-4883-BC16-E905684DD56E}" type="slidenum">
              <a:rPr lang="en-GB" altLang="it-IT" sz="1100"/>
              <a:pPr algn="r" eaLnBrk="1" hangingPunct="1">
                <a:spcBef>
                  <a:spcPct val="0"/>
                </a:spcBef>
              </a:pPr>
              <a:t>178</a:t>
            </a:fld>
            <a:endParaRPr lang="en-GB" altLang="it-IT" sz="1100"/>
          </a:p>
        </p:txBody>
      </p:sp>
      <p:sp>
        <p:nvSpPr>
          <p:cNvPr id="142340" name="Rectangle 2">
            <a:extLst>
              <a:ext uri="{FF2B5EF4-FFF2-40B4-BE49-F238E27FC236}">
                <a16:creationId xmlns:a16="http://schemas.microsoft.com/office/drawing/2014/main" id="{5A087C5A-FBEC-4080-B7FD-D966EFCF0EA7}"/>
              </a:ext>
            </a:extLst>
          </p:cNvPr>
          <p:cNvSpPr>
            <a:spLocks noGrp="1" noRot="1" noChangeAspect="1" noChangeArrowheads="1" noTextEdit="1"/>
          </p:cNvSpPr>
          <p:nvPr>
            <p:ph type="sldImg"/>
          </p:nvPr>
        </p:nvSpPr>
        <p:spPr>
          <a:xfrm>
            <a:off x="1144588" y="684213"/>
            <a:ext cx="4572000" cy="3429000"/>
          </a:xfrm>
          <a:ln/>
        </p:spPr>
      </p:sp>
      <p:sp>
        <p:nvSpPr>
          <p:cNvPr id="142341" name="Rectangle 3">
            <a:extLst>
              <a:ext uri="{FF2B5EF4-FFF2-40B4-BE49-F238E27FC236}">
                <a16:creationId xmlns:a16="http://schemas.microsoft.com/office/drawing/2014/main" id="{0D77B208-213B-44DD-A68D-74BB99B12C80}"/>
              </a:ext>
            </a:extLst>
          </p:cNvPr>
          <p:cNvSpPr>
            <a:spLocks noGrp="1" noChangeArrowheads="1"/>
          </p:cNvSpPr>
          <p:nvPr>
            <p:ph type="body" idx="1"/>
          </p:nvPr>
        </p:nvSpPr>
        <p:spPr>
          <a:xfrm>
            <a:off x="684213" y="4341813"/>
            <a:ext cx="5489575" cy="411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20" tIns="44859" rIns="89720" bIns="44859"/>
          <a:lstStyle/>
          <a:p>
            <a:pPr>
              <a:spcBef>
                <a:spcPct val="50000"/>
              </a:spcBef>
            </a:pPr>
            <a:r>
              <a:rPr lang="en-GB" altLang="it-IT" i="1">
                <a:latin typeface="Arial" panose="020B0604020202020204" pitchFamily="34" charset="0"/>
              </a:rPr>
              <a:t>Study 469</a:t>
            </a:r>
          </a:p>
          <a:p>
            <a:pPr>
              <a:spcBef>
                <a:spcPct val="50000"/>
              </a:spcBef>
            </a:pPr>
            <a:r>
              <a:rPr lang="en-GB" altLang="it-IT">
                <a:latin typeface="Arial" panose="020B0604020202020204" pitchFamily="34" charset="0"/>
              </a:rPr>
              <a:t>Data shown: ITTC population at EOT.</a:t>
            </a:r>
          </a:p>
          <a:p>
            <a:endParaRPr lang="en-GB" altLang="it-IT">
              <a:latin typeface="Arial" panose="020B0604020202020204" pitchFamily="34" charset="0"/>
            </a:endParaRPr>
          </a:p>
          <a:p>
            <a:r>
              <a:rPr lang="en-US" altLang="it-IT">
                <a:latin typeface="Arial" panose="020B0604020202020204" pitchFamily="34" charset="0"/>
              </a:rPr>
              <a:t>A clinical response of ‘success’ or ‘failure’ was assigned based on the subject’s clinical outcome, as determined by the investigator.</a:t>
            </a:r>
            <a:endParaRPr lang="en-GB" altLang="it-IT" b="1">
              <a:solidFill>
                <a:srgbClr val="1E65B4"/>
              </a:solidFill>
              <a:latin typeface="Arial" panose="020B0604020202020204" pitchFamily="34" charset="0"/>
            </a:endParaRPr>
          </a:p>
          <a:p>
            <a:pPr>
              <a:spcBef>
                <a:spcPct val="50000"/>
              </a:spcBef>
            </a:pPr>
            <a:endParaRPr lang="en-GB" altLang="it-IT">
              <a:latin typeface="Arial" panose="020B0604020202020204" pitchFamily="34" charset="0"/>
            </a:endParaRPr>
          </a:p>
          <a:p>
            <a:r>
              <a:rPr lang="en-GB" altLang="it-IT">
                <a:latin typeface="Arial" panose="020B0604020202020204" pitchFamily="34" charset="0"/>
              </a:rPr>
              <a:t>No other resistant strains were isolated at baseline.</a:t>
            </a:r>
          </a:p>
          <a:p>
            <a:endParaRPr lang="en-US" altLang="it-IT">
              <a:latin typeface="Arial" panose="020B0604020202020204" pitchFamily="34" charset="0"/>
            </a:endParaRPr>
          </a:p>
          <a:p>
            <a:pPr>
              <a:spcBef>
                <a:spcPct val="50000"/>
              </a:spcBef>
            </a:pPr>
            <a:r>
              <a:rPr lang="en-GB" altLang="it-IT" b="1">
                <a:latin typeface="Arial" panose="020B0604020202020204" pitchFamily="34" charset="0"/>
              </a:rPr>
              <a:t>Reference</a:t>
            </a:r>
          </a:p>
          <a:p>
            <a:pPr>
              <a:spcBef>
                <a:spcPct val="50000"/>
              </a:spcBef>
            </a:pPr>
            <a:r>
              <a:rPr lang="en-GB" altLang="it-IT">
                <a:latin typeface="Arial" panose="020B0604020202020204" pitchFamily="34" charset="0"/>
              </a:rPr>
              <a:t>van der Wouden et al. 15th EADV (2006), Poster P041.74. </a:t>
            </a:r>
            <a:endParaRPr lang="en-US" altLang="it-IT">
              <a:latin typeface="Arial" panose="020B0604020202020204" pitchFamily="34" charset="0"/>
            </a:endParaRPr>
          </a:p>
          <a:p>
            <a:endParaRPr lang="en-US" altLang="it-IT">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a:extLst>
              <a:ext uri="{FF2B5EF4-FFF2-40B4-BE49-F238E27FC236}">
                <a16:creationId xmlns:a16="http://schemas.microsoft.com/office/drawing/2014/main" id="{6E1E14FE-4DC0-4F3C-AE41-E4421EAD5B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0A95D7B-DFBF-480A-B89E-820C42A720D3}" type="slidenum">
              <a:rPr lang="it-IT" altLang="it-IT" smtClean="0"/>
              <a:pPr>
                <a:spcBef>
                  <a:spcPct val="0"/>
                </a:spcBef>
              </a:pPr>
              <a:t>180</a:t>
            </a:fld>
            <a:endParaRPr lang="it-IT" altLang="it-IT"/>
          </a:p>
        </p:txBody>
      </p:sp>
      <p:sp>
        <p:nvSpPr>
          <p:cNvPr id="144387" name="Rectangle 7">
            <a:extLst>
              <a:ext uri="{FF2B5EF4-FFF2-40B4-BE49-F238E27FC236}">
                <a16:creationId xmlns:a16="http://schemas.microsoft.com/office/drawing/2014/main" id="{A7911843-B8B3-4AFE-A30E-CEFD1C860D21}"/>
              </a:ext>
            </a:extLst>
          </p:cNvPr>
          <p:cNvSpPr txBox="1">
            <a:spLocks noGrp="1" noChangeArrowheads="1"/>
          </p:cNvSpPr>
          <p:nvPr/>
        </p:nvSpPr>
        <p:spPr bwMode="auto">
          <a:xfrm>
            <a:off x="3884613"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20" tIns="44859" rIns="89720" bIns="44859" anchor="b"/>
          <a:lstStyle>
            <a:lvl1pPr defTabSz="896938">
              <a:spcBef>
                <a:spcPct val="30000"/>
              </a:spcBef>
              <a:defRPr sz="1200">
                <a:solidFill>
                  <a:schemeClr val="tx1"/>
                </a:solidFill>
                <a:latin typeface="Arial" panose="020B0604020202020204" pitchFamily="34" charset="0"/>
              </a:defRPr>
            </a:lvl1pPr>
            <a:lvl2pPr marL="742950" indent="-285750" defTabSz="896938">
              <a:spcBef>
                <a:spcPct val="30000"/>
              </a:spcBef>
              <a:defRPr sz="1200">
                <a:solidFill>
                  <a:schemeClr val="tx1"/>
                </a:solidFill>
                <a:latin typeface="Arial" panose="020B0604020202020204" pitchFamily="34" charset="0"/>
              </a:defRPr>
            </a:lvl2pPr>
            <a:lvl3pPr marL="1143000" indent="-228600" defTabSz="896938">
              <a:spcBef>
                <a:spcPct val="30000"/>
              </a:spcBef>
              <a:defRPr sz="1200">
                <a:solidFill>
                  <a:schemeClr val="tx1"/>
                </a:solidFill>
                <a:latin typeface="Arial" panose="020B0604020202020204" pitchFamily="34" charset="0"/>
              </a:defRPr>
            </a:lvl3pPr>
            <a:lvl4pPr marL="1600200" indent="-228600" defTabSz="896938">
              <a:spcBef>
                <a:spcPct val="30000"/>
              </a:spcBef>
              <a:defRPr sz="1200">
                <a:solidFill>
                  <a:schemeClr val="tx1"/>
                </a:solidFill>
                <a:latin typeface="Arial" panose="020B0604020202020204" pitchFamily="34" charset="0"/>
              </a:defRPr>
            </a:lvl4pPr>
            <a:lvl5pPr marL="2057400" indent="-228600" defTabSz="896938">
              <a:spcBef>
                <a:spcPct val="30000"/>
              </a:spcBef>
              <a:defRPr sz="1200">
                <a:solidFill>
                  <a:schemeClr val="tx1"/>
                </a:solidFill>
                <a:latin typeface="Arial" panose="020B0604020202020204" pitchFamily="34" charset="0"/>
              </a:defRPr>
            </a:lvl5pPr>
            <a:lvl6pPr marL="2514600" indent="-228600" defTabSz="89693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9693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9693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96938"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6DDE8A3C-22CD-4BC8-AB29-7F8D9F941A2C}" type="slidenum">
              <a:rPr lang="en-GB" altLang="it-IT" sz="1100"/>
              <a:pPr algn="r" eaLnBrk="1" hangingPunct="1">
                <a:spcBef>
                  <a:spcPct val="0"/>
                </a:spcBef>
              </a:pPr>
              <a:t>180</a:t>
            </a:fld>
            <a:endParaRPr lang="en-GB" altLang="it-IT" sz="1100"/>
          </a:p>
        </p:txBody>
      </p:sp>
      <p:sp>
        <p:nvSpPr>
          <p:cNvPr id="144388" name="Rectangle 2">
            <a:extLst>
              <a:ext uri="{FF2B5EF4-FFF2-40B4-BE49-F238E27FC236}">
                <a16:creationId xmlns:a16="http://schemas.microsoft.com/office/drawing/2014/main" id="{C4692205-3967-46F5-B594-3230C7ABD274}"/>
              </a:ext>
            </a:extLst>
          </p:cNvPr>
          <p:cNvSpPr>
            <a:spLocks noGrp="1" noRot="1" noChangeAspect="1" noChangeArrowheads="1" noTextEdit="1"/>
          </p:cNvSpPr>
          <p:nvPr>
            <p:ph type="sldImg"/>
          </p:nvPr>
        </p:nvSpPr>
        <p:spPr>
          <a:xfrm>
            <a:off x="1144588" y="684213"/>
            <a:ext cx="4572000" cy="3429000"/>
          </a:xfrm>
          <a:ln/>
        </p:spPr>
      </p:sp>
      <p:sp>
        <p:nvSpPr>
          <p:cNvPr id="144389" name="Rectangle 3">
            <a:extLst>
              <a:ext uri="{FF2B5EF4-FFF2-40B4-BE49-F238E27FC236}">
                <a16:creationId xmlns:a16="http://schemas.microsoft.com/office/drawing/2014/main" id="{A28A422D-7ED9-4DA6-99E3-5321BB022A12}"/>
              </a:ext>
            </a:extLst>
          </p:cNvPr>
          <p:cNvSpPr>
            <a:spLocks noGrp="1" noChangeArrowheads="1"/>
          </p:cNvSpPr>
          <p:nvPr>
            <p:ph type="body" idx="1"/>
          </p:nvPr>
        </p:nvSpPr>
        <p:spPr>
          <a:xfrm>
            <a:off x="684213" y="4341813"/>
            <a:ext cx="5489575" cy="411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20" tIns="44859" rIns="89720" bIns="44859"/>
          <a:lstStyle/>
          <a:p>
            <a:pPr>
              <a:spcBef>
                <a:spcPct val="50000"/>
              </a:spcBef>
            </a:pPr>
            <a:r>
              <a:rPr lang="en-GB" altLang="it-IT" i="1">
                <a:latin typeface="Arial" panose="020B0604020202020204" pitchFamily="34" charset="0"/>
              </a:rPr>
              <a:t>Study 224</a:t>
            </a:r>
          </a:p>
          <a:p>
            <a:pPr>
              <a:spcBef>
                <a:spcPct val="50000"/>
              </a:spcBef>
            </a:pPr>
            <a:endParaRPr lang="en-GB" altLang="it-IT" i="1">
              <a:latin typeface="Arial" panose="020B0604020202020204" pitchFamily="34" charset="0"/>
            </a:endParaRPr>
          </a:p>
          <a:p>
            <a:pPr>
              <a:spcBef>
                <a:spcPct val="50000"/>
              </a:spcBef>
            </a:pPr>
            <a:r>
              <a:rPr lang="en-GB" altLang="it-IT" b="1">
                <a:latin typeface="Arial" panose="020B0604020202020204" pitchFamily="34" charset="0"/>
              </a:rPr>
              <a:t>Reference</a:t>
            </a:r>
          </a:p>
          <a:p>
            <a:r>
              <a:rPr lang="en-GB" altLang="it-IT">
                <a:latin typeface="Arial" panose="020B0604020202020204" pitchFamily="34" charset="0"/>
              </a:rPr>
              <a:t>Chosidow et al. 15th EADV (2006), Poster P041.11.</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4540B253-A549-41DE-A4A4-B688DFE08BD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2E7E3E6-00C3-4121-8639-FA8289AC8807}" type="slidenum">
              <a:rPr lang="it-IT" altLang="it-IT" smtClean="0"/>
              <a:pPr>
                <a:spcBef>
                  <a:spcPct val="0"/>
                </a:spcBef>
              </a:pPr>
              <a:t>181</a:t>
            </a:fld>
            <a:endParaRPr lang="it-IT" altLang="it-IT"/>
          </a:p>
        </p:txBody>
      </p:sp>
      <p:sp>
        <p:nvSpPr>
          <p:cNvPr id="146435" name="Rectangle 7">
            <a:extLst>
              <a:ext uri="{FF2B5EF4-FFF2-40B4-BE49-F238E27FC236}">
                <a16:creationId xmlns:a16="http://schemas.microsoft.com/office/drawing/2014/main" id="{92C7C25B-53F7-46E6-9C2A-EEFCC7D9E002}"/>
              </a:ext>
            </a:extLst>
          </p:cNvPr>
          <p:cNvSpPr txBox="1">
            <a:spLocks noGrp="1" noChangeArrowheads="1"/>
          </p:cNvSpPr>
          <p:nvPr/>
        </p:nvSpPr>
        <p:spPr bwMode="auto">
          <a:xfrm>
            <a:off x="3884613"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20" tIns="44859" rIns="89720" bIns="44859" anchor="b"/>
          <a:lstStyle>
            <a:lvl1pPr defTabSz="896938">
              <a:spcBef>
                <a:spcPct val="30000"/>
              </a:spcBef>
              <a:defRPr sz="1200">
                <a:solidFill>
                  <a:schemeClr val="tx1"/>
                </a:solidFill>
                <a:latin typeface="Arial" panose="020B0604020202020204" pitchFamily="34" charset="0"/>
              </a:defRPr>
            </a:lvl1pPr>
            <a:lvl2pPr marL="742950" indent="-285750" defTabSz="896938">
              <a:spcBef>
                <a:spcPct val="30000"/>
              </a:spcBef>
              <a:defRPr sz="1200">
                <a:solidFill>
                  <a:schemeClr val="tx1"/>
                </a:solidFill>
                <a:latin typeface="Arial" panose="020B0604020202020204" pitchFamily="34" charset="0"/>
              </a:defRPr>
            </a:lvl2pPr>
            <a:lvl3pPr marL="1143000" indent="-228600" defTabSz="896938">
              <a:spcBef>
                <a:spcPct val="30000"/>
              </a:spcBef>
              <a:defRPr sz="1200">
                <a:solidFill>
                  <a:schemeClr val="tx1"/>
                </a:solidFill>
                <a:latin typeface="Arial" panose="020B0604020202020204" pitchFamily="34" charset="0"/>
              </a:defRPr>
            </a:lvl3pPr>
            <a:lvl4pPr marL="1600200" indent="-228600" defTabSz="896938">
              <a:spcBef>
                <a:spcPct val="30000"/>
              </a:spcBef>
              <a:defRPr sz="1200">
                <a:solidFill>
                  <a:schemeClr val="tx1"/>
                </a:solidFill>
                <a:latin typeface="Arial" panose="020B0604020202020204" pitchFamily="34" charset="0"/>
              </a:defRPr>
            </a:lvl4pPr>
            <a:lvl5pPr marL="2057400" indent="-228600" defTabSz="896938">
              <a:spcBef>
                <a:spcPct val="30000"/>
              </a:spcBef>
              <a:defRPr sz="1200">
                <a:solidFill>
                  <a:schemeClr val="tx1"/>
                </a:solidFill>
                <a:latin typeface="Arial" panose="020B0604020202020204" pitchFamily="34" charset="0"/>
              </a:defRPr>
            </a:lvl5pPr>
            <a:lvl6pPr marL="2514600" indent="-228600" defTabSz="89693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9693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9693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96938"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5EAB945B-2DC1-42EE-B29D-76C5D36004A3}" type="slidenum">
              <a:rPr lang="en-GB" altLang="it-IT" sz="1100"/>
              <a:pPr algn="r" eaLnBrk="1" hangingPunct="1">
                <a:spcBef>
                  <a:spcPct val="0"/>
                </a:spcBef>
              </a:pPr>
              <a:t>181</a:t>
            </a:fld>
            <a:endParaRPr lang="en-GB" altLang="it-IT" sz="1100"/>
          </a:p>
        </p:txBody>
      </p:sp>
      <p:sp>
        <p:nvSpPr>
          <p:cNvPr id="146436" name="Rectangle 2">
            <a:extLst>
              <a:ext uri="{FF2B5EF4-FFF2-40B4-BE49-F238E27FC236}">
                <a16:creationId xmlns:a16="http://schemas.microsoft.com/office/drawing/2014/main" id="{E6672176-6EFF-4C41-AD92-9FC6012F140E}"/>
              </a:ext>
            </a:extLst>
          </p:cNvPr>
          <p:cNvSpPr>
            <a:spLocks noGrp="1" noRot="1" noChangeAspect="1" noChangeArrowheads="1" noTextEdit="1"/>
          </p:cNvSpPr>
          <p:nvPr>
            <p:ph type="sldImg"/>
          </p:nvPr>
        </p:nvSpPr>
        <p:spPr>
          <a:xfrm>
            <a:off x="1144588" y="684213"/>
            <a:ext cx="4572000" cy="3429000"/>
          </a:xfrm>
          <a:ln/>
        </p:spPr>
      </p:sp>
      <p:sp>
        <p:nvSpPr>
          <p:cNvPr id="146437" name="Rectangle 3">
            <a:extLst>
              <a:ext uri="{FF2B5EF4-FFF2-40B4-BE49-F238E27FC236}">
                <a16:creationId xmlns:a16="http://schemas.microsoft.com/office/drawing/2014/main" id="{F9C1793A-425E-4765-B6C7-26FDC4AE0007}"/>
              </a:ext>
            </a:extLst>
          </p:cNvPr>
          <p:cNvSpPr>
            <a:spLocks noGrp="1" noChangeArrowheads="1"/>
          </p:cNvSpPr>
          <p:nvPr>
            <p:ph type="body" idx="1"/>
          </p:nvPr>
        </p:nvSpPr>
        <p:spPr>
          <a:xfrm>
            <a:off x="684213" y="4341813"/>
            <a:ext cx="5489575" cy="411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20" tIns="44859" rIns="89720" bIns="44859"/>
          <a:lstStyle/>
          <a:p>
            <a:pPr>
              <a:spcBef>
                <a:spcPct val="50000"/>
              </a:spcBef>
            </a:pPr>
            <a:r>
              <a:rPr lang="en-GB" altLang="it-IT" i="1">
                <a:latin typeface="Arial" panose="020B0604020202020204" pitchFamily="34" charset="0"/>
              </a:rPr>
              <a:t>Study 224</a:t>
            </a:r>
          </a:p>
          <a:p>
            <a:pPr>
              <a:spcBef>
                <a:spcPct val="50000"/>
              </a:spcBef>
            </a:pPr>
            <a:r>
              <a:rPr lang="en-GB" altLang="it-IT">
                <a:latin typeface="Arial" panose="020B0604020202020204" pitchFamily="34" charset="0"/>
              </a:rPr>
              <a:t>Data shown: ITTB population.</a:t>
            </a:r>
            <a:endParaRPr lang="en-US" altLang="it-IT">
              <a:latin typeface="Arial" panose="020B0604020202020204" pitchFamily="34" charset="0"/>
            </a:endParaRPr>
          </a:p>
          <a:p>
            <a:pPr>
              <a:spcBef>
                <a:spcPct val="50000"/>
              </a:spcBef>
            </a:pPr>
            <a:endParaRPr lang="en-GB" altLang="it-IT">
              <a:latin typeface="Arial" panose="020B0604020202020204" pitchFamily="34" charset="0"/>
            </a:endParaRPr>
          </a:p>
          <a:p>
            <a:r>
              <a:rPr lang="en-GB" altLang="it-IT">
                <a:latin typeface="Arial" panose="020B0604020202020204" pitchFamily="34" charset="0"/>
              </a:rPr>
              <a:t>The majority of subjects with two or more pathogens had </a:t>
            </a:r>
            <a:r>
              <a:rPr lang="en-GB" altLang="it-IT" i="1">
                <a:latin typeface="Arial" panose="020B0604020202020204" pitchFamily="34" charset="0"/>
              </a:rPr>
              <a:t>S. aureus </a:t>
            </a:r>
            <a:r>
              <a:rPr lang="en-GB" altLang="it-IT">
                <a:latin typeface="Arial" panose="020B0604020202020204" pitchFamily="34" charset="0"/>
              </a:rPr>
              <a:t>and </a:t>
            </a:r>
            <a:r>
              <a:rPr lang="en-GB" altLang="it-IT" i="1">
                <a:latin typeface="Arial" panose="020B0604020202020204" pitchFamily="34" charset="0"/>
              </a:rPr>
              <a:t>S. pyogenes </a:t>
            </a:r>
            <a:r>
              <a:rPr lang="en-GB" altLang="it-IT">
                <a:latin typeface="Arial" panose="020B0604020202020204" pitchFamily="34" charset="0"/>
              </a:rPr>
              <a:t>isolated from the same baseline sample.</a:t>
            </a:r>
          </a:p>
          <a:p>
            <a:pPr>
              <a:spcBef>
                <a:spcPct val="50000"/>
              </a:spcBef>
            </a:pPr>
            <a:endParaRPr lang="en-GB" altLang="it-IT">
              <a:latin typeface="Arial" panose="020B0604020202020204" pitchFamily="34" charset="0"/>
            </a:endParaRPr>
          </a:p>
          <a:p>
            <a:pPr>
              <a:spcBef>
                <a:spcPct val="50000"/>
              </a:spcBef>
            </a:pPr>
            <a:r>
              <a:rPr lang="en-GB" altLang="it-IT" b="1">
                <a:latin typeface="Arial" panose="020B0604020202020204" pitchFamily="34" charset="0"/>
              </a:rPr>
              <a:t>Reference</a:t>
            </a:r>
          </a:p>
          <a:p>
            <a:r>
              <a:rPr lang="en-GB" altLang="it-IT">
                <a:latin typeface="Arial" panose="020B0604020202020204" pitchFamily="34" charset="0"/>
              </a:rPr>
              <a:t>Chosidow et al. 15th EADV (2006), Poster P041.11.</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a:extLst>
              <a:ext uri="{FF2B5EF4-FFF2-40B4-BE49-F238E27FC236}">
                <a16:creationId xmlns:a16="http://schemas.microsoft.com/office/drawing/2014/main" id="{831A6F99-A472-40AC-9995-8E831BD467E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E1AF8DD-2799-4656-ACC7-74ECE1DD2796}" type="slidenum">
              <a:rPr lang="it-IT" altLang="it-IT" smtClean="0"/>
              <a:pPr>
                <a:spcBef>
                  <a:spcPct val="0"/>
                </a:spcBef>
              </a:pPr>
              <a:t>182</a:t>
            </a:fld>
            <a:endParaRPr lang="it-IT" altLang="it-IT"/>
          </a:p>
        </p:txBody>
      </p:sp>
      <p:sp>
        <p:nvSpPr>
          <p:cNvPr id="148483" name="Rectangle 7">
            <a:extLst>
              <a:ext uri="{FF2B5EF4-FFF2-40B4-BE49-F238E27FC236}">
                <a16:creationId xmlns:a16="http://schemas.microsoft.com/office/drawing/2014/main" id="{F2BBFDC4-D6C7-42C8-BDCB-6C5E8B43E86E}"/>
              </a:ext>
            </a:extLst>
          </p:cNvPr>
          <p:cNvSpPr txBox="1">
            <a:spLocks noGrp="1" noChangeArrowheads="1"/>
          </p:cNvSpPr>
          <p:nvPr/>
        </p:nvSpPr>
        <p:spPr bwMode="auto">
          <a:xfrm>
            <a:off x="3884613"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20" tIns="44859" rIns="89720" bIns="44859" anchor="b"/>
          <a:lstStyle>
            <a:lvl1pPr defTabSz="896938">
              <a:spcBef>
                <a:spcPct val="30000"/>
              </a:spcBef>
              <a:defRPr sz="1200">
                <a:solidFill>
                  <a:schemeClr val="tx1"/>
                </a:solidFill>
                <a:latin typeface="Arial" panose="020B0604020202020204" pitchFamily="34" charset="0"/>
              </a:defRPr>
            </a:lvl1pPr>
            <a:lvl2pPr marL="742950" indent="-285750" defTabSz="896938">
              <a:spcBef>
                <a:spcPct val="30000"/>
              </a:spcBef>
              <a:defRPr sz="1200">
                <a:solidFill>
                  <a:schemeClr val="tx1"/>
                </a:solidFill>
                <a:latin typeface="Arial" panose="020B0604020202020204" pitchFamily="34" charset="0"/>
              </a:defRPr>
            </a:lvl2pPr>
            <a:lvl3pPr marL="1143000" indent="-228600" defTabSz="896938">
              <a:spcBef>
                <a:spcPct val="30000"/>
              </a:spcBef>
              <a:defRPr sz="1200">
                <a:solidFill>
                  <a:schemeClr val="tx1"/>
                </a:solidFill>
                <a:latin typeface="Arial" panose="020B0604020202020204" pitchFamily="34" charset="0"/>
              </a:defRPr>
            </a:lvl3pPr>
            <a:lvl4pPr marL="1600200" indent="-228600" defTabSz="896938">
              <a:spcBef>
                <a:spcPct val="30000"/>
              </a:spcBef>
              <a:defRPr sz="1200">
                <a:solidFill>
                  <a:schemeClr val="tx1"/>
                </a:solidFill>
                <a:latin typeface="Arial" panose="020B0604020202020204" pitchFamily="34" charset="0"/>
              </a:defRPr>
            </a:lvl4pPr>
            <a:lvl5pPr marL="2057400" indent="-228600" defTabSz="896938">
              <a:spcBef>
                <a:spcPct val="30000"/>
              </a:spcBef>
              <a:defRPr sz="1200">
                <a:solidFill>
                  <a:schemeClr val="tx1"/>
                </a:solidFill>
                <a:latin typeface="Arial" panose="020B0604020202020204" pitchFamily="34" charset="0"/>
              </a:defRPr>
            </a:lvl5pPr>
            <a:lvl6pPr marL="2514600" indent="-228600" defTabSz="89693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9693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9693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96938"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351C2C38-29C3-4320-AF34-07B8E1067311}" type="slidenum">
              <a:rPr lang="en-GB" altLang="it-IT" sz="1100"/>
              <a:pPr algn="r" eaLnBrk="1" hangingPunct="1">
                <a:spcBef>
                  <a:spcPct val="0"/>
                </a:spcBef>
              </a:pPr>
              <a:t>182</a:t>
            </a:fld>
            <a:endParaRPr lang="en-GB" altLang="it-IT" sz="1100"/>
          </a:p>
        </p:txBody>
      </p:sp>
      <p:sp>
        <p:nvSpPr>
          <p:cNvPr id="148484" name="Rectangle 2">
            <a:extLst>
              <a:ext uri="{FF2B5EF4-FFF2-40B4-BE49-F238E27FC236}">
                <a16:creationId xmlns:a16="http://schemas.microsoft.com/office/drawing/2014/main" id="{CFE046D8-5D84-4BFD-AF40-947234041AA4}"/>
              </a:ext>
            </a:extLst>
          </p:cNvPr>
          <p:cNvSpPr>
            <a:spLocks noGrp="1" noRot="1" noChangeAspect="1" noChangeArrowheads="1" noTextEdit="1"/>
          </p:cNvSpPr>
          <p:nvPr>
            <p:ph type="sldImg"/>
          </p:nvPr>
        </p:nvSpPr>
        <p:spPr>
          <a:xfrm>
            <a:off x="1144588" y="684213"/>
            <a:ext cx="4572000" cy="3429000"/>
          </a:xfrm>
          <a:ln/>
        </p:spPr>
      </p:sp>
      <p:sp>
        <p:nvSpPr>
          <p:cNvPr id="148485" name="Rectangle 3">
            <a:extLst>
              <a:ext uri="{FF2B5EF4-FFF2-40B4-BE49-F238E27FC236}">
                <a16:creationId xmlns:a16="http://schemas.microsoft.com/office/drawing/2014/main" id="{0D3B4D6F-739C-42A6-BB3F-B0909EE0BEC1}"/>
              </a:ext>
            </a:extLst>
          </p:cNvPr>
          <p:cNvSpPr>
            <a:spLocks noGrp="1" noChangeArrowheads="1"/>
          </p:cNvSpPr>
          <p:nvPr>
            <p:ph type="body" idx="1"/>
          </p:nvPr>
        </p:nvSpPr>
        <p:spPr>
          <a:xfrm>
            <a:off x="684213" y="4341813"/>
            <a:ext cx="5489575" cy="411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20" tIns="44859" rIns="89720" bIns="44859"/>
          <a:lstStyle/>
          <a:p>
            <a:r>
              <a:rPr lang="en-GB" altLang="it-IT" b="1" i="1" dirty="0">
                <a:latin typeface="Arial" panose="020B0604020202020204" pitchFamily="34" charset="0"/>
              </a:rPr>
              <a:t>Note to speaker: The y-axis on this graph is different from the previous slide, and has been reduced from 0–100 to 0–10.</a:t>
            </a:r>
          </a:p>
          <a:p>
            <a:pPr>
              <a:spcBef>
                <a:spcPct val="50000"/>
              </a:spcBef>
            </a:pPr>
            <a:r>
              <a:rPr lang="en-GB" altLang="it-IT" i="1" dirty="0">
                <a:latin typeface="Arial" panose="020B0604020202020204" pitchFamily="34" charset="0"/>
              </a:rPr>
              <a:t>Study 224</a:t>
            </a:r>
          </a:p>
          <a:p>
            <a:pPr>
              <a:spcBef>
                <a:spcPct val="50000"/>
              </a:spcBef>
            </a:pPr>
            <a:r>
              <a:rPr lang="en-GB" altLang="it-IT" b="1" dirty="0">
                <a:latin typeface="Arial" panose="020B0604020202020204" pitchFamily="34" charset="0"/>
              </a:rPr>
              <a:t>Table. Occurrence of resistant </a:t>
            </a:r>
            <a:r>
              <a:rPr lang="en-GB" altLang="it-IT" b="1" i="1" dirty="0">
                <a:latin typeface="Arial" panose="020B0604020202020204" pitchFamily="34" charset="0"/>
              </a:rPr>
              <a:t>S. aureus</a:t>
            </a:r>
            <a:r>
              <a:rPr lang="en-GB" altLang="it-IT" b="1" dirty="0">
                <a:latin typeface="Arial" panose="020B0604020202020204" pitchFamily="34" charset="0"/>
              </a:rPr>
              <a:t> isolates in relation to total number of </a:t>
            </a:r>
            <a:r>
              <a:rPr lang="en-GB" altLang="it-IT" b="1" i="1" dirty="0">
                <a:latin typeface="Arial" panose="020B0604020202020204" pitchFamily="34" charset="0"/>
              </a:rPr>
              <a:t>S.</a:t>
            </a:r>
            <a:r>
              <a:rPr lang="en-GB" altLang="it-IT" b="1" dirty="0">
                <a:latin typeface="Arial" panose="020B0604020202020204" pitchFamily="34" charset="0"/>
              </a:rPr>
              <a:t> </a:t>
            </a:r>
            <a:r>
              <a:rPr lang="en-GB" altLang="it-IT" b="1" i="1" dirty="0">
                <a:latin typeface="Arial" panose="020B0604020202020204" pitchFamily="34" charset="0"/>
              </a:rPr>
              <a:t>aureus</a:t>
            </a:r>
            <a:r>
              <a:rPr lang="en-GB" altLang="it-IT" b="1" dirty="0">
                <a:latin typeface="Arial" panose="020B0604020202020204" pitchFamily="34" charset="0"/>
              </a:rPr>
              <a:t> isolates at baseline</a:t>
            </a:r>
          </a:p>
          <a:p>
            <a:endParaRPr lang="en-GB" altLang="it-IT" b="1" dirty="0">
              <a:latin typeface="Arial" panose="020B0604020202020204" pitchFamily="34" charset="0"/>
            </a:endParaRPr>
          </a:p>
          <a:p>
            <a:endParaRPr lang="en-GB" altLang="it-IT" dirty="0">
              <a:latin typeface="Arial" panose="020B0604020202020204" pitchFamily="34" charset="0"/>
            </a:endParaRPr>
          </a:p>
          <a:p>
            <a:endParaRPr lang="en-GB" altLang="it-IT" dirty="0">
              <a:latin typeface="Arial" panose="020B0604020202020204" pitchFamily="34" charset="0"/>
            </a:endParaRPr>
          </a:p>
          <a:p>
            <a:endParaRPr lang="en-GB" altLang="it-IT" dirty="0">
              <a:latin typeface="Arial" panose="020B0604020202020204" pitchFamily="34" charset="0"/>
            </a:endParaRPr>
          </a:p>
          <a:p>
            <a:endParaRPr lang="en-GB" altLang="it-IT" dirty="0">
              <a:latin typeface="Arial" panose="020B0604020202020204" pitchFamily="34" charset="0"/>
            </a:endParaRPr>
          </a:p>
          <a:p>
            <a:endParaRPr lang="en-GB" altLang="it-IT" dirty="0">
              <a:latin typeface="Arial" panose="020B0604020202020204" pitchFamily="34" charset="0"/>
            </a:endParaRPr>
          </a:p>
          <a:p>
            <a:endParaRPr lang="en-GB" altLang="it-IT" dirty="0">
              <a:latin typeface="Arial" panose="020B0604020202020204" pitchFamily="34" charset="0"/>
            </a:endParaRPr>
          </a:p>
          <a:p>
            <a:endParaRPr lang="en-GB" altLang="it-IT" dirty="0">
              <a:latin typeface="Arial" panose="020B0604020202020204" pitchFamily="34" charset="0"/>
            </a:endParaRPr>
          </a:p>
          <a:p>
            <a:r>
              <a:rPr lang="en-GB" altLang="it-IT" dirty="0">
                <a:latin typeface="Arial" panose="020B0604020202020204" pitchFamily="34" charset="0"/>
              </a:rPr>
              <a:t>n/N: number of a given resistant strain/total number of </a:t>
            </a:r>
            <a:r>
              <a:rPr lang="en-GB" altLang="it-IT" i="1" dirty="0">
                <a:latin typeface="Arial" panose="020B0604020202020204" pitchFamily="34" charset="0"/>
              </a:rPr>
              <a:t>S. aureus</a:t>
            </a:r>
            <a:r>
              <a:rPr lang="en-GB" altLang="it-IT" dirty="0">
                <a:latin typeface="Arial" panose="020B0604020202020204" pitchFamily="34" charset="0"/>
              </a:rPr>
              <a:t> isolated in ITTB population.</a:t>
            </a:r>
          </a:p>
          <a:p>
            <a:endParaRPr lang="en-GB" altLang="it-IT" b="1" dirty="0">
              <a:latin typeface="Arial" panose="020B0604020202020204" pitchFamily="34" charset="0"/>
            </a:endParaRPr>
          </a:p>
          <a:p>
            <a:r>
              <a:rPr lang="en-GB" altLang="it-IT" b="1" dirty="0">
                <a:latin typeface="Arial" panose="020B0604020202020204" pitchFamily="34" charset="0"/>
              </a:rPr>
              <a:t>Reference</a:t>
            </a:r>
          </a:p>
          <a:p>
            <a:r>
              <a:rPr lang="en-GB" altLang="it-IT" dirty="0">
                <a:latin typeface="Arial" panose="020B0604020202020204" pitchFamily="34" charset="0"/>
              </a:rPr>
              <a:t>GSK, data on file.</a:t>
            </a:r>
          </a:p>
        </p:txBody>
      </p:sp>
      <p:graphicFrame>
        <p:nvGraphicFramePr>
          <p:cNvPr id="187436" name="Group 44">
            <a:extLst>
              <a:ext uri="{FF2B5EF4-FFF2-40B4-BE49-F238E27FC236}">
                <a16:creationId xmlns:a16="http://schemas.microsoft.com/office/drawing/2014/main" id="{A42A25FE-7167-46A7-9318-7EBD752575B7}"/>
              </a:ext>
            </a:extLst>
          </p:cNvPr>
          <p:cNvGraphicFramePr>
            <a:graphicFrameLocks noGrp="1"/>
          </p:cNvGraphicFramePr>
          <p:nvPr/>
        </p:nvGraphicFramePr>
        <p:xfrm>
          <a:off x="1206500" y="5600700"/>
          <a:ext cx="4446588" cy="1387475"/>
        </p:xfrm>
        <a:graphic>
          <a:graphicData uri="http://schemas.openxmlformats.org/drawingml/2006/table">
            <a:tbl>
              <a:tblPr/>
              <a:tblGrid>
                <a:gridCol w="1482725">
                  <a:extLst>
                    <a:ext uri="{9D8B030D-6E8A-4147-A177-3AD203B41FA5}">
                      <a16:colId xmlns:a16="http://schemas.microsoft.com/office/drawing/2014/main" val="20000"/>
                    </a:ext>
                  </a:extLst>
                </a:gridCol>
                <a:gridCol w="1530350">
                  <a:extLst>
                    <a:ext uri="{9D8B030D-6E8A-4147-A177-3AD203B41FA5}">
                      <a16:colId xmlns:a16="http://schemas.microsoft.com/office/drawing/2014/main" val="20001"/>
                    </a:ext>
                  </a:extLst>
                </a:gridCol>
                <a:gridCol w="1433513">
                  <a:extLst>
                    <a:ext uri="{9D8B030D-6E8A-4147-A177-3AD203B41FA5}">
                      <a16:colId xmlns:a16="http://schemas.microsoft.com/office/drawing/2014/main" val="20002"/>
                    </a:ext>
                  </a:extLst>
                </a:gridCol>
              </a:tblGrid>
              <a:tr h="304800">
                <a:tc>
                  <a:txBody>
                    <a:bodyPr/>
                    <a:lstStyle/>
                    <a:p>
                      <a:pPr marL="0" marR="0" lvl="0" indent="0" algn="l" defTabSz="896938"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a:ln>
                          <a:noFill/>
                        </a:ln>
                        <a:solidFill>
                          <a:schemeClr val="tx1"/>
                        </a:solidFill>
                        <a:effectLst/>
                        <a:latin typeface="Arial" pitchFamily="34" charset="0"/>
                      </a:endParaRPr>
                    </a:p>
                  </a:txBody>
                  <a:tcPr marL="89720" marR="89720" marT="44859" marB="4485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96938" rtl="0" eaLnBrk="0" fontAlgn="base" latinLnBrk="0" hangingPunct="0">
                        <a:lnSpc>
                          <a:spcPct val="100000"/>
                        </a:lnSpc>
                        <a:spcBef>
                          <a:spcPct val="0"/>
                        </a:spcBef>
                        <a:spcAft>
                          <a:spcPct val="0"/>
                        </a:spcAft>
                        <a:buClrTx/>
                        <a:buSzTx/>
                        <a:buFontTx/>
                        <a:buNone/>
                        <a:tabLst/>
                      </a:pPr>
                      <a:r>
                        <a:rPr kumimoji="0" lang="en-GB" sz="1100" b="1" i="0" u="none" strike="noStrike" cap="none" normalizeH="0" baseline="0">
                          <a:ln>
                            <a:noFill/>
                          </a:ln>
                          <a:solidFill>
                            <a:schemeClr val="tx1"/>
                          </a:solidFill>
                          <a:effectLst/>
                          <a:latin typeface="Arial" pitchFamily="34" charset="0"/>
                        </a:rPr>
                        <a:t>Altargo</a:t>
                      </a:r>
                      <a:r>
                        <a:rPr kumimoji="0" lang="en-GB" sz="1100" b="1" i="0" u="none" strike="noStrike" cap="none" normalizeH="0" baseline="30000">
                          <a:ln>
                            <a:noFill/>
                          </a:ln>
                          <a:solidFill>
                            <a:schemeClr val="tx1"/>
                          </a:solidFill>
                          <a:effectLst/>
                          <a:latin typeface="Arial" pitchFamily="34" charset="0"/>
                        </a:rPr>
                        <a:t>®</a:t>
                      </a:r>
                      <a:endParaRPr kumimoji="0" lang="en-US" sz="1100" b="1" i="0" u="none" strike="noStrike" cap="none" normalizeH="0" baseline="0">
                        <a:ln>
                          <a:noFill/>
                        </a:ln>
                        <a:solidFill>
                          <a:schemeClr val="tx1"/>
                        </a:solidFill>
                        <a:effectLst/>
                        <a:latin typeface="Arial" pitchFamily="34" charset="0"/>
                      </a:endParaRPr>
                    </a:p>
                  </a:txBody>
                  <a:tcPr marL="89720" marR="89720" marT="44859" marB="448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96938" rtl="0" eaLnBrk="0" fontAlgn="base" latinLnBrk="0" hangingPunct="0">
                        <a:lnSpc>
                          <a:spcPct val="100000"/>
                        </a:lnSpc>
                        <a:spcBef>
                          <a:spcPct val="0"/>
                        </a:spcBef>
                        <a:spcAft>
                          <a:spcPct val="0"/>
                        </a:spcAft>
                        <a:buClrTx/>
                        <a:buSzTx/>
                        <a:buFontTx/>
                        <a:buNone/>
                        <a:tabLst/>
                      </a:pPr>
                      <a:r>
                        <a:rPr kumimoji="0" lang="en-GB" sz="1100" b="1" i="0" u="none" strike="noStrike" cap="none" normalizeH="0" baseline="0">
                          <a:ln>
                            <a:noFill/>
                          </a:ln>
                          <a:solidFill>
                            <a:schemeClr val="tx1"/>
                          </a:solidFill>
                          <a:effectLst/>
                          <a:latin typeface="Arial" pitchFamily="34" charset="0"/>
                        </a:rPr>
                        <a:t>Fusidic acid</a:t>
                      </a:r>
                      <a:endParaRPr kumimoji="0" lang="en-US" sz="1100" b="1" i="0" u="none" strike="noStrike" cap="none" normalizeH="0" baseline="0">
                        <a:ln>
                          <a:noFill/>
                        </a:ln>
                        <a:solidFill>
                          <a:schemeClr val="tx1"/>
                        </a:solidFill>
                        <a:effectLst/>
                        <a:latin typeface="Arial" pitchFamily="34" charset="0"/>
                      </a:endParaRPr>
                    </a:p>
                  </a:txBody>
                  <a:tcPr marL="89720" marR="89720" marT="44859" marB="4485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27025">
                <a:tc>
                  <a:txBody>
                    <a:bodyPr/>
                    <a:lstStyle/>
                    <a:p>
                      <a:pPr marL="0" marR="0" lvl="0" indent="0" algn="l" defTabSz="896938" rtl="0" eaLnBrk="0" fontAlgn="base" latinLnBrk="0" hangingPunct="0">
                        <a:lnSpc>
                          <a:spcPct val="100000"/>
                        </a:lnSpc>
                        <a:spcBef>
                          <a:spcPct val="0"/>
                        </a:spcBef>
                        <a:spcAft>
                          <a:spcPct val="0"/>
                        </a:spcAft>
                        <a:buClrTx/>
                        <a:buSzTx/>
                        <a:buFontTx/>
                        <a:buNone/>
                        <a:tabLst/>
                      </a:pPr>
                      <a:r>
                        <a:rPr kumimoji="0" lang="en-GB" sz="1100" b="1" i="0" u="none" strike="noStrike" cap="none" normalizeH="0" baseline="0">
                          <a:ln>
                            <a:noFill/>
                          </a:ln>
                          <a:solidFill>
                            <a:schemeClr val="tx1"/>
                          </a:solidFill>
                          <a:effectLst/>
                          <a:latin typeface="Arial" pitchFamily="34" charset="0"/>
                        </a:rPr>
                        <a:t>MRSA</a:t>
                      </a:r>
                      <a:endParaRPr kumimoji="0" lang="en-US" sz="1100" b="1" i="0" u="none" strike="noStrike" cap="none" normalizeH="0" baseline="0">
                        <a:ln>
                          <a:noFill/>
                        </a:ln>
                        <a:solidFill>
                          <a:schemeClr val="tx1"/>
                        </a:solidFill>
                        <a:effectLst/>
                        <a:latin typeface="Arial" pitchFamily="34" charset="0"/>
                      </a:endParaRPr>
                    </a:p>
                  </a:txBody>
                  <a:tcPr marL="89720" marR="89720" marT="44859" marB="4485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96938" rtl="0" eaLnBrk="0" fontAlgn="base" latinLnBrk="0" hangingPunct="0">
                        <a:lnSpc>
                          <a:spcPct val="100000"/>
                        </a:lnSpc>
                        <a:spcBef>
                          <a:spcPct val="0"/>
                        </a:spcBef>
                        <a:spcAft>
                          <a:spcPct val="0"/>
                        </a:spcAft>
                        <a:buClrTx/>
                        <a:buSzTx/>
                        <a:buFontTx/>
                        <a:buNone/>
                        <a:tabLst/>
                      </a:pPr>
                      <a:r>
                        <a:rPr kumimoji="0" lang="en-GB" sz="1100" b="0" i="0" u="none" strike="noStrike" cap="none" normalizeH="0" baseline="0">
                          <a:ln>
                            <a:noFill/>
                          </a:ln>
                          <a:solidFill>
                            <a:schemeClr val="tx1"/>
                          </a:solidFill>
                          <a:effectLst/>
                          <a:latin typeface="Arial" pitchFamily="34" charset="0"/>
                        </a:rPr>
                        <a:t>8/228 (3.5%)</a:t>
                      </a:r>
                      <a:endParaRPr kumimoji="0" lang="en-US" sz="1100" b="0" i="0" u="none" strike="noStrike" cap="none" normalizeH="0" baseline="0">
                        <a:ln>
                          <a:noFill/>
                        </a:ln>
                        <a:solidFill>
                          <a:schemeClr val="tx1"/>
                        </a:solidFill>
                        <a:effectLst/>
                        <a:latin typeface="Arial" pitchFamily="34" charset="0"/>
                      </a:endParaRPr>
                    </a:p>
                  </a:txBody>
                  <a:tcPr marL="89720" marR="89720" marT="44859" marB="448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96938" rtl="0" eaLnBrk="0" fontAlgn="base" latinLnBrk="0" hangingPunct="0">
                        <a:lnSpc>
                          <a:spcPct val="100000"/>
                        </a:lnSpc>
                        <a:spcBef>
                          <a:spcPct val="0"/>
                        </a:spcBef>
                        <a:spcAft>
                          <a:spcPct val="0"/>
                        </a:spcAft>
                        <a:buClrTx/>
                        <a:buSzTx/>
                        <a:buFontTx/>
                        <a:buNone/>
                        <a:tabLst/>
                      </a:pPr>
                      <a:r>
                        <a:rPr kumimoji="0" lang="en-GB" sz="1100" b="0" i="0" u="none" strike="noStrike" cap="none" normalizeH="0" baseline="0">
                          <a:ln>
                            <a:noFill/>
                          </a:ln>
                          <a:solidFill>
                            <a:schemeClr val="tx1"/>
                          </a:solidFill>
                          <a:effectLst/>
                          <a:latin typeface="Arial" pitchFamily="34" charset="0"/>
                        </a:rPr>
                        <a:t>2/113 (1.8%)</a:t>
                      </a:r>
                      <a:endParaRPr kumimoji="0" lang="en-US" sz="1100" b="0" i="0" u="none" strike="noStrike" cap="none" normalizeH="0" baseline="0">
                        <a:ln>
                          <a:noFill/>
                        </a:ln>
                        <a:solidFill>
                          <a:schemeClr val="tx1"/>
                        </a:solidFill>
                        <a:effectLst/>
                        <a:latin typeface="Arial" pitchFamily="34" charset="0"/>
                      </a:endParaRPr>
                    </a:p>
                  </a:txBody>
                  <a:tcPr marL="89720" marR="89720" marT="44859" marB="4485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76238">
                <a:tc>
                  <a:txBody>
                    <a:bodyPr/>
                    <a:lstStyle/>
                    <a:p>
                      <a:pPr marL="0" marR="0" lvl="0" indent="0" algn="l" defTabSz="896938" rtl="0" eaLnBrk="0" fontAlgn="base" latinLnBrk="0" hangingPunct="0">
                        <a:lnSpc>
                          <a:spcPct val="100000"/>
                        </a:lnSpc>
                        <a:spcBef>
                          <a:spcPct val="0"/>
                        </a:spcBef>
                        <a:spcAft>
                          <a:spcPct val="0"/>
                        </a:spcAft>
                        <a:buClrTx/>
                        <a:buSzTx/>
                        <a:buFontTx/>
                        <a:buNone/>
                        <a:tabLst/>
                      </a:pPr>
                      <a:r>
                        <a:rPr kumimoji="0" lang="en-GB" sz="1100" b="1" i="0" u="none" strike="noStrike" cap="none" normalizeH="0" baseline="0">
                          <a:ln>
                            <a:noFill/>
                          </a:ln>
                          <a:solidFill>
                            <a:schemeClr val="tx1"/>
                          </a:solidFill>
                          <a:effectLst/>
                          <a:latin typeface="Arial" pitchFamily="34" charset="0"/>
                        </a:rPr>
                        <a:t>mupRSA</a:t>
                      </a:r>
                      <a:endParaRPr kumimoji="0" lang="en-US" sz="1100" b="1" i="0" u="none" strike="noStrike" cap="none" normalizeH="0" baseline="0">
                        <a:ln>
                          <a:noFill/>
                        </a:ln>
                        <a:solidFill>
                          <a:schemeClr val="tx1"/>
                        </a:solidFill>
                        <a:effectLst/>
                        <a:latin typeface="Arial" pitchFamily="34" charset="0"/>
                      </a:endParaRPr>
                    </a:p>
                  </a:txBody>
                  <a:tcPr marL="89720" marR="89720" marT="44859" marB="4485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96938" rtl="0" eaLnBrk="0" fontAlgn="base" latinLnBrk="0" hangingPunct="0">
                        <a:lnSpc>
                          <a:spcPct val="100000"/>
                        </a:lnSpc>
                        <a:spcBef>
                          <a:spcPct val="0"/>
                        </a:spcBef>
                        <a:spcAft>
                          <a:spcPct val="0"/>
                        </a:spcAft>
                        <a:buClrTx/>
                        <a:buSzTx/>
                        <a:buFontTx/>
                        <a:buNone/>
                        <a:tabLst/>
                      </a:pPr>
                      <a:r>
                        <a:rPr kumimoji="0" lang="en-GB" sz="1100" b="0" i="0" u="none" strike="noStrike" cap="none" normalizeH="0" baseline="0">
                          <a:ln>
                            <a:noFill/>
                          </a:ln>
                          <a:solidFill>
                            <a:schemeClr val="tx1"/>
                          </a:solidFill>
                          <a:effectLst/>
                          <a:latin typeface="Arial" pitchFamily="34" charset="0"/>
                        </a:rPr>
                        <a:t>7/228 (3.7%)</a:t>
                      </a:r>
                      <a:endParaRPr kumimoji="0" lang="en-US" sz="1100" b="0" i="0" u="none" strike="noStrike" cap="none" normalizeH="0" baseline="0">
                        <a:ln>
                          <a:noFill/>
                        </a:ln>
                        <a:solidFill>
                          <a:schemeClr val="tx1"/>
                        </a:solidFill>
                        <a:effectLst/>
                        <a:latin typeface="Arial" pitchFamily="34" charset="0"/>
                      </a:endParaRPr>
                    </a:p>
                  </a:txBody>
                  <a:tcPr marL="89720" marR="89720" marT="44859" marB="448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96938" rtl="0" eaLnBrk="0" fontAlgn="base" latinLnBrk="0" hangingPunct="0">
                        <a:lnSpc>
                          <a:spcPct val="100000"/>
                        </a:lnSpc>
                        <a:spcBef>
                          <a:spcPct val="0"/>
                        </a:spcBef>
                        <a:spcAft>
                          <a:spcPct val="0"/>
                        </a:spcAft>
                        <a:buClrTx/>
                        <a:buSzTx/>
                        <a:buFontTx/>
                        <a:buNone/>
                        <a:tabLst/>
                      </a:pPr>
                      <a:r>
                        <a:rPr kumimoji="0" lang="en-GB" sz="1100" b="0" i="0" u="none" strike="noStrike" cap="none" normalizeH="0" baseline="0">
                          <a:ln>
                            <a:noFill/>
                          </a:ln>
                          <a:solidFill>
                            <a:schemeClr val="tx1"/>
                          </a:solidFill>
                          <a:effectLst/>
                          <a:latin typeface="Arial" pitchFamily="34" charset="0"/>
                        </a:rPr>
                        <a:t>6/113 (5.3%)</a:t>
                      </a:r>
                      <a:endParaRPr kumimoji="0" lang="en-US" sz="1100" b="0" i="0" u="none" strike="noStrike" cap="none" normalizeH="0" baseline="0">
                        <a:ln>
                          <a:noFill/>
                        </a:ln>
                        <a:solidFill>
                          <a:schemeClr val="tx1"/>
                        </a:solidFill>
                        <a:effectLst/>
                        <a:latin typeface="Arial" pitchFamily="34" charset="0"/>
                      </a:endParaRPr>
                    </a:p>
                  </a:txBody>
                  <a:tcPr marL="89720" marR="89720" marT="44859" marB="4485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79413">
                <a:tc>
                  <a:txBody>
                    <a:bodyPr/>
                    <a:lstStyle/>
                    <a:p>
                      <a:pPr marL="0" marR="0" lvl="0" indent="0" algn="l" defTabSz="896938" rtl="0" eaLnBrk="0" fontAlgn="base" latinLnBrk="0" hangingPunct="0">
                        <a:lnSpc>
                          <a:spcPct val="100000"/>
                        </a:lnSpc>
                        <a:spcBef>
                          <a:spcPct val="0"/>
                        </a:spcBef>
                        <a:spcAft>
                          <a:spcPct val="0"/>
                        </a:spcAft>
                        <a:buClrTx/>
                        <a:buSzTx/>
                        <a:buFontTx/>
                        <a:buNone/>
                        <a:tabLst/>
                      </a:pPr>
                      <a:r>
                        <a:rPr kumimoji="0" lang="en-GB" sz="1100" b="1" i="0" u="none" strike="noStrike" cap="none" normalizeH="0" baseline="0">
                          <a:ln>
                            <a:noFill/>
                          </a:ln>
                          <a:solidFill>
                            <a:schemeClr val="tx1"/>
                          </a:solidFill>
                          <a:effectLst/>
                          <a:latin typeface="Arial" pitchFamily="34" charset="0"/>
                        </a:rPr>
                        <a:t>fusRSA</a:t>
                      </a:r>
                      <a:endParaRPr kumimoji="0" lang="en-US" sz="1100" b="1" i="0" u="none" strike="noStrike" cap="none" normalizeH="0" baseline="0">
                        <a:ln>
                          <a:noFill/>
                        </a:ln>
                        <a:solidFill>
                          <a:schemeClr val="tx1"/>
                        </a:solidFill>
                        <a:effectLst/>
                        <a:latin typeface="Arial" pitchFamily="34" charset="0"/>
                      </a:endParaRPr>
                    </a:p>
                  </a:txBody>
                  <a:tcPr marL="89720" marR="89720" marT="44859" marB="4485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96938" rtl="0" eaLnBrk="0" fontAlgn="base" latinLnBrk="0" hangingPunct="0">
                        <a:lnSpc>
                          <a:spcPct val="100000"/>
                        </a:lnSpc>
                        <a:spcBef>
                          <a:spcPct val="0"/>
                        </a:spcBef>
                        <a:spcAft>
                          <a:spcPct val="0"/>
                        </a:spcAft>
                        <a:buClrTx/>
                        <a:buSzTx/>
                        <a:buFontTx/>
                        <a:buNone/>
                        <a:tabLst/>
                      </a:pPr>
                      <a:r>
                        <a:rPr kumimoji="0" lang="en-GB" sz="1100" b="0" i="0" u="none" strike="noStrike" cap="none" normalizeH="0" baseline="0">
                          <a:ln>
                            <a:noFill/>
                          </a:ln>
                          <a:solidFill>
                            <a:schemeClr val="tx1"/>
                          </a:solidFill>
                          <a:effectLst/>
                          <a:latin typeface="Arial" pitchFamily="34" charset="0"/>
                        </a:rPr>
                        <a:t>10/228 (4.3%)</a:t>
                      </a:r>
                      <a:endParaRPr kumimoji="0" lang="en-US" sz="1100" b="0" i="0" u="none" strike="noStrike" cap="none" normalizeH="0" baseline="0">
                        <a:ln>
                          <a:noFill/>
                        </a:ln>
                        <a:solidFill>
                          <a:schemeClr val="tx1"/>
                        </a:solidFill>
                        <a:effectLst/>
                        <a:latin typeface="Arial" pitchFamily="34" charset="0"/>
                      </a:endParaRPr>
                    </a:p>
                  </a:txBody>
                  <a:tcPr marL="89720" marR="89720" marT="44859" marB="448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96938" rtl="0" eaLnBrk="0" fontAlgn="base" latinLnBrk="0" hangingPunct="0">
                        <a:lnSpc>
                          <a:spcPct val="100000"/>
                        </a:lnSpc>
                        <a:spcBef>
                          <a:spcPct val="0"/>
                        </a:spcBef>
                        <a:spcAft>
                          <a:spcPct val="0"/>
                        </a:spcAft>
                        <a:buClrTx/>
                        <a:buSzTx/>
                        <a:buFontTx/>
                        <a:buNone/>
                        <a:tabLst/>
                      </a:pPr>
                      <a:r>
                        <a:rPr kumimoji="0" lang="en-GB" sz="1100" b="0" i="0" u="none" strike="noStrike" cap="none" normalizeH="0" baseline="0">
                          <a:ln>
                            <a:noFill/>
                          </a:ln>
                          <a:solidFill>
                            <a:schemeClr val="tx1"/>
                          </a:solidFill>
                          <a:effectLst/>
                          <a:latin typeface="Arial" pitchFamily="34" charset="0"/>
                        </a:rPr>
                        <a:t>9/113 (8.0%)</a:t>
                      </a:r>
                      <a:endParaRPr kumimoji="0" lang="en-US" sz="1100" b="0" i="0" u="none" strike="noStrike" cap="none" normalizeH="0" baseline="0">
                        <a:ln>
                          <a:noFill/>
                        </a:ln>
                        <a:solidFill>
                          <a:schemeClr val="tx1"/>
                        </a:solidFill>
                        <a:effectLst/>
                        <a:latin typeface="Arial" pitchFamily="34" charset="0"/>
                      </a:endParaRPr>
                    </a:p>
                  </a:txBody>
                  <a:tcPr marL="89720" marR="89720" marT="44859" marB="4485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965C9403-0718-4F64-BC06-D37BBBCAB9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D1167AC-9579-4A54-983F-0B516559618D}" type="slidenum">
              <a:rPr lang="it-IT" altLang="it-IT" smtClean="0"/>
              <a:pPr>
                <a:spcBef>
                  <a:spcPct val="0"/>
                </a:spcBef>
              </a:pPr>
              <a:t>156</a:t>
            </a:fld>
            <a:endParaRPr lang="it-IT" altLang="it-IT"/>
          </a:p>
        </p:txBody>
      </p:sp>
      <p:sp>
        <p:nvSpPr>
          <p:cNvPr id="106499" name="Rectangle 7">
            <a:extLst>
              <a:ext uri="{FF2B5EF4-FFF2-40B4-BE49-F238E27FC236}">
                <a16:creationId xmlns:a16="http://schemas.microsoft.com/office/drawing/2014/main" id="{19AF8598-0B33-4846-9EA7-CA4D419EA9F2}"/>
              </a:ext>
            </a:extLst>
          </p:cNvPr>
          <p:cNvSpPr txBox="1">
            <a:spLocks noGrp="1" noChangeArrowheads="1"/>
          </p:cNvSpPr>
          <p:nvPr/>
        </p:nvSpPr>
        <p:spPr bwMode="auto">
          <a:xfrm>
            <a:off x="3884613"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20" tIns="44859" rIns="89720" bIns="44859" anchor="b"/>
          <a:lstStyle>
            <a:lvl1pPr defTabSz="896938">
              <a:spcBef>
                <a:spcPct val="30000"/>
              </a:spcBef>
              <a:defRPr sz="1200">
                <a:solidFill>
                  <a:schemeClr val="tx1"/>
                </a:solidFill>
                <a:latin typeface="Arial" panose="020B0604020202020204" pitchFamily="34" charset="0"/>
              </a:defRPr>
            </a:lvl1pPr>
            <a:lvl2pPr marL="742950" indent="-285750" defTabSz="896938">
              <a:spcBef>
                <a:spcPct val="30000"/>
              </a:spcBef>
              <a:defRPr sz="1200">
                <a:solidFill>
                  <a:schemeClr val="tx1"/>
                </a:solidFill>
                <a:latin typeface="Arial" panose="020B0604020202020204" pitchFamily="34" charset="0"/>
              </a:defRPr>
            </a:lvl2pPr>
            <a:lvl3pPr marL="1143000" indent="-228600" defTabSz="896938">
              <a:spcBef>
                <a:spcPct val="30000"/>
              </a:spcBef>
              <a:defRPr sz="1200">
                <a:solidFill>
                  <a:schemeClr val="tx1"/>
                </a:solidFill>
                <a:latin typeface="Arial" panose="020B0604020202020204" pitchFamily="34" charset="0"/>
              </a:defRPr>
            </a:lvl3pPr>
            <a:lvl4pPr marL="1600200" indent="-228600" defTabSz="896938">
              <a:spcBef>
                <a:spcPct val="30000"/>
              </a:spcBef>
              <a:defRPr sz="1200">
                <a:solidFill>
                  <a:schemeClr val="tx1"/>
                </a:solidFill>
                <a:latin typeface="Arial" panose="020B0604020202020204" pitchFamily="34" charset="0"/>
              </a:defRPr>
            </a:lvl4pPr>
            <a:lvl5pPr marL="2057400" indent="-228600" defTabSz="896938">
              <a:spcBef>
                <a:spcPct val="30000"/>
              </a:spcBef>
              <a:defRPr sz="1200">
                <a:solidFill>
                  <a:schemeClr val="tx1"/>
                </a:solidFill>
                <a:latin typeface="Arial" panose="020B0604020202020204" pitchFamily="34" charset="0"/>
              </a:defRPr>
            </a:lvl5pPr>
            <a:lvl6pPr marL="2514600" indent="-228600" defTabSz="89693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9693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9693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96938"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8F4C2A8D-252A-4F15-9912-8098B314217D}" type="slidenum">
              <a:rPr lang="en-GB" altLang="it-IT" sz="1100"/>
              <a:pPr algn="r" eaLnBrk="1" hangingPunct="1">
                <a:spcBef>
                  <a:spcPct val="0"/>
                </a:spcBef>
              </a:pPr>
              <a:t>156</a:t>
            </a:fld>
            <a:endParaRPr lang="en-GB" altLang="it-IT" sz="1100"/>
          </a:p>
        </p:txBody>
      </p:sp>
      <p:sp>
        <p:nvSpPr>
          <p:cNvPr id="106500" name="Rectangle 2">
            <a:extLst>
              <a:ext uri="{FF2B5EF4-FFF2-40B4-BE49-F238E27FC236}">
                <a16:creationId xmlns:a16="http://schemas.microsoft.com/office/drawing/2014/main" id="{B780951E-DC61-4E14-95D1-24907644CCAD}"/>
              </a:ext>
            </a:extLst>
          </p:cNvPr>
          <p:cNvSpPr>
            <a:spLocks noGrp="1" noRot="1" noChangeAspect="1" noChangeArrowheads="1" noTextEdit="1"/>
          </p:cNvSpPr>
          <p:nvPr>
            <p:ph type="sldImg"/>
          </p:nvPr>
        </p:nvSpPr>
        <p:spPr>
          <a:xfrm>
            <a:off x="1144588" y="684213"/>
            <a:ext cx="4572000" cy="3429000"/>
          </a:xfrm>
          <a:ln/>
        </p:spPr>
      </p:sp>
      <p:sp>
        <p:nvSpPr>
          <p:cNvPr id="106501" name="Rectangle 3">
            <a:extLst>
              <a:ext uri="{FF2B5EF4-FFF2-40B4-BE49-F238E27FC236}">
                <a16:creationId xmlns:a16="http://schemas.microsoft.com/office/drawing/2014/main" id="{7C750276-30BA-4BC5-A0FC-BE0BD26D1E4D}"/>
              </a:ext>
            </a:extLst>
          </p:cNvPr>
          <p:cNvSpPr>
            <a:spLocks noGrp="1" noChangeArrowheads="1"/>
          </p:cNvSpPr>
          <p:nvPr>
            <p:ph type="body" idx="1"/>
          </p:nvPr>
        </p:nvSpPr>
        <p:spPr>
          <a:xfrm>
            <a:off x="684213" y="4341813"/>
            <a:ext cx="5489575" cy="411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20" tIns="44859" rIns="89720" bIns="44859"/>
          <a:lstStyle/>
          <a:p>
            <a:endParaRPr lang="en-US" altLang="it-IT">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a:extLst>
              <a:ext uri="{FF2B5EF4-FFF2-40B4-BE49-F238E27FC236}">
                <a16:creationId xmlns:a16="http://schemas.microsoft.com/office/drawing/2014/main" id="{808E3F75-357A-4AA8-8161-004C2643DF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073CE02-93DF-4B00-9B1E-65AC059DFC9B}" type="slidenum">
              <a:rPr lang="it-IT" altLang="it-IT" smtClean="0"/>
              <a:pPr>
                <a:spcBef>
                  <a:spcPct val="0"/>
                </a:spcBef>
              </a:pPr>
              <a:t>183</a:t>
            </a:fld>
            <a:endParaRPr lang="it-IT" altLang="it-IT"/>
          </a:p>
        </p:txBody>
      </p:sp>
      <p:sp>
        <p:nvSpPr>
          <p:cNvPr id="150531" name="Rectangle 7">
            <a:extLst>
              <a:ext uri="{FF2B5EF4-FFF2-40B4-BE49-F238E27FC236}">
                <a16:creationId xmlns:a16="http://schemas.microsoft.com/office/drawing/2014/main" id="{29064AF4-8239-4967-8CAA-A0D2D187D682}"/>
              </a:ext>
            </a:extLst>
          </p:cNvPr>
          <p:cNvSpPr txBox="1">
            <a:spLocks noGrp="1" noChangeArrowheads="1"/>
          </p:cNvSpPr>
          <p:nvPr/>
        </p:nvSpPr>
        <p:spPr bwMode="auto">
          <a:xfrm>
            <a:off x="3884613"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20" tIns="44859" rIns="89720" bIns="44859" anchor="b"/>
          <a:lstStyle>
            <a:lvl1pPr defTabSz="896938">
              <a:spcBef>
                <a:spcPct val="30000"/>
              </a:spcBef>
              <a:defRPr sz="1200">
                <a:solidFill>
                  <a:schemeClr val="tx1"/>
                </a:solidFill>
                <a:latin typeface="Arial" panose="020B0604020202020204" pitchFamily="34" charset="0"/>
              </a:defRPr>
            </a:lvl1pPr>
            <a:lvl2pPr marL="742950" indent="-285750" defTabSz="896938">
              <a:spcBef>
                <a:spcPct val="30000"/>
              </a:spcBef>
              <a:defRPr sz="1200">
                <a:solidFill>
                  <a:schemeClr val="tx1"/>
                </a:solidFill>
                <a:latin typeface="Arial" panose="020B0604020202020204" pitchFamily="34" charset="0"/>
              </a:defRPr>
            </a:lvl2pPr>
            <a:lvl3pPr marL="1143000" indent="-228600" defTabSz="896938">
              <a:spcBef>
                <a:spcPct val="30000"/>
              </a:spcBef>
              <a:defRPr sz="1200">
                <a:solidFill>
                  <a:schemeClr val="tx1"/>
                </a:solidFill>
                <a:latin typeface="Arial" panose="020B0604020202020204" pitchFamily="34" charset="0"/>
              </a:defRPr>
            </a:lvl3pPr>
            <a:lvl4pPr marL="1600200" indent="-228600" defTabSz="896938">
              <a:spcBef>
                <a:spcPct val="30000"/>
              </a:spcBef>
              <a:defRPr sz="1200">
                <a:solidFill>
                  <a:schemeClr val="tx1"/>
                </a:solidFill>
                <a:latin typeface="Arial" panose="020B0604020202020204" pitchFamily="34" charset="0"/>
              </a:defRPr>
            </a:lvl4pPr>
            <a:lvl5pPr marL="2057400" indent="-228600" defTabSz="896938">
              <a:spcBef>
                <a:spcPct val="30000"/>
              </a:spcBef>
              <a:defRPr sz="1200">
                <a:solidFill>
                  <a:schemeClr val="tx1"/>
                </a:solidFill>
                <a:latin typeface="Arial" panose="020B0604020202020204" pitchFamily="34" charset="0"/>
              </a:defRPr>
            </a:lvl5pPr>
            <a:lvl6pPr marL="2514600" indent="-228600" defTabSz="89693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9693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9693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96938"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321DF5C4-294C-4844-96A0-C9E01A43AE0C}" type="slidenum">
              <a:rPr lang="en-GB" altLang="it-IT" sz="1100"/>
              <a:pPr algn="r" eaLnBrk="1" hangingPunct="1">
                <a:spcBef>
                  <a:spcPct val="0"/>
                </a:spcBef>
              </a:pPr>
              <a:t>183</a:t>
            </a:fld>
            <a:endParaRPr lang="en-GB" altLang="it-IT" sz="1100"/>
          </a:p>
        </p:txBody>
      </p:sp>
      <p:sp>
        <p:nvSpPr>
          <p:cNvPr id="150532" name="Rectangle 2">
            <a:extLst>
              <a:ext uri="{FF2B5EF4-FFF2-40B4-BE49-F238E27FC236}">
                <a16:creationId xmlns:a16="http://schemas.microsoft.com/office/drawing/2014/main" id="{41B876E5-673B-45D3-931E-FB8708491571}"/>
              </a:ext>
            </a:extLst>
          </p:cNvPr>
          <p:cNvSpPr>
            <a:spLocks noGrp="1" noRot="1" noChangeAspect="1" noChangeArrowheads="1" noTextEdit="1"/>
          </p:cNvSpPr>
          <p:nvPr>
            <p:ph type="sldImg"/>
          </p:nvPr>
        </p:nvSpPr>
        <p:spPr>
          <a:xfrm>
            <a:off x="1144588" y="684213"/>
            <a:ext cx="4572000" cy="3429000"/>
          </a:xfrm>
          <a:ln/>
        </p:spPr>
      </p:sp>
      <p:sp>
        <p:nvSpPr>
          <p:cNvPr id="150533" name="Rectangle 3">
            <a:extLst>
              <a:ext uri="{FF2B5EF4-FFF2-40B4-BE49-F238E27FC236}">
                <a16:creationId xmlns:a16="http://schemas.microsoft.com/office/drawing/2014/main" id="{E3FA9E32-5E67-40D9-B769-157D3A6841C3}"/>
              </a:ext>
            </a:extLst>
          </p:cNvPr>
          <p:cNvSpPr>
            <a:spLocks noGrp="1" noChangeArrowheads="1"/>
          </p:cNvSpPr>
          <p:nvPr>
            <p:ph type="body" idx="1"/>
          </p:nvPr>
        </p:nvSpPr>
        <p:spPr>
          <a:xfrm>
            <a:off x="684213" y="4341813"/>
            <a:ext cx="5489575" cy="411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20" tIns="44859" rIns="89720" bIns="44859"/>
          <a:lstStyle/>
          <a:p>
            <a:pPr>
              <a:spcBef>
                <a:spcPct val="50000"/>
              </a:spcBef>
            </a:pPr>
            <a:r>
              <a:rPr lang="en-GB" altLang="it-IT" i="1">
                <a:latin typeface="Arial" panose="020B0604020202020204" pitchFamily="34" charset="0"/>
              </a:rPr>
              <a:t>Study 224</a:t>
            </a:r>
          </a:p>
          <a:p>
            <a:pPr>
              <a:spcBef>
                <a:spcPct val="50000"/>
              </a:spcBef>
            </a:pPr>
            <a:r>
              <a:rPr lang="en-GB" altLang="it-IT">
                <a:latin typeface="Arial" panose="020B0604020202020204" pitchFamily="34" charset="0"/>
              </a:rPr>
              <a:t>Data shown: PPC population at EOT.</a:t>
            </a:r>
          </a:p>
          <a:p>
            <a:endParaRPr lang="en-GB" altLang="it-IT" b="1">
              <a:solidFill>
                <a:schemeClr val="bg2"/>
              </a:solidFill>
              <a:latin typeface="Arial" panose="020B0604020202020204" pitchFamily="34" charset="0"/>
            </a:endParaRPr>
          </a:p>
          <a:p>
            <a:r>
              <a:rPr lang="en-GB" altLang="it-IT">
                <a:latin typeface="Arial" panose="020B0604020202020204" pitchFamily="34" charset="0"/>
              </a:rPr>
              <a:t>95% CI: 1.1</a:t>
            </a:r>
            <a:r>
              <a:rPr lang="en-GB" altLang="it-IT">
                <a:latin typeface="Arial" panose="020B0604020202020204" pitchFamily="34" charset="0"/>
                <a:cs typeface="Arial" panose="020B0604020202020204" pitchFamily="34" charset="0"/>
              </a:rPr>
              <a:t>%, </a:t>
            </a:r>
            <a:r>
              <a:rPr lang="en-GB" altLang="it-IT">
                <a:latin typeface="Arial" panose="020B0604020202020204" pitchFamily="34" charset="0"/>
              </a:rPr>
              <a:t>9.0% </a:t>
            </a:r>
            <a:endParaRPr lang="en-US" altLang="it-IT">
              <a:latin typeface="Arial" panose="020B0604020202020204" pitchFamily="34" charset="0"/>
            </a:endParaRPr>
          </a:p>
          <a:p>
            <a:endParaRPr lang="en-GB" altLang="it-IT">
              <a:latin typeface="Arial" panose="020B0604020202020204" pitchFamily="34" charset="0"/>
            </a:endParaRPr>
          </a:p>
          <a:p>
            <a:r>
              <a:rPr lang="en-GB" altLang="it-IT">
                <a:latin typeface="Arial" panose="020B0604020202020204" pitchFamily="34" charset="0"/>
              </a:rPr>
              <a:t>The primary efficacy endpoint was the clinical response (clinical success or clinical failure) to study medication at EOT, 2 days after treatment (day 7 for Altargo</a:t>
            </a:r>
            <a:r>
              <a:rPr lang="en-US" altLang="it-IT" baseline="30000">
                <a:latin typeface="Arial" panose="020B0604020202020204" pitchFamily="34" charset="0"/>
                <a:cs typeface="Arial" panose="020B0604020202020204" pitchFamily="34" charset="0"/>
              </a:rPr>
              <a:t>®</a:t>
            </a:r>
            <a:r>
              <a:rPr lang="en-GB" altLang="it-IT">
                <a:latin typeface="Arial" panose="020B0604020202020204" pitchFamily="34" charset="0"/>
              </a:rPr>
              <a:t> and day 9 for fusidic acid) in the PPC population.</a:t>
            </a:r>
          </a:p>
          <a:p>
            <a:endParaRPr lang="en-GB" altLang="it-IT" b="1">
              <a:latin typeface="Arial" panose="020B0604020202020204" pitchFamily="34" charset="0"/>
            </a:endParaRPr>
          </a:p>
          <a:p>
            <a:r>
              <a:rPr lang="en-GB" altLang="it-IT" b="1">
                <a:latin typeface="Arial" panose="020B0604020202020204" pitchFamily="34" charset="0"/>
              </a:rPr>
              <a:t>Reference</a:t>
            </a:r>
          </a:p>
          <a:p>
            <a:r>
              <a:rPr lang="en-GB" altLang="it-IT">
                <a:latin typeface="Arial" panose="020B0604020202020204" pitchFamily="34" charset="0"/>
              </a:rPr>
              <a:t>Chosidow et al. 15th EADV (2006), Poster P041.11.</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a:extLst>
              <a:ext uri="{FF2B5EF4-FFF2-40B4-BE49-F238E27FC236}">
                <a16:creationId xmlns:a16="http://schemas.microsoft.com/office/drawing/2014/main" id="{15F38E38-F359-44F5-B2CB-BE8431D1A3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770EC3A-4B38-437D-97C6-D3AF4386467D}" type="slidenum">
              <a:rPr lang="it-IT" altLang="it-IT" smtClean="0"/>
              <a:pPr>
                <a:spcBef>
                  <a:spcPct val="0"/>
                </a:spcBef>
              </a:pPr>
              <a:t>184</a:t>
            </a:fld>
            <a:endParaRPr lang="it-IT" altLang="it-IT"/>
          </a:p>
        </p:txBody>
      </p:sp>
      <p:sp>
        <p:nvSpPr>
          <p:cNvPr id="152579" name="Rectangle 7">
            <a:extLst>
              <a:ext uri="{FF2B5EF4-FFF2-40B4-BE49-F238E27FC236}">
                <a16:creationId xmlns:a16="http://schemas.microsoft.com/office/drawing/2014/main" id="{217CA966-5F6B-484E-B2CD-6B5D45D80035}"/>
              </a:ext>
            </a:extLst>
          </p:cNvPr>
          <p:cNvSpPr txBox="1">
            <a:spLocks noGrp="1" noChangeArrowheads="1"/>
          </p:cNvSpPr>
          <p:nvPr/>
        </p:nvSpPr>
        <p:spPr bwMode="auto">
          <a:xfrm>
            <a:off x="3884613"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20" tIns="44859" rIns="89720" bIns="44859" anchor="b"/>
          <a:lstStyle>
            <a:lvl1pPr defTabSz="896938">
              <a:spcBef>
                <a:spcPct val="30000"/>
              </a:spcBef>
              <a:defRPr sz="1200">
                <a:solidFill>
                  <a:schemeClr val="tx1"/>
                </a:solidFill>
                <a:latin typeface="Arial" panose="020B0604020202020204" pitchFamily="34" charset="0"/>
              </a:defRPr>
            </a:lvl1pPr>
            <a:lvl2pPr marL="742950" indent="-285750" defTabSz="896938">
              <a:spcBef>
                <a:spcPct val="30000"/>
              </a:spcBef>
              <a:defRPr sz="1200">
                <a:solidFill>
                  <a:schemeClr val="tx1"/>
                </a:solidFill>
                <a:latin typeface="Arial" panose="020B0604020202020204" pitchFamily="34" charset="0"/>
              </a:defRPr>
            </a:lvl2pPr>
            <a:lvl3pPr marL="1143000" indent="-228600" defTabSz="896938">
              <a:spcBef>
                <a:spcPct val="30000"/>
              </a:spcBef>
              <a:defRPr sz="1200">
                <a:solidFill>
                  <a:schemeClr val="tx1"/>
                </a:solidFill>
                <a:latin typeface="Arial" panose="020B0604020202020204" pitchFamily="34" charset="0"/>
              </a:defRPr>
            </a:lvl3pPr>
            <a:lvl4pPr marL="1600200" indent="-228600" defTabSz="896938">
              <a:spcBef>
                <a:spcPct val="30000"/>
              </a:spcBef>
              <a:defRPr sz="1200">
                <a:solidFill>
                  <a:schemeClr val="tx1"/>
                </a:solidFill>
                <a:latin typeface="Arial" panose="020B0604020202020204" pitchFamily="34" charset="0"/>
              </a:defRPr>
            </a:lvl4pPr>
            <a:lvl5pPr marL="2057400" indent="-228600" defTabSz="896938">
              <a:spcBef>
                <a:spcPct val="30000"/>
              </a:spcBef>
              <a:defRPr sz="1200">
                <a:solidFill>
                  <a:schemeClr val="tx1"/>
                </a:solidFill>
                <a:latin typeface="Arial" panose="020B0604020202020204" pitchFamily="34" charset="0"/>
              </a:defRPr>
            </a:lvl5pPr>
            <a:lvl6pPr marL="2514600" indent="-228600" defTabSz="89693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9693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9693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96938"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A6D126A5-FF6F-4BDE-87B4-B7A494B5D84D}" type="slidenum">
              <a:rPr lang="en-GB" altLang="it-IT" sz="1100"/>
              <a:pPr algn="r" eaLnBrk="1" hangingPunct="1">
                <a:spcBef>
                  <a:spcPct val="0"/>
                </a:spcBef>
              </a:pPr>
              <a:t>184</a:t>
            </a:fld>
            <a:endParaRPr lang="en-GB" altLang="it-IT" sz="1100"/>
          </a:p>
        </p:txBody>
      </p:sp>
      <p:sp>
        <p:nvSpPr>
          <p:cNvPr id="152580" name="Rectangle 2">
            <a:extLst>
              <a:ext uri="{FF2B5EF4-FFF2-40B4-BE49-F238E27FC236}">
                <a16:creationId xmlns:a16="http://schemas.microsoft.com/office/drawing/2014/main" id="{43D1E551-1586-4A78-845C-46E416E05E17}"/>
              </a:ext>
            </a:extLst>
          </p:cNvPr>
          <p:cNvSpPr>
            <a:spLocks noGrp="1" noRot="1" noChangeAspect="1" noChangeArrowheads="1" noTextEdit="1"/>
          </p:cNvSpPr>
          <p:nvPr>
            <p:ph type="sldImg"/>
          </p:nvPr>
        </p:nvSpPr>
        <p:spPr>
          <a:xfrm>
            <a:off x="1144588" y="684213"/>
            <a:ext cx="4572000" cy="3429000"/>
          </a:xfrm>
          <a:ln/>
        </p:spPr>
      </p:sp>
      <p:sp>
        <p:nvSpPr>
          <p:cNvPr id="152581" name="Rectangle 3">
            <a:extLst>
              <a:ext uri="{FF2B5EF4-FFF2-40B4-BE49-F238E27FC236}">
                <a16:creationId xmlns:a16="http://schemas.microsoft.com/office/drawing/2014/main" id="{A69750B6-503D-484F-B192-F11819DF35F6}"/>
              </a:ext>
            </a:extLst>
          </p:cNvPr>
          <p:cNvSpPr>
            <a:spLocks noGrp="1" noChangeArrowheads="1"/>
          </p:cNvSpPr>
          <p:nvPr>
            <p:ph type="body" idx="1"/>
          </p:nvPr>
        </p:nvSpPr>
        <p:spPr>
          <a:xfrm>
            <a:off x="684213" y="4341813"/>
            <a:ext cx="5489575" cy="411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20" tIns="44859" rIns="89720" bIns="44859"/>
          <a:lstStyle/>
          <a:p>
            <a:pPr>
              <a:spcBef>
                <a:spcPct val="50000"/>
              </a:spcBef>
            </a:pPr>
            <a:r>
              <a:rPr lang="en-GB" altLang="it-IT" i="1">
                <a:latin typeface="Arial" panose="020B0604020202020204" pitchFamily="34" charset="0"/>
              </a:rPr>
              <a:t>Study 224</a:t>
            </a:r>
          </a:p>
          <a:p>
            <a:pPr>
              <a:spcBef>
                <a:spcPct val="50000"/>
              </a:spcBef>
            </a:pPr>
            <a:r>
              <a:rPr lang="en-GB" altLang="it-IT">
                <a:latin typeface="Arial" panose="020B0604020202020204" pitchFamily="34" charset="0"/>
              </a:rPr>
              <a:t>Data shown: PPC population at EOT.</a:t>
            </a:r>
          </a:p>
          <a:p>
            <a:endParaRPr lang="en-GB" altLang="it-IT" b="1">
              <a:latin typeface="Arial" panose="020B0604020202020204" pitchFamily="34" charset="0"/>
            </a:endParaRPr>
          </a:p>
          <a:p>
            <a:r>
              <a:rPr lang="en-GB" altLang="it-IT" b="1">
                <a:latin typeface="Arial" panose="020B0604020202020204" pitchFamily="34" charset="0"/>
              </a:rPr>
              <a:t>Reference</a:t>
            </a:r>
          </a:p>
          <a:p>
            <a:r>
              <a:rPr lang="en-GB" altLang="it-IT">
                <a:latin typeface="Arial" panose="020B0604020202020204" pitchFamily="34" charset="0"/>
              </a:rPr>
              <a:t>GSK, data on file.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a:extLst>
              <a:ext uri="{FF2B5EF4-FFF2-40B4-BE49-F238E27FC236}">
                <a16:creationId xmlns:a16="http://schemas.microsoft.com/office/drawing/2014/main" id="{EF5F91E0-3B17-4053-981A-B6767DA2C5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F97A74D-FA7E-4761-AB72-2867F0C2DDDA}" type="slidenum">
              <a:rPr lang="it-IT" altLang="it-IT" smtClean="0"/>
              <a:pPr>
                <a:spcBef>
                  <a:spcPct val="0"/>
                </a:spcBef>
              </a:pPr>
              <a:t>185</a:t>
            </a:fld>
            <a:endParaRPr lang="it-IT" altLang="it-IT"/>
          </a:p>
        </p:txBody>
      </p:sp>
      <p:sp>
        <p:nvSpPr>
          <p:cNvPr id="154627" name="Rectangle 7">
            <a:extLst>
              <a:ext uri="{FF2B5EF4-FFF2-40B4-BE49-F238E27FC236}">
                <a16:creationId xmlns:a16="http://schemas.microsoft.com/office/drawing/2014/main" id="{60CBBBD2-CE37-4268-996B-6AA5BA94F64B}"/>
              </a:ext>
            </a:extLst>
          </p:cNvPr>
          <p:cNvSpPr txBox="1">
            <a:spLocks noGrp="1" noChangeArrowheads="1"/>
          </p:cNvSpPr>
          <p:nvPr/>
        </p:nvSpPr>
        <p:spPr bwMode="auto">
          <a:xfrm>
            <a:off x="3884613"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20" tIns="44859" rIns="89720" bIns="44859" anchor="b"/>
          <a:lstStyle>
            <a:lvl1pPr defTabSz="896938">
              <a:spcBef>
                <a:spcPct val="30000"/>
              </a:spcBef>
              <a:defRPr sz="1200">
                <a:solidFill>
                  <a:schemeClr val="tx1"/>
                </a:solidFill>
                <a:latin typeface="Arial" panose="020B0604020202020204" pitchFamily="34" charset="0"/>
              </a:defRPr>
            </a:lvl1pPr>
            <a:lvl2pPr marL="742950" indent="-285750" defTabSz="896938">
              <a:spcBef>
                <a:spcPct val="30000"/>
              </a:spcBef>
              <a:defRPr sz="1200">
                <a:solidFill>
                  <a:schemeClr val="tx1"/>
                </a:solidFill>
                <a:latin typeface="Arial" panose="020B0604020202020204" pitchFamily="34" charset="0"/>
              </a:defRPr>
            </a:lvl2pPr>
            <a:lvl3pPr marL="1143000" indent="-228600" defTabSz="896938">
              <a:spcBef>
                <a:spcPct val="30000"/>
              </a:spcBef>
              <a:defRPr sz="1200">
                <a:solidFill>
                  <a:schemeClr val="tx1"/>
                </a:solidFill>
                <a:latin typeface="Arial" panose="020B0604020202020204" pitchFamily="34" charset="0"/>
              </a:defRPr>
            </a:lvl3pPr>
            <a:lvl4pPr marL="1600200" indent="-228600" defTabSz="896938">
              <a:spcBef>
                <a:spcPct val="30000"/>
              </a:spcBef>
              <a:defRPr sz="1200">
                <a:solidFill>
                  <a:schemeClr val="tx1"/>
                </a:solidFill>
                <a:latin typeface="Arial" panose="020B0604020202020204" pitchFamily="34" charset="0"/>
              </a:defRPr>
            </a:lvl4pPr>
            <a:lvl5pPr marL="2057400" indent="-228600" defTabSz="896938">
              <a:spcBef>
                <a:spcPct val="30000"/>
              </a:spcBef>
              <a:defRPr sz="1200">
                <a:solidFill>
                  <a:schemeClr val="tx1"/>
                </a:solidFill>
                <a:latin typeface="Arial" panose="020B0604020202020204" pitchFamily="34" charset="0"/>
              </a:defRPr>
            </a:lvl5pPr>
            <a:lvl6pPr marL="2514600" indent="-228600" defTabSz="89693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9693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9693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96938"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F708F4D7-CFED-4005-AB8B-E3E09334FAA0}" type="slidenum">
              <a:rPr lang="en-GB" altLang="it-IT" sz="1100"/>
              <a:pPr algn="r" eaLnBrk="1" hangingPunct="1">
                <a:spcBef>
                  <a:spcPct val="0"/>
                </a:spcBef>
              </a:pPr>
              <a:t>185</a:t>
            </a:fld>
            <a:endParaRPr lang="en-GB" altLang="it-IT" sz="1100"/>
          </a:p>
        </p:txBody>
      </p:sp>
      <p:sp>
        <p:nvSpPr>
          <p:cNvPr id="154628" name="Rectangle 2">
            <a:extLst>
              <a:ext uri="{FF2B5EF4-FFF2-40B4-BE49-F238E27FC236}">
                <a16:creationId xmlns:a16="http://schemas.microsoft.com/office/drawing/2014/main" id="{729C9133-065B-4118-9400-1CE3DA81946B}"/>
              </a:ext>
            </a:extLst>
          </p:cNvPr>
          <p:cNvSpPr>
            <a:spLocks noGrp="1" noRot="1" noChangeAspect="1" noChangeArrowheads="1" noTextEdit="1"/>
          </p:cNvSpPr>
          <p:nvPr>
            <p:ph type="sldImg"/>
          </p:nvPr>
        </p:nvSpPr>
        <p:spPr>
          <a:xfrm>
            <a:off x="1144588" y="684213"/>
            <a:ext cx="4572000" cy="3429000"/>
          </a:xfrm>
          <a:ln/>
        </p:spPr>
      </p:sp>
      <p:sp>
        <p:nvSpPr>
          <p:cNvPr id="154629" name="Rectangle 3">
            <a:extLst>
              <a:ext uri="{FF2B5EF4-FFF2-40B4-BE49-F238E27FC236}">
                <a16:creationId xmlns:a16="http://schemas.microsoft.com/office/drawing/2014/main" id="{4997F3B9-E63A-47D3-AAF8-F1126962F5C9}"/>
              </a:ext>
            </a:extLst>
          </p:cNvPr>
          <p:cNvSpPr>
            <a:spLocks noGrp="1" noChangeArrowheads="1"/>
          </p:cNvSpPr>
          <p:nvPr>
            <p:ph type="body" idx="1"/>
          </p:nvPr>
        </p:nvSpPr>
        <p:spPr>
          <a:xfrm>
            <a:off x="684213" y="4341813"/>
            <a:ext cx="5489575" cy="411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20" tIns="44859" rIns="89720" bIns="44859"/>
          <a:lstStyle/>
          <a:p>
            <a:pPr>
              <a:spcBef>
                <a:spcPct val="50000"/>
              </a:spcBef>
            </a:pPr>
            <a:r>
              <a:rPr lang="en-GB" altLang="it-IT" i="1">
                <a:latin typeface="Arial" panose="020B0604020202020204" pitchFamily="34" charset="0"/>
              </a:rPr>
              <a:t>Study 224</a:t>
            </a:r>
          </a:p>
          <a:p>
            <a:pPr>
              <a:spcBef>
                <a:spcPct val="50000"/>
              </a:spcBef>
            </a:pPr>
            <a:r>
              <a:rPr lang="en-GB" altLang="it-IT">
                <a:latin typeface="Arial" panose="020B0604020202020204" pitchFamily="34" charset="0"/>
              </a:rPr>
              <a:t>Data shown: PPC population at EOT.</a:t>
            </a:r>
          </a:p>
          <a:p>
            <a:endParaRPr lang="en-GB" altLang="it-IT" b="1">
              <a:latin typeface="Arial" panose="020B0604020202020204" pitchFamily="34" charset="0"/>
            </a:endParaRPr>
          </a:p>
          <a:p>
            <a:r>
              <a:rPr lang="en-GB" altLang="it-IT" b="1">
                <a:latin typeface="Arial" panose="020B0604020202020204" pitchFamily="34" charset="0"/>
              </a:rPr>
              <a:t>Reference</a:t>
            </a:r>
          </a:p>
          <a:p>
            <a:r>
              <a:rPr lang="en-GB" altLang="it-IT">
                <a:latin typeface="Arial" panose="020B0604020202020204" pitchFamily="34" charset="0"/>
              </a:rPr>
              <a:t>GSK, data on file.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a:extLst>
              <a:ext uri="{FF2B5EF4-FFF2-40B4-BE49-F238E27FC236}">
                <a16:creationId xmlns:a16="http://schemas.microsoft.com/office/drawing/2014/main" id="{3636D961-A6F8-49C4-9E15-3203EDB4A3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10DA8DB-CC16-46DC-B226-FA3EC3333C01}" type="slidenum">
              <a:rPr lang="it-IT" altLang="it-IT" smtClean="0"/>
              <a:pPr>
                <a:spcBef>
                  <a:spcPct val="0"/>
                </a:spcBef>
              </a:pPr>
              <a:t>186</a:t>
            </a:fld>
            <a:endParaRPr lang="it-IT" altLang="it-IT"/>
          </a:p>
        </p:txBody>
      </p:sp>
      <p:sp>
        <p:nvSpPr>
          <p:cNvPr id="156675" name="Rectangle 7">
            <a:extLst>
              <a:ext uri="{FF2B5EF4-FFF2-40B4-BE49-F238E27FC236}">
                <a16:creationId xmlns:a16="http://schemas.microsoft.com/office/drawing/2014/main" id="{9A247A47-2D3C-401D-AF43-F9495D2C482B}"/>
              </a:ext>
            </a:extLst>
          </p:cNvPr>
          <p:cNvSpPr txBox="1">
            <a:spLocks noGrp="1" noChangeArrowheads="1"/>
          </p:cNvSpPr>
          <p:nvPr/>
        </p:nvSpPr>
        <p:spPr bwMode="auto">
          <a:xfrm>
            <a:off x="3884613"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20" tIns="44859" rIns="89720" bIns="44859" anchor="b"/>
          <a:lstStyle>
            <a:lvl1pPr defTabSz="896938">
              <a:spcBef>
                <a:spcPct val="30000"/>
              </a:spcBef>
              <a:defRPr sz="1200">
                <a:solidFill>
                  <a:schemeClr val="tx1"/>
                </a:solidFill>
                <a:latin typeface="Arial" panose="020B0604020202020204" pitchFamily="34" charset="0"/>
              </a:defRPr>
            </a:lvl1pPr>
            <a:lvl2pPr marL="742950" indent="-285750" defTabSz="896938">
              <a:spcBef>
                <a:spcPct val="30000"/>
              </a:spcBef>
              <a:defRPr sz="1200">
                <a:solidFill>
                  <a:schemeClr val="tx1"/>
                </a:solidFill>
                <a:latin typeface="Arial" panose="020B0604020202020204" pitchFamily="34" charset="0"/>
              </a:defRPr>
            </a:lvl2pPr>
            <a:lvl3pPr marL="1143000" indent="-228600" defTabSz="896938">
              <a:spcBef>
                <a:spcPct val="30000"/>
              </a:spcBef>
              <a:defRPr sz="1200">
                <a:solidFill>
                  <a:schemeClr val="tx1"/>
                </a:solidFill>
                <a:latin typeface="Arial" panose="020B0604020202020204" pitchFamily="34" charset="0"/>
              </a:defRPr>
            </a:lvl3pPr>
            <a:lvl4pPr marL="1600200" indent="-228600" defTabSz="896938">
              <a:spcBef>
                <a:spcPct val="30000"/>
              </a:spcBef>
              <a:defRPr sz="1200">
                <a:solidFill>
                  <a:schemeClr val="tx1"/>
                </a:solidFill>
                <a:latin typeface="Arial" panose="020B0604020202020204" pitchFamily="34" charset="0"/>
              </a:defRPr>
            </a:lvl4pPr>
            <a:lvl5pPr marL="2057400" indent="-228600" defTabSz="896938">
              <a:spcBef>
                <a:spcPct val="30000"/>
              </a:spcBef>
              <a:defRPr sz="1200">
                <a:solidFill>
                  <a:schemeClr val="tx1"/>
                </a:solidFill>
                <a:latin typeface="Arial" panose="020B0604020202020204" pitchFamily="34" charset="0"/>
              </a:defRPr>
            </a:lvl5pPr>
            <a:lvl6pPr marL="2514600" indent="-228600" defTabSz="89693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9693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9693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96938"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048E2071-0862-431D-9B8A-6179980C8927}" type="slidenum">
              <a:rPr lang="en-GB" altLang="it-IT" sz="1100"/>
              <a:pPr algn="r" eaLnBrk="1" hangingPunct="1">
                <a:spcBef>
                  <a:spcPct val="0"/>
                </a:spcBef>
              </a:pPr>
              <a:t>186</a:t>
            </a:fld>
            <a:endParaRPr lang="en-GB" altLang="it-IT" sz="1100"/>
          </a:p>
        </p:txBody>
      </p:sp>
      <p:sp>
        <p:nvSpPr>
          <p:cNvPr id="156676" name="Rectangle 2">
            <a:extLst>
              <a:ext uri="{FF2B5EF4-FFF2-40B4-BE49-F238E27FC236}">
                <a16:creationId xmlns:a16="http://schemas.microsoft.com/office/drawing/2014/main" id="{73F942C7-1C16-4A98-8620-D8D1799BD34A}"/>
              </a:ext>
            </a:extLst>
          </p:cNvPr>
          <p:cNvSpPr>
            <a:spLocks noGrp="1" noRot="1" noChangeAspect="1" noChangeArrowheads="1" noTextEdit="1"/>
          </p:cNvSpPr>
          <p:nvPr>
            <p:ph type="sldImg"/>
          </p:nvPr>
        </p:nvSpPr>
        <p:spPr>
          <a:xfrm>
            <a:off x="1144588" y="684213"/>
            <a:ext cx="4572000" cy="3429000"/>
          </a:xfrm>
          <a:ln/>
        </p:spPr>
      </p:sp>
      <p:sp>
        <p:nvSpPr>
          <p:cNvPr id="156677" name="Rectangle 4">
            <a:extLst>
              <a:ext uri="{FF2B5EF4-FFF2-40B4-BE49-F238E27FC236}">
                <a16:creationId xmlns:a16="http://schemas.microsoft.com/office/drawing/2014/main" id="{03F86608-CBB5-469F-8575-6428353D60FC}"/>
              </a:ext>
            </a:extLst>
          </p:cNvPr>
          <p:cNvSpPr>
            <a:spLocks noChangeArrowheads="1"/>
          </p:cNvSpPr>
          <p:nvPr/>
        </p:nvSpPr>
        <p:spPr bwMode="auto">
          <a:xfrm>
            <a:off x="900113" y="4559300"/>
            <a:ext cx="54895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20" tIns="44859" rIns="89720" bIns="44859"/>
          <a:lstStyle>
            <a:lvl1pPr defTabSz="865188">
              <a:spcBef>
                <a:spcPct val="30000"/>
              </a:spcBef>
              <a:defRPr sz="1200">
                <a:solidFill>
                  <a:schemeClr val="tx1"/>
                </a:solidFill>
                <a:latin typeface="Arial" panose="020B0604020202020204" pitchFamily="34" charset="0"/>
              </a:defRPr>
            </a:lvl1pPr>
            <a:lvl2pPr marL="742950" indent="-285750" defTabSz="865188">
              <a:spcBef>
                <a:spcPct val="30000"/>
              </a:spcBef>
              <a:defRPr sz="1200">
                <a:solidFill>
                  <a:schemeClr val="tx1"/>
                </a:solidFill>
                <a:latin typeface="Arial" panose="020B0604020202020204" pitchFamily="34" charset="0"/>
              </a:defRPr>
            </a:lvl2pPr>
            <a:lvl3pPr marL="1143000" indent="-228600" defTabSz="865188">
              <a:spcBef>
                <a:spcPct val="30000"/>
              </a:spcBef>
              <a:defRPr sz="1200">
                <a:solidFill>
                  <a:schemeClr val="tx1"/>
                </a:solidFill>
                <a:latin typeface="Arial" panose="020B0604020202020204" pitchFamily="34" charset="0"/>
              </a:defRPr>
            </a:lvl3pPr>
            <a:lvl4pPr marL="1600200" indent="-228600" defTabSz="865188">
              <a:spcBef>
                <a:spcPct val="30000"/>
              </a:spcBef>
              <a:defRPr sz="1200">
                <a:solidFill>
                  <a:schemeClr val="tx1"/>
                </a:solidFill>
                <a:latin typeface="Arial" panose="020B0604020202020204" pitchFamily="34" charset="0"/>
              </a:defRPr>
            </a:lvl4pPr>
            <a:lvl5pPr marL="2057400" indent="-228600" defTabSz="865188">
              <a:spcBef>
                <a:spcPct val="30000"/>
              </a:spcBef>
              <a:defRPr sz="1200">
                <a:solidFill>
                  <a:schemeClr val="tx1"/>
                </a:solidFill>
                <a:latin typeface="Arial" panose="020B0604020202020204" pitchFamily="34" charset="0"/>
              </a:defRPr>
            </a:lvl5pPr>
            <a:lvl6pPr marL="2514600" indent="-228600" defTabSz="8651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651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651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651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50000"/>
              </a:spcBef>
            </a:pPr>
            <a:r>
              <a:rPr lang="en-GB" altLang="it-IT" sz="1100" i="1"/>
              <a:t>Studies 469 and 224</a:t>
            </a:r>
          </a:p>
          <a:p>
            <a:pPr eaLnBrk="1" hangingPunct="1"/>
            <a:endParaRPr lang="en-GB" altLang="it-IT" sz="1100" i="1"/>
          </a:p>
          <a:p>
            <a:pPr eaLnBrk="1" hangingPunct="1"/>
            <a:r>
              <a:rPr lang="en-GB" altLang="it-IT" sz="1100"/>
              <a:t>References</a:t>
            </a:r>
          </a:p>
          <a:p>
            <a:r>
              <a:rPr lang="en-GB" altLang="it-IT" sz="1100"/>
              <a:t>Chosidow et al. 15th EADV (2006), Poster P041.11.</a:t>
            </a:r>
          </a:p>
          <a:p>
            <a:pPr eaLnBrk="1" hangingPunct="1">
              <a:spcBef>
                <a:spcPct val="0"/>
              </a:spcBef>
            </a:pPr>
            <a:r>
              <a:rPr lang="en-GB" altLang="it-IT" sz="1100"/>
              <a:t>van der Wouden et al. 15th EADV (2006), Poster P041.74. </a:t>
            </a:r>
          </a:p>
          <a:p>
            <a:pPr eaLnBrk="1" hangingPunct="1">
              <a:spcBef>
                <a:spcPct val="0"/>
              </a:spcBef>
            </a:pPr>
            <a:r>
              <a:rPr lang="en-GB" altLang="it-IT" sz="1100"/>
              <a:t>GSK, data on file.</a:t>
            </a:r>
            <a:endParaRPr lang="en-US" altLang="it-IT" sz="1100"/>
          </a:p>
          <a:p>
            <a:pPr>
              <a:lnSpc>
                <a:spcPct val="60000"/>
              </a:lnSpc>
            </a:pPr>
            <a:endParaRPr lang="en-GB" altLang="it-IT" sz="11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a:extLst>
              <a:ext uri="{FF2B5EF4-FFF2-40B4-BE49-F238E27FC236}">
                <a16:creationId xmlns:a16="http://schemas.microsoft.com/office/drawing/2014/main" id="{EC49CA46-72BC-4044-8539-80661E5E21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4A6F3BB-4415-46B5-AA0F-74D5DC0BF29D}" type="slidenum">
              <a:rPr lang="it-IT" altLang="it-IT" smtClean="0"/>
              <a:pPr>
                <a:spcBef>
                  <a:spcPct val="0"/>
                </a:spcBef>
              </a:pPr>
              <a:t>187</a:t>
            </a:fld>
            <a:endParaRPr lang="it-IT" altLang="it-IT"/>
          </a:p>
        </p:txBody>
      </p:sp>
      <p:sp>
        <p:nvSpPr>
          <p:cNvPr id="158723" name="Rectangle 7">
            <a:extLst>
              <a:ext uri="{FF2B5EF4-FFF2-40B4-BE49-F238E27FC236}">
                <a16:creationId xmlns:a16="http://schemas.microsoft.com/office/drawing/2014/main" id="{12D60AC4-33CA-4249-9788-F3DA924434DA}"/>
              </a:ext>
            </a:extLst>
          </p:cNvPr>
          <p:cNvSpPr txBox="1">
            <a:spLocks noGrp="1" noChangeArrowheads="1"/>
          </p:cNvSpPr>
          <p:nvPr/>
        </p:nvSpPr>
        <p:spPr bwMode="auto">
          <a:xfrm>
            <a:off x="3884613"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20" tIns="44859" rIns="89720" bIns="44859" anchor="b"/>
          <a:lstStyle>
            <a:lvl1pPr defTabSz="896938">
              <a:spcBef>
                <a:spcPct val="30000"/>
              </a:spcBef>
              <a:defRPr sz="1200">
                <a:solidFill>
                  <a:schemeClr val="tx1"/>
                </a:solidFill>
                <a:latin typeface="Arial" panose="020B0604020202020204" pitchFamily="34" charset="0"/>
              </a:defRPr>
            </a:lvl1pPr>
            <a:lvl2pPr marL="742950" indent="-285750" defTabSz="896938">
              <a:spcBef>
                <a:spcPct val="30000"/>
              </a:spcBef>
              <a:defRPr sz="1200">
                <a:solidFill>
                  <a:schemeClr val="tx1"/>
                </a:solidFill>
                <a:latin typeface="Arial" panose="020B0604020202020204" pitchFamily="34" charset="0"/>
              </a:defRPr>
            </a:lvl2pPr>
            <a:lvl3pPr marL="1143000" indent="-228600" defTabSz="896938">
              <a:spcBef>
                <a:spcPct val="30000"/>
              </a:spcBef>
              <a:defRPr sz="1200">
                <a:solidFill>
                  <a:schemeClr val="tx1"/>
                </a:solidFill>
                <a:latin typeface="Arial" panose="020B0604020202020204" pitchFamily="34" charset="0"/>
              </a:defRPr>
            </a:lvl3pPr>
            <a:lvl4pPr marL="1600200" indent="-228600" defTabSz="896938">
              <a:spcBef>
                <a:spcPct val="30000"/>
              </a:spcBef>
              <a:defRPr sz="1200">
                <a:solidFill>
                  <a:schemeClr val="tx1"/>
                </a:solidFill>
                <a:latin typeface="Arial" panose="020B0604020202020204" pitchFamily="34" charset="0"/>
              </a:defRPr>
            </a:lvl4pPr>
            <a:lvl5pPr marL="2057400" indent="-228600" defTabSz="896938">
              <a:spcBef>
                <a:spcPct val="30000"/>
              </a:spcBef>
              <a:defRPr sz="1200">
                <a:solidFill>
                  <a:schemeClr val="tx1"/>
                </a:solidFill>
                <a:latin typeface="Arial" panose="020B0604020202020204" pitchFamily="34" charset="0"/>
              </a:defRPr>
            </a:lvl5pPr>
            <a:lvl6pPr marL="2514600" indent="-228600" defTabSz="89693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9693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9693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96938"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711DE7FC-AB9C-4115-BE2C-F82E2142ED0D}" type="slidenum">
              <a:rPr lang="en-GB" altLang="it-IT" sz="1100"/>
              <a:pPr algn="r" eaLnBrk="1" hangingPunct="1">
                <a:spcBef>
                  <a:spcPct val="0"/>
                </a:spcBef>
              </a:pPr>
              <a:t>187</a:t>
            </a:fld>
            <a:endParaRPr lang="en-GB" altLang="it-IT" sz="1100"/>
          </a:p>
        </p:txBody>
      </p:sp>
      <p:sp>
        <p:nvSpPr>
          <p:cNvPr id="158724" name="Rectangle 2">
            <a:extLst>
              <a:ext uri="{FF2B5EF4-FFF2-40B4-BE49-F238E27FC236}">
                <a16:creationId xmlns:a16="http://schemas.microsoft.com/office/drawing/2014/main" id="{01F234DD-AEA5-46F4-8393-A622E6F11731}"/>
              </a:ext>
            </a:extLst>
          </p:cNvPr>
          <p:cNvSpPr>
            <a:spLocks noGrp="1" noRot="1" noChangeAspect="1" noChangeArrowheads="1" noTextEdit="1"/>
          </p:cNvSpPr>
          <p:nvPr>
            <p:ph type="sldImg"/>
          </p:nvPr>
        </p:nvSpPr>
        <p:spPr>
          <a:xfrm>
            <a:off x="1144588" y="684213"/>
            <a:ext cx="4572000" cy="3429000"/>
          </a:xfrm>
          <a:ln/>
        </p:spPr>
      </p:sp>
      <p:sp>
        <p:nvSpPr>
          <p:cNvPr id="158725" name="Rectangle 3">
            <a:extLst>
              <a:ext uri="{FF2B5EF4-FFF2-40B4-BE49-F238E27FC236}">
                <a16:creationId xmlns:a16="http://schemas.microsoft.com/office/drawing/2014/main" id="{BA5ED614-9DAA-4A8C-9965-9CFB35926102}"/>
              </a:ext>
            </a:extLst>
          </p:cNvPr>
          <p:cNvSpPr>
            <a:spLocks noGrp="1" noChangeArrowheads="1"/>
          </p:cNvSpPr>
          <p:nvPr>
            <p:ph type="body" idx="1"/>
          </p:nvPr>
        </p:nvSpPr>
        <p:spPr>
          <a:xfrm>
            <a:off x="684213" y="4341813"/>
            <a:ext cx="5489575" cy="411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20" tIns="44859" rIns="89720" bIns="44859"/>
          <a:lstStyle/>
          <a:p>
            <a:endParaRPr lang="en-US" altLang="it-IT">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BC1C0912-D9EC-4BB9-9374-45C1EAB53150}"/>
              </a:ext>
            </a:extLst>
          </p:cNvPr>
          <p:cNvSpPr>
            <a:spLocks noGrp="1" noChangeArrowheads="1"/>
          </p:cNvSpPr>
          <p:nvPr>
            <p:ph type="sldNum" sz="quarter" idx="5"/>
          </p:nvPr>
        </p:nvSpPr>
        <p:spPr>
          <a:noFill/>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212219AA-35D1-47C5-99FD-1A299FE32209}" type="slidenum">
              <a:rPr lang="it-IT" altLang="it-IT" sz="1200"/>
              <a:pPr/>
              <a:t>227</a:t>
            </a:fld>
            <a:endParaRPr lang="it-IT" altLang="it-IT" sz="1200"/>
          </a:p>
        </p:txBody>
      </p:sp>
      <p:sp>
        <p:nvSpPr>
          <p:cNvPr id="8195" name="Rectangle 2">
            <a:extLst>
              <a:ext uri="{FF2B5EF4-FFF2-40B4-BE49-F238E27FC236}">
                <a16:creationId xmlns:a16="http://schemas.microsoft.com/office/drawing/2014/main" id="{2EB63D8E-8740-4099-A895-DAF223D34CE6}"/>
              </a:ext>
            </a:extLst>
          </p:cNvPr>
          <p:cNvSpPr>
            <a:spLocks noGrp="1" noRot="1" noChangeAspect="1" noChangeArrowheads="1" noTextEdit="1"/>
          </p:cNvSpPr>
          <p:nvPr>
            <p:ph type="sldImg"/>
          </p:nvPr>
        </p:nvSpPr>
        <p:spPr>
          <a:solidFill>
            <a:srgbClr val="FFFFFF"/>
          </a:solidFill>
          <a:ln/>
        </p:spPr>
      </p:sp>
      <p:sp>
        <p:nvSpPr>
          <p:cNvPr id="8196" name="Rectangle 3">
            <a:extLst>
              <a:ext uri="{FF2B5EF4-FFF2-40B4-BE49-F238E27FC236}">
                <a16:creationId xmlns:a16="http://schemas.microsoft.com/office/drawing/2014/main" id="{3F01C962-1F16-46EA-9020-A087E0615EF2}"/>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8B6EEE3F-D96E-4B8A-BFAB-B313CBFA1BD4}"/>
              </a:ext>
            </a:extLst>
          </p:cNvPr>
          <p:cNvSpPr>
            <a:spLocks noGrp="1" noChangeArrowheads="1"/>
          </p:cNvSpPr>
          <p:nvPr>
            <p:ph type="sldNum" sz="quarter" idx="5"/>
          </p:nvPr>
        </p:nvSpPr>
        <p:spPr>
          <a:noFill/>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A50F50BE-6BE8-4FAC-B848-9F96059E8962}" type="slidenum">
              <a:rPr lang="it-IT" altLang="it-IT" sz="1200"/>
              <a:pPr/>
              <a:t>228</a:t>
            </a:fld>
            <a:endParaRPr lang="it-IT" altLang="it-IT" sz="1200"/>
          </a:p>
        </p:txBody>
      </p:sp>
      <p:sp>
        <p:nvSpPr>
          <p:cNvPr id="10243" name="Rectangle 2">
            <a:extLst>
              <a:ext uri="{FF2B5EF4-FFF2-40B4-BE49-F238E27FC236}">
                <a16:creationId xmlns:a16="http://schemas.microsoft.com/office/drawing/2014/main" id="{AF74F8D4-00DB-4CF2-9848-65229FEDB9CA}"/>
              </a:ext>
            </a:extLst>
          </p:cNvPr>
          <p:cNvSpPr>
            <a:spLocks noGrp="1" noRot="1" noChangeAspect="1" noChangeArrowheads="1" noTextEdit="1"/>
          </p:cNvSpPr>
          <p:nvPr>
            <p:ph type="sldImg"/>
          </p:nvPr>
        </p:nvSpPr>
        <p:spPr>
          <a:solidFill>
            <a:srgbClr val="FFFFFF"/>
          </a:solidFill>
          <a:ln/>
        </p:spPr>
      </p:sp>
      <p:sp>
        <p:nvSpPr>
          <p:cNvPr id="10244" name="Rectangle 3">
            <a:extLst>
              <a:ext uri="{FF2B5EF4-FFF2-40B4-BE49-F238E27FC236}">
                <a16:creationId xmlns:a16="http://schemas.microsoft.com/office/drawing/2014/main" id="{4BE67C0C-43A2-4EDA-89F0-E3B2A9E1048F}"/>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E74B1E79-AAC7-4818-B541-18173472B593}"/>
              </a:ext>
            </a:extLst>
          </p:cNvPr>
          <p:cNvSpPr>
            <a:spLocks noGrp="1" noChangeArrowheads="1"/>
          </p:cNvSpPr>
          <p:nvPr>
            <p:ph type="sldNum" sz="quarter" idx="5"/>
          </p:nvPr>
        </p:nvSpPr>
        <p:spPr>
          <a:noFill/>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fld id="{EC5401F7-7034-469D-B33D-36237699D844}" type="slidenum">
              <a:rPr lang="it-IT" altLang="it-IT" sz="1200"/>
              <a:pPr/>
              <a:t>232</a:t>
            </a:fld>
            <a:endParaRPr lang="it-IT" altLang="it-IT" sz="1200"/>
          </a:p>
        </p:txBody>
      </p:sp>
      <p:sp>
        <p:nvSpPr>
          <p:cNvPr id="15363" name="Rectangle 2">
            <a:extLst>
              <a:ext uri="{FF2B5EF4-FFF2-40B4-BE49-F238E27FC236}">
                <a16:creationId xmlns:a16="http://schemas.microsoft.com/office/drawing/2014/main" id="{D87664D2-CC01-415C-9A75-E8FB086211AE}"/>
              </a:ext>
            </a:extLst>
          </p:cNvPr>
          <p:cNvSpPr>
            <a:spLocks noGrp="1" noRot="1" noChangeAspect="1" noChangeArrowheads="1" noTextEdit="1"/>
          </p:cNvSpPr>
          <p:nvPr>
            <p:ph type="sldImg"/>
          </p:nvPr>
        </p:nvSpPr>
        <p:spPr>
          <a:solidFill>
            <a:srgbClr val="FFFFFF"/>
          </a:solidFill>
          <a:ln/>
        </p:spPr>
      </p:sp>
      <p:sp>
        <p:nvSpPr>
          <p:cNvPr id="15364" name="Rectangle 3">
            <a:extLst>
              <a:ext uri="{FF2B5EF4-FFF2-40B4-BE49-F238E27FC236}">
                <a16:creationId xmlns:a16="http://schemas.microsoft.com/office/drawing/2014/main" id="{8E25A0A9-88CD-4017-BC6C-3519E4296755}"/>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AEB46B8B-93C8-49CC-8284-A7506BD36E65}" type="slidenum">
              <a:rPr lang="it-IT" altLang="it-IT" smtClean="0"/>
              <a:pPr>
                <a:defRPr/>
              </a:pPr>
              <a:t>291</a:t>
            </a:fld>
            <a:endParaRPr lang="it-IT" altLang="it-IT"/>
          </a:p>
        </p:txBody>
      </p:sp>
    </p:spTree>
    <p:extLst>
      <p:ext uri="{BB962C8B-B14F-4D97-AF65-F5344CB8AC3E}">
        <p14:creationId xmlns:p14="http://schemas.microsoft.com/office/powerpoint/2010/main" val="7337335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a:extLst>
              <a:ext uri="{FF2B5EF4-FFF2-40B4-BE49-F238E27FC236}">
                <a16:creationId xmlns:a16="http://schemas.microsoft.com/office/drawing/2014/main" id="{F8A187D0-7D0B-4CBE-AA09-70E76D6407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713CF65-DF52-49B2-AD82-0377DA03C93A}" type="slidenum">
              <a:rPr lang="it-IT" altLang="it-IT" smtClean="0"/>
              <a:pPr>
                <a:spcBef>
                  <a:spcPct val="0"/>
                </a:spcBef>
              </a:pPr>
              <a:t>387</a:t>
            </a:fld>
            <a:endParaRPr lang="it-IT" altLang="it-IT"/>
          </a:p>
        </p:txBody>
      </p:sp>
      <p:sp>
        <p:nvSpPr>
          <p:cNvPr id="229379" name="Rectangle 2">
            <a:extLst>
              <a:ext uri="{FF2B5EF4-FFF2-40B4-BE49-F238E27FC236}">
                <a16:creationId xmlns:a16="http://schemas.microsoft.com/office/drawing/2014/main" id="{38CBBA93-43B0-49FA-9B85-9307250B815D}"/>
              </a:ext>
            </a:extLst>
          </p:cNvPr>
          <p:cNvSpPr>
            <a:spLocks noGrp="1" noRot="1" noChangeAspect="1" noChangeArrowheads="1" noTextEdit="1"/>
          </p:cNvSpPr>
          <p:nvPr>
            <p:ph type="sldImg"/>
          </p:nvPr>
        </p:nvSpPr>
        <p:spPr>
          <a:ln/>
        </p:spPr>
      </p:sp>
      <p:sp>
        <p:nvSpPr>
          <p:cNvPr id="229380" name="Rectangle 3">
            <a:extLst>
              <a:ext uri="{FF2B5EF4-FFF2-40B4-BE49-F238E27FC236}">
                <a16:creationId xmlns:a16="http://schemas.microsoft.com/office/drawing/2014/main" id="{5E7D7AB1-4A4B-4F54-B96A-E450FDAC0FD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a:extLst>
              <a:ext uri="{FF2B5EF4-FFF2-40B4-BE49-F238E27FC236}">
                <a16:creationId xmlns:a16="http://schemas.microsoft.com/office/drawing/2014/main" id="{86EF5748-148F-4F0A-8EA0-657EBA692F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81533EC-10B4-4299-AAAB-C253463DE1D2}" type="slidenum">
              <a:rPr lang="it-IT" altLang="it-IT" smtClean="0"/>
              <a:pPr>
                <a:spcBef>
                  <a:spcPct val="0"/>
                </a:spcBef>
              </a:pPr>
              <a:t>158</a:t>
            </a:fld>
            <a:endParaRPr lang="it-IT" altLang="it-IT"/>
          </a:p>
        </p:txBody>
      </p:sp>
      <p:sp>
        <p:nvSpPr>
          <p:cNvPr id="109571" name="Rectangle 7">
            <a:extLst>
              <a:ext uri="{FF2B5EF4-FFF2-40B4-BE49-F238E27FC236}">
                <a16:creationId xmlns:a16="http://schemas.microsoft.com/office/drawing/2014/main" id="{D687B529-DA68-4D0C-87BB-0C06F65AEF91}"/>
              </a:ext>
            </a:extLst>
          </p:cNvPr>
          <p:cNvSpPr txBox="1">
            <a:spLocks noGrp="1" noChangeArrowheads="1"/>
          </p:cNvSpPr>
          <p:nvPr/>
        </p:nvSpPr>
        <p:spPr bwMode="auto">
          <a:xfrm>
            <a:off x="3884613"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20" tIns="44859" rIns="89720" bIns="44859" anchor="b"/>
          <a:lstStyle>
            <a:lvl1pPr defTabSz="896938">
              <a:spcBef>
                <a:spcPct val="30000"/>
              </a:spcBef>
              <a:defRPr sz="1200">
                <a:solidFill>
                  <a:schemeClr val="tx1"/>
                </a:solidFill>
                <a:latin typeface="Arial" panose="020B0604020202020204" pitchFamily="34" charset="0"/>
              </a:defRPr>
            </a:lvl1pPr>
            <a:lvl2pPr marL="742950" indent="-285750" defTabSz="896938">
              <a:spcBef>
                <a:spcPct val="30000"/>
              </a:spcBef>
              <a:defRPr sz="1200">
                <a:solidFill>
                  <a:schemeClr val="tx1"/>
                </a:solidFill>
                <a:latin typeface="Arial" panose="020B0604020202020204" pitchFamily="34" charset="0"/>
              </a:defRPr>
            </a:lvl2pPr>
            <a:lvl3pPr marL="1143000" indent="-228600" defTabSz="896938">
              <a:spcBef>
                <a:spcPct val="30000"/>
              </a:spcBef>
              <a:defRPr sz="1200">
                <a:solidFill>
                  <a:schemeClr val="tx1"/>
                </a:solidFill>
                <a:latin typeface="Arial" panose="020B0604020202020204" pitchFamily="34" charset="0"/>
              </a:defRPr>
            </a:lvl3pPr>
            <a:lvl4pPr marL="1600200" indent="-228600" defTabSz="896938">
              <a:spcBef>
                <a:spcPct val="30000"/>
              </a:spcBef>
              <a:defRPr sz="1200">
                <a:solidFill>
                  <a:schemeClr val="tx1"/>
                </a:solidFill>
                <a:latin typeface="Arial" panose="020B0604020202020204" pitchFamily="34" charset="0"/>
              </a:defRPr>
            </a:lvl4pPr>
            <a:lvl5pPr marL="2057400" indent="-228600" defTabSz="896938">
              <a:spcBef>
                <a:spcPct val="30000"/>
              </a:spcBef>
              <a:defRPr sz="1200">
                <a:solidFill>
                  <a:schemeClr val="tx1"/>
                </a:solidFill>
                <a:latin typeface="Arial" panose="020B0604020202020204" pitchFamily="34" charset="0"/>
              </a:defRPr>
            </a:lvl5pPr>
            <a:lvl6pPr marL="2514600" indent="-228600" defTabSz="89693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9693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9693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96938"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A9D833FE-3E05-4191-BAA1-81CEB90AE239}" type="slidenum">
              <a:rPr lang="en-GB" altLang="it-IT" sz="1100"/>
              <a:pPr algn="r" eaLnBrk="1" hangingPunct="1">
                <a:spcBef>
                  <a:spcPct val="0"/>
                </a:spcBef>
              </a:pPr>
              <a:t>158</a:t>
            </a:fld>
            <a:endParaRPr lang="en-GB" altLang="it-IT" sz="1100"/>
          </a:p>
        </p:txBody>
      </p:sp>
      <p:sp>
        <p:nvSpPr>
          <p:cNvPr id="109572" name="Rectangle 2">
            <a:extLst>
              <a:ext uri="{FF2B5EF4-FFF2-40B4-BE49-F238E27FC236}">
                <a16:creationId xmlns:a16="http://schemas.microsoft.com/office/drawing/2014/main" id="{20F9B586-D1DA-4B0B-841B-6D3BBB74E2C1}"/>
              </a:ext>
            </a:extLst>
          </p:cNvPr>
          <p:cNvSpPr>
            <a:spLocks noGrp="1" noRot="1" noChangeAspect="1" noChangeArrowheads="1" noTextEdit="1"/>
          </p:cNvSpPr>
          <p:nvPr>
            <p:ph type="sldImg"/>
          </p:nvPr>
        </p:nvSpPr>
        <p:spPr>
          <a:xfrm>
            <a:off x="1144588" y="684213"/>
            <a:ext cx="4572000" cy="3429000"/>
          </a:xfrm>
          <a:ln/>
        </p:spPr>
      </p:sp>
      <p:sp>
        <p:nvSpPr>
          <p:cNvPr id="109573" name="Rectangle 3">
            <a:extLst>
              <a:ext uri="{FF2B5EF4-FFF2-40B4-BE49-F238E27FC236}">
                <a16:creationId xmlns:a16="http://schemas.microsoft.com/office/drawing/2014/main" id="{9F2B0E39-238F-439A-B14F-FA34140856A2}"/>
              </a:ext>
            </a:extLst>
          </p:cNvPr>
          <p:cNvSpPr>
            <a:spLocks noGrp="1" noChangeArrowheads="1"/>
          </p:cNvSpPr>
          <p:nvPr>
            <p:ph type="body" idx="1"/>
          </p:nvPr>
        </p:nvSpPr>
        <p:spPr>
          <a:xfrm>
            <a:off x="684213" y="4341813"/>
            <a:ext cx="5489575" cy="411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20" tIns="44859" rIns="89720" bIns="44859"/>
          <a:lstStyle/>
          <a:p>
            <a:pPr>
              <a:spcBef>
                <a:spcPct val="50000"/>
              </a:spcBef>
            </a:pPr>
            <a:r>
              <a:rPr lang="en-GB" altLang="it-IT" b="1">
                <a:latin typeface="Arial" panose="020B0604020202020204" pitchFamily="34" charset="0"/>
              </a:rPr>
              <a:t>Reference</a:t>
            </a:r>
          </a:p>
          <a:p>
            <a:pPr>
              <a:spcBef>
                <a:spcPct val="50000"/>
              </a:spcBef>
            </a:pPr>
            <a:r>
              <a:rPr lang="en-GB" altLang="it-IT">
                <a:latin typeface="Arial" panose="020B0604020202020204" pitchFamily="34" charset="0"/>
              </a:rPr>
              <a:t>Retapamulin Global Surveillance Study. GSK, data on file.</a:t>
            </a:r>
            <a:endParaRPr lang="en-US" altLang="it-IT">
              <a:latin typeface="Arial" panose="020B0604020202020204" pitchFamily="34" charset="0"/>
            </a:endParaRPr>
          </a:p>
          <a:p>
            <a:endParaRPr lang="en-US" altLang="it-IT">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a:extLst>
              <a:ext uri="{FF2B5EF4-FFF2-40B4-BE49-F238E27FC236}">
                <a16:creationId xmlns:a16="http://schemas.microsoft.com/office/drawing/2014/main" id="{30558446-7FB8-424D-B9E4-022BBB0324F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9D2D1C3-921C-4190-A80C-0CEAAB20E406}" type="slidenum">
              <a:rPr lang="it-IT" altLang="it-IT" smtClean="0"/>
              <a:pPr>
                <a:spcBef>
                  <a:spcPct val="0"/>
                </a:spcBef>
              </a:pPr>
              <a:t>388</a:t>
            </a:fld>
            <a:endParaRPr lang="it-IT" altLang="it-IT"/>
          </a:p>
        </p:txBody>
      </p:sp>
      <p:sp>
        <p:nvSpPr>
          <p:cNvPr id="231427" name="Rectangle 2">
            <a:extLst>
              <a:ext uri="{FF2B5EF4-FFF2-40B4-BE49-F238E27FC236}">
                <a16:creationId xmlns:a16="http://schemas.microsoft.com/office/drawing/2014/main" id="{2A47E1A6-6A01-490D-8224-6FF1DA12737A}"/>
              </a:ext>
            </a:extLst>
          </p:cNvPr>
          <p:cNvSpPr>
            <a:spLocks noGrp="1" noRot="1" noChangeAspect="1" noChangeArrowheads="1" noTextEdit="1"/>
          </p:cNvSpPr>
          <p:nvPr>
            <p:ph type="sldImg"/>
          </p:nvPr>
        </p:nvSpPr>
        <p:spPr>
          <a:ln/>
        </p:spPr>
      </p:sp>
      <p:sp>
        <p:nvSpPr>
          <p:cNvPr id="231428" name="Rectangle 3">
            <a:extLst>
              <a:ext uri="{FF2B5EF4-FFF2-40B4-BE49-F238E27FC236}">
                <a16:creationId xmlns:a16="http://schemas.microsoft.com/office/drawing/2014/main" id="{8670CC3C-5515-4395-ABA1-1808721273E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La scelta della terapia adatta al paziente dipende in gran parte dalla severità della patologia.</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a:extLst>
              <a:ext uri="{FF2B5EF4-FFF2-40B4-BE49-F238E27FC236}">
                <a16:creationId xmlns:a16="http://schemas.microsoft.com/office/drawing/2014/main" id="{CD04EA3A-8A63-4362-A9B0-67AA8B87CE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8011208-18B8-44C2-AD90-DB446DAFA33E}" type="slidenum">
              <a:rPr lang="it-IT" altLang="it-IT" smtClean="0"/>
              <a:pPr>
                <a:spcBef>
                  <a:spcPct val="0"/>
                </a:spcBef>
              </a:pPr>
              <a:t>389</a:t>
            </a:fld>
            <a:endParaRPr lang="it-IT" altLang="it-IT"/>
          </a:p>
        </p:txBody>
      </p:sp>
      <p:sp>
        <p:nvSpPr>
          <p:cNvPr id="233475" name="Rectangle 2">
            <a:extLst>
              <a:ext uri="{FF2B5EF4-FFF2-40B4-BE49-F238E27FC236}">
                <a16:creationId xmlns:a16="http://schemas.microsoft.com/office/drawing/2014/main" id="{964C5CA9-D1C6-46D0-BF00-14028F321181}"/>
              </a:ext>
            </a:extLst>
          </p:cNvPr>
          <p:cNvSpPr>
            <a:spLocks noGrp="1" noRot="1" noChangeAspect="1" noChangeArrowheads="1" noTextEdit="1"/>
          </p:cNvSpPr>
          <p:nvPr>
            <p:ph type="sldImg"/>
          </p:nvPr>
        </p:nvSpPr>
        <p:spPr>
          <a:ln/>
        </p:spPr>
      </p:sp>
      <p:sp>
        <p:nvSpPr>
          <p:cNvPr id="233476" name="Rectangle 3">
            <a:extLst>
              <a:ext uri="{FF2B5EF4-FFF2-40B4-BE49-F238E27FC236}">
                <a16:creationId xmlns:a16="http://schemas.microsoft.com/office/drawing/2014/main" id="{FDC51C30-158E-4A80-A7F2-F9AC42B9FA3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La terapia tradizionale per la psoriasi comprende la terapia topica, la fototerapia e la terapia sistemica.</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a:extLst>
              <a:ext uri="{FF2B5EF4-FFF2-40B4-BE49-F238E27FC236}">
                <a16:creationId xmlns:a16="http://schemas.microsoft.com/office/drawing/2014/main" id="{1DED2700-9872-4E61-91CA-75B6CB7925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C9673A6-69E2-438F-8A90-7B9D837FBEB2}" type="slidenum">
              <a:rPr lang="it-IT" altLang="it-IT" smtClean="0"/>
              <a:pPr>
                <a:spcBef>
                  <a:spcPct val="0"/>
                </a:spcBef>
              </a:pPr>
              <a:t>390</a:t>
            </a:fld>
            <a:endParaRPr lang="it-IT" altLang="it-IT"/>
          </a:p>
        </p:txBody>
      </p:sp>
      <p:sp>
        <p:nvSpPr>
          <p:cNvPr id="257027" name="Rectangle 2">
            <a:extLst>
              <a:ext uri="{FF2B5EF4-FFF2-40B4-BE49-F238E27FC236}">
                <a16:creationId xmlns:a16="http://schemas.microsoft.com/office/drawing/2014/main" id="{5C4D3DB2-FD86-4A4E-866B-D2911D3E700C}"/>
              </a:ext>
            </a:extLst>
          </p:cNvPr>
          <p:cNvSpPr>
            <a:spLocks noGrp="1" noRot="1" noChangeAspect="1" noChangeArrowheads="1" noTextEdit="1"/>
          </p:cNvSpPr>
          <p:nvPr>
            <p:ph type="sldImg"/>
          </p:nvPr>
        </p:nvSpPr>
        <p:spPr>
          <a:ln/>
        </p:spPr>
      </p:sp>
      <p:sp>
        <p:nvSpPr>
          <p:cNvPr id="257028" name="Rectangle 3">
            <a:extLst>
              <a:ext uri="{FF2B5EF4-FFF2-40B4-BE49-F238E27FC236}">
                <a16:creationId xmlns:a16="http://schemas.microsoft.com/office/drawing/2014/main" id="{4B39D167-7818-4C4E-A3E9-E3FD7ADEF9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I catrami topici sono ormai in disuso.</a:t>
            </a:r>
          </a:p>
        </p:txBody>
      </p:sp>
    </p:spTree>
    <p:extLst>
      <p:ext uri="{BB962C8B-B14F-4D97-AF65-F5344CB8AC3E}">
        <p14:creationId xmlns:p14="http://schemas.microsoft.com/office/powerpoint/2010/main" val="2728209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a:extLst>
              <a:ext uri="{FF2B5EF4-FFF2-40B4-BE49-F238E27FC236}">
                <a16:creationId xmlns:a16="http://schemas.microsoft.com/office/drawing/2014/main" id="{B185183D-8F37-4963-A834-2B7F30ECC6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DCEBA3A-C445-49E1-9F05-631D89F32BA8}" type="slidenum">
              <a:rPr lang="it-IT" altLang="it-IT" smtClean="0"/>
              <a:pPr>
                <a:spcBef>
                  <a:spcPct val="0"/>
                </a:spcBef>
              </a:pPr>
              <a:t>391</a:t>
            </a:fld>
            <a:endParaRPr lang="it-IT" altLang="it-IT"/>
          </a:p>
        </p:txBody>
      </p:sp>
      <p:sp>
        <p:nvSpPr>
          <p:cNvPr id="259075" name="Rectangle 2">
            <a:extLst>
              <a:ext uri="{FF2B5EF4-FFF2-40B4-BE49-F238E27FC236}">
                <a16:creationId xmlns:a16="http://schemas.microsoft.com/office/drawing/2014/main" id="{78D19D93-250C-447F-B8B6-D1A03088298F}"/>
              </a:ext>
            </a:extLst>
          </p:cNvPr>
          <p:cNvSpPr>
            <a:spLocks noGrp="1" noRot="1" noChangeAspect="1" noChangeArrowheads="1" noTextEdit="1"/>
          </p:cNvSpPr>
          <p:nvPr>
            <p:ph type="sldImg"/>
          </p:nvPr>
        </p:nvSpPr>
        <p:spPr>
          <a:ln/>
        </p:spPr>
      </p:sp>
      <p:sp>
        <p:nvSpPr>
          <p:cNvPr id="259076" name="Rectangle 3">
            <a:extLst>
              <a:ext uri="{FF2B5EF4-FFF2-40B4-BE49-F238E27FC236}">
                <a16:creationId xmlns:a16="http://schemas.microsoft.com/office/drawing/2014/main" id="{9DED042F-0BAF-4588-93C7-927FE41A0E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Anche l’antralina è un farmaco in disuso.</a:t>
            </a:r>
          </a:p>
        </p:txBody>
      </p:sp>
    </p:spTree>
    <p:extLst>
      <p:ext uri="{BB962C8B-B14F-4D97-AF65-F5344CB8AC3E}">
        <p14:creationId xmlns:p14="http://schemas.microsoft.com/office/powerpoint/2010/main" val="30322408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a:extLst>
              <a:ext uri="{FF2B5EF4-FFF2-40B4-BE49-F238E27FC236}">
                <a16:creationId xmlns:a16="http://schemas.microsoft.com/office/drawing/2014/main" id="{8FE43042-9B88-4281-A2B4-C19C939906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E02DB66-2FD3-4631-97C5-D176DE707B33}" type="slidenum">
              <a:rPr lang="it-IT" altLang="it-IT" smtClean="0"/>
              <a:pPr>
                <a:spcBef>
                  <a:spcPct val="0"/>
                </a:spcBef>
              </a:pPr>
              <a:t>394</a:t>
            </a:fld>
            <a:endParaRPr lang="it-IT" altLang="it-IT"/>
          </a:p>
        </p:txBody>
      </p:sp>
      <p:sp>
        <p:nvSpPr>
          <p:cNvPr id="263171" name="Rectangle 2">
            <a:extLst>
              <a:ext uri="{FF2B5EF4-FFF2-40B4-BE49-F238E27FC236}">
                <a16:creationId xmlns:a16="http://schemas.microsoft.com/office/drawing/2014/main" id="{484C8518-5CE0-4EAF-A522-393773A31515}"/>
              </a:ext>
            </a:extLst>
          </p:cNvPr>
          <p:cNvSpPr>
            <a:spLocks noGrp="1" noRot="1" noChangeAspect="1" noChangeArrowheads="1" noTextEdit="1"/>
          </p:cNvSpPr>
          <p:nvPr>
            <p:ph type="sldImg"/>
          </p:nvPr>
        </p:nvSpPr>
        <p:spPr>
          <a:ln/>
        </p:spPr>
      </p:sp>
      <p:sp>
        <p:nvSpPr>
          <p:cNvPr id="263172" name="Rectangle 3">
            <a:extLst>
              <a:ext uri="{FF2B5EF4-FFF2-40B4-BE49-F238E27FC236}">
                <a16:creationId xmlns:a16="http://schemas.microsoft.com/office/drawing/2014/main" id="{B2796006-299D-4061-BC40-89D52F78C3B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L’utilità dell’acido salicilico e dell’urea dipende soprattutto dall’effetto cheratolitico.</a:t>
            </a:r>
          </a:p>
        </p:txBody>
      </p:sp>
    </p:spTree>
    <p:extLst>
      <p:ext uri="{BB962C8B-B14F-4D97-AF65-F5344CB8AC3E}">
        <p14:creationId xmlns:p14="http://schemas.microsoft.com/office/powerpoint/2010/main" val="4537297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a:extLst>
              <a:ext uri="{FF2B5EF4-FFF2-40B4-BE49-F238E27FC236}">
                <a16:creationId xmlns:a16="http://schemas.microsoft.com/office/drawing/2014/main" id="{8FE43042-9B88-4281-A2B4-C19C939906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E02DB66-2FD3-4631-97C5-D176DE707B33}" type="slidenum">
              <a:rPr lang="it-IT" altLang="it-IT" smtClean="0"/>
              <a:pPr>
                <a:spcBef>
                  <a:spcPct val="0"/>
                </a:spcBef>
              </a:pPr>
              <a:t>395</a:t>
            </a:fld>
            <a:endParaRPr lang="it-IT" altLang="it-IT"/>
          </a:p>
        </p:txBody>
      </p:sp>
      <p:sp>
        <p:nvSpPr>
          <p:cNvPr id="263171" name="Rectangle 2">
            <a:extLst>
              <a:ext uri="{FF2B5EF4-FFF2-40B4-BE49-F238E27FC236}">
                <a16:creationId xmlns:a16="http://schemas.microsoft.com/office/drawing/2014/main" id="{484C8518-5CE0-4EAF-A522-393773A31515}"/>
              </a:ext>
            </a:extLst>
          </p:cNvPr>
          <p:cNvSpPr>
            <a:spLocks noGrp="1" noRot="1" noChangeAspect="1" noChangeArrowheads="1" noTextEdit="1"/>
          </p:cNvSpPr>
          <p:nvPr>
            <p:ph type="sldImg"/>
          </p:nvPr>
        </p:nvSpPr>
        <p:spPr>
          <a:ln/>
        </p:spPr>
      </p:sp>
      <p:sp>
        <p:nvSpPr>
          <p:cNvPr id="263172" name="Rectangle 3">
            <a:extLst>
              <a:ext uri="{FF2B5EF4-FFF2-40B4-BE49-F238E27FC236}">
                <a16:creationId xmlns:a16="http://schemas.microsoft.com/office/drawing/2014/main" id="{B2796006-299D-4061-BC40-89D52F78C3B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L’utilità dell’acido salicilico e dell’urea dipende soprattutto dall’effetto cheratolitico.</a:t>
            </a:r>
          </a:p>
        </p:txBody>
      </p:sp>
    </p:spTree>
    <p:extLst>
      <p:ext uri="{BB962C8B-B14F-4D97-AF65-F5344CB8AC3E}">
        <p14:creationId xmlns:p14="http://schemas.microsoft.com/office/powerpoint/2010/main" val="18459973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a:extLst>
              <a:ext uri="{FF2B5EF4-FFF2-40B4-BE49-F238E27FC236}">
                <a16:creationId xmlns:a16="http://schemas.microsoft.com/office/drawing/2014/main" id="{8FE43042-9B88-4281-A2B4-C19C939906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E02DB66-2FD3-4631-97C5-D176DE707B33}" type="slidenum">
              <a:rPr lang="it-IT" altLang="it-IT" smtClean="0"/>
              <a:pPr>
                <a:spcBef>
                  <a:spcPct val="0"/>
                </a:spcBef>
              </a:pPr>
              <a:t>396</a:t>
            </a:fld>
            <a:endParaRPr lang="it-IT" altLang="it-IT"/>
          </a:p>
        </p:txBody>
      </p:sp>
      <p:sp>
        <p:nvSpPr>
          <p:cNvPr id="263171" name="Rectangle 2">
            <a:extLst>
              <a:ext uri="{FF2B5EF4-FFF2-40B4-BE49-F238E27FC236}">
                <a16:creationId xmlns:a16="http://schemas.microsoft.com/office/drawing/2014/main" id="{484C8518-5CE0-4EAF-A522-393773A31515}"/>
              </a:ext>
            </a:extLst>
          </p:cNvPr>
          <p:cNvSpPr>
            <a:spLocks noGrp="1" noRot="1" noChangeAspect="1" noChangeArrowheads="1" noTextEdit="1"/>
          </p:cNvSpPr>
          <p:nvPr>
            <p:ph type="sldImg"/>
          </p:nvPr>
        </p:nvSpPr>
        <p:spPr>
          <a:ln/>
        </p:spPr>
      </p:sp>
      <p:sp>
        <p:nvSpPr>
          <p:cNvPr id="263172" name="Rectangle 3">
            <a:extLst>
              <a:ext uri="{FF2B5EF4-FFF2-40B4-BE49-F238E27FC236}">
                <a16:creationId xmlns:a16="http://schemas.microsoft.com/office/drawing/2014/main" id="{B2796006-299D-4061-BC40-89D52F78C3B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L’utilità dell’acido salicilico e dell’urea dipende soprattutto dall’effetto cheratolitico.</a:t>
            </a:r>
          </a:p>
        </p:txBody>
      </p:sp>
    </p:spTree>
    <p:extLst>
      <p:ext uri="{BB962C8B-B14F-4D97-AF65-F5344CB8AC3E}">
        <p14:creationId xmlns:p14="http://schemas.microsoft.com/office/powerpoint/2010/main" val="16395324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a:extLst>
              <a:ext uri="{FF2B5EF4-FFF2-40B4-BE49-F238E27FC236}">
                <a16:creationId xmlns:a16="http://schemas.microsoft.com/office/drawing/2014/main" id="{8FE43042-9B88-4281-A2B4-C19C939906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E02DB66-2FD3-4631-97C5-D176DE707B33}" type="slidenum">
              <a:rPr lang="it-IT" altLang="it-IT" smtClean="0"/>
              <a:pPr>
                <a:spcBef>
                  <a:spcPct val="0"/>
                </a:spcBef>
              </a:pPr>
              <a:t>397</a:t>
            </a:fld>
            <a:endParaRPr lang="it-IT" altLang="it-IT"/>
          </a:p>
        </p:txBody>
      </p:sp>
      <p:sp>
        <p:nvSpPr>
          <p:cNvPr id="263171" name="Rectangle 2">
            <a:extLst>
              <a:ext uri="{FF2B5EF4-FFF2-40B4-BE49-F238E27FC236}">
                <a16:creationId xmlns:a16="http://schemas.microsoft.com/office/drawing/2014/main" id="{484C8518-5CE0-4EAF-A522-393773A31515}"/>
              </a:ext>
            </a:extLst>
          </p:cNvPr>
          <p:cNvSpPr>
            <a:spLocks noGrp="1" noRot="1" noChangeAspect="1" noChangeArrowheads="1" noTextEdit="1"/>
          </p:cNvSpPr>
          <p:nvPr>
            <p:ph type="sldImg"/>
          </p:nvPr>
        </p:nvSpPr>
        <p:spPr>
          <a:ln/>
        </p:spPr>
      </p:sp>
      <p:sp>
        <p:nvSpPr>
          <p:cNvPr id="263172" name="Rectangle 3">
            <a:extLst>
              <a:ext uri="{FF2B5EF4-FFF2-40B4-BE49-F238E27FC236}">
                <a16:creationId xmlns:a16="http://schemas.microsoft.com/office/drawing/2014/main" id="{B2796006-299D-4061-BC40-89D52F78C3B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L’utilità dell’acido salicilico e dell’urea dipende soprattutto dall’effetto cheratolitico.</a:t>
            </a:r>
          </a:p>
        </p:txBody>
      </p:sp>
    </p:spTree>
    <p:extLst>
      <p:ext uri="{BB962C8B-B14F-4D97-AF65-F5344CB8AC3E}">
        <p14:creationId xmlns:p14="http://schemas.microsoft.com/office/powerpoint/2010/main" val="26168991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a:extLst>
              <a:ext uri="{FF2B5EF4-FFF2-40B4-BE49-F238E27FC236}">
                <a16:creationId xmlns:a16="http://schemas.microsoft.com/office/drawing/2014/main" id="{8FE43042-9B88-4281-A2B4-C19C939906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E02DB66-2FD3-4631-97C5-D176DE707B33}" type="slidenum">
              <a:rPr lang="it-IT" altLang="it-IT" smtClean="0"/>
              <a:pPr>
                <a:spcBef>
                  <a:spcPct val="0"/>
                </a:spcBef>
              </a:pPr>
              <a:t>398</a:t>
            </a:fld>
            <a:endParaRPr lang="it-IT" altLang="it-IT"/>
          </a:p>
        </p:txBody>
      </p:sp>
      <p:sp>
        <p:nvSpPr>
          <p:cNvPr id="263171" name="Rectangle 2">
            <a:extLst>
              <a:ext uri="{FF2B5EF4-FFF2-40B4-BE49-F238E27FC236}">
                <a16:creationId xmlns:a16="http://schemas.microsoft.com/office/drawing/2014/main" id="{484C8518-5CE0-4EAF-A522-393773A31515}"/>
              </a:ext>
            </a:extLst>
          </p:cNvPr>
          <p:cNvSpPr>
            <a:spLocks noGrp="1" noRot="1" noChangeAspect="1" noChangeArrowheads="1" noTextEdit="1"/>
          </p:cNvSpPr>
          <p:nvPr>
            <p:ph type="sldImg"/>
          </p:nvPr>
        </p:nvSpPr>
        <p:spPr>
          <a:ln/>
        </p:spPr>
      </p:sp>
      <p:sp>
        <p:nvSpPr>
          <p:cNvPr id="263172" name="Rectangle 3">
            <a:extLst>
              <a:ext uri="{FF2B5EF4-FFF2-40B4-BE49-F238E27FC236}">
                <a16:creationId xmlns:a16="http://schemas.microsoft.com/office/drawing/2014/main" id="{B2796006-299D-4061-BC40-89D52F78C3B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L’utilità dell’acido salicilico e dell’urea dipende soprattutto dall’effetto cheratolitico.</a:t>
            </a:r>
          </a:p>
        </p:txBody>
      </p:sp>
    </p:spTree>
    <p:extLst>
      <p:ext uri="{BB962C8B-B14F-4D97-AF65-F5344CB8AC3E}">
        <p14:creationId xmlns:p14="http://schemas.microsoft.com/office/powerpoint/2010/main" val="13139411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a:extLst>
              <a:ext uri="{FF2B5EF4-FFF2-40B4-BE49-F238E27FC236}">
                <a16:creationId xmlns:a16="http://schemas.microsoft.com/office/drawing/2014/main" id="{8FE43042-9B88-4281-A2B4-C19C939906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E02DB66-2FD3-4631-97C5-D176DE707B33}" type="slidenum">
              <a:rPr lang="it-IT" altLang="it-IT" smtClean="0"/>
              <a:pPr>
                <a:spcBef>
                  <a:spcPct val="0"/>
                </a:spcBef>
              </a:pPr>
              <a:t>399</a:t>
            </a:fld>
            <a:endParaRPr lang="it-IT" altLang="it-IT"/>
          </a:p>
        </p:txBody>
      </p:sp>
      <p:sp>
        <p:nvSpPr>
          <p:cNvPr id="263171" name="Rectangle 2">
            <a:extLst>
              <a:ext uri="{FF2B5EF4-FFF2-40B4-BE49-F238E27FC236}">
                <a16:creationId xmlns:a16="http://schemas.microsoft.com/office/drawing/2014/main" id="{484C8518-5CE0-4EAF-A522-393773A31515}"/>
              </a:ext>
            </a:extLst>
          </p:cNvPr>
          <p:cNvSpPr>
            <a:spLocks noGrp="1" noRot="1" noChangeAspect="1" noChangeArrowheads="1" noTextEdit="1"/>
          </p:cNvSpPr>
          <p:nvPr>
            <p:ph type="sldImg"/>
          </p:nvPr>
        </p:nvSpPr>
        <p:spPr>
          <a:ln/>
        </p:spPr>
      </p:sp>
      <p:sp>
        <p:nvSpPr>
          <p:cNvPr id="263172" name="Rectangle 3">
            <a:extLst>
              <a:ext uri="{FF2B5EF4-FFF2-40B4-BE49-F238E27FC236}">
                <a16:creationId xmlns:a16="http://schemas.microsoft.com/office/drawing/2014/main" id="{B2796006-299D-4061-BC40-89D52F78C3B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L’utilità dell’acido salicilico e dell’urea dipende soprattutto dall’effetto cheratolitico.</a:t>
            </a:r>
          </a:p>
        </p:txBody>
      </p:sp>
    </p:spTree>
    <p:extLst>
      <p:ext uri="{BB962C8B-B14F-4D97-AF65-F5344CB8AC3E}">
        <p14:creationId xmlns:p14="http://schemas.microsoft.com/office/powerpoint/2010/main" val="2051621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a:extLst>
              <a:ext uri="{FF2B5EF4-FFF2-40B4-BE49-F238E27FC236}">
                <a16:creationId xmlns:a16="http://schemas.microsoft.com/office/drawing/2014/main" id="{C8D642C0-2D7E-4DBA-81C8-C736935C0DF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88C47C3-58B3-4D1D-96ED-9FF671CBAD61}" type="slidenum">
              <a:rPr lang="it-IT" altLang="it-IT" smtClean="0"/>
              <a:pPr>
                <a:spcBef>
                  <a:spcPct val="0"/>
                </a:spcBef>
              </a:pPr>
              <a:t>159</a:t>
            </a:fld>
            <a:endParaRPr lang="it-IT" altLang="it-IT"/>
          </a:p>
        </p:txBody>
      </p:sp>
      <p:sp>
        <p:nvSpPr>
          <p:cNvPr id="111619" name="Rectangle 7">
            <a:extLst>
              <a:ext uri="{FF2B5EF4-FFF2-40B4-BE49-F238E27FC236}">
                <a16:creationId xmlns:a16="http://schemas.microsoft.com/office/drawing/2014/main" id="{AEC6B46A-EFCB-445D-BA06-C1D1E81864EE}"/>
              </a:ext>
            </a:extLst>
          </p:cNvPr>
          <p:cNvSpPr txBox="1">
            <a:spLocks noGrp="1" noChangeArrowheads="1"/>
          </p:cNvSpPr>
          <p:nvPr/>
        </p:nvSpPr>
        <p:spPr bwMode="auto">
          <a:xfrm>
            <a:off x="3884613"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20" tIns="44859" rIns="89720" bIns="44859" anchor="b"/>
          <a:lstStyle>
            <a:lvl1pPr defTabSz="896938">
              <a:spcBef>
                <a:spcPct val="30000"/>
              </a:spcBef>
              <a:defRPr sz="1200">
                <a:solidFill>
                  <a:schemeClr val="tx1"/>
                </a:solidFill>
                <a:latin typeface="Arial" panose="020B0604020202020204" pitchFamily="34" charset="0"/>
              </a:defRPr>
            </a:lvl1pPr>
            <a:lvl2pPr marL="742950" indent="-285750" defTabSz="896938">
              <a:spcBef>
                <a:spcPct val="30000"/>
              </a:spcBef>
              <a:defRPr sz="1200">
                <a:solidFill>
                  <a:schemeClr val="tx1"/>
                </a:solidFill>
                <a:latin typeface="Arial" panose="020B0604020202020204" pitchFamily="34" charset="0"/>
              </a:defRPr>
            </a:lvl2pPr>
            <a:lvl3pPr marL="1143000" indent="-228600" defTabSz="896938">
              <a:spcBef>
                <a:spcPct val="30000"/>
              </a:spcBef>
              <a:defRPr sz="1200">
                <a:solidFill>
                  <a:schemeClr val="tx1"/>
                </a:solidFill>
                <a:latin typeface="Arial" panose="020B0604020202020204" pitchFamily="34" charset="0"/>
              </a:defRPr>
            </a:lvl3pPr>
            <a:lvl4pPr marL="1600200" indent="-228600" defTabSz="896938">
              <a:spcBef>
                <a:spcPct val="30000"/>
              </a:spcBef>
              <a:defRPr sz="1200">
                <a:solidFill>
                  <a:schemeClr val="tx1"/>
                </a:solidFill>
                <a:latin typeface="Arial" panose="020B0604020202020204" pitchFamily="34" charset="0"/>
              </a:defRPr>
            </a:lvl4pPr>
            <a:lvl5pPr marL="2057400" indent="-228600" defTabSz="896938">
              <a:spcBef>
                <a:spcPct val="30000"/>
              </a:spcBef>
              <a:defRPr sz="1200">
                <a:solidFill>
                  <a:schemeClr val="tx1"/>
                </a:solidFill>
                <a:latin typeface="Arial" panose="020B0604020202020204" pitchFamily="34" charset="0"/>
              </a:defRPr>
            </a:lvl5pPr>
            <a:lvl6pPr marL="2514600" indent="-228600" defTabSz="89693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9693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9693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96938"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C05E3382-4F01-437C-9DAB-77AABEEA3C74}" type="slidenum">
              <a:rPr lang="en-GB" altLang="it-IT" sz="1100"/>
              <a:pPr algn="r" eaLnBrk="1" hangingPunct="1">
                <a:spcBef>
                  <a:spcPct val="0"/>
                </a:spcBef>
              </a:pPr>
              <a:t>159</a:t>
            </a:fld>
            <a:endParaRPr lang="en-GB" altLang="it-IT" sz="1100"/>
          </a:p>
        </p:txBody>
      </p:sp>
      <p:sp>
        <p:nvSpPr>
          <p:cNvPr id="111620" name="Rectangle 2">
            <a:extLst>
              <a:ext uri="{FF2B5EF4-FFF2-40B4-BE49-F238E27FC236}">
                <a16:creationId xmlns:a16="http://schemas.microsoft.com/office/drawing/2014/main" id="{07B8C085-9D10-4CCF-929D-C79AEFDB1D65}"/>
              </a:ext>
            </a:extLst>
          </p:cNvPr>
          <p:cNvSpPr>
            <a:spLocks noGrp="1" noRot="1" noChangeAspect="1" noChangeArrowheads="1" noTextEdit="1"/>
          </p:cNvSpPr>
          <p:nvPr>
            <p:ph type="sldImg"/>
          </p:nvPr>
        </p:nvSpPr>
        <p:spPr>
          <a:xfrm>
            <a:off x="1144588" y="684213"/>
            <a:ext cx="4572000" cy="3429000"/>
          </a:xfrm>
          <a:ln/>
        </p:spPr>
      </p:sp>
      <p:sp>
        <p:nvSpPr>
          <p:cNvPr id="111621" name="Rectangle 3">
            <a:extLst>
              <a:ext uri="{FF2B5EF4-FFF2-40B4-BE49-F238E27FC236}">
                <a16:creationId xmlns:a16="http://schemas.microsoft.com/office/drawing/2014/main" id="{3AA37B9F-7E76-473E-B320-73E8AE2E39F8}"/>
              </a:ext>
            </a:extLst>
          </p:cNvPr>
          <p:cNvSpPr>
            <a:spLocks noGrp="1" noChangeArrowheads="1"/>
          </p:cNvSpPr>
          <p:nvPr>
            <p:ph type="body" idx="1"/>
          </p:nvPr>
        </p:nvSpPr>
        <p:spPr>
          <a:xfrm>
            <a:off x="684213" y="4341813"/>
            <a:ext cx="5489575" cy="411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20" tIns="44859" rIns="89720" bIns="44859"/>
          <a:lstStyle/>
          <a:p>
            <a:endParaRPr lang="en-US" altLang="it-IT">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a:extLst>
              <a:ext uri="{FF2B5EF4-FFF2-40B4-BE49-F238E27FC236}">
                <a16:creationId xmlns:a16="http://schemas.microsoft.com/office/drawing/2014/main" id="{8FE43042-9B88-4281-A2B4-C19C939906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E02DB66-2FD3-4631-97C5-D176DE707B33}" type="slidenum">
              <a:rPr lang="it-IT" altLang="it-IT" smtClean="0"/>
              <a:pPr>
                <a:spcBef>
                  <a:spcPct val="0"/>
                </a:spcBef>
              </a:pPr>
              <a:t>400</a:t>
            </a:fld>
            <a:endParaRPr lang="it-IT" altLang="it-IT"/>
          </a:p>
        </p:txBody>
      </p:sp>
      <p:sp>
        <p:nvSpPr>
          <p:cNvPr id="263171" name="Rectangle 2">
            <a:extLst>
              <a:ext uri="{FF2B5EF4-FFF2-40B4-BE49-F238E27FC236}">
                <a16:creationId xmlns:a16="http://schemas.microsoft.com/office/drawing/2014/main" id="{484C8518-5CE0-4EAF-A522-393773A31515}"/>
              </a:ext>
            </a:extLst>
          </p:cNvPr>
          <p:cNvSpPr>
            <a:spLocks noGrp="1" noRot="1" noChangeAspect="1" noChangeArrowheads="1" noTextEdit="1"/>
          </p:cNvSpPr>
          <p:nvPr>
            <p:ph type="sldImg"/>
          </p:nvPr>
        </p:nvSpPr>
        <p:spPr>
          <a:ln/>
        </p:spPr>
      </p:sp>
      <p:sp>
        <p:nvSpPr>
          <p:cNvPr id="263172" name="Rectangle 3">
            <a:extLst>
              <a:ext uri="{FF2B5EF4-FFF2-40B4-BE49-F238E27FC236}">
                <a16:creationId xmlns:a16="http://schemas.microsoft.com/office/drawing/2014/main" id="{B2796006-299D-4061-BC40-89D52F78C3B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L’utilità dell’acido salicilico e dell’urea dipende soprattutto dall’effetto cheratolitico.</a:t>
            </a:r>
          </a:p>
        </p:txBody>
      </p:sp>
    </p:spTree>
    <p:extLst>
      <p:ext uri="{BB962C8B-B14F-4D97-AF65-F5344CB8AC3E}">
        <p14:creationId xmlns:p14="http://schemas.microsoft.com/office/powerpoint/2010/main" val="9680730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a:extLst>
              <a:ext uri="{FF2B5EF4-FFF2-40B4-BE49-F238E27FC236}">
                <a16:creationId xmlns:a16="http://schemas.microsoft.com/office/drawing/2014/main" id="{CD04EA3A-8A63-4362-A9B0-67AA8B87CE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8011208-18B8-44C2-AD90-DB446DAFA33E}" type="slidenum">
              <a:rPr lang="it-IT" altLang="it-IT" smtClean="0"/>
              <a:pPr>
                <a:spcBef>
                  <a:spcPct val="0"/>
                </a:spcBef>
              </a:pPr>
              <a:t>401</a:t>
            </a:fld>
            <a:endParaRPr lang="it-IT" altLang="it-IT"/>
          </a:p>
        </p:txBody>
      </p:sp>
      <p:sp>
        <p:nvSpPr>
          <p:cNvPr id="233475" name="Rectangle 2">
            <a:extLst>
              <a:ext uri="{FF2B5EF4-FFF2-40B4-BE49-F238E27FC236}">
                <a16:creationId xmlns:a16="http://schemas.microsoft.com/office/drawing/2014/main" id="{964C5CA9-D1C6-46D0-BF00-14028F321181}"/>
              </a:ext>
            </a:extLst>
          </p:cNvPr>
          <p:cNvSpPr>
            <a:spLocks noGrp="1" noRot="1" noChangeAspect="1" noChangeArrowheads="1" noTextEdit="1"/>
          </p:cNvSpPr>
          <p:nvPr>
            <p:ph type="sldImg"/>
          </p:nvPr>
        </p:nvSpPr>
        <p:spPr>
          <a:ln/>
        </p:spPr>
      </p:sp>
      <p:sp>
        <p:nvSpPr>
          <p:cNvPr id="233476" name="Rectangle 3">
            <a:extLst>
              <a:ext uri="{FF2B5EF4-FFF2-40B4-BE49-F238E27FC236}">
                <a16:creationId xmlns:a16="http://schemas.microsoft.com/office/drawing/2014/main" id="{FDC51C30-158E-4A80-A7F2-F9AC42B9FA3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La terapia tradizionale per la psoriasi comprende la terapia topica, la fototerapia e la terapia sistemica.</a:t>
            </a:r>
          </a:p>
        </p:txBody>
      </p:sp>
    </p:spTree>
    <p:extLst>
      <p:ext uri="{BB962C8B-B14F-4D97-AF65-F5344CB8AC3E}">
        <p14:creationId xmlns:p14="http://schemas.microsoft.com/office/powerpoint/2010/main" val="42820441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a:extLst>
              <a:ext uri="{FF2B5EF4-FFF2-40B4-BE49-F238E27FC236}">
                <a16:creationId xmlns:a16="http://schemas.microsoft.com/office/drawing/2014/main" id="{FC5CEFB8-D197-439D-8185-4310C104D7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5B6B836-56B1-435F-8346-5CB5A12282A8}" type="slidenum">
              <a:rPr lang="it-IT" altLang="it-IT" smtClean="0"/>
              <a:pPr>
                <a:spcBef>
                  <a:spcPct val="0"/>
                </a:spcBef>
              </a:pPr>
              <a:t>402</a:t>
            </a:fld>
            <a:endParaRPr lang="it-IT" altLang="it-IT"/>
          </a:p>
        </p:txBody>
      </p:sp>
      <p:sp>
        <p:nvSpPr>
          <p:cNvPr id="237571" name="Rectangle 2">
            <a:extLst>
              <a:ext uri="{FF2B5EF4-FFF2-40B4-BE49-F238E27FC236}">
                <a16:creationId xmlns:a16="http://schemas.microsoft.com/office/drawing/2014/main" id="{72F8C348-D7B8-497C-AB4B-B23263BD1D80}"/>
              </a:ext>
            </a:extLst>
          </p:cNvPr>
          <p:cNvSpPr>
            <a:spLocks noGrp="1" noRot="1" noChangeAspect="1" noChangeArrowheads="1" noTextEdit="1"/>
          </p:cNvSpPr>
          <p:nvPr>
            <p:ph type="sldImg"/>
          </p:nvPr>
        </p:nvSpPr>
        <p:spPr>
          <a:ln/>
        </p:spPr>
      </p:sp>
      <p:sp>
        <p:nvSpPr>
          <p:cNvPr id="237572" name="Rectangle 3">
            <a:extLst>
              <a:ext uri="{FF2B5EF4-FFF2-40B4-BE49-F238E27FC236}">
                <a16:creationId xmlns:a16="http://schemas.microsoft.com/office/drawing/2014/main" id="{837C96CD-D7A5-4273-BBB6-AF78F80464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I retinoidi topici sono utili in associazione con i corticosteroidi topici.</a:t>
            </a:r>
          </a:p>
        </p:txBody>
      </p:sp>
    </p:spTree>
    <p:extLst>
      <p:ext uri="{BB962C8B-B14F-4D97-AF65-F5344CB8AC3E}">
        <p14:creationId xmlns:p14="http://schemas.microsoft.com/office/powerpoint/2010/main" val="1750547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a:extLst>
              <a:ext uri="{FF2B5EF4-FFF2-40B4-BE49-F238E27FC236}">
                <a16:creationId xmlns:a16="http://schemas.microsoft.com/office/drawing/2014/main" id="{FC5CEFB8-D197-439D-8185-4310C104D7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5B6B836-56B1-435F-8346-5CB5A12282A8}" type="slidenum">
              <a:rPr lang="it-IT" altLang="it-IT" smtClean="0"/>
              <a:pPr>
                <a:spcBef>
                  <a:spcPct val="0"/>
                </a:spcBef>
              </a:pPr>
              <a:t>403</a:t>
            </a:fld>
            <a:endParaRPr lang="it-IT" altLang="it-IT"/>
          </a:p>
        </p:txBody>
      </p:sp>
      <p:sp>
        <p:nvSpPr>
          <p:cNvPr id="237571" name="Rectangle 2">
            <a:extLst>
              <a:ext uri="{FF2B5EF4-FFF2-40B4-BE49-F238E27FC236}">
                <a16:creationId xmlns:a16="http://schemas.microsoft.com/office/drawing/2014/main" id="{72F8C348-D7B8-497C-AB4B-B23263BD1D80}"/>
              </a:ext>
            </a:extLst>
          </p:cNvPr>
          <p:cNvSpPr>
            <a:spLocks noGrp="1" noRot="1" noChangeAspect="1" noChangeArrowheads="1" noTextEdit="1"/>
          </p:cNvSpPr>
          <p:nvPr>
            <p:ph type="sldImg"/>
          </p:nvPr>
        </p:nvSpPr>
        <p:spPr>
          <a:ln/>
        </p:spPr>
      </p:sp>
      <p:sp>
        <p:nvSpPr>
          <p:cNvPr id="237572" name="Rectangle 3">
            <a:extLst>
              <a:ext uri="{FF2B5EF4-FFF2-40B4-BE49-F238E27FC236}">
                <a16:creationId xmlns:a16="http://schemas.microsoft.com/office/drawing/2014/main" id="{837C96CD-D7A5-4273-BBB6-AF78F80464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I retinoidi topici sono utili in associazione con i corticosteroidi topici.</a:t>
            </a:r>
          </a:p>
        </p:txBody>
      </p:sp>
    </p:spTree>
    <p:extLst>
      <p:ext uri="{BB962C8B-B14F-4D97-AF65-F5344CB8AC3E}">
        <p14:creationId xmlns:p14="http://schemas.microsoft.com/office/powerpoint/2010/main" val="35936513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a:extLst>
              <a:ext uri="{FF2B5EF4-FFF2-40B4-BE49-F238E27FC236}">
                <a16:creationId xmlns:a16="http://schemas.microsoft.com/office/drawing/2014/main" id="{DDCA5AB1-FDD8-4D18-B8A9-5586040F5B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0FC58E7-CA50-4A12-91FE-0113E922CB09}" type="slidenum">
              <a:rPr lang="it-IT" altLang="it-IT" smtClean="0"/>
              <a:pPr>
                <a:spcBef>
                  <a:spcPct val="0"/>
                </a:spcBef>
              </a:pPr>
              <a:t>404</a:t>
            </a:fld>
            <a:endParaRPr lang="it-IT" altLang="it-IT"/>
          </a:p>
        </p:txBody>
      </p:sp>
      <p:sp>
        <p:nvSpPr>
          <p:cNvPr id="239619" name="Rectangle 2">
            <a:extLst>
              <a:ext uri="{FF2B5EF4-FFF2-40B4-BE49-F238E27FC236}">
                <a16:creationId xmlns:a16="http://schemas.microsoft.com/office/drawing/2014/main" id="{6AAC9294-143B-459C-9C34-31098F38272E}"/>
              </a:ext>
            </a:extLst>
          </p:cNvPr>
          <p:cNvSpPr>
            <a:spLocks noGrp="1" noRot="1" noChangeAspect="1" noChangeArrowheads="1" noTextEdit="1"/>
          </p:cNvSpPr>
          <p:nvPr>
            <p:ph type="sldImg"/>
          </p:nvPr>
        </p:nvSpPr>
        <p:spPr>
          <a:ln/>
        </p:spPr>
      </p:sp>
      <p:sp>
        <p:nvSpPr>
          <p:cNvPr id="239620" name="Rectangle 3">
            <a:extLst>
              <a:ext uri="{FF2B5EF4-FFF2-40B4-BE49-F238E27FC236}">
                <a16:creationId xmlns:a16="http://schemas.microsoft.com/office/drawing/2014/main" id="{76F4F86D-C610-45A9-8189-E3EB64FC50C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I retinoidi topici sono utili in associazione con i corticosteroidi topici.</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a:extLst>
              <a:ext uri="{FF2B5EF4-FFF2-40B4-BE49-F238E27FC236}">
                <a16:creationId xmlns:a16="http://schemas.microsoft.com/office/drawing/2014/main" id="{1F8FB356-4669-4F1A-85D9-C69E774041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FC30F99-B1B1-43D1-BCC3-C707F7499953}" type="slidenum">
              <a:rPr lang="it-IT" altLang="it-IT" smtClean="0"/>
              <a:pPr>
                <a:spcBef>
                  <a:spcPct val="0"/>
                </a:spcBef>
              </a:pPr>
              <a:t>405</a:t>
            </a:fld>
            <a:endParaRPr lang="it-IT" altLang="it-IT"/>
          </a:p>
        </p:txBody>
      </p:sp>
      <p:sp>
        <p:nvSpPr>
          <p:cNvPr id="241667" name="Rectangle 2">
            <a:extLst>
              <a:ext uri="{FF2B5EF4-FFF2-40B4-BE49-F238E27FC236}">
                <a16:creationId xmlns:a16="http://schemas.microsoft.com/office/drawing/2014/main" id="{47487262-2C7B-4FC3-B077-2A978AE4E14E}"/>
              </a:ext>
            </a:extLst>
          </p:cNvPr>
          <p:cNvSpPr>
            <a:spLocks noGrp="1" noRot="1" noChangeAspect="1" noChangeArrowheads="1" noTextEdit="1"/>
          </p:cNvSpPr>
          <p:nvPr>
            <p:ph type="sldImg"/>
          </p:nvPr>
        </p:nvSpPr>
        <p:spPr>
          <a:ln/>
        </p:spPr>
      </p:sp>
      <p:sp>
        <p:nvSpPr>
          <p:cNvPr id="241668" name="Rectangle 3">
            <a:extLst>
              <a:ext uri="{FF2B5EF4-FFF2-40B4-BE49-F238E27FC236}">
                <a16:creationId xmlns:a16="http://schemas.microsoft.com/office/drawing/2014/main" id="{CAC24DA7-F563-4EA3-A1B3-67056B8A7F6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I retinoidi topici sono utili in associazione con i corticosteroidi topici.</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a:extLst>
              <a:ext uri="{FF2B5EF4-FFF2-40B4-BE49-F238E27FC236}">
                <a16:creationId xmlns:a16="http://schemas.microsoft.com/office/drawing/2014/main" id="{67A8FAA6-F478-4772-B7A7-C5FF7F6BF6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DEC802D-2543-4719-A679-69F29F6CD78B}" type="slidenum">
              <a:rPr lang="it-IT" altLang="it-IT" smtClean="0"/>
              <a:pPr>
                <a:spcBef>
                  <a:spcPct val="0"/>
                </a:spcBef>
              </a:pPr>
              <a:t>407</a:t>
            </a:fld>
            <a:endParaRPr lang="it-IT" altLang="it-IT"/>
          </a:p>
        </p:txBody>
      </p:sp>
      <p:sp>
        <p:nvSpPr>
          <p:cNvPr id="243715" name="Rectangle 2">
            <a:extLst>
              <a:ext uri="{FF2B5EF4-FFF2-40B4-BE49-F238E27FC236}">
                <a16:creationId xmlns:a16="http://schemas.microsoft.com/office/drawing/2014/main" id="{AD220CA7-F80D-43B7-B674-CBA1E59BA920}"/>
              </a:ext>
            </a:extLst>
          </p:cNvPr>
          <p:cNvSpPr>
            <a:spLocks noGrp="1" noRot="1" noChangeAspect="1" noChangeArrowheads="1" noTextEdit="1"/>
          </p:cNvSpPr>
          <p:nvPr>
            <p:ph type="sldImg"/>
          </p:nvPr>
        </p:nvSpPr>
        <p:spPr>
          <a:ln/>
        </p:spPr>
      </p:sp>
      <p:sp>
        <p:nvSpPr>
          <p:cNvPr id="243716" name="Rectangle 3">
            <a:extLst>
              <a:ext uri="{FF2B5EF4-FFF2-40B4-BE49-F238E27FC236}">
                <a16:creationId xmlns:a16="http://schemas.microsoft.com/office/drawing/2014/main" id="{8821D521-A5B0-4B79-B300-30131BF7A15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I retinoidi topici sono utili in associazione con i corticosteroidi topici.</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a:extLst>
              <a:ext uri="{FF2B5EF4-FFF2-40B4-BE49-F238E27FC236}">
                <a16:creationId xmlns:a16="http://schemas.microsoft.com/office/drawing/2014/main" id="{0BFED899-5D9F-45F3-AC68-76DEC015C7D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FF29BC8-A802-457C-AF07-B069B644B81F}" type="slidenum">
              <a:rPr lang="it-IT" altLang="it-IT" smtClean="0"/>
              <a:pPr>
                <a:spcBef>
                  <a:spcPct val="0"/>
                </a:spcBef>
              </a:pPr>
              <a:t>410</a:t>
            </a:fld>
            <a:endParaRPr lang="it-IT" altLang="it-IT"/>
          </a:p>
        </p:txBody>
      </p:sp>
      <p:sp>
        <p:nvSpPr>
          <p:cNvPr id="245763" name="Rectangle 2">
            <a:extLst>
              <a:ext uri="{FF2B5EF4-FFF2-40B4-BE49-F238E27FC236}">
                <a16:creationId xmlns:a16="http://schemas.microsoft.com/office/drawing/2014/main" id="{1A1F016B-3B9C-4007-B528-A7F5BE8E2D5C}"/>
              </a:ext>
            </a:extLst>
          </p:cNvPr>
          <p:cNvSpPr>
            <a:spLocks noGrp="1" noRot="1" noChangeAspect="1" noChangeArrowheads="1" noTextEdit="1"/>
          </p:cNvSpPr>
          <p:nvPr>
            <p:ph type="sldImg"/>
          </p:nvPr>
        </p:nvSpPr>
        <p:spPr>
          <a:ln/>
        </p:spPr>
      </p:sp>
      <p:sp>
        <p:nvSpPr>
          <p:cNvPr id="245764" name="Rectangle 3">
            <a:extLst>
              <a:ext uri="{FF2B5EF4-FFF2-40B4-BE49-F238E27FC236}">
                <a16:creationId xmlns:a16="http://schemas.microsoft.com/office/drawing/2014/main" id="{7040B3BB-C74F-4952-BC48-A2452CFFE6A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I retinoidi topici sono utili in associazione con i corticosteroidi topici.</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a:extLst>
              <a:ext uri="{FF2B5EF4-FFF2-40B4-BE49-F238E27FC236}">
                <a16:creationId xmlns:a16="http://schemas.microsoft.com/office/drawing/2014/main" id="{5989E942-EE74-4C31-A122-9B64F7C3969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E46F418-8D1D-48B4-8418-56D74EE5C876}" type="slidenum">
              <a:rPr lang="it-IT" altLang="it-IT" smtClean="0"/>
              <a:pPr>
                <a:spcBef>
                  <a:spcPct val="0"/>
                </a:spcBef>
              </a:pPr>
              <a:t>411</a:t>
            </a:fld>
            <a:endParaRPr lang="it-IT" altLang="it-IT"/>
          </a:p>
        </p:txBody>
      </p:sp>
      <p:sp>
        <p:nvSpPr>
          <p:cNvPr id="247811" name="Rectangle 2">
            <a:extLst>
              <a:ext uri="{FF2B5EF4-FFF2-40B4-BE49-F238E27FC236}">
                <a16:creationId xmlns:a16="http://schemas.microsoft.com/office/drawing/2014/main" id="{4B65A965-16B7-4BA8-BDBB-34A3B76F11DD}"/>
              </a:ext>
            </a:extLst>
          </p:cNvPr>
          <p:cNvSpPr>
            <a:spLocks noGrp="1" noRot="1" noChangeAspect="1" noChangeArrowheads="1" noTextEdit="1"/>
          </p:cNvSpPr>
          <p:nvPr>
            <p:ph type="sldImg"/>
          </p:nvPr>
        </p:nvSpPr>
        <p:spPr>
          <a:ln/>
        </p:spPr>
      </p:sp>
      <p:sp>
        <p:nvSpPr>
          <p:cNvPr id="247812" name="Rectangle 3">
            <a:extLst>
              <a:ext uri="{FF2B5EF4-FFF2-40B4-BE49-F238E27FC236}">
                <a16:creationId xmlns:a16="http://schemas.microsoft.com/office/drawing/2014/main" id="{E03EC843-1A97-4654-9BE0-67AF05206F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I retinoidi topici sono utili in associazione con i corticosteroidi topici.</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a:extLst>
              <a:ext uri="{FF2B5EF4-FFF2-40B4-BE49-F238E27FC236}">
                <a16:creationId xmlns:a16="http://schemas.microsoft.com/office/drawing/2014/main" id="{0244A843-E15D-40EF-BB32-06CC2489B14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BA7B76C-1156-432D-BB3D-0F6BA7C7AC78}" type="slidenum">
              <a:rPr lang="it-IT" altLang="it-IT" smtClean="0"/>
              <a:pPr>
                <a:spcBef>
                  <a:spcPct val="0"/>
                </a:spcBef>
              </a:pPr>
              <a:t>412</a:t>
            </a:fld>
            <a:endParaRPr lang="it-IT" altLang="it-IT"/>
          </a:p>
        </p:txBody>
      </p:sp>
      <p:sp>
        <p:nvSpPr>
          <p:cNvPr id="249859" name="Rectangle 2">
            <a:extLst>
              <a:ext uri="{FF2B5EF4-FFF2-40B4-BE49-F238E27FC236}">
                <a16:creationId xmlns:a16="http://schemas.microsoft.com/office/drawing/2014/main" id="{02F355B0-4966-4772-8CA5-81CBFA96D9C9}"/>
              </a:ext>
            </a:extLst>
          </p:cNvPr>
          <p:cNvSpPr>
            <a:spLocks noGrp="1" noRot="1" noChangeAspect="1" noChangeArrowheads="1" noTextEdit="1"/>
          </p:cNvSpPr>
          <p:nvPr>
            <p:ph type="sldImg"/>
          </p:nvPr>
        </p:nvSpPr>
        <p:spPr>
          <a:ln/>
        </p:spPr>
      </p:sp>
      <p:sp>
        <p:nvSpPr>
          <p:cNvPr id="249860" name="Rectangle 3">
            <a:extLst>
              <a:ext uri="{FF2B5EF4-FFF2-40B4-BE49-F238E27FC236}">
                <a16:creationId xmlns:a16="http://schemas.microsoft.com/office/drawing/2014/main" id="{36CD3970-2BD3-404C-AAF6-3F1F3BF4E7C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I retinoidi topici sono utili in associazione con i corticosteroidi topici.</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a:extLst>
              <a:ext uri="{FF2B5EF4-FFF2-40B4-BE49-F238E27FC236}">
                <a16:creationId xmlns:a16="http://schemas.microsoft.com/office/drawing/2014/main" id="{C51E0110-1CF2-46FB-BFFB-0FEBAB47D07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4E5E66D-086A-459B-B30C-664AE343515E}" type="slidenum">
              <a:rPr lang="it-IT" altLang="it-IT" smtClean="0"/>
              <a:pPr>
                <a:spcBef>
                  <a:spcPct val="0"/>
                </a:spcBef>
              </a:pPr>
              <a:t>160</a:t>
            </a:fld>
            <a:endParaRPr lang="it-IT" altLang="it-IT"/>
          </a:p>
        </p:txBody>
      </p:sp>
      <p:sp>
        <p:nvSpPr>
          <p:cNvPr id="113667" name="Rectangle 7">
            <a:extLst>
              <a:ext uri="{FF2B5EF4-FFF2-40B4-BE49-F238E27FC236}">
                <a16:creationId xmlns:a16="http://schemas.microsoft.com/office/drawing/2014/main" id="{A7FC5431-9B75-481E-9DBF-325FE5AD6837}"/>
              </a:ext>
            </a:extLst>
          </p:cNvPr>
          <p:cNvSpPr txBox="1">
            <a:spLocks noGrp="1" noChangeArrowheads="1"/>
          </p:cNvSpPr>
          <p:nvPr/>
        </p:nvSpPr>
        <p:spPr bwMode="auto">
          <a:xfrm>
            <a:off x="3884613"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20" tIns="44859" rIns="89720" bIns="44859" anchor="b"/>
          <a:lstStyle>
            <a:lvl1pPr defTabSz="896938">
              <a:spcBef>
                <a:spcPct val="30000"/>
              </a:spcBef>
              <a:defRPr sz="1200">
                <a:solidFill>
                  <a:schemeClr val="tx1"/>
                </a:solidFill>
                <a:latin typeface="Arial" panose="020B0604020202020204" pitchFamily="34" charset="0"/>
              </a:defRPr>
            </a:lvl1pPr>
            <a:lvl2pPr marL="742950" indent="-285750" defTabSz="896938">
              <a:spcBef>
                <a:spcPct val="30000"/>
              </a:spcBef>
              <a:defRPr sz="1200">
                <a:solidFill>
                  <a:schemeClr val="tx1"/>
                </a:solidFill>
                <a:latin typeface="Arial" panose="020B0604020202020204" pitchFamily="34" charset="0"/>
              </a:defRPr>
            </a:lvl2pPr>
            <a:lvl3pPr marL="1143000" indent="-228600" defTabSz="896938">
              <a:spcBef>
                <a:spcPct val="30000"/>
              </a:spcBef>
              <a:defRPr sz="1200">
                <a:solidFill>
                  <a:schemeClr val="tx1"/>
                </a:solidFill>
                <a:latin typeface="Arial" panose="020B0604020202020204" pitchFamily="34" charset="0"/>
              </a:defRPr>
            </a:lvl3pPr>
            <a:lvl4pPr marL="1600200" indent="-228600" defTabSz="896938">
              <a:spcBef>
                <a:spcPct val="30000"/>
              </a:spcBef>
              <a:defRPr sz="1200">
                <a:solidFill>
                  <a:schemeClr val="tx1"/>
                </a:solidFill>
                <a:latin typeface="Arial" panose="020B0604020202020204" pitchFamily="34" charset="0"/>
              </a:defRPr>
            </a:lvl4pPr>
            <a:lvl5pPr marL="2057400" indent="-228600" defTabSz="896938">
              <a:spcBef>
                <a:spcPct val="30000"/>
              </a:spcBef>
              <a:defRPr sz="1200">
                <a:solidFill>
                  <a:schemeClr val="tx1"/>
                </a:solidFill>
                <a:latin typeface="Arial" panose="020B0604020202020204" pitchFamily="34" charset="0"/>
              </a:defRPr>
            </a:lvl5pPr>
            <a:lvl6pPr marL="2514600" indent="-228600" defTabSz="89693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9693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9693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96938"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93D01CDE-DDEE-4966-B3CF-6C76340AAC87}" type="slidenum">
              <a:rPr lang="en-GB" altLang="it-IT" sz="1100"/>
              <a:pPr algn="r" eaLnBrk="1" hangingPunct="1">
                <a:spcBef>
                  <a:spcPct val="0"/>
                </a:spcBef>
              </a:pPr>
              <a:t>160</a:t>
            </a:fld>
            <a:endParaRPr lang="en-GB" altLang="it-IT" sz="1100"/>
          </a:p>
        </p:txBody>
      </p:sp>
      <p:sp>
        <p:nvSpPr>
          <p:cNvPr id="113668" name="Rectangle 2">
            <a:extLst>
              <a:ext uri="{FF2B5EF4-FFF2-40B4-BE49-F238E27FC236}">
                <a16:creationId xmlns:a16="http://schemas.microsoft.com/office/drawing/2014/main" id="{42DB3442-EDA2-4B1E-A67B-CD3D6CED94F4}"/>
              </a:ext>
            </a:extLst>
          </p:cNvPr>
          <p:cNvSpPr>
            <a:spLocks noGrp="1" noRot="1" noChangeAspect="1" noChangeArrowheads="1" noTextEdit="1"/>
          </p:cNvSpPr>
          <p:nvPr>
            <p:ph type="sldImg"/>
          </p:nvPr>
        </p:nvSpPr>
        <p:spPr>
          <a:xfrm>
            <a:off x="1144588" y="684213"/>
            <a:ext cx="4572000" cy="3429000"/>
          </a:xfrm>
          <a:ln/>
        </p:spPr>
      </p:sp>
      <p:sp>
        <p:nvSpPr>
          <p:cNvPr id="113669" name="Rectangle 3">
            <a:extLst>
              <a:ext uri="{FF2B5EF4-FFF2-40B4-BE49-F238E27FC236}">
                <a16:creationId xmlns:a16="http://schemas.microsoft.com/office/drawing/2014/main" id="{E758E8BB-DFAA-4E0A-A3D8-768AF5E19E82}"/>
              </a:ext>
            </a:extLst>
          </p:cNvPr>
          <p:cNvSpPr>
            <a:spLocks noGrp="1" noChangeArrowheads="1"/>
          </p:cNvSpPr>
          <p:nvPr>
            <p:ph type="body" idx="1"/>
          </p:nvPr>
        </p:nvSpPr>
        <p:spPr>
          <a:xfrm>
            <a:off x="684213" y="4341813"/>
            <a:ext cx="5489575" cy="411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20" tIns="44859" rIns="89720" bIns="44859"/>
          <a:lstStyle/>
          <a:p>
            <a:endParaRPr lang="en-US" altLang="it-IT">
              <a:latin typeface="Arial" panose="020B060402020202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a:extLst>
              <a:ext uri="{FF2B5EF4-FFF2-40B4-BE49-F238E27FC236}">
                <a16:creationId xmlns:a16="http://schemas.microsoft.com/office/drawing/2014/main" id="{FC5CEFB8-D197-439D-8185-4310C104D7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5B6B836-56B1-435F-8346-5CB5A12282A8}" type="slidenum">
              <a:rPr lang="it-IT" altLang="it-IT" smtClean="0"/>
              <a:pPr>
                <a:spcBef>
                  <a:spcPct val="0"/>
                </a:spcBef>
              </a:pPr>
              <a:t>424</a:t>
            </a:fld>
            <a:endParaRPr lang="it-IT" altLang="it-IT"/>
          </a:p>
        </p:txBody>
      </p:sp>
      <p:sp>
        <p:nvSpPr>
          <p:cNvPr id="237571" name="Rectangle 2">
            <a:extLst>
              <a:ext uri="{FF2B5EF4-FFF2-40B4-BE49-F238E27FC236}">
                <a16:creationId xmlns:a16="http://schemas.microsoft.com/office/drawing/2014/main" id="{72F8C348-D7B8-497C-AB4B-B23263BD1D80}"/>
              </a:ext>
            </a:extLst>
          </p:cNvPr>
          <p:cNvSpPr>
            <a:spLocks noGrp="1" noRot="1" noChangeAspect="1" noChangeArrowheads="1" noTextEdit="1"/>
          </p:cNvSpPr>
          <p:nvPr>
            <p:ph type="sldImg"/>
          </p:nvPr>
        </p:nvSpPr>
        <p:spPr>
          <a:ln/>
        </p:spPr>
      </p:sp>
      <p:sp>
        <p:nvSpPr>
          <p:cNvPr id="237572" name="Rectangle 3">
            <a:extLst>
              <a:ext uri="{FF2B5EF4-FFF2-40B4-BE49-F238E27FC236}">
                <a16:creationId xmlns:a16="http://schemas.microsoft.com/office/drawing/2014/main" id="{837C96CD-D7A5-4273-BBB6-AF78F80464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I retinoidi topici sono utili in associazione con i corticosteroidi topici.</a:t>
            </a:r>
          </a:p>
        </p:txBody>
      </p:sp>
    </p:spTree>
    <p:extLst>
      <p:ext uri="{BB962C8B-B14F-4D97-AF65-F5344CB8AC3E}">
        <p14:creationId xmlns:p14="http://schemas.microsoft.com/office/powerpoint/2010/main" val="29764467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a:extLst>
              <a:ext uri="{FF2B5EF4-FFF2-40B4-BE49-F238E27FC236}">
                <a16:creationId xmlns:a16="http://schemas.microsoft.com/office/drawing/2014/main" id="{FC5CEFB8-D197-439D-8185-4310C104D7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5B6B836-56B1-435F-8346-5CB5A12282A8}" type="slidenum">
              <a:rPr lang="it-IT" altLang="it-IT" smtClean="0"/>
              <a:pPr>
                <a:spcBef>
                  <a:spcPct val="0"/>
                </a:spcBef>
              </a:pPr>
              <a:t>425</a:t>
            </a:fld>
            <a:endParaRPr lang="it-IT" altLang="it-IT"/>
          </a:p>
        </p:txBody>
      </p:sp>
      <p:sp>
        <p:nvSpPr>
          <p:cNvPr id="237571" name="Rectangle 2">
            <a:extLst>
              <a:ext uri="{FF2B5EF4-FFF2-40B4-BE49-F238E27FC236}">
                <a16:creationId xmlns:a16="http://schemas.microsoft.com/office/drawing/2014/main" id="{72F8C348-D7B8-497C-AB4B-B23263BD1D80}"/>
              </a:ext>
            </a:extLst>
          </p:cNvPr>
          <p:cNvSpPr>
            <a:spLocks noGrp="1" noRot="1" noChangeAspect="1" noChangeArrowheads="1" noTextEdit="1"/>
          </p:cNvSpPr>
          <p:nvPr>
            <p:ph type="sldImg"/>
          </p:nvPr>
        </p:nvSpPr>
        <p:spPr>
          <a:ln/>
        </p:spPr>
      </p:sp>
      <p:sp>
        <p:nvSpPr>
          <p:cNvPr id="237572" name="Rectangle 3">
            <a:extLst>
              <a:ext uri="{FF2B5EF4-FFF2-40B4-BE49-F238E27FC236}">
                <a16:creationId xmlns:a16="http://schemas.microsoft.com/office/drawing/2014/main" id="{837C96CD-D7A5-4273-BBB6-AF78F80464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I retinoidi topici sono utili in associazione con i corticosteroidi topici.</a:t>
            </a:r>
          </a:p>
        </p:txBody>
      </p:sp>
    </p:spTree>
    <p:extLst>
      <p:ext uri="{BB962C8B-B14F-4D97-AF65-F5344CB8AC3E}">
        <p14:creationId xmlns:p14="http://schemas.microsoft.com/office/powerpoint/2010/main" val="35066929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a:extLst>
              <a:ext uri="{FF2B5EF4-FFF2-40B4-BE49-F238E27FC236}">
                <a16:creationId xmlns:a16="http://schemas.microsoft.com/office/drawing/2014/main" id="{FC5CEFB8-D197-439D-8185-4310C104D7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5B6B836-56B1-435F-8346-5CB5A12282A8}" type="slidenum">
              <a:rPr lang="it-IT" altLang="it-IT" smtClean="0"/>
              <a:pPr>
                <a:spcBef>
                  <a:spcPct val="0"/>
                </a:spcBef>
              </a:pPr>
              <a:t>426</a:t>
            </a:fld>
            <a:endParaRPr lang="it-IT" altLang="it-IT"/>
          </a:p>
        </p:txBody>
      </p:sp>
      <p:sp>
        <p:nvSpPr>
          <p:cNvPr id="237571" name="Rectangle 2">
            <a:extLst>
              <a:ext uri="{FF2B5EF4-FFF2-40B4-BE49-F238E27FC236}">
                <a16:creationId xmlns:a16="http://schemas.microsoft.com/office/drawing/2014/main" id="{72F8C348-D7B8-497C-AB4B-B23263BD1D80}"/>
              </a:ext>
            </a:extLst>
          </p:cNvPr>
          <p:cNvSpPr>
            <a:spLocks noGrp="1" noRot="1" noChangeAspect="1" noChangeArrowheads="1" noTextEdit="1"/>
          </p:cNvSpPr>
          <p:nvPr>
            <p:ph type="sldImg"/>
          </p:nvPr>
        </p:nvSpPr>
        <p:spPr>
          <a:ln/>
        </p:spPr>
      </p:sp>
      <p:sp>
        <p:nvSpPr>
          <p:cNvPr id="237572" name="Rectangle 3">
            <a:extLst>
              <a:ext uri="{FF2B5EF4-FFF2-40B4-BE49-F238E27FC236}">
                <a16:creationId xmlns:a16="http://schemas.microsoft.com/office/drawing/2014/main" id="{837C96CD-D7A5-4273-BBB6-AF78F80464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I retinoidi topici sono utili in associazione con i corticosteroidi topici.</a:t>
            </a:r>
          </a:p>
        </p:txBody>
      </p:sp>
    </p:spTree>
    <p:extLst>
      <p:ext uri="{BB962C8B-B14F-4D97-AF65-F5344CB8AC3E}">
        <p14:creationId xmlns:p14="http://schemas.microsoft.com/office/powerpoint/2010/main" val="20267274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a:extLst>
              <a:ext uri="{FF2B5EF4-FFF2-40B4-BE49-F238E27FC236}">
                <a16:creationId xmlns:a16="http://schemas.microsoft.com/office/drawing/2014/main" id="{FC5CEFB8-D197-439D-8185-4310C104D7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5B6B836-56B1-435F-8346-5CB5A12282A8}" type="slidenum">
              <a:rPr lang="it-IT" altLang="it-IT" smtClean="0"/>
              <a:pPr>
                <a:spcBef>
                  <a:spcPct val="0"/>
                </a:spcBef>
              </a:pPr>
              <a:t>427</a:t>
            </a:fld>
            <a:endParaRPr lang="it-IT" altLang="it-IT"/>
          </a:p>
        </p:txBody>
      </p:sp>
      <p:sp>
        <p:nvSpPr>
          <p:cNvPr id="237571" name="Rectangle 2">
            <a:extLst>
              <a:ext uri="{FF2B5EF4-FFF2-40B4-BE49-F238E27FC236}">
                <a16:creationId xmlns:a16="http://schemas.microsoft.com/office/drawing/2014/main" id="{72F8C348-D7B8-497C-AB4B-B23263BD1D80}"/>
              </a:ext>
            </a:extLst>
          </p:cNvPr>
          <p:cNvSpPr>
            <a:spLocks noGrp="1" noRot="1" noChangeAspect="1" noChangeArrowheads="1" noTextEdit="1"/>
          </p:cNvSpPr>
          <p:nvPr>
            <p:ph type="sldImg"/>
          </p:nvPr>
        </p:nvSpPr>
        <p:spPr>
          <a:ln/>
        </p:spPr>
      </p:sp>
      <p:sp>
        <p:nvSpPr>
          <p:cNvPr id="237572" name="Rectangle 3">
            <a:extLst>
              <a:ext uri="{FF2B5EF4-FFF2-40B4-BE49-F238E27FC236}">
                <a16:creationId xmlns:a16="http://schemas.microsoft.com/office/drawing/2014/main" id="{837C96CD-D7A5-4273-BBB6-AF78F80464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I retinoidi topici sono utili in associazione con i corticosteroidi topici.</a:t>
            </a:r>
          </a:p>
        </p:txBody>
      </p:sp>
    </p:spTree>
    <p:extLst>
      <p:ext uri="{BB962C8B-B14F-4D97-AF65-F5344CB8AC3E}">
        <p14:creationId xmlns:p14="http://schemas.microsoft.com/office/powerpoint/2010/main" val="29083631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a:extLst>
              <a:ext uri="{FF2B5EF4-FFF2-40B4-BE49-F238E27FC236}">
                <a16:creationId xmlns:a16="http://schemas.microsoft.com/office/drawing/2014/main" id="{FC5CEFB8-D197-439D-8185-4310C104D7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5B6B836-56B1-435F-8346-5CB5A12282A8}" type="slidenum">
              <a:rPr lang="it-IT" altLang="it-IT" smtClean="0"/>
              <a:pPr>
                <a:spcBef>
                  <a:spcPct val="0"/>
                </a:spcBef>
              </a:pPr>
              <a:t>428</a:t>
            </a:fld>
            <a:endParaRPr lang="it-IT" altLang="it-IT"/>
          </a:p>
        </p:txBody>
      </p:sp>
      <p:sp>
        <p:nvSpPr>
          <p:cNvPr id="237571" name="Rectangle 2">
            <a:extLst>
              <a:ext uri="{FF2B5EF4-FFF2-40B4-BE49-F238E27FC236}">
                <a16:creationId xmlns:a16="http://schemas.microsoft.com/office/drawing/2014/main" id="{72F8C348-D7B8-497C-AB4B-B23263BD1D80}"/>
              </a:ext>
            </a:extLst>
          </p:cNvPr>
          <p:cNvSpPr>
            <a:spLocks noGrp="1" noRot="1" noChangeAspect="1" noChangeArrowheads="1" noTextEdit="1"/>
          </p:cNvSpPr>
          <p:nvPr>
            <p:ph type="sldImg"/>
          </p:nvPr>
        </p:nvSpPr>
        <p:spPr>
          <a:ln/>
        </p:spPr>
      </p:sp>
      <p:sp>
        <p:nvSpPr>
          <p:cNvPr id="237572" name="Rectangle 3">
            <a:extLst>
              <a:ext uri="{FF2B5EF4-FFF2-40B4-BE49-F238E27FC236}">
                <a16:creationId xmlns:a16="http://schemas.microsoft.com/office/drawing/2014/main" id="{837C96CD-D7A5-4273-BBB6-AF78F80464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I retinoidi topici sono utili in associazione con i corticosteroidi topici.</a:t>
            </a:r>
          </a:p>
        </p:txBody>
      </p:sp>
    </p:spTree>
    <p:extLst>
      <p:ext uri="{BB962C8B-B14F-4D97-AF65-F5344CB8AC3E}">
        <p14:creationId xmlns:p14="http://schemas.microsoft.com/office/powerpoint/2010/main" val="12424524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a:extLst>
              <a:ext uri="{FF2B5EF4-FFF2-40B4-BE49-F238E27FC236}">
                <a16:creationId xmlns:a16="http://schemas.microsoft.com/office/drawing/2014/main" id="{FC5CEFB8-D197-439D-8185-4310C104D7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5B6B836-56B1-435F-8346-5CB5A12282A8}" type="slidenum">
              <a:rPr lang="it-IT" altLang="it-IT" smtClean="0"/>
              <a:pPr>
                <a:spcBef>
                  <a:spcPct val="0"/>
                </a:spcBef>
              </a:pPr>
              <a:t>429</a:t>
            </a:fld>
            <a:endParaRPr lang="it-IT" altLang="it-IT"/>
          </a:p>
        </p:txBody>
      </p:sp>
      <p:sp>
        <p:nvSpPr>
          <p:cNvPr id="237571" name="Rectangle 2">
            <a:extLst>
              <a:ext uri="{FF2B5EF4-FFF2-40B4-BE49-F238E27FC236}">
                <a16:creationId xmlns:a16="http://schemas.microsoft.com/office/drawing/2014/main" id="{72F8C348-D7B8-497C-AB4B-B23263BD1D80}"/>
              </a:ext>
            </a:extLst>
          </p:cNvPr>
          <p:cNvSpPr>
            <a:spLocks noGrp="1" noRot="1" noChangeAspect="1" noChangeArrowheads="1" noTextEdit="1"/>
          </p:cNvSpPr>
          <p:nvPr>
            <p:ph type="sldImg"/>
          </p:nvPr>
        </p:nvSpPr>
        <p:spPr>
          <a:ln/>
        </p:spPr>
      </p:sp>
      <p:sp>
        <p:nvSpPr>
          <p:cNvPr id="237572" name="Rectangle 3">
            <a:extLst>
              <a:ext uri="{FF2B5EF4-FFF2-40B4-BE49-F238E27FC236}">
                <a16:creationId xmlns:a16="http://schemas.microsoft.com/office/drawing/2014/main" id="{837C96CD-D7A5-4273-BBB6-AF78F80464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I retinoidi topici sono utili in associazione con i corticosteroidi topici.</a:t>
            </a:r>
          </a:p>
        </p:txBody>
      </p:sp>
    </p:spTree>
    <p:extLst>
      <p:ext uri="{BB962C8B-B14F-4D97-AF65-F5344CB8AC3E}">
        <p14:creationId xmlns:p14="http://schemas.microsoft.com/office/powerpoint/2010/main" val="6230513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a:extLst>
              <a:ext uri="{FF2B5EF4-FFF2-40B4-BE49-F238E27FC236}">
                <a16:creationId xmlns:a16="http://schemas.microsoft.com/office/drawing/2014/main" id="{FC5CEFB8-D197-439D-8185-4310C104D7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5B6B836-56B1-435F-8346-5CB5A12282A8}" type="slidenum">
              <a:rPr lang="it-IT" altLang="it-IT" smtClean="0"/>
              <a:pPr>
                <a:spcBef>
                  <a:spcPct val="0"/>
                </a:spcBef>
              </a:pPr>
              <a:t>430</a:t>
            </a:fld>
            <a:endParaRPr lang="it-IT" altLang="it-IT"/>
          </a:p>
        </p:txBody>
      </p:sp>
      <p:sp>
        <p:nvSpPr>
          <p:cNvPr id="237571" name="Rectangle 2">
            <a:extLst>
              <a:ext uri="{FF2B5EF4-FFF2-40B4-BE49-F238E27FC236}">
                <a16:creationId xmlns:a16="http://schemas.microsoft.com/office/drawing/2014/main" id="{72F8C348-D7B8-497C-AB4B-B23263BD1D80}"/>
              </a:ext>
            </a:extLst>
          </p:cNvPr>
          <p:cNvSpPr>
            <a:spLocks noGrp="1" noRot="1" noChangeAspect="1" noChangeArrowheads="1" noTextEdit="1"/>
          </p:cNvSpPr>
          <p:nvPr>
            <p:ph type="sldImg"/>
          </p:nvPr>
        </p:nvSpPr>
        <p:spPr>
          <a:ln/>
        </p:spPr>
      </p:sp>
      <p:sp>
        <p:nvSpPr>
          <p:cNvPr id="237572" name="Rectangle 3">
            <a:extLst>
              <a:ext uri="{FF2B5EF4-FFF2-40B4-BE49-F238E27FC236}">
                <a16:creationId xmlns:a16="http://schemas.microsoft.com/office/drawing/2014/main" id="{837C96CD-D7A5-4273-BBB6-AF78F80464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I retinoidi topici sono utili in associazione con i corticosteroidi topici.</a:t>
            </a:r>
          </a:p>
        </p:txBody>
      </p:sp>
    </p:spTree>
    <p:extLst>
      <p:ext uri="{BB962C8B-B14F-4D97-AF65-F5344CB8AC3E}">
        <p14:creationId xmlns:p14="http://schemas.microsoft.com/office/powerpoint/2010/main" val="25761152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a:extLst>
              <a:ext uri="{FF2B5EF4-FFF2-40B4-BE49-F238E27FC236}">
                <a16:creationId xmlns:a16="http://schemas.microsoft.com/office/drawing/2014/main" id="{FC5CEFB8-D197-439D-8185-4310C104D7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5B6B836-56B1-435F-8346-5CB5A12282A8}" type="slidenum">
              <a:rPr lang="it-IT" altLang="it-IT" smtClean="0"/>
              <a:pPr>
                <a:spcBef>
                  <a:spcPct val="0"/>
                </a:spcBef>
              </a:pPr>
              <a:t>431</a:t>
            </a:fld>
            <a:endParaRPr lang="it-IT" altLang="it-IT"/>
          </a:p>
        </p:txBody>
      </p:sp>
      <p:sp>
        <p:nvSpPr>
          <p:cNvPr id="237571" name="Rectangle 2">
            <a:extLst>
              <a:ext uri="{FF2B5EF4-FFF2-40B4-BE49-F238E27FC236}">
                <a16:creationId xmlns:a16="http://schemas.microsoft.com/office/drawing/2014/main" id="{72F8C348-D7B8-497C-AB4B-B23263BD1D80}"/>
              </a:ext>
            </a:extLst>
          </p:cNvPr>
          <p:cNvSpPr>
            <a:spLocks noGrp="1" noRot="1" noChangeAspect="1" noChangeArrowheads="1" noTextEdit="1"/>
          </p:cNvSpPr>
          <p:nvPr>
            <p:ph type="sldImg"/>
          </p:nvPr>
        </p:nvSpPr>
        <p:spPr>
          <a:ln/>
        </p:spPr>
      </p:sp>
      <p:sp>
        <p:nvSpPr>
          <p:cNvPr id="237572" name="Rectangle 3">
            <a:extLst>
              <a:ext uri="{FF2B5EF4-FFF2-40B4-BE49-F238E27FC236}">
                <a16:creationId xmlns:a16="http://schemas.microsoft.com/office/drawing/2014/main" id="{837C96CD-D7A5-4273-BBB6-AF78F80464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I retinoidi topici sono utili in associazione con i corticosteroidi topici.</a:t>
            </a:r>
          </a:p>
        </p:txBody>
      </p:sp>
    </p:spTree>
    <p:extLst>
      <p:ext uri="{BB962C8B-B14F-4D97-AF65-F5344CB8AC3E}">
        <p14:creationId xmlns:p14="http://schemas.microsoft.com/office/powerpoint/2010/main" val="37881220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a:extLst>
              <a:ext uri="{FF2B5EF4-FFF2-40B4-BE49-F238E27FC236}">
                <a16:creationId xmlns:a16="http://schemas.microsoft.com/office/drawing/2014/main" id="{FC5CEFB8-D197-439D-8185-4310C104D7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5B6B836-56B1-435F-8346-5CB5A12282A8}" type="slidenum">
              <a:rPr lang="it-IT" altLang="it-IT" smtClean="0"/>
              <a:pPr>
                <a:spcBef>
                  <a:spcPct val="0"/>
                </a:spcBef>
              </a:pPr>
              <a:t>432</a:t>
            </a:fld>
            <a:endParaRPr lang="it-IT" altLang="it-IT"/>
          </a:p>
        </p:txBody>
      </p:sp>
      <p:sp>
        <p:nvSpPr>
          <p:cNvPr id="237571" name="Rectangle 2">
            <a:extLst>
              <a:ext uri="{FF2B5EF4-FFF2-40B4-BE49-F238E27FC236}">
                <a16:creationId xmlns:a16="http://schemas.microsoft.com/office/drawing/2014/main" id="{72F8C348-D7B8-497C-AB4B-B23263BD1D80}"/>
              </a:ext>
            </a:extLst>
          </p:cNvPr>
          <p:cNvSpPr>
            <a:spLocks noGrp="1" noRot="1" noChangeAspect="1" noChangeArrowheads="1" noTextEdit="1"/>
          </p:cNvSpPr>
          <p:nvPr>
            <p:ph type="sldImg"/>
          </p:nvPr>
        </p:nvSpPr>
        <p:spPr>
          <a:ln/>
        </p:spPr>
      </p:sp>
      <p:sp>
        <p:nvSpPr>
          <p:cNvPr id="237572" name="Rectangle 3">
            <a:extLst>
              <a:ext uri="{FF2B5EF4-FFF2-40B4-BE49-F238E27FC236}">
                <a16:creationId xmlns:a16="http://schemas.microsoft.com/office/drawing/2014/main" id="{837C96CD-D7A5-4273-BBB6-AF78F80464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I retinoidi topici sono utili in associazione con i corticosteroidi topici.</a:t>
            </a:r>
          </a:p>
        </p:txBody>
      </p:sp>
    </p:spTree>
    <p:extLst>
      <p:ext uri="{BB962C8B-B14F-4D97-AF65-F5344CB8AC3E}">
        <p14:creationId xmlns:p14="http://schemas.microsoft.com/office/powerpoint/2010/main" val="304900407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a:extLst>
              <a:ext uri="{FF2B5EF4-FFF2-40B4-BE49-F238E27FC236}">
                <a16:creationId xmlns:a16="http://schemas.microsoft.com/office/drawing/2014/main" id="{FC5CEFB8-D197-439D-8185-4310C104D7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5B6B836-56B1-435F-8346-5CB5A12282A8}" type="slidenum">
              <a:rPr lang="it-IT" altLang="it-IT" smtClean="0"/>
              <a:pPr>
                <a:spcBef>
                  <a:spcPct val="0"/>
                </a:spcBef>
              </a:pPr>
              <a:t>433</a:t>
            </a:fld>
            <a:endParaRPr lang="it-IT" altLang="it-IT"/>
          </a:p>
        </p:txBody>
      </p:sp>
      <p:sp>
        <p:nvSpPr>
          <p:cNvPr id="237571" name="Rectangle 2">
            <a:extLst>
              <a:ext uri="{FF2B5EF4-FFF2-40B4-BE49-F238E27FC236}">
                <a16:creationId xmlns:a16="http://schemas.microsoft.com/office/drawing/2014/main" id="{72F8C348-D7B8-497C-AB4B-B23263BD1D80}"/>
              </a:ext>
            </a:extLst>
          </p:cNvPr>
          <p:cNvSpPr>
            <a:spLocks noGrp="1" noRot="1" noChangeAspect="1" noChangeArrowheads="1" noTextEdit="1"/>
          </p:cNvSpPr>
          <p:nvPr>
            <p:ph type="sldImg"/>
          </p:nvPr>
        </p:nvSpPr>
        <p:spPr>
          <a:ln/>
        </p:spPr>
      </p:sp>
      <p:sp>
        <p:nvSpPr>
          <p:cNvPr id="237572" name="Rectangle 3">
            <a:extLst>
              <a:ext uri="{FF2B5EF4-FFF2-40B4-BE49-F238E27FC236}">
                <a16:creationId xmlns:a16="http://schemas.microsoft.com/office/drawing/2014/main" id="{837C96CD-D7A5-4273-BBB6-AF78F80464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I retinoidi topici sono utili in associazione con i corticosteroidi topici.</a:t>
            </a:r>
          </a:p>
        </p:txBody>
      </p:sp>
    </p:spTree>
    <p:extLst>
      <p:ext uri="{BB962C8B-B14F-4D97-AF65-F5344CB8AC3E}">
        <p14:creationId xmlns:p14="http://schemas.microsoft.com/office/powerpoint/2010/main" val="2640810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AA40A7A3-B5C9-4165-97B5-9C709DF14E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477FB2-DCFF-4242-BC15-6C5318141355}" type="slidenum">
              <a:rPr lang="it-IT" altLang="it-IT" smtClean="0"/>
              <a:pPr>
                <a:spcBef>
                  <a:spcPct val="0"/>
                </a:spcBef>
              </a:pPr>
              <a:t>162</a:t>
            </a:fld>
            <a:endParaRPr lang="it-IT" altLang="it-IT"/>
          </a:p>
        </p:txBody>
      </p:sp>
      <p:sp>
        <p:nvSpPr>
          <p:cNvPr id="116739" name="Rectangle 7">
            <a:extLst>
              <a:ext uri="{FF2B5EF4-FFF2-40B4-BE49-F238E27FC236}">
                <a16:creationId xmlns:a16="http://schemas.microsoft.com/office/drawing/2014/main" id="{821B6E28-A48B-41FE-8C23-4B068C5E290C}"/>
              </a:ext>
            </a:extLst>
          </p:cNvPr>
          <p:cNvSpPr txBox="1">
            <a:spLocks noGrp="1" noChangeArrowheads="1"/>
          </p:cNvSpPr>
          <p:nvPr/>
        </p:nvSpPr>
        <p:spPr bwMode="auto">
          <a:xfrm>
            <a:off x="3884613"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20" tIns="44859" rIns="89720" bIns="44859" anchor="b"/>
          <a:lstStyle>
            <a:lvl1pPr defTabSz="896938">
              <a:spcBef>
                <a:spcPct val="30000"/>
              </a:spcBef>
              <a:defRPr sz="1200">
                <a:solidFill>
                  <a:schemeClr val="tx1"/>
                </a:solidFill>
                <a:latin typeface="Arial" panose="020B0604020202020204" pitchFamily="34" charset="0"/>
              </a:defRPr>
            </a:lvl1pPr>
            <a:lvl2pPr marL="742950" indent="-285750" defTabSz="896938">
              <a:spcBef>
                <a:spcPct val="30000"/>
              </a:spcBef>
              <a:defRPr sz="1200">
                <a:solidFill>
                  <a:schemeClr val="tx1"/>
                </a:solidFill>
                <a:latin typeface="Arial" panose="020B0604020202020204" pitchFamily="34" charset="0"/>
              </a:defRPr>
            </a:lvl2pPr>
            <a:lvl3pPr marL="1143000" indent="-228600" defTabSz="896938">
              <a:spcBef>
                <a:spcPct val="30000"/>
              </a:spcBef>
              <a:defRPr sz="1200">
                <a:solidFill>
                  <a:schemeClr val="tx1"/>
                </a:solidFill>
                <a:latin typeface="Arial" panose="020B0604020202020204" pitchFamily="34" charset="0"/>
              </a:defRPr>
            </a:lvl3pPr>
            <a:lvl4pPr marL="1600200" indent="-228600" defTabSz="896938">
              <a:spcBef>
                <a:spcPct val="30000"/>
              </a:spcBef>
              <a:defRPr sz="1200">
                <a:solidFill>
                  <a:schemeClr val="tx1"/>
                </a:solidFill>
                <a:latin typeface="Arial" panose="020B0604020202020204" pitchFamily="34" charset="0"/>
              </a:defRPr>
            </a:lvl4pPr>
            <a:lvl5pPr marL="2057400" indent="-228600" defTabSz="896938">
              <a:spcBef>
                <a:spcPct val="30000"/>
              </a:spcBef>
              <a:defRPr sz="1200">
                <a:solidFill>
                  <a:schemeClr val="tx1"/>
                </a:solidFill>
                <a:latin typeface="Arial" panose="020B0604020202020204" pitchFamily="34" charset="0"/>
              </a:defRPr>
            </a:lvl5pPr>
            <a:lvl6pPr marL="2514600" indent="-228600" defTabSz="89693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9693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9693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96938"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6D7F8907-9FA6-4469-9AAD-DB025D2D59D0}" type="slidenum">
              <a:rPr lang="en-GB" altLang="it-IT" sz="1100"/>
              <a:pPr algn="r" eaLnBrk="1" hangingPunct="1">
                <a:spcBef>
                  <a:spcPct val="0"/>
                </a:spcBef>
              </a:pPr>
              <a:t>162</a:t>
            </a:fld>
            <a:endParaRPr lang="en-GB" altLang="it-IT" sz="1100"/>
          </a:p>
        </p:txBody>
      </p:sp>
      <p:sp>
        <p:nvSpPr>
          <p:cNvPr id="116740" name="Rectangle 2">
            <a:extLst>
              <a:ext uri="{FF2B5EF4-FFF2-40B4-BE49-F238E27FC236}">
                <a16:creationId xmlns:a16="http://schemas.microsoft.com/office/drawing/2014/main" id="{C0BE27FE-CE7A-4A5A-8210-76C7AEAAFA1C}"/>
              </a:ext>
            </a:extLst>
          </p:cNvPr>
          <p:cNvSpPr>
            <a:spLocks noGrp="1" noRot="1" noChangeAspect="1" noChangeArrowheads="1" noTextEdit="1"/>
          </p:cNvSpPr>
          <p:nvPr>
            <p:ph type="sldImg"/>
          </p:nvPr>
        </p:nvSpPr>
        <p:spPr>
          <a:xfrm>
            <a:off x="1144588" y="684213"/>
            <a:ext cx="4572000" cy="3429000"/>
          </a:xfrm>
          <a:ln/>
        </p:spPr>
      </p:sp>
      <p:sp>
        <p:nvSpPr>
          <p:cNvPr id="116741" name="Rectangle 3">
            <a:extLst>
              <a:ext uri="{FF2B5EF4-FFF2-40B4-BE49-F238E27FC236}">
                <a16:creationId xmlns:a16="http://schemas.microsoft.com/office/drawing/2014/main" id="{F13DEFA9-F0F1-4D98-8EB5-BB89334FB4C5}"/>
              </a:ext>
            </a:extLst>
          </p:cNvPr>
          <p:cNvSpPr>
            <a:spLocks noGrp="1" noChangeArrowheads="1"/>
          </p:cNvSpPr>
          <p:nvPr>
            <p:ph type="body" idx="1"/>
          </p:nvPr>
        </p:nvSpPr>
        <p:spPr>
          <a:xfrm>
            <a:off x="684213" y="4341813"/>
            <a:ext cx="5489575" cy="411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20" tIns="44859" rIns="89720" bIns="44859"/>
          <a:lstStyle/>
          <a:p>
            <a:r>
              <a:rPr lang="en-GB" altLang="it-IT" b="1">
                <a:latin typeface="Arial" panose="020B0604020202020204" pitchFamily="34" charset="0"/>
              </a:rPr>
              <a:t>References</a:t>
            </a:r>
          </a:p>
          <a:p>
            <a:r>
              <a:rPr lang="en-US" altLang="it-IT">
                <a:latin typeface="Arial" panose="020B0604020202020204" pitchFamily="34" charset="0"/>
              </a:rPr>
              <a:t>Hunt. </a:t>
            </a:r>
            <a:r>
              <a:rPr lang="en-US" altLang="it-IT" i="1">
                <a:latin typeface="Arial" panose="020B0604020202020204" pitchFamily="34" charset="0"/>
              </a:rPr>
              <a:t>Drugs Future</a:t>
            </a:r>
            <a:r>
              <a:rPr lang="en-US" altLang="it-IT">
                <a:latin typeface="Arial" panose="020B0604020202020204" pitchFamily="34" charset="0"/>
              </a:rPr>
              <a:t> 2000;</a:t>
            </a:r>
            <a:r>
              <a:rPr lang="en-US" altLang="it-IT" b="1">
                <a:latin typeface="Arial" panose="020B0604020202020204" pitchFamily="34" charset="0"/>
              </a:rPr>
              <a:t>25</a:t>
            </a:r>
            <a:r>
              <a:rPr lang="en-US" altLang="it-IT">
                <a:latin typeface="Arial" panose="020B0604020202020204" pitchFamily="34" charset="0"/>
              </a:rPr>
              <a:t>:1163–8.</a:t>
            </a:r>
          </a:p>
          <a:p>
            <a:r>
              <a:rPr lang="en-US" altLang="it-IT">
                <a:latin typeface="Arial" panose="020B0604020202020204" pitchFamily="34" charset="0"/>
              </a:rPr>
              <a:t>Rittenhouse et al. </a:t>
            </a:r>
            <a:r>
              <a:rPr lang="en-US" altLang="it-IT" i="1">
                <a:latin typeface="Arial" panose="020B0604020202020204" pitchFamily="34" charset="0"/>
              </a:rPr>
              <a:t>Antimicrob Agents Chemother</a:t>
            </a:r>
            <a:r>
              <a:rPr lang="en-US" altLang="it-IT">
                <a:latin typeface="Arial" panose="020B0604020202020204" pitchFamily="34" charset="0"/>
              </a:rPr>
              <a:t> 2006;</a:t>
            </a:r>
            <a:r>
              <a:rPr lang="en-US" altLang="it-IT" b="1">
                <a:latin typeface="Arial" panose="020B0604020202020204" pitchFamily="34" charset="0"/>
              </a:rPr>
              <a:t>50</a:t>
            </a:r>
            <a:r>
              <a:rPr lang="en-US" altLang="it-IT">
                <a:latin typeface="Arial" panose="020B0604020202020204" pitchFamily="34" charset="0"/>
              </a:rPr>
              <a:t>:3882–5.</a:t>
            </a:r>
          </a:p>
          <a:p>
            <a:r>
              <a:rPr lang="en-US" altLang="it-IT">
                <a:latin typeface="Arial" panose="020B0604020202020204" pitchFamily="34" charset="0"/>
              </a:rPr>
              <a:t>Rittenhouse et al. </a:t>
            </a:r>
            <a:r>
              <a:rPr lang="en-US" altLang="it-IT" i="1">
                <a:latin typeface="Arial" panose="020B0604020202020204" pitchFamily="34" charset="0"/>
              </a:rPr>
              <a:t>Antimicrob Agents Chemother</a:t>
            </a:r>
            <a:r>
              <a:rPr lang="en-US" altLang="it-IT">
                <a:latin typeface="Arial" panose="020B0604020202020204" pitchFamily="34" charset="0"/>
              </a:rPr>
              <a:t> 2006;</a:t>
            </a:r>
            <a:r>
              <a:rPr lang="en-US" altLang="it-IT" b="1">
                <a:latin typeface="Arial" panose="020B0604020202020204" pitchFamily="34" charset="0"/>
              </a:rPr>
              <a:t>50</a:t>
            </a:r>
            <a:r>
              <a:rPr lang="en-US" altLang="it-IT">
                <a:latin typeface="Arial" panose="020B0604020202020204" pitchFamily="34" charset="0"/>
              </a:rPr>
              <a:t>:3886–8.</a:t>
            </a:r>
          </a:p>
          <a:p>
            <a:endParaRPr lang="en-US" altLang="it-IT">
              <a:latin typeface="Arial" panose="020B060402020202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a:extLst>
              <a:ext uri="{FF2B5EF4-FFF2-40B4-BE49-F238E27FC236}">
                <a16:creationId xmlns:a16="http://schemas.microsoft.com/office/drawing/2014/main" id="{FC5CEFB8-D197-439D-8185-4310C104D7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5B6B836-56B1-435F-8346-5CB5A12282A8}" type="slidenum">
              <a:rPr lang="it-IT" altLang="it-IT" smtClean="0"/>
              <a:pPr>
                <a:spcBef>
                  <a:spcPct val="0"/>
                </a:spcBef>
              </a:pPr>
              <a:t>434</a:t>
            </a:fld>
            <a:endParaRPr lang="it-IT" altLang="it-IT"/>
          </a:p>
        </p:txBody>
      </p:sp>
      <p:sp>
        <p:nvSpPr>
          <p:cNvPr id="237571" name="Rectangle 2">
            <a:extLst>
              <a:ext uri="{FF2B5EF4-FFF2-40B4-BE49-F238E27FC236}">
                <a16:creationId xmlns:a16="http://schemas.microsoft.com/office/drawing/2014/main" id="{72F8C348-D7B8-497C-AB4B-B23263BD1D80}"/>
              </a:ext>
            </a:extLst>
          </p:cNvPr>
          <p:cNvSpPr>
            <a:spLocks noGrp="1" noRot="1" noChangeAspect="1" noChangeArrowheads="1" noTextEdit="1"/>
          </p:cNvSpPr>
          <p:nvPr>
            <p:ph type="sldImg"/>
          </p:nvPr>
        </p:nvSpPr>
        <p:spPr>
          <a:ln/>
        </p:spPr>
      </p:sp>
      <p:sp>
        <p:nvSpPr>
          <p:cNvPr id="237572" name="Rectangle 3">
            <a:extLst>
              <a:ext uri="{FF2B5EF4-FFF2-40B4-BE49-F238E27FC236}">
                <a16:creationId xmlns:a16="http://schemas.microsoft.com/office/drawing/2014/main" id="{837C96CD-D7A5-4273-BBB6-AF78F80464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I retinoidi topici sono utili in associazione con i corticosteroidi topici.</a:t>
            </a:r>
          </a:p>
        </p:txBody>
      </p:sp>
    </p:spTree>
    <p:extLst>
      <p:ext uri="{BB962C8B-B14F-4D97-AF65-F5344CB8AC3E}">
        <p14:creationId xmlns:p14="http://schemas.microsoft.com/office/powerpoint/2010/main" val="286375045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a:extLst>
              <a:ext uri="{FF2B5EF4-FFF2-40B4-BE49-F238E27FC236}">
                <a16:creationId xmlns:a16="http://schemas.microsoft.com/office/drawing/2014/main" id="{FC5CEFB8-D197-439D-8185-4310C104D7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5B6B836-56B1-435F-8346-5CB5A12282A8}" type="slidenum">
              <a:rPr lang="it-IT" altLang="it-IT" smtClean="0"/>
              <a:pPr>
                <a:spcBef>
                  <a:spcPct val="0"/>
                </a:spcBef>
              </a:pPr>
              <a:t>435</a:t>
            </a:fld>
            <a:endParaRPr lang="it-IT" altLang="it-IT"/>
          </a:p>
        </p:txBody>
      </p:sp>
      <p:sp>
        <p:nvSpPr>
          <p:cNvPr id="237571" name="Rectangle 2">
            <a:extLst>
              <a:ext uri="{FF2B5EF4-FFF2-40B4-BE49-F238E27FC236}">
                <a16:creationId xmlns:a16="http://schemas.microsoft.com/office/drawing/2014/main" id="{72F8C348-D7B8-497C-AB4B-B23263BD1D80}"/>
              </a:ext>
            </a:extLst>
          </p:cNvPr>
          <p:cNvSpPr>
            <a:spLocks noGrp="1" noRot="1" noChangeAspect="1" noChangeArrowheads="1" noTextEdit="1"/>
          </p:cNvSpPr>
          <p:nvPr>
            <p:ph type="sldImg"/>
          </p:nvPr>
        </p:nvSpPr>
        <p:spPr>
          <a:ln/>
        </p:spPr>
      </p:sp>
      <p:sp>
        <p:nvSpPr>
          <p:cNvPr id="237572" name="Rectangle 3">
            <a:extLst>
              <a:ext uri="{FF2B5EF4-FFF2-40B4-BE49-F238E27FC236}">
                <a16:creationId xmlns:a16="http://schemas.microsoft.com/office/drawing/2014/main" id="{837C96CD-D7A5-4273-BBB6-AF78F80464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I retinoidi topici sono utili in associazione con i corticosteroidi topici.</a:t>
            </a:r>
          </a:p>
        </p:txBody>
      </p:sp>
    </p:spTree>
    <p:extLst>
      <p:ext uri="{BB962C8B-B14F-4D97-AF65-F5344CB8AC3E}">
        <p14:creationId xmlns:p14="http://schemas.microsoft.com/office/powerpoint/2010/main" val="8174010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a:extLst>
              <a:ext uri="{FF2B5EF4-FFF2-40B4-BE49-F238E27FC236}">
                <a16:creationId xmlns:a16="http://schemas.microsoft.com/office/drawing/2014/main" id="{FC5CEFB8-D197-439D-8185-4310C104D7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5B6B836-56B1-435F-8346-5CB5A12282A8}" type="slidenum">
              <a:rPr lang="it-IT" altLang="it-IT" smtClean="0"/>
              <a:pPr>
                <a:spcBef>
                  <a:spcPct val="0"/>
                </a:spcBef>
              </a:pPr>
              <a:t>436</a:t>
            </a:fld>
            <a:endParaRPr lang="it-IT" altLang="it-IT"/>
          </a:p>
        </p:txBody>
      </p:sp>
      <p:sp>
        <p:nvSpPr>
          <p:cNvPr id="237571" name="Rectangle 2">
            <a:extLst>
              <a:ext uri="{FF2B5EF4-FFF2-40B4-BE49-F238E27FC236}">
                <a16:creationId xmlns:a16="http://schemas.microsoft.com/office/drawing/2014/main" id="{72F8C348-D7B8-497C-AB4B-B23263BD1D80}"/>
              </a:ext>
            </a:extLst>
          </p:cNvPr>
          <p:cNvSpPr>
            <a:spLocks noGrp="1" noRot="1" noChangeAspect="1" noChangeArrowheads="1" noTextEdit="1"/>
          </p:cNvSpPr>
          <p:nvPr>
            <p:ph type="sldImg"/>
          </p:nvPr>
        </p:nvSpPr>
        <p:spPr>
          <a:ln/>
        </p:spPr>
      </p:sp>
      <p:sp>
        <p:nvSpPr>
          <p:cNvPr id="237572" name="Rectangle 3">
            <a:extLst>
              <a:ext uri="{FF2B5EF4-FFF2-40B4-BE49-F238E27FC236}">
                <a16:creationId xmlns:a16="http://schemas.microsoft.com/office/drawing/2014/main" id="{837C96CD-D7A5-4273-BBB6-AF78F80464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I retinoidi topici sono utili in associazione con i corticosteroidi topici.</a:t>
            </a:r>
          </a:p>
        </p:txBody>
      </p:sp>
    </p:spTree>
    <p:extLst>
      <p:ext uri="{BB962C8B-B14F-4D97-AF65-F5344CB8AC3E}">
        <p14:creationId xmlns:p14="http://schemas.microsoft.com/office/powerpoint/2010/main" val="177283831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a:extLst>
              <a:ext uri="{FF2B5EF4-FFF2-40B4-BE49-F238E27FC236}">
                <a16:creationId xmlns:a16="http://schemas.microsoft.com/office/drawing/2014/main" id="{FC5CEFB8-D197-439D-8185-4310C104D7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5B6B836-56B1-435F-8346-5CB5A12282A8}" type="slidenum">
              <a:rPr lang="it-IT" altLang="it-IT" smtClean="0"/>
              <a:pPr>
                <a:spcBef>
                  <a:spcPct val="0"/>
                </a:spcBef>
              </a:pPr>
              <a:t>437</a:t>
            </a:fld>
            <a:endParaRPr lang="it-IT" altLang="it-IT"/>
          </a:p>
        </p:txBody>
      </p:sp>
      <p:sp>
        <p:nvSpPr>
          <p:cNvPr id="237571" name="Rectangle 2">
            <a:extLst>
              <a:ext uri="{FF2B5EF4-FFF2-40B4-BE49-F238E27FC236}">
                <a16:creationId xmlns:a16="http://schemas.microsoft.com/office/drawing/2014/main" id="{72F8C348-D7B8-497C-AB4B-B23263BD1D80}"/>
              </a:ext>
            </a:extLst>
          </p:cNvPr>
          <p:cNvSpPr>
            <a:spLocks noGrp="1" noRot="1" noChangeAspect="1" noChangeArrowheads="1" noTextEdit="1"/>
          </p:cNvSpPr>
          <p:nvPr>
            <p:ph type="sldImg"/>
          </p:nvPr>
        </p:nvSpPr>
        <p:spPr>
          <a:ln/>
        </p:spPr>
      </p:sp>
      <p:sp>
        <p:nvSpPr>
          <p:cNvPr id="237572" name="Rectangle 3">
            <a:extLst>
              <a:ext uri="{FF2B5EF4-FFF2-40B4-BE49-F238E27FC236}">
                <a16:creationId xmlns:a16="http://schemas.microsoft.com/office/drawing/2014/main" id="{837C96CD-D7A5-4273-BBB6-AF78F80464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I retinoidi topici sono utili in associazione con i corticosteroidi topici.</a:t>
            </a:r>
          </a:p>
        </p:txBody>
      </p:sp>
    </p:spTree>
    <p:extLst>
      <p:ext uri="{BB962C8B-B14F-4D97-AF65-F5344CB8AC3E}">
        <p14:creationId xmlns:p14="http://schemas.microsoft.com/office/powerpoint/2010/main" val="11700998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a:extLst>
              <a:ext uri="{FF2B5EF4-FFF2-40B4-BE49-F238E27FC236}">
                <a16:creationId xmlns:a16="http://schemas.microsoft.com/office/drawing/2014/main" id="{FC5CEFB8-D197-439D-8185-4310C104D7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5B6B836-56B1-435F-8346-5CB5A12282A8}" type="slidenum">
              <a:rPr lang="it-IT" altLang="it-IT" smtClean="0"/>
              <a:pPr>
                <a:spcBef>
                  <a:spcPct val="0"/>
                </a:spcBef>
              </a:pPr>
              <a:t>438</a:t>
            </a:fld>
            <a:endParaRPr lang="it-IT" altLang="it-IT"/>
          </a:p>
        </p:txBody>
      </p:sp>
      <p:sp>
        <p:nvSpPr>
          <p:cNvPr id="237571" name="Rectangle 2">
            <a:extLst>
              <a:ext uri="{FF2B5EF4-FFF2-40B4-BE49-F238E27FC236}">
                <a16:creationId xmlns:a16="http://schemas.microsoft.com/office/drawing/2014/main" id="{72F8C348-D7B8-497C-AB4B-B23263BD1D80}"/>
              </a:ext>
            </a:extLst>
          </p:cNvPr>
          <p:cNvSpPr>
            <a:spLocks noGrp="1" noRot="1" noChangeAspect="1" noChangeArrowheads="1" noTextEdit="1"/>
          </p:cNvSpPr>
          <p:nvPr>
            <p:ph type="sldImg"/>
          </p:nvPr>
        </p:nvSpPr>
        <p:spPr>
          <a:ln/>
        </p:spPr>
      </p:sp>
      <p:sp>
        <p:nvSpPr>
          <p:cNvPr id="237572" name="Rectangle 3">
            <a:extLst>
              <a:ext uri="{FF2B5EF4-FFF2-40B4-BE49-F238E27FC236}">
                <a16:creationId xmlns:a16="http://schemas.microsoft.com/office/drawing/2014/main" id="{837C96CD-D7A5-4273-BBB6-AF78F80464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I retinoidi topici sono utili in associazione con i corticosteroidi topici.</a:t>
            </a:r>
          </a:p>
        </p:txBody>
      </p:sp>
    </p:spTree>
    <p:extLst>
      <p:ext uri="{BB962C8B-B14F-4D97-AF65-F5344CB8AC3E}">
        <p14:creationId xmlns:p14="http://schemas.microsoft.com/office/powerpoint/2010/main" val="319560504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a:extLst>
              <a:ext uri="{FF2B5EF4-FFF2-40B4-BE49-F238E27FC236}">
                <a16:creationId xmlns:a16="http://schemas.microsoft.com/office/drawing/2014/main" id="{FC5CEFB8-D197-439D-8185-4310C104D7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5B6B836-56B1-435F-8346-5CB5A12282A8}" type="slidenum">
              <a:rPr lang="it-IT" altLang="it-IT" smtClean="0"/>
              <a:pPr>
                <a:spcBef>
                  <a:spcPct val="0"/>
                </a:spcBef>
              </a:pPr>
              <a:t>439</a:t>
            </a:fld>
            <a:endParaRPr lang="it-IT" altLang="it-IT"/>
          </a:p>
        </p:txBody>
      </p:sp>
      <p:sp>
        <p:nvSpPr>
          <p:cNvPr id="237571" name="Rectangle 2">
            <a:extLst>
              <a:ext uri="{FF2B5EF4-FFF2-40B4-BE49-F238E27FC236}">
                <a16:creationId xmlns:a16="http://schemas.microsoft.com/office/drawing/2014/main" id="{72F8C348-D7B8-497C-AB4B-B23263BD1D80}"/>
              </a:ext>
            </a:extLst>
          </p:cNvPr>
          <p:cNvSpPr>
            <a:spLocks noGrp="1" noRot="1" noChangeAspect="1" noChangeArrowheads="1" noTextEdit="1"/>
          </p:cNvSpPr>
          <p:nvPr>
            <p:ph type="sldImg"/>
          </p:nvPr>
        </p:nvSpPr>
        <p:spPr>
          <a:ln/>
        </p:spPr>
      </p:sp>
      <p:sp>
        <p:nvSpPr>
          <p:cNvPr id="237572" name="Rectangle 3">
            <a:extLst>
              <a:ext uri="{FF2B5EF4-FFF2-40B4-BE49-F238E27FC236}">
                <a16:creationId xmlns:a16="http://schemas.microsoft.com/office/drawing/2014/main" id="{837C96CD-D7A5-4273-BBB6-AF78F80464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I retinoidi topici sono utili in associazione con i corticosteroidi topici.</a:t>
            </a:r>
          </a:p>
        </p:txBody>
      </p:sp>
    </p:spTree>
    <p:extLst>
      <p:ext uri="{BB962C8B-B14F-4D97-AF65-F5344CB8AC3E}">
        <p14:creationId xmlns:p14="http://schemas.microsoft.com/office/powerpoint/2010/main" val="50693410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a:extLst>
              <a:ext uri="{FF2B5EF4-FFF2-40B4-BE49-F238E27FC236}">
                <a16:creationId xmlns:a16="http://schemas.microsoft.com/office/drawing/2014/main" id="{FC5CEFB8-D197-439D-8185-4310C104D7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5B6B836-56B1-435F-8346-5CB5A12282A8}" type="slidenum">
              <a:rPr lang="it-IT" altLang="it-IT" smtClean="0"/>
              <a:pPr>
                <a:spcBef>
                  <a:spcPct val="0"/>
                </a:spcBef>
              </a:pPr>
              <a:t>440</a:t>
            </a:fld>
            <a:endParaRPr lang="it-IT" altLang="it-IT"/>
          </a:p>
        </p:txBody>
      </p:sp>
      <p:sp>
        <p:nvSpPr>
          <p:cNvPr id="237571" name="Rectangle 2">
            <a:extLst>
              <a:ext uri="{FF2B5EF4-FFF2-40B4-BE49-F238E27FC236}">
                <a16:creationId xmlns:a16="http://schemas.microsoft.com/office/drawing/2014/main" id="{72F8C348-D7B8-497C-AB4B-B23263BD1D80}"/>
              </a:ext>
            </a:extLst>
          </p:cNvPr>
          <p:cNvSpPr>
            <a:spLocks noGrp="1" noRot="1" noChangeAspect="1" noChangeArrowheads="1" noTextEdit="1"/>
          </p:cNvSpPr>
          <p:nvPr>
            <p:ph type="sldImg"/>
          </p:nvPr>
        </p:nvSpPr>
        <p:spPr>
          <a:ln/>
        </p:spPr>
      </p:sp>
      <p:sp>
        <p:nvSpPr>
          <p:cNvPr id="237572" name="Rectangle 3">
            <a:extLst>
              <a:ext uri="{FF2B5EF4-FFF2-40B4-BE49-F238E27FC236}">
                <a16:creationId xmlns:a16="http://schemas.microsoft.com/office/drawing/2014/main" id="{837C96CD-D7A5-4273-BBB6-AF78F80464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I retinoidi topici sono utili in associazione con i corticosteroidi topici.</a:t>
            </a:r>
          </a:p>
        </p:txBody>
      </p:sp>
    </p:spTree>
    <p:extLst>
      <p:ext uri="{BB962C8B-B14F-4D97-AF65-F5344CB8AC3E}">
        <p14:creationId xmlns:p14="http://schemas.microsoft.com/office/powerpoint/2010/main" val="411913407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a:extLst>
              <a:ext uri="{FF2B5EF4-FFF2-40B4-BE49-F238E27FC236}">
                <a16:creationId xmlns:a16="http://schemas.microsoft.com/office/drawing/2014/main" id="{FC5CEFB8-D197-439D-8185-4310C104D7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5B6B836-56B1-435F-8346-5CB5A12282A8}" type="slidenum">
              <a:rPr lang="it-IT" altLang="it-IT" smtClean="0"/>
              <a:pPr>
                <a:spcBef>
                  <a:spcPct val="0"/>
                </a:spcBef>
              </a:pPr>
              <a:t>441</a:t>
            </a:fld>
            <a:endParaRPr lang="it-IT" altLang="it-IT"/>
          </a:p>
        </p:txBody>
      </p:sp>
      <p:sp>
        <p:nvSpPr>
          <p:cNvPr id="237571" name="Rectangle 2">
            <a:extLst>
              <a:ext uri="{FF2B5EF4-FFF2-40B4-BE49-F238E27FC236}">
                <a16:creationId xmlns:a16="http://schemas.microsoft.com/office/drawing/2014/main" id="{72F8C348-D7B8-497C-AB4B-B23263BD1D80}"/>
              </a:ext>
            </a:extLst>
          </p:cNvPr>
          <p:cNvSpPr>
            <a:spLocks noGrp="1" noRot="1" noChangeAspect="1" noChangeArrowheads="1" noTextEdit="1"/>
          </p:cNvSpPr>
          <p:nvPr>
            <p:ph type="sldImg"/>
          </p:nvPr>
        </p:nvSpPr>
        <p:spPr>
          <a:ln/>
        </p:spPr>
      </p:sp>
      <p:sp>
        <p:nvSpPr>
          <p:cNvPr id="237572" name="Rectangle 3">
            <a:extLst>
              <a:ext uri="{FF2B5EF4-FFF2-40B4-BE49-F238E27FC236}">
                <a16:creationId xmlns:a16="http://schemas.microsoft.com/office/drawing/2014/main" id="{837C96CD-D7A5-4273-BBB6-AF78F80464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I retinoidi topici sono utili in associazione con i corticosteroidi topici.</a:t>
            </a:r>
          </a:p>
        </p:txBody>
      </p:sp>
    </p:spTree>
    <p:extLst>
      <p:ext uri="{BB962C8B-B14F-4D97-AF65-F5344CB8AC3E}">
        <p14:creationId xmlns:p14="http://schemas.microsoft.com/office/powerpoint/2010/main" val="337202313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a:extLst>
              <a:ext uri="{FF2B5EF4-FFF2-40B4-BE49-F238E27FC236}">
                <a16:creationId xmlns:a16="http://schemas.microsoft.com/office/drawing/2014/main" id="{FC5CEFB8-D197-439D-8185-4310C104D7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5B6B836-56B1-435F-8346-5CB5A12282A8}" type="slidenum">
              <a:rPr lang="it-IT" altLang="it-IT" smtClean="0"/>
              <a:pPr>
                <a:spcBef>
                  <a:spcPct val="0"/>
                </a:spcBef>
              </a:pPr>
              <a:t>442</a:t>
            </a:fld>
            <a:endParaRPr lang="it-IT" altLang="it-IT"/>
          </a:p>
        </p:txBody>
      </p:sp>
      <p:sp>
        <p:nvSpPr>
          <p:cNvPr id="237571" name="Rectangle 2">
            <a:extLst>
              <a:ext uri="{FF2B5EF4-FFF2-40B4-BE49-F238E27FC236}">
                <a16:creationId xmlns:a16="http://schemas.microsoft.com/office/drawing/2014/main" id="{72F8C348-D7B8-497C-AB4B-B23263BD1D80}"/>
              </a:ext>
            </a:extLst>
          </p:cNvPr>
          <p:cNvSpPr>
            <a:spLocks noGrp="1" noRot="1" noChangeAspect="1" noChangeArrowheads="1" noTextEdit="1"/>
          </p:cNvSpPr>
          <p:nvPr>
            <p:ph type="sldImg"/>
          </p:nvPr>
        </p:nvSpPr>
        <p:spPr>
          <a:ln/>
        </p:spPr>
      </p:sp>
      <p:sp>
        <p:nvSpPr>
          <p:cNvPr id="237572" name="Rectangle 3">
            <a:extLst>
              <a:ext uri="{FF2B5EF4-FFF2-40B4-BE49-F238E27FC236}">
                <a16:creationId xmlns:a16="http://schemas.microsoft.com/office/drawing/2014/main" id="{837C96CD-D7A5-4273-BBB6-AF78F80464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I retinoidi topici sono utili in associazione con i corticosteroidi topici.</a:t>
            </a:r>
          </a:p>
        </p:txBody>
      </p:sp>
    </p:spTree>
    <p:extLst>
      <p:ext uri="{BB962C8B-B14F-4D97-AF65-F5344CB8AC3E}">
        <p14:creationId xmlns:p14="http://schemas.microsoft.com/office/powerpoint/2010/main" val="1692394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a:extLst>
              <a:ext uri="{FF2B5EF4-FFF2-40B4-BE49-F238E27FC236}">
                <a16:creationId xmlns:a16="http://schemas.microsoft.com/office/drawing/2014/main" id="{FC5CEFB8-D197-439D-8185-4310C104D7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5B6B836-56B1-435F-8346-5CB5A12282A8}" type="slidenum">
              <a:rPr lang="it-IT" altLang="it-IT" smtClean="0"/>
              <a:pPr>
                <a:spcBef>
                  <a:spcPct val="0"/>
                </a:spcBef>
              </a:pPr>
              <a:t>443</a:t>
            </a:fld>
            <a:endParaRPr lang="it-IT" altLang="it-IT"/>
          </a:p>
        </p:txBody>
      </p:sp>
      <p:sp>
        <p:nvSpPr>
          <p:cNvPr id="237571" name="Rectangle 2">
            <a:extLst>
              <a:ext uri="{FF2B5EF4-FFF2-40B4-BE49-F238E27FC236}">
                <a16:creationId xmlns:a16="http://schemas.microsoft.com/office/drawing/2014/main" id="{72F8C348-D7B8-497C-AB4B-B23263BD1D80}"/>
              </a:ext>
            </a:extLst>
          </p:cNvPr>
          <p:cNvSpPr>
            <a:spLocks noGrp="1" noRot="1" noChangeAspect="1" noChangeArrowheads="1" noTextEdit="1"/>
          </p:cNvSpPr>
          <p:nvPr>
            <p:ph type="sldImg"/>
          </p:nvPr>
        </p:nvSpPr>
        <p:spPr>
          <a:ln/>
        </p:spPr>
      </p:sp>
      <p:sp>
        <p:nvSpPr>
          <p:cNvPr id="237572" name="Rectangle 3">
            <a:extLst>
              <a:ext uri="{FF2B5EF4-FFF2-40B4-BE49-F238E27FC236}">
                <a16:creationId xmlns:a16="http://schemas.microsoft.com/office/drawing/2014/main" id="{837C96CD-D7A5-4273-BBB6-AF78F80464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I retinoidi topici sono utili in associazione con i corticosteroidi topici.</a:t>
            </a:r>
          </a:p>
        </p:txBody>
      </p:sp>
    </p:spTree>
    <p:extLst>
      <p:ext uri="{BB962C8B-B14F-4D97-AF65-F5344CB8AC3E}">
        <p14:creationId xmlns:p14="http://schemas.microsoft.com/office/powerpoint/2010/main" val="1202895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id="{FB3A8892-8988-424B-8C3C-3040F8DC43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E5D0EE1-BD8F-4E22-BF1C-0F25136C2EB5}" type="slidenum">
              <a:rPr lang="it-IT" altLang="it-IT" smtClean="0"/>
              <a:pPr>
                <a:spcBef>
                  <a:spcPct val="0"/>
                </a:spcBef>
              </a:pPr>
              <a:t>163</a:t>
            </a:fld>
            <a:endParaRPr lang="it-IT" altLang="it-IT"/>
          </a:p>
        </p:txBody>
      </p:sp>
      <p:sp>
        <p:nvSpPr>
          <p:cNvPr id="118787" name="Rectangle 7">
            <a:extLst>
              <a:ext uri="{FF2B5EF4-FFF2-40B4-BE49-F238E27FC236}">
                <a16:creationId xmlns:a16="http://schemas.microsoft.com/office/drawing/2014/main" id="{473967AC-10C7-47F2-A75F-3FDDABF72005}"/>
              </a:ext>
            </a:extLst>
          </p:cNvPr>
          <p:cNvSpPr txBox="1">
            <a:spLocks noGrp="1" noChangeArrowheads="1"/>
          </p:cNvSpPr>
          <p:nvPr/>
        </p:nvSpPr>
        <p:spPr bwMode="auto">
          <a:xfrm>
            <a:off x="3884613"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20" tIns="44859" rIns="89720" bIns="44859" anchor="b"/>
          <a:lstStyle>
            <a:lvl1pPr defTabSz="896938">
              <a:spcBef>
                <a:spcPct val="30000"/>
              </a:spcBef>
              <a:defRPr sz="1200">
                <a:solidFill>
                  <a:schemeClr val="tx1"/>
                </a:solidFill>
                <a:latin typeface="Arial" panose="020B0604020202020204" pitchFamily="34" charset="0"/>
              </a:defRPr>
            </a:lvl1pPr>
            <a:lvl2pPr marL="742950" indent="-285750" defTabSz="896938">
              <a:spcBef>
                <a:spcPct val="30000"/>
              </a:spcBef>
              <a:defRPr sz="1200">
                <a:solidFill>
                  <a:schemeClr val="tx1"/>
                </a:solidFill>
                <a:latin typeface="Arial" panose="020B0604020202020204" pitchFamily="34" charset="0"/>
              </a:defRPr>
            </a:lvl2pPr>
            <a:lvl3pPr marL="1143000" indent="-228600" defTabSz="896938">
              <a:spcBef>
                <a:spcPct val="30000"/>
              </a:spcBef>
              <a:defRPr sz="1200">
                <a:solidFill>
                  <a:schemeClr val="tx1"/>
                </a:solidFill>
                <a:latin typeface="Arial" panose="020B0604020202020204" pitchFamily="34" charset="0"/>
              </a:defRPr>
            </a:lvl3pPr>
            <a:lvl4pPr marL="1600200" indent="-228600" defTabSz="896938">
              <a:spcBef>
                <a:spcPct val="30000"/>
              </a:spcBef>
              <a:defRPr sz="1200">
                <a:solidFill>
                  <a:schemeClr val="tx1"/>
                </a:solidFill>
                <a:latin typeface="Arial" panose="020B0604020202020204" pitchFamily="34" charset="0"/>
              </a:defRPr>
            </a:lvl4pPr>
            <a:lvl5pPr marL="2057400" indent="-228600" defTabSz="896938">
              <a:spcBef>
                <a:spcPct val="30000"/>
              </a:spcBef>
              <a:defRPr sz="1200">
                <a:solidFill>
                  <a:schemeClr val="tx1"/>
                </a:solidFill>
                <a:latin typeface="Arial" panose="020B0604020202020204" pitchFamily="34" charset="0"/>
              </a:defRPr>
            </a:lvl5pPr>
            <a:lvl6pPr marL="2514600" indent="-228600" defTabSz="89693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9693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9693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96938"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F8EDC5C9-C84A-4D1B-949E-F2531874E00F}" type="slidenum">
              <a:rPr lang="en-GB" altLang="it-IT" sz="1100"/>
              <a:pPr algn="r" eaLnBrk="1" hangingPunct="1">
                <a:spcBef>
                  <a:spcPct val="0"/>
                </a:spcBef>
              </a:pPr>
              <a:t>163</a:t>
            </a:fld>
            <a:endParaRPr lang="en-GB" altLang="it-IT" sz="1100"/>
          </a:p>
        </p:txBody>
      </p:sp>
      <p:sp>
        <p:nvSpPr>
          <p:cNvPr id="118788" name="Rectangle 2">
            <a:extLst>
              <a:ext uri="{FF2B5EF4-FFF2-40B4-BE49-F238E27FC236}">
                <a16:creationId xmlns:a16="http://schemas.microsoft.com/office/drawing/2014/main" id="{BB536692-24D7-4350-8DC5-F8C2125D3AED}"/>
              </a:ext>
            </a:extLst>
          </p:cNvPr>
          <p:cNvSpPr>
            <a:spLocks noGrp="1" noRot="1" noChangeAspect="1" noChangeArrowheads="1" noTextEdit="1"/>
          </p:cNvSpPr>
          <p:nvPr>
            <p:ph type="sldImg"/>
          </p:nvPr>
        </p:nvSpPr>
        <p:spPr>
          <a:xfrm>
            <a:off x="1144588" y="684213"/>
            <a:ext cx="4572000" cy="3429000"/>
          </a:xfrm>
          <a:ln/>
        </p:spPr>
      </p:sp>
      <p:sp>
        <p:nvSpPr>
          <p:cNvPr id="118789" name="Rectangle 3">
            <a:extLst>
              <a:ext uri="{FF2B5EF4-FFF2-40B4-BE49-F238E27FC236}">
                <a16:creationId xmlns:a16="http://schemas.microsoft.com/office/drawing/2014/main" id="{7E80901B-9853-4DB6-8591-E07C85A6A6FC}"/>
              </a:ext>
            </a:extLst>
          </p:cNvPr>
          <p:cNvSpPr>
            <a:spLocks noGrp="1" noChangeArrowheads="1"/>
          </p:cNvSpPr>
          <p:nvPr>
            <p:ph type="body" idx="1"/>
          </p:nvPr>
        </p:nvSpPr>
        <p:spPr>
          <a:xfrm>
            <a:off x="684213" y="4341813"/>
            <a:ext cx="5489575" cy="411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20" tIns="44859" rIns="89720" bIns="44859"/>
          <a:lstStyle/>
          <a:p>
            <a:r>
              <a:rPr lang="en-GB" altLang="it-IT" b="1">
                <a:latin typeface="Arial" panose="020B0604020202020204" pitchFamily="34" charset="0"/>
              </a:rPr>
              <a:t>Reference</a:t>
            </a:r>
          </a:p>
          <a:p>
            <a:r>
              <a:rPr lang="da-DK" altLang="it-IT">
                <a:latin typeface="Arial" panose="020B0604020202020204" pitchFamily="34" charset="0"/>
              </a:rPr>
              <a:t>Yan et al</a:t>
            </a:r>
            <a:r>
              <a:rPr lang="en-GB" altLang="it-IT">
                <a:latin typeface="Arial" panose="020B0604020202020204" pitchFamily="34" charset="0"/>
              </a:rPr>
              <a:t>. </a:t>
            </a:r>
            <a:r>
              <a:rPr lang="en-GB" altLang="it-IT" i="1">
                <a:latin typeface="Arial" panose="020B0604020202020204" pitchFamily="34" charset="0"/>
              </a:rPr>
              <a:t>Antimicrob Agents Chemother</a:t>
            </a:r>
            <a:r>
              <a:rPr lang="en-GB" altLang="it-IT">
                <a:latin typeface="Arial" panose="020B0604020202020204" pitchFamily="34" charset="0"/>
              </a:rPr>
              <a:t> 2006;</a:t>
            </a:r>
            <a:r>
              <a:rPr lang="en-GB" altLang="it-IT" b="1">
                <a:latin typeface="Arial" panose="020B0604020202020204" pitchFamily="34" charset="0"/>
              </a:rPr>
              <a:t>50</a:t>
            </a:r>
            <a:r>
              <a:rPr lang="en-GB" altLang="it-IT">
                <a:latin typeface="Arial" panose="020B0604020202020204" pitchFamily="34" charset="0"/>
              </a:rPr>
              <a:t>:3875–81. </a:t>
            </a:r>
            <a:endParaRPr lang="en-US" altLang="it-IT">
              <a:latin typeface="Arial" panose="020B0604020202020204" pitchFamily="34" charset="0"/>
            </a:endParaRPr>
          </a:p>
          <a:p>
            <a:endParaRPr lang="en-US" altLang="it-IT">
              <a:latin typeface="Arial" panose="020B0604020202020204"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a:extLst>
              <a:ext uri="{FF2B5EF4-FFF2-40B4-BE49-F238E27FC236}">
                <a16:creationId xmlns:a16="http://schemas.microsoft.com/office/drawing/2014/main" id="{FC5CEFB8-D197-439D-8185-4310C104D7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5B6B836-56B1-435F-8346-5CB5A12282A8}" type="slidenum">
              <a:rPr lang="it-IT" altLang="it-IT" smtClean="0"/>
              <a:pPr>
                <a:spcBef>
                  <a:spcPct val="0"/>
                </a:spcBef>
              </a:pPr>
              <a:t>444</a:t>
            </a:fld>
            <a:endParaRPr lang="it-IT" altLang="it-IT"/>
          </a:p>
        </p:txBody>
      </p:sp>
      <p:sp>
        <p:nvSpPr>
          <p:cNvPr id="237571" name="Rectangle 2">
            <a:extLst>
              <a:ext uri="{FF2B5EF4-FFF2-40B4-BE49-F238E27FC236}">
                <a16:creationId xmlns:a16="http://schemas.microsoft.com/office/drawing/2014/main" id="{72F8C348-D7B8-497C-AB4B-B23263BD1D80}"/>
              </a:ext>
            </a:extLst>
          </p:cNvPr>
          <p:cNvSpPr>
            <a:spLocks noGrp="1" noRot="1" noChangeAspect="1" noChangeArrowheads="1" noTextEdit="1"/>
          </p:cNvSpPr>
          <p:nvPr>
            <p:ph type="sldImg"/>
          </p:nvPr>
        </p:nvSpPr>
        <p:spPr>
          <a:ln/>
        </p:spPr>
      </p:sp>
      <p:sp>
        <p:nvSpPr>
          <p:cNvPr id="237572" name="Rectangle 3">
            <a:extLst>
              <a:ext uri="{FF2B5EF4-FFF2-40B4-BE49-F238E27FC236}">
                <a16:creationId xmlns:a16="http://schemas.microsoft.com/office/drawing/2014/main" id="{837C96CD-D7A5-4273-BBB6-AF78F80464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I retinoidi topici sono utili in associazione con i corticosteroidi topici.</a:t>
            </a:r>
          </a:p>
        </p:txBody>
      </p:sp>
    </p:spTree>
    <p:extLst>
      <p:ext uri="{BB962C8B-B14F-4D97-AF65-F5344CB8AC3E}">
        <p14:creationId xmlns:p14="http://schemas.microsoft.com/office/powerpoint/2010/main" val="101838212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a:extLst>
              <a:ext uri="{FF2B5EF4-FFF2-40B4-BE49-F238E27FC236}">
                <a16:creationId xmlns:a16="http://schemas.microsoft.com/office/drawing/2014/main" id="{FC5CEFB8-D197-439D-8185-4310C104D7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5B6B836-56B1-435F-8346-5CB5A12282A8}" type="slidenum">
              <a:rPr lang="it-IT" altLang="it-IT" smtClean="0"/>
              <a:pPr>
                <a:spcBef>
                  <a:spcPct val="0"/>
                </a:spcBef>
              </a:pPr>
              <a:t>445</a:t>
            </a:fld>
            <a:endParaRPr lang="it-IT" altLang="it-IT"/>
          </a:p>
        </p:txBody>
      </p:sp>
      <p:sp>
        <p:nvSpPr>
          <p:cNvPr id="237571" name="Rectangle 2">
            <a:extLst>
              <a:ext uri="{FF2B5EF4-FFF2-40B4-BE49-F238E27FC236}">
                <a16:creationId xmlns:a16="http://schemas.microsoft.com/office/drawing/2014/main" id="{72F8C348-D7B8-497C-AB4B-B23263BD1D80}"/>
              </a:ext>
            </a:extLst>
          </p:cNvPr>
          <p:cNvSpPr>
            <a:spLocks noGrp="1" noRot="1" noChangeAspect="1" noChangeArrowheads="1" noTextEdit="1"/>
          </p:cNvSpPr>
          <p:nvPr>
            <p:ph type="sldImg"/>
          </p:nvPr>
        </p:nvSpPr>
        <p:spPr>
          <a:ln/>
        </p:spPr>
      </p:sp>
      <p:sp>
        <p:nvSpPr>
          <p:cNvPr id="237572" name="Rectangle 3">
            <a:extLst>
              <a:ext uri="{FF2B5EF4-FFF2-40B4-BE49-F238E27FC236}">
                <a16:creationId xmlns:a16="http://schemas.microsoft.com/office/drawing/2014/main" id="{837C96CD-D7A5-4273-BBB6-AF78F80464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I retinoidi topici sono utili in associazione con i corticosteroidi topici.</a:t>
            </a:r>
          </a:p>
        </p:txBody>
      </p:sp>
    </p:spTree>
    <p:extLst>
      <p:ext uri="{BB962C8B-B14F-4D97-AF65-F5344CB8AC3E}">
        <p14:creationId xmlns:p14="http://schemas.microsoft.com/office/powerpoint/2010/main" val="48031454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a:extLst>
              <a:ext uri="{FF2B5EF4-FFF2-40B4-BE49-F238E27FC236}">
                <a16:creationId xmlns:a16="http://schemas.microsoft.com/office/drawing/2014/main" id="{FC5CEFB8-D197-439D-8185-4310C104D7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5B6B836-56B1-435F-8346-5CB5A12282A8}" type="slidenum">
              <a:rPr lang="it-IT" altLang="it-IT" smtClean="0"/>
              <a:pPr>
                <a:spcBef>
                  <a:spcPct val="0"/>
                </a:spcBef>
              </a:pPr>
              <a:t>446</a:t>
            </a:fld>
            <a:endParaRPr lang="it-IT" altLang="it-IT"/>
          </a:p>
        </p:txBody>
      </p:sp>
      <p:sp>
        <p:nvSpPr>
          <p:cNvPr id="237571" name="Rectangle 2">
            <a:extLst>
              <a:ext uri="{FF2B5EF4-FFF2-40B4-BE49-F238E27FC236}">
                <a16:creationId xmlns:a16="http://schemas.microsoft.com/office/drawing/2014/main" id="{72F8C348-D7B8-497C-AB4B-B23263BD1D80}"/>
              </a:ext>
            </a:extLst>
          </p:cNvPr>
          <p:cNvSpPr>
            <a:spLocks noGrp="1" noRot="1" noChangeAspect="1" noChangeArrowheads="1" noTextEdit="1"/>
          </p:cNvSpPr>
          <p:nvPr>
            <p:ph type="sldImg"/>
          </p:nvPr>
        </p:nvSpPr>
        <p:spPr>
          <a:ln/>
        </p:spPr>
      </p:sp>
      <p:sp>
        <p:nvSpPr>
          <p:cNvPr id="237572" name="Rectangle 3">
            <a:extLst>
              <a:ext uri="{FF2B5EF4-FFF2-40B4-BE49-F238E27FC236}">
                <a16:creationId xmlns:a16="http://schemas.microsoft.com/office/drawing/2014/main" id="{837C96CD-D7A5-4273-BBB6-AF78F80464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I retinoidi topici sono utili in associazione con i corticosteroidi topici.</a:t>
            </a:r>
          </a:p>
        </p:txBody>
      </p:sp>
    </p:spTree>
    <p:extLst>
      <p:ext uri="{BB962C8B-B14F-4D97-AF65-F5344CB8AC3E}">
        <p14:creationId xmlns:p14="http://schemas.microsoft.com/office/powerpoint/2010/main" val="366014652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a:extLst>
              <a:ext uri="{FF2B5EF4-FFF2-40B4-BE49-F238E27FC236}">
                <a16:creationId xmlns:a16="http://schemas.microsoft.com/office/drawing/2014/main" id="{FC5CEFB8-D197-439D-8185-4310C104D7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5B6B836-56B1-435F-8346-5CB5A12282A8}" type="slidenum">
              <a:rPr lang="it-IT" altLang="it-IT" smtClean="0"/>
              <a:pPr>
                <a:spcBef>
                  <a:spcPct val="0"/>
                </a:spcBef>
              </a:pPr>
              <a:t>448</a:t>
            </a:fld>
            <a:endParaRPr lang="it-IT" altLang="it-IT"/>
          </a:p>
        </p:txBody>
      </p:sp>
      <p:sp>
        <p:nvSpPr>
          <p:cNvPr id="237571" name="Rectangle 2">
            <a:extLst>
              <a:ext uri="{FF2B5EF4-FFF2-40B4-BE49-F238E27FC236}">
                <a16:creationId xmlns:a16="http://schemas.microsoft.com/office/drawing/2014/main" id="{72F8C348-D7B8-497C-AB4B-B23263BD1D80}"/>
              </a:ext>
            </a:extLst>
          </p:cNvPr>
          <p:cNvSpPr>
            <a:spLocks noGrp="1" noRot="1" noChangeAspect="1" noChangeArrowheads="1" noTextEdit="1"/>
          </p:cNvSpPr>
          <p:nvPr>
            <p:ph type="sldImg"/>
          </p:nvPr>
        </p:nvSpPr>
        <p:spPr>
          <a:ln/>
        </p:spPr>
      </p:sp>
      <p:sp>
        <p:nvSpPr>
          <p:cNvPr id="237572" name="Rectangle 3">
            <a:extLst>
              <a:ext uri="{FF2B5EF4-FFF2-40B4-BE49-F238E27FC236}">
                <a16:creationId xmlns:a16="http://schemas.microsoft.com/office/drawing/2014/main" id="{837C96CD-D7A5-4273-BBB6-AF78F80464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I retinoidi topici sono utili in associazione con i corticosteroidi topici.</a:t>
            </a:r>
          </a:p>
        </p:txBody>
      </p:sp>
    </p:spTree>
    <p:extLst>
      <p:ext uri="{BB962C8B-B14F-4D97-AF65-F5344CB8AC3E}">
        <p14:creationId xmlns:p14="http://schemas.microsoft.com/office/powerpoint/2010/main" val="107987934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a:extLst>
              <a:ext uri="{FF2B5EF4-FFF2-40B4-BE49-F238E27FC236}">
                <a16:creationId xmlns:a16="http://schemas.microsoft.com/office/drawing/2014/main" id="{FC5CEFB8-D197-439D-8185-4310C104D7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5B6B836-56B1-435F-8346-5CB5A12282A8}" type="slidenum">
              <a:rPr lang="it-IT" altLang="it-IT" smtClean="0"/>
              <a:pPr>
                <a:spcBef>
                  <a:spcPct val="0"/>
                </a:spcBef>
              </a:pPr>
              <a:t>449</a:t>
            </a:fld>
            <a:endParaRPr lang="it-IT" altLang="it-IT"/>
          </a:p>
        </p:txBody>
      </p:sp>
      <p:sp>
        <p:nvSpPr>
          <p:cNvPr id="237571" name="Rectangle 2">
            <a:extLst>
              <a:ext uri="{FF2B5EF4-FFF2-40B4-BE49-F238E27FC236}">
                <a16:creationId xmlns:a16="http://schemas.microsoft.com/office/drawing/2014/main" id="{72F8C348-D7B8-497C-AB4B-B23263BD1D80}"/>
              </a:ext>
            </a:extLst>
          </p:cNvPr>
          <p:cNvSpPr>
            <a:spLocks noGrp="1" noRot="1" noChangeAspect="1" noChangeArrowheads="1" noTextEdit="1"/>
          </p:cNvSpPr>
          <p:nvPr>
            <p:ph type="sldImg"/>
          </p:nvPr>
        </p:nvSpPr>
        <p:spPr>
          <a:ln/>
        </p:spPr>
      </p:sp>
      <p:sp>
        <p:nvSpPr>
          <p:cNvPr id="237572" name="Rectangle 3">
            <a:extLst>
              <a:ext uri="{FF2B5EF4-FFF2-40B4-BE49-F238E27FC236}">
                <a16:creationId xmlns:a16="http://schemas.microsoft.com/office/drawing/2014/main" id="{837C96CD-D7A5-4273-BBB6-AF78F80464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I retinoidi topici sono utili in associazione con i corticosteroidi topici.</a:t>
            </a:r>
          </a:p>
        </p:txBody>
      </p:sp>
    </p:spTree>
    <p:extLst>
      <p:ext uri="{BB962C8B-B14F-4D97-AF65-F5344CB8AC3E}">
        <p14:creationId xmlns:p14="http://schemas.microsoft.com/office/powerpoint/2010/main" val="16801598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a:extLst>
              <a:ext uri="{FF2B5EF4-FFF2-40B4-BE49-F238E27FC236}">
                <a16:creationId xmlns:a16="http://schemas.microsoft.com/office/drawing/2014/main" id="{FC5CEFB8-D197-439D-8185-4310C104D7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5B6B836-56B1-435F-8346-5CB5A12282A8}" type="slidenum">
              <a:rPr lang="it-IT" altLang="it-IT" smtClean="0"/>
              <a:pPr>
                <a:spcBef>
                  <a:spcPct val="0"/>
                </a:spcBef>
              </a:pPr>
              <a:t>451</a:t>
            </a:fld>
            <a:endParaRPr lang="it-IT" altLang="it-IT"/>
          </a:p>
        </p:txBody>
      </p:sp>
      <p:sp>
        <p:nvSpPr>
          <p:cNvPr id="237571" name="Rectangle 2">
            <a:extLst>
              <a:ext uri="{FF2B5EF4-FFF2-40B4-BE49-F238E27FC236}">
                <a16:creationId xmlns:a16="http://schemas.microsoft.com/office/drawing/2014/main" id="{72F8C348-D7B8-497C-AB4B-B23263BD1D80}"/>
              </a:ext>
            </a:extLst>
          </p:cNvPr>
          <p:cNvSpPr>
            <a:spLocks noGrp="1" noRot="1" noChangeAspect="1" noChangeArrowheads="1" noTextEdit="1"/>
          </p:cNvSpPr>
          <p:nvPr>
            <p:ph type="sldImg"/>
          </p:nvPr>
        </p:nvSpPr>
        <p:spPr>
          <a:ln/>
        </p:spPr>
      </p:sp>
      <p:sp>
        <p:nvSpPr>
          <p:cNvPr id="237572" name="Rectangle 3">
            <a:extLst>
              <a:ext uri="{FF2B5EF4-FFF2-40B4-BE49-F238E27FC236}">
                <a16:creationId xmlns:a16="http://schemas.microsoft.com/office/drawing/2014/main" id="{837C96CD-D7A5-4273-BBB6-AF78F80464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I retinoidi topici sono utili in associazione con i corticosteroidi topici.</a:t>
            </a:r>
          </a:p>
        </p:txBody>
      </p:sp>
    </p:spTree>
    <p:extLst>
      <p:ext uri="{BB962C8B-B14F-4D97-AF65-F5344CB8AC3E}">
        <p14:creationId xmlns:p14="http://schemas.microsoft.com/office/powerpoint/2010/main" val="251928437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a:extLst>
              <a:ext uri="{FF2B5EF4-FFF2-40B4-BE49-F238E27FC236}">
                <a16:creationId xmlns:a16="http://schemas.microsoft.com/office/drawing/2014/main" id="{FC5CEFB8-D197-439D-8185-4310C104D7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5B6B836-56B1-435F-8346-5CB5A12282A8}" type="slidenum">
              <a:rPr lang="it-IT" altLang="it-IT" smtClean="0"/>
              <a:pPr>
                <a:spcBef>
                  <a:spcPct val="0"/>
                </a:spcBef>
              </a:pPr>
              <a:t>453</a:t>
            </a:fld>
            <a:endParaRPr lang="it-IT" altLang="it-IT"/>
          </a:p>
        </p:txBody>
      </p:sp>
      <p:sp>
        <p:nvSpPr>
          <p:cNvPr id="237571" name="Rectangle 2">
            <a:extLst>
              <a:ext uri="{FF2B5EF4-FFF2-40B4-BE49-F238E27FC236}">
                <a16:creationId xmlns:a16="http://schemas.microsoft.com/office/drawing/2014/main" id="{72F8C348-D7B8-497C-AB4B-B23263BD1D80}"/>
              </a:ext>
            </a:extLst>
          </p:cNvPr>
          <p:cNvSpPr>
            <a:spLocks noGrp="1" noRot="1" noChangeAspect="1" noChangeArrowheads="1" noTextEdit="1"/>
          </p:cNvSpPr>
          <p:nvPr>
            <p:ph type="sldImg"/>
          </p:nvPr>
        </p:nvSpPr>
        <p:spPr>
          <a:ln/>
        </p:spPr>
      </p:sp>
      <p:sp>
        <p:nvSpPr>
          <p:cNvPr id="237572" name="Rectangle 3">
            <a:extLst>
              <a:ext uri="{FF2B5EF4-FFF2-40B4-BE49-F238E27FC236}">
                <a16:creationId xmlns:a16="http://schemas.microsoft.com/office/drawing/2014/main" id="{837C96CD-D7A5-4273-BBB6-AF78F80464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I retinoidi topici sono utili in associazione con i corticosteroidi topici.</a:t>
            </a:r>
          </a:p>
        </p:txBody>
      </p:sp>
    </p:spTree>
    <p:extLst>
      <p:ext uri="{BB962C8B-B14F-4D97-AF65-F5344CB8AC3E}">
        <p14:creationId xmlns:p14="http://schemas.microsoft.com/office/powerpoint/2010/main" val="240549349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a:extLst>
              <a:ext uri="{FF2B5EF4-FFF2-40B4-BE49-F238E27FC236}">
                <a16:creationId xmlns:a16="http://schemas.microsoft.com/office/drawing/2014/main" id="{FC5CEFB8-D197-439D-8185-4310C104D7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5B6B836-56B1-435F-8346-5CB5A12282A8}" type="slidenum">
              <a:rPr lang="it-IT" altLang="it-IT" smtClean="0"/>
              <a:pPr>
                <a:spcBef>
                  <a:spcPct val="0"/>
                </a:spcBef>
              </a:pPr>
              <a:t>454</a:t>
            </a:fld>
            <a:endParaRPr lang="it-IT" altLang="it-IT"/>
          </a:p>
        </p:txBody>
      </p:sp>
      <p:sp>
        <p:nvSpPr>
          <p:cNvPr id="237571" name="Rectangle 2">
            <a:extLst>
              <a:ext uri="{FF2B5EF4-FFF2-40B4-BE49-F238E27FC236}">
                <a16:creationId xmlns:a16="http://schemas.microsoft.com/office/drawing/2014/main" id="{72F8C348-D7B8-497C-AB4B-B23263BD1D80}"/>
              </a:ext>
            </a:extLst>
          </p:cNvPr>
          <p:cNvSpPr>
            <a:spLocks noGrp="1" noRot="1" noChangeAspect="1" noChangeArrowheads="1" noTextEdit="1"/>
          </p:cNvSpPr>
          <p:nvPr>
            <p:ph type="sldImg"/>
          </p:nvPr>
        </p:nvSpPr>
        <p:spPr>
          <a:ln/>
        </p:spPr>
      </p:sp>
      <p:sp>
        <p:nvSpPr>
          <p:cNvPr id="237572" name="Rectangle 3">
            <a:extLst>
              <a:ext uri="{FF2B5EF4-FFF2-40B4-BE49-F238E27FC236}">
                <a16:creationId xmlns:a16="http://schemas.microsoft.com/office/drawing/2014/main" id="{837C96CD-D7A5-4273-BBB6-AF78F80464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I retinoidi topici sono utili in associazione con i corticosteroidi topici.</a:t>
            </a:r>
          </a:p>
        </p:txBody>
      </p:sp>
    </p:spTree>
    <p:extLst>
      <p:ext uri="{BB962C8B-B14F-4D97-AF65-F5344CB8AC3E}">
        <p14:creationId xmlns:p14="http://schemas.microsoft.com/office/powerpoint/2010/main" val="231881090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a:extLst>
              <a:ext uri="{FF2B5EF4-FFF2-40B4-BE49-F238E27FC236}">
                <a16:creationId xmlns:a16="http://schemas.microsoft.com/office/drawing/2014/main" id="{8FE43042-9B88-4281-A2B4-C19C939906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E02DB66-2FD3-4631-97C5-D176DE707B33}" type="slidenum">
              <a:rPr lang="it-IT" altLang="it-IT" smtClean="0"/>
              <a:pPr>
                <a:spcBef>
                  <a:spcPct val="0"/>
                </a:spcBef>
              </a:pPr>
              <a:t>594</a:t>
            </a:fld>
            <a:endParaRPr lang="it-IT" altLang="it-IT"/>
          </a:p>
        </p:txBody>
      </p:sp>
      <p:sp>
        <p:nvSpPr>
          <p:cNvPr id="263171" name="Rectangle 2">
            <a:extLst>
              <a:ext uri="{FF2B5EF4-FFF2-40B4-BE49-F238E27FC236}">
                <a16:creationId xmlns:a16="http://schemas.microsoft.com/office/drawing/2014/main" id="{484C8518-5CE0-4EAF-A522-393773A31515}"/>
              </a:ext>
            </a:extLst>
          </p:cNvPr>
          <p:cNvSpPr>
            <a:spLocks noGrp="1" noRot="1" noChangeAspect="1" noChangeArrowheads="1" noTextEdit="1"/>
          </p:cNvSpPr>
          <p:nvPr>
            <p:ph type="sldImg"/>
          </p:nvPr>
        </p:nvSpPr>
        <p:spPr>
          <a:ln/>
        </p:spPr>
      </p:sp>
      <p:sp>
        <p:nvSpPr>
          <p:cNvPr id="263172" name="Rectangle 3">
            <a:extLst>
              <a:ext uri="{FF2B5EF4-FFF2-40B4-BE49-F238E27FC236}">
                <a16:creationId xmlns:a16="http://schemas.microsoft.com/office/drawing/2014/main" id="{B2796006-299D-4061-BC40-89D52F78C3B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L’utilità dell’acido salicilico e dell’urea dipende soprattutto dall’effetto cheratolitico.</a:t>
            </a:r>
          </a:p>
        </p:txBody>
      </p:sp>
    </p:spTree>
    <p:extLst>
      <p:ext uri="{BB962C8B-B14F-4D97-AF65-F5344CB8AC3E}">
        <p14:creationId xmlns:p14="http://schemas.microsoft.com/office/powerpoint/2010/main" val="45498155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a:extLst>
              <a:ext uri="{FF2B5EF4-FFF2-40B4-BE49-F238E27FC236}">
                <a16:creationId xmlns:a16="http://schemas.microsoft.com/office/drawing/2014/main" id="{8FE43042-9B88-4281-A2B4-C19C939906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E02DB66-2FD3-4631-97C5-D176DE707B33}" type="slidenum">
              <a:rPr lang="it-IT" altLang="it-IT" smtClean="0"/>
              <a:pPr>
                <a:spcBef>
                  <a:spcPct val="0"/>
                </a:spcBef>
              </a:pPr>
              <a:t>595</a:t>
            </a:fld>
            <a:endParaRPr lang="it-IT" altLang="it-IT"/>
          </a:p>
        </p:txBody>
      </p:sp>
      <p:sp>
        <p:nvSpPr>
          <p:cNvPr id="263171" name="Rectangle 2">
            <a:extLst>
              <a:ext uri="{FF2B5EF4-FFF2-40B4-BE49-F238E27FC236}">
                <a16:creationId xmlns:a16="http://schemas.microsoft.com/office/drawing/2014/main" id="{484C8518-5CE0-4EAF-A522-393773A31515}"/>
              </a:ext>
            </a:extLst>
          </p:cNvPr>
          <p:cNvSpPr>
            <a:spLocks noGrp="1" noRot="1" noChangeAspect="1" noChangeArrowheads="1" noTextEdit="1"/>
          </p:cNvSpPr>
          <p:nvPr>
            <p:ph type="sldImg"/>
          </p:nvPr>
        </p:nvSpPr>
        <p:spPr>
          <a:ln/>
        </p:spPr>
      </p:sp>
      <p:sp>
        <p:nvSpPr>
          <p:cNvPr id="263172" name="Rectangle 3">
            <a:extLst>
              <a:ext uri="{FF2B5EF4-FFF2-40B4-BE49-F238E27FC236}">
                <a16:creationId xmlns:a16="http://schemas.microsoft.com/office/drawing/2014/main" id="{B2796006-299D-4061-BC40-89D52F78C3B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L’utilità dell’acido salicilico e dell’urea dipende soprattutto dall’effetto cheratolitico.</a:t>
            </a:r>
          </a:p>
        </p:txBody>
      </p:sp>
    </p:spTree>
    <p:extLst>
      <p:ext uri="{BB962C8B-B14F-4D97-AF65-F5344CB8AC3E}">
        <p14:creationId xmlns:p14="http://schemas.microsoft.com/office/powerpoint/2010/main" val="2770042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a:extLst>
              <a:ext uri="{FF2B5EF4-FFF2-40B4-BE49-F238E27FC236}">
                <a16:creationId xmlns:a16="http://schemas.microsoft.com/office/drawing/2014/main" id="{5B32FC20-B931-45AD-8382-D276E29F2A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8401AA3-9E88-40BB-B1D4-0CFC8581DC06}" type="slidenum">
              <a:rPr lang="it-IT" altLang="it-IT" smtClean="0"/>
              <a:pPr>
                <a:spcBef>
                  <a:spcPct val="0"/>
                </a:spcBef>
              </a:pPr>
              <a:t>164</a:t>
            </a:fld>
            <a:endParaRPr lang="it-IT" altLang="it-IT"/>
          </a:p>
        </p:txBody>
      </p:sp>
      <p:sp>
        <p:nvSpPr>
          <p:cNvPr id="120835" name="Rectangle 7">
            <a:extLst>
              <a:ext uri="{FF2B5EF4-FFF2-40B4-BE49-F238E27FC236}">
                <a16:creationId xmlns:a16="http://schemas.microsoft.com/office/drawing/2014/main" id="{1A287D28-EAFB-4519-877E-0DADAB12D4E1}"/>
              </a:ext>
            </a:extLst>
          </p:cNvPr>
          <p:cNvSpPr txBox="1">
            <a:spLocks noGrp="1" noChangeArrowheads="1"/>
          </p:cNvSpPr>
          <p:nvPr/>
        </p:nvSpPr>
        <p:spPr bwMode="auto">
          <a:xfrm>
            <a:off x="3884613"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20" tIns="44859" rIns="89720" bIns="44859" anchor="b"/>
          <a:lstStyle>
            <a:lvl1pPr defTabSz="896938">
              <a:spcBef>
                <a:spcPct val="30000"/>
              </a:spcBef>
              <a:defRPr sz="1200">
                <a:solidFill>
                  <a:schemeClr val="tx1"/>
                </a:solidFill>
                <a:latin typeface="Arial" panose="020B0604020202020204" pitchFamily="34" charset="0"/>
              </a:defRPr>
            </a:lvl1pPr>
            <a:lvl2pPr marL="742950" indent="-285750" defTabSz="896938">
              <a:spcBef>
                <a:spcPct val="30000"/>
              </a:spcBef>
              <a:defRPr sz="1200">
                <a:solidFill>
                  <a:schemeClr val="tx1"/>
                </a:solidFill>
                <a:latin typeface="Arial" panose="020B0604020202020204" pitchFamily="34" charset="0"/>
              </a:defRPr>
            </a:lvl2pPr>
            <a:lvl3pPr marL="1143000" indent="-228600" defTabSz="896938">
              <a:spcBef>
                <a:spcPct val="30000"/>
              </a:spcBef>
              <a:defRPr sz="1200">
                <a:solidFill>
                  <a:schemeClr val="tx1"/>
                </a:solidFill>
                <a:latin typeface="Arial" panose="020B0604020202020204" pitchFamily="34" charset="0"/>
              </a:defRPr>
            </a:lvl3pPr>
            <a:lvl4pPr marL="1600200" indent="-228600" defTabSz="896938">
              <a:spcBef>
                <a:spcPct val="30000"/>
              </a:spcBef>
              <a:defRPr sz="1200">
                <a:solidFill>
                  <a:schemeClr val="tx1"/>
                </a:solidFill>
                <a:latin typeface="Arial" panose="020B0604020202020204" pitchFamily="34" charset="0"/>
              </a:defRPr>
            </a:lvl4pPr>
            <a:lvl5pPr marL="2057400" indent="-228600" defTabSz="896938">
              <a:spcBef>
                <a:spcPct val="30000"/>
              </a:spcBef>
              <a:defRPr sz="1200">
                <a:solidFill>
                  <a:schemeClr val="tx1"/>
                </a:solidFill>
                <a:latin typeface="Arial" panose="020B0604020202020204" pitchFamily="34" charset="0"/>
              </a:defRPr>
            </a:lvl5pPr>
            <a:lvl6pPr marL="2514600" indent="-228600" defTabSz="89693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9693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9693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96938"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0357237D-166C-4F08-8711-BD778108B473}" type="slidenum">
              <a:rPr lang="en-GB" altLang="it-IT" sz="1100"/>
              <a:pPr algn="r" eaLnBrk="1" hangingPunct="1">
                <a:spcBef>
                  <a:spcPct val="0"/>
                </a:spcBef>
              </a:pPr>
              <a:t>164</a:t>
            </a:fld>
            <a:endParaRPr lang="en-GB" altLang="it-IT" sz="1100"/>
          </a:p>
        </p:txBody>
      </p:sp>
      <p:sp>
        <p:nvSpPr>
          <p:cNvPr id="120836" name="Rectangle 2">
            <a:extLst>
              <a:ext uri="{FF2B5EF4-FFF2-40B4-BE49-F238E27FC236}">
                <a16:creationId xmlns:a16="http://schemas.microsoft.com/office/drawing/2014/main" id="{F57113E3-CF24-4CD4-920B-973B106D8229}"/>
              </a:ext>
            </a:extLst>
          </p:cNvPr>
          <p:cNvSpPr>
            <a:spLocks noGrp="1" noRot="1" noChangeAspect="1" noChangeArrowheads="1" noTextEdit="1"/>
          </p:cNvSpPr>
          <p:nvPr>
            <p:ph type="sldImg"/>
          </p:nvPr>
        </p:nvSpPr>
        <p:spPr>
          <a:xfrm>
            <a:off x="1144588" y="684213"/>
            <a:ext cx="4572000" cy="3429000"/>
          </a:xfrm>
          <a:ln/>
        </p:spPr>
      </p:sp>
      <p:sp>
        <p:nvSpPr>
          <p:cNvPr id="120837" name="Rectangle 3">
            <a:extLst>
              <a:ext uri="{FF2B5EF4-FFF2-40B4-BE49-F238E27FC236}">
                <a16:creationId xmlns:a16="http://schemas.microsoft.com/office/drawing/2014/main" id="{31BE4DBF-692F-4CB8-9BD1-9626C971F044}"/>
              </a:ext>
            </a:extLst>
          </p:cNvPr>
          <p:cNvSpPr>
            <a:spLocks noGrp="1" noChangeArrowheads="1"/>
          </p:cNvSpPr>
          <p:nvPr>
            <p:ph type="body" idx="1"/>
          </p:nvPr>
        </p:nvSpPr>
        <p:spPr>
          <a:xfrm>
            <a:off x="684213" y="4341813"/>
            <a:ext cx="5489575" cy="411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20" tIns="44859" rIns="89720" bIns="44859"/>
          <a:lstStyle/>
          <a:p>
            <a:r>
              <a:rPr lang="en-GB" altLang="it-IT" b="1">
                <a:latin typeface="Arial" panose="020B0604020202020204" pitchFamily="34" charset="0"/>
              </a:rPr>
              <a:t>References</a:t>
            </a:r>
          </a:p>
          <a:p>
            <a:r>
              <a:rPr lang="da-DK" altLang="it-IT">
                <a:latin typeface="Arial" panose="020B0604020202020204" pitchFamily="34" charset="0"/>
              </a:rPr>
              <a:t>GSK, data on file.</a:t>
            </a:r>
          </a:p>
          <a:p>
            <a:r>
              <a:rPr lang="da-DK" altLang="it-IT">
                <a:latin typeface="Arial" panose="020B0604020202020204" pitchFamily="34" charset="0"/>
              </a:rPr>
              <a:t>Yan et al</a:t>
            </a:r>
            <a:r>
              <a:rPr lang="en-GB" altLang="it-IT">
                <a:latin typeface="Arial" panose="020B0604020202020204" pitchFamily="34" charset="0"/>
              </a:rPr>
              <a:t>. </a:t>
            </a:r>
            <a:r>
              <a:rPr lang="en-GB" altLang="it-IT" i="1">
                <a:latin typeface="Arial" panose="020B0604020202020204" pitchFamily="34" charset="0"/>
              </a:rPr>
              <a:t>Antimicrob Agents Chemother</a:t>
            </a:r>
            <a:r>
              <a:rPr lang="en-GB" altLang="it-IT">
                <a:latin typeface="Arial" panose="020B0604020202020204" pitchFamily="34" charset="0"/>
              </a:rPr>
              <a:t> 2006;</a:t>
            </a:r>
            <a:r>
              <a:rPr lang="en-GB" altLang="it-IT" b="1">
                <a:latin typeface="Arial" panose="020B0604020202020204" pitchFamily="34" charset="0"/>
              </a:rPr>
              <a:t>50</a:t>
            </a:r>
            <a:r>
              <a:rPr lang="en-GB" altLang="it-IT">
                <a:latin typeface="Arial" panose="020B0604020202020204" pitchFamily="34" charset="0"/>
              </a:rPr>
              <a:t>:3875–81. </a:t>
            </a:r>
            <a:endParaRPr lang="en-US" altLang="it-IT">
              <a:latin typeface="Arial" panose="020B0604020202020204" pitchFamily="34" charset="0"/>
            </a:endParaRPr>
          </a:p>
          <a:p>
            <a:endParaRPr lang="en-US" altLang="it-IT">
              <a:latin typeface="Arial" panose="020B0604020202020204"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a:extLst>
              <a:ext uri="{FF2B5EF4-FFF2-40B4-BE49-F238E27FC236}">
                <a16:creationId xmlns:a16="http://schemas.microsoft.com/office/drawing/2014/main" id="{8FE43042-9B88-4281-A2B4-C19C939906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E02DB66-2FD3-4631-97C5-D176DE707B33}" type="slidenum">
              <a:rPr lang="it-IT" altLang="it-IT" smtClean="0"/>
              <a:pPr>
                <a:spcBef>
                  <a:spcPct val="0"/>
                </a:spcBef>
              </a:pPr>
              <a:t>596</a:t>
            </a:fld>
            <a:endParaRPr lang="it-IT" altLang="it-IT"/>
          </a:p>
        </p:txBody>
      </p:sp>
      <p:sp>
        <p:nvSpPr>
          <p:cNvPr id="263171" name="Rectangle 2">
            <a:extLst>
              <a:ext uri="{FF2B5EF4-FFF2-40B4-BE49-F238E27FC236}">
                <a16:creationId xmlns:a16="http://schemas.microsoft.com/office/drawing/2014/main" id="{484C8518-5CE0-4EAF-A522-393773A31515}"/>
              </a:ext>
            </a:extLst>
          </p:cNvPr>
          <p:cNvSpPr>
            <a:spLocks noGrp="1" noRot="1" noChangeAspect="1" noChangeArrowheads="1" noTextEdit="1"/>
          </p:cNvSpPr>
          <p:nvPr>
            <p:ph type="sldImg"/>
          </p:nvPr>
        </p:nvSpPr>
        <p:spPr>
          <a:ln/>
        </p:spPr>
      </p:sp>
      <p:sp>
        <p:nvSpPr>
          <p:cNvPr id="263172" name="Rectangle 3">
            <a:extLst>
              <a:ext uri="{FF2B5EF4-FFF2-40B4-BE49-F238E27FC236}">
                <a16:creationId xmlns:a16="http://schemas.microsoft.com/office/drawing/2014/main" id="{B2796006-299D-4061-BC40-89D52F78C3B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L’utilità dell’acido salicilico e dell’urea dipende soprattutto dall’effetto cheratolitico.</a:t>
            </a:r>
          </a:p>
        </p:txBody>
      </p:sp>
    </p:spTree>
    <p:extLst>
      <p:ext uri="{BB962C8B-B14F-4D97-AF65-F5344CB8AC3E}">
        <p14:creationId xmlns:p14="http://schemas.microsoft.com/office/powerpoint/2010/main" val="308699433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a:extLst>
              <a:ext uri="{FF2B5EF4-FFF2-40B4-BE49-F238E27FC236}">
                <a16:creationId xmlns:a16="http://schemas.microsoft.com/office/drawing/2014/main" id="{8FE43042-9B88-4281-A2B4-C19C939906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E02DB66-2FD3-4631-97C5-D176DE707B33}" type="slidenum">
              <a:rPr lang="it-IT" altLang="it-IT" smtClean="0"/>
              <a:pPr>
                <a:spcBef>
                  <a:spcPct val="0"/>
                </a:spcBef>
              </a:pPr>
              <a:t>597</a:t>
            </a:fld>
            <a:endParaRPr lang="it-IT" altLang="it-IT"/>
          </a:p>
        </p:txBody>
      </p:sp>
      <p:sp>
        <p:nvSpPr>
          <p:cNvPr id="263171" name="Rectangle 2">
            <a:extLst>
              <a:ext uri="{FF2B5EF4-FFF2-40B4-BE49-F238E27FC236}">
                <a16:creationId xmlns:a16="http://schemas.microsoft.com/office/drawing/2014/main" id="{484C8518-5CE0-4EAF-A522-393773A31515}"/>
              </a:ext>
            </a:extLst>
          </p:cNvPr>
          <p:cNvSpPr>
            <a:spLocks noGrp="1" noRot="1" noChangeAspect="1" noChangeArrowheads="1" noTextEdit="1"/>
          </p:cNvSpPr>
          <p:nvPr>
            <p:ph type="sldImg"/>
          </p:nvPr>
        </p:nvSpPr>
        <p:spPr>
          <a:ln/>
        </p:spPr>
      </p:sp>
      <p:sp>
        <p:nvSpPr>
          <p:cNvPr id="263172" name="Rectangle 3">
            <a:extLst>
              <a:ext uri="{FF2B5EF4-FFF2-40B4-BE49-F238E27FC236}">
                <a16:creationId xmlns:a16="http://schemas.microsoft.com/office/drawing/2014/main" id="{B2796006-299D-4061-BC40-89D52F78C3B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L’utilità dell’acido salicilico e dell’urea dipende soprattutto dall’effetto cheratolitico.</a:t>
            </a:r>
          </a:p>
        </p:txBody>
      </p:sp>
    </p:spTree>
    <p:extLst>
      <p:ext uri="{BB962C8B-B14F-4D97-AF65-F5344CB8AC3E}">
        <p14:creationId xmlns:p14="http://schemas.microsoft.com/office/powerpoint/2010/main" val="313044260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a:extLst>
              <a:ext uri="{FF2B5EF4-FFF2-40B4-BE49-F238E27FC236}">
                <a16:creationId xmlns:a16="http://schemas.microsoft.com/office/drawing/2014/main" id="{8FE43042-9B88-4281-A2B4-C19C939906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E02DB66-2FD3-4631-97C5-D176DE707B33}" type="slidenum">
              <a:rPr lang="it-IT" altLang="it-IT" smtClean="0"/>
              <a:pPr>
                <a:spcBef>
                  <a:spcPct val="0"/>
                </a:spcBef>
              </a:pPr>
              <a:t>598</a:t>
            </a:fld>
            <a:endParaRPr lang="it-IT" altLang="it-IT"/>
          </a:p>
        </p:txBody>
      </p:sp>
      <p:sp>
        <p:nvSpPr>
          <p:cNvPr id="263171" name="Rectangle 2">
            <a:extLst>
              <a:ext uri="{FF2B5EF4-FFF2-40B4-BE49-F238E27FC236}">
                <a16:creationId xmlns:a16="http://schemas.microsoft.com/office/drawing/2014/main" id="{484C8518-5CE0-4EAF-A522-393773A31515}"/>
              </a:ext>
            </a:extLst>
          </p:cNvPr>
          <p:cNvSpPr>
            <a:spLocks noGrp="1" noRot="1" noChangeAspect="1" noChangeArrowheads="1" noTextEdit="1"/>
          </p:cNvSpPr>
          <p:nvPr>
            <p:ph type="sldImg"/>
          </p:nvPr>
        </p:nvSpPr>
        <p:spPr>
          <a:ln/>
        </p:spPr>
      </p:sp>
      <p:sp>
        <p:nvSpPr>
          <p:cNvPr id="263172" name="Rectangle 3">
            <a:extLst>
              <a:ext uri="{FF2B5EF4-FFF2-40B4-BE49-F238E27FC236}">
                <a16:creationId xmlns:a16="http://schemas.microsoft.com/office/drawing/2014/main" id="{B2796006-299D-4061-BC40-89D52F78C3B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L’utilità dell’acido salicilico e dell’urea dipende soprattutto dall’effetto cheratolitico.</a:t>
            </a:r>
          </a:p>
        </p:txBody>
      </p:sp>
    </p:spTree>
    <p:extLst>
      <p:ext uri="{BB962C8B-B14F-4D97-AF65-F5344CB8AC3E}">
        <p14:creationId xmlns:p14="http://schemas.microsoft.com/office/powerpoint/2010/main" val="357175429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a:extLst>
              <a:ext uri="{FF2B5EF4-FFF2-40B4-BE49-F238E27FC236}">
                <a16:creationId xmlns:a16="http://schemas.microsoft.com/office/drawing/2014/main" id="{8FE43042-9B88-4281-A2B4-C19C939906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E02DB66-2FD3-4631-97C5-D176DE707B33}" type="slidenum">
              <a:rPr lang="it-IT" altLang="it-IT" smtClean="0"/>
              <a:pPr>
                <a:spcBef>
                  <a:spcPct val="0"/>
                </a:spcBef>
              </a:pPr>
              <a:t>599</a:t>
            </a:fld>
            <a:endParaRPr lang="it-IT" altLang="it-IT"/>
          </a:p>
        </p:txBody>
      </p:sp>
      <p:sp>
        <p:nvSpPr>
          <p:cNvPr id="263171" name="Rectangle 2">
            <a:extLst>
              <a:ext uri="{FF2B5EF4-FFF2-40B4-BE49-F238E27FC236}">
                <a16:creationId xmlns:a16="http://schemas.microsoft.com/office/drawing/2014/main" id="{484C8518-5CE0-4EAF-A522-393773A31515}"/>
              </a:ext>
            </a:extLst>
          </p:cNvPr>
          <p:cNvSpPr>
            <a:spLocks noGrp="1" noRot="1" noChangeAspect="1" noChangeArrowheads="1" noTextEdit="1"/>
          </p:cNvSpPr>
          <p:nvPr>
            <p:ph type="sldImg"/>
          </p:nvPr>
        </p:nvSpPr>
        <p:spPr>
          <a:ln/>
        </p:spPr>
      </p:sp>
      <p:sp>
        <p:nvSpPr>
          <p:cNvPr id="263172" name="Rectangle 3">
            <a:extLst>
              <a:ext uri="{FF2B5EF4-FFF2-40B4-BE49-F238E27FC236}">
                <a16:creationId xmlns:a16="http://schemas.microsoft.com/office/drawing/2014/main" id="{B2796006-299D-4061-BC40-89D52F78C3B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L’utilità dell’acido salicilico e dell’urea dipende soprattutto dall’effetto cheratolitico.</a:t>
            </a:r>
          </a:p>
        </p:txBody>
      </p:sp>
    </p:spTree>
    <p:extLst>
      <p:ext uri="{BB962C8B-B14F-4D97-AF65-F5344CB8AC3E}">
        <p14:creationId xmlns:p14="http://schemas.microsoft.com/office/powerpoint/2010/main" val="30728130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a:extLst>
              <a:ext uri="{FF2B5EF4-FFF2-40B4-BE49-F238E27FC236}">
                <a16:creationId xmlns:a16="http://schemas.microsoft.com/office/drawing/2014/main" id="{8FE43042-9B88-4281-A2B4-C19C939906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E02DB66-2FD3-4631-97C5-D176DE707B33}" type="slidenum">
              <a:rPr lang="it-IT" altLang="it-IT" smtClean="0"/>
              <a:pPr>
                <a:spcBef>
                  <a:spcPct val="0"/>
                </a:spcBef>
              </a:pPr>
              <a:t>600</a:t>
            </a:fld>
            <a:endParaRPr lang="it-IT" altLang="it-IT"/>
          </a:p>
        </p:txBody>
      </p:sp>
      <p:sp>
        <p:nvSpPr>
          <p:cNvPr id="263171" name="Rectangle 2">
            <a:extLst>
              <a:ext uri="{FF2B5EF4-FFF2-40B4-BE49-F238E27FC236}">
                <a16:creationId xmlns:a16="http://schemas.microsoft.com/office/drawing/2014/main" id="{484C8518-5CE0-4EAF-A522-393773A31515}"/>
              </a:ext>
            </a:extLst>
          </p:cNvPr>
          <p:cNvSpPr>
            <a:spLocks noGrp="1" noRot="1" noChangeAspect="1" noChangeArrowheads="1" noTextEdit="1"/>
          </p:cNvSpPr>
          <p:nvPr>
            <p:ph type="sldImg"/>
          </p:nvPr>
        </p:nvSpPr>
        <p:spPr>
          <a:ln/>
        </p:spPr>
      </p:sp>
      <p:sp>
        <p:nvSpPr>
          <p:cNvPr id="263172" name="Rectangle 3">
            <a:extLst>
              <a:ext uri="{FF2B5EF4-FFF2-40B4-BE49-F238E27FC236}">
                <a16:creationId xmlns:a16="http://schemas.microsoft.com/office/drawing/2014/main" id="{B2796006-299D-4061-BC40-89D52F78C3B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L’utilità dell’acido salicilico e dell’urea dipende soprattutto dall’effetto cheratolitico.</a:t>
            </a:r>
          </a:p>
        </p:txBody>
      </p:sp>
    </p:spTree>
    <p:extLst>
      <p:ext uri="{BB962C8B-B14F-4D97-AF65-F5344CB8AC3E}">
        <p14:creationId xmlns:p14="http://schemas.microsoft.com/office/powerpoint/2010/main" val="36037156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a:extLst>
              <a:ext uri="{FF2B5EF4-FFF2-40B4-BE49-F238E27FC236}">
                <a16:creationId xmlns:a16="http://schemas.microsoft.com/office/drawing/2014/main" id="{8FE43042-9B88-4281-A2B4-C19C939906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E02DB66-2FD3-4631-97C5-D176DE707B33}" type="slidenum">
              <a:rPr lang="it-IT" altLang="it-IT" smtClean="0"/>
              <a:pPr>
                <a:spcBef>
                  <a:spcPct val="0"/>
                </a:spcBef>
              </a:pPr>
              <a:t>601</a:t>
            </a:fld>
            <a:endParaRPr lang="it-IT" altLang="it-IT"/>
          </a:p>
        </p:txBody>
      </p:sp>
      <p:sp>
        <p:nvSpPr>
          <p:cNvPr id="263171" name="Rectangle 2">
            <a:extLst>
              <a:ext uri="{FF2B5EF4-FFF2-40B4-BE49-F238E27FC236}">
                <a16:creationId xmlns:a16="http://schemas.microsoft.com/office/drawing/2014/main" id="{484C8518-5CE0-4EAF-A522-393773A31515}"/>
              </a:ext>
            </a:extLst>
          </p:cNvPr>
          <p:cNvSpPr>
            <a:spLocks noGrp="1" noRot="1" noChangeAspect="1" noChangeArrowheads="1" noTextEdit="1"/>
          </p:cNvSpPr>
          <p:nvPr>
            <p:ph type="sldImg"/>
          </p:nvPr>
        </p:nvSpPr>
        <p:spPr>
          <a:ln/>
        </p:spPr>
      </p:sp>
      <p:sp>
        <p:nvSpPr>
          <p:cNvPr id="263172" name="Rectangle 3">
            <a:extLst>
              <a:ext uri="{FF2B5EF4-FFF2-40B4-BE49-F238E27FC236}">
                <a16:creationId xmlns:a16="http://schemas.microsoft.com/office/drawing/2014/main" id="{B2796006-299D-4061-BC40-89D52F78C3B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L’utilità dell’acido salicilico e dell’urea dipende soprattutto dall’effetto cheratolitico.</a:t>
            </a:r>
          </a:p>
        </p:txBody>
      </p:sp>
    </p:spTree>
    <p:extLst>
      <p:ext uri="{BB962C8B-B14F-4D97-AF65-F5344CB8AC3E}">
        <p14:creationId xmlns:p14="http://schemas.microsoft.com/office/powerpoint/2010/main" val="377806528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a:extLst>
              <a:ext uri="{FF2B5EF4-FFF2-40B4-BE49-F238E27FC236}">
                <a16:creationId xmlns:a16="http://schemas.microsoft.com/office/drawing/2014/main" id="{8FE43042-9B88-4281-A2B4-C19C939906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E02DB66-2FD3-4631-97C5-D176DE707B33}" type="slidenum">
              <a:rPr lang="it-IT" altLang="it-IT" smtClean="0"/>
              <a:pPr>
                <a:spcBef>
                  <a:spcPct val="0"/>
                </a:spcBef>
              </a:pPr>
              <a:t>602</a:t>
            </a:fld>
            <a:endParaRPr lang="it-IT" altLang="it-IT"/>
          </a:p>
        </p:txBody>
      </p:sp>
      <p:sp>
        <p:nvSpPr>
          <p:cNvPr id="263171" name="Rectangle 2">
            <a:extLst>
              <a:ext uri="{FF2B5EF4-FFF2-40B4-BE49-F238E27FC236}">
                <a16:creationId xmlns:a16="http://schemas.microsoft.com/office/drawing/2014/main" id="{484C8518-5CE0-4EAF-A522-393773A31515}"/>
              </a:ext>
            </a:extLst>
          </p:cNvPr>
          <p:cNvSpPr>
            <a:spLocks noGrp="1" noRot="1" noChangeAspect="1" noChangeArrowheads="1" noTextEdit="1"/>
          </p:cNvSpPr>
          <p:nvPr>
            <p:ph type="sldImg"/>
          </p:nvPr>
        </p:nvSpPr>
        <p:spPr>
          <a:ln/>
        </p:spPr>
      </p:sp>
      <p:sp>
        <p:nvSpPr>
          <p:cNvPr id="263172" name="Rectangle 3">
            <a:extLst>
              <a:ext uri="{FF2B5EF4-FFF2-40B4-BE49-F238E27FC236}">
                <a16:creationId xmlns:a16="http://schemas.microsoft.com/office/drawing/2014/main" id="{B2796006-299D-4061-BC40-89D52F78C3B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L’utilità dell’acido salicilico e dell’urea dipende soprattutto dall’effetto cheratolitico.</a:t>
            </a:r>
          </a:p>
        </p:txBody>
      </p:sp>
    </p:spTree>
    <p:extLst>
      <p:ext uri="{BB962C8B-B14F-4D97-AF65-F5344CB8AC3E}">
        <p14:creationId xmlns:p14="http://schemas.microsoft.com/office/powerpoint/2010/main" val="254403291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a:extLst>
              <a:ext uri="{FF2B5EF4-FFF2-40B4-BE49-F238E27FC236}">
                <a16:creationId xmlns:a16="http://schemas.microsoft.com/office/drawing/2014/main" id="{8FE43042-9B88-4281-A2B4-C19C939906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E02DB66-2FD3-4631-97C5-D176DE707B33}" type="slidenum">
              <a:rPr lang="it-IT" altLang="it-IT" smtClean="0"/>
              <a:pPr>
                <a:spcBef>
                  <a:spcPct val="0"/>
                </a:spcBef>
              </a:pPr>
              <a:t>603</a:t>
            </a:fld>
            <a:endParaRPr lang="it-IT" altLang="it-IT"/>
          </a:p>
        </p:txBody>
      </p:sp>
      <p:sp>
        <p:nvSpPr>
          <p:cNvPr id="263171" name="Rectangle 2">
            <a:extLst>
              <a:ext uri="{FF2B5EF4-FFF2-40B4-BE49-F238E27FC236}">
                <a16:creationId xmlns:a16="http://schemas.microsoft.com/office/drawing/2014/main" id="{484C8518-5CE0-4EAF-A522-393773A31515}"/>
              </a:ext>
            </a:extLst>
          </p:cNvPr>
          <p:cNvSpPr>
            <a:spLocks noGrp="1" noRot="1" noChangeAspect="1" noChangeArrowheads="1" noTextEdit="1"/>
          </p:cNvSpPr>
          <p:nvPr>
            <p:ph type="sldImg"/>
          </p:nvPr>
        </p:nvSpPr>
        <p:spPr>
          <a:ln/>
        </p:spPr>
      </p:sp>
      <p:sp>
        <p:nvSpPr>
          <p:cNvPr id="263172" name="Rectangle 3">
            <a:extLst>
              <a:ext uri="{FF2B5EF4-FFF2-40B4-BE49-F238E27FC236}">
                <a16:creationId xmlns:a16="http://schemas.microsoft.com/office/drawing/2014/main" id="{B2796006-299D-4061-BC40-89D52F78C3B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L’utilità dell’acido salicilico e dell’urea dipende soprattutto dall’effetto cheratolitico.</a:t>
            </a:r>
          </a:p>
        </p:txBody>
      </p:sp>
    </p:spTree>
    <p:extLst>
      <p:ext uri="{BB962C8B-B14F-4D97-AF65-F5344CB8AC3E}">
        <p14:creationId xmlns:p14="http://schemas.microsoft.com/office/powerpoint/2010/main" val="148475383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F2421E6E-6CF5-4788-9447-33B0647D61F8}" type="slidenum">
              <a:rPr lang="en-GB" altLang="it-IT" smtClean="0">
                <a:latin typeface="Arial" panose="020B0604020202020204" pitchFamily="34" charset="0"/>
              </a:rPr>
              <a:pPr/>
              <a:t>609</a:t>
            </a:fld>
            <a:endParaRPr lang="en-GB" altLang="it-IT">
              <a:latin typeface="Arial" panose="020B0604020202020204" pitchFamily="34"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p:spPr>
        <p:txBody>
          <a:bodyPr/>
          <a:lstStyle/>
          <a:p>
            <a:pPr eaLnBrk="1" hangingPunct="1"/>
            <a:endParaRPr lang="it-IT" altLang="it-IT"/>
          </a:p>
        </p:txBody>
      </p:sp>
    </p:spTree>
    <p:extLst>
      <p:ext uri="{BB962C8B-B14F-4D97-AF65-F5344CB8AC3E}">
        <p14:creationId xmlns:p14="http://schemas.microsoft.com/office/powerpoint/2010/main" val="115058360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A3509D7C-395C-45E3-ABC1-A22CE744365C}" type="slidenum">
              <a:rPr lang="en-GB" altLang="it-IT" smtClean="0">
                <a:latin typeface="Arial" panose="020B0604020202020204" pitchFamily="34" charset="0"/>
              </a:rPr>
              <a:pPr/>
              <a:t>610</a:t>
            </a:fld>
            <a:endParaRPr lang="en-GB" altLang="it-IT">
              <a:latin typeface="Arial" panose="020B0604020202020204" pitchFamily="34"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eaLnBrk="1" hangingPunct="1"/>
            <a:endParaRPr lang="it-IT" altLang="it-IT"/>
          </a:p>
        </p:txBody>
      </p:sp>
    </p:spTree>
    <p:extLst>
      <p:ext uri="{BB962C8B-B14F-4D97-AF65-F5344CB8AC3E}">
        <p14:creationId xmlns:p14="http://schemas.microsoft.com/office/powerpoint/2010/main" val="985937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a:extLst>
              <a:ext uri="{FF2B5EF4-FFF2-40B4-BE49-F238E27FC236}">
                <a16:creationId xmlns:a16="http://schemas.microsoft.com/office/drawing/2014/main" id="{38BA0C81-073E-4FC6-9354-33E4F78558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79EE325-9D04-45E0-8E36-F7F76C28A9E0}" type="slidenum">
              <a:rPr lang="it-IT" altLang="it-IT" smtClean="0"/>
              <a:pPr>
                <a:spcBef>
                  <a:spcPct val="0"/>
                </a:spcBef>
              </a:pPr>
              <a:t>165</a:t>
            </a:fld>
            <a:endParaRPr lang="it-IT" altLang="it-IT"/>
          </a:p>
        </p:txBody>
      </p:sp>
      <p:sp>
        <p:nvSpPr>
          <p:cNvPr id="122883" name="Rectangle 7">
            <a:extLst>
              <a:ext uri="{FF2B5EF4-FFF2-40B4-BE49-F238E27FC236}">
                <a16:creationId xmlns:a16="http://schemas.microsoft.com/office/drawing/2014/main" id="{A436EDF1-3010-404B-9E7B-DD6E2A473AF3}"/>
              </a:ext>
            </a:extLst>
          </p:cNvPr>
          <p:cNvSpPr txBox="1">
            <a:spLocks noGrp="1" noChangeArrowheads="1"/>
          </p:cNvSpPr>
          <p:nvPr/>
        </p:nvSpPr>
        <p:spPr bwMode="auto">
          <a:xfrm>
            <a:off x="3884613"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20" tIns="44859" rIns="89720" bIns="44859" anchor="b"/>
          <a:lstStyle>
            <a:lvl1pPr defTabSz="896938">
              <a:spcBef>
                <a:spcPct val="30000"/>
              </a:spcBef>
              <a:defRPr sz="1200">
                <a:solidFill>
                  <a:schemeClr val="tx1"/>
                </a:solidFill>
                <a:latin typeface="Arial" panose="020B0604020202020204" pitchFamily="34" charset="0"/>
              </a:defRPr>
            </a:lvl1pPr>
            <a:lvl2pPr marL="742950" indent="-285750" defTabSz="896938">
              <a:spcBef>
                <a:spcPct val="30000"/>
              </a:spcBef>
              <a:defRPr sz="1200">
                <a:solidFill>
                  <a:schemeClr val="tx1"/>
                </a:solidFill>
                <a:latin typeface="Arial" panose="020B0604020202020204" pitchFamily="34" charset="0"/>
              </a:defRPr>
            </a:lvl2pPr>
            <a:lvl3pPr marL="1143000" indent="-228600" defTabSz="896938">
              <a:spcBef>
                <a:spcPct val="30000"/>
              </a:spcBef>
              <a:defRPr sz="1200">
                <a:solidFill>
                  <a:schemeClr val="tx1"/>
                </a:solidFill>
                <a:latin typeface="Arial" panose="020B0604020202020204" pitchFamily="34" charset="0"/>
              </a:defRPr>
            </a:lvl3pPr>
            <a:lvl4pPr marL="1600200" indent="-228600" defTabSz="896938">
              <a:spcBef>
                <a:spcPct val="30000"/>
              </a:spcBef>
              <a:defRPr sz="1200">
                <a:solidFill>
                  <a:schemeClr val="tx1"/>
                </a:solidFill>
                <a:latin typeface="Arial" panose="020B0604020202020204" pitchFamily="34" charset="0"/>
              </a:defRPr>
            </a:lvl4pPr>
            <a:lvl5pPr marL="2057400" indent="-228600" defTabSz="896938">
              <a:spcBef>
                <a:spcPct val="30000"/>
              </a:spcBef>
              <a:defRPr sz="1200">
                <a:solidFill>
                  <a:schemeClr val="tx1"/>
                </a:solidFill>
                <a:latin typeface="Arial" panose="020B0604020202020204" pitchFamily="34" charset="0"/>
              </a:defRPr>
            </a:lvl5pPr>
            <a:lvl6pPr marL="2514600" indent="-228600" defTabSz="89693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9693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9693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96938"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8CF84A4D-AAD1-4D4C-9FEB-422778214A7C}" type="slidenum">
              <a:rPr lang="en-GB" altLang="it-IT" sz="1100"/>
              <a:pPr algn="r" eaLnBrk="1" hangingPunct="1">
                <a:spcBef>
                  <a:spcPct val="0"/>
                </a:spcBef>
              </a:pPr>
              <a:t>165</a:t>
            </a:fld>
            <a:endParaRPr lang="en-GB" altLang="it-IT" sz="1100"/>
          </a:p>
        </p:txBody>
      </p:sp>
      <p:sp>
        <p:nvSpPr>
          <p:cNvPr id="122884" name="Rectangle 2">
            <a:extLst>
              <a:ext uri="{FF2B5EF4-FFF2-40B4-BE49-F238E27FC236}">
                <a16:creationId xmlns:a16="http://schemas.microsoft.com/office/drawing/2014/main" id="{235D5801-98DE-46C2-A3ED-0A1B6E5F1EE2}"/>
              </a:ext>
            </a:extLst>
          </p:cNvPr>
          <p:cNvSpPr>
            <a:spLocks noGrp="1" noRot="1" noChangeAspect="1" noChangeArrowheads="1" noTextEdit="1"/>
          </p:cNvSpPr>
          <p:nvPr>
            <p:ph type="sldImg"/>
          </p:nvPr>
        </p:nvSpPr>
        <p:spPr>
          <a:xfrm>
            <a:off x="1144588" y="684213"/>
            <a:ext cx="4572000" cy="3429000"/>
          </a:xfrm>
          <a:ln/>
        </p:spPr>
      </p:sp>
      <p:sp>
        <p:nvSpPr>
          <p:cNvPr id="122885" name="Rectangle 3">
            <a:extLst>
              <a:ext uri="{FF2B5EF4-FFF2-40B4-BE49-F238E27FC236}">
                <a16:creationId xmlns:a16="http://schemas.microsoft.com/office/drawing/2014/main" id="{9DE6DD6D-C134-41F5-AD35-51A4623A56B0}"/>
              </a:ext>
            </a:extLst>
          </p:cNvPr>
          <p:cNvSpPr>
            <a:spLocks noGrp="1" noChangeArrowheads="1"/>
          </p:cNvSpPr>
          <p:nvPr>
            <p:ph type="body" idx="1"/>
          </p:nvPr>
        </p:nvSpPr>
        <p:spPr>
          <a:xfrm>
            <a:off x="684213" y="4341813"/>
            <a:ext cx="5489575" cy="411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20" tIns="44859" rIns="89720" bIns="44859"/>
          <a:lstStyle/>
          <a:p>
            <a:r>
              <a:rPr lang="en-GB" altLang="it-IT" b="1">
                <a:latin typeface="Arial" panose="020B0604020202020204" pitchFamily="34" charset="0"/>
              </a:rPr>
              <a:t>References</a:t>
            </a:r>
          </a:p>
          <a:p>
            <a:r>
              <a:rPr lang="en-GB" altLang="it-IT">
                <a:latin typeface="Arial" panose="020B0604020202020204" pitchFamily="34" charset="0"/>
              </a:rPr>
              <a:t>Bouchillon et al. 45th ICAAC (2005), Poster F-2061.</a:t>
            </a:r>
          </a:p>
          <a:p>
            <a:r>
              <a:rPr lang="en-GB" altLang="it-IT">
                <a:latin typeface="Arial" panose="020B0604020202020204" pitchFamily="34" charset="0"/>
              </a:rPr>
              <a:t>Stevens et al. 45th ICAAC (2005), Poster F-2062.</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CBD13A6B-4B0F-4E3A-825A-D307C6BE534E}" type="slidenum">
              <a:rPr lang="en-GB" altLang="it-IT" smtClean="0">
                <a:latin typeface="Arial" panose="020B0604020202020204" pitchFamily="34" charset="0"/>
              </a:rPr>
              <a:pPr/>
              <a:t>616</a:t>
            </a:fld>
            <a:endParaRPr lang="en-GB" altLang="it-IT">
              <a:latin typeface="Arial" panose="020B0604020202020204" pitchFamily="34"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endParaRPr lang="it-IT" altLang="it-IT"/>
          </a:p>
        </p:txBody>
      </p:sp>
    </p:spTree>
    <p:extLst>
      <p:ext uri="{BB962C8B-B14F-4D97-AF65-F5344CB8AC3E}">
        <p14:creationId xmlns:p14="http://schemas.microsoft.com/office/powerpoint/2010/main" val="161274344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5770CBBE-B01B-4852-AACB-AA1B9A0B9F20}" type="slidenum">
              <a:rPr lang="en-GB" altLang="it-IT" smtClean="0">
                <a:latin typeface="Arial" panose="020B0604020202020204" pitchFamily="34" charset="0"/>
              </a:rPr>
              <a:pPr/>
              <a:t>620</a:t>
            </a:fld>
            <a:endParaRPr lang="en-GB" altLang="it-IT">
              <a:latin typeface="Arial" panose="020B0604020202020204" pitchFamily="34"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endParaRPr lang="it-IT" altLang="it-IT"/>
          </a:p>
        </p:txBody>
      </p:sp>
    </p:spTree>
    <p:extLst>
      <p:ext uri="{BB962C8B-B14F-4D97-AF65-F5344CB8AC3E}">
        <p14:creationId xmlns:p14="http://schemas.microsoft.com/office/powerpoint/2010/main" val="131905598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48B61F77-BF47-4FB5-B9AC-EA63867CFF05}" type="slidenum">
              <a:rPr lang="en-GB" altLang="it-IT" smtClean="0">
                <a:latin typeface="Arial" panose="020B0604020202020204" pitchFamily="34" charset="0"/>
              </a:rPr>
              <a:pPr/>
              <a:t>621</a:t>
            </a:fld>
            <a:endParaRPr lang="en-GB" altLang="it-IT">
              <a:latin typeface="Arial" panose="020B0604020202020204" pitchFamily="34" charset="0"/>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p:spPr>
        <p:txBody>
          <a:bodyPr/>
          <a:lstStyle/>
          <a:p>
            <a:pPr eaLnBrk="1" hangingPunct="1"/>
            <a:endParaRPr lang="it-IT" altLang="it-IT"/>
          </a:p>
        </p:txBody>
      </p:sp>
    </p:spTree>
    <p:extLst>
      <p:ext uri="{BB962C8B-B14F-4D97-AF65-F5344CB8AC3E}">
        <p14:creationId xmlns:p14="http://schemas.microsoft.com/office/powerpoint/2010/main" val="106900366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23EB8B0E-1774-4CB0-A220-07CDDC67F778}" type="slidenum">
              <a:rPr lang="en-GB" altLang="it-IT" smtClean="0">
                <a:latin typeface="Arial" panose="020B0604020202020204" pitchFamily="34" charset="0"/>
              </a:rPr>
              <a:pPr/>
              <a:t>624</a:t>
            </a:fld>
            <a:endParaRPr lang="en-GB" altLang="it-IT">
              <a:latin typeface="Arial" panose="020B0604020202020204" pitchFamily="34" charset="0"/>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eaLnBrk="1" hangingPunct="1"/>
            <a:endParaRPr lang="it-IT" altLang="it-IT" dirty="0"/>
          </a:p>
        </p:txBody>
      </p:sp>
    </p:spTree>
    <p:extLst>
      <p:ext uri="{BB962C8B-B14F-4D97-AF65-F5344CB8AC3E}">
        <p14:creationId xmlns:p14="http://schemas.microsoft.com/office/powerpoint/2010/main" val="94733250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1A0A4010-B501-4B0E-A755-E70C5151DB89}" type="slidenum">
              <a:rPr lang="en-GB" altLang="it-IT" smtClean="0">
                <a:latin typeface="Arial" panose="020B0604020202020204" pitchFamily="34" charset="0"/>
              </a:rPr>
              <a:pPr/>
              <a:t>625</a:t>
            </a:fld>
            <a:endParaRPr lang="en-GB" altLang="it-IT">
              <a:latin typeface="Arial" panose="020B0604020202020204" pitchFamily="34"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eaLnBrk="1" hangingPunct="1"/>
            <a:endParaRPr lang="it-IT" altLang="it-IT"/>
          </a:p>
        </p:txBody>
      </p:sp>
    </p:spTree>
    <p:extLst>
      <p:ext uri="{BB962C8B-B14F-4D97-AF65-F5344CB8AC3E}">
        <p14:creationId xmlns:p14="http://schemas.microsoft.com/office/powerpoint/2010/main" val="240561664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EDDF1B50-FA14-4B84-9E4E-5CB85515C584}" type="slidenum">
              <a:rPr lang="en-GB" altLang="it-IT" smtClean="0">
                <a:solidFill>
                  <a:srgbClr val="000000"/>
                </a:solidFill>
                <a:latin typeface="Arial" panose="020B0604020202020204" pitchFamily="34" charset="0"/>
              </a:rPr>
              <a:pPr/>
              <a:t>626</a:t>
            </a:fld>
            <a:endParaRPr lang="en-GB" altLang="it-IT">
              <a:solidFill>
                <a:srgbClr val="000000"/>
              </a:solidFill>
              <a:latin typeface="Arial" panose="020B0604020202020204" pitchFamily="34"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p:spPr>
        <p:txBody>
          <a:bodyPr/>
          <a:lstStyle/>
          <a:p>
            <a:pPr eaLnBrk="1" hangingPunct="1"/>
            <a:endParaRPr lang="it-IT" altLang="it-IT"/>
          </a:p>
        </p:txBody>
      </p:sp>
    </p:spTree>
    <p:extLst>
      <p:ext uri="{BB962C8B-B14F-4D97-AF65-F5344CB8AC3E}">
        <p14:creationId xmlns:p14="http://schemas.microsoft.com/office/powerpoint/2010/main" val="367693756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D9069974-2D8E-4410-8A9C-206DD6A2FFB8}" type="slidenum">
              <a:rPr lang="en-GB" altLang="it-IT" smtClean="0">
                <a:latin typeface="Arial" panose="020B0604020202020204" pitchFamily="34" charset="0"/>
              </a:rPr>
              <a:pPr/>
              <a:t>627</a:t>
            </a:fld>
            <a:endParaRPr lang="en-GB" altLang="it-IT">
              <a:latin typeface="Arial" panose="020B0604020202020204" pitchFamily="34"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endParaRPr lang="it-IT" altLang="it-IT"/>
          </a:p>
        </p:txBody>
      </p:sp>
    </p:spTree>
    <p:extLst>
      <p:ext uri="{BB962C8B-B14F-4D97-AF65-F5344CB8AC3E}">
        <p14:creationId xmlns:p14="http://schemas.microsoft.com/office/powerpoint/2010/main" val="344420756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D9069974-2D8E-4410-8A9C-206DD6A2FFB8}" type="slidenum">
              <a:rPr lang="en-GB" altLang="it-IT" smtClean="0">
                <a:latin typeface="Arial" panose="020B0604020202020204" pitchFamily="34" charset="0"/>
              </a:rPr>
              <a:pPr/>
              <a:t>628</a:t>
            </a:fld>
            <a:endParaRPr lang="en-GB" altLang="it-IT">
              <a:latin typeface="Arial" panose="020B0604020202020204" pitchFamily="34"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endParaRPr lang="it-IT" altLang="it-IT"/>
          </a:p>
        </p:txBody>
      </p:sp>
    </p:spTree>
    <p:extLst>
      <p:ext uri="{BB962C8B-B14F-4D97-AF65-F5344CB8AC3E}">
        <p14:creationId xmlns:p14="http://schemas.microsoft.com/office/powerpoint/2010/main" val="51475102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pPr>
              <a:defRPr/>
            </a:pPr>
            <a:fld id="{AEB46B8B-93C8-49CC-8284-A7506BD36E65}" type="slidenum">
              <a:rPr lang="it-IT" altLang="it-IT" smtClean="0"/>
              <a:pPr>
                <a:defRPr/>
              </a:pPr>
              <a:t>629</a:t>
            </a:fld>
            <a:endParaRPr lang="it-IT" altLang="it-IT"/>
          </a:p>
        </p:txBody>
      </p:sp>
    </p:spTree>
    <p:extLst>
      <p:ext uri="{BB962C8B-B14F-4D97-AF65-F5344CB8AC3E}">
        <p14:creationId xmlns:p14="http://schemas.microsoft.com/office/powerpoint/2010/main" val="331200448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CC55635D-9DAC-4504-92C0-B7591514B488}" type="slidenum">
              <a:rPr lang="en-GB" altLang="it-IT" smtClean="0">
                <a:solidFill>
                  <a:srgbClr val="000000"/>
                </a:solidFill>
                <a:latin typeface="Arial" panose="020B0604020202020204" pitchFamily="34" charset="0"/>
              </a:rPr>
              <a:pPr/>
              <a:t>632</a:t>
            </a:fld>
            <a:endParaRPr lang="en-GB" altLang="it-IT">
              <a:solidFill>
                <a:srgbClr val="000000"/>
              </a:solidFill>
              <a:latin typeface="Arial" panose="020B0604020202020204" pitchFamily="34"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p:spPr>
        <p:txBody>
          <a:bodyPr/>
          <a:lstStyle/>
          <a:p>
            <a:pPr eaLnBrk="1" hangingPunct="1"/>
            <a:endParaRPr lang="it-IT" altLang="it-IT"/>
          </a:p>
        </p:txBody>
      </p:sp>
    </p:spTree>
    <p:extLst>
      <p:ext uri="{BB962C8B-B14F-4D97-AF65-F5344CB8AC3E}">
        <p14:creationId xmlns:p14="http://schemas.microsoft.com/office/powerpoint/2010/main" val="3796145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a:extLst>
              <a:ext uri="{FF2B5EF4-FFF2-40B4-BE49-F238E27FC236}">
                <a16:creationId xmlns:a16="http://schemas.microsoft.com/office/drawing/2014/main" id="{88159C4A-C3AA-4D88-AD65-AE211ED0A804}"/>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2738F69D-141B-487C-B2EE-340BFB59A6AF}"/>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1D860006-2A18-4E7B-86B1-9536D616BEC5}"/>
              </a:ext>
            </a:extLst>
          </p:cNvPr>
          <p:cNvSpPr>
            <a:spLocks noGrp="1" noChangeArrowheads="1"/>
          </p:cNvSpPr>
          <p:nvPr>
            <p:ph type="sldNum" sz="quarter" idx="12"/>
          </p:nvPr>
        </p:nvSpPr>
        <p:spPr>
          <a:ln/>
        </p:spPr>
        <p:txBody>
          <a:bodyPr/>
          <a:lstStyle>
            <a:lvl1pPr>
              <a:defRPr/>
            </a:lvl1pPr>
          </a:lstStyle>
          <a:p>
            <a:pPr>
              <a:defRPr/>
            </a:pPr>
            <a:fld id="{5EB034B5-A699-4DF5-ABD6-A1030B38BFFC}" type="slidenum">
              <a:rPr lang="it-IT" altLang="it-IT"/>
              <a:pPr>
                <a:defRPr/>
              </a:pPr>
              <a:t>‹N›</a:t>
            </a:fld>
            <a:endParaRPr lang="it-IT" altLang="it-IT"/>
          </a:p>
        </p:txBody>
      </p:sp>
    </p:spTree>
    <p:extLst>
      <p:ext uri="{BB962C8B-B14F-4D97-AF65-F5344CB8AC3E}">
        <p14:creationId xmlns:p14="http://schemas.microsoft.com/office/powerpoint/2010/main" val="2344657857"/>
      </p:ext>
    </p:extLst>
  </p:cSld>
  <p:clrMapOvr>
    <a:masterClrMapping/>
  </p:clrMapOvr>
  <p:transition spd="slow">
    <p:strips dir="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0E50362A-521A-44EE-A2A7-A7D98859F835}"/>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333E514E-0D6A-4664-B03D-32A7CA17D507}"/>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D9A43BE0-AB45-4014-A798-BD493FBB3499}"/>
              </a:ext>
            </a:extLst>
          </p:cNvPr>
          <p:cNvSpPr>
            <a:spLocks noGrp="1" noChangeArrowheads="1"/>
          </p:cNvSpPr>
          <p:nvPr>
            <p:ph type="sldNum" sz="quarter" idx="12"/>
          </p:nvPr>
        </p:nvSpPr>
        <p:spPr>
          <a:ln/>
        </p:spPr>
        <p:txBody>
          <a:bodyPr/>
          <a:lstStyle>
            <a:lvl1pPr>
              <a:defRPr/>
            </a:lvl1pPr>
          </a:lstStyle>
          <a:p>
            <a:pPr>
              <a:defRPr/>
            </a:pPr>
            <a:fld id="{04AB2799-018D-4BFA-B98C-66FC5C2883D6}" type="slidenum">
              <a:rPr lang="it-IT" altLang="it-IT"/>
              <a:pPr>
                <a:defRPr/>
              </a:pPr>
              <a:t>‹N›</a:t>
            </a:fld>
            <a:endParaRPr lang="it-IT" altLang="it-IT"/>
          </a:p>
        </p:txBody>
      </p:sp>
    </p:spTree>
    <p:extLst>
      <p:ext uri="{BB962C8B-B14F-4D97-AF65-F5344CB8AC3E}">
        <p14:creationId xmlns:p14="http://schemas.microsoft.com/office/powerpoint/2010/main" val="3611562458"/>
      </p:ext>
    </p:extLst>
  </p:cSld>
  <p:clrMapOvr>
    <a:masterClrMapping/>
  </p:clrMapOvr>
  <p:transition spd="slow">
    <p:strips dir="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BCC2A203-F2BD-4A05-B7FF-D671780A546E}"/>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799E37C1-F780-4622-8046-4A82ED4B6795}"/>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5FC3A4B6-7493-48B3-9F46-243AD4846498}"/>
              </a:ext>
            </a:extLst>
          </p:cNvPr>
          <p:cNvSpPr>
            <a:spLocks noGrp="1" noChangeArrowheads="1"/>
          </p:cNvSpPr>
          <p:nvPr>
            <p:ph type="sldNum" sz="quarter" idx="12"/>
          </p:nvPr>
        </p:nvSpPr>
        <p:spPr>
          <a:ln/>
        </p:spPr>
        <p:txBody>
          <a:bodyPr/>
          <a:lstStyle>
            <a:lvl1pPr>
              <a:defRPr/>
            </a:lvl1pPr>
          </a:lstStyle>
          <a:p>
            <a:pPr>
              <a:defRPr/>
            </a:pPr>
            <a:fld id="{6E7BD82C-386F-4FD6-85C1-D27AF5CCED93}" type="slidenum">
              <a:rPr lang="it-IT" altLang="it-IT"/>
              <a:pPr>
                <a:defRPr/>
              </a:pPr>
              <a:t>‹N›</a:t>
            </a:fld>
            <a:endParaRPr lang="it-IT" altLang="it-IT"/>
          </a:p>
        </p:txBody>
      </p:sp>
    </p:spTree>
    <p:extLst>
      <p:ext uri="{BB962C8B-B14F-4D97-AF65-F5344CB8AC3E}">
        <p14:creationId xmlns:p14="http://schemas.microsoft.com/office/powerpoint/2010/main" val="3960464478"/>
      </p:ext>
    </p:extLst>
  </p:cSld>
  <p:clrMapOvr>
    <a:masterClrMapping/>
  </p:clrMapOvr>
  <p:transition spd="slow">
    <p:strips dir="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274638"/>
            <a:ext cx="8229600" cy="5851525"/>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Rectangle 4">
            <a:extLst>
              <a:ext uri="{FF2B5EF4-FFF2-40B4-BE49-F238E27FC236}">
                <a16:creationId xmlns:a16="http://schemas.microsoft.com/office/drawing/2014/main" id="{C762DAF6-DC5A-4FD4-86D4-1E3699BA21E2}"/>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5">
            <a:extLst>
              <a:ext uri="{FF2B5EF4-FFF2-40B4-BE49-F238E27FC236}">
                <a16:creationId xmlns:a16="http://schemas.microsoft.com/office/drawing/2014/main" id="{894D4CCB-B613-4A2E-8D12-CD0FE2CA0939}"/>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B76CBE99-CCB9-4BA9-8E36-A08A51BC6D6D}"/>
              </a:ext>
            </a:extLst>
          </p:cNvPr>
          <p:cNvSpPr>
            <a:spLocks noGrp="1" noChangeArrowheads="1"/>
          </p:cNvSpPr>
          <p:nvPr>
            <p:ph type="sldNum" sz="quarter" idx="12"/>
          </p:nvPr>
        </p:nvSpPr>
        <p:spPr>
          <a:ln/>
        </p:spPr>
        <p:txBody>
          <a:bodyPr/>
          <a:lstStyle>
            <a:lvl1pPr>
              <a:defRPr/>
            </a:lvl1pPr>
          </a:lstStyle>
          <a:p>
            <a:pPr>
              <a:defRPr/>
            </a:pPr>
            <a:fld id="{FF8A3265-20AC-431C-BEB5-C6DA2834D889}" type="slidenum">
              <a:rPr lang="it-IT" altLang="it-IT"/>
              <a:pPr>
                <a:defRPr/>
              </a:pPr>
              <a:t>‹N›</a:t>
            </a:fld>
            <a:endParaRPr lang="it-IT" altLang="it-IT"/>
          </a:p>
        </p:txBody>
      </p:sp>
    </p:spTree>
    <p:extLst>
      <p:ext uri="{BB962C8B-B14F-4D97-AF65-F5344CB8AC3E}">
        <p14:creationId xmlns:p14="http://schemas.microsoft.com/office/powerpoint/2010/main" val="2399966423"/>
      </p:ext>
    </p:extLst>
  </p:cSld>
  <p:clrMapOvr>
    <a:masterClrMapping/>
  </p:clrMapOvr>
  <p:transition spd="slow">
    <p:strips dir="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a:t>Fare clic per modificare lo stile del titolo</a:t>
            </a:r>
          </a:p>
        </p:txBody>
      </p:sp>
      <p:sp>
        <p:nvSpPr>
          <p:cNvPr id="3" name="Segnaposto tabella 2"/>
          <p:cNvSpPr>
            <a:spLocks noGrp="1"/>
          </p:cNvSpPr>
          <p:nvPr>
            <p:ph type="tbl" idx="1"/>
          </p:nvPr>
        </p:nvSpPr>
        <p:spPr>
          <a:xfrm>
            <a:off x="457200" y="1600200"/>
            <a:ext cx="8229600" cy="4525963"/>
          </a:xfrm>
        </p:spPr>
        <p:txBody>
          <a:bodyPr/>
          <a:lstStyle/>
          <a:p>
            <a:pPr lvl="0"/>
            <a:endParaRPr lang="it-IT" noProof="0"/>
          </a:p>
        </p:txBody>
      </p:sp>
      <p:sp>
        <p:nvSpPr>
          <p:cNvPr id="4" name="Rectangle 4">
            <a:extLst>
              <a:ext uri="{FF2B5EF4-FFF2-40B4-BE49-F238E27FC236}">
                <a16:creationId xmlns:a16="http://schemas.microsoft.com/office/drawing/2014/main" id="{FB2212D5-F486-4CDC-9ACD-A6B7B1F950C7}"/>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1344487F-6459-4490-BBFC-ACEEBE625759}"/>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A5F09FDC-15E9-4F89-A7EF-492842D10047}"/>
              </a:ext>
            </a:extLst>
          </p:cNvPr>
          <p:cNvSpPr>
            <a:spLocks noGrp="1" noChangeArrowheads="1"/>
          </p:cNvSpPr>
          <p:nvPr>
            <p:ph type="sldNum" sz="quarter" idx="12"/>
          </p:nvPr>
        </p:nvSpPr>
        <p:spPr>
          <a:ln/>
        </p:spPr>
        <p:txBody>
          <a:bodyPr/>
          <a:lstStyle>
            <a:lvl1pPr>
              <a:defRPr/>
            </a:lvl1pPr>
          </a:lstStyle>
          <a:p>
            <a:pPr>
              <a:defRPr/>
            </a:pPr>
            <a:fld id="{12A83DDA-262A-4EAD-B91F-7F3C2B503E74}" type="slidenum">
              <a:rPr lang="it-IT" altLang="it-IT"/>
              <a:pPr>
                <a:defRPr/>
              </a:pPr>
              <a:t>‹N›</a:t>
            </a:fld>
            <a:endParaRPr lang="it-IT" altLang="it-IT"/>
          </a:p>
        </p:txBody>
      </p:sp>
    </p:spTree>
    <p:extLst>
      <p:ext uri="{BB962C8B-B14F-4D97-AF65-F5344CB8AC3E}">
        <p14:creationId xmlns:p14="http://schemas.microsoft.com/office/powerpoint/2010/main" val="2669135234"/>
      </p:ext>
    </p:extLst>
  </p:cSld>
  <p:clrMapOvr>
    <a:masterClrMapping/>
  </p:clrMapOvr>
  <p:transition spd="slow">
    <p:strips dir="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a:t>Fare clic per modificare lo stile del titolo</a:t>
            </a:r>
          </a:p>
        </p:txBody>
      </p:sp>
      <p:sp>
        <p:nvSpPr>
          <p:cNvPr id="3" name="Segnaposto testo 2"/>
          <p:cNvSpPr>
            <a:spLocks noGrp="1"/>
          </p:cNvSpPr>
          <p:nvPr>
            <p:ph type="body" sz="half" idx="1"/>
          </p:nvPr>
        </p:nvSpPr>
        <p:spPr>
          <a:xfrm>
            <a:off x="457200" y="1600200"/>
            <a:ext cx="4038600" cy="4525963"/>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BD9892DA-1CF7-4D09-BC80-BB94328E53B6}"/>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7F74C73B-ABAD-4A7F-B35B-202536632FA9}"/>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A081DCB9-747D-4905-B5F7-669DAAD30A93}"/>
              </a:ext>
            </a:extLst>
          </p:cNvPr>
          <p:cNvSpPr>
            <a:spLocks noGrp="1" noChangeArrowheads="1"/>
          </p:cNvSpPr>
          <p:nvPr>
            <p:ph type="sldNum" sz="quarter" idx="12"/>
          </p:nvPr>
        </p:nvSpPr>
        <p:spPr>
          <a:ln/>
        </p:spPr>
        <p:txBody>
          <a:bodyPr/>
          <a:lstStyle>
            <a:lvl1pPr>
              <a:defRPr/>
            </a:lvl1pPr>
          </a:lstStyle>
          <a:p>
            <a:pPr>
              <a:defRPr/>
            </a:pPr>
            <a:fld id="{4C2F9E01-67D7-41FE-B863-FA47C45DC7A7}" type="slidenum">
              <a:rPr lang="it-IT" altLang="it-IT"/>
              <a:pPr>
                <a:defRPr/>
              </a:pPr>
              <a:t>‹N›</a:t>
            </a:fld>
            <a:endParaRPr lang="it-IT" altLang="it-IT"/>
          </a:p>
        </p:txBody>
      </p:sp>
    </p:spTree>
    <p:extLst>
      <p:ext uri="{BB962C8B-B14F-4D97-AF65-F5344CB8AC3E}">
        <p14:creationId xmlns:p14="http://schemas.microsoft.com/office/powerpoint/2010/main" val="1688373004"/>
      </p:ext>
    </p:extLst>
  </p:cSld>
  <p:clrMapOvr>
    <a:masterClrMapping/>
  </p:clrMapOvr>
  <p:transition spd="slow">
    <p:strips dir="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itolo e sottotitolo copia">
    <p:spTree>
      <p:nvGrpSpPr>
        <p:cNvPr id="1" name=""/>
        <p:cNvGrpSpPr/>
        <p:nvPr/>
      </p:nvGrpSpPr>
      <p:grpSpPr>
        <a:xfrm>
          <a:off x="0" y="0"/>
          <a:ext cx="0" cy="0"/>
          <a:chOff x="0" y="0"/>
          <a:chExt cx="0" cy="0"/>
        </a:xfrm>
      </p:grpSpPr>
      <p:pic>
        <p:nvPicPr>
          <p:cNvPr id="22" name="Schermata 2018-11-14 alle 16.26.43.png" descr="Schermata 2018-11-14 alle 16.26.43.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a:ln w="3175">
            <a:miter lim="400000"/>
          </a:ln>
        </p:spPr>
      </p:pic>
      <p:sp>
        <p:nvSpPr>
          <p:cNvPr id="2" name="Rettangolo 1">
            <a:extLst>
              <a:ext uri="{FF2B5EF4-FFF2-40B4-BE49-F238E27FC236}">
                <a16:creationId xmlns:a16="http://schemas.microsoft.com/office/drawing/2014/main" id="{9283523C-9005-FC46-89B7-DFBC0853C187}"/>
              </a:ext>
            </a:extLst>
          </p:cNvPr>
          <p:cNvSpPr/>
          <p:nvPr userDrawn="1"/>
        </p:nvSpPr>
        <p:spPr>
          <a:xfrm>
            <a:off x="129473" y="3198168"/>
            <a:ext cx="8868870" cy="461665"/>
          </a:xfrm>
          <a:prstGeom prst="rect">
            <a:avLst/>
          </a:prstGeom>
          <a:solidFill>
            <a:schemeClr val="bg1"/>
          </a:solidFill>
          <a:ln w="31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it-IT" sz="3000" b="0" i="0" u="none" strike="noStrike" cap="none" spc="0" normalizeH="0" baseline="0" dirty="0">
              <a:ln>
                <a:solidFill>
                  <a:schemeClr val="tx1"/>
                </a:solidFill>
              </a:ln>
              <a:solidFill>
                <a:schemeClr val="tx1"/>
              </a:solidFill>
              <a:effectLst/>
              <a:uFillTx/>
              <a:latin typeface="+mn-lt"/>
              <a:ea typeface="+mn-ea"/>
              <a:cs typeface="+mn-cs"/>
              <a:sym typeface="Helvetica Neue Medium"/>
            </a:endParaRPr>
          </a:p>
        </p:txBody>
      </p:sp>
      <p:sp>
        <p:nvSpPr>
          <p:cNvPr id="23" name="Titolo"/>
          <p:cNvSpPr txBox="1">
            <a:spLocks noGrp="1"/>
          </p:cNvSpPr>
          <p:nvPr>
            <p:ph type="body" sz="quarter" idx="13"/>
          </p:nvPr>
        </p:nvSpPr>
        <p:spPr>
          <a:xfrm>
            <a:off x="494916" y="283212"/>
            <a:ext cx="8154823" cy="491419"/>
          </a:xfrm>
          <a:prstGeom prst="rect">
            <a:avLst/>
          </a:prstGeom>
        </p:spPr>
        <p:txBody>
          <a:bodyPr wrap="square" lIns="100458" tIns="100458" rIns="100458" bIns="100458">
            <a:spAutoFit/>
          </a:bodyPr>
          <a:lstStyle>
            <a:lvl1pPr algn="l" defTabSz="433229">
              <a:defRPr sz="1875" b="1">
                <a:solidFill>
                  <a:srgbClr val="21973B"/>
                </a:solidFill>
                <a:latin typeface="Verdana"/>
                <a:ea typeface="Verdana"/>
                <a:cs typeface="Verdana"/>
                <a:sym typeface="Verdana"/>
              </a:defRPr>
            </a:lvl1pPr>
          </a:lstStyle>
          <a:p>
            <a:r>
              <a:rPr dirty="0" err="1"/>
              <a:t>Titolo</a:t>
            </a:r>
            <a:endParaRPr dirty="0"/>
          </a:p>
        </p:txBody>
      </p:sp>
      <p:sp>
        <p:nvSpPr>
          <p:cNvPr id="24" name="Testo Testo Testo Testo Testo Testo Testo Testo Testo Testo Testo Testo Testo Testo Testo Testo Testo Testo Testo Testo Testo Testo Testo Testo Testo Testo Testo Testo Testo Testo Testo Testo Testo Testo Testo Testo Testo Testo Testo Testo Testo Testo Testo Testo Testo Testo Testo Testo Testo Testo Testo Testo Testo Testo Testo Testo Testo"/>
          <p:cNvSpPr txBox="1">
            <a:spLocks noGrp="1"/>
          </p:cNvSpPr>
          <p:nvPr>
            <p:ph type="body" sz="quarter" idx="14"/>
          </p:nvPr>
        </p:nvSpPr>
        <p:spPr>
          <a:xfrm>
            <a:off x="494263" y="1220700"/>
            <a:ext cx="8155477" cy="737320"/>
          </a:xfrm>
          <a:prstGeom prst="rect">
            <a:avLst/>
          </a:prstGeom>
        </p:spPr>
        <p:txBody>
          <a:bodyPr wrap="square" lIns="100458" tIns="100458" rIns="100458" bIns="100458">
            <a:spAutoFit/>
          </a:bodyPr>
          <a:lstStyle>
            <a:lvl1pPr algn="l" defTabSz="433229">
              <a:lnSpc>
                <a:spcPct val="120000"/>
              </a:lnSpc>
              <a:defRPr sz="1000">
                <a:latin typeface="Verdana"/>
                <a:ea typeface="Verdana"/>
                <a:cs typeface="Verdana"/>
                <a:sym typeface="Verdana"/>
              </a:defRPr>
            </a:lvl1pPr>
          </a:lstStyle>
          <a:p>
            <a:r>
              <a:rPr dirty="0" err="1"/>
              <a:t>Testo</a:t>
            </a:r>
            <a:r>
              <a:rPr dirty="0"/>
              <a:t> </a:t>
            </a:r>
            <a:r>
              <a:rPr dirty="0" err="1"/>
              <a:t>Testo</a:t>
            </a:r>
            <a:r>
              <a:rPr dirty="0"/>
              <a:t> </a:t>
            </a:r>
            <a:r>
              <a:rPr dirty="0" err="1"/>
              <a:t>Testo</a:t>
            </a:r>
            <a:r>
              <a:rPr dirty="0"/>
              <a:t> </a:t>
            </a:r>
            <a:r>
              <a:rPr dirty="0" err="1"/>
              <a:t>Testo</a:t>
            </a:r>
            <a:r>
              <a:rPr dirty="0"/>
              <a:t> </a:t>
            </a:r>
            <a:r>
              <a:rPr dirty="0" err="1"/>
              <a:t>Testo</a:t>
            </a:r>
            <a:r>
              <a:rPr dirty="0"/>
              <a:t> </a:t>
            </a:r>
            <a:r>
              <a:rPr dirty="0" err="1"/>
              <a:t>Testo</a:t>
            </a:r>
            <a:r>
              <a:rPr dirty="0"/>
              <a:t> </a:t>
            </a:r>
            <a:r>
              <a:rPr dirty="0" err="1"/>
              <a:t>Testo</a:t>
            </a:r>
            <a:r>
              <a:rPr dirty="0"/>
              <a:t> </a:t>
            </a:r>
            <a:r>
              <a:rPr dirty="0" err="1"/>
              <a:t>Testo</a:t>
            </a:r>
            <a:r>
              <a:rPr dirty="0"/>
              <a:t> </a:t>
            </a:r>
            <a:r>
              <a:rPr dirty="0" err="1"/>
              <a:t>Testo</a:t>
            </a:r>
            <a:r>
              <a:rPr dirty="0"/>
              <a:t> </a:t>
            </a:r>
            <a:r>
              <a:rPr dirty="0" err="1"/>
              <a:t>Testo</a:t>
            </a:r>
            <a:r>
              <a:rPr dirty="0"/>
              <a:t> </a:t>
            </a:r>
            <a:r>
              <a:rPr dirty="0" err="1"/>
              <a:t>Testo</a:t>
            </a:r>
            <a:r>
              <a:rPr dirty="0"/>
              <a:t> </a:t>
            </a:r>
            <a:r>
              <a:rPr dirty="0" err="1"/>
              <a:t>Testo</a:t>
            </a:r>
            <a:r>
              <a:rPr dirty="0"/>
              <a:t> </a:t>
            </a:r>
            <a:r>
              <a:rPr dirty="0" err="1"/>
              <a:t>Testo</a:t>
            </a:r>
            <a:r>
              <a:rPr dirty="0"/>
              <a:t> </a:t>
            </a:r>
            <a:r>
              <a:rPr dirty="0" err="1"/>
              <a:t>Testo</a:t>
            </a:r>
            <a:r>
              <a:rPr dirty="0"/>
              <a:t> </a:t>
            </a:r>
            <a:r>
              <a:rPr dirty="0" err="1"/>
              <a:t>Testo</a:t>
            </a:r>
            <a:r>
              <a:rPr dirty="0"/>
              <a:t> </a:t>
            </a:r>
            <a:r>
              <a:rPr dirty="0" err="1"/>
              <a:t>Testo</a:t>
            </a:r>
            <a:r>
              <a:rPr dirty="0"/>
              <a:t> </a:t>
            </a:r>
            <a:r>
              <a:rPr dirty="0" err="1"/>
              <a:t>Testo</a:t>
            </a:r>
            <a:r>
              <a:rPr dirty="0"/>
              <a:t> </a:t>
            </a:r>
            <a:r>
              <a:rPr dirty="0" err="1"/>
              <a:t>Testo</a:t>
            </a:r>
            <a:r>
              <a:rPr dirty="0"/>
              <a:t> </a:t>
            </a:r>
            <a:r>
              <a:rPr dirty="0" err="1"/>
              <a:t>Testo</a:t>
            </a:r>
            <a:r>
              <a:rPr dirty="0"/>
              <a:t> </a:t>
            </a:r>
            <a:r>
              <a:rPr dirty="0" err="1"/>
              <a:t>Testo</a:t>
            </a:r>
            <a:r>
              <a:rPr dirty="0"/>
              <a:t> </a:t>
            </a:r>
            <a:r>
              <a:rPr dirty="0" err="1"/>
              <a:t>Testo</a:t>
            </a:r>
            <a:r>
              <a:rPr dirty="0"/>
              <a:t> </a:t>
            </a:r>
            <a:r>
              <a:rPr dirty="0" err="1"/>
              <a:t>Testo</a:t>
            </a:r>
            <a:r>
              <a:rPr dirty="0"/>
              <a:t> </a:t>
            </a:r>
            <a:r>
              <a:rPr dirty="0" err="1"/>
              <a:t>Testo</a:t>
            </a:r>
            <a:r>
              <a:rPr dirty="0"/>
              <a:t> </a:t>
            </a:r>
            <a:r>
              <a:rPr dirty="0" err="1"/>
              <a:t>Testo</a:t>
            </a:r>
            <a:r>
              <a:rPr dirty="0"/>
              <a:t> </a:t>
            </a:r>
            <a:r>
              <a:rPr dirty="0" err="1"/>
              <a:t>Testo</a:t>
            </a:r>
            <a:r>
              <a:rPr dirty="0"/>
              <a:t> </a:t>
            </a:r>
            <a:r>
              <a:rPr dirty="0" err="1"/>
              <a:t>Testo</a:t>
            </a:r>
            <a:r>
              <a:rPr dirty="0"/>
              <a:t> </a:t>
            </a:r>
            <a:r>
              <a:rPr dirty="0" err="1"/>
              <a:t>Testo</a:t>
            </a:r>
            <a:r>
              <a:rPr dirty="0"/>
              <a:t> </a:t>
            </a:r>
            <a:r>
              <a:rPr dirty="0" err="1"/>
              <a:t>Testo</a:t>
            </a:r>
            <a:r>
              <a:rPr dirty="0"/>
              <a:t> </a:t>
            </a:r>
            <a:r>
              <a:rPr dirty="0" err="1"/>
              <a:t>Testo</a:t>
            </a:r>
            <a:r>
              <a:rPr dirty="0"/>
              <a:t> </a:t>
            </a:r>
            <a:r>
              <a:rPr dirty="0" err="1"/>
              <a:t>Testo</a:t>
            </a:r>
            <a:r>
              <a:rPr dirty="0"/>
              <a:t> </a:t>
            </a:r>
            <a:r>
              <a:rPr dirty="0" err="1"/>
              <a:t>Testo</a:t>
            </a:r>
            <a:r>
              <a:rPr dirty="0"/>
              <a:t> </a:t>
            </a:r>
            <a:r>
              <a:rPr dirty="0" err="1"/>
              <a:t>Testo</a:t>
            </a:r>
            <a:r>
              <a:rPr dirty="0"/>
              <a:t> </a:t>
            </a:r>
            <a:r>
              <a:rPr dirty="0" err="1"/>
              <a:t>Testo</a:t>
            </a:r>
            <a:r>
              <a:rPr dirty="0"/>
              <a:t> </a:t>
            </a:r>
            <a:r>
              <a:rPr dirty="0" err="1"/>
              <a:t>Testo</a:t>
            </a:r>
            <a:r>
              <a:rPr dirty="0"/>
              <a:t> </a:t>
            </a:r>
            <a:r>
              <a:rPr dirty="0" err="1"/>
              <a:t>Testo</a:t>
            </a:r>
            <a:r>
              <a:rPr dirty="0"/>
              <a:t> </a:t>
            </a:r>
            <a:r>
              <a:rPr dirty="0" err="1"/>
              <a:t>Testo</a:t>
            </a:r>
            <a:r>
              <a:rPr dirty="0"/>
              <a:t> </a:t>
            </a:r>
            <a:r>
              <a:rPr dirty="0" err="1"/>
              <a:t>Testo</a:t>
            </a:r>
            <a:r>
              <a:rPr dirty="0"/>
              <a:t> </a:t>
            </a:r>
            <a:r>
              <a:rPr dirty="0" err="1"/>
              <a:t>Testo</a:t>
            </a:r>
            <a:r>
              <a:rPr dirty="0"/>
              <a:t> </a:t>
            </a:r>
            <a:r>
              <a:rPr dirty="0" err="1"/>
              <a:t>Testo</a:t>
            </a:r>
            <a:r>
              <a:rPr dirty="0"/>
              <a:t> </a:t>
            </a:r>
            <a:r>
              <a:rPr dirty="0" err="1"/>
              <a:t>Testo</a:t>
            </a:r>
            <a:r>
              <a:rPr dirty="0"/>
              <a:t> </a:t>
            </a:r>
            <a:r>
              <a:rPr dirty="0" err="1"/>
              <a:t>Testo</a:t>
            </a:r>
            <a:r>
              <a:rPr dirty="0"/>
              <a:t> </a:t>
            </a:r>
            <a:r>
              <a:rPr dirty="0" err="1"/>
              <a:t>Testo</a:t>
            </a:r>
            <a:r>
              <a:rPr dirty="0"/>
              <a:t> </a:t>
            </a:r>
            <a:r>
              <a:rPr dirty="0" err="1"/>
              <a:t>Testo</a:t>
            </a:r>
            <a:r>
              <a:rPr dirty="0"/>
              <a:t> </a:t>
            </a:r>
            <a:r>
              <a:rPr dirty="0" err="1"/>
              <a:t>Testo</a:t>
            </a:r>
            <a:r>
              <a:rPr dirty="0"/>
              <a:t> </a:t>
            </a:r>
            <a:r>
              <a:rPr dirty="0" err="1"/>
              <a:t>Testo</a:t>
            </a:r>
            <a:r>
              <a:rPr dirty="0"/>
              <a:t> </a:t>
            </a:r>
            <a:r>
              <a:rPr dirty="0" err="1"/>
              <a:t>Testo</a:t>
            </a:r>
            <a:r>
              <a:rPr dirty="0"/>
              <a:t> </a:t>
            </a:r>
            <a:r>
              <a:rPr dirty="0" err="1"/>
              <a:t>Testo</a:t>
            </a:r>
            <a:r>
              <a:rPr dirty="0"/>
              <a:t> </a:t>
            </a:r>
            <a:r>
              <a:rPr dirty="0" err="1"/>
              <a:t>Testo</a:t>
            </a:r>
            <a:r>
              <a:rPr dirty="0"/>
              <a:t> </a:t>
            </a:r>
            <a:r>
              <a:rPr dirty="0" err="1"/>
              <a:t>Testo</a:t>
            </a:r>
            <a:r>
              <a:rPr dirty="0"/>
              <a:t> </a:t>
            </a:r>
            <a:r>
              <a:rPr dirty="0" err="1"/>
              <a:t>Testo</a:t>
            </a:r>
            <a:r>
              <a:rPr dirty="0"/>
              <a:t> </a:t>
            </a:r>
            <a:r>
              <a:rPr dirty="0" err="1"/>
              <a:t>Testo</a:t>
            </a:r>
            <a:r>
              <a:rPr dirty="0"/>
              <a:t> </a:t>
            </a:r>
            <a:r>
              <a:rPr dirty="0" err="1"/>
              <a:t>Testo</a:t>
            </a:r>
            <a:r>
              <a:rPr dirty="0"/>
              <a:t> </a:t>
            </a:r>
            <a:r>
              <a:rPr dirty="0" err="1"/>
              <a:t>Testo</a:t>
            </a:r>
            <a:r>
              <a:rPr dirty="0"/>
              <a:t> </a:t>
            </a:r>
            <a:r>
              <a:rPr dirty="0" err="1"/>
              <a:t>Testo</a:t>
            </a:r>
            <a:r>
              <a:rPr dirty="0"/>
              <a:t> </a:t>
            </a:r>
            <a:r>
              <a:rPr dirty="0" err="1"/>
              <a:t>Testo</a:t>
            </a:r>
            <a:r>
              <a:rPr dirty="0"/>
              <a:t> </a:t>
            </a:r>
            <a:r>
              <a:rPr dirty="0" err="1"/>
              <a:t>Testo</a:t>
            </a:r>
            <a:r>
              <a:rPr dirty="0"/>
              <a:t> </a:t>
            </a:r>
            <a:r>
              <a:rPr dirty="0" err="1"/>
              <a:t>Testo</a:t>
            </a:r>
            <a:endParaRPr dirty="0"/>
          </a:p>
        </p:txBody>
      </p:sp>
      <p:sp>
        <p:nvSpPr>
          <p:cNvPr id="25" name="Testo Testo Testo Testo Testo Testo Testo Testo Testo Testo Testo Testo Testo Testo Testo Testo Testo Testo…"/>
          <p:cNvSpPr txBox="1">
            <a:spLocks noGrp="1"/>
          </p:cNvSpPr>
          <p:nvPr>
            <p:ph type="body" sz="quarter" idx="15" hasCustomPrompt="1"/>
          </p:nvPr>
        </p:nvSpPr>
        <p:spPr>
          <a:xfrm>
            <a:off x="503009" y="2738415"/>
            <a:ext cx="8146731" cy="2749024"/>
          </a:xfrm>
          <a:prstGeom prst="rect">
            <a:avLst/>
          </a:prstGeom>
        </p:spPr>
        <p:txBody>
          <a:bodyPr wrap="square" lIns="100458" tIns="100458" rIns="100458" bIns="100458">
            <a:spAutoFit/>
          </a:bodyPr>
          <a:lstStyle>
            <a:lvl1pPr marL="555624" marR="0" indent="-555624" algn="l" defTabSz="1155278" rtl="0" eaLnBrk="1" fontAlgn="auto" latinLnBrk="0" hangingPunct="1">
              <a:lnSpc>
                <a:spcPct val="120000"/>
              </a:lnSpc>
              <a:spcBef>
                <a:spcPts val="0"/>
              </a:spcBef>
              <a:spcAft>
                <a:spcPts val="0"/>
              </a:spcAft>
              <a:buClr>
                <a:srgbClr val="AACD71"/>
              </a:buClr>
              <a:buSzPct val="100000"/>
              <a:buFont typeface="+mj-lt"/>
              <a:buChar char="๏"/>
              <a:tabLst/>
              <a:defRPr sz="3000">
                <a:latin typeface="Verdana"/>
                <a:ea typeface="Verdana"/>
                <a:cs typeface="Verdana"/>
                <a:sym typeface="Verdana"/>
              </a:defRPr>
            </a:lvl1pPr>
          </a:lstStyle>
          <a:p>
            <a:pPr marL="555624" indent="-555624" algn="l" defTabSz="1155278">
              <a:lnSpc>
                <a:spcPct val="120000"/>
              </a:lnSpc>
              <a:buClr>
                <a:srgbClr val="AACD71"/>
              </a:buClr>
              <a:buSzPct val="100000"/>
              <a:buChar char="๏"/>
              <a:defRPr sz="3000">
                <a:latin typeface="Verdana"/>
                <a:ea typeface="Verdana"/>
                <a:cs typeface="Verdana"/>
                <a:sym typeface="Verdana"/>
              </a:defRPr>
            </a:pPr>
            <a:r>
              <a:rPr lang="it-IT" sz="2000" dirty="0"/>
              <a:t>Testo Testo Testo Testo Testo Testo Testo Testo Testo Testo Testo Testo Testo Testo Testo Testo Testo Testo</a:t>
            </a:r>
          </a:p>
          <a:p>
            <a:pPr marL="555624" indent="-555624" algn="l" defTabSz="1155278">
              <a:lnSpc>
                <a:spcPct val="120000"/>
              </a:lnSpc>
              <a:buClr>
                <a:srgbClr val="AACD71"/>
              </a:buClr>
              <a:buSzPct val="100000"/>
              <a:buChar char="๏"/>
              <a:defRPr sz="3000">
                <a:latin typeface="Verdana"/>
                <a:ea typeface="Verdana"/>
                <a:cs typeface="Verdana"/>
                <a:sym typeface="Verdana"/>
              </a:defRPr>
            </a:pPr>
            <a:r>
              <a:rPr lang="it-IT" sz="2000" dirty="0"/>
              <a:t>Testo Testo Testo Testo Testo Testo Testo Testo Testo Testo Testo Testo Testo Testo Testo Testo Testo Testo</a:t>
            </a:r>
          </a:p>
          <a:p>
            <a:pPr marL="555624" indent="-555624" algn="l" defTabSz="1155278">
              <a:lnSpc>
                <a:spcPct val="120000"/>
              </a:lnSpc>
              <a:buClr>
                <a:srgbClr val="AACD71"/>
              </a:buClr>
              <a:buSzPct val="100000"/>
              <a:buChar char="๏"/>
              <a:defRPr sz="3000">
                <a:latin typeface="Verdana"/>
                <a:ea typeface="Verdana"/>
                <a:cs typeface="Verdana"/>
                <a:sym typeface="Verdana"/>
              </a:defRPr>
            </a:pPr>
            <a:r>
              <a:rPr lang="it-IT" sz="2000" dirty="0"/>
              <a:t>Testo Testo Testo Testo Testo Testo Testo Testo Testo Testo Testo Testo Testo Testo Testo Testo Testo Testo</a:t>
            </a:r>
          </a:p>
          <a:p>
            <a:pPr marL="555624" indent="-555624" algn="l" defTabSz="1155278">
              <a:lnSpc>
                <a:spcPct val="120000"/>
              </a:lnSpc>
              <a:buClr>
                <a:srgbClr val="AACD71"/>
              </a:buClr>
              <a:buSzPct val="100000"/>
              <a:buChar char="๏"/>
              <a:defRPr sz="3000">
                <a:latin typeface="Verdana"/>
                <a:ea typeface="Verdana"/>
                <a:cs typeface="Verdana"/>
                <a:sym typeface="Verdana"/>
              </a:defRPr>
            </a:pPr>
            <a:r>
              <a:rPr lang="it-IT" sz="2000" dirty="0"/>
              <a:t>Testo Testo Testo Testo Testo Testo Testo</a:t>
            </a:r>
          </a:p>
        </p:txBody>
      </p:sp>
      <p:sp>
        <p:nvSpPr>
          <p:cNvPr id="9" name="Numero diapositiva">
            <a:extLst>
              <a:ext uri="{FF2B5EF4-FFF2-40B4-BE49-F238E27FC236}">
                <a16:creationId xmlns:a16="http://schemas.microsoft.com/office/drawing/2014/main" id="{62E66A12-1162-C445-B6B3-0706964AF060}"/>
              </a:ext>
            </a:extLst>
          </p:cNvPr>
          <p:cNvSpPr txBox="1">
            <a:spLocks noGrp="1"/>
          </p:cNvSpPr>
          <p:nvPr>
            <p:ph type="sldNum" sz="quarter" idx="2"/>
          </p:nvPr>
        </p:nvSpPr>
        <p:spPr>
          <a:xfrm>
            <a:off x="8713874" y="6354650"/>
            <a:ext cx="205185" cy="271869"/>
          </a:xfrm>
          <a:prstGeom prst="rect">
            <a:avLst/>
          </a:prstGeom>
        </p:spPr>
        <p:txBody>
          <a:bodyPr/>
          <a:lstStyle/>
          <a:p>
            <a:fld id="{86CB4B4D-7CA3-9044-876B-883B54F8677D}" type="slidenum">
              <a:t>‹N›</a:t>
            </a:fld>
            <a:endParaRPr dirty="0"/>
          </a:p>
        </p:txBody>
      </p:sp>
    </p:spTree>
    <p:extLst>
      <p:ext uri="{BB962C8B-B14F-4D97-AF65-F5344CB8AC3E}">
        <p14:creationId xmlns:p14="http://schemas.microsoft.com/office/powerpoint/2010/main" val="3047005936"/>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olo e sottotitolo copia 2">
    <p:spTree>
      <p:nvGrpSpPr>
        <p:cNvPr id="1" name=""/>
        <p:cNvGrpSpPr/>
        <p:nvPr/>
      </p:nvGrpSpPr>
      <p:grpSpPr>
        <a:xfrm>
          <a:off x="0" y="0"/>
          <a:ext cx="0" cy="0"/>
          <a:chOff x="0" y="0"/>
          <a:chExt cx="0" cy="0"/>
        </a:xfrm>
      </p:grpSpPr>
      <p:pic>
        <p:nvPicPr>
          <p:cNvPr id="45" name="Schermata 2018-11-14 alle 16.27.31.png" descr="Schermata 2018-11-14 alle 16.27.31.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a:ln w="3175">
            <a:miter lim="400000"/>
          </a:ln>
        </p:spPr>
      </p:pic>
      <p:sp>
        <p:nvSpPr>
          <p:cNvPr id="46"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
        <p:nvSpPr>
          <p:cNvPr id="4" name="Rettangolo 3">
            <a:extLst>
              <a:ext uri="{FF2B5EF4-FFF2-40B4-BE49-F238E27FC236}">
                <a16:creationId xmlns:a16="http://schemas.microsoft.com/office/drawing/2014/main" id="{A3A09872-4E77-B24C-BEDA-8CA738346392}"/>
              </a:ext>
            </a:extLst>
          </p:cNvPr>
          <p:cNvSpPr/>
          <p:nvPr userDrawn="1"/>
        </p:nvSpPr>
        <p:spPr>
          <a:xfrm>
            <a:off x="129473" y="3198168"/>
            <a:ext cx="8868870" cy="461665"/>
          </a:xfrm>
          <a:prstGeom prst="rect">
            <a:avLst/>
          </a:prstGeom>
          <a:solidFill>
            <a:schemeClr val="bg1"/>
          </a:solidFill>
          <a:ln w="31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it-IT" sz="3000" b="0" i="0" u="none" strike="noStrike" cap="none" spc="0" normalizeH="0" baseline="0">
              <a:ln>
                <a:solidFill>
                  <a:schemeClr val="tx1"/>
                </a:solidFill>
              </a:ln>
              <a:solidFill>
                <a:schemeClr val="tx1"/>
              </a:solidFill>
              <a:effectLst/>
              <a:uFillTx/>
              <a:latin typeface="+mn-lt"/>
              <a:ea typeface="+mn-ea"/>
              <a:cs typeface="+mn-cs"/>
              <a:sym typeface="Helvetica Neue Medium"/>
            </a:endParaRPr>
          </a:p>
        </p:txBody>
      </p:sp>
      <p:sp>
        <p:nvSpPr>
          <p:cNvPr id="6" name="Numero diapositiva">
            <a:extLst>
              <a:ext uri="{FF2B5EF4-FFF2-40B4-BE49-F238E27FC236}">
                <a16:creationId xmlns:a16="http://schemas.microsoft.com/office/drawing/2014/main" id="{267C48ED-E63F-B746-B114-A96C079AB03F}"/>
              </a:ext>
            </a:extLst>
          </p:cNvPr>
          <p:cNvSpPr txBox="1">
            <a:spLocks/>
          </p:cNvSpPr>
          <p:nvPr userDrawn="1"/>
        </p:nvSpPr>
        <p:spPr>
          <a:xfrm>
            <a:off x="8704256" y="6354650"/>
            <a:ext cx="224420" cy="203902"/>
          </a:xfrm>
          <a:prstGeom prst="rect">
            <a:avLst/>
          </a:prstGeom>
          <a:ln w="3175">
            <a:miter lim="400000"/>
          </a:ln>
        </p:spPr>
        <p:txBody>
          <a:bodyPr wrap="none" lIns="38100" tIns="38100" rIns="38100" bIns="38100">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825" b="0" i="0" u="none" strike="noStrike" cap="none" spc="0" normalizeH="0" baseline="0">
                <a:ln>
                  <a:noFill/>
                </a:ln>
                <a:solidFill>
                  <a:srgbClr val="000000"/>
                </a:solidFill>
                <a:effectLst/>
                <a:uFillTx/>
                <a:latin typeface="Helvetica Neue Light"/>
                <a:ea typeface="Helvetica Neue Light"/>
                <a:cs typeface="Helvetica Neue Light"/>
                <a:sym typeface="Helvetica Neue Light"/>
              </a:defRPr>
            </a:lvl1pPr>
            <a:lvl2pPr marL="0" marR="0" indent="85725" algn="ctr" defTabSz="309563" rtl="0" fontAlgn="auto" latinLnBrk="0" hangingPunct="0">
              <a:lnSpc>
                <a:spcPct val="100000"/>
              </a:lnSpc>
              <a:spcBef>
                <a:spcPts val="0"/>
              </a:spcBef>
              <a:spcAft>
                <a:spcPts val="0"/>
              </a:spcAft>
              <a:buClrTx/>
              <a:buSzTx/>
              <a:buFontTx/>
              <a:buNone/>
              <a:tabLst/>
              <a:defRPr kumimoji="0" sz="105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171450" algn="ctr" defTabSz="309563" rtl="0" fontAlgn="auto" latinLnBrk="0" hangingPunct="0">
              <a:lnSpc>
                <a:spcPct val="100000"/>
              </a:lnSpc>
              <a:spcBef>
                <a:spcPts val="0"/>
              </a:spcBef>
              <a:spcAft>
                <a:spcPts val="0"/>
              </a:spcAft>
              <a:buClrTx/>
              <a:buSzTx/>
              <a:buFontTx/>
              <a:buNone/>
              <a:tabLst/>
              <a:defRPr kumimoji="0" sz="105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257175" algn="ctr" defTabSz="309563" rtl="0" fontAlgn="auto" latinLnBrk="0" hangingPunct="0">
              <a:lnSpc>
                <a:spcPct val="100000"/>
              </a:lnSpc>
              <a:spcBef>
                <a:spcPts val="0"/>
              </a:spcBef>
              <a:spcAft>
                <a:spcPts val="0"/>
              </a:spcAft>
              <a:buClrTx/>
              <a:buSzTx/>
              <a:buFontTx/>
              <a:buNone/>
              <a:tabLst/>
              <a:defRPr kumimoji="0" sz="105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342900" algn="ctr" defTabSz="309563" rtl="0" fontAlgn="auto" latinLnBrk="0" hangingPunct="0">
              <a:lnSpc>
                <a:spcPct val="100000"/>
              </a:lnSpc>
              <a:spcBef>
                <a:spcPts val="0"/>
              </a:spcBef>
              <a:spcAft>
                <a:spcPts val="0"/>
              </a:spcAft>
              <a:buClrTx/>
              <a:buSzTx/>
              <a:buFontTx/>
              <a:buNone/>
              <a:tabLst/>
              <a:defRPr kumimoji="0" sz="105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428625" algn="ctr" defTabSz="309563" rtl="0" fontAlgn="auto" latinLnBrk="0" hangingPunct="0">
              <a:lnSpc>
                <a:spcPct val="100000"/>
              </a:lnSpc>
              <a:spcBef>
                <a:spcPts val="0"/>
              </a:spcBef>
              <a:spcAft>
                <a:spcPts val="0"/>
              </a:spcAft>
              <a:buClrTx/>
              <a:buSzTx/>
              <a:buFontTx/>
              <a:buNone/>
              <a:tabLst/>
              <a:defRPr kumimoji="0" sz="105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514350" algn="ctr" defTabSz="309563" rtl="0" fontAlgn="auto" latinLnBrk="0" hangingPunct="0">
              <a:lnSpc>
                <a:spcPct val="100000"/>
              </a:lnSpc>
              <a:spcBef>
                <a:spcPts val="0"/>
              </a:spcBef>
              <a:spcAft>
                <a:spcPts val="0"/>
              </a:spcAft>
              <a:buClrTx/>
              <a:buSzTx/>
              <a:buFontTx/>
              <a:buNone/>
              <a:tabLst/>
              <a:defRPr kumimoji="0" sz="105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600075" algn="ctr" defTabSz="309563" rtl="0" fontAlgn="auto" latinLnBrk="0" hangingPunct="0">
              <a:lnSpc>
                <a:spcPct val="100000"/>
              </a:lnSpc>
              <a:spcBef>
                <a:spcPts val="0"/>
              </a:spcBef>
              <a:spcAft>
                <a:spcPts val="0"/>
              </a:spcAft>
              <a:buClrTx/>
              <a:buSzTx/>
              <a:buFontTx/>
              <a:buNone/>
              <a:tabLst/>
              <a:defRPr kumimoji="0" sz="105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685800" algn="ctr" defTabSz="309563" rtl="0" fontAlgn="auto" latinLnBrk="0" hangingPunct="0">
              <a:lnSpc>
                <a:spcPct val="100000"/>
              </a:lnSpc>
              <a:spcBef>
                <a:spcPts val="0"/>
              </a:spcBef>
              <a:spcAft>
                <a:spcPts val="0"/>
              </a:spcAft>
              <a:buClrTx/>
              <a:buSzTx/>
              <a:buFontTx/>
              <a:buNone/>
              <a:tabLst/>
              <a:defRPr kumimoji="0" sz="105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fld id="{86CB4B4D-7CA3-9044-876B-883B54F8677D}" type="slidenum">
              <a:rPr lang="it-IT" sz="825" smtClean="0"/>
              <a:pPr/>
              <a:t>‹N›</a:t>
            </a:fld>
            <a:endParaRPr lang="it-IT" sz="825" dirty="0"/>
          </a:p>
        </p:txBody>
      </p:sp>
    </p:spTree>
    <p:extLst>
      <p:ext uri="{BB962C8B-B14F-4D97-AF65-F5344CB8AC3E}">
        <p14:creationId xmlns:p14="http://schemas.microsoft.com/office/powerpoint/2010/main" val="231916675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633F27C4-BEB8-4891-A528-9913F773A272}"/>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8F4B8315-46AD-4C0B-84C3-B50EB72FD0AA}"/>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3151656E-66AA-4F61-9518-75CC479606F9}"/>
              </a:ext>
            </a:extLst>
          </p:cNvPr>
          <p:cNvSpPr>
            <a:spLocks noGrp="1" noChangeArrowheads="1"/>
          </p:cNvSpPr>
          <p:nvPr>
            <p:ph type="sldNum" sz="quarter" idx="12"/>
          </p:nvPr>
        </p:nvSpPr>
        <p:spPr>
          <a:ln/>
        </p:spPr>
        <p:txBody>
          <a:bodyPr/>
          <a:lstStyle>
            <a:lvl1pPr>
              <a:defRPr/>
            </a:lvl1pPr>
          </a:lstStyle>
          <a:p>
            <a:pPr>
              <a:defRPr/>
            </a:pPr>
            <a:fld id="{8168E228-1C63-49D5-8606-4A5CDF614569}" type="slidenum">
              <a:rPr lang="it-IT" altLang="it-IT"/>
              <a:pPr>
                <a:defRPr/>
              </a:pPr>
              <a:t>‹N›</a:t>
            </a:fld>
            <a:endParaRPr lang="it-IT" altLang="it-IT"/>
          </a:p>
        </p:txBody>
      </p:sp>
    </p:spTree>
    <p:extLst>
      <p:ext uri="{BB962C8B-B14F-4D97-AF65-F5344CB8AC3E}">
        <p14:creationId xmlns:p14="http://schemas.microsoft.com/office/powerpoint/2010/main" val="3438034242"/>
      </p:ext>
    </p:extLst>
  </p:cSld>
  <p:clrMapOvr>
    <a:masterClrMapping/>
  </p:clrMapOvr>
  <p:transition spd="slow">
    <p:strips dir="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Rectangle 4">
            <a:extLst>
              <a:ext uri="{FF2B5EF4-FFF2-40B4-BE49-F238E27FC236}">
                <a16:creationId xmlns:a16="http://schemas.microsoft.com/office/drawing/2014/main" id="{31B1B97D-8621-44FE-84C1-2DE82AA86826}"/>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D817600A-EC7D-44EF-A9F4-C9A6A07E9EB4}"/>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40D3C2A9-1298-4AD3-84CD-7AEF5F548D21}"/>
              </a:ext>
            </a:extLst>
          </p:cNvPr>
          <p:cNvSpPr>
            <a:spLocks noGrp="1" noChangeArrowheads="1"/>
          </p:cNvSpPr>
          <p:nvPr>
            <p:ph type="sldNum" sz="quarter" idx="12"/>
          </p:nvPr>
        </p:nvSpPr>
        <p:spPr>
          <a:ln/>
        </p:spPr>
        <p:txBody>
          <a:bodyPr/>
          <a:lstStyle>
            <a:lvl1pPr>
              <a:defRPr/>
            </a:lvl1pPr>
          </a:lstStyle>
          <a:p>
            <a:pPr>
              <a:defRPr/>
            </a:pPr>
            <a:fld id="{CBDCCF7C-2B6F-4459-BE7B-0136E2FB7A65}" type="slidenum">
              <a:rPr lang="it-IT" altLang="it-IT"/>
              <a:pPr>
                <a:defRPr/>
              </a:pPr>
              <a:t>‹N›</a:t>
            </a:fld>
            <a:endParaRPr lang="it-IT" altLang="it-IT"/>
          </a:p>
        </p:txBody>
      </p:sp>
    </p:spTree>
    <p:extLst>
      <p:ext uri="{BB962C8B-B14F-4D97-AF65-F5344CB8AC3E}">
        <p14:creationId xmlns:p14="http://schemas.microsoft.com/office/powerpoint/2010/main" val="2913852136"/>
      </p:ext>
    </p:extLst>
  </p:cSld>
  <p:clrMapOvr>
    <a:masterClrMapping/>
  </p:clrMapOvr>
  <p:transition spd="slow">
    <p:strips dir="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F9277231-7864-4263-85F0-39E2C8397DCB}"/>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CE29BCE1-4E2D-40EC-B498-272C4484B05F}"/>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35EAF1F6-89F9-4CF2-8FAB-91F29D057535}"/>
              </a:ext>
            </a:extLst>
          </p:cNvPr>
          <p:cNvSpPr>
            <a:spLocks noGrp="1" noChangeArrowheads="1"/>
          </p:cNvSpPr>
          <p:nvPr>
            <p:ph type="sldNum" sz="quarter" idx="12"/>
          </p:nvPr>
        </p:nvSpPr>
        <p:spPr>
          <a:ln/>
        </p:spPr>
        <p:txBody>
          <a:bodyPr/>
          <a:lstStyle>
            <a:lvl1pPr>
              <a:defRPr/>
            </a:lvl1pPr>
          </a:lstStyle>
          <a:p>
            <a:pPr>
              <a:defRPr/>
            </a:pPr>
            <a:fld id="{6E8B583A-52DF-4DEA-842E-26548C7A1404}" type="slidenum">
              <a:rPr lang="it-IT" altLang="it-IT"/>
              <a:pPr>
                <a:defRPr/>
              </a:pPr>
              <a:t>‹N›</a:t>
            </a:fld>
            <a:endParaRPr lang="it-IT" altLang="it-IT"/>
          </a:p>
        </p:txBody>
      </p:sp>
    </p:spTree>
    <p:extLst>
      <p:ext uri="{BB962C8B-B14F-4D97-AF65-F5344CB8AC3E}">
        <p14:creationId xmlns:p14="http://schemas.microsoft.com/office/powerpoint/2010/main" val="1685554462"/>
      </p:ext>
    </p:extLst>
  </p:cSld>
  <p:clrMapOvr>
    <a:masterClrMapping/>
  </p:clrMapOvr>
  <p:transition spd="slow">
    <p:strips dir="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8411A3D8-913F-4AAE-BA5E-5DB698CE9801}"/>
              </a:ext>
            </a:extLst>
          </p:cNvPr>
          <p:cNvSpPr>
            <a:spLocks noGrp="1" noChangeArrowheads="1"/>
          </p:cNvSpPr>
          <p:nvPr>
            <p:ph type="dt" sz="half" idx="10"/>
          </p:nvPr>
        </p:nvSpPr>
        <p:spPr>
          <a:ln/>
        </p:spPr>
        <p:txBody>
          <a:bodyPr/>
          <a:lstStyle>
            <a:lvl1pPr>
              <a:defRPr/>
            </a:lvl1pPr>
          </a:lstStyle>
          <a:p>
            <a:pPr>
              <a:defRPr/>
            </a:pPr>
            <a:endParaRPr lang="it-IT"/>
          </a:p>
        </p:txBody>
      </p:sp>
      <p:sp>
        <p:nvSpPr>
          <p:cNvPr id="8" name="Rectangle 5">
            <a:extLst>
              <a:ext uri="{FF2B5EF4-FFF2-40B4-BE49-F238E27FC236}">
                <a16:creationId xmlns:a16="http://schemas.microsoft.com/office/drawing/2014/main" id="{9685A002-C88E-4CCD-98EC-B77998896402}"/>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3093CD83-597A-471E-8FE1-A8F8B76049ED}"/>
              </a:ext>
            </a:extLst>
          </p:cNvPr>
          <p:cNvSpPr>
            <a:spLocks noGrp="1" noChangeArrowheads="1"/>
          </p:cNvSpPr>
          <p:nvPr>
            <p:ph type="sldNum" sz="quarter" idx="12"/>
          </p:nvPr>
        </p:nvSpPr>
        <p:spPr>
          <a:ln/>
        </p:spPr>
        <p:txBody>
          <a:bodyPr/>
          <a:lstStyle>
            <a:lvl1pPr>
              <a:defRPr/>
            </a:lvl1pPr>
          </a:lstStyle>
          <a:p>
            <a:pPr>
              <a:defRPr/>
            </a:pPr>
            <a:fld id="{476E7232-1764-4D8C-B7E9-D2F55238DBCD}" type="slidenum">
              <a:rPr lang="it-IT" altLang="it-IT"/>
              <a:pPr>
                <a:defRPr/>
              </a:pPr>
              <a:t>‹N›</a:t>
            </a:fld>
            <a:endParaRPr lang="it-IT" altLang="it-IT"/>
          </a:p>
        </p:txBody>
      </p:sp>
    </p:spTree>
    <p:extLst>
      <p:ext uri="{BB962C8B-B14F-4D97-AF65-F5344CB8AC3E}">
        <p14:creationId xmlns:p14="http://schemas.microsoft.com/office/powerpoint/2010/main" val="446265181"/>
      </p:ext>
    </p:extLst>
  </p:cSld>
  <p:clrMapOvr>
    <a:masterClrMapping/>
  </p:clrMapOvr>
  <p:transition spd="slow">
    <p:strips dir="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4">
            <a:extLst>
              <a:ext uri="{FF2B5EF4-FFF2-40B4-BE49-F238E27FC236}">
                <a16:creationId xmlns:a16="http://schemas.microsoft.com/office/drawing/2014/main" id="{2201F708-9207-4F02-9D92-62F6824BC228}"/>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5">
            <a:extLst>
              <a:ext uri="{FF2B5EF4-FFF2-40B4-BE49-F238E27FC236}">
                <a16:creationId xmlns:a16="http://schemas.microsoft.com/office/drawing/2014/main" id="{08DF2E9B-2307-4F75-8320-6929CF519B91}"/>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D8689E51-55C5-474C-A1D3-5EE1E377BE9B}"/>
              </a:ext>
            </a:extLst>
          </p:cNvPr>
          <p:cNvSpPr>
            <a:spLocks noGrp="1" noChangeArrowheads="1"/>
          </p:cNvSpPr>
          <p:nvPr>
            <p:ph type="sldNum" sz="quarter" idx="12"/>
          </p:nvPr>
        </p:nvSpPr>
        <p:spPr>
          <a:ln/>
        </p:spPr>
        <p:txBody>
          <a:bodyPr/>
          <a:lstStyle>
            <a:lvl1pPr>
              <a:defRPr/>
            </a:lvl1pPr>
          </a:lstStyle>
          <a:p>
            <a:pPr>
              <a:defRPr/>
            </a:pPr>
            <a:fld id="{E2CCB9F3-A2A3-469B-91D0-0DFBF5D5CA0E}" type="slidenum">
              <a:rPr lang="it-IT" altLang="it-IT"/>
              <a:pPr>
                <a:defRPr/>
              </a:pPr>
              <a:t>‹N›</a:t>
            </a:fld>
            <a:endParaRPr lang="it-IT" altLang="it-IT"/>
          </a:p>
        </p:txBody>
      </p:sp>
    </p:spTree>
    <p:extLst>
      <p:ext uri="{BB962C8B-B14F-4D97-AF65-F5344CB8AC3E}">
        <p14:creationId xmlns:p14="http://schemas.microsoft.com/office/powerpoint/2010/main" val="3657517193"/>
      </p:ext>
    </p:extLst>
  </p:cSld>
  <p:clrMapOvr>
    <a:masterClrMapping/>
  </p:clrMapOvr>
  <p:transition spd="slow">
    <p:strips dir="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E30AEC8-2B93-44C1-BD0A-C97F6AA3A2FB}"/>
              </a:ext>
            </a:extLst>
          </p:cNvPr>
          <p:cNvSpPr>
            <a:spLocks noGrp="1" noChangeArrowheads="1"/>
          </p:cNvSpPr>
          <p:nvPr>
            <p:ph type="dt" sz="half" idx="10"/>
          </p:nvPr>
        </p:nvSpPr>
        <p:spPr>
          <a:ln/>
        </p:spPr>
        <p:txBody>
          <a:bodyPr/>
          <a:lstStyle>
            <a:lvl1pPr>
              <a:defRPr/>
            </a:lvl1pPr>
          </a:lstStyle>
          <a:p>
            <a:pPr>
              <a:defRPr/>
            </a:pPr>
            <a:endParaRPr lang="it-IT"/>
          </a:p>
        </p:txBody>
      </p:sp>
      <p:sp>
        <p:nvSpPr>
          <p:cNvPr id="3" name="Rectangle 5">
            <a:extLst>
              <a:ext uri="{FF2B5EF4-FFF2-40B4-BE49-F238E27FC236}">
                <a16:creationId xmlns:a16="http://schemas.microsoft.com/office/drawing/2014/main" id="{6775BE34-5F8D-4271-8D89-48DCC439A5D3}"/>
              </a:ext>
            </a:extLst>
          </p:cNvPr>
          <p:cNvSpPr>
            <a:spLocks noGrp="1" noChangeArrowheads="1"/>
          </p:cNvSpPr>
          <p:nvPr>
            <p:ph type="ftr" sz="quarter" idx="11"/>
          </p:nvPr>
        </p:nvSpPr>
        <p:spPr>
          <a:ln/>
        </p:spPr>
        <p:txBody>
          <a:bodyPr/>
          <a:lstStyle>
            <a:lvl1pPr>
              <a:defRPr/>
            </a:lvl1pPr>
          </a:lstStyle>
          <a:p>
            <a:pPr>
              <a:defRPr/>
            </a:pPr>
            <a:endParaRPr lang="it-IT"/>
          </a:p>
        </p:txBody>
      </p:sp>
      <p:sp>
        <p:nvSpPr>
          <p:cNvPr id="4" name="Rectangle 6">
            <a:extLst>
              <a:ext uri="{FF2B5EF4-FFF2-40B4-BE49-F238E27FC236}">
                <a16:creationId xmlns:a16="http://schemas.microsoft.com/office/drawing/2014/main" id="{BA847AAF-AF89-43DD-8B2B-E15F2A813D57}"/>
              </a:ext>
            </a:extLst>
          </p:cNvPr>
          <p:cNvSpPr>
            <a:spLocks noGrp="1" noChangeArrowheads="1"/>
          </p:cNvSpPr>
          <p:nvPr>
            <p:ph type="sldNum" sz="quarter" idx="12"/>
          </p:nvPr>
        </p:nvSpPr>
        <p:spPr>
          <a:ln/>
        </p:spPr>
        <p:txBody>
          <a:bodyPr/>
          <a:lstStyle>
            <a:lvl1pPr>
              <a:defRPr/>
            </a:lvl1pPr>
          </a:lstStyle>
          <a:p>
            <a:pPr>
              <a:defRPr/>
            </a:pPr>
            <a:fld id="{FC426AD4-785A-4E1B-8621-89F27BBF6599}" type="slidenum">
              <a:rPr lang="it-IT" altLang="it-IT"/>
              <a:pPr>
                <a:defRPr/>
              </a:pPr>
              <a:t>‹N›</a:t>
            </a:fld>
            <a:endParaRPr lang="it-IT" altLang="it-IT"/>
          </a:p>
        </p:txBody>
      </p:sp>
    </p:spTree>
    <p:extLst>
      <p:ext uri="{BB962C8B-B14F-4D97-AF65-F5344CB8AC3E}">
        <p14:creationId xmlns:p14="http://schemas.microsoft.com/office/powerpoint/2010/main" val="4238282716"/>
      </p:ext>
    </p:extLst>
  </p:cSld>
  <p:clrMapOvr>
    <a:masterClrMapping/>
  </p:clrMapOvr>
  <p:transition spd="slow">
    <p:strips dir="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a:extLst>
              <a:ext uri="{FF2B5EF4-FFF2-40B4-BE49-F238E27FC236}">
                <a16:creationId xmlns:a16="http://schemas.microsoft.com/office/drawing/2014/main" id="{3C2BF72D-13B7-43D0-B7B8-FC16FB36FBEC}"/>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79C57BC1-ACC4-4A29-BBD0-9F67F4D76025}"/>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92006388-8B2B-4E01-B54C-DEF8E63C00EF}"/>
              </a:ext>
            </a:extLst>
          </p:cNvPr>
          <p:cNvSpPr>
            <a:spLocks noGrp="1" noChangeArrowheads="1"/>
          </p:cNvSpPr>
          <p:nvPr>
            <p:ph type="sldNum" sz="quarter" idx="12"/>
          </p:nvPr>
        </p:nvSpPr>
        <p:spPr>
          <a:ln/>
        </p:spPr>
        <p:txBody>
          <a:bodyPr/>
          <a:lstStyle>
            <a:lvl1pPr>
              <a:defRPr/>
            </a:lvl1pPr>
          </a:lstStyle>
          <a:p>
            <a:pPr>
              <a:defRPr/>
            </a:pPr>
            <a:fld id="{500CD2AB-416D-4039-A4CB-F616F6130FC3}" type="slidenum">
              <a:rPr lang="it-IT" altLang="it-IT"/>
              <a:pPr>
                <a:defRPr/>
              </a:pPr>
              <a:t>‹N›</a:t>
            </a:fld>
            <a:endParaRPr lang="it-IT" altLang="it-IT"/>
          </a:p>
        </p:txBody>
      </p:sp>
    </p:spTree>
    <p:extLst>
      <p:ext uri="{BB962C8B-B14F-4D97-AF65-F5344CB8AC3E}">
        <p14:creationId xmlns:p14="http://schemas.microsoft.com/office/powerpoint/2010/main" val="3858595585"/>
      </p:ext>
    </p:extLst>
  </p:cSld>
  <p:clrMapOvr>
    <a:masterClrMapping/>
  </p:clrMapOvr>
  <p:transition spd="slow">
    <p:strips dir="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a:extLst>
              <a:ext uri="{FF2B5EF4-FFF2-40B4-BE49-F238E27FC236}">
                <a16:creationId xmlns:a16="http://schemas.microsoft.com/office/drawing/2014/main" id="{80AB8F6C-8D29-4451-90D9-5B3E3464B1E5}"/>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AB8A1D5B-A78A-4E64-90AA-74CB7F657CCA}"/>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70BAD280-7ADA-4281-B962-6EC2552DAF00}"/>
              </a:ext>
            </a:extLst>
          </p:cNvPr>
          <p:cNvSpPr>
            <a:spLocks noGrp="1" noChangeArrowheads="1"/>
          </p:cNvSpPr>
          <p:nvPr>
            <p:ph type="sldNum" sz="quarter" idx="12"/>
          </p:nvPr>
        </p:nvSpPr>
        <p:spPr>
          <a:ln/>
        </p:spPr>
        <p:txBody>
          <a:bodyPr/>
          <a:lstStyle>
            <a:lvl1pPr>
              <a:defRPr/>
            </a:lvl1pPr>
          </a:lstStyle>
          <a:p>
            <a:pPr>
              <a:defRPr/>
            </a:pPr>
            <a:fld id="{F4C66BD8-261D-4DEA-8BD3-6B0E6537AE7B}" type="slidenum">
              <a:rPr lang="it-IT" altLang="it-IT"/>
              <a:pPr>
                <a:defRPr/>
              </a:pPr>
              <a:t>‹N›</a:t>
            </a:fld>
            <a:endParaRPr lang="it-IT" altLang="it-IT"/>
          </a:p>
        </p:txBody>
      </p:sp>
    </p:spTree>
    <p:extLst>
      <p:ext uri="{BB962C8B-B14F-4D97-AF65-F5344CB8AC3E}">
        <p14:creationId xmlns:p14="http://schemas.microsoft.com/office/powerpoint/2010/main" val="2503836137"/>
      </p:ext>
    </p:extLst>
  </p:cSld>
  <p:clrMapOvr>
    <a:masterClrMapping/>
  </p:clrMapOvr>
  <p:transition spd="slow">
    <p:strips dir="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5DB21440-867A-4714-9263-D7BB9E8FCA44}"/>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4099" name="Rectangle 3">
            <a:extLst>
              <a:ext uri="{FF2B5EF4-FFF2-40B4-BE49-F238E27FC236}">
                <a16:creationId xmlns:a16="http://schemas.microsoft.com/office/drawing/2014/main" id="{72DBF29A-DA2D-4A1E-9F3E-8F777A317B0F}"/>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1028" name="Rectangle 4">
            <a:extLst>
              <a:ext uri="{FF2B5EF4-FFF2-40B4-BE49-F238E27FC236}">
                <a16:creationId xmlns:a16="http://schemas.microsoft.com/office/drawing/2014/main" id="{85E90AC4-F507-43D0-8C57-842C5FF81B81}"/>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atin typeface="Arial" charset="0"/>
              </a:defRPr>
            </a:lvl1pPr>
          </a:lstStyle>
          <a:p>
            <a:pPr>
              <a:defRPr/>
            </a:pPr>
            <a:endParaRPr lang="it-IT"/>
          </a:p>
        </p:txBody>
      </p:sp>
      <p:sp>
        <p:nvSpPr>
          <p:cNvPr id="1029" name="Rectangle 5">
            <a:extLst>
              <a:ext uri="{FF2B5EF4-FFF2-40B4-BE49-F238E27FC236}">
                <a16:creationId xmlns:a16="http://schemas.microsoft.com/office/drawing/2014/main" id="{697B2D5D-3AF2-46EF-B042-3B4A8AFD1211}"/>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atin typeface="Arial" charset="0"/>
              </a:defRPr>
            </a:lvl1pPr>
          </a:lstStyle>
          <a:p>
            <a:pPr>
              <a:defRPr/>
            </a:pPr>
            <a:endParaRPr lang="it-IT"/>
          </a:p>
        </p:txBody>
      </p:sp>
      <p:sp>
        <p:nvSpPr>
          <p:cNvPr id="1030" name="Rectangle 6">
            <a:extLst>
              <a:ext uri="{FF2B5EF4-FFF2-40B4-BE49-F238E27FC236}">
                <a16:creationId xmlns:a16="http://schemas.microsoft.com/office/drawing/2014/main" id="{C77B8F4F-6E63-4623-8BA6-B136BC556BBF}"/>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vl1pPr>
          </a:lstStyle>
          <a:p>
            <a:pPr>
              <a:defRPr/>
            </a:pPr>
            <a:fld id="{A9F02ABC-A1D9-431D-BE38-71BE5626606C}"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Lst>
  <p:transition spd="slow">
    <p:strips dir="ru"/>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11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emf"/><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jpe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16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6.wmf"/><Relationship Id="rId5" Type="http://schemas.openxmlformats.org/officeDocument/2006/relationships/oleObject" Target="../embeddings/oleObject2.bin"/><Relationship Id="rId4" Type="http://schemas.openxmlformats.org/officeDocument/2006/relationships/image" Target="../media/image75.png"/></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hyperlink" Target="http://mamma.pourfemme.it/img/provetta.jpg" TargetMode="External"/><Relationship Id="rId4" Type="http://schemas.openxmlformats.org/officeDocument/2006/relationships/image" Target="../media/image77.png"/></Relationships>
</file>

<file path=ppt/slides/_rels/slide16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oleObject" Target="../embeddings/oleObject4.bin"/><Relationship Id="rId1" Type="http://schemas.openxmlformats.org/officeDocument/2006/relationships/slideLayout" Target="../slideLayouts/slideLayout7.xml"/><Relationship Id="rId5" Type="http://schemas.openxmlformats.org/officeDocument/2006/relationships/image" Target="../media/image80.jpeg"/><Relationship Id="rId4" Type="http://schemas.openxmlformats.org/officeDocument/2006/relationships/hyperlink" Target="http://mamma.pourfemme.it/img/provetta.jpg" TargetMode="External"/></Relationships>
</file>

<file path=ppt/slides/_rels/slide16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oleObject" Target="../embeddings/oleObject5.bin"/><Relationship Id="rId1" Type="http://schemas.openxmlformats.org/officeDocument/2006/relationships/slideLayout" Target="../slideLayouts/slideLayout7.xml"/><Relationship Id="rId5" Type="http://schemas.openxmlformats.org/officeDocument/2006/relationships/image" Target="../media/image80.jpeg"/><Relationship Id="rId4" Type="http://schemas.openxmlformats.org/officeDocument/2006/relationships/hyperlink" Target="http://mamma.pourfemme.it/img/provetta.jpg" TargetMode="External"/></Relationships>
</file>

<file path=ppt/slides/_rels/slide16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oleObject" Target="../embeddings/oleObject6.bin"/><Relationship Id="rId1" Type="http://schemas.openxmlformats.org/officeDocument/2006/relationships/slideLayout" Target="../slideLayouts/slideLayout7.xml"/><Relationship Id="rId5" Type="http://schemas.openxmlformats.org/officeDocument/2006/relationships/image" Target="../media/image80.jpeg"/><Relationship Id="rId4" Type="http://schemas.openxmlformats.org/officeDocument/2006/relationships/hyperlink" Target="http://mamma.pourfemme.it/img/provetta.jpg" TargetMode="External"/></Relationships>
</file>

<file path=ppt/slides/_rels/slide169.xml.rels><?xml version="1.0" encoding="UTF-8" standalone="yes"?>
<Relationships xmlns="http://schemas.openxmlformats.org/package/2006/relationships"><Relationship Id="rId3" Type="http://schemas.openxmlformats.org/officeDocument/2006/relationships/hyperlink" Target="http://mamma.pourfemme.it/img/provetta.jpg"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oleObject" Target="../embeddings/oleObject8.bin"/><Relationship Id="rId4" Type="http://schemas.openxmlformats.org/officeDocument/2006/relationships/image" Target="../media/image86.png"/></Relationships>
</file>

<file path=ppt/slides/_rels/slide177.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88.emf"/></Relationships>
</file>

<file path=ppt/slides/_rels/slide17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89.emf"/></Relationships>
</file>

<file path=ppt/slides/_rels/slide17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4" Type="http://schemas.microsoft.com/office/2007/relationships/hdphoto" Target="../media/hdphoto2.wdp"/></Relationships>
</file>

<file path=ppt/slides/_rels/slide18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91.emf"/></Relationships>
</file>

<file path=ppt/slides/_rels/slide18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92.emf"/></Relationships>
</file>

<file path=ppt/slides/_rels/slide18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93.emf"/></Relationships>
</file>

<file path=ppt/slides/_rels/slide18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94.emf"/></Relationships>
</file>

<file path=ppt/slides/_rels/slide18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95.emf"/></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100.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7.xml"/><Relationship Id="rId4" Type="http://schemas.openxmlformats.org/officeDocument/2006/relationships/image" Target="../media/image8.emf"/></Relationships>
</file>

<file path=ppt/slides/_rels/slide200.xml.rels><?xml version="1.0" encoding="UTF-8" standalone="yes"?>
<Relationships xmlns="http://schemas.openxmlformats.org/package/2006/relationships"><Relationship Id="rId2" Type="http://schemas.openxmlformats.org/officeDocument/2006/relationships/image" Target="../media/image102.emf"/><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image" Target="../media/image104.emf"/><Relationship Id="rId1" Type="http://schemas.openxmlformats.org/officeDocument/2006/relationships/slideLayout" Target="../slideLayouts/slideLayout7.xml"/><Relationship Id="rId5" Type="http://schemas.openxmlformats.org/officeDocument/2006/relationships/image" Target="../media/image107.emf"/><Relationship Id="rId4" Type="http://schemas.openxmlformats.org/officeDocument/2006/relationships/image" Target="../media/image106.emf"/></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image" Target="../media/image109.emf"/><Relationship Id="rId1" Type="http://schemas.openxmlformats.org/officeDocument/2006/relationships/slideLayout" Target="../slideLayouts/slideLayout7.xml"/><Relationship Id="rId5" Type="http://schemas.openxmlformats.org/officeDocument/2006/relationships/image" Target="../media/image112.emf"/><Relationship Id="rId4" Type="http://schemas.openxmlformats.org/officeDocument/2006/relationships/image" Target="../media/image111.emf"/></Relationships>
</file>

<file path=ppt/slides/_rels/slide213.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image" Target="../media/image113.jpeg"/><Relationship Id="rId1" Type="http://schemas.openxmlformats.org/officeDocument/2006/relationships/slideLayout" Target="../slideLayouts/slideLayout7.xml"/><Relationship Id="rId6" Type="http://schemas.openxmlformats.org/officeDocument/2006/relationships/image" Target="../media/image116.jpeg"/><Relationship Id="rId5" Type="http://schemas.microsoft.com/office/2007/relationships/hdphoto" Target="../media/hdphoto5.wdp"/><Relationship Id="rId4" Type="http://schemas.openxmlformats.org/officeDocument/2006/relationships/image" Target="../media/image115.png"/></Relationships>
</file>

<file path=ppt/slides/_rels/slide214.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118.emf"/><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image" Target="../media/image119.emf"/><Relationship Id="rId1" Type="http://schemas.openxmlformats.org/officeDocument/2006/relationships/slideLayout" Target="../slideLayouts/slideLayout7.xml"/><Relationship Id="rId4" Type="http://schemas.openxmlformats.org/officeDocument/2006/relationships/image" Target="../media/image118.emf"/></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png"/></Relationships>
</file>

<file path=ppt/slides/_rels/slide220.xml.rels><?xml version="1.0" encoding="UTF-8" standalone="yes"?>
<Relationships xmlns="http://schemas.openxmlformats.org/package/2006/relationships"><Relationship Id="rId2" Type="http://schemas.openxmlformats.org/officeDocument/2006/relationships/image" Target="../media/image121.emf"/><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image" Target="../media/image122.emf"/><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png"/><Relationship Id="rId1" Type="http://schemas.openxmlformats.org/officeDocument/2006/relationships/slideLayout" Target="../slideLayouts/slideLayout7.xml"/><Relationship Id="rId4" Type="http://schemas.openxmlformats.org/officeDocument/2006/relationships/image" Target="../media/image129.jpeg"/></Relationships>
</file>

<file path=ppt/slides/_rels/slide231.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7.xml"/><Relationship Id="rId4" Type="http://schemas.openxmlformats.org/officeDocument/2006/relationships/image" Target="../media/image151.jpeg"/></Relationships>
</file>

<file path=ppt/slides/_rels/slide251.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261.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262.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7.xml"/></Relationships>
</file>

<file path=ppt/slides/_rels/slide263.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7.xml"/></Relationships>
</file>

<file path=ppt/slides/_rels/slide264.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265.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7.xml"/></Relationships>
</file>

<file path=ppt/slides/_rels/slide266.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7.xml"/></Relationships>
</file>

<file path=ppt/slides/_rels/slide267.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emf"/><Relationship Id="rId1" Type="http://schemas.openxmlformats.org/officeDocument/2006/relationships/slideLayout" Target="../slideLayouts/slideLayout7.xml"/></Relationships>
</file>

<file path=ppt/slides/_rels/slide268.xml.rels><?xml version="1.0" encoding="UTF-8" standalone="yes"?>
<Relationships xmlns="http://schemas.openxmlformats.org/package/2006/relationships"><Relationship Id="rId3" Type="http://schemas.openxmlformats.org/officeDocument/2006/relationships/image" Target="../media/image171.emf"/><Relationship Id="rId2" Type="http://schemas.openxmlformats.org/officeDocument/2006/relationships/image" Target="../media/image170.emf"/><Relationship Id="rId1" Type="http://schemas.openxmlformats.org/officeDocument/2006/relationships/slideLayout" Target="../slideLayouts/slideLayout7.xml"/><Relationship Id="rId5" Type="http://schemas.openxmlformats.org/officeDocument/2006/relationships/image" Target="../media/image173.emf"/><Relationship Id="rId4" Type="http://schemas.openxmlformats.org/officeDocument/2006/relationships/image" Target="../media/image172.emf"/></Relationships>
</file>

<file path=ppt/slides/_rels/slide269.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4.xml.rels><?xml version="1.0" encoding="UTF-8" standalone="yes"?>
<Relationships xmlns="http://schemas.openxmlformats.org/package/2006/relationships"><Relationship Id="rId3" Type="http://schemas.openxmlformats.org/officeDocument/2006/relationships/image" Target="../media/image176.emf"/><Relationship Id="rId2" Type="http://schemas.openxmlformats.org/officeDocument/2006/relationships/image" Target="../media/image175.emf"/><Relationship Id="rId1" Type="http://schemas.openxmlformats.org/officeDocument/2006/relationships/slideLayout" Target="../slideLayouts/slideLayout7.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7.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8.xml.rels><?xml version="1.0" encoding="UTF-8" standalone="yes"?>
<Relationships xmlns="http://schemas.openxmlformats.org/package/2006/relationships"><Relationship Id="rId3" Type="http://schemas.openxmlformats.org/officeDocument/2006/relationships/image" Target="../media/image179.emf"/><Relationship Id="rId2" Type="http://schemas.openxmlformats.org/officeDocument/2006/relationships/image" Target="../media/image178.emf"/><Relationship Id="rId1" Type="http://schemas.openxmlformats.org/officeDocument/2006/relationships/slideLayout" Target="../slideLayouts/slideLayout7.xml"/><Relationship Id="rId5" Type="http://schemas.openxmlformats.org/officeDocument/2006/relationships/image" Target="../media/image181.emf"/><Relationship Id="rId4" Type="http://schemas.openxmlformats.org/officeDocument/2006/relationships/image" Target="../media/image180.emf"/></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3" Type="http://schemas.openxmlformats.org/officeDocument/2006/relationships/image" Target="../media/image183.emf"/><Relationship Id="rId2" Type="http://schemas.openxmlformats.org/officeDocument/2006/relationships/image" Target="../media/image182.emf"/><Relationship Id="rId1" Type="http://schemas.openxmlformats.org/officeDocument/2006/relationships/slideLayout" Target="../slideLayouts/slideLayout7.xml"/><Relationship Id="rId4" Type="http://schemas.openxmlformats.org/officeDocument/2006/relationships/image" Target="../media/image184.emf"/></Relationships>
</file>

<file path=ppt/slides/_rels/slide29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2.xml.rels><?xml version="1.0" encoding="UTF-8" standalone="yes"?>
<Relationships xmlns="http://schemas.openxmlformats.org/package/2006/relationships"><Relationship Id="rId3" Type="http://schemas.openxmlformats.org/officeDocument/2006/relationships/image" Target="../media/image186.emf"/><Relationship Id="rId2" Type="http://schemas.openxmlformats.org/officeDocument/2006/relationships/image" Target="../media/image185.emf"/><Relationship Id="rId1" Type="http://schemas.openxmlformats.org/officeDocument/2006/relationships/slideLayout" Target="../slideLayouts/slideLayout7.xml"/><Relationship Id="rId5" Type="http://schemas.openxmlformats.org/officeDocument/2006/relationships/image" Target="../media/image188.emf"/><Relationship Id="rId4" Type="http://schemas.openxmlformats.org/officeDocument/2006/relationships/image" Target="../media/image187.emf"/></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8.xml.rels><?xml version="1.0" encoding="UTF-8" standalone="yes"?>
<Relationships xmlns="http://schemas.openxmlformats.org/package/2006/relationships"><Relationship Id="rId2" Type="http://schemas.openxmlformats.org/officeDocument/2006/relationships/image" Target="../media/image189.emf"/><Relationship Id="rId1" Type="http://schemas.openxmlformats.org/officeDocument/2006/relationships/slideLayout" Target="../slideLayouts/slideLayout7.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2" Type="http://schemas.openxmlformats.org/officeDocument/2006/relationships/image" Target="../media/image190.emf"/><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7.xml"/></Relationships>
</file>

<file path=ppt/slides/_rels/slide316.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12.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2" Type="http://schemas.openxmlformats.org/officeDocument/2006/relationships/image" Target="../media/image190.emf"/><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2" Type="http://schemas.openxmlformats.org/officeDocument/2006/relationships/image" Target="../media/image193.emf"/><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jpeg"/><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2" Type="http://schemas.openxmlformats.org/officeDocument/2006/relationships/image" Target="../media/image196.emf"/><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340.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image" Target="../media/image198.png"/><Relationship Id="rId1" Type="http://schemas.openxmlformats.org/officeDocument/2006/relationships/slideLayout" Target="../slideLayouts/slideLayout7.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1.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2" Type="http://schemas.openxmlformats.org/officeDocument/2006/relationships/image" Target="../media/image202.jpg"/><Relationship Id="rId1" Type="http://schemas.openxmlformats.org/officeDocument/2006/relationships/slideLayout" Target="../slideLayouts/slideLayout12.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7.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1.xml.rels><?xml version="1.0" encoding="UTF-8" standalone="yes"?>
<Relationships xmlns="http://schemas.openxmlformats.org/package/2006/relationships"><Relationship Id="rId2" Type="http://schemas.openxmlformats.org/officeDocument/2006/relationships/image" Target="../media/image205.emf"/><Relationship Id="rId1" Type="http://schemas.openxmlformats.org/officeDocument/2006/relationships/slideLayout" Target="../slideLayouts/slideLayout2.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6.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7.xml"/></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207.jpeg"/><Relationship Id="rId1" Type="http://schemas.openxmlformats.org/officeDocument/2006/relationships/slideLayout" Target="../slideLayouts/slideLayout2.xml"/><Relationship Id="rId6" Type="http://schemas.openxmlformats.org/officeDocument/2006/relationships/image" Target="../media/image208.jpeg"/><Relationship Id="rId5" Type="http://schemas.openxmlformats.org/officeDocument/2006/relationships/image" Target="../media/image34.jpeg"/><Relationship Id="rId4" Type="http://schemas.openxmlformats.org/officeDocument/2006/relationships/image" Target="../media/image33.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4.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14.xml"/></Relationships>
</file>

<file path=ppt/slides/_rels/slide375.xml.rels><?xml version="1.0" encoding="UTF-8" standalone="yes"?>
<Relationships xmlns="http://schemas.openxmlformats.org/package/2006/relationships"><Relationship Id="rId3" Type="http://schemas.openxmlformats.org/officeDocument/2006/relationships/image" Target="../media/image211.emf"/><Relationship Id="rId2" Type="http://schemas.openxmlformats.org/officeDocument/2006/relationships/image" Target="../media/image210.emf"/><Relationship Id="rId1" Type="http://schemas.openxmlformats.org/officeDocument/2006/relationships/slideLayout" Target="../slideLayouts/slideLayout7.xml"/></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1.xml.rels><?xml version="1.0" encoding="UTF-8" standalone="yes"?>
<Relationships xmlns="http://schemas.openxmlformats.org/package/2006/relationships"><Relationship Id="rId3" Type="http://schemas.openxmlformats.org/officeDocument/2006/relationships/image" Target="../media/image211.emf"/><Relationship Id="rId2" Type="http://schemas.openxmlformats.org/officeDocument/2006/relationships/image" Target="../media/image210.emf"/><Relationship Id="rId1" Type="http://schemas.openxmlformats.org/officeDocument/2006/relationships/slideLayout" Target="../slideLayouts/slideLayout7.xml"/></Relationships>
</file>

<file path=ppt/slides/_rels/slide38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7.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8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89.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215.png"/><Relationship Id="rId4" Type="http://schemas.openxmlformats.org/officeDocument/2006/relationships/image" Target="../media/image214.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0.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91.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9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9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9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01.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215.png"/><Relationship Id="rId4" Type="http://schemas.openxmlformats.org/officeDocument/2006/relationships/image" Target="../media/image214.jpeg"/></Relationships>
</file>

<file path=ppt/slides/_rels/slide40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0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04.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05.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06.xml.rels><?xml version="1.0" encoding="UTF-8" standalone="yes"?>
<Relationships xmlns="http://schemas.openxmlformats.org/package/2006/relationships"><Relationship Id="rId2" Type="http://schemas.openxmlformats.org/officeDocument/2006/relationships/image" Target="../media/image217.emf"/><Relationship Id="rId1" Type="http://schemas.openxmlformats.org/officeDocument/2006/relationships/slideLayout" Target="../slideLayouts/slideLayout7.xml"/></Relationships>
</file>

<file path=ppt/slides/_rels/slide407.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08.xml.rels><?xml version="1.0" encoding="UTF-8" standalone="yes"?>
<Relationships xmlns="http://schemas.openxmlformats.org/package/2006/relationships"><Relationship Id="rId2" Type="http://schemas.openxmlformats.org/officeDocument/2006/relationships/image" Target="../media/image218.emf"/><Relationship Id="rId1" Type="http://schemas.openxmlformats.org/officeDocument/2006/relationships/slideLayout" Target="../slideLayouts/slideLayout7.xml"/></Relationships>
</file>

<file path=ppt/slides/_rels/slide409.xml.rels><?xml version="1.0" encoding="UTF-8" standalone="yes"?>
<Relationships xmlns="http://schemas.openxmlformats.org/package/2006/relationships"><Relationship Id="rId2" Type="http://schemas.openxmlformats.org/officeDocument/2006/relationships/image" Target="../media/image219.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0.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11.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12.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4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4.xml.rels><?xml version="1.0" encoding="UTF-8" standalone="yes"?>
<Relationships xmlns="http://schemas.openxmlformats.org/package/2006/relationships"><Relationship Id="rId2" Type="http://schemas.openxmlformats.org/officeDocument/2006/relationships/image" Target="../media/image220.emf"/><Relationship Id="rId1" Type="http://schemas.openxmlformats.org/officeDocument/2006/relationships/slideLayout" Target="../slideLayouts/slideLayout12.xml"/></Relationships>
</file>

<file path=ppt/slides/_rels/slide4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42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42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42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42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42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43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43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43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43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43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43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43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43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43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44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44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44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44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44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44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4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44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0.xml.rels><?xml version="1.0" encoding="UTF-8" standalone="yes"?>
<Relationships xmlns="http://schemas.openxmlformats.org/package/2006/relationships"><Relationship Id="rId3" Type="http://schemas.openxmlformats.org/officeDocument/2006/relationships/image" Target="../media/image222.emf"/><Relationship Id="rId2" Type="http://schemas.openxmlformats.org/officeDocument/2006/relationships/image" Target="../media/image221.emf"/><Relationship Id="rId1" Type="http://schemas.openxmlformats.org/officeDocument/2006/relationships/slideLayout" Target="../slideLayouts/slideLayout7.xml"/><Relationship Id="rId4" Type="http://schemas.openxmlformats.org/officeDocument/2006/relationships/image" Target="../media/image223.emf"/></Relationships>
</file>

<file path=ppt/slides/_rels/slide451.xml.rels><?xml version="1.0" encoding="UTF-8" standalone="yes"?>
<Relationships xmlns="http://schemas.openxmlformats.org/package/2006/relationships"><Relationship Id="rId3" Type="http://schemas.openxmlformats.org/officeDocument/2006/relationships/image" Target="../media/image224.emf"/><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452.xml.rels><?xml version="1.0" encoding="UTF-8" standalone="yes"?>
<Relationships xmlns="http://schemas.openxmlformats.org/package/2006/relationships"><Relationship Id="rId2" Type="http://schemas.openxmlformats.org/officeDocument/2006/relationships/image" Target="../media/image225.emf"/><Relationship Id="rId1" Type="http://schemas.openxmlformats.org/officeDocument/2006/relationships/slideLayout" Target="../slideLayouts/slideLayout7.xml"/></Relationships>
</file>

<file path=ppt/slides/_rels/slide453.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454.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455.xml.rels><?xml version="1.0" encoding="UTF-8" standalone="yes"?>
<Relationships xmlns="http://schemas.openxmlformats.org/package/2006/relationships"><Relationship Id="rId2" Type="http://schemas.openxmlformats.org/officeDocument/2006/relationships/image" Target="../media/image226.emf"/><Relationship Id="rId1" Type="http://schemas.openxmlformats.org/officeDocument/2006/relationships/slideLayout" Target="../slideLayouts/slideLayout2.xml"/></Relationships>
</file>

<file path=ppt/slides/_rels/slide4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8.xml.rels><?xml version="1.0" encoding="UTF-8" standalone="yes"?>
<Relationships xmlns="http://schemas.openxmlformats.org/package/2006/relationships"><Relationship Id="rId3" Type="http://schemas.openxmlformats.org/officeDocument/2006/relationships/image" Target="../media/image228.emf"/><Relationship Id="rId2" Type="http://schemas.openxmlformats.org/officeDocument/2006/relationships/image" Target="../media/image227.emf"/><Relationship Id="rId1" Type="http://schemas.openxmlformats.org/officeDocument/2006/relationships/slideLayout" Target="../slideLayouts/slideLayout7.xml"/></Relationships>
</file>

<file path=ppt/slides/_rels/slide459.xml.rels><?xml version="1.0" encoding="UTF-8" standalone="yes"?>
<Relationships xmlns="http://schemas.openxmlformats.org/package/2006/relationships"><Relationship Id="rId3" Type="http://schemas.openxmlformats.org/officeDocument/2006/relationships/image" Target="../media/image230.emf"/><Relationship Id="rId2" Type="http://schemas.openxmlformats.org/officeDocument/2006/relationships/image" Target="../media/image229.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0.xml.rels><?xml version="1.0" encoding="UTF-8" standalone="yes"?>
<Relationships xmlns="http://schemas.openxmlformats.org/package/2006/relationships"><Relationship Id="rId2" Type="http://schemas.openxmlformats.org/officeDocument/2006/relationships/image" Target="../media/image231.emf"/><Relationship Id="rId1" Type="http://schemas.openxmlformats.org/officeDocument/2006/relationships/slideLayout" Target="../slideLayouts/slideLayout2.xml"/></Relationships>
</file>

<file path=ppt/slides/_rels/slide4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5.xml.rels><?xml version="1.0" encoding="UTF-8" standalone="yes"?>
<Relationships xmlns="http://schemas.openxmlformats.org/package/2006/relationships"><Relationship Id="rId2" Type="http://schemas.openxmlformats.org/officeDocument/2006/relationships/image" Target="../media/image232.emf"/><Relationship Id="rId1" Type="http://schemas.openxmlformats.org/officeDocument/2006/relationships/slideLayout" Target="../slideLayouts/slideLayout2.xml"/></Relationships>
</file>

<file path=ppt/slides/_rels/slide4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7.xml.rels><?xml version="1.0" encoding="UTF-8" standalone="yes"?>
<Relationships xmlns="http://schemas.openxmlformats.org/package/2006/relationships"><Relationship Id="rId2" Type="http://schemas.openxmlformats.org/officeDocument/2006/relationships/image" Target="../media/image233.jpeg"/><Relationship Id="rId1" Type="http://schemas.openxmlformats.org/officeDocument/2006/relationships/slideLayout" Target="../slideLayouts/slideLayout2.xml"/></Relationships>
</file>

<file path=ppt/slides/_rels/slide468.xml.rels><?xml version="1.0" encoding="UTF-8" standalone="yes"?>
<Relationships xmlns="http://schemas.openxmlformats.org/package/2006/relationships"><Relationship Id="rId2" Type="http://schemas.openxmlformats.org/officeDocument/2006/relationships/image" Target="../media/image234.emf"/><Relationship Id="rId1" Type="http://schemas.openxmlformats.org/officeDocument/2006/relationships/slideLayout" Target="../slideLayouts/slideLayout2.xml"/></Relationships>
</file>

<file path=ppt/slides/_rels/slide4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2.xml.rels><?xml version="1.0" encoding="UTF-8" standalone="yes"?>
<Relationships xmlns="http://schemas.openxmlformats.org/package/2006/relationships"><Relationship Id="rId2" Type="http://schemas.openxmlformats.org/officeDocument/2006/relationships/image" Target="../media/image235.jpeg"/><Relationship Id="rId1" Type="http://schemas.openxmlformats.org/officeDocument/2006/relationships/slideLayout" Target="../slideLayouts/slideLayout2.xml"/></Relationships>
</file>

<file path=ppt/slides/_rels/slide473.xml.rels><?xml version="1.0" encoding="UTF-8" standalone="yes"?>
<Relationships xmlns="http://schemas.openxmlformats.org/package/2006/relationships"><Relationship Id="rId2" Type="http://schemas.openxmlformats.org/officeDocument/2006/relationships/image" Target="../media/image236.jpeg"/><Relationship Id="rId1" Type="http://schemas.openxmlformats.org/officeDocument/2006/relationships/slideLayout" Target="../slideLayouts/slideLayout2.xml"/></Relationships>
</file>

<file path=ppt/slides/_rels/slide474.xml.rels><?xml version="1.0" encoding="UTF-8" standalone="yes"?>
<Relationships xmlns="http://schemas.openxmlformats.org/package/2006/relationships"><Relationship Id="rId2" Type="http://schemas.openxmlformats.org/officeDocument/2006/relationships/image" Target="../media/image237.emf"/><Relationship Id="rId1" Type="http://schemas.openxmlformats.org/officeDocument/2006/relationships/slideLayout" Target="../slideLayouts/slideLayout2.xml"/></Relationships>
</file>

<file path=ppt/slides/_rels/slide4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0.xml.rels><?xml version="1.0" encoding="UTF-8" standalone="yes"?>
<Relationships xmlns="http://schemas.openxmlformats.org/package/2006/relationships"><Relationship Id="rId2" Type="http://schemas.openxmlformats.org/officeDocument/2006/relationships/image" Target="../media/image238.emf"/><Relationship Id="rId1" Type="http://schemas.openxmlformats.org/officeDocument/2006/relationships/slideLayout" Target="../slideLayouts/slideLayout2.xml"/></Relationships>
</file>

<file path=ppt/slides/_rels/slide4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4.xml.rels><?xml version="1.0" encoding="UTF-8" standalone="yes"?>
<Relationships xmlns="http://schemas.openxmlformats.org/package/2006/relationships"><Relationship Id="rId3" Type="http://schemas.openxmlformats.org/officeDocument/2006/relationships/image" Target="../media/image240.emf"/><Relationship Id="rId2" Type="http://schemas.openxmlformats.org/officeDocument/2006/relationships/image" Target="../media/image239.emf"/><Relationship Id="rId1" Type="http://schemas.openxmlformats.org/officeDocument/2006/relationships/slideLayout" Target="../slideLayouts/slideLayout2.xml"/><Relationship Id="rId5" Type="http://schemas.openxmlformats.org/officeDocument/2006/relationships/image" Target="../media/image242.emf"/><Relationship Id="rId4" Type="http://schemas.openxmlformats.org/officeDocument/2006/relationships/image" Target="../media/image241.emf"/></Relationships>
</file>

<file path=ppt/slides/_rels/slide4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6.xml.rels><?xml version="1.0" encoding="UTF-8" standalone="yes"?>
<Relationships xmlns="http://schemas.openxmlformats.org/package/2006/relationships"><Relationship Id="rId3" Type="http://schemas.openxmlformats.org/officeDocument/2006/relationships/image" Target="../media/image244.emf"/><Relationship Id="rId2" Type="http://schemas.openxmlformats.org/officeDocument/2006/relationships/image" Target="../media/image243.emf"/><Relationship Id="rId1" Type="http://schemas.openxmlformats.org/officeDocument/2006/relationships/slideLayout" Target="../slideLayouts/slideLayout2.xml"/></Relationships>
</file>

<file path=ppt/slides/_rels/slide4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1.xml.rels><?xml version="1.0" encoding="UTF-8" standalone="yes"?>
<Relationships xmlns="http://schemas.openxmlformats.org/package/2006/relationships"><Relationship Id="rId3" Type="http://schemas.openxmlformats.org/officeDocument/2006/relationships/image" Target="../media/image246.emf"/><Relationship Id="rId2" Type="http://schemas.openxmlformats.org/officeDocument/2006/relationships/image" Target="../media/image245.emf"/><Relationship Id="rId1" Type="http://schemas.openxmlformats.org/officeDocument/2006/relationships/slideLayout" Target="../slideLayouts/slideLayout7.xml"/></Relationships>
</file>

<file path=ppt/slides/_rels/slide492.xml.rels><?xml version="1.0" encoding="UTF-8" standalone="yes"?>
<Relationships xmlns="http://schemas.openxmlformats.org/package/2006/relationships"><Relationship Id="rId2" Type="http://schemas.openxmlformats.org/officeDocument/2006/relationships/image" Target="../media/image247.emf"/><Relationship Id="rId1" Type="http://schemas.openxmlformats.org/officeDocument/2006/relationships/slideLayout" Target="../slideLayouts/slideLayout6.xml"/></Relationships>
</file>

<file path=ppt/slides/_rels/slide493.xml.rels><?xml version="1.0" encoding="UTF-8" standalone="yes"?>
<Relationships xmlns="http://schemas.openxmlformats.org/package/2006/relationships"><Relationship Id="rId3" Type="http://schemas.openxmlformats.org/officeDocument/2006/relationships/image" Target="../media/image249.emf"/><Relationship Id="rId2" Type="http://schemas.openxmlformats.org/officeDocument/2006/relationships/image" Target="../media/image248.emf"/><Relationship Id="rId1" Type="http://schemas.openxmlformats.org/officeDocument/2006/relationships/slideLayout" Target="../slideLayouts/slideLayout7.xml"/></Relationships>
</file>

<file path=ppt/slides/_rels/slide4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5.xml.rels><?xml version="1.0" encoding="UTF-8" standalone="yes"?>
<Relationships xmlns="http://schemas.openxmlformats.org/package/2006/relationships"><Relationship Id="rId3" Type="http://schemas.openxmlformats.org/officeDocument/2006/relationships/image" Target="../media/image251.emf"/><Relationship Id="rId2" Type="http://schemas.openxmlformats.org/officeDocument/2006/relationships/image" Target="../media/image250.emf"/><Relationship Id="rId1" Type="http://schemas.openxmlformats.org/officeDocument/2006/relationships/slideLayout" Target="../slideLayouts/slideLayout7.xml"/><Relationship Id="rId4" Type="http://schemas.openxmlformats.org/officeDocument/2006/relationships/image" Target="../media/image252.emf"/></Relationships>
</file>

<file path=ppt/slides/_rels/slide496.xml.rels><?xml version="1.0" encoding="UTF-8" standalone="yes"?>
<Relationships xmlns="http://schemas.openxmlformats.org/package/2006/relationships"><Relationship Id="rId3" Type="http://schemas.openxmlformats.org/officeDocument/2006/relationships/image" Target="../media/image246.emf"/><Relationship Id="rId2" Type="http://schemas.openxmlformats.org/officeDocument/2006/relationships/image" Target="../media/image245.emf"/><Relationship Id="rId1" Type="http://schemas.openxmlformats.org/officeDocument/2006/relationships/slideLayout" Target="../slideLayouts/slideLayout7.xml"/></Relationships>
</file>

<file path=ppt/slides/_rels/slide497.xml.rels><?xml version="1.0" encoding="UTF-8" standalone="yes"?>
<Relationships xmlns="http://schemas.openxmlformats.org/package/2006/relationships"><Relationship Id="rId2" Type="http://schemas.openxmlformats.org/officeDocument/2006/relationships/image" Target="../media/image247.emf"/><Relationship Id="rId1" Type="http://schemas.openxmlformats.org/officeDocument/2006/relationships/slideLayout" Target="../slideLayouts/slideLayout6.xml"/></Relationships>
</file>

<file path=ppt/slides/_rels/slide498.xml.rels><?xml version="1.0" encoding="UTF-8" standalone="yes"?>
<Relationships xmlns="http://schemas.openxmlformats.org/package/2006/relationships"><Relationship Id="rId3" Type="http://schemas.openxmlformats.org/officeDocument/2006/relationships/image" Target="../media/image249.emf"/><Relationship Id="rId2" Type="http://schemas.openxmlformats.org/officeDocument/2006/relationships/image" Target="../media/image248.emf"/><Relationship Id="rId1" Type="http://schemas.openxmlformats.org/officeDocument/2006/relationships/slideLayout" Target="../slideLayouts/slideLayout7.xml"/></Relationships>
</file>

<file path=ppt/slides/_rels/slide4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00.xml.rels><?xml version="1.0" encoding="UTF-8" standalone="yes"?>
<Relationships xmlns="http://schemas.openxmlformats.org/package/2006/relationships"><Relationship Id="rId3" Type="http://schemas.openxmlformats.org/officeDocument/2006/relationships/image" Target="../media/image254.emf"/><Relationship Id="rId2" Type="http://schemas.openxmlformats.org/officeDocument/2006/relationships/image" Target="../media/image253.emf"/><Relationship Id="rId1" Type="http://schemas.openxmlformats.org/officeDocument/2006/relationships/slideLayout" Target="../slideLayouts/slideLayout2.xml"/><Relationship Id="rId4" Type="http://schemas.openxmlformats.org/officeDocument/2006/relationships/image" Target="../media/image255.emf"/></Relationships>
</file>

<file path=ppt/slides/_rels/slide501.xml.rels><?xml version="1.0" encoding="UTF-8" standalone="yes"?>
<Relationships xmlns="http://schemas.openxmlformats.org/package/2006/relationships"><Relationship Id="rId3" Type="http://schemas.openxmlformats.org/officeDocument/2006/relationships/image" Target="../media/image257.emf"/><Relationship Id="rId2" Type="http://schemas.openxmlformats.org/officeDocument/2006/relationships/image" Target="../media/image256.emf"/><Relationship Id="rId1" Type="http://schemas.openxmlformats.org/officeDocument/2006/relationships/slideLayout" Target="../slideLayouts/slideLayout7.xml"/><Relationship Id="rId4" Type="http://schemas.openxmlformats.org/officeDocument/2006/relationships/image" Target="../media/image244.emf"/></Relationships>
</file>

<file path=ppt/slides/_rels/slide50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3.xml.rels><?xml version="1.0" encoding="UTF-8" standalone="yes"?>
<Relationships xmlns="http://schemas.openxmlformats.org/package/2006/relationships"><Relationship Id="rId2" Type="http://schemas.openxmlformats.org/officeDocument/2006/relationships/image" Target="../media/image258.emf"/><Relationship Id="rId1" Type="http://schemas.openxmlformats.org/officeDocument/2006/relationships/slideLayout" Target="../slideLayouts/slideLayout2.xml"/></Relationships>
</file>

<file path=ppt/slides/_rels/slide504.xml.rels><?xml version="1.0" encoding="UTF-8" standalone="yes"?>
<Relationships xmlns="http://schemas.openxmlformats.org/package/2006/relationships"><Relationship Id="rId2" Type="http://schemas.openxmlformats.org/officeDocument/2006/relationships/image" Target="../media/image259.emf"/><Relationship Id="rId1" Type="http://schemas.openxmlformats.org/officeDocument/2006/relationships/slideLayout" Target="../slideLayouts/slideLayout2.xml"/></Relationships>
</file>

<file path=ppt/slides/_rels/slide505.xml.rels><?xml version="1.0" encoding="UTF-8" standalone="yes"?>
<Relationships xmlns="http://schemas.openxmlformats.org/package/2006/relationships"><Relationship Id="rId2" Type="http://schemas.openxmlformats.org/officeDocument/2006/relationships/image" Target="../media/image260.emf"/><Relationship Id="rId1" Type="http://schemas.openxmlformats.org/officeDocument/2006/relationships/slideLayout" Target="../slideLayouts/slideLayout2.xml"/></Relationships>
</file>

<file path=ppt/slides/_rels/slide5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7.xml.rels><?xml version="1.0" encoding="UTF-8" standalone="yes"?>
<Relationships xmlns="http://schemas.openxmlformats.org/package/2006/relationships"><Relationship Id="rId2" Type="http://schemas.openxmlformats.org/officeDocument/2006/relationships/image" Target="../media/image261.emf"/><Relationship Id="rId1" Type="http://schemas.openxmlformats.org/officeDocument/2006/relationships/slideLayout" Target="../slideLayouts/slideLayout2.xml"/></Relationships>
</file>

<file path=ppt/slides/_rels/slide5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9.xml.rels><?xml version="1.0" encoding="UTF-8" standalone="yes"?>
<Relationships xmlns="http://schemas.openxmlformats.org/package/2006/relationships"><Relationship Id="rId2" Type="http://schemas.openxmlformats.org/officeDocument/2006/relationships/image" Target="../media/image26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3.xml.rels><?xml version="1.0" encoding="UTF-8" standalone="yes"?>
<Relationships xmlns="http://schemas.openxmlformats.org/package/2006/relationships"><Relationship Id="rId3" Type="http://schemas.openxmlformats.org/officeDocument/2006/relationships/image" Target="../media/image264.emf"/><Relationship Id="rId2" Type="http://schemas.openxmlformats.org/officeDocument/2006/relationships/image" Target="../media/image263.emf"/><Relationship Id="rId1" Type="http://schemas.openxmlformats.org/officeDocument/2006/relationships/slideLayout" Target="../slideLayouts/slideLayout7.xml"/><Relationship Id="rId5" Type="http://schemas.openxmlformats.org/officeDocument/2006/relationships/image" Target="../media/image266.emf"/><Relationship Id="rId4" Type="http://schemas.openxmlformats.org/officeDocument/2006/relationships/image" Target="../media/image265.emf"/></Relationships>
</file>

<file path=ppt/slides/_rels/slide514.xml.rels><?xml version="1.0" encoding="UTF-8" standalone="yes"?>
<Relationships xmlns="http://schemas.openxmlformats.org/package/2006/relationships"><Relationship Id="rId2" Type="http://schemas.openxmlformats.org/officeDocument/2006/relationships/image" Target="../media/image267.emf"/><Relationship Id="rId1" Type="http://schemas.openxmlformats.org/officeDocument/2006/relationships/slideLayout" Target="../slideLayouts/slideLayout7.xml"/></Relationships>
</file>

<file path=ppt/slides/_rels/slide515.xml.rels><?xml version="1.0" encoding="UTF-8" standalone="yes"?>
<Relationships xmlns="http://schemas.openxmlformats.org/package/2006/relationships"><Relationship Id="rId3" Type="http://schemas.openxmlformats.org/officeDocument/2006/relationships/image" Target="../media/image269.emf"/><Relationship Id="rId2" Type="http://schemas.openxmlformats.org/officeDocument/2006/relationships/image" Target="../media/image268.emf"/><Relationship Id="rId1" Type="http://schemas.openxmlformats.org/officeDocument/2006/relationships/slideLayout" Target="../slideLayouts/slideLayout7.xml"/></Relationships>
</file>

<file path=ppt/slides/_rels/slide516.xml.rels><?xml version="1.0" encoding="UTF-8" standalone="yes"?>
<Relationships xmlns="http://schemas.openxmlformats.org/package/2006/relationships"><Relationship Id="rId2" Type="http://schemas.openxmlformats.org/officeDocument/2006/relationships/image" Target="../media/image270.emf"/><Relationship Id="rId1" Type="http://schemas.openxmlformats.org/officeDocument/2006/relationships/slideLayout" Target="../slideLayouts/slideLayout7.xml"/></Relationships>
</file>

<file path=ppt/slides/_rels/slide517.xml.rels><?xml version="1.0" encoding="UTF-8" standalone="yes"?>
<Relationships xmlns="http://schemas.openxmlformats.org/package/2006/relationships"><Relationship Id="rId3" Type="http://schemas.openxmlformats.org/officeDocument/2006/relationships/image" Target="../media/image272.emf"/><Relationship Id="rId2" Type="http://schemas.openxmlformats.org/officeDocument/2006/relationships/image" Target="../media/image271.emf"/><Relationship Id="rId1" Type="http://schemas.openxmlformats.org/officeDocument/2006/relationships/slideLayout" Target="../slideLayouts/slideLayout7.xml"/><Relationship Id="rId5" Type="http://schemas.openxmlformats.org/officeDocument/2006/relationships/image" Target="../media/image274.emf"/><Relationship Id="rId4" Type="http://schemas.openxmlformats.org/officeDocument/2006/relationships/image" Target="../media/image273.emf"/></Relationships>
</file>

<file path=ppt/slides/_rels/slide518.xml.rels><?xml version="1.0" encoding="UTF-8" standalone="yes"?>
<Relationships xmlns="http://schemas.openxmlformats.org/package/2006/relationships"><Relationship Id="rId2" Type="http://schemas.openxmlformats.org/officeDocument/2006/relationships/image" Target="../media/image275.emf"/><Relationship Id="rId1" Type="http://schemas.openxmlformats.org/officeDocument/2006/relationships/slideLayout" Target="../slideLayouts/slideLayout7.xml"/></Relationships>
</file>

<file path=ppt/slides/_rels/slide519.xml.rels><?xml version="1.0" encoding="UTF-8" standalone="yes"?>
<Relationships xmlns="http://schemas.openxmlformats.org/package/2006/relationships"><Relationship Id="rId2" Type="http://schemas.openxmlformats.org/officeDocument/2006/relationships/image" Target="../media/image276.em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0.xml.rels><?xml version="1.0" encoding="UTF-8" standalone="yes"?>
<Relationships xmlns="http://schemas.openxmlformats.org/package/2006/relationships"><Relationship Id="rId3" Type="http://schemas.openxmlformats.org/officeDocument/2006/relationships/image" Target="../media/image278.emf"/><Relationship Id="rId2" Type="http://schemas.openxmlformats.org/officeDocument/2006/relationships/image" Target="../media/image277.emf"/><Relationship Id="rId1" Type="http://schemas.openxmlformats.org/officeDocument/2006/relationships/slideLayout" Target="../slideLayouts/slideLayout7.xml"/></Relationships>
</file>

<file path=ppt/slides/_rels/slide521.xml.rels><?xml version="1.0" encoding="UTF-8" standalone="yes"?>
<Relationships xmlns="http://schemas.openxmlformats.org/package/2006/relationships"><Relationship Id="rId3" Type="http://schemas.openxmlformats.org/officeDocument/2006/relationships/image" Target="../media/image280.emf"/><Relationship Id="rId2" Type="http://schemas.openxmlformats.org/officeDocument/2006/relationships/image" Target="../media/image279.emf"/><Relationship Id="rId1" Type="http://schemas.openxmlformats.org/officeDocument/2006/relationships/slideLayout" Target="../slideLayouts/slideLayout2.xml"/><Relationship Id="rId4" Type="http://schemas.openxmlformats.org/officeDocument/2006/relationships/image" Target="../media/image281.emf"/></Relationships>
</file>

<file path=ppt/slides/_rels/slide522.xml.rels><?xml version="1.0" encoding="UTF-8" standalone="yes"?>
<Relationships xmlns="http://schemas.openxmlformats.org/package/2006/relationships"><Relationship Id="rId3" Type="http://schemas.openxmlformats.org/officeDocument/2006/relationships/image" Target="../media/image283.emf"/><Relationship Id="rId2" Type="http://schemas.openxmlformats.org/officeDocument/2006/relationships/image" Target="../media/image282.emf"/><Relationship Id="rId1" Type="http://schemas.openxmlformats.org/officeDocument/2006/relationships/slideLayout" Target="../slideLayouts/slideLayout2.xml"/></Relationships>
</file>

<file path=ppt/slides/_rels/slide5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4.xml.rels><?xml version="1.0" encoding="UTF-8" standalone="yes"?>
<Relationships xmlns="http://schemas.openxmlformats.org/package/2006/relationships"><Relationship Id="rId3" Type="http://schemas.openxmlformats.org/officeDocument/2006/relationships/image" Target="../media/image285.emf"/><Relationship Id="rId2" Type="http://schemas.openxmlformats.org/officeDocument/2006/relationships/image" Target="../media/image284.emf"/><Relationship Id="rId1" Type="http://schemas.openxmlformats.org/officeDocument/2006/relationships/slideLayout" Target="../slideLayouts/slideLayout2.xml"/></Relationships>
</file>

<file path=ppt/slides/_rels/slide525.xml.rels><?xml version="1.0" encoding="UTF-8" standalone="yes"?>
<Relationships xmlns="http://schemas.openxmlformats.org/package/2006/relationships"><Relationship Id="rId3" Type="http://schemas.openxmlformats.org/officeDocument/2006/relationships/image" Target="../media/image287.emf"/><Relationship Id="rId2" Type="http://schemas.openxmlformats.org/officeDocument/2006/relationships/image" Target="../media/image286.emf"/><Relationship Id="rId1" Type="http://schemas.openxmlformats.org/officeDocument/2006/relationships/slideLayout" Target="../slideLayouts/slideLayout7.xml"/></Relationships>
</file>

<file path=ppt/slides/_rels/slide5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7.xml.rels><?xml version="1.0" encoding="UTF-8" standalone="yes"?>
<Relationships xmlns="http://schemas.openxmlformats.org/package/2006/relationships"><Relationship Id="rId3" Type="http://schemas.openxmlformats.org/officeDocument/2006/relationships/image" Target="../media/image289.emf"/><Relationship Id="rId2" Type="http://schemas.openxmlformats.org/officeDocument/2006/relationships/image" Target="../media/image288.emf"/><Relationship Id="rId1" Type="http://schemas.openxmlformats.org/officeDocument/2006/relationships/slideLayout" Target="../slideLayouts/slideLayout7.xml"/></Relationships>
</file>

<file path=ppt/slides/_rels/slide5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90.png"/><Relationship Id="rId1" Type="http://schemas.openxmlformats.org/officeDocument/2006/relationships/slideLayout" Target="../slideLayouts/slideLayout2.xml"/></Relationships>
</file>

<file path=ppt/slides/_rels/slide53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91.png"/><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292.png"/></Relationships>
</file>

<file path=ppt/slides/_rels/slide53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93.png"/><Relationship Id="rId1" Type="http://schemas.openxmlformats.org/officeDocument/2006/relationships/slideLayout" Target="../slideLayouts/slideLayout2.xml"/></Relationships>
</file>

<file path=ppt/slides/_rels/slide534.xml.rels><?xml version="1.0" encoding="UTF-8" standalone="yes"?>
<Relationships xmlns="http://schemas.openxmlformats.org/package/2006/relationships"><Relationship Id="rId2" Type="http://schemas.openxmlformats.org/officeDocument/2006/relationships/image" Target="../media/image294.emf"/><Relationship Id="rId1" Type="http://schemas.openxmlformats.org/officeDocument/2006/relationships/slideLayout" Target="../slideLayouts/slideLayout7.xml"/></Relationships>
</file>

<file path=ppt/slides/_rels/slide535.xml.rels><?xml version="1.0" encoding="UTF-8" standalone="yes"?>
<Relationships xmlns="http://schemas.openxmlformats.org/package/2006/relationships"><Relationship Id="rId2" Type="http://schemas.openxmlformats.org/officeDocument/2006/relationships/image" Target="../media/image295.emf"/><Relationship Id="rId1" Type="http://schemas.openxmlformats.org/officeDocument/2006/relationships/slideLayout" Target="../slideLayouts/slideLayout7.xml"/></Relationships>
</file>

<file path=ppt/slides/_rels/slide5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0.xml.rels><?xml version="1.0" encoding="UTF-8" standalone="yes"?>
<Relationships xmlns="http://schemas.openxmlformats.org/package/2006/relationships"><Relationship Id="rId2" Type="http://schemas.openxmlformats.org/officeDocument/2006/relationships/image" Target="../media/image296.png"/><Relationship Id="rId1" Type="http://schemas.openxmlformats.org/officeDocument/2006/relationships/slideLayout" Target="../slideLayouts/slideLayout9.xml"/></Relationships>
</file>

<file path=ppt/slides/_rels/slide5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5.xml.rels><?xml version="1.0" encoding="UTF-8" standalone="yes"?>
<Relationships xmlns="http://schemas.openxmlformats.org/package/2006/relationships"><Relationship Id="rId2" Type="http://schemas.openxmlformats.org/officeDocument/2006/relationships/image" Target="../media/image297.jpeg"/><Relationship Id="rId1" Type="http://schemas.openxmlformats.org/officeDocument/2006/relationships/slideLayout" Target="../slideLayouts/slideLayout2.xml"/></Relationships>
</file>

<file path=ppt/slides/_rels/slide546.xml.rels><?xml version="1.0" encoding="UTF-8" standalone="yes"?>
<Relationships xmlns="http://schemas.openxmlformats.org/package/2006/relationships"><Relationship Id="rId2" Type="http://schemas.openxmlformats.org/officeDocument/2006/relationships/image" Target="../media/image298.jpg"/><Relationship Id="rId1" Type="http://schemas.openxmlformats.org/officeDocument/2006/relationships/slideLayout" Target="../slideLayouts/slideLayout2.xml"/></Relationships>
</file>

<file path=ppt/slides/_rels/slide5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1.xml.rels><?xml version="1.0" encoding="UTF-8" standalone="yes"?>
<Relationships xmlns="http://schemas.openxmlformats.org/package/2006/relationships"><Relationship Id="rId2" Type="http://schemas.openxmlformats.org/officeDocument/2006/relationships/image" Target="../media/image299.emf"/><Relationship Id="rId1" Type="http://schemas.openxmlformats.org/officeDocument/2006/relationships/slideLayout" Target="../slideLayouts/slideLayout2.xml"/></Relationships>
</file>

<file path=ppt/slides/_rels/slide5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5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4.xml.rels><?xml version="1.0" encoding="UTF-8" standalone="yes"?>
<Relationships xmlns="http://schemas.openxmlformats.org/package/2006/relationships"><Relationship Id="rId3" Type="http://schemas.openxmlformats.org/officeDocument/2006/relationships/image" Target="../media/image301.emf"/><Relationship Id="rId2" Type="http://schemas.openxmlformats.org/officeDocument/2006/relationships/image" Target="../media/image300.emf"/><Relationship Id="rId1" Type="http://schemas.openxmlformats.org/officeDocument/2006/relationships/slideLayout" Target="../slideLayouts/slideLayout7.xml"/><Relationship Id="rId4" Type="http://schemas.openxmlformats.org/officeDocument/2006/relationships/image" Target="../media/image302.emf"/></Relationships>
</file>

<file path=ppt/slides/_rels/slide585.xml.rels><?xml version="1.0" encoding="UTF-8" standalone="yes"?>
<Relationships xmlns="http://schemas.openxmlformats.org/package/2006/relationships"><Relationship Id="rId2" Type="http://schemas.openxmlformats.org/officeDocument/2006/relationships/image" Target="../media/image303.emf"/><Relationship Id="rId1" Type="http://schemas.openxmlformats.org/officeDocument/2006/relationships/slideLayout" Target="../slideLayouts/slideLayout7.xml"/></Relationships>
</file>

<file path=ppt/slides/_rels/slide5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4.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595.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596.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597.xml.rels><?xml version="1.0" encoding="UTF-8" standalone="yes"?>
<Relationships xmlns="http://schemas.openxmlformats.org/package/2006/relationships"><Relationship Id="rId3" Type="http://schemas.openxmlformats.org/officeDocument/2006/relationships/image" Target="../media/image304.emf"/><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image" Target="../media/image305.emf"/></Relationships>
</file>

<file path=ppt/slides/_rels/slide59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59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0.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60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602.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603.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604.xml.rels><?xml version="1.0" encoding="UTF-8" standalone="yes"?>
<Relationships xmlns="http://schemas.openxmlformats.org/package/2006/relationships"><Relationship Id="rId2" Type="http://schemas.openxmlformats.org/officeDocument/2006/relationships/image" Target="../media/image306.emf"/><Relationship Id="rId1" Type="http://schemas.openxmlformats.org/officeDocument/2006/relationships/slideLayout" Target="../slideLayouts/slideLayout7.xml"/></Relationships>
</file>

<file path=ppt/slides/_rels/slide605.xml.rels><?xml version="1.0" encoding="UTF-8" standalone="yes"?>
<Relationships xmlns="http://schemas.openxmlformats.org/package/2006/relationships"><Relationship Id="rId2" Type="http://schemas.openxmlformats.org/officeDocument/2006/relationships/image" Target="../media/image307.emf"/><Relationship Id="rId1" Type="http://schemas.openxmlformats.org/officeDocument/2006/relationships/slideLayout" Target="../slideLayouts/slideLayout2.xml"/></Relationships>
</file>

<file path=ppt/slides/_rels/slide606.xml.rels><?xml version="1.0" encoding="UTF-8" standalone="yes"?>
<Relationships xmlns="http://schemas.openxmlformats.org/package/2006/relationships"><Relationship Id="rId2" Type="http://schemas.openxmlformats.org/officeDocument/2006/relationships/image" Target="../media/image308.jpeg"/><Relationship Id="rId1" Type="http://schemas.openxmlformats.org/officeDocument/2006/relationships/slideLayout" Target="../slideLayouts/slideLayout2.xml"/></Relationships>
</file>

<file path=ppt/slides/_rels/slide607.xml.rels><?xml version="1.0" encoding="UTF-8" standalone="yes"?>
<Relationships xmlns="http://schemas.openxmlformats.org/package/2006/relationships"><Relationship Id="rId2" Type="http://schemas.openxmlformats.org/officeDocument/2006/relationships/image" Target="../media/image309.emf"/><Relationship Id="rId1" Type="http://schemas.openxmlformats.org/officeDocument/2006/relationships/slideLayout" Target="../slideLayouts/slideLayout2.xml"/></Relationships>
</file>

<file path=ppt/slides/_rels/slide608.xml.rels><?xml version="1.0" encoding="UTF-8" standalone="yes"?>
<Relationships xmlns="http://schemas.openxmlformats.org/package/2006/relationships"><Relationship Id="rId3" Type="http://schemas.openxmlformats.org/officeDocument/2006/relationships/image" Target="../media/image311.emf"/><Relationship Id="rId2" Type="http://schemas.openxmlformats.org/officeDocument/2006/relationships/image" Target="../media/image310.emf"/><Relationship Id="rId1" Type="http://schemas.openxmlformats.org/officeDocument/2006/relationships/slideLayout" Target="../slideLayouts/slideLayout2.xml"/></Relationships>
</file>

<file path=ppt/slides/_rels/slide60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0.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image" Target="../media/image315.jpeg"/><Relationship Id="rId5" Type="http://schemas.openxmlformats.org/officeDocument/2006/relationships/image" Target="../media/image314.wmf"/><Relationship Id="rId4" Type="http://schemas.openxmlformats.org/officeDocument/2006/relationships/image" Target="../media/image313.wmf"/></Relationships>
</file>

<file path=ppt/slides/_rels/slide611.xml.rels><?xml version="1.0" encoding="UTF-8" standalone="yes"?>
<Relationships xmlns="http://schemas.openxmlformats.org/package/2006/relationships"><Relationship Id="rId2" Type="http://schemas.openxmlformats.org/officeDocument/2006/relationships/image" Target="../media/image316.emf"/><Relationship Id="rId1" Type="http://schemas.openxmlformats.org/officeDocument/2006/relationships/slideLayout" Target="../slideLayouts/slideLayout7.xml"/></Relationships>
</file>

<file path=ppt/slides/_rels/slide612.xml.rels><?xml version="1.0" encoding="UTF-8" standalone="yes"?>
<Relationships xmlns="http://schemas.openxmlformats.org/package/2006/relationships"><Relationship Id="rId3" Type="http://schemas.openxmlformats.org/officeDocument/2006/relationships/image" Target="../media/image318.jpeg"/><Relationship Id="rId2" Type="http://schemas.openxmlformats.org/officeDocument/2006/relationships/image" Target="../media/image317.jpeg"/><Relationship Id="rId1" Type="http://schemas.openxmlformats.org/officeDocument/2006/relationships/slideLayout" Target="../slideLayouts/slideLayout2.xml"/><Relationship Id="rId5" Type="http://schemas.openxmlformats.org/officeDocument/2006/relationships/image" Target="../media/image320.jpeg"/><Relationship Id="rId4" Type="http://schemas.openxmlformats.org/officeDocument/2006/relationships/image" Target="../media/image319.jpeg"/></Relationships>
</file>

<file path=ppt/slides/_rels/slide613.xml.rels><?xml version="1.0" encoding="UTF-8" standalone="yes"?>
<Relationships xmlns="http://schemas.openxmlformats.org/package/2006/relationships"><Relationship Id="rId3" Type="http://schemas.openxmlformats.org/officeDocument/2006/relationships/image" Target="../media/image322.jpeg"/><Relationship Id="rId2" Type="http://schemas.openxmlformats.org/officeDocument/2006/relationships/image" Target="../media/image321.jpeg"/><Relationship Id="rId1" Type="http://schemas.openxmlformats.org/officeDocument/2006/relationships/slideLayout" Target="../slideLayouts/slideLayout2.xml"/><Relationship Id="rId5" Type="http://schemas.openxmlformats.org/officeDocument/2006/relationships/image" Target="../media/image324.jpeg"/><Relationship Id="rId4" Type="http://schemas.openxmlformats.org/officeDocument/2006/relationships/image" Target="../media/image323.jpeg"/></Relationships>
</file>

<file path=ppt/slides/_rels/slide614.xml.rels><?xml version="1.0" encoding="UTF-8" standalone="yes"?>
<Relationships xmlns="http://schemas.openxmlformats.org/package/2006/relationships"><Relationship Id="rId3" Type="http://schemas.openxmlformats.org/officeDocument/2006/relationships/image" Target="../media/image326.jpeg"/><Relationship Id="rId2" Type="http://schemas.openxmlformats.org/officeDocument/2006/relationships/image" Target="../media/image325.jpeg"/><Relationship Id="rId1" Type="http://schemas.openxmlformats.org/officeDocument/2006/relationships/slideLayout" Target="../slideLayouts/slideLayout2.xml"/><Relationship Id="rId4" Type="http://schemas.openxmlformats.org/officeDocument/2006/relationships/image" Target="../media/image327.jpeg"/></Relationships>
</file>

<file path=ppt/slides/_rels/slide615.xml.rels><?xml version="1.0" encoding="UTF-8" standalone="yes"?>
<Relationships xmlns="http://schemas.openxmlformats.org/package/2006/relationships"><Relationship Id="rId3" Type="http://schemas.openxmlformats.org/officeDocument/2006/relationships/image" Target="../media/image329.jpeg"/><Relationship Id="rId2" Type="http://schemas.openxmlformats.org/officeDocument/2006/relationships/image" Target="../media/image328.jpeg"/><Relationship Id="rId1" Type="http://schemas.openxmlformats.org/officeDocument/2006/relationships/slideLayout" Target="../slideLayouts/slideLayout2.xml"/><Relationship Id="rId4" Type="http://schemas.openxmlformats.org/officeDocument/2006/relationships/image" Target="../media/image330.jpeg"/></Relationships>
</file>

<file path=ppt/slides/_rels/slide616.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617.xml.rels><?xml version="1.0" encoding="UTF-8" standalone="yes"?>
<Relationships xmlns="http://schemas.openxmlformats.org/package/2006/relationships"><Relationship Id="rId2" Type="http://schemas.openxmlformats.org/officeDocument/2006/relationships/image" Target="../media/image331.emf"/><Relationship Id="rId1" Type="http://schemas.openxmlformats.org/officeDocument/2006/relationships/slideLayout" Target="../slideLayouts/slideLayout7.xml"/></Relationships>
</file>

<file path=ppt/slides/_rels/slide618.xml.rels><?xml version="1.0" encoding="UTF-8" standalone="yes"?>
<Relationships xmlns="http://schemas.openxmlformats.org/package/2006/relationships"><Relationship Id="rId2" Type="http://schemas.openxmlformats.org/officeDocument/2006/relationships/image" Target="../media/image332.emf"/><Relationship Id="rId1" Type="http://schemas.openxmlformats.org/officeDocument/2006/relationships/slideLayout" Target="../slideLayouts/slideLayout7.xml"/></Relationships>
</file>

<file path=ppt/slides/_rels/slide619.xml.rels><?xml version="1.0" encoding="UTF-8" standalone="yes"?>
<Relationships xmlns="http://schemas.openxmlformats.org/package/2006/relationships"><Relationship Id="rId2" Type="http://schemas.openxmlformats.org/officeDocument/2006/relationships/image" Target="../media/image333.em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0.xml.rels><?xml version="1.0" encoding="UTF-8" standalone="yes"?>
<Relationships xmlns="http://schemas.openxmlformats.org/package/2006/relationships"><Relationship Id="rId3" Type="http://schemas.openxmlformats.org/officeDocument/2006/relationships/image" Target="../media/image334.wmf"/><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621.xml.rels><?xml version="1.0" encoding="UTF-8" standalone="yes"?>
<Relationships xmlns="http://schemas.openxmlformats.org/package/2006/relationships"><Relationship Id="rId3" Type="http://schemas.openxmlformats.org/officeDocument/2006/relationships/image" Target="../media/image335.jpeg"/><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image" Target="../media/image338.jpeg"/><Relationship Id="rId5" Type="http://schemas.openxmlformats.org/officeDocument/2006/relationships/image" Target="../media/image337.jpeg"/><Relationship Id="rId4" Type="http://schemas.openxmlformats.org/officeDocument/2006/relationships/image" Target="../media/image336.jpeg"/></Relationships>
</file>

<file path=ppt/slides/_rels/slide622.xml.rels><?xml version="1.0" encoding="UTF-8" standalone="yes"?>
<Relationships xmlns="http://schemas.openxmlformats.org/package/2006/relationships"><Relationship Id="rId2" Type="http://schemas.openxmlformats.org/officeDocument/2006/relationships/image" Target="../media/image339.emf"/><Relationship Id="rId1" Type="http://schemas.openxmlformats.org/officeDocument/2006/relationships/slideLayout" Target="../slideLayouts/slideLayout2.xml"/></Relationships>
</file>

<file path=ppt/slides/_rels/slide623.xml.rels><?xml version="1.0" encoding="UTF-8" standalone="yes"?>
<Relationships xmlns="http://schemas.openxmlformats.org/package/2006/relationships"><Relationship Id="rId3" Type="http://schemas.openxmlformats.org/officeDocument/2006/relationships/image" Target="../media/image341.jpeg"/><Relationship Id="rId2" Type="http://schemas.openxmlformats.org/officeDocument/2006/relationships/image" Target="../media/image340.jpeg"/><Relationship Id="rId1" Type="http://schemas.openxmlformats.org/officeDocument/2006/relationships/slideLayout" Target="../slideLayouts/slideLayout2.xml"/><Relationship Id="rId4" Type="http://schemas.openxmlformats.org/officeDocument/2006/relationships/image" Target="../media/image342.png"/></Relationships>
</file>

<file path=ppt/slides/_rels/slide624.xml.rels><?xml version="1.0" encoding="UTF-8" standalone="yes"?>
<Relationships xmlns="http://schemas.openxmlformats.org/package/2006/relationships"><Relationship Id="rId8" Type="http://schemas.openxmlformats.org/officeDocument/2006/relationships/image" Target="../media/image348.jpeg"/><Relationship Id="rId3" Type="http://schemas.openxmlformats.org/officeDocument/2006/relationships/image" Target="../media/image343.jpeg"/><Relationship Id="rId7" Type="http://schemas.openxmlformats.org/officeDocument/2006/relationships/image" Target="../media/image347.jpeg"/><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image" Target="../media/image346.jpeg"/><Relationship Id="rId5" Type="http://schemas.openxmlformats.org/officeDocument/2006/relationships/image" Target="../media/image345.jpeg"/><Relationship Id="rId4" Type="http://schemas.openxmlformats.org/officeDocument/2006/relationships/image" Target="../media/image344.jpeg"/></Relationships>
</file>

<file path=ppt/slides/_rels/slide625.xml.rels><?xml version="1.0" encoding="UTF-8" standalone="yes"?>
<Relationships xmlns="http://schemas.openxmlformats.org/package/2006/relationships"><Relationship Id="rId3" Type="http://schemas.openxmlformats.org/officeDocument/2006/relationships/image" Target="../media/image349.pn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microsoft.com/office/2007/relationships/hdphoto" Target="../media/hdphoto10.wdp"/></Relationships>
</file>

<file path=ppt/slides/_rels/slide626.xml.rels><?xml version="1.0" encoding="UTF-8" standalone="yes"?>
<Relationships xmlns="http://schemas.openxmlformats.org/package/2006/relationships"><Relationship Id="rId3" Type="http://schemas.openxmlformats.org/officeDocument/2006/relationships/image" Target="../media/image350.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627.xml.rels><?xml version="1.0" encoding="UTF-8" standalone="yes"?>
<Relationships xmlns="http://schemas.openxmlformats.org/package/2006/relationships"><Relationship Id="rId3" Type="http://schemas.openxmlformats.org/officeDocument/2006/relationships/image" Target="../media/image351.wmf"/><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628.xml.rels><?xml version="1.0" encoding="UTF-8" standalone="yes"?>
<Relationships xmlns="http://schemas.openxmlformats.org/package/2006/relationships"><Relationship Id="rId3" Type="http://schemas.openxmlformats.org/officeDocument/2006/relationships/image" Target="../media/image352.wmf"/><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629.xml.rels><?xml version="1.0" encoding="UTF-8" standalone="yes"?>
<Relationships xmlns="http://schemas.openxmlformats.org/package/2006/relationships"><Relationship Id="rId3" Type="http://schemas.openxmlformats.org/officeDocument/2006/relationships/image" Target="../media/image353.emf"/><Relationship Id="rId2" Type="http://schemas.openxmlformats.org/officeDocument/2006/relationships/notesSlide" Target="../notesSlides/notesSlide98.xml"/><Relationship Id="rId1" Type="http://schemas.openxmlformats.org/officeDocument/2006/relationships/slideLayout" Target="../slideLayouts/slideLayout7.xml"/><Relationship Id="rId4" Type="http://schemas.openxmlformats.org/officeDocument/2006/relationships/image" Target="../media/image354.e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0.xml.rels><?xml version="1.0" encoding="UTF-8" standalone="yes"?>
<Relationships xmlns="http://schemas.openxmlformats.org/package/2006/relationships"><Relationship Id="rId3" Type="http://schemas.openxmlformats.org/officeDocument/2006/relationships/image" Target="../media/image356.emf"/><Relationship Id="rId2" Type="http://schemas.openxmlformats.org/officeDocument/2006/relationships/image" Target="../media/image355.emf"/><Relationship Id="rId1" Type="http://schemas.openxmlformats.org/officeDocument/2006/relationships/slideLayout" Target="../slideLayouts/slideLayout7.xml"/><Relationship Id="rId4" Type="http://schemas.openxmlformats.org/officeDocument/2006/relationships/image" Target="../media/image357.emf"/></Relationships>
</file>

<file path=ppt/slides/_rels/slide631.xml.rels><?xml version="1.0" encoding="UTF-8" standalone="yes"?>
<Relationships xmlns="http://schemas.openxmlformats.org/package/2006/relationships"><Relationship Id="rId2" Type="http://schemas.openxmlformats.org/officeDocument/2006/relationships/image" Target="../media/image358.png"/><Relationship Id="rId1" Type="http://schemas.openxmlformats.org/officeDocument/2006/relationships/slideLayout" Target="../slideLayouts/slideLayout2.xml"/></Relationships>
</file>

<file path=ppt/slides/_rels/slide632.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359.emf"/></Relationships>
</file>

<file path=ppt/slides/_rels/slide633.xml.rels><?xml version="1.0" encoding="UTF-8" standalone="yes"?>
<Relationships xmlns="http://schemas.openxmlformats.org/package/2006/relationships"><Relationship Id="rId2" Type="http://schemas.openxmlformats.org/officeDocument/2006/relationships/image" Target="../media/image360.emf"/><Relationship Id="rId1" Type="http://schemas.openxmlformats.org/officeDocument/2006/relationships/slideLayout" Target="../slideLayouts/slideLayout2.xml"/></Relationships>
</file>

<file path=ppt/slides/_rels/slide634.xml.rels><?xml version="1.0" encoding="UTF-8" standalone="yes"?>
<Relationships xmlns="http://schemas.openxmlformats.org/package/2006/relationships"><Relationship Id="rId2" Type="http://schemas.openxmlformats.org/officeDocument/2006/relationships/image" Target="../media/image361.emf"/><Relationship Id="rId1" Type="http://schemas.openxmlformats.org/officeDocument/2006/relationships/slideLayout" Target="../slideLayouts/slideLayout7.xml"/></Relationships>
</file>

<file path=ppt/slides/_rels/slide635.xml.rels><?xml version="1.0" encoding="UTF-8" standalone="yes"?>
<Relationships xmlns="http://schemas.openxmlformats.org/package/2006/relationships"><Relationship Id="rId8" Type="http://schemas.openxmlformats.org/officeDocument/2006/relationships/image" Target="../media/image368.png"/><Relationship Id="rId3" Type="http://schemas.openxmlformats.org/officeDocument/2006/relationships/image" Target="../media/image363.jpeg"/><Relationship Id="rId7" Type="http://schemas.openxmlformats.org/officeDocument/2006/relationships/image" Target="../media/image367.jpeg"/><Relationship Id="rId2" Type="http://schemas.openxmlformats.org/officeDocument/2006/relationships/image" Target="../media/image362.jpeg"/><Relationship Id="rId1" Type="http://schemas.openxmlformats.org/officeDocument/2006/relationships/slideLayout" Target="../slideLayouts/slideLayout2.xml"/><Relationship Id="rId6" Type="http://schemas.openxmlformats.org/officeDocument/2006/relationships/image" Target="../media/image366.jpeg"/><Relationship Id="rId5" Type="http://schemas.openxmlformats.org/officeDocument/2006/relationships/image" Target="../media/image365.jpeg"/><Relationship Id="rId10" Type="http://schemas.openxmlformats.org/officeDocument/2006/relationships/image" Target="../media/image370.jpeg"/><Relationship Id="rId4" Type="http://schemas.openxmlformats.org/officeDocument/2006/relationships/image" Target="../media/image364.jpeg"/><Relationship Id="rId9" Type="http://schemas.openxmlformats.org/officeDocument/2006/relationships/image" Target="../media/image369.jpeg"/></Relationships>
</file>

<file path=ppt/slides/_rels/slide636.xml.rels><?xml version="1.0" encoding="UTF-8" standalone="yes"?>
<Relationships xmlns="http://schemas.openxmlformats.org/package/2006/relationships"><Relationship Id="rId2" Type="http://schemas.openxmlformats.org/officeDocument/2006/relationships/image" Target="../media/image358.png"/><Relationship Id="rId1" Type="http://schemas.openxmlformats.org/officeDocument/2006/relationships/slideLayout" Target="../slideLayouts/slideLayout2.xml"/></Relationships>
</file>

<file path=ppt/slides/_rels/slide637.xml.rels><?xml version="1.0" encoding="UTF-8" standalone="yes"?>
<Relationships xmlns="http://schemas.openxmlformats.org/package/2006/relationships"><Relationship Id="rId3" Type="http://schemas.openxmlformats.org/officeDocument/2006/relationships/image" Target="../media/image341.jpeg"/><Relationship Id="rId2" Type="http://schemas.openxmlformats.org/officeDocument/2006/relationships/image" Target="../media/image340.jpeg"/><Relationship Id="rId1" Type="http://schemas.openxmlformats.org/officeDocument/2006/relationships/slideLayout" Target="../slideLayouts/slideLayout2.xml"/><Relationship Id="rId4" Type="http://schemas.openxmlformats.org/officeDocument/2006/relationships/image" Target="../media/image342.png"/></Relationships>
</file>

<file path=ppt/slides/_rels/slide638.xml.rels><?xml version="1.0" encoding="UTF-8" standalone="yes"?>
<Relationships xmlns="http://schemas.openxmlformats.org/package/2006/relationships"><Relationship Id="rId2" Type="http://schemas.openxmlformats.org/officeDocument/2006/relationships/image" Target="../media/image371.jpeg"/><Relationship Id="rId1" Type="http://schemas.openxmlformats.org/officeDocument/2006/relationships/slideLayout" Target="../slideLayouts/slideLayout15.xml"/></Relationships>
</file>

<file path=ppt/slides/_rels/slide639.xml.rels><?xml version="1.0" encoding="UTF-8" standalone="yes"?>
<Relationships xmlns="http://schemas.openxmlformats.org/package/2006/relationships"><Relationship Id="rId2" Type="http://schemas.openxmlformats.org/officeDocument/2006/relationships/image" Target="../media/image372.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0.xml.rels><?xml version="1.0" encoding="UTF-8" standalone="yes"?>
<Relationships xmlns="http://schemas.openxmlformats.org/package/2006/relationships"><Relationship Id="rId2" Type="http://schemas.openxmlformats.org/officeDocument/2006/relationships/image" Target="../media/image373.emf"/><Relationship Id="rId1" Type="http://schemas.openxmlformats.org/officeDocument/2006/relationships/slideLayout" Target="../slideLayouts/slideLayout2.xml"/></Relationships>
</file>

<file path=ppt/slides/_rels/slide641.xml.rels><?xml version="1.0" encoding="UTF-8" standalone="yes"?>
<Relationships xmlns="http://schemas.openxmlformats.org/package/2006/relationships"><Relationship Id="rId3" Type="http://schemas.openxmlformats.org/officeDocument/2006/relationships/image" Target="../media/image375.emf"/><Relationship Id="rId2" Type="http://schemas.openxmlformats.org/officeDocument/2006/relationships/image" Target="../media/image374.emf"/><Relationship Id="rId1" Type="http://schemas.openxmlformats.org/officeDocument/2006/relationships/slideLayout" Target="../slideLayouts/slideLayout16.xml"/><Relationship Id="rId4" Type="http://schemas.openxmlformats.org/officeDocument/2006/relationships/image" Target="../media/image376.emf"/></Relationships>
</file>

<file path=ppt/slides/_rels/slide642.xml.rels><?xml version="1.0" encoding="UTF-8" standalone="yes"?>
<Relationships xmlns="http://schemas.openxmlformats.org/package/2006/relationships"><Relationship Id="rId3" Type="http://schemas.openxmlformats.org/officeDocument/2006/relationships/image" Target="../media/image378.jpeg"/><Relationship Id="rId2" Type="http://schemas.openxmlformats.org/officeDocument/2006/relationships/image" Target="../media/image377.jpeg"/><Relationship Id="rId1" Type="http://schemas.openxmlformats.org/officeDocument/2006/relationships/slideLayout" Target="../slideLayouts/slideLayout7.xml"/><Relationship Id="rId4" Type="http://schemas.openxmlformats.org/officeDocument/2006/relationships/image" Target="../media/image379.jpeg"/></Relationships>
</file>

<file path=ppt/slides/_rels/slide6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5.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380.jpeg"/><Relationship Id="rId1" Type="http://schemas.openxmlformats.org/officeDocument/2006/relationships/slideLayout" Target="../slideLayouts/slideLayout2.xml"/></Relationships>
</file>

<file path=ppt/slides/_rels/slide646.xml.rels><?xml version="1.0" encoding="UTF-8" standalone="yes"?>
<Relationships xmlns="http://schemas.openxmlformats.org/package/2006/relationships"><Relationship Id="rId2" Type="http://schemas.openxmlformats.org/officeDocument/2006/relationships/image" Target="../media/image382.emf"/><Relationship Id="rId1" Type="http://schemas.openxmlformats.org/officeDocument/2006/relationships/slideLayout" Target="../slideLayouts/slideLayout7.xml"/></Relationships>
</file>

<file path=ppt/slides/_rels/slide647.xml.rels><?xml version="1.0" encoding="UTF-8" standalone="yes"?>
<Relationships xmlns="http://schemas.openxmlformats.org/package/2006/relationships"><Relationship Id="rId8" Type="http://schemas.openxmlformats.org/officeDocument/2006/relationships/image" Target="../media/image387.jpg"/><Relationship Id="rId3" Type="http://schemas.microsoft.com/office/2007/relationships/hdphoto" Target="../media/hdphoto11.wdp"/><Relationship Id="rId7" Type="http://schemas.openxmlformats.org/officeDocument/2006/relationships/image" Target="../media/image386.jpeg"/><Relationship Id="rId2" Type="http://schemas.openxmlformats.org/officeDocument/2006/relationships/image" Target="../media/image383.png"/><Relationship Id="rId1" Type="http://schemas.openxmlformats.org/officeDocument/2006/relationships/slideLayout" Target="../slideLayouts/slideLayout2.xml"/><Relationship Id="rId6" Type="http://schemas.openxmlformats.org/officeDocument/2006/relationships/image" Target="../media/image385.jpg"/><Relationship Id="rId5" Type="http://schemas.microsoft.com/office/2007/relationships/hdphoto" Target="../media/hdphoto12.wdp"/><Relationship Id="rId4" Type="http://schemas.openxmlformats.org/officeDocument/2006/relationships/image" Target="../media/image384.png"/></Relationships>
</file>

<file path=ppt/slides/_rels/slide648.xml.rels><?xml version="1.0" encoding="UTF-8" standalone="yes"?>
<Relationships xmlns="http://schemas.openxmlformats.org/package/2006/relationships"><Relationship Id="rId3" Type="http://schemas.openxmlformats.org/officeDocument/2006/relationships/image" Target="../media/image389.png"/><Relationship Id="rId2" Type="http://schemas.openxmlformats.org/officeDocument/2006/relationships/image" Target="../media/image388.emf"/><Relationship Id="rId1" Type="http://schemas.openxmlformats.org/officeDocument/2006/relationships/slideLayout" Target="../slideLayouts/slideLayout2.xml"/><Relationship Id="rId4" Type="http://schemas.microsoft.com/office/2007/relationships/hdphoto" Target="../media/hdphoto13.wdp"/></Relationships>
</file>

<file path=ppt/slides/_rels/slide649.xml.rels><?xml version="1.0" encoding="UTF-8" standalone="yes"?>
<Relationships xmlns="http://schemas.openxmlformats.org/package/2006/relationships"><Relationship Id="rId3" Type="http://schemas.openxmlformats.org/officeDocument/2006/relationships/image" Target="../media/image391.emf"/><Relationship Id="rId2" Type="http://schemas.openxmlformats.org/officeDocument/2006/relationships/image" Target="../media/image390.emf"/><Relationship Id="rId1" Type="http://schemas.openxmlformats.org/officeDocument/2006/relationships/slideLayout" Target="../slideLayouts/slideLayout2.xml"/><Relationship Id="rId5" Type="http://schemas.openxmlformats.org/officeDocument/2006/relationships/image" Target="../media/image393.emf"/><Relationship Id="rId4" Type="http://schemas.openxmlformats.org/officeDocument/2006/relationships/image" Target="../media/image392.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0.xml.rels><?xml version="1.0" encoding="UTF-8" standalone="yes"?>
<Relationships xmlns="http://schemas.openxmlformats.org/package/2006/relationships"><Relationship Id="rId3" Type="http://schemas.openxmlformats.org/officeDocument/2006/relationships/image" Target="../media/image395.png"/><Relationship Id="rId2" Type="http://schemas.openxmlformats.org/officeDocument/2006/relationships/image" Target="../media/image394.png"/><Relationship Id="rId1" Type="http://schemas.openxmlformats.org/officeDocument/2006/relationships/slideLayout" Target="../slideLayouts/slideLayout2.xml"/><Relationship Id="rId4" Type="http://schemas.openxmlformats.org/officeDocument/2006/relationships/image" Target="../media/image396.emf"/></Relationships>
</file>

<file path=ppt/slides/_rels/slide651.xml.rels><?xml version="1.0" encoding="UTF-8" standalone="yes"?>
<Relationships xmlns="http://schemas.openxmlformats.org/package/2006/relationships"><Relationship Id="rId3" Type="http://schemas.openxmlformats.org/officeDocument/2006/relationships/image" Target="../media/image398.emf"/><Relationship Id="rId2" Type="http://schemas.openxmlformats.org/officeDocument/2006/relationships/image" Target="../media/image397.emf"/><Relationship Id="rId1" Type="http://schemas.openxmlformats.org/officeDocument/2006/relationships/slideLayout" Target="../slideLayouts/slideLayout7.xml"/></Relationships>
</file>

<file path=ppt/slides/_rels/slide652.xml.rels><?xml version="1.0" encoding="UTF-8" standalone="yes"?>
<Relationships xmlns="http://schemas.openxmlformats.org/package/2006/relationships"><Relationship Id="rId2" Type="http://schemas.openxmlformats.org/officeDocument/2006/relationships/image" Target="../media/image399.emf"/><Relationship Id="rId1" Type="http://schemas.openxmlformats.org/officeDocument/2006/relationships/slideLayout" Target="../slideLayouts/slideLayout7.xml"/></Relationships>
</file>

<file path=ppt/slides/_rels/slide653.xml.rels><?xml version="1.0" encoding="UTF-8" standalone="yes"?>
<Relationships xmlns="http://schemas.openxmlformats.org/package/2006/relationships"><Relationship Id="rId3" Type="http://schemas.openxmlformats.org/officeDocument/2006/relationships/image" Target="../media/image400.jpe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654.xml.rels><?xml version="1.0" encoding="UTF-8" standalone="yes"?>
<Relationships xmlns="http://schemas.openxmlformats.org/package/2006/relationships"><Relationship Id="rId3" Type="http://schemas.openxmlformats.org/officeDocument/2006/relationships/image" Target="../media/image402.jpeg"/><Relationship Id="rId2" Type="http://schemas.openxmlformats.org/officeDocument/2006/relationships/image" Target="../media/image401.emf"/><Relationship Id="rId1" Type="http://schemas.openxmlformats.org/officeDocument/2006/relationships/slideLayout" Target="../slideLayouts/slideLayout2.xml"/></Relationships>
</file>

<file path=ppt/slides/_rels/slide6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7.xml.rels><?xml version="1.0" encoding="UTF-8" standalone="yes"?>
<Relationships xmlns="http://schemas.openxmlformats.org/package/2006/relationships"><Relationship Id="rId2" Type="http://schemas.openxmlformats.org/officeDocument/2006/relationships/image" Target="../media/image361.emf"/><Relationship Id="rId1" Type="http://schemas.openxmlformats.org/officeDocument/2006/relationships/slideLayout" Target="../slideLayouts/slideLayout7.xml"/></Relationships>
</file>

<file path=ppt/slides/_rels/slide6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6.xml.rels><?xml version="1.0" encoding="UTF-8" standalone="yes"?>
<Relationships xmlns="http://schemas.openxmlformats.org/package/2006/relationships"><Relationship Id="rId3" Type="http://schemas.openxmlformats.org/officeDocument/2006/relationships/image" Target="../media/image403.emf"/><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667.xml.rels><?xml version="1.0" encoding="UTF-8" standalone="yes"?>
<Relationships xmlns="http://schemas.openxmlformats.org/package/2006/relationships"><Relationship Id="rId3" Type="http://schemas.openxmlformats.org/officeDocument/2006/relationships/image" Target="../media/image404.emf"/><Relationship Id="rId2" Type="http://schemas.openxmlformats.org/officeDocument/2006/relationships/notesSlide" Target="../notesSlides/notesSlide102.xml"/><Relationship Id="rId1" Type="http://schemas.openxmlformats.org/officeDocument/2006/relationships/slideLayout" Target="../slideLayouts/slideLayout7.xml"/><Relationship Id="rId4" Type="http://schemas.openxmlformats.org/officeDocument/2006/relationships/image" Target="../media/image405.emf"/></Relationships>
</file>

<file path=ppt/slides/_rels/slide668.xml.rels><?xml version="1.0" encoding="UTF-8" standalone="yes"?>
<Relationships xmlns="http://schemas.openxmlformats.org/package/2006/relationships"><Relationship Id="rId3" Type="http://schemas.openxmlformats.org/officeDocument/2006/relationships/image" Target="../media/image406.emf"/><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669.xml.rels><?xml version="1.0" encoding="UTF-8" standalone="yes"?>
<Relationships xmlns="http://schemas.openxmlformats.org/package/2006/relationships"><Relationship Id="rId2" Type="http://schemas.openxmlformats.org/officeDocument/2006/relationships/image" Target="../media/image407.em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6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2.xml.rels><?xml version="1.0" encoding="UTF-8" standalone="yes"?>
<Relationships xmlns="http://schemas.openxmlformats.org/package/2006/relationships"><Relationship Id="rId2" Type="http://schemas.openxmlformats.org/officeDocument/2006/relationships/image" Target="../media/image408.emf"/><Relationship Id="rId1" Type="http://schemas.openxmlformats.org/officeDocument/2006/relationships/slideLayout" Target="../slideLayouts/slideLayout2.xml"/></Relationships>
</file>

<file path=ppt/slides/_rels/slide673.xml.rels><?xml version="1.0" encoding="UTF-8" standalone="yes"?>
<Relationships xmlns="http://schemas.openxmlformats.org/package/2006/relationships"><Relationship Id="rId2" Type="http://schemas.openxmlformats.org/officeDocument/2006/relationships/image" Target="../media/image409.emf"/><Relationship Id="rId1" Type="http://schemas.openxmlformats.org/officeDocument/2006/relationships/slideLayout" Target="../slideLayouts/slideLayout2.xml"/></Relationships>
</file>

<file path=ppt/slides/_rels/slide6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5.xml.rels><?xml version="1.0" encoding="UTF-8" standalone="yes"?>
<Relationships xmlns="http://schemas.openxmlformats.org/package/2006/relationships"><Relationship Id="rId2" Type="http://schemas.openxmlformats.org/officeDocument/2006/relationships/image" Target="../media/image410.emf"/><Relationship Id="rId1" Type="http://schemas.openxmlformats.org/officeDocument/2006/relationships/slideLayout" Target="../slideLayouts/slideLayout2.xml"/></Relationships>
</file>

<file path=ppt/slides/_rels/slide6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8.xml.rels><?xml version="1.0" encoding="UTF-8" standalone="yes"?>
<Relationships xmlns="http://schemas.openxmlformats.org/package/2006/relationships"><Relationship Id="rId3" Type="http://schemas.openxmlformats.org/officeDocument/2006/relationships/image" Target="../media/image412.emf"/><Relationship Id="rId2" Type="http://schemas.openxmlformats.org/officeDocument/2006/relationships/image" Target="../media/image411.emf"/><Relationship Id="rId1" Type="http://schemas.openxmlformats.org/officeDocument/2006/relationships/slideLayout" Target="../slideLayouts/slideLayout2.xml"/><Relationship Id="rId4" Type="http://schemas.openxmlformats.org/officeDocument/2006/relationships/image" Target="../media/image413.emf"/></Relationships>
</file>

<file path=ppt/slides/_rels/slide6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6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1.xml.rels><?xml version="1.0" encoding="UTF-8" standalone="yes"?>
<Relationships xmlns="http://schemas.openxmlformats.org/package/2006/relationships"><Relationship Id="rId3" Type="http://schemas.openxmlformats.org/officeDocument/2006/relationships/image" Target="../media/image415.emf"/><Relationship Id="rId2" Type="http://schemas.openxmlformats.org/officeDocument/2006/relationships/image" Target="../media/image414.emf"/><Relationship Id="rId1" Type="http://schemas.openxmlformats.org/officeDocument/2006/relationships/slideLayout" Target="../slideLayouts/slideLayout2.xml"/><Relationship Id="rId5" Type="http://schemas.openxmlformats.org/officeDocument/2006/relationships/image" Target="../media/image417.emf"/><Relationship Id="rId4" Type="http://schemas.openxmlformats.org/officeDocument/2006/relationships/image" Target="../media/image416.emf"/></Relationships>
</file>

<file path=ppt/slides/_rels/slide6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3.xml.rels><?xml version="1.0" encoding="UTF-8" standalone="yes"?>
<Relationships xmlns="http://schemas.openxmlformats.org/package/2006/relationships"><Relationship Id="rId3" Type="http://schemas.openxmlformats.org/officeDocument/2006/relationships/image" Target="../media/image419.emf"/><Relationship Id="rId2" Type="http://schemas.openxmlformats.org/officeDocument/2006/relationships/image" Target="../media/image418.emf"/><Relationship Id="rId1" Type="http://schemas.openxmlformats.org/officeDocument/2006/relationships/slideLayout" Target="../slideLayouts/slideLayout2.xml"/><Relationship Id="rId4" Type="http://schemas.openxmlformats.org/officeDocument/2006/relationships/image" Target="../media/image420.emf"/></Relationships>
</file>

<file path=ppt/slides/_rels/slide6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5.xml.rels><?xml version="1.0" encoding="UTF-8" standalone="yes"?>
<Relationships xmlns="http://schemas.openxmlformats.org/package/2006/relationships"><Relationship Id="rId3" Type="http://schemas.openxmlformats.org/officeDocument/2006/relationships/image" Target="../media/image422.emf"/><Relationship Id="rId2" Type="http://schemas.openxmlformats.org/officeDocument/2006/relationships/image" Target="../media/image421.emf"/><Relationship Id="rId1" Type="http://schemas.openxmlformats.org/officeDocument/2006/relationships/slideLayout" Target="../slideLayouts/slideLayout2.xml"/><Relationship Id="rId4" Type="http://schemas.openxmlformats.org/officeDocument/2006/relationships/image" Target="../media/image423.emf"/></Relationships>
</file>

<file path=ppt/slides/_rels/slide686.xml.rels><?xml version="1.0" encoding="UTF-8" standalone="yes"?>
<Relationships xmlns="http://schemas.openxmlformats.org/package/2006/relationships"><Relationship Id="rId2" Type="http://schemas.openxmlformats.org/officeDocument/2006/relationships/image" Target="../media/image424.emf"/><Relationship Id="rId1" Type="http://schemas.openxmlformats.org/officeDocument/2006/relationships/slideLayout" Target="../slideLayouts/slideLayout4.xml"/></Relationships>
</file>

<file path=ppt/slides/_rels/slide6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6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7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3.xml.rels><?xml version="1.0" encoding="UTF-8" standalone="yes"?>
<Relationships xmlns="http://schemas.openxmlformats.org/package/2006/relationships"><Relationship Id="rId2" Type="http://schemas.openxmlformats.org/officeDocument/2006/relationships/image" Target="../media/image425.emf"/><Relationship Id="rId1" Type="http://schemas.openxmlformats.org/officeDocument/2006/relationships/slideLayout" Target="../slideLayouts/slideLayout2.xml"/></Relationships>
</file>

<file path=ppt/slides/_rels/slide704.xml.rels><?xml version="1.0" encoding="UTF-8" standalone="yes"?>
<Relationships xmlns="http://schemas.openxmlformats.org/package/2006/relationships"><Relationship Id="rId2" Type="http://schemas.openxmlformats.org/officeDocument/2006/relationships/image" Target="../media/image426.emf"/><Relationship Id="rId1" Type="http://schemas.openxmlformats.org/officeDocument/2006/relationships/slideLayout" Target="../slideLayouts/slideLayout7.xml"/></Relationships>
</file>

<file path=ppt/slides/_rels/slide705.xml.rels><?xml version="1.0" encoding="UTF-8" standalone="yes"?>
<Relationships xmlns="http://schemas.openxmlformats.org/package/2006/relationships"><Relationship Id="rId2" Type="http://schemas.openxmlformats.org/officeDocument/2006/relationships/image" Target="../media/image427.emf"/><Relationship Id="rId1" Type="http://schemas.openxmlformats.org/officeDocument/2006/relationships/slideLayout" Target="../slideLayouts/slideLayout7.xml"/></Relationships>
</file>

<file path=ppt/slides/_rels/slide706.xml.rels><?xml version="1.0" encoding="UTF-8" standalone="yes"?>
<Relationships xmlns="http://schemas.openxmlformats.org/package/2006/relationships"><Relationship Id="rId2" Type="http://schemas.openxmlformats.org/officeDocument/2006/relationships/image" Target="../media/image428.emf"/><Relationship Id="rId1" Type="http://schemas.openxmlformats.org/officeDocument/2006/relationships/slideLayout" Target="../slideLayouts/slideLayout2.xml"/></Relationships>
</file>

<file path=ppt/slides/_rels/slide707.xml.rels><?xml version="1.0" encoding="UTF-8" standalone="yes"?>
<Relationships xmlns="http://schemas.openxmlformats.org/package/2006/relationships"><Relationship Id="rId2" Type="http://schemas.openxmlformats.org/officeDocument/2006/relationships/image" Target="../media/image429.emf"/><Relationship Id="rId1" Type="http://schemas.openxmlformats.org/officeDocument/2006/relationships/slideLayout" Target="../slideLayouts/slideLayout7.xml"/></Relationships>
</file>

<file path=ppt/slides/_rels/slide708.xml.rels><?xml version="1.0" encoding="UTF-8" standalone="yes"?>
<Relationships xmlns="http://schemas.openxmlformats.org/package/2006/relationships"><Relationship Id="rId2" Type="http://schemas.openxmlformats.org/officeDocument/2006/relationships/image" Target="../media/image430.emf"/><Relationship Id="rId1" Type="http://schemas.openxmlformats.org/officeDocument/2006/relationships/slideLayout" Target="../slideLayouts/slideLayout7.xml"/></Relationships>
</file>

<file path=ppt/slides/_rels/slide709.xml.rels><?xml version="1.0" encoding="UTF-8" standalone="yes"?>
<Relationships xmlns="http://schemas.openxmlformats.org/package/2006/relationships"><Relationship Id="rId2" Type="http://schemas.openxmlformats.org/officeDocument/2006/relationships/image" Target="../media/image431.emf"/><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1.xml.rels><?xml version="1.0" encoding="UTF-8" standalone="yes"?>
<Relationships xmlns="http://schemas.openxmlformats.org/package/2006/relationships"><Relationship Id="rId3" Type="http://schemas.openxmlformats.org/officeDocument/2006/relationships/image" Target="../media/image433.png"/><Relationship Id="rId2" Type="http://schemas.openxmlformats.org/officeDocument/2006/relationships/image" Target="../media/image432.jpeg"/><Relationship Id="rId1" Type="http://schemas.openxmlformats.org/officeDocument/2006/relationships/slideLayout" Target="../slideLayouts/slideLayout7.xml"/></Relationships>
</file>

<file path=ppt/slides/_rels/slide712.xml.rels><?xml version="1.0" encoding="UTF-8" standalone="yes"?>
<Relationships xmlns="http://schemas.openxmlformats.org/package/2006/relationships"><Relationship Id="rId2" Type="http://schemas.openxmlformats.org/officeDocument/2006/relationships/image" Target="../media/image434.emf"/><Relationship Id="rId1" Type="http://schemas.openxmlformats.org/officeDocument/2006/relationships/slideLayout" Target="../slideLayouts/slideLayout7.xml"/></Relationships>
</file>

<file path=ppt/slides/_rels/slide7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716.xml.rels><?xml version="1.0" encoding="UTF-8" standalone="yes"?>
<Relationships xmlns="http://schemas.openxmlformats.org/package/2006/relationships"><Relationship Id="rId3" Type="http://schemas.openxmlformats.org/officeDocument/2006/relationships/image" Target="../media/image435.jpe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7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1.xml.rels><?xml version="1.0" encoding="UTF-8" standalone="yes"?>
<Relationships xmlns="http://schemas.openxmlformats.org/package/2006/relationships"><Relationship Id="rId2" Type="http://schemas.openxmlformats.org/officeDocument/2006/relationships/image" Target="../media/image436.jpeg"/><Relationship Id="rId1" Type="http://schemas.openxmlformats.org/officeDocument/2006/relationships/slideLayout" Target="../slideLayouts/slideLayout7.xml"/></Relationships>
</file>

<file path=ppt/slides/_rels/slide722.xml.rels><?xml version="1.0" encoding="UTF-8" standalone="yes"?>
<Relationships xmlns="http://schemas.openxmlformats.org/package/2006/relationships"><Relationship Id="rId2" Type="http://schemas.openxmlformats.org/officeDocument/2006/relationships/image" Target="../media/image437.jpeg"/><Relationship Id="rId1" Type="http://schemas.openxmlformats.org/officeDocument/2006/relationships/slideLayout" Target="../slideLayouts/slideLayout7.xml"/></Relationships>
</file>

<file path=ppt/slides/_rels/slide7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5.xml.rels><?xml version="1.0" encoding="UTF-8" standalone="yes"?>
<Relationships xmlns="http://schemas.openxmlformats.org/package/2006/relationships"><Relationship Id="rId3" Type="http://schemas.openxmlformats.org/officeDocument/2006/relationships/image" Target="../media/image438.png"/><Relationship Id="rId2" Type="http://schemas.openxmlformats.org/officeDocument/2006/relationships/oleObject" Target="../embeddings/oleObject17.bin"/><Relationship Id="rId1" Type="http://schemas.openxmlformats.org/officeDocument/2006/relationships/slideLayout" Target="../slideLayouts/slideLayout7.xml"/></Relationships>
</file>

<file path=ppt/slides/_rels/slide7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7.xml.rels><?xml version="1.0" encoding="UTF-8" standalone="yes"?>
<Relationships xmlns="http://schemas.openxmlformats.org/package/2006/relationships"><Relationship Id="rId3" Type="http://schemas.openxmlformats.org/officeDocument/2006/relationships/image" Target="../media/image440.jpeg"/><Relationship Id="rId2" Type="http://schemas.openxmlformats.org/officeDocument/2006/relationships/image" Target="../media/image439.jpeg"/><Relationship Id="rId1" Type="http://schemas.openxmlformats.org/officeDocument/2006/relationships/slideLayout" Target="../slideLayouts/slideLayout7.xml"/></Relationships>
</file>

<file path=ppt/slides/_rels/slide7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0.xml.rels><?xml version="1.0" encoding="UTF-8" standalone="yes"?>
<Relationships xmlns="http://schemas.openxmlformats.org/package/2006/relationships"><Relationship Id="rId2" Type="http://schemas.openxmlformats.org/officeDocument/2006/relationships/image" Target="../media/image441.jpeg"/><Relationship Id="rId1" Type="http://schemas.openxmlformats.org/officeDocument/2006/relationships/slideLayout" Target="../slideLayouts/slideLayout7.xml"/></Relationships>
</file>

<file path=ppt/slides/_rels/slide7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7.xml.rels><?xml version="1.0" encoding="UTF-8" standalone="yes"?>
<Relationships xmlns="http://schemas.openxmlformats.org/package/2006/relationships"><Relationship Id="rId3" Type="http://schemas.openxmlformats.org/officeDocument/2006/relationships/image" Target="../media/image442.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7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9.xml.rels><?xml version="1.0" encoding="UTF-8" standalone="yes"?>
<Relationships xmlns="http://schemas.openxmlformats.org/package/2006/relationships"><Relationship Id="rId3" Type="http://schemas.openxmlformats.org/officeDocument/2006/relationships/image" Target="../media/image444.png"/><Relationship Id="rId2" Type="http://schemas.openxmlformats.org/officeDocument/2006/relationships/image" Target="../media/image443.jpe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0.xml.rels><?xml version="1.0" encoding="UTF-8" standalone="yes"?>
<Relationships xmlns="http://schemas.openxmlformats.org/package/2006/relationships"><Relationship Id="rId3" Type="http://schemas.openxmlformats.org/officeDocument/2006/relationships/image" Target="../media/image446.png"/><Relationship Id="rId2" Type="http://schemas.openxmlformats.org/officeDocument/2006/relationships/image" Target="../media/image445.jpeg"/><Relationship Id="rId1" Type="http://schemas.openxmlformats.org/officeDocument/2006/relationships/slideLayout" Target="../slideLayouts/slideLayout4.xml"/></Relationships>
</file>

<file path=ppt/slides/_rels/slide7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4.xml.rels><?xml version="1.0" encoding="UTF-8" standalone="yes"?>
<Relationships xmlns="http://schemas.openxmlformats.org/package/2006/relationships"><Relationship Id="rId3" Type="http://schemas.openxmlformats.org/officeDocument/2006/relationships/image" Target="../media/image447.jpeg"/><Relationship Id="rId2" Type="http://schemas.openxmlformats.org/officeDocument/2006/relationships/image" Target="../media/image445.jpeg"/><Relationship Id="rId1" Type="http://schemas.openxmlformats.org/officeDocument/2006/relationships/slideLayout" Target="../slideLayouts/slideLayout4.xml"/></Relationships>
</file>

<file path=ppt/slides/_rels/slide7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6.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757.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758.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759.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0.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761.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762.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763.xml.rels><?xml version="1.0" encoding="UTF-8" standalone="yes"?>
<Relationships xmlns="http://schemas.openxmlformats.org/package/2006/relationships"><Relationship Id="rId3" Type="http://schemas.openxmlformats.org/officeDocument/2006/relationships/image" Target="../media/image449.emf"/><Relationship Id="rId2" Type="http://schemas.openxmlformats.org/officeDocument/2006/relationships/image" Target="../media/image448.emf"/><Relationship Id="rId1" Type="http://schemas.openxmlformats.org/officeDocument/2006/relationships/slideLayout" Target="../slideLayouts/slideLayout2.xml"/></Relationships>
</file>

<file path=ppt/slides/_rels/slide76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76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76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76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768.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image" Target="../media/image450.png"/><Relationship Id="rId1" Type="http://schemas.openxmlformats.org/officeDocument/2006/relationships/slideLayout" Target="../slideLayouts/slideLayout7.xml"/><Relationship Id="rId5" Type="http://schemas.openxmlformats.org/officeDocument/2006/relationships/image" Target="../media/image452.png"/><Relationship Id="rId4" Type="http://schemas.openxmlformats.org/officeDocument/2006/relationships/image" Target="../media/image451.png"/></Relationships>
</file>

<file path=ppt/slides/_rels/slide7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1.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image" Target="../media/image453.png"/><Relationship Id="rId1" Type="http://schemas.openxmlformats.org/officeDocument/2006/relationships/slideLayout" Target="../slideLayouts/slideLayout7.xml"/><Relationship Id="rId5" Type="http://schemas.openxmlformats.org/officeDocument/2006/relationships/image" Target="../media/image454.jpeg"/><Relationship Id="rId4" Type="http://schemas.openxmlformats.org/officeDocument/2006/relationships/image" Target="../media/image451.png"/></Relationships>
</file>

<file path=ppt/slides/_rels/slide772.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773.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774.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image" Target="../media/image453.png"/><Relationship Id="rId1" Type="http://schemas.openxmlformats.org/officeDocument/2006/relationships/slideLayout" Target="../slideLayouts/slideLayout7.xml"/><Relationship Id="rId5" Type="http://schemas.openxmlformats.org/officeDocument/2006/relationships/image" Target="../media/image454.jpeg"/><Relationship Id="rId4" Type="http://schemas.openxmlformats.org/officeDocument/2006/relationships/image" Target="../media/image451.png"/></Relationships>
</file>

<file path=ppt/slides/_rels/slide7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6.xml.rels><?xml version="1.0" encoding="UTF-8" standalone="yes"?>
<Relationships xmlns="http://schemas.openxmlformats.org/package/2006/relationships"><Relationship Id="rId2" Type="http://schemas.openxmlformats.org/officeDocument/2006/relationships/image" Target="../media/image455.png"/><Relationship Id="rId1" Type="http://schemas.openxmlformats.org/officeDocument/2006/relationships/slideLayout" Target="../slideLayouts/slideLayout7.xml"/></Relationships>
</file>

<file path=ppt/slides/_rels/slide777.xml.rels><?xml version="1.0" encoding="UTF-8" standalone="yes"?>
<Relationships xmlns="http://schemas.openxmlformats.org/package/2006/relationships"><Relationship Id="rId3" Type="http://schemas.openxmlformats.org/officeDocument/2006/relationships/image" Target="../media/image457.png"/><Relationship Id="rId2" Type="http://schemas.openxmlformats.org/officeDocument/2006/relationships/image" Target="../media/image456.png"/><Relationship Id="rId1" Type="http://schemas.openxmlformats.org/officeDocument/2006/relationships/slideLayout" Target="../slideLayouts/slideLayout7.xml"/></Relationships>
</file>

<file path=ppt/slides/_rels/slide778.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779.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0.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781.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7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8.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458.png"/><Relationship Id="rId1" Type="http://schemas.openxmlformats.org/officeDocument/2006/relationships/slideLayout" Target="../slideLayouts/slideLayout7.xml"/></Relationships>
</file>

<file path=ppt/slides/_rels/slide7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7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2.xml.rels><?xml version="1.0" encoding="UTF-8" standalone="yes"?>
<Relationships xmlns="http://schemas.openxmlformats.org/package/2006/relationships"><Relationship Id="rId2" Type="http://schemas.openxmlformats.org/officeDocument/2006/relationships/image" Target="../media/image459.jpeg"/><Relationship Id="rId1" Type="http://schemas.openxmlformats.org/officeDocument/2006/relationships/slideLayout" Target="../slideLayouts/slideLayout7.xml"/></Relationships>
</file>

<file path=ppt/slides/_rels/slide793.xml.rels><?xml version="1.0" encoding="UTF-8" standalone="yes"?>
<Relationships xmlns="http://schemas.openxmlformats.org/package/2006/relationships"><Relationship Id="rId2" Type="http://schemas.openxmlformats.org/officeDocument/2006/relationships/image" Target="../media/image460.jpeg"/><Relationship Id="rId1" Type="http://schemas.openxmlformats.org/officeDocument/2006/relationships/slideLayout" Target="../slideLayouts/slideLayout2.xml"/></Relationships>
</file>

<file path=ppt/slides/_rels/slide794.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461.png"/><Relationship Id="rId1" Type="http://schemas.openxmlformats.org/officeDocument/2006/relationships/slideLayout" Target="../slideLayouts/slideLayout2.xml"/></Relationships>
</file>

<file path=ppt/slides/_rels/slide7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7.xml.rels><?xml version="1.0" encoding="UTF-8" standalone="yes"?>
<Relationships xmlns="http://schemas.openxmlformats.org/package/2006/relationships"><Relationship Id="rId2" Type="http://schemas.openxmlformats.org/officeDocument/2006/relationships/image" Target="../media/image462.emf"/><Relationship Id="rId1" Type="http://schemas.openxmlformats.org/officeDocument/2006/relationships/slideLayout" Target="../slideLayouts/slideLayout2.xml"/></Relationships>
</file>

<file path=ppt/slides/_rels/slide7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9.xml.rels><?xml version="1.0" encoding="UTF-8" standalone="yes"?>
<Relationships xmlns="http://schemas.openxmlformats.org/package/2006/relationships"><Relationship Id="rId2" Type="http://schemas.openxmlformats.org/officeDocument/2006/relationships/image" Target="../media/image463.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4.xml.rels><?xml version="1.0" encoding="UTF-8" standalone="yes"?>
<Relationships xmlns="http://schemas.openxmlformats.org/package/2006/relationships"><Relationship Id="rId3" Type="http://schemas.openxmlformats.org/officeDocument/2006/relationships/image" Target="../media/image462.emf"/><Relationship Id="rId2" Type="http://schemas.openxmlformats.org/officeDocument/2006/relationships/image" Target="../media/image463.emf"/><Relationship Id="rId1" Type="http://schemas.openxmlformats.org/officeDocument/2006/relationships/slideLayout" Target="../slideLayouts/slideLayout2.xml"/></Relationships>
</file>

<file path=ppt/slides/_rels/slide8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9.xml.rels><?xml version="1.0" encoding="UTF-8" standalone="yes"?>
<Relationships xmlns="http://schemas.openxmlformats.org/package/2006/relationships"><Relationship Id="rId2" Type="http://schemas.openxmlformats.org/officeDocument/2006/relationships/image" Target="../media/image464.em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8.xml.rels><?xml version="1.0" encoding="UTF-8" standalone="yes"?>
<Relationships xmlns="http://schemas.openxmlformats.org/package/2006/relationships"><Relationship Id="rId2" Type="http://schemas.openxmlformats.org/officeDocument/2006/relationships/image" Target="../media/image465.jpeg"/><Relationship Id="rId1" Type="http://schemas.openxmlformats.org/officeDocument/2006/relationships/slideLayout" Target="../slideLayouts/slideLayout2.xml"/></Relationships>
</file>

<file path=ppt/slides/_rels/slide8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820.xml.rels><?xml version="1.0" encoding="UTF-8" standalone="yes"?>
<Relationships xmlns="http://schemas.openxmlformats.org/package/2006/relationships"><Relationship Id="rId3" Type="http://schemas.openxmlformats.org/officeDocument/2006/relationships/image" Target="../media/image467.jpeg"/><Relationship Id="rId2" Type="http://schemas.openxmlformats.org/officeDocument/2006/relationships/image" Target="../media/image466.jpg"/><Relationship Id="rId1" Type="http://schemas.openxmlformats.org/officeDocument/2006/relationships/slideLayout" Target="../slideLayouts/slideLayout2.xml"/><Relationship Id="rId4" Type="http://schemas.openxmlformats.org/officeDocument/2006/relationships/image" Target="../media/image468.jpg"/></Relationships>
</file>

<file path=ppt/slides/_rels/slide821.xml.rels><?xml version="1.0" encoding="UTF-8" standalone="yes"?>
<Relationships xmlns="http://schemas.openxmlformats.org/package/2006/relationships"><Relationship Id="rId2" Type="http://schemas.openxmlformats.org/officeDocument/2006/relationships/image" Target="../media/image469.jpeg"/><Relationship Id="rId1" Type="http://schemas.openxmlformats.org/officeDocument/2006/relationships/slideLayout" Target="../slideLayouts/slideLayout2.xml"/></Relationships>
</file>

<file path=ppt/slides/_rels/slide8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3.xml.rels><?xml version="1.0" encoding="UTF-8" standalone="yes"?>
<Relationships xmlns="http://schemas.openxmlformats.org/package/2006/relationships"><Relationship Id="rId3" Type="http://schemas.openxmlformats.org/officeDocument/2006/relationships/image" Target="../media/image471.jpeg"/><Relationship Id="rId2" Type="http://schemas.openxmlformats.org/officeDocument/2006/relationships/image" Target="../media/image470.jpeg"/><Relationship Id="rId1" Type="http://schemas.openxmlformats.org/officeDocument/2006/relationships/slideLayout" Target="../slideLayouts/slideLayout2.xml"/></Relationships>
</file>

<file path=ppt/slides/_rels/slide824.xml.rels><?xml version="1.0" encoding="UTF-8" standalone="yes"?>
<Relationships xmlns="http://schemas.openxmlformats.org/package/2006/relationships"><Relationship Id="rId2" Type="http://schemas.openxmlformats.org/officeDocument/2006/relationships/image" Target="../media/image472.emf"/><Relationship Id="rId1" Type="http://schemas.openxmlformats.org/officeDocument/2006/relationships/slideLayout" Target="../slideLayouts/slideLayout2.xml"/></Relationships>
</file>

<file path=ppt/slides/_rels/slide825.xml.rels><?xml version="1.0" encoding="UTF-8" standalone="yes"?>
<Relationships xmlns="http://schemas.openxmlformats.org/package/2006/relationships"><Relationship Id="rId2" Type="http://schemas.openxmlformats.org/officeDocument/2006/relationships/image" Target="../media/image473.emf"/><Relationship Id="rId1" Type="http://schemas.openxmlformats.org/officeDocument/2006/relationships/slideLayout" Target="../slideLayouts/slideLayout7.xml"/></Relationships>
</file>

<file path=ppt/slides/_rels/slide826.xml.rels><?xml version="1.0" encoding="UTF-8" standalone="yes"?>
<Relationships xmlns="http://schemas.openxmlformats.org/package/2006/relationships"><Relationship Id="rId2" Type="http://schemas.openxmlformats.org/officeDocument/2006/relationships/image" Target="../media/image474.emf"/><Relationship Id="rId1" Type="http://schemas.openxmlformats.org/officeDocument/2006/relationships/slideLayout" Target="../slideLayouts/slideLayout7.xml"/></Relationships>
</file>

<file path=ppt/slides/_rels/slide827.xml.rels><?xml version="1.0" encoding="UTF-8" standalone="yes"?>
<Relationships xmlns="http://schemas.openxmlformats.org/package/2006/relationships"><Relationship Id="rId2" Type="http://schemas.openxmlformats.org/officeDocument/2006/relationships/image" Target="../media/image475.emf"/><Relationship Id="rId1" Type="http://schemas.openxmlformats.org/officeDocument/2006/relationships/slideLayout" Target="../slideLayouts/slideLayout7.xml"/></Relationships>
</file>

<file path=ppt/slides/_rels/slide828.xml.rels><?xml version="1.0" encoding="UTF-8" standalone="yes"?>
<Relationships xmlns="http://schemas.openxmlformats.org/package/2006/relationships"><Relationship Id="rId2" Type="http://schemas.openxmlformats.org/officeDocument/2006/relationships/image" Target="../media/image476.emf"/><Relationship Id="rId1" Type="http://schemas.openxmlformats.org/officeDocument/2006/relationships/slideLayout" Target="../slideLayouts/slideLayout7.xml"/></Relationships>
</file>

<file path=ppt/slides/_rels/slide829.xml.rels><?xml version="1.0" encoding="UTF-8" standalone="yes"?>
<Relationships xmlns="http://schemas.openxmlformats.org/package/2006/relationships"><Relationship Id="rId2" Type="http://schemas.openxmlformats.org/officeDocument/2006/relationships/image" Target="../media/image477.emf"/><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8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0.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478.png"/><Relationship Id="rId1" Type="http://schemas.openxmlformats.org/officeDocument/2006/relationships/slideLayout" Target="../slideLayouts/slideLayout2.xml"/><Relationship Id="rId5" Type="http://schemas.microsoft.com/office/2007/relationships/hdphoto" Target="../media/hdphoto17.wdp"/><Relationship Id="rId4" Type="http://schemas.openxmlformats.org/officeDocument/2006/relationships/image" Target="../media/image479.png"/></Relationships>
</file>

<file path=ppt/slides/_rels/slide8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9.xml.rels><?xml version="1.0" encoding="UTF-8" standalone="yes"?>
<Relationships xmlns="http://schemas.openxmlformats.org/package/2006/relationships"><Relationship Id="rId2" Type="http://schemas.openxmlformats.org/officeDocument/2006/relationships/image" Target="../media/image480.em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0.xml.rels><?xml version="1.0" encoding="UTF-8" standalone="yes"?>
<Relationships xmlns="http://schemas.openxmlformats.org/package/2006/relationships"><Relationship Id="rId3" Type="http://schemas.openxmlformats.org/officeDocument/2006/relationships/image" Target="../media/image482.emf"/><Relationship Id="rId2" Type="http://schemas.openxmlformats.org/officeDocument/2006/relationships/image" Target="../media/image481.emf"/><Relationship Id="rId1" Type="http://schemas.openxmlformats.org/officeDocument/2006/relationships/slideLayout" Target="../slideLayouts/slideLayout2.xml"/></Relationships>
</file>

<file path=ppt/slides/_rels/slide851.xml.rels><?xml version="1.0" encoding="UTF-8" standalone="yes"?>
<Relationships xmlns="http://schemas.openxmlformats.org/package/2006/relationships"><Relationship Id="rId3" Type="http://schemas.openxmlformats.org/officeDocument/2006/relationships/image" Target="../media/image484.emf"/><Relationship Id="rId2" Type="http://schemas.openxmlformats.org/officeDocument/2006/relationships/image" Target="../media/image483.emf"/><Relationship Id="rId1" Type="http://schemas.openxmlformats.org/officeDocument/2006/relationships/slideLayout" Target="../slideLayouts/slideLayout2.xml"/></Relationships>
</file>

<file path=ppt/slides/_rels/slide8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emf"/><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8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1.xml.rels><?xml version="1.0" encoding="UTF-8" standalone="yes"?>
<Relationships xmlns="http://schemas.openxmlformats.org/package/2006/relationships"><Relationship Id="rId2" Type="http://schemas.openxmlformats.org/officeDocument/2006/relationships/image" Target="../media/image485.emf"/><Relationship Id="rId1" Type="http://schemas.openxmlformats.org/officeDocument/2006/relationships/slideLayout" Target="../slideLayouts/slideLayout2.xml"/></Relationships>
</file>

<file path=ppt/slides/_rels/slide862.xml.rels><?xml version="1.0" encoding="UTF-8" standalone="yes"?>
<Relationships xmlns="http://schemas.openxmlformats.org/package/2006/relationships"><Relationship Id="rId3" Type="http://schemas.openxmlformats.org/officeDocument/2006/relationships/image" Target="../media/image487.emf"/><Relationship Id="rId2" Type="http://schemas.openxmlformats.org/officeDocument/2006/relationships/image" Target="../media/image486.emf"/><Relationship Id="rId1" Type="http://schemas.openxmlformats.org/officeDocument/2006/relationships/slideLayout" Target="../slideLayouts/slideLayout2.xml"/></Relationships>
</file>

<file path=ppt/slides/_rels/slide863.xml.rels><?xml version="1.0" encoding="UTF-8" standalone="yes"?>
<Relationships xmlns="http://schemas.openxmlformats.org/package/2006/relationships"><Relationship Id="rId3" Type="http://schemas.openxmlformats.org/officeDocument/2006/relationships/image" Target="../media/image489.emf"/><Relationship Id="rId2" Type="http://schemas.openxmlformats.org/officeDocument/2006/relationships/image" Target="../media/image488.emf"/><Relationship Id="rId1" Type="http://schemas.openxmlformats.org/officeDocument/2006/relationships/slideLayout" Target="../slideLayouts/slideLayout2.xml"/></Relationships>
</file>

<file path=ppt/slides/_rels/slide864.xml.rels><?xml version="1.0" encoding="UTF-8" standalone="yes"?>
<Relationships xmlns="http://schemas.openxmlformats.org/package/2006/relationships"><Relationship Id="rId3" Type="http://schemas.openxmlformats.org/officeDocument/2006/relationships/image" Target="../media/image491.png"/><Relationship Id="rId2" Type="http://schemas.openxmlformats.org/officeDocument/2006/relationships/image" Target="../media/image490.png"/><Relationship Id="rId1" Type="http://schemas.openxmlformats.org/officeDocument/2006/relationships/slideLayout" Target="../slideLayouts/slideLayout2.xml"/></Relationships>
</file>

<file path=ppt/slides/_rels/slide865.xml.rels><?xml version="1.0" encoding="UTF-8" standalone="yes"?>
<Relationships xmlns="http://schemas.openxmlformats.org/package/2006/relationships"><Relationship Id="rId2" Type="http://schemas.openxmlformats.org/officeDocument/2006/relationships/image" Target="../media/image492.emf"/><Relationship Id="rId1" Type="http://schemas.openxmlformats.org/officeDocument/2006/relationships/slideLayout" Target="../slideLayouts/slideLayout2.xml"/></Relationships>
</file>

<file path=ppt/slides/_rels/slide8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7.xml.rels><?xml version="1.0" encoding="UTF-8" standalone="yes"?>
<Relationships xmlns="http://schemas.openxmlformats.org/package/2006/relationships"><Relationship Id="rId2" Type="http://schemas.openxmlformats.org/officeDocument/2006/relationships/image" Target="../media/image492.emf"/><Relationship Id="rId1" Type="http://schemas.openxmlformats.org/officeDocument/2006/relationships/slideLayout" Target="../slideLayouts/slideLayout2.xml"/></Relationships>
</file>

<file path=ppt/slides/_rels/slide868.xml.rels><?xml version="1.0" encoding="UTF-8" standalone="yes"?>
<Relationships xmlns="http://schemas.openxmlformats.org/package/2006/relationships"><Relationship Id="rId2" Type="http://schemas.openxmlformats.org/officeDocument/2006/relationships/image" Target="../media/image493.emf"/><Relationship Id="rId1" Type="http://schemas.openxmlformats.org/officeDocument/2006/relationships/slideLayout" Target="../slideLayouts/slideLayout2.xml"/></Relationships>
</file>

<file path=ppt/slides/_rels/slide869.xml.rels><?xml version="1.0" encoding="UTF-8" standalone="yes"?>
<Relationships xmlns="http://schemas.openxmlformats.org/package/2006/relationships"><Relationship Id="rId2" Type="http://schemas.openxmlformats.org/officeDocument/2006/relationships/image" Target="../media/image494.em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8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1.xml.rels><?xml version="1.0" encoding="UTF-8" standalone="yes"?>
<Relationships xmlns="http://schemas.openxmlformats.org/package/2006/relationships"><Relationship Id="rId2" Type="http://schemas.openxmlformats.org/officeDocument/2006/relationships/image" Target="../media/image495.emf"/><Relationship Id="rId1" Type="http://schemas.openxmlformats.org/officeDocument/2006/relationships/slideLayout" Target="../slideLayouts/slideLayout7.xml"/></Relationships>
</file>

<file path=ppt/slides/_rels/slide8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3.xml.rels><?xml version="1.0" encoding="UTF-8" standalone="yes"?>
<Relationships xmlns="http://schemas.openxmlformats.org/package/2006/relationships"><Relationship Id="rId2" Type="http://schemas.openxmlformats.org/officeDocument/2006/relationships/image" Target="../media/image496.emf"/><Relationship Id="rId1" Type="http://schemas.openxmlformats.org/officeDocument/2006/relationships/slideLayout" Target="../slideLayouts/slideLayout7.xml"/></Relationships>
</file>

<file path=ppt/slides/_rels/slide8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6.xml.rels><?xml version="1.0" encoding="UTF-8" standalone="yes"?>
<Relationships xmlns="http://schemas.openxmlformats.org/package/2006/relationships"><Relationship Id="rId2" Type="http://schemas.openxmlformats.org/officeDocument/2006/relationships/image" Target="../media/image497.emf"/><Relationship Id="rId1" Type="http://schemas.openxmlformats.org/officeDocument/2006/relationships/slideLayout" Target="../slideLayouts/slideLayout2.xml"/></Relationships>
</file>

<file path=ppt/slides/_rels/slide8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9.xml.rels><?xml version="1.0" encoding="UTF-8" standalone="yes"?>
<Relationships xmlns="http://schemas.openxmlformats.org/package/2006/relationships"><Relationship Id="rId2" Type="http://schemas.openxmlformats.org/officeDocument/2006/relationships/image" Target="../media/image498.em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0.xml.rels><?xml version="1.0" encoding="UTF-8" standalone="yes"?>
<Relationships xmlns="http://schemas.openxmlformats.org/package/2006/relationships"><Relationship Id="rId2" Type="http://schemas.openxmlformats.org/officeDocument/2006/relationships/image" Target="../media/image499.jpeg"/><Relationship Id="rId1" Type="http://schemas.openxmlformats.org/officeDocument/2006/relationships/slideLayout" Target="../slideLayouts/slideLayout2.xml"/></Relationships>
</file>

<file path=ppt/slides/_rels/slide881.xml.rels><?xml version="1.0" encoding="UTF-8" standalone="yes"?>
<Relationships xmlns="http://schemas.openxmlformats.org/package/2006/relationships"><Relationship Id="rId3" Type="http://schemas.openxmlformats.org/officeDocument/2006/relationships/image" Target="../media/image501.emf"/><Relationship Id="rId2" Type="http://schemas.openxmlformats.org/officeDocument/2006/relationships/image" Target="../media/image500.emf"/><Relationship Id="rId1" Type="http://schemas.openxmlformats.org/officeDocument/2006/relationships/slideLayout" Target="../slideLayouts/slideLayout7.xml"/><Relationship Id="rId5" Type="http://schemas.openxmlformats.org/officeDocument/2006/relationships/image" Target="../media/image503.jpeg"/><Relationship Id="rId4" Type="http://schemas.openxmlformats.org/officeDocument/2006/relationships/image" Target="../media/image502.jpeg"/></Relationships>
</file>

<file path=ppt/slides/_rels/slide8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8.xml.rels><?xml version="1.0" encoding="UTF-8" standalone="yes"?>
<Relationships xmlns="http://schemas.openxmlformats.org/package/2006/relationships"><Relationship Id="rId2" Type="http://schemas.openxmlformats.org/officeDocument/2006/relationships/image" Target="../media/image504.emf"/><Relationship Id="rId1" Type="http://schemas.openxmlformats.org/officeDocument/2006/relationships/slideLayout" Target="../slideLayouts/slideLayout7.xml"/></Relationships>
</file>

<file path=ppt/slides/_rels/slide889.xml.rels><?xml version="1.0" encoding="UTF-8" standalone="yes"?>
<Relationships xmlns="http://schemas.openxmlformats.org/package/2006/relationships"><Relationship Id="rId2" Type="http://schemas.openxmlformats.org/officeDocument/2006/relationships/image" Target="../media/image505.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8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1.xml.rels><?xml version="1.0" encoding="UTF-8" standalone="yes"?>
<Relationships xmlns="http://schemas.openxmlformats.org/package/2006/relationships"><Relationship Id="rId3" Type="http://schemas.openxmlformats.org/officeDocument/2006/relationships/image" Target="../media/image507.wmf"/><Relationship Id="rId2" Type="http://schemas.openxmlformats.org/officeDocument/2006/relationships/image" Target="../media/image506.wmf"/><Relationship Id="rId1" Type="http://schemas.openxmlformats.org/officeDocument/2006/relationships/slideLayout" Target="../slideLayouts/slideLayout2.xml"/></Relationships>
</file>

<file path=ppt/slides/_rels/slide892.xml.rels><?xml version="1.0" encoding="UTF-8" standalone="yes"?>
<Relationships xmlns="http://schemas.openxmlformats.org/package/2006/relationships"><Relationship Id="rId2" Type="http://schemas.openxmlformats.org/officeDocument/2006/relationships/image" Target="../media/image508.png"/><Relationship Id="rId1" Type="http://schemas.openxmlformats.org/officeDocument/2006/relationships/slideLayout" Target="../slideLayouts/slideLayout2.xml"/></Relationships>
</file>

<file path=ppt/slides/_rels/slide8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4.xml.rels><?xml version="1.0" encoding="UTF-8" standalone="yes"?>
<Relationships xmlns="http://schemas.openxmlformats.org/package/2006/relationships"><Relationship Id="rId2" Type="http://schemas.openxmlformats.org/officeDocument/2006/relationships/image" Target="../media/image509.jpeg"/><Relationship Id="rId1" Type="http://schemas.openxmlformats.org/officeDocument/2006/relationships/slideLayout" Target="../slideLayouts/slideLayout12.xml"/></Relationships>
</file>

<file path=ppt/slides/_rels/slide8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7.xml.rels><?xml version="1.0" encoding="UTF-8" standalone="yes"?>
<Relationships xmlns="http://schemas.openxmlformats.org/package/2006/relationships"><Relationship Id="rId3" Type="http://schemas.openxmlformats.org/officeDocument/2006/relationships/image" Target="../media/image511.emf"/><Relationship Id="rId2" Type="http://schemas.openxmlformats.org/officeDocument/2006/relationships/image" Target="../media/image510.emf"/><Relationship Id="rId1" Type="http://schemas.openxmlformats.org/officeDocument/2006/relationships/slideLayout" Target="../slideLayouts/slideLayout2.xml"/></Relationships>
</file>

<file path=ppt/slides/_rels/slide898.xml.rels><?xml version="1.0" encoding="UTF-8" standalone="yes"?>
<Relationships xmlns="http://schemas.openxmlformats.org/package/2006/relationships"><Relationship Id="rId3" Type="http://schemas.openxmlformats.org/officeDocument/2006/relationships/image" Target="../media/image513.jpeg"/><Relationship Id="rId2" Type="http://schemas.openxmlformats.org/officeDocument/2006/relationships/image" Target="../media/image512.jpeg"/><Relationship Id="rId1" Type="http://schemas.openxmlformats.org/officeDocument/2006/relationships/slideLayout" Target="../slideLayouts/slideLayout12.xml"/><Relationship Id="rId4" Type="http://schemas.openxmlformats.org/officeDocument/2006/relationships/image" Target="../media/image514.jpeg"/></Relationships>
</file>

<file path=ppt/slides/_rels/slide8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1.xml.rels><?xml version="1.0" encoding="UTF-8" standalone="yes"?>
<Relationships xmlns="http://schemas.openxmlformats.org/package/2006/relationships"><Relationship Id="rId2" Type="http://schemas.openxmlformats.org/officeDocument/2006/relationships/image" Target="../media/image515.emf"/><Relationship Id="rId1" Type="http://schemas.openxmlformats.org/officeDocument/2006/relationships/slideLayout" Target="../slideLayouts/slideLayout2.xml"/></Relationships>
</file>

<file path=ppt/slides/_rels/slide902.xml.rels><?xml version="1.0" encoding="UTF-8" standalone="yes"?>
<Relationships xmlns="http://schemas.openxmlformats.org/package/2006/relationships"><Relationship Id="rId3" Type="http://schemas.openxmlformats.org/officeDocument/2006/relationships/image" Target="../media/image517.jpeg"/><Relationship Id="rId2" Type="http://schemas.openxmlformats.org/officeDocument/2006/relationships/image" Target="../media/image516.jpeg"/><Relationship Id="rId1" Type="http://schemas.openxmlformats.org/officeDocument/2006/relationships/slideLayout" Target="../slideLayouts/slideLayout2.xml"/></Relationships>
</file>

<file path=ppt/slides/_rels/slide9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0.xml.rels><?xml version="1.0" encoding="UTF-8" standalone="yes"?>
<Relationships xmlns="http://schemas.openxmlformats.org/package/2006/relationships"><Relationship Id="rId3" Type="http://schemas.openxmlformats.org/officeDocument/2006/relationships/image" Target="../media/image519.png"/><Relationship Id="rId2" Type="http://schemas.openxmlformats.org/officeDocument/2006/relationships/image" Target="../media/image518.png"/><Relationship Id="rId1" Type="http://schemas.openxmlformats.org/officeDocument/2006/relationships/slideLayout" Target="../slideLayouts/slideLayout7.xml"/></Relationships>
</file>

<file path=ppt/slides/_rels/slide9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5.xml.rels><?xml version="1.0" encoding="UTF-8" standalone="yes"?>
<Relationships xmlns="http://schemas.openxmlformats.org/package/2006/relationships"><Relationship Id="rId2" Type="http://schemas.openxmlformats.org/officeDocument/2006/relationships/image" Target="../media/image520.png"/><Relationship Id="rId1" Type="http://schemas.openxmlformats.org/officeDocument/2006/relationships/slideLayout" Target="../slideLayouts/slideLayout2.xml"/></Relationships>
</file>

<file path=ppt/slides/_rels/slide916.xml.rels><?xml version="1.0" encoding="UTF-8" standalone="yes"?>
<Relationships xmlns="http://schemas.openxmlformats.org/package/2006/relationships"><Relationship Id="rId2" Type="http://schemas.openxmlformats.org/officeDocument/2006/relationships/image" Target="../media/image521.png"/><Relationship Id="rId1" Type="http://schemas.openxmlformats.org/officeDocument/2006/relationships/slideLayout" Target="../slideLayouts/slideLayout7.xml"/></Relationships>
</file>

<file path=ppt/slides/_rels/slide9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8.xml.rels><?xml version="1.0" encoding="UTF-8" standalone="yes"?>
<Relationships xmlns="http://schemas.openxmlformats.org/package/2006/relationships"><Relationship Id="rId3" Type="http://schemas.openxmlformats.org/officeDocument/2006/relationships/image" Target="../media/image523.png"/><Relationship Id="rId2" Type="http://schemas.openxmlformats.org/officeDocument/2006/relationships/image" Target="../media/image522.emf"/><Relationship Id="rId1" Type="http://schemas.openxmlformats.org/officeDocument/2006/relationships/slideLayout" Target="../slideLayouts/slideLayout2.xml"/><Relationship Id="rId4" Type="http://schemas.openxmlformats.org/officeDocument/2006/relationships/image" Target="../media/image524.png"/></Relationships>
</file>

<file path=ppt/slides/_rels/slide9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0.xml.rels><?xml version="1.0" encoding="UTF-8" standalone="yes"?>
<Relationships xmlns="http://schemas.openxmlformats.org/package/2006/relationships"><Relationship Id="rId3" Type="http://schemas.openxmlformats.org/officeDocument/2006/relationships/image" Target="../media/image526.emf"/><Relationship Id="rId2" Type="http://schemas.openxmlformats.org/officeDocument/2006/relationships/image" Target="../media/image525.emf"/><Relationship Id="rId1" Type="http://schemas.openxmlformats.org/officeDocument/2006/relationships/slideLayout" Target="../slideLayouts/slideLayout2.xml"/><Relationship Id="rId4" Type="http://schemas.openxmlformats.org/officeDocument/2006/relationships/image" Target="../media/image527.emf"/></Relationships>
</file>

<file path=ppt/slides/_rels/slide921.xml.rels><?xml version="1.0" encoding="UTF-8" standalone="yes"?>
<Relationships xmlns="http://schemas.openxmlformats.org/package/2006/relationships"><Relationship Id="rId3" Type="http://schemas.openxmlformats.org/officeDocument/2006/relationships/image" Target="../media/image529.emf"/><Relationship Id="rId2" Type="http://schemas.openxmlformats.org/officeDocument/2006/relationships/image" Target="../media/image528.emf"/><Relationship Id="rId1" Type="http://schemas.openxmlformats.org/officeDocument/2006/relationships/slideLayout" Target="../slideLayouts/slideLayout7.xml"/><Relationship Id="rId5" Type="http://schemas.openxmlformats.org/officeDocument/2006/relationships/image" Target="../media/image531.emf"/><Relationship Id="rId4" Type="http://schemas.openxmlformats.org/officeDocument/2006/relationships/image" Target="../media/image530.emf"/></Relationships>
</file>

<file path=ppt/slides/_rels/slide922.xml.rels><?xml version="1.0" encoding="UTF-8" standalone="yes"?>
<Relationships xmlns="http://schemas.openxmlformats.org/package/2006/relationships"><Relationship Id="rId3" Type="http://schemas.openxmlformats.org/officeDocument/2006/relationships/image" Target="../media/image532.emf"/><Relationship Id="rId2" Type="http://schemas.openxmlformats.org/officeDocument/2006/relationships/notesSlide" Target="../notesSlides/notesSlide124.xml"/><Relationship Id="rId1" Type="http://schemas.openxmlformats.org/officeDocument/2006/relationships/slideLayout" Target="../slideLayouts/slideLayout7.xml"/><Relationship Id="rId4" Type="http://schemas.openxmlformats.org/officeDocument/2006/relationships/image" Target="../media/image530.emf"/></Relationships>
</file>

<file path=ppt/slides/_rels/slide923.xml.rels><?xml version="1.0" encoding="UTF-8" standalone="yes"?>
<Relationships xmlns="http://schemas.openxmlformats.org/package/2006/relationships"><Relationship Id="rId3" Type="http://schemas.openxmlformats.org/officeDocument/2006/relationships/image" Target="../media/image533.emf"/><Relationship Id="rId2" Type="http://schemas.openxmlformats.org/officeDocument/2006/relationships/notesSlide" Target="../notesSlides/notesSlide125.xml"/><Relationship Id="rId1" Type="http://schemas.openxmlformats.org/officeDocument/2006/relationships/slideLayout" Target="../slideLayouts/slideLayout2.xml"/><Relationship Id="rId5" Type="http://schemas.openxmlformats.org/officeDocument/2006/relationships/image" Target="../media/image530.emf"/><Relationship Id="rId4" Type="http://schemas.openxmlformats.org/officeDocument/2006/relationships/image" Target="../media/image534.emf"/></Relationships>
</file>

<file path=ppt/slides/_rels/slide924.xml.rels><?xml version="1.0" encoding="UTF-8" standalone="yes"?>
<Relationships xmlns="http://schemas.openxmlformats.org/package/2006/relationships"><Relationship Id="rId3" Type="http://schemas.openxmlformats.org/officeDocument/2006/relationships/image" Target="../media/image535.emf"/><Relationship Id="rId2" Type="http://schemas.openxmlformats.org/officeDocument/2006/relationships/notesSlide" Target="../notesSlides/notesSlide126.xml"/><Relationship Id="rId1" Type="http://schemas.openxmlformats.org/officeDocument/2006/relationships/slideLayout" Target="../slideLayouts/slideLayout7.xml"/><Relationship Id="rId5" Type="http://schemas.openxmlformats.org/officeDocument/2006/relationships/image" Target="../media/image530.emf"/><Relationship Id="rId4" Type="http://schemas.openxmlformats.org/officeDocument/2006/relationships/image" Target="../media/image536.emf"/></Relationships>
</file>

<file path=ppt/slides/_rels/slide925.xml.rels><?xml version="1.0" encoding="UTF-8" standalone="yes"?>
<Relationships xmlns="http://schemas.openxmlformats.org/package/2006/relationships"><Relationship Id="rId3" Type="http://schemas.openxmlformats.org/officeDocument/2006/relationships/image" Target="../media/image537.emf"/><Relationship Id="rId2" Type="http://schemas.openxmlformats.org/officeDocument/2006/relationships/notesSlide" Target="../notesSlides/notesSlide127.xml"/><Relationship Id="rId1" Type="http://schemas.openxmlformats.org/officeDocument/2006/relationships/slideLayout" Target="../slideLayouts/slideLayout2.xml"/><Relationship Id="rId6" Type="http://schemas.openxmlformats.org/officeDocument/2006/relationships/image" Target="../media/image527.emf"/><Relationship Id="rId5" Type="http://schemas.openxmlformats.org/officeDocument/2006/relationships/image" Target="../media/image539.emf"/><Relationship Id="rId4" Type="http://schemas.openxmlformats.org/officeDocument/2006/relationships/image" Target="../media/image538.emf"/></Relationships>
</file>

<file path=ppt/slides/_rels/slide926.xml.rels><?xml version="1.0" encoding="UTF-8" standalone="yes"?>
<Relationships xmlns="http://schemas.openxmlformats.org/package/2006/relationships"><Relationship Id="rId3" Type="http://schemas.openxmlformats.org/officeDocument/2006/relationships/image" Target="../media/image540.emf"/><Relationship Id="rId7" Type="http://schemas.openxmlformats.org/officeDocument/2006/relationships/image" Target="../media/image527.emf"/><Relationship Id="rId2" Type="http://schemas.openxmlformats.org/officeDocument/2006/relationships/notesSlide" Target="../notesSlides/notesSlide128.xml"/><Relationship Id="rId1" Type="http://schemas.openxmlformats.org/officeDocument/2006/relationships/slideLayout" Target="../slideLayouts/slideLayout2.xml"/><Relationship Id="rId6" Type="http://schemas.openxmlformats.org/officeDocument/2006/relationships/image" Target="../media/image543.emf"/><Relationship Id="rId5" Type="http://schemas.openxmlformats.org/officeDocument/2006/relationships/image" Target="../media/image542.emf"/><Relationship Id="rId4" Type="http://schemas.openxmlformats.org/officeDocument/2006/relationships/image" Target="../media/image541.emf"/></Relationships>
</file>

<file path=ppt/slides/_rels/slide927.xml.rels><?xml version="1.0" encoding="UTF-8" standalone="yes"?>
<Relationships xmlns="http://schemas.openxmlformats.org/package/2006/relationships"><Relationship Id="rId3" Type="http://schemas.openxmlformats.org/officeDocument/2006/relationships/image" Target="../media/image544.emf"/><Relationship Id="rId7" Type="http://schemas.openxmlformats.org/officeDocument/2006/relationships/image" Target="../media/image525.emf"/><Relationship Id="rId2" Type="http://schemas.openxmlformats.org/officeDocument/2006/relationships/notesSlide" Target="../notesSlides/notesSlide129.xml"/><Relationship Id="rId1" Type="http://schemas.openxmlformats.org/officeDocument/2006/relationships/slideLayout" Target="../slideLayouts/slideLayout7.xml"/><Relationship Id="rId6" Type="http://schemas.openxmlformats.org/officeDocument/2006/relationships/image" Target="../media/image527.emf"/><Relationship Id="rId5" Type="http://schemas.openxmlformats.org/officeDocument/2006/relationships/image" Target="../media/image545.emf"/><Relationship Id="rId4" Type="http://schemas.openxmlformats.org/officeDocument/2006/relationships/image" Target="../media/image540.emf"/></Relationships>
</file>

<file path=ppt/slides/_rels/slide9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0.xml.rels><?xml version="1.0" encoding="UTF-8" standalone="yes"?>
<Relationships xmlns="http://schemas.openxmlformats.org/package/2006/relationships"><Relationship Id="rId3" Type="http://schemas.openxmlformats.org/officeDocument/2006/relationships/image" Target="../media/image547.png"/><Relationship Id="rId2" Type="http://schemas.openxmlformats.org/officeDocument/2006/relationships/image" Target="../media/image546.png"/><Relationship Id="rId1" Type="http://schemas.openxmlformats.org/officeDocument/2006/relationships/slideLayout" Target="../slideLayouts/slideLayout2.xml"/><Relationship Id="rId5" Type="http://schemas.openxmlformats.org/officeDocument/2006/relationships/image" Target="../media/image549.jpeg"/><Relationship Id="rId4" Type="http://schemas.openxmlformats.org/officeDocument/2006/relationships/image" Target="../media/image548.jpeg"/></Relationships>
</file>

<file path=ppt/slides/_rels/slide931.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9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3.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9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5.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9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7.xml.rels><?xml version="1.0" encoding="UTF-8" standalone="yes"?>
<Relationships xmlns="http://schemas.openxmlformats.org/package/2006/relationships"><Relationship Id="rId2" Type="http://schemas.openxmlformats.org/officeDocument/2006/relationships/image" Target="../media/image550.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2.xml"/><Relationship Id="rId4" Type="http://schemas.microsoft.com/office/2007/relationships/hdphoto" Target="../media/hdphoto3.wdp"/></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a:extLst>
              <a:ext uri="{FF2B5EF4-FFF2-40B4-BE49-F238E27FC236}">
                <a16:creationId xmlns:a16="http://schemas.microsoft.com/office/drawing/2014/main" id="{3921BBF7-5C2F-429A-B470-53605D13AE43}"/>
              </a:ext>
            </a:extLst>
          </p:cNvPr>
          <p:cNvSpPr txBox="1">
            <a:spLocks noChangeArrowheads="1"/>
          </p:cNvSpPr>
          <p:nvPr/>
        </p:nvSpPr>
        <p:spPr bwMode="auto">
          <a:xfrm>
            <a:off x="260350" y="692150"/>
            <a:ext cx="8632825" cy="4647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400" u="sng" dirty="0">
                <a:solidFill>
                  <a:srgbClr val="000099"/>
                </a:solidFill>
              </a:rPr>
              <a:t>DERMATOLOGIA</a:t>
            </a:r>
          </a:p>
          <a:p>
            <a:pPr algn="ctr" eaLnBrk="1" hangingPunct="1">
              <a:spcBef>
                <a:spcPct val="0"/>
              </a:spcBef>
              <a:buFontTx/>
              <a:buNone/>
            </a:pPr>
            <a:r>
              <a:rPr lang="it-IT" altLang="it-IT" sz="2400" dirty="0">
                <a:solidFill>
                  <a:srgbClr val="000099"/>
                </a:solidFill>
              </a:rPr>
              <a:t>Dipartimento di Medicina Specialistica, diagnostica e sperimentale </a:t>
            </a:r>
          </a:p>
          <a:p>
            <a:pPr algn="ctr" eaLnBrk="1" hangingPunct="1">
              <a:spcBef>
                <a:spcPct val="0"/>
              </a:spcBef>
              <a:buFontTx/>
              <a:buNone/>
            </a:pPr>
            <a:r>
              <a:rPr lang="it-IT" altLang="it-IT" sz="2400" dirty="0">
                <a:solidFill>
                  <a:srgbClr val="000099"/>
                </a:solidFill>
              </a:rPr>
              <a:t>Università di Bologna</a:t>
            </a:r>
          </a:p>
          <a:p>
            <a:pPr algn="ctr" eaLnBrk="1" hangingPunct="1">
              <a:spcBef>
                <a:spcPct val="0"/>
              </a:spcBef>
              <a:buFontTx/>
              <a:buNone/>
            </a:pPr>
            <a:endParaRPr lang="it-IT" altLang="it-IT" dirty="0">
              <a:solidFill>
                <a:srgbClr val="000099"/>
              </a:solidFill>
            </a:endParaRPr>
          </a:p>
          <a:p>
            <a:pPr algn="ctr" eaLnBrk="1" hangingPunct="1">
              <a:spcBef>
                <a:spcPct val="0"/>
              </a:spcBef>
              <a:buFontTx/>
              <a:buNone/>
            </a:pPr>
            <a:endParaRPr lang="it-IT" altLang="it-IT" dirty="0">
              <a:solidFill>
                <a:srgbClr val="000099"/>
              </a:solidFill>
            </a:endParaRPr>
          </a:p>
          <a:p>
            <a:pPr algn="ctr" eaLnBrk="1" hangingPunct="1">
              <a:spcBef>
                <a:spcPct val="0"/>
              </a:spcBef>
              <a:buFontTx/>
              <a:buNone/>
            </a:pPr>
            <a:r>
              <a:rPr lang="it-IT" altLang="it-IT" sz="2800" dirty="0">
                <a:solidFill>
                  <a:srgbClr val="FF0000"/>
                </a:solidFill>
              </a:rPr>
              <a:t>Alessandro Pileri</a:t>
            </a:r>
          </a:p>
          <a:p>
            <a:pPr algn="ctr" eaLnBrk="1" hangingPunct="1">
              <a:spcBef>
                <a:spcPct val="0"/>
              </a:spcBef>
              <a:buFontTx/>
              <a:buNone/>
            </a:pPr>
            <a:endParaRPr lang="it-IT" altLang="it-IT" sz="3600" dirty="0">
              <a:solidFill>
                <a:srgbClr val="FF0000"/>
              </a:solidFill>
            </a:endParaRPr>
          </a:p>
          <a:p>
            <a:pPr algn="ctr" eaLnBrk="1" hangingPunct="1">
              <a:spcBef>
                <a:spcPct val="0"/>
              </a:spcBef>
              <a:buFontTx/>
              <a:buNone/>
            </a:pPr>
            <a:r>
              <a:rPr lang="it-IT" altLang="it-IT" sz="3600" dirty="0"/>
              <a:t> </a:t>
            </a:r>
            <a:r>
              <a:rPr lang="it-IT" altLang="it-IT" sz="3600" dirty="0">
                <a:solidFill>
                  <a:schemeClr val="accent2"/>
                </a:solidFill>
              </a:rPr>
              <a:t>Principi di terapia topica in dermatologia</a:t>
            </a:r>
            <a:r>
              <a:rPr lang="it-IT" altLang="it-IT" sz="1800" b="0" dirty="0"/>
              <a:t> </a:t>
            </a:r>
            <a:r>
              <a:rPr lang="it-IT" altLang="it-IT" sz="3600" dirty="0"/>
              <a:t> </a:t>
            </a:r>
          </a:p>
        </p:txBody>
      </p:sp>
    </p:spTree>
  </p:cSld>
  <p:clrMapOvr>
    <a:masterClrMapping/>
  </p:clrMapOvr>
  <p:transition spd="slow">
    <p:strips dir="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4">
            <a:extLst>
              <a:ext uri="{FF2B5EF4-FFF2-40B4-BE49-F238E27FC236}">
                <a16:creationId xmlns:a16="http://schemas.microsoft.com/office/drawing/2014/main" id="{1BBB780E-A36C-46B8-9A2F-43F581C66EB4}"/>
              </a:ext>
            </a:extLst>
          </p:cNvPr>
          <p:cNvSpPr txBox="1">
            <a:spLocks noChangeArrowheads="1"/>
          </p:cNvSpPr>
          <p:nvPr/>
        </p:nvSpPr>
        <p:spPr bwMode="auto">
          <a:xfrm>
            <a:off x="358775" y="476250"/>
            <a:ext cx="84248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4400">
                <a:solidFill>
                  <a:srgbClr val="FF0000"/>
                </a:solidFill>
              </a:rPr>
              <a:t>Terapia locale o terapia topica</a:t>
            </a:r>
          </a:p>
        </p:txBody>
      </p:sp>
      <p:sp>
        <p:nvSpPr>
          <p:cNvPr id="14339" name="Text Box 5">
            <a:extLst>
              <a:ext uri="{FF2B5EF4-FFF2-40B4-BE49-F238E27FC236}">
                <a16:creationId xmlns:a16="http://schemas.microsoft.com/office/drawing/2014/main" id="{CE4A7B8B-57E1-4F3E-B54B-AE0B5B3910BA}"/>
              </a:ext>
            </a:extLst>
          </p:cNvPr>
          <p:cNvSpPr txBox="1">
            <a:spLocks noChangeArrowheads="1"/>
          </p:cNvSpPr>
          <p:nvPr/>
        </p:nvSpPr>
        <p:spPr bwMode="auto">
          <a:xfrm>
            <a:off x="250825" y="1773238"/>
            <a:ext cx="864235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it-IT" altLang="it-IT" sz="2800" dirty="0">
                <a:solidFill>
                  <a:srgbClr val="FF0000"/>
                </a:solidFill>
              </a:rPr>
              <a:t>Penetrazione</a:t>
            </a:r>
          </a:p>
          <a:p>
            <a:pPr eaLnBrk="1" hangingPunct="1">
              <a:spcBef>
                <a:spcPct val="50000"/>
              </a:spcBef>
            </a:pPr>
            <a:r>
              <a:rPr lang="it-IT" altLang="it-IT" sz="2800" dirty="0">
                <a:solidFill>
                  <a:schemeClr val="accent2"/>
                </a:solidFill>
              </a:rPr>
              <a:t>Si realizza quando il farmaco attraversa lo strato corneo</a:t>
            </a:r>
          </a:p>
          <a:p>
            <a:pPr eaLnBrk="1" hangingPunct="1">
              <a:spcBef>
                <a:spcPct val="50000"/>
              </a:spcBef>
            </a:pPr>
            <a:r>
              <a:rPr lang="it-IT" altLang="it-IT" sz="2800" dirty="0">
                <a:solidFill>
                  <a:srgbClr val="FF0000"/>
                </a:solidFill>
              </a:rPr>
              <a:t>Permeazione</a:t>
            </a:r>
          </a:p>
          <a:p>
            <a:pPr eaLnBrk="1" hangingPunct="1">
              <a:spcBef>
                <a:spcPct val="50000"/>
              </a:spcBef>
            </a:pPr>
            <a:r>
              <a:rPr lang="it-IT" altLang="it-IT" sz="2800" dirty="0">
                <a:solidFill>
                  <a:schemeClr val="accent2"/>
                </a:solidFill>
              </a:rPr>
              <a:t>In questa fase si assiste l’attraversamento degli strati cutanei vitali dell’epidermide</a:t>
            </a:r>
          </a:p>
        </p:txBody>
      </p:sp>
    </p:spTree>
  </p:cSld>
  <p:clrMapOvr>
    <a:masterClrMapping/>
  </p:clrMapOvr>
  <p:transition spd="slow">
    <p:strips dir="ru"/>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B8A1DF29-7202-4610-B019-F00ADE85ED6C}"/>
              </a:ext>
            </a:extLst>
          </p:cNvPr>
          <p:cNvSpPr>
            <a:spLocks noGrp="1" noChangeArrowheads="1"/>
          </p:cNvSpPr>
          <p:nvPr>
            <p:ph type="title"/>
          </p:nvPr>
        </p:nvSpPr>
        <p:spPr/>
        <p:txBody>
          <a:bodyPr/>
          <a:lstStyle/>
          <a:p>
            <a:pPr eaLnBrk="1" hangingPunct="1"/>
            <a:r>
              <a:rPr lang="it-IT" altLang="it-IT" b="1">
                <a:solidFill>
                  <a:srgbClr val="FF0000"/>
                </a:solidFill>
              </a:rPr>
              <a:t>Gel</a:t>
            </a:r>
          </a:p>
        </p:txBody>
      </p:sp>
      <p:sp>
        <p:nvSpPr>
          <p:cNvPr id="71683" name="Rectangle 3">
            <a:extLst>
              <a:ext uri="{FF2B5EF4-FFF2-40B4-BE49-F238E27FC236}">
                <a16:creationId xmlns:a16="http://schemas.microsoft.com/office/drawing/2014/main" id="{6E027ED3-0D85-4BEC-9213-20A6E79443D0}"/>
              </a:ext>
            </a:extLst>
          </p:cNvPr>
          <p:cNvSpPr>
            <a:spLocks noGrp="1" noChangeArrowheads="1"/>
          </p:cNvSpPr>
          <p:nvPr>
            <p:ph type="body" idx="1"/>
          </p:nvPr>
        </p:nvSpPr>
        <p:spPr/>
        <p:txBody>
          <a:bodyPr/>
          <a:lstStyle/>
          <a:p>
            <a:pPr eaLnBrk="1" hangingPunct="1">
              <a:lnSpc>
                <a:spcPct val="80000"/>
              </a:lnSpc>
              <a:buFontTx/>
              <a:buNone/>
            </a:pPr>
            <a:endParaRPr lang="it-IT" altLang="it-IT" sz="2000" b="1" dirty="0">
              <a:solidFill>
                <a:srgbClr val="FF0000"/>
              </a:solidFill>
            </a:endParaRPr>
          </a:p>
          <a:p>
            <a:pPr eaLnBrk="1" hangingPunct="1">
              <a:lnSpc>
                <a:spcPct val="80000"/>
              </a:lnSpc>
              <a:buFontTx/>
              <a:buNone/>
            </a:pPr>
            <a:r>
              <a:rPr lang="it-IT" altLang="it-IT" sz="2400" b="1" dirty="0">
                <a:solidFill>
                  <a:schemeClr val="accent2"/>
                </a:solidFill>
              </a:rPr>
              <a:t> </a:t>
            </a:r>
          </a:p>
          <a:p>
            <a:pPr eaLnBrk="1" hangingPunct="1">
              <a:lnSpc>
                <a:spcPct val="80000"/>
              </a:lnSpc>
            </a:pPr>
            <a:r>
              <a:rPr lang="it-IT" altLang="it-IT" sz="2800" b="1" dirty="0">
                <a:solidFill>
                  <a:srgbClr val="FF0000"/>
                </a:solidFill>
              </a:rPr>
              <a:t>Gel idrofobi</a:t>
            </a:r>
            <a:r>
              <a:rPr lang="it-IT" altLang="it-IT" sz="2400" b="1" dirty="0">
                <a:solidFill>
                  <a:schemeClr val="accent2"/>
                </a:solidFill>
              </a:rPr>
              <a:t> sono preparazioni le cui basi usualmente sono costituite da paraffina liquida con polietilene od oli grassi gelificati con silice colloidale o saponi di alluminio o di zinco. </a:t>
            </a:r>
          </a:p>
          <a:p>
            <a:pPr eaLnBrk="1" hangingPunct="1">
              <a:lnSpc>
                <a:spcPct val="80000"/>
              </a:lnSpc>
              <a:buFontTx/>
              <a:buNone/>
            </a:pPr>
            <a:endParaRPr lang="it-IT" altLang="it-IT" sz="2400" b="1" dirty="0">
              <a:solidFill>
                <a:schemeClr val="accent2"/>
              </a:solidFill>
            </a:endParaRPr>
          </a:p>
          <a:p>
            <a:pPr eaLnBrk="1" hangingPunct="1">
              <a:lnSpc>
                <a:spcPct val="80000"/>
              </a:lnSpc>
            </a:pPr>
            <a:r>
              <a:rPr lang="it-IT" altLang="it-IT" sz="2800" b="1" dirty="0">
                <a:solidFill>
                  <a:srgbClr val="FF0000"/>
                </a:solidFill>
              </a:rPr>
              <a:t>Gel idrofili</a:t>
            </a:r>
            <a:r>
              <a:rPr lang="it-IT" altLang="it-IT" sz="2400" b="1" dirty="0">
                <a:solidFill>
                  <a:srgbClr val="FF0000"/>
                </a:solidFill>
              </a:rPr>
              <a:t> </a:t>
            </a:r>
            <a:r>
              <a:rPr lang="it-IT" altLang="it-IT" sz="2400" b="1" dirty="0">
                <a:solidFill>
                  <a:schemeClr val="accent2"/>
                </a:solidFill>
              </a:rPr>
              <a:t>sono preparazioni le cui basi solitamente contengono acqua, glicerolo o glicole propilenico, gelificati con adatte sostanze come amido, derivati dalla cellulosa, polimeri </a:t>
            </a:r>
            <a:r>
              <a:rPr lang="it-IT" altLang="it-IT" sz="2400" b="1" dirty="0" err="1">
                <a:solidFill>
                  <a:schemeClr val="accent2"/>
                </a:solidFill>
              </a:rPr>
              <a:t>carbossivinilici</a:t>
            </a:r>
            <a:r>
              <a:rPr lang="it-IT" altLang="it-IT" sz="2400" b="1" dirty="0">
                <a:solidFill>
                  <a:schemeClr val="accent2"/>
                </a:solidFill>
              </a:rPr>
              <a:t> e silicati di magnesio o alluminio. </a:t>
            </a:r>
          </a:p>
          <a:p>
            <a:pPr eaLnBrk="1" hangingPunct="1">
              <a:lnSpc>
                <a:spcPct val="80000"/>
              </a:lnSpc>
              <a:buFontTx/>
              <a:buNone/>
            </a:pPr>
            <a:endParaRPr lang="it-IT" altLang="it-IT" sz="2000" b="1" dirty="0">
              <a:solidFill>
                <a:schemeClr val="accent2"/>
              </a:solidFill>
            </a:endParaRPr>
          </a:p>
        </p:txBody>
      </p:sp>
    </p:spTree>
    <p:extLst>
      <p:ext uri="{BB962C8B-B14F-4D97-AF65-F5344CB8AC3E}">
        <p14:creationId xmlns:p14="http://schemas.microsoft.com/office/powerpoint/2010/main" val="1992472016"/>
      </p:ext>
    </p:extLst>
  </p:cSld>
  <p:clrMapOvr>
    <a:masterClrMapping/>
  </p:clrMapOvr>
  <p:transition spd="slow">
    <p:strips dir="ru"/>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C1E123CE-BF31-4635-9C45-C65CDC2CC18C}"/>
              </a:ext>
            </a:extLst>
          </p:cNvPr>
          <p:cNvSpPr>
            <a:spLocks noGrp="1" noChangeArrowheads="1"/>
          </p:cNvSpPr>
          <p:nvPr>
            <p:ph type="title"/>
          </p:nvPr>
        </p:nvSpPr>
        <p:spPr/>
        <p:txBody>
          <a:bodyPr/>
          <a:lstStyle/>
          <a:p>
            <a:pPr eaLnBrk="1" hangingPunct="1"/>
            <a:r>
              <a:rPr lang="it-IT" altLang="it-IT" b="1" dirty="0">
                <a:solidFill>
                  <a:srgbClr val="FF0000"/>
                </a:solidFill>
              </a:rPr>
              <a:t>Gel</a:t>
            </a:r>
          </a:p>
        </p:txBody>
      </p:sp>
      <p:sp>
        <p:nvSpPr>
          <p:cNvPr id="72707" name="Rectangle 3">
            <a:extLst>
              <a:ext uri="{FF2B5EF4-FFF2-40B4-BE49-F238E27FC236}">
                <a16:creationId xmlns:a16="http://schemas.microsoft.com/office/drawing/2014/main" id="{FAB23A3D-F88C-4D6A-8539-FDB41C4F2258}"/>
              </a:ext>
            </a:extLst>
          </p:cNvPr>
          <p:cNvSpPr>
            <a:spLocks noGrp="1" noChangeArrowheads="1"/>
          </p:cNvSpPr>
          <p:nvPr>
            <p:ph type="body" idx="1"/>
          </p:nvPr>
        </p:nvSpPr>
        <p:spPr>
          <a:xfrm>
            <a:off x="323850" y="1782763"/>
            <a:ext cx="8578850" cy="4525962"/>
          </a:xfrm>
        </p:spPr>
        <p:txBody>
          <a:bodyPr/>
          <a:lstStyle/>
          <a:p>
            <a:pPr eaLnBrk="1" hangingPunct="1">
              <a:lnSpc>
                <a:spcPct val="90000"/>
              </a:lnSpc>
              <a:buFontTx/>
              <a:buNone/>
            </a:pPr>
            <a:r>
              <a:rPr lang="it-IT" altLang="it-IT" sz="3600" b="1" dirty="0">
                <a:solidFill>
                  <a:srgbClr val="FF0000"/>
                </a:solidFill>
              </a:rPr>
              <a:t>Gel lipofili</a:t>
            </a:r>
          </a:p>
          <a:p>
            <a:pPr eaLnBrk="1" hangingPunct="1">
              <a:lnSpc>
                <a:spcPct val="90000"/>
              </a:lnSpc>
              <a:buFontTx/>
              <a:buNone/>
            </a:pPr>
            <a:endParaRPr lang="it-IT" altLang="it-IT" b="1" dirty="0"/>
          </a:p>
          <a:p>
            <a:pPr eaLnBrk="1" hangingPunct="1">
              <a:lnSpc>
                <a:spcPct val="90000"/>
              </a:lnSpc>
              <a:buFontTx/>
              <a:buNone/>
            </a:pPr>
            <a:r>
              <a:rPr lang="it-IT" altLang="it-IT" b="1" dirty="0">
                <a:solidFill>
                  <a:schemeClr val="accent2"/>
                </a:solidFill>
              </a:rPr>
              <a:t>La fase liquida è costituita da oli minerali liquidi(paraffina liquida), trigliceridi, esteri sintetici etc.</a:t>
            </a:r>
          </a:p>
          <a:p>
            <a:pPr eaLnBrk="1" hangingPunct="1">
              <a:lnSpc>
                <a:spcPct val="90000"/>
              </a:lnSpc>
              <a:buFontTx/>
              <a:buNone/>
            </a:pPr>
            <a:r>
              <a:rPr lang="it-IT" altLang="it-IT" b="1" dirty="0">
                <a:solidFill>
                  <a:schemeClr val="accent2"/>
                </a:solidFill>
              </a:rPr>
              <a:t>Un tipico addensante per gli oli minerali è il polietilene; per gli oli non minerali il biossido di silicio colloidale ed i saponi di Zn o di Al.</a:t>
            </a:r>
          </a:p>
        </p:txBody>
      </p:sp>
      <p:pic>
        <p:nvPicPr>
          <p:cNvPr id="3" name="Immagine 2">
            <a:extLst>
              <a:ext uri="{FF2B5EF4-FFF2-40B4-BE49-F238E27FC236}">
                <a16:creationId xmlns:a16="http://schemas.microsoft.com/office/drawing/2014/main" id="{38342829-43B8-4616-B240-8BEAB80A106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663832" y="274638"/>
            <a:ext cx="2000250" cy="2000250"/>
          </a:xfrm>
          <a:prstGeom prst="rect">
            <a:avLst/>
          </a:prstGeom>
        </p:spPr>
      </p:pic>
    </p:spTree>
    <p:extLst>
      <p:ext uri="{BB962C8B-B14F-4D97-AF65-F5344CB8AC3E}">
        <p14:creationId xmlns:p14="http://schemas.microsoft.com/office/powerpoint/2010/main" val="4077914884"/>
      </p:ext>
    </p:extLst>
  </p:cSld>
  <p:clrMapOvr>
    <a:masterClrMapping/>
  </p:clrMapOvr>
  <p:transition spd="slow">
    <p:strips dir="ru"/>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5DE3D9E5-6BE4-4DD5-936F-FCA64B7F4B15}"/>
              </a:ext>
            </a:extLst>
          </p:cNvPr>
          <p:cNvSpPr>
            <a:spLocks noGrp="1" noChangeArrowheads="1"/>
          </p:cNvSpPr>
          <p:nvPr>
            <p:ph type="title"/>
          </p:nvPr>
        </p:nvSpPr>
        <p:spPr/>
        <p:txBody>
          <a:bodyPr/>
          <a:lstStyle/>
          <a:p>
            <a:pPr eaLnBrk="1" hangingPunct="1"/>
            <a:r>
              <a:rPr lang="it-IT" altLang="it-IT" b="1">
                <a:solidFill>
                  <a:srgbClr val="FF0000"/>
                </a:solidFill>
              </a:rPr>
              <a:t>Gel</a:t>
            </a:r>
          </a:p>
        </p:txBody>
      </p:sp>
      <p:sp>
        <p:nvSpPr>
          <p:cNvPr id="73731" name="Rectangle 3">
            <a:extLst>
              <a:ext uri="{FF2B5EF4-FFF2-40B4-BE49-F238E27FC236}">
                <a16:creationId xmlns:a16="http://schemas.microsoft.com/office/drawing/2014/main" id="{390A9168-DC03-49B0-880A-02167D5A21B0}"/>
              </a:ext>
            </a:extLst>
          </p:cNvPr>
          <p:cNvSpPr>
            <a:spLocks noGrp="1" noChangeArrowheads="1"/>
          </p:cNvSpPr>
          <p:nvPr>
            <p:ph type="body" idx="1"/>
          </p:nvPr>
        </p:nvSpPr>
        <p:spPr>
          <a:xfrm>
            <a:off x="457200" y="1600200"/>
            <a:ext cx="8362950" cy="4525963"/>
          </a:xfrm>
        </p:spPr>
        <p:txBody>
          <a:bodyPr/>
          <a:lstStyle/>
          <a:p>
            <a:pPr eaLnBrk="1" hangingPunct="1">
              <a:lnSpc>
                <a:spcPct val="90000"/>
              </a:lnSpc>
              <a:buFontTx/>
              <a:buNone/>
            </a:pPr>
            <a:r>
              <a:rPr lang="it-IT" altLang="it-IT" sz="3600" b="1">
                <a:solidFill>
                  <a:srgbClr val="FF0000"/>
                </a:solidFill>
              </a:rPr>
              <a:t>Gel idrofili (i più diffusi)</a:t>
            </a:r>
          </a:p>
          <a:p>
            <a:pPr eaLnBrk="1" hangingPunct="1">
              <a:lnSpc>
                <a:spcPct val="90000"/>
              </a:lnSpc>
              <a:buFontTx/>
              <a:buNone/>
            </a:pPr>
            <a:endParaRPr lang="it-IT" altLang="it-IT" sz="2400" b="1"/>
          </a:p>
          <a:p>
            <a:pPr eaLnBrk="1" hangingPunct="1">
              <a:lnSpc>
                <a:spcPct val="90000"/>
              </a:lnSpc>
              <a:buFontTx/>
              <a:buNone/>
            </a:pPr>
            <a:r>
              <a:rPr lang="it-IT" altLang="it-IT" sz="2400" b="1">
                <a:solidFill>
                  <a:schemeClr val="accent2"/>
                </a:solidFill>
              </a:rPr>
              <a:t>La fase liquida è costituita normalmente da acqua  </a:t>
            </a:r>
          </a:p>
          <a:p>
            <a:pPr eaLnBrk="1" hangingPunct="1">
              <a:lnSpc>
                <a:spcPct val="90000"/>
              </a:lnSpc>
              <a:buFontTx/>
              <a:buNone/>
            </a:pPr>
            <a:r>
              <a:rPr lang="it-IT" altLang="it-IT" sz="2400" b="1">
                <a:solidFill>
                  <a:schemeClr val="accent2"/>
                </a:solidFill>
              </a:rPr>
              <a:t>     depurata, talora addizionata di alcooli, glicerina,  </a:t>
            </a:r>
          </a:p>
          <a:p>
            <a:pPr eaLnBrk="1" hangingPunct="1">
              <a:lnSpc>
                <a:spcPct val="90000"/>
              </a:lnSpc>
              <a:buFontTx/>
              <a:buNone/>
            </a:pPr>
            <a:r>
              <a:rPr lang="it-IT" altLang="it-IT" sz="2400" b="1">
                <a:solidFill>
                  <a:schemeClr val="accent2"/>
                </a:solidFill>
              </a:rPr>
              <a:t>     glicoli o polietilenglicoli.</a:t>
            </a:r>
          </a:p>
          <a:p>
            <a:pPr eaLnBrk="1" hangingPunct="1">
              <a:lnSpc>
                <a:spcPct val="90000"/>
              </a:lnSpc>
              <a:buFontTx/>
              <a:buNone/>
            </a:pPr>
            <a:r>
              <a:rPr lang="it-IT" altLang="it-IT" sz="2400" b="1">
                <a:solidFill>
                  <a:schemeClr val="accent2"/>
                </a:solidFill>
              </a:rPr>
              <a:t>Gli addensanti si dividono in quattro categorie di cui le  </a:t>
            </a:r>
          </a:p>
          <a:p>
            <a:pPr eaLnBrk="1" hangingPunct="1">
              <a:lnSpc>
                <a:spcPct val="90000"/>
              </a:lnSpc>
              <a:buFontTx/>
              <a:buNone/>
            </a:pPr>
            <a:r>
              <a:rPr lang="it-IT" altLang="it-IT" sz="2400" b="1">
                <a:solidFill>
                  <a:schemeClr val="accent2"/>
                </a:solidFill>
              </a:rPr>
              <a:t>     prime due sono quelle più utilizzate oggi:</a:t>
            </a:r>
          </a:p>
          <a:p>
            <a:pPr lvl="1" eaLnBrk="1" hangingPunct="1">
              <a:lnSpc>
                <a:spcPct val="90000"/>
              </a:lnSpc>
            </a:pPr>
            <a:r>
              <a:rPr lang="it-IT" altLang="it-IT" sz="2000" b="1">
                <a:solidFill>
                  <a:schemeClr val="accent2"/>
                </a:solidFill>
              </a:rPr>
              <a:t>derivati della cellulosa (es. metilcellulosa)</a:t>
            </a:r>
          </a:p>
          <a:p>
            <a:pPr lvl="1" eaLnBrk="1" hangingPunct="1">
              <a:lnSpc>
                <a:spcPct val="90000"/>
              </a:lnSpc>
            </a:pPr>
            <a:r>
              <a:rPr lang="it-IT" altLang="it-IT" sz="2000" b="1">
                <a:solidFill>
                  <a:schemeClr val="accent2"/>
                </a:solidFill>
              </a:rPr>
              <a:t>polimeri dell’Ac. Carbossivinilico (es. Carbopol)</a:t>
            </a:r>
          </a:p>
          <a:p>
            <a:pPr lvl="1" eaLnBrk="1" hangingPunct="1">
              <a:lnSpc>
                <a:spcPct val="90000"/>
              </a:lnSpc>
            </a:pPr>
            <a:r>
              <a:rPr lang="it-IT" altLang="it-IT" sz="2000" b="1">
                <a:solidFill>
                  <a:schemeClr val="accent2"/>
                </a:solidFill>
              </a:rPr>
              <a:t>gomme naturali (es. Alginati, Pectina)</a:t>
            </a:r>
          </a:p>
          <a:p>
            <a:pPr lvl="1" eaLnBrk="1" hangingPunct="1">
              <a:lnSpc>
                <a:spcPct val="90000"/>
              </a:lnSpc>
            </a:pPr>
            <a:r>
              <a:rPr lang="it-IT" altLang="it-IT" sz="2000" b="1">
                <a:solidFill>
                  <a:schemeClr val="accent2"/>
                </a:solidFill>
              </a:rPr>
              <a:t>solidi finemente suddivisi (es. Silicati di Ca e Mg)</a:t>
            </a:r>
          </a:p>
        </p:txBody>
      </p:sp>
    </p:spTree>
    <p:extLst>
      <p:ext uri="{BB962C8B-B14F-4D97-AF65-F5344CB8AC3E}">
        <p14:creationId xmlns:p14="http://schemas.microsoft.com/office/powerpoint/2010/main" val="3881237288"/>
      </p:ext>
    </p:extLst>
  </p:cSld>
  <p:clrMapOvr>
    <a:masterClrMapping/>
  </p:clrMapOvr>
  <p:transition spd="slow">
    <p:strips dir="ru"/>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2007B963-4A64-43B5-B764-F59F1A35E5C0}"/>
              </a:ext>
            </a:extLst>
          </p:cNvPr>
          <p:cNvSpPr>
            <a:spLocks noGrp="1" noChangeArrowheads="1"/>
          </p:cNvSpPr>
          <p:nvPr>
            <p:ph type="title"/>
          </p:nvPr>
        </p:nvSpPr>
        <p:spPr/>
        <p:txBody>
          <a:bodyPr/>
          <a:lstStyle/>
          <a:p>
            <a:pPr eaLnBrk="1" hangingPunct="1"/>
            <a:r>
              <a:rPr lang="it-IT" altLang="it-IT" b="1">
                <a:solidFill>
                  <a:srgbClr val="FF0000"/>
                </a:solidFill>
              </a:rPr>
              <a:t>Gel</a:t>
            </a:r>
          </a:p>
        </p:txBody>
      </p:sp>
      <p:sp>
        <p:nvSpPr>
          <p:cNvPr id="74755" name="Rectangle 3">
            <a:extLst>
              <a:ext uri="{FF2B5EF4-FFF2-40B4-BE49-F238E27FC236}">
                <a16:creationId xmlns:a16="http://schemas.microsoft.com/office/drawing/2014/main" id="{5A2C48F1-A8DC-460A-80FC-067A959B0E9B}"/>
              </a:ext>
            </a:extLst>
          </p:cNvPr>
          <p:cNvSpPr>
            <a:spLocks noGrp="1" noChangeArrowheads="1"/>
          </p:cNvSpPr>
          <p:nvPr>
            <p:ph type="body" idx="1"/>
          </p:nvPr>
        </p:nvSpPr>
        <p:spPr/>
        <p:txBody>
          <a:bodyPr/>
          <a:lstStyle/>
          <a:p>
            <a:pPr eaLnBrk="1" hangingPunct="1">
              <a:lnSpc>
                <a:spcPct val="80000"/>
              </a:lnSpc>
              <a:buFontTx/>
              <a:buNone/>
            </a:pPr>
            <a:r>
              <a:rPr lang="it-IT" altLang="it-IT" sz="3600" b="1">
                <a:solidFill>
                  <a:srgbClr val="FF0000"/>
                </a:solidFill>
              </a:rPr>
              <a:t>Idrogel ionico:</a:t>
            </a:r>
          </a:p>
          <a:p>
            <a:pPr eaLnBrk="1" hangingPunct="1">
              <a:lnSpc>
                <a:spcPct val="80000"/>
              </a:lnSpc>
              <a:buFontTx/>
              <a:buNone/>
            </a:pPr>
            <a:r>
              <a:rPr lang="it-IT" altLang="it-IT" sz="3600" b="1">
                <a:solidFill>
                  <a:srgbClr val="FF0000"/>
                </a:solidFill>
              </a:rPr>
              <a:t>			</a:t>
            </a:r>
            <a:r>
              <a:rPr lang="it-IT" altLang="it-IT" sz="3600" b="1" i="1">
                <a:solidFill>
                  <a:srgbClr val="FF0000"/>
                </a:solidFill>
              </a:rPr>
              <a:t>Procutase; Nu gel, Comfeel</a:t>
            </a:r>
          </a:p>
          <a:p>
            <a:pPr eaLnBrk="1" hangingPunct="1">
              <a:lnSpc>
                <a:spcPct val="80000"/>
              </a:lnSpc>
              <a:buFontTx/>
              <a:buNone/>
            </a:pPr>
            <a:endParaRPr lang="it-IT" altLang="it-IT" sz="2800" b="1">
              <a:solidFill>
                <a:srgbClr val="FF0000"/>
              </a:solidFill>
            </a:endParaRPr>
          </a:p>
          <a:p>
            <a:pPr eaLnBrk="1" hangingPunct="1">
              <a:lnSpc>
                <a:spcPct val="80000"/>
              </a:lnSpc>
              <a:buFontTx/>
              <a:buNone/>
            </a:pPr>
            <a:r>
              <a:rPr lang="it-IT" altLang="it-IT" sz="2400" b="1">
                <a:solidFill>
                  <a:schemeClr val="accent2"/>
                </a:solidFill>
              </a:rPr>
              <a:t>Si usa per il trattamento di:</a:t>
            </a:r>
          </a:p>
          <a:p>
            <a:pPr eaLnBrk="1" hangingPunct="1">
              <a:lnSpc>
                <a:spcPct val="80000"/>
              </a:lnSpc>
            </a:pPr>
            <a:r>
              <a:rPr lang="it-IT" altLang="it-IT" sz="2400" b="1" i="1">
                <a:solidFill>
                  <a:schemeClr val="accent2"/>
                </a:solidFill>
              </a:rPr>
              <a:t>Ulcere da pressione</a:t>
            </a:r>
          </a:p>
          <a:p>
            <a:pPr eaLnBrk="1" hangingPunct="1">
              <a:lnSpc>
                <a:spcPct val="80000"/>
              </a:lnSpc>
            </a:pPr>
            <a:r>
              <a:rPr lang="it-IT" altLang="it-IT" sz="2400" b="1" i="1">
                <a:solidFill>
                  <a:schemeClr val="accent2"/>
                </a:solidFill>
              </a:rPr>
              <a:t>Ulcere venose, arteriose e miste</a:t>
            </a:r>
          </a:p>
          <a:p>
            <a:pPr eaLnBrk="1" hangingPunct="1">
              <a:lnSpc>
                <a:spcPct val="80000"/>
              </a:lnSpc>
            </a:pPr>
            <a:r>
              <a:rPr lang="it-IT" altLang="it-IT" sz="2400" b="1" i="1">
                <a:solidFill>
                  <a:schemeClr val="accent2"/>
                </a:solidFill>
              </a:rPr>
              <a:t>Ulcere diabetiche</a:t>
            </a:r>
          </a:p>
          <a:p>
            <a:pPr eaLnBrk="1" hangingPunct="1">
              <a:lnSpc>
                <a:spcPct val="80000"/>
              </a:lnSpc>
            </a:pPr>
            <a:r>
              <a:rPr lang="it-IT" altLang="it-IT" sz="2400" b="1" i="1">
                <a:solidFill>
                  <a:schemeClr val="accent2"/>
                </a:solidFill>
              </a:rPr>
              <a:t>Ustioni</a:t>
            </a:r>
          </a:p>
          <a:p>
            <a:pPr eaLnBrk="1" hangingPunct="1">
              <a:lnSpc>
                <a:spcPct val="80000"/>
              </a:lnSpc>
            </a:pPr>
            <a:r>
              <a:rPr lang="it-IT" altLang="it-IT" sz="2400" b="1" i="1">
                <a:solidFill>
                  <a:schemeClr val="accent2"/>
                </a:solidFill>
              </a:rPr>
              <a:t>Ferite</a:t>
            </a:r>
          </a:p>
          <a:p>
            <a:pPr eaLnBrk="1" hangingPunct="1">
              <a:lnSpc>
                <a:spcPct val="80000"/>
              </a:lnSpc>
            </a:pPr>
            <a:r>
              <a:rPr lang="it-IT" altLang="it-IT" sz="2400" b="1" i="1">
                <a:solidFill>
                  <a:schemeClr val="accent2"/>
                </a:solidFill>
              </a:rPr>
              <a:t>Abrasioni</a:t>
            </a:r>
          </a:p>
          <a:p>
            <a:pPr eaLnBrk="1" hangingPunct="1">
              <a:lnSpc>
                <a:spcPct val="80000"/>
              </a:lnSpc>
            </a:pPr>
            <a:r>
              <a:rPr lang="it-IT" altLang="it-IT" sz="2400" b="1" i="1">
                <a:solidFill>
                  <a:schemeClr val="accent2"/>
                </a:solidFill>
              </a:rPr>
              <a:t>Traumi minori</a:t>
            </a:r>
          </a:p>
          <a:p>
            <a:pPr eaLnBrk="1" hangingPunct="1">
              <a:lnSpc>
                <a:spcPct val="80000"/>
              </a:lnSpc>
              <a:buFontTx/>
              <a:buNone/>
            </a:pPr>
            <a:endParaRPr lang="it-IT" altLang="it-IT" sz="2400" b="1" i="1">
              <a:solidFill>
                <a:schemeClr val="accent2"/>
              </a:solidFill>
            </a:endParaRPr>
          </a:p>
        </p:txBody>
      </p:sp>
    </p:spTree>
    <p:extLst>
      <p:ext uri="{BB962C8B-B14F-4D97-AF65-F5344CB8AC3E}">
        <p14:creationId xmlns:p14="http://schemas.microsoft.com/office/powerpoint/2010/main" val="1551817698"/>
      </p:ext>
    </p:extLst>
  </p:cSld>
  <p:clrMapOvr>
    <a:masterClrMapping/>
  </p:clrMapOvr>
  <p:transition spd="slow">
    <p:strips dir="ru"/>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02BEB0-A47E-461A-B26F-6A0661662BC0}"/>
              </a:ext>
            </a:extLst>
          </p:cNvPr>
          <p:cNvSpPr>
            <a:spLocks noGrp="1"/>
          </p:cNvSpPr>
          <p:nvPr>
            <p:ph type="title"/>
          </p:nvPr>
        </p:nvSpPr>
        <p:spPr/>
        <p:txBody>
          <a:bodyPr/>
          <a:lstStyle/>
          <a:p>
            <a:endParaRPr lang="en-GB"/>
          </a:p>
        </p:txBody>
      </p:sp>
      <p:sp>
        <p:nvSpPr>
          <p:cNvPr id="3" name="Segnaposto contenuto 2">
            <a:extLst>
              <a:ext uri="{FF2B5EF4-FFF2-40B4-BE49-F238E27FC236}">
                <a16:creationId xmlns:a16="http://schemas.microsoft.com/office/drawing/2014/main" id="{FF580E1D-4C21-4494-8C2E-D409EA5DC51A}"/>
              </a:ext>
            </a:extLst>
          </p:cNvPr>
          <p:cNvSpPr>
            <a:spLocks noGrp="1"/>
          </p:cNvSpPr>
          <p:nvPr>
            <p:ph idx="1"/>
          </p:nvPr>
        </p:nvSpPr>
        <p:spPr/>
        <p:txBody>
          <a:bodyPr/>
          <a:lstStyle/>
          <a:p>
            <a:endParaRPr lang="en-GB" dirty="0"/>
          </a:p>
        </p:txBody>
      </p:sp>
      <p:pic>
        <p:nvPicPr>
          <p:cNvPr id="4" name="Immagine 3" descr="Immagine che contiene mattone&#10;&#10;Descrizione generata automaticamente">
            <a:extLst>
              <a:ext uri="{FF2B5EF4-FFF2-40B4-BE49-F238E27FC236}">
                <a16:creationId xmlns:a16="http://schemas.microsoft.com/office/drawing/2014/main" id="{59B59792-67A8-4359-ABC8-07D4E62F9BF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91270" y="4293096"/>
            <a:ext cx="4287915" cy="2411952"/>
          </a:xfrm>
          <a:prstGeom prst="rect">
            <a:avLst/>
          </a:prstGeom>
        </p:spPr>
      </p:pic>
      <p:pic>
        <p:nvPicPr>
          <p:cNvPr id="5" name="Immagine 1">
            <a:extLst>
              <a:ext uri="{FF2B5EF4-FFF2-40B4-BE49-F238E27FC236}">
                <a16:creationId xmlns:a16="http://schemas.microsoft.com/office/drawing/2014/main" id="{4FAB288D-A349-4907-92D5-4816DE9AD82C}"/>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81947" y="276076"/>
            <a:ext cx="5092050" cy="2640239"/>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Freccia in giù 5">
            <a:extLst>
              <a:ext uri="{FF2B5EF4-FFF2-40B4-BE49-F238E27FC236}">
                <a16:creationId xmlns:a16="http://schemas.microsoft.com/office/drawing/2014/main" id="{D661A8D6-E45F-4770-B547-94A2DB8F6B7A}"/>
              </a:ext>
            </a:extLst>
          </p:cNvPr>
          <p:cNvSpPr/>
          <p:nvPr/>
        </p:nvSpPr>
        <p:spPr bwMode="auto">
          <a:xfrm>
            <a:off x="5076056" y="3140968"/>
            <a:ext cx="497941" cy="720080"/>
          </a:xfrm>
          <a:prstGeom prst="downArrow">
            <a:avLst/>
          </a:prstGeom>
          <a:solidFill>
            <a:srgbClr val="002060"/>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000" b="1" i="0" u="none" strike="noStrike" cap="none" normalizeH="0" baseline="0">
              <a:ln>
                <a:noFill/>
              </a:ln>
              <a:solidFill>
                <a:srgbClr val="002060"/>
              </a:solidFill>
              <a:effectLst/>
              <a:latin typeface="Arial" charset="0"/>
            </a:endParaRPr>
          </a:p>
        </p:txBody>
      </p:sp>
    </p:spTree>
    <p:extLst>
      <p:ext uri="{BB962C8B-B14F-4D97-AF65-F5344CB8AC3E}">
        <p14:creationId xmlns:p14="http://schemas.microsoft.com/office/powerpoint/2010/main" val="2367885973"/>
      </p:ext>
    </p:extLst>
  </p:cSld>
  <p:clrMapOvr>
    <a:masterClrMapping/>
  </p:clrMapOvr>
  <p:transition spd="slow">
    <p:strips dir="ru"/>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74ED9828-B4D3-46CF-8E48-048096B2BBBB}"/>
              </a:ext>
            </a:extLst>
          </p:cNvPr>
          <p:cNvSpPr>
            <a:spLocks noGrp="1" noChangeArrowheads="1"/>
          </p:cNvSpPr>
          <p:nvPr>
            <p:ph type="title"/>
          </p:nvPr>
        </p:nvSpPr>
        <p:spPr/>
        <p:txBody>
          <a:bodyPr/>
          <a:lstStyle/>
          <a:p>
            <a:pPr eaLnBrk="1" hangingPunct="1"/>
            <a:r>
              <a:rPr lang="it-IT" altLang="it-IT" b="1">
                <a:solidFill>
                  <a:srgbClr val="FF0000"/>
                </a:solidFill>
              </a:rPr>
              <a:t>Gel idrofili</a:t>
            </a:r>
          </a:p>
        </p:txBody>
      </p:sp>
      <p:sp>
        <p:nvSpPr>
          <p:cNvPr id="75779" name="Rectangle 3">
            <a:extLst>
              <a:ext uri="{FF2B5EF4-FFF2-40B4-BE49-F238E27FC236}">
                <a16:creationId xmlns:a16="http://schemas.microsoft.com/office/drawing/2014/main" id="{34B58FA5-28CC-48D9-A86B-9B9D10431E8D}"/>
              </a:ext>
            </a:extLst>
          </p:cNvPr>
          <p:cNvSpPr>
            <a:spLocks noGrp="1" noChangeArrowheads="1"/>
          </p:cNvSpPr>
          <p:nvPr>
            <p:ph type="body" idx="1"/>
          </p:nvPr>
        </p:nvSpPr>
        <p:spPr/>
        <p:txBody>
          <a:bodyPr/>
          <a:lstStyle/>
          <a:p>
            <a:pPr eaLnBrk="1" hangingPunct="1">
              <a:lnSpc>
                <a:spcPct val="90000"/>
              </a:lnSpc>
            </a:pPr>
            <a:r>
              <a:rPr lang="it-IT" altLang="it-IT" sz="2800" b="1">
                <a:solidFill>
                  <a:schemeClr val="accent2"/>
                </a:solidFill>
              </a:rPr>
              <a:t>Sono prodotti sovente usati per veicolare farmaci per la terapia dell’acne (Differin, Isotrex, Isotrexin, Duac, Zindaclin) si usano anche per veicolare filtri solari da usare su ampie aree pelose (tronco adulti) o su cute acneica e seborroica.</a:t>
            </a:r>
          </a:p>
          <a:p>
            <a:pPr eaLnBrk="1" hangingPunct="1">
              <a:lnSpc>
                <a:spcPct val="90000"/>
              </a:lnSpc>
            </a:pPr>
            <a:endParaRPr lang="it-IT" altLang="it-IT" sz="2800" b="1">
              <a:solidFill>
                <a:schemeClr val="accent2"/>
              </a:solidFill>
            </a:endParaRPr>
          </a:p>
          <a:p>
            <a:pPr eaLnBrk="1" hangingPunct="1">
              <a:lnSpc>
                <a:spcPct val="90000"/>
              </a:lnSpc>
            </a:pPr>
            <a:r>
              <a:rPr lang="it-IT" altLang="it-IT" sz="2800" b="1">
                <a:solidFill>
                  <a:schemeClr val="accent2"/>
                </a:solidFill>
              </a:rPr>
              <a:t>Si sciolgono bene in acqua</a:t>
            </a:r>
          </a:p>
          <a:p>
            <a:pPr eaLnBrk="1" hangingPunct="1">
              <a:lnSpc>
                <a:spcPct val="90000"/>
              </a:lnSpc>
            </a:pPr>
            <a:r>
              <a:rPr lang="it-IT" altLang="it-IT" sz="2800" b="1">
                <a:solidFill>
                  <a:schemeClr val="accent2"/>
                </a:solidFill>
              </a:rPr>
              <a:t>Gel per capelli</a:t>
            </a:r>
          </a:p>
          <a:p>
            <a:pPr eaLnBrk="1" hangingPunct="1">
              <a:lnSpc>
                <a:spcPct val="90000"/>
              </a:lnSpc>
            </a:pPr>
            <a:r>
              <a:rPr lang="it-IT" altLang="it-IT" sz="2800" b="1">
                <a:solidFill>
                  <a:schemeClr val="accent2"/>
                </a:solidFill>
              </a:rPr>
              <a:t>Detergenti in gel</a:t>
            </a:r>
          </a:p>
        </p:txBody>
      </p:sp>
      <p:pic>
        <p:nvPicPr>
          <p:cNvPr id="75780" name="Immagine 1">
            <a:extLst>
              <a:ext uri="{FF2B5EF4-FFF2-40B4-BE49-F238E27FC236}">
                <a16:creationId xmlns:a16="http://schemas.microsoft.com/office/drawing/2014/main" id="{DF065896-D733-4540-8FC7-C8761BF5FA83}"/>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011863" y="4437063"/>
            <a:ext cx="2832100" cy="216058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5591993"/>
      </p:ext>
    </p:extLst>
  </p:cSld>
  <p:clrMapOvr>
    <a:masterClrMapping/>
  </p:clrMapOvr>
  <p:transition spd="slow">
    <p:strips dir="ru"/>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9A025F24-56A2-4CD9-ACC4-59DDE69B3DF7}"/>
              </a:ext>
            </a:extLst>
          </p:cNvPr>
          <p:cNvSpPr>
            <a:spLocks noGrp="1" noChangeArrowheads="1"/>
          </p:cNvSpPr>
          <p:nvPr>
            <p:ph type="title"/>
          </p:nvPr>
        </p:nvSpPr>
        <p:spPr/>
        <p:txBody>
          <a:bodyPr/>
          <a:lstStyle/>
          <a:p>
            <a:pPr eaLnBrk="1" hangingPunct="1"/>
            <a:r>
              <a:rPr lang="it-IT" altLang="it-IT" b="1">
                <a:solidFill>
                  <a:srgbClr val="FF0000"/>
                </a:solidFill>
              </a:rPr>
              <a:t>Gel</a:t>
            </a:r>
          </a:p>
        </p:txBody>
      </p:sp>
      <p:sp>
        <p:nvSpPr>
          <p:cNvPr id="36867" name="Rectangle 3">
            <a:extLst>
              <a:ext uri="{FF2B5EF4-FFF2-40B4-BE49-F238E27FC236}">
                <a16:creationId xmlns:a16="http://schemas.microsoft.com/office/drawing/2014/main" id="{E22B24A0-E9CD-4D0A-B147-AD983B2CB0CC}"/>
              </a:ext>
            </a:extLst>
          </p:cNvPr>
          <p:cNvSpPr>
            <a:spLocks noGrp="1" noChangeArrowheads="1"/>
          </p:cNvSpPr>
          <p:nvPr>
            <p:ph type="body" idx="1"/>
          </p:nvPr>
        </p:nvSpPr>
        <p:spPr>
          <a:xfrm>
            <a:off x="457200" y="1196975"/>
            <a:ext cx="8229600" cy="5516563"/>
          </a:xfrm>
        </p:spPr>
        <p:txBody>
          <a:bodyPr/>
          <a:lstStyle/>
          <a:p>
            <a:pPr eaLnBrk="1" hangingPunct="1">
              <a:lnSpc>
                <a:spcPct val="90000"/>
              </a:lnSpc>
              <a:buFontTx/>
              <a:buNone/>
              <a:defRPr/>
            </a:pPr>
            <a:r>
              <a:rPr lang="it-IT" altLang="it-IT" b="1" dirty="0">
                <a:solidFill>
                  <a:srgbClr val="FF0000"/>
                </a:solidFill>
              </a:rPr>
              <a:t>Gel trasparenti al silicone</a:t>
            </a:r>
          </a:p>
          <a:p>
            <a:pPr eaLnBrk="1" hangingPunct="1">
              <a:lnSpc>
                <a:spcPct val="90000"/>
              </a:lnSpc>
              <a:buFontTx/>
              <a:buNone/>
              <a:defRPr/>
            </a:pPr>
            <a:endParaRPr lang="it-IT" altLang="it-IT" b="1" dirty="0">
              <a:solidFill>
                <a:srgbClr val="FF0000"/>
              </a:solidFill>
            </a:endParaRPr>
          </a:p>
          <a:p>
            <a:pPr eaLnBrk="1" hangingPunct="1">
              <a:lnSpc>
                <a:spcPct val="90000"/>
              </a:lnSpc>
              <a:buFontTx/>
              <a:buNone/>
              <a:defRPr/>
            </a:pPr>
            <a:r>
              <a:rPr lang="it-IT" altLang="it-IT" b="1" dirty="0">
                <a:solidFill>
                  <a:schemeClr val="accent2"/>
                </a:solidFill>
              </a:rPr>
              <a:t>Si usano per prevenire e trattare cicatrici, cicatrici ipertrofiche e cheloidi:</a:t>
            </a:r>
          </a:p>
          <a:p>
            <a:pPr eaLnBrk="1" hangingPunct="1">
              <a:lnSpc>
                <a:spcPct val="90000"/>
              </a:lnSpc>
              <a:buFontTx/>
              <a:buNone/>
              <a:defRPr/>
            </a:pPr>
            <a:endParaRPr lang="it-IT" altLang="it-IT" b="1" dirty="0">
              <a:solidFill>
                <a:schemeClr val="accent2"/>
              </a:solidFill>
            </a:endParaRPr>
          </a:p>
          <a:p>
            <a:pPr eaLnBrk="1" hangingPunct="1">
              <a:lnSpc>
                <a:spcPct val="90000"/>
              </a:lnSpc>
              <a:buFontTx/>
              <a:buNone/>
              <a:defRPr/>
            </a:pPr>
            <a:r>
              <a:rPr lang="it-IT" altLang="it-IT" sz="2400" b="1" i="1" dirty="0" err="1">
                <a:solidFill>
                  <a:schemeClr val="accent2"/>
                </a:solidFill>
                <a:latin typeface="+mj-lt"/>
              </a:rPr>
              <a:t>Dermatix</a:t>
            </a:r>
            <a:r>
              <a:rPr lang="it-IT" altLang="it-IT" sz="2400" b="1" i="1" baseline="30000" dirty="0">
                <a:solidFill>
                  <a:schemeClr val="accent2"/>
                </a:solidFill>
                <a:latin typeface="+mj-lt"/>
              </a:rPr>
              <a:t>®</a:t>
            </a:r>
            <a:endParaRPr lang="it-IT" altLang="it-IT" sz="2400" b="1" i="1" dirty="0">
              <a:solidFill>
                <a:schemeClr val="accent2"/>
              </a:solidFill>
              <a:latin typeface="+mj-lt"/>
            </a:endParaRPr>
          </a:p>
          <a:p>
            <a:pPr eaLnBrk="1" hangingPunct="1">
              <a:lnSpc>
                <a:spcPct val="90000"/>
              </a:lnSpc>
              <a:buFontTx/>
              <a:buNone/>
              <a:defRPr/>
            </a:pPr>
            <a:r>
              <a:rPr lang="it-IT" altLang="it-IT" sz="2400" b="1" i="1" dirty="0" err="1">
                <a:solidFill>
                  <a:schemeClr val="accent2"/>
                </a:solidFill>
                <a:latin typeface="+mj-lt"/>
              </a:rPr>
              <a:t>Zeraderm</a:t>
            </a:r>
            <a:r>
              <a:rPr lang="it-IT" altLang="it-IT" sz="2400" b="1" i="1" baseline="30000" dirty="0">
                <a:solidFill>
                  <a:schemeClr val="accent2"/>
                </a:solidFill>
                <a:latin typeface="+mj-lt"/>
              </a:rPr>
              <a:t>®</a:t>
            </a:r>
            <a:endParaRPr lang="it-IT" altLang="it-IT" sz="2400" b="1" i="1" dirty="0">
              <a:solidFill>
                <a:schemeClr val="accent2"/>
              </a:solidFill>
              <a:latin typeface="+mj-lt"/>
            </a:endParaRPr>
          </a:p>
          <a:p>
            <a:pPr eaLnBrk="1" hangingPunct="1">
              <a:lnSpc>
                <a:spcPct val="90000"/>
              </a:lnSpc>
              <a:buFontTx/>
              <a:buNone/>
              <a:defRPr/>
            </a:pPr>
            <a:r>
              <a:rPr lang="it-IT" altLang="it-IT" sz="2400" b="1" i="1" dirty="0" err="1">
                <a:solidFill>
                  <a:schemeClr val="accent2"/>
                </a:solidFill>
                <a:latin typeface="+mj-lt"/>
              </a:rPr>
              <a:t>Zaraderm</a:t>
            </a:r>
            <a:r>
              <a:rPr lang="it-IT" altLang="it-IT" sz="2400" b="1" i="1" dirty="0">
                <a:solidFill>
                  <a:schemeClr val="accent2"/>
                </a:solidFill>
                <a:latin typeface="+mj-lt"/>
              </a:rPr>
              <a:t> ultra</a:t>
            </a:r>
            <a:r>
              <a:rPr lang="it-IT" altLang="it-IT" sz="2400" b="1" i="1" baseline="30000" dirty="0">
                <a:solidFill>
                  <a:schemeClr val="accent2"/>
                </a:solidFill>
                <a:latin typeface="+mj-lt"/>
              </a:rPr>
              <a:t>®</a:t>
            </a:r>
          </a:p>
          <a:p>
            <a:pPr eaLnBrk="1" hangingPunct="1">
              <a:buFontTx/>
              <a:buNone/>
              <a:defRPr/>
            </a:pPr>
            <a:endParaRPr lang="it-IT" altLang="it-IT" sz="2400" b="1" i="1" baseline="30000" dirty="0">
              <a:solidFill>
                <a:schemeClr val="accent2"/>
              </a:solidFill>
              <a:latin typeface="+mj-lt"/>
            </a:endParaRPr>
          </a:p>
          <a:p>
            <a:pPr eaLnBrk="1" hangingPunct="1">
              <a:buFontTx/>
              <a:buNone/>
              <a:defRPr/>
            </a:pPr>
            <a:r>
              <a:rPr lang="it-IT" altLang="it-IT" sz="3600" b="1" i="1" baseline="30000" dirty="0" err="1">
                <a:solidFill>
                  <a:schemeClr val="accent2"/>
                </a:solidFill>
                <a:latin typeface="+mj-lt"/>
              </a:rPr>
              <a:t>Kaloidon</a:t>
            </a:r>
            <a:r>
              <a:rPr lang="it-IT" altLang="it-IT" sz="3600" b="1" i="1" baseline="30000" dirty="0">
                <a:solidFill>
                  <a:schemeClr val="accent2"/>
                </a:solidFill>
                <a:latin typeface="+mj-lt"/>
              </a:rPr>
              <a:t>  </a:t>
            </a:r>
            <a:endParaRPr lang="it-IT" altLang="it-IT" sz="2400" b="1" i="1" baseline="30000" dirty="0">
              <a:solidFill>
                <a:schemeClr val="accent2"/>
              </a:solidFill>
              <a:latin typeface="+mj-lt"/>
            </a:endParaRPr>
          </a:p>
          <a:p>
            <a:pPr eaLnBrk="1" hangingPunct="1">
              <a:buFontTx/>
              <a:buNone/>
              <a:defRPr/>
            </a:pPr>
            <a:r>
              <a:rPr lang="it-IT" altLang="it-IT" sz="3600" b="1" i="1" baseline="30000" dirty="0" err="1">
                <a:solidFill>
                  <a:schemeClr val="accent2"/>
                </a:solidFill>
                <a:latin typeface="+mj-lt"/>
              </a:rPr>
              <a:t>Vicutix</a:t>
            </a:r>
            <a:endParaRPr lang="it-IT" altLang="it-IT" sz="3600" b="1" i="1" dirty="0">
              <a:solidFill>
                <a:schemeClr val="accent2"/>
              </a:solidFill>
              <a:latin typeface="+mj-lt"/>
            </a:endParaRPr>
          </a:p>
          <a:p>
            <a:pPr eaLnBrk="1" hangingPunct="1">
              <a:buFontTx/>
              <a:buNone/>
              <a:defRPr/>
            </a:pPr>
            <a:r>
              <a:rPr lang="it-IT" altLang="it-IT" sz="2400" b="1" i="1" dirty="0" err="1">
                <a:solidFill>
                  <a:schemeClr val="accent2"/>
                </a:solidFill>
                <a:latin typeface="+mj-lt"/>
              </a:rPr>
              <a:t>Kelored</a:t>
            </a:r>
            <a:endParaRPr lang="it-IT" altLang="it-IT" sz="2400" b="1" i="1" dirty="0">
              <a:solidFill>
                <a:schemeClr val="accent2"/>
              </a:solidFill>
              <a:latin typeface="+mj-lt"/>
            </a:endParaRPr>
          </a:p>
          <a:p>
            <a:pPr eaLnBrk="1" hangingPunct="1">
              <a:lnSpc>
                <a:spcPct val="90000"/>
              </a:lnSpc>
              <a:buFontTx/>
              <a:buNone/>
              <a:defRPr/>
            </a:pPr>
            <a:endParaRPr lang="it-IT" altLang="it-IT" sz="2800" b="1" i="1" dirty="0">
              <a:solidFill>
                <a:schemeClr val="accent2"/>
              </a:solidFill>
            </a:endParaRPr>
          </a:p>
        </p:txBody>
      </p:sp>
      <p:pic>
        <p:nvPicPr>
          <p:cNvPr id="76804" name="Picture 2" descr="Risultati immagini per cicatrice ipertrofica">
            <a:extLst>
              <a:ext uri="{FF2B5EF4-FFF2-40B4-BE49-F238E27FC236}">
                <a16:creationId xmlns:a16="http://schemas.microsoft.com/office/drawing/2014/main" id="{696BB724-763E-4E11-B0E8-A934424F43F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495800" y="4941888"/>
            <a:ext cx="4422775" cy="17240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283576"/>
      </p:ext>
    </p:extLst>
  </p:cSld>
  <p:clrMapOvr>
    <a:masterClrMapping/>
  </p:clrMapOvr>
  <p:transition spd="slow">
    <p:strips dir="ru"/>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5DE3D9E5-6BE4-4DD5-936F-FCA64B7F4B15}"/>
              </a:ext>
            </a:extLst>
          </p:cNvPr>
          <p:cNvSpPr>
            <a:spLocks noGrp="1" noChangeArrowheads="1"/>
          </p:cNvSpPr>
          <p:nvPr>
            <p:ph type="title"/>
          </p:nvPr>
        </p:nvSpPr>
        <p:spPr/>
        <p:txBody>
          <a:bodyPr/>
          <a:lstStyle/>
          <a:p>
            <a:pPr eaLnBrk="1" hangingPunct="1"/>
            <a:r>
              <a:rPr lang="it-IT" altLang="it-IT" b="1">
                <a:solidFill>
                  <a:srgbClr val="FF0000"/>
                </a:solidFill>
              </a:rPr>
              <a:t>Gel</a:t>
            </a:r>
          </a:p>
        </p:txBody>
      </p:sp>
      <p:sp>
        <p:nvSpPr>
          <p:cNvPr id="73731" name="Rectangle 3">
            <a:extLst>
              <a:ext uri="{FF2B5EF4-FFF2-40B4-BE49-F238E27FC236}">
                <a16:creationId xmlns:a16="http://schemas.microsoft.com/office/drawing/2014/main" id="{390A9168-DC03-49B0-880A-02167D5A21B0}"/>
              </a:ext>
            </a:extLst>
          </p:cNvPr>
          <p:cNvSpPr>
            <a:spLocks noGrp="1" noChangeArrowheads="1"/>
          </p:cNvSpPr>
          <p:nvPr>
            <p:ph type="body" idx="1"/>
          </p:nvPr>
        </p:nvSpPr>
        <p:spPr>
          <a:xfrm>
            <a:off x="457200" y="1600200"/>
            <a:ext cx="8362950" cy="4525963"/>
          </a:xfrm>
        </p:spPr>
        <p:txBody>
          <a:bodyPr/>
          <a:lstStyle/>
          <a:p>
            <a:pPr eaLnBrk="1" hangingPunct="1">
              <a:lnSpc>
                <a:spcPct val="90000"/>
              </a:lnSpc>
            </a:pPr>
            <a:r>
              <a:rPr lang="it-IT" altLang="it-IT" sz="2400" b="1" dirty="0">
                <a:solidFill>
                  <a:schemeClr val="accent2"/>
                </a:solidFill>
              </a:rPr>
              <a:t>Grazie al loro contenuto in acqua hanno un effetto rinfrescante</a:t>
            </a:r>
          </a:p>
          <a:p>
            <a:pPr eaLnBrk="1" hangingPunct="1">
              <a:lnSpc>
                <a:spcPct val="90000"/>
              </a:lnSpc>
            </a:pPr>
            <a:endParaRPr lang="it-IT" altLang="it-IT" sz="2400" b="1" dirty="0">
              <a:solidFill>
                <a:schemeClr val="accent2"/>
              </a:solidFill>
            </a:endParaRPr>
          </a:p>
          <a:p>
            <a:pPr eaLnBrk="1" hangingPunct="1">
              <a:lnSpc>
                <a:spcPct val="90000"/>
              </a:lnSpc>
            </a:pPr>
            <a:r>
              <a:rPr lang="it-IT" altLang="it-IT" sz="2400" b="1" dirty="0">
                <a:solidFill>
                  <a:schemeClr val="accent2"/>
                </a:solidFill>
              </a:rPr>
              <a:t>Molto gradite ai pazienti</a:t>
            </a:r>
          </a:p>
          <a:p>
            <a:pPr eaLnBrk="1" hangingPunct="1">
              <a:lnSpc>
                <a:spcPct val="90000"/>
              </a:lnSpc>
            </a:pPr>
            <a:endParaRPr lang="it-IT" altLang="it-IT" sz="2400" b="1" dirty="0">
              <a:solidFill>
                <a:schemeClr val="accent2"/>
              </a:solidFill>
            </a:endParaRPr>
          </a:p>
          <a:p>
            <a:pPr eaLnBrk="1" hangingPunct="1">
              <a:lnSpc>
                <a:spcPct val="90000"/>
              </a:lnSpc>
            </a:pPr>
            <a:r>
              <a:rPr lang="it-IT" altLang="it-IT" sz="2400" b="1" dirty="0">
                <a:solidFill>
                  <a:schemeClr val="accent2"/>
                </a:solidFill>
              </a:rPr>
              <a:t>Uso prolungato</a:t>
            </a:r>
            <a:endParaRPr lang="it-IT" altLang="it-IT" sz="2000" b="1" dirty="0">
              <a:solidFill>
                <a:schemeClr val="accent2"/>
              </a:solidFill>
            </a:endParaRPr>
          </a:p>
        </p:txBody>
      </p:sp>
    </p:spTree>
    <p:extLst>
      <p:ext uri="{BB962C8B-B14F-4D97-AF65-F5344CB8AC3E}">
        <p14:creationId xmlns:p14="http://schemas.microsoft.com/office/powerpoint/2010/main" val="181539637"/>
      </p:ext>
    </p:extLst>
  </p:cSld>
  <p:clrMapOvr>
    <a:masterClrMapping/>
  </p:clrMapOvr>
  <p:transition spd="slow">
    <p:strips dir="ru"/>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olo 1">
            <a:extLst>
              <a:ext uri="{FF2B5EF4-FFF2-40B4-BE49-F238E27FC236}">
                <a16:creationId xmlns:a16="http://schemas.microsoft.com/office/drawing/2014/main" id="{D3893342-5993-4228-BD1B-C3BEF0FFD4D3}"/>
              </a:ext>
            </a:extLst>
          </p:cNvPr>
          <p:cNvSpPr>
            <a:spLocks noGrp="1" noChangeArrowheads="1"/>
          </p:cNvSpPr>
          <p:nvPr>
            <p:ph type="title"/>
          </p:nvPr>
        </p:nvSpPr>
        <p:spPr/>
        <p:txBody>
          <a:bodyPr/>
          <a:lstStyle/>
          <a:p>
            <a:r>
              <a:rPr lang="it-IT" altLang="it-IT" b="1" dirty="0">
                <a:solidFill>
                  <a:srgbClr val="FF0000"/>
                </a:solidFill>
              </a:rPr>
              <a:t>Altro: Polveri e/o talchi</a:t>
            </a:r>
            <a:endParaRPr lang="en-GB" altLang="it-IT" dirty="0"/>
          </a:p>
        </p:txBody>
      </p:sp>
      <p:sp>
        <p:nvSpPr>
          <p:cNvPr id="63491" name="Segnaposto contenuto 2">
            <a:extLst>
              <a:ext uri="{FF2B5EF4-FFF2-40B4-BE49-F238E27FC236}">
                <a16:creationId xmlns:a16="http://schemas.microsoft.com/office/drawing/2014/main" id="{2D9645D8-1434-4575-A56E-7E8DACF1A135}"/>
              </a:ext>
            </a:extLst>
          </p:cNvPr>
          <p:cNvSpPr>
            <a:spLocks noGrp="1" noChangeArrowheads="1"/>
          </p:cNvSpPr>
          <p:nvPr>
            <p:ph idx="1"/>
          </p:nvPr>
        </p:nvSpPr>
        <p:spPr/>
        <p:txBody>
          <a:bodyPr/>
          <a:lstStyle/>
          <a:p>
            <a:r>
              <a:rPr lang="it-IT" altLang="it-IT" b="1">
                <a:solidFill>
                  <a:schemeClr val="accent2"/>
                </a:solidFill>
              </a:rPr>
              <a:t>Preparazioni terapeutiche polverizzate, adoperate per la loro azione rinfrescante ed essiccante, o mescolate con liquidi o con grassi per formare delle paste</a:t>
            </a:r>
            <a:endParaRPr lang="en-GB" altLang="it-IT" b="1">
              <a:solidFill>
                <a:schemeClr val="accent2"/>
              </a:solidFill>
            </a:endParaRPr>
          </a:p>
        </p:txBody>
      </p:sp>
    </p:spTree>
  </p:cSld>
  <p:clrMapOvr>
    <a:masterClrMapping/>
  </p:clrMapOvr>
  <p:transition spd="slow">
    <p:strips dir="ru"/>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B8BB6075-80C3-4245-86C9-E5827DFE9534}"/>
              </a:ext>
            </a:extLst>
          </p:cNvPr>
          <p:cNvSpPr>
            <a:spLocks noGrp="1" noChangeArrowheads="1"/>
          </p:cNvSpPr>
          <p:nvPr>
            <p:ph type="title"/>
          </p:nvPr>
        </p:nvSpPr>
        <p:spPr/>
        <p:txBody>
          <a:bodyPr/>
          <a:lstStyle/>
          <a:p>
            <a:pPr eaLnBrk="1" hangingPunct="1"/>
            <a:r>
              <a:rPr lang="it-IT" altLang="it-IT" b="1" dirty="0">
                <a:solidFill>
                  <a:srgbClr val="FF0000"/>
                </a:solidFill>
              </a:rPr>
              <a:t>Altro: Polveri e/o talchi</a:t>
            </a:r>
          </a:p>
        </p:txBody>
      </p:sp>
      <p:sp>
        <p:nvSpPr>
          <p:cNvPr id="64515" name="Text Box 5">
            <a:extLst>
              <a:ext uri="{FF2B5EF4-FFF2-40B4-BE49-F238E27FC236}">
                <a16:creationId xmlns:a16="http://schemas.microsoft.com/office/drawing/2014/main" id="{0981E076-E758-48A5-8944-CF23866E18D6}"/>
              </a:ext>
            </a:extLst>
          </p:cNvPr>
          <p:cNvSpPr txBox="1">
            <a:spLocks noChangeArrowheads="1"/>
          </p:cNvSpPr>
          <p:nvPr/>
        </p:nvSpPr>
        <p:spPr bwMode="auto">
          <a:xfrm>
            <a:off x="609600" y="1828800"/>
            <a:ext cx="7848600"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it-IT" altLang="it-IT" sz="3600">
                <a:solidFill>
                  <a:schemeClr val="accent2"/>
                </a:solidFill>
              </a:rPr>
              <a:t>Le polveri possono essere formulate dal farmacista su indicazione del medico (polvere di Majocchi) o essere già pronte in commercio perché preparate dalle industrie (talchi del commercio).</a:t>
            </a:r>
          </a:p>
        </p:txBody>
      </p:sp>
    </p:spTree>
  </p:cSld>
  <p:clrMapOvr>
    <a:masterClrMapping/>
  </p:clrMapOvr>
  <p:transition spd="slow">
    <p:strips dir="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4">
            <a:extLst>
              <a:ext uri="{FF2B5EF4-FFF2-40B4-BE49-F238E27FC236}">
                <a16:creationId xmlns:a16="http://schemas.microsoft.com/office/drawing/2014/main" id="{FCA04F21-D9D2-4DFE-9766-A81B246047B0}"/>
              </a:ext>
            </a:extLst>
          </p:cNvPr>
          <p:cNvSpPr txBox="1">
            <a:spLocks noChangeArrowheads="1"/>
          </p:cNvSpPr>
          <p:nvPr/>
        </p:nvSpPr>
        <p:spPr bwMode="auto">
          <a:xfrm>
            <a:off x="358775" y="476250"/>
            <a:ext cx="84248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4400">
                <a:solidFill>
                  <a:srgbClr val="FF0000"/>
                </a:solidFill>
              </a:rPr>
              <a:t>Terapia locale o terapia topica</a:t>
            </a:r>
          </a:p>
        </p:txBody>
      </p:sp>
      <p:sp>
        <p:nvSpPr>
          <p:cNvPr id="15363" name="Text Box 5">
            <a:extLst>
              <a:ext uri="{FF2B5EF4-FFF2-40B4-BE49-F238E27FC236}">
                <a16:creationId xmlns:a16="http://schemas.microsoft.com/office/drawing/2014/main" id="{55D13C74-BDC1-4EC4-A612-7CD8ABDBA443}"/>
              </a:ext>
            </a:extLst>
          </p:cNvPr>
          <p:cNvSpPr txBox="1">
            <a:spLocks noChangeArrowheads="1"/>
          </p:cNvSpPr>
          <p:nvPr/>
        </p:nvSpPr>
        <p:spPr bwMode="auto">
          <a:xfrm>
            <a:off x="250825" y="1773238"/>
            <a:ext cx="864235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it-IT" altLang="it-IT" sz="2800" dirty="0">
                <a:solidFill>
                  <a:srgbClr val="FF0000"/>
                </a:solidFill>
              </a:rPr>
              <a:t>Diffusione </a:t>
            </a:r>
          </a:p>
          <a:p>
            <a:pPr eaLnBrk="1" hangingPunct="1">
              <a:spcBef>
                <a:spcPct val="50000"/>
              </a:spcBef>
            </a:pPr>
            <a:r>
              <a:rPr lang="it-IT" altLang="it-IT" sz="2800" dirty="0">
                <a:solidFill>
                  <a:schemeClr val="accent2"/>
                </a:solidFill>
              </a:rPr>
              <a:t>La sostanza diffonde a livello della giunzione </a:t>
            </a:r>
            <a:r>
              <a:rPr lang="it-IT" altLang="it-IT" sz="2800" dirty="0" err="1">
                <a:solidFill>
                  <a:schemeClr val="accent2"/>
                </a:solidFill>
              </a:rPr>
              <a:t>dermo</a:t>
            </a:r>
            <a:r>
              <a:rPr lang="it-IT" altLang="it-IT" sz="2800" dirty="0">
                <a:solidFill>
                  <a:schemeClr val="accent2"/>
                </a:solidFill>
              </a:rPr>
              <a:t>/epidermica e poi al derma</a:t>
            </a:r>
          </a:p>
          <a:p>
            <a:pPr eaLnBrk="1" hangingPunct="1">
              <a:spcBef>
                <a:spcPct val="50000"/>
              </a:spcBef>
            </a:pPr>
            <a:r>
              <a:rPr lang="it-IT" altLang="it-IT" sz="2800" dirty="0">
                <a:solidFill>
                  <a:srgbClr val="FF0000"/>
                </a:solidFill>
              </a:rPr>
              <a:t>Distribuzione</a:t>
            </a:r>
            <a:r>
              <a:rPr lang="it-IT" altLang="it-IT" sz="2800" dirty="0">
                <a:solidFill>
                  <a:schemeClr val="accent2"/>
                </a:solidFill>
              </a:rPr>
              <a:t> </a:t>
            </a:r>
          </a:p>
          <a:p>
            <a:pPr eaLnBrk="1" hangingPunct="1">
              <a:spcBef>
                <a:spcPct val="50000"/>
              </a:spcBef>
            </a:pPr>
            <a:r>
              <a:rPr lang="it-IT" altLang="it-IT" sz="2800" dirty="0">
                <a:solidFill>
                  <a:schemeClr val="accent2"/>
                </a:solidFill>
              </a:rPr>
              <a:t>La sostanza attraverso il plesso vascolare si distribuisce a livello sistemico</a:t>
            </a:r>
          </a:p>
        </p:txBody>
      </p:sp>
    </p:spTree>
  </p:cSld>
  <p:clrMapOvr>
    <a:masterClrMapping/>
  </p:clrMapOvr>
  <p:transition spd="slow">
    <p:strips dir="ru"/>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22C97305-C0FA-43DE-8258-B2EEEC2D2973}"/>
              </a:ext>
            </a:extLst>
          </p:cNvPr>
          <p:cNvSpPr>
            <a:spLocks noGrp="1" noChangeArrowheads="1"/>
          </p:cNvSpPr>
          <p:nvPr>
            <p:ph type="title"/>
          </p:nvPr>
        </p:nvSpPr>
        <p:spPr/>
        <p:txBody>
          <a:bodyPr/>
          <a:lstStyle/>
          <a:p>
            <a:pPr eaLnBrk="1" hangingPunct="1"/>
            <a:r>
              <a:rPr lang="it-IT" altLang="it-IT" b="1" dirty="0">
                <a:solidFill>
                  <a:srgbClr val="FF0000"/>
                </a:solidFill>
              </a:rPr>
              <a:t>Altro: Polveri e/o talchi</a:t>
            </a:r>
          </a:p>
        </p:txBody>
      </p:sp>
      <p:sp>
        <p:nvSpPr>
          <p:cNvPr id="65539" name="Rectangle 3">
            <a:extLst>
              <a:ext uri="{FF2B5EF4-FFF2-40B4-BE49-F238E27FC236}">
                <a16:creationId xmlns:a16="http://schemas.microsoft.com/office/drawing/2014/main" id="{3409C839-E6C4-4D53-B781-25B02F795425}"/>
              </a:ext>
            </a:extLst>
          </p:cNvPr>
          <p:cNvSpPr>
            <a:spLocks noGrp="1" noChangeArrowheads="1"/>
          </p:cNvSpPr>
          <p:nvPr>
            <p:ph type="body" idx="1"/>
          </p:nvPr>
        </p:nvSpPr>
        <p:spPr/>
        <p:txBody>
          <a:bodyPr/>
          <a:lstStyle/>
          <a:p>
            <a:pPr eaLnBrk="1" hangingPunct="1">
              <a:lnSpc>
                <a:spcPct val="80000"/>
              </a:lnSpc>
            </a:pPr>
            <a:r>
              <a:rPr lang="it-IT" altLang="it-IT" b="1">
                <a:solidFill>
                  <a:schemeClr val="accent2"/>
                </a:solidFill>
              </a:rPr>
              <a:t>Talco Veneto </a:t>
            </a:r>
            <a:r>
              <a:rPr lang="it-IT" altLang="it-IT" sz="2400" b="1">
                <a:solidFill>
                  <a:schemeClr val="accent2"/>
                </a:solidFill>
              </a:rPr>
              <a:t>(silicato idrato di magnesio)</a:t>
            </a:r>
          </a:p>
          <a:p>
            <a:pPr eaLnBrk="1" hangingPunct="1">
              <a:lnSpc>
                <a:spcPct val="80000"/>
              </a:lnSpc>
            </a:pPr>
            <a:r>
              <a:rPr lang="it-IT" altLang="it-IT" b="1">
                <a:solidFill>
                  <a:schemeClr val="accent2"/>
                </a:solidFill>
              </a:rPr>
              <a:t>Ossido di Zinco</a:t>
            </a:r>
          </a:p>
          <a:p>
            <a:pPr eaLnBrk="1" hangingPunct="1">
              <a:lnSpc>
                <a:spcPct val="80000"/>
              </a:lnSpc>
            </a:pPr>
            <a:r>
              <a:rPr lang="it-IT" altLang="it-IT" b="1">
                <a:solidFill>
                  <a:schemeClr val="accent2"/>
                </a:solidFill>
              </a:rPr>
              <a:t>Amido di Riso, di Mais, di Avena</a:t>
            </a:r>
          </a:p>
          <a:p>
            <a:pPr eaLnBrk="1" hangingPunct="1">
              <a:lnSpc>
                <a:spcPct val="80000"/>
              </a:lnSpc>
            </a:pPr>
            <a:r>
              <a:rPr lang="it-IT" altLang="it-IT" b="1">
                <a:solidFill>
                  <a:schemeClr val="accent2"/>
                </a:solidFill>
              </a:rPr>
              <a:t>Caolino </a:t>
            </a:r>
            <a:r>
              <a:rPr lang="it-IT" altLang="it-IT" sz="2400" b="1">
                <a:solidFill>
                  <a:schemeClr val="accent2"/>
                </a:solidFill>
              </a:rPr>
              <a:t>( silicato di alluminio)</a:t>
            </a:r>
          </a:p>
          <a:p>
            <a:pPr eaLnBrk="1" hangingPunct="1">
              <a:lnSpc>
                <a:spcPct val="80000"/>
              </a:lnSpc>
              <a:buFontTx/>
              <a:buNone/>
            </a:pPr>
            <a:endParaRPr lang="it-IT" altLang="it-IT" sz="2400">
              <a:solidFill>
                <a:schemeClr val="accent2"/>
              </a:solidFill>
            </a:endParaRPr>
          </a:p>
          <a:p>
            <a:pPr eaLnBrk="1" hangingPunct="1">
              <a:lnSpc>
                <a:spcPct val="80000"/>
              </a:lnSpc>
              <a:buFontTx/>
              <a:buNone/>
            </a:pPr>
            <a:r>
              <a:rPr lang="it-IT" altLang="it-IT" sz="2800" b="1">
                <a:solidFill>
                  <a:schemeClr val="accent2"/>
                </a:solidFill>
              </a:rPr>
              <a:t>Azioni:	- Adsorbenti</a:t>
            </a:r>
          </a:p>
          <a:p>
            <a:pPr eaLnBrk="1" hangingPunct="1">
              <a:lnSpc>
                <a:spcPct val="80000"/>
              </a:lnSpc>
              <a:buFontTx/>
              <a:buNone/>
            </a:pPr>
            <a:r>
              <a:rPr lang="it-IT" altLang="it-IT" sz="2800" b="1">
                <a:solidFill>
                  <a:schemeClr val="accent2"/>
                </a:solidFill>
              </a:rPr>
              <a:t>			- Antiprurito</a:t>
            </a:r>
          </a:p>
          <a:p>
            <a:pPr eaLnBrk="1" hangingPunct="1">
              <a:lnSpc>
                <a:spcPct val="80000"/>
              </a:lnSpc>
              <a:buFontTx/>
              <a:buNone/>
            </a:pPr>
            <a:r>
              <a:rPr lang="it-IT" altLang="it-IT" sz="2800" b="1">
                <a:solidFill>
                  <a:schemeClr val="accent2"/>
                </a:solidFill>
              </a:rPr>
              <a:t>                   - Calo del coefficiente di frizione</a:t>
            </a:r>
          </a:p>
          <a:p>
            <a:pPr eaLnBrk="1" hangingPunct="1">
              <a:lnSpc>
                <a:spcPct val="80000"/>
              </a:lnSpc>
              <a:buFontTx/>
              <a:buNone/>
            </a:pPr>
            <a:endParaRPr lang="it-IT" altLang="it-IT" sz="2800" b="1">
              <a:solidFill>
                <a:schemeClr val="accent2"/>
              </a:solidFill>
            </a:endParaRPr>
          </a:p>
          <a:p>
            <a:pPr eaLnBrk="1" hangingPunct="1">
              <a:lnSpc>
                <a:spcPct val="80000"/>
              </a:lnSpc>
              <a:buFontTx/>
              <a:buNone/>
            </a:pPr>
            <a:r>
              <a:rPr lang="it-IT" altLang="it-IT" sz="2800" b="1">
                <a:solidFill>
                  <a:schemeClr val="accent2"/>
                </a:solidFill>
              </a:rPr>
              <a:t>Attenzione alla tossicità! (diclorofene)</a:t>
            </a:r>
          </a:p>
        </p:txBody>
      </p:sp>
    </p:spTree>
  </p:cSld>
  <p:clrMapOvr>
    <a:masterClrMapping/>
  </p:clrMapOvr>
  <p:transition spd="slow">
    <p:strips dir="ru"/>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EAD26A1B-6493-4DD9-A0EF-CE018768B949}"/>
              </a:ext>
            </a:extLst>
          </p:cNvPr>
          <p:cNvSpPr>
            <a:spLocks noGrp="1" noChangeArrowheads="1"/>
          </p:cNvSpPr>
          <p:nvPr>
            <p:ph type="title"/>
          </p:nvPr>
        </p:nvSpPr>
        <p:spPr/>
        <p:txBody>
          <a:bodyPr/>
          <a:lstStyle/>
          <a:p>
            <a:pPr eaLnBrk="1" hangingPunct="1"/>
            <a:r>
              <a:rPr lang="it-IT" altLang="it-IT" b="1" dirty="0">
                <a:solidFill>
                  <a:srgbClr val="FF0000"/>
                </a:solidFill>
              </a:rPr>
              <a:t>Altro: Polveri e/o talchi</a:t>
            </a:r>
          </a:p>
        </p:txBody>
      </p:sp>
      <p:sp>
        <p:nvSpPr>
          <p:cNvPr id="65539" name="Rectangle 3">
            <a:extLst>
              <a:ext uri="{FF2B5EF4-FFF2-40B4-BE49-F238E27FC236}">
                <a16:creationId xmlns:a16="http://schemas.microsoft.com/office/drawing/2014/main" id="{C240C69E-7206-44C6-8D05-8547F6069415}"/>
              </a:ext>
            </a:extLst>
          </p:cNvPr>
          <p:cNvSpPr>
            <a:spLocks noGrp="1" noChangeArrowheads="1"/>
          </p:cNvSpPr>
          <p:nvPr>
            <p:ph type="body" idx="1"/>
          </p:nvPr>
        </p:nvSpPr>
        <p:spPr/>
        <p:txBody>
          <a:bodyPr/>
          <a:lstStyle/>
          <a:p>
            <a:pPr eaLnBrk="1" hangingPunct="1">
              <a:lnSpc>
                <a:spcPct val="80000"/>
              </a:lnSpc>
            </a:pPr>
            <a:r>
              <a:rPr lang="it-IT" altLang="it-IT" b="1" dirty="0">
                <a:solidFill>
                  <a:schemeClr val="accent2"/>
                </a:solidFill>
              </a:rPr>
              <a:t>Nel bambino prestare attenzione all’uso in caso di dermatite da pannolino</a:t>
            </a:r>
          </a:p>
          <a:p>
            <a:pPr eaLnBrk="1" hangingPunct="1">
              <a:lnSpc>
                <a:spcPct val="80000"/>
              </a:lnSpc>
            </a:pPr>
            <a:r>
              <a:rPr lang="it-IT" altLang="it-IT" b="1" dirty="0">
                <a:solidFill>
                  <a:schemeClr val="accent2"/>
                </a:solidFill>
              </a:rPr>
              <a:t>Aumento del rischio d’infezione in caso di barriera cutanea alterata</a:t>
            </a:r>
          </a:p>
          <a:p>
            <a:pPr eaLnBrk="1" hangingPunct="1">
              <a:lnSpc>
                <a:spcPct val="80000"/>
              </a:lnSpc>
            </a:pPr>
            <a:r>
              <a:rPr lang="it-IT" altLang="it-IT" b="1" dirty="0">
                <a:solidFill>
                  <a:schemeClr val="accent2"/>
                </a:solidFill>
              </a:rPr>
              <a:t>Aumento del rischio di DAC nel successivo uso di guanti contenenti talco</a:t>
            </a:r>
          </a:p>
          <a:p>
            <a:pPr eaLnBrk="1" hangingPunct="1">
              <a:lnSpc>
                <a:spcPct val="80000"/>
              </a:lnSpc>
            </a:pPr>
            <a:r>
              <a:rPr lang="it-IT" altLang="it-IT" b="1" dirty="0">
                <a:solidFill>
                  <a:schemeClr val="accent2"/>
                </a:solidFill>
              </a:rPr>
              <a:t>In caso di uso nel post-chirurgico o in caso di ulcere aumento del rischio di ascessi sterili o granulomi da corpo estraneo</a:t>
            </a:r>
          </a:p>
          <a:p>
            <a:pPr eaLnBrk="1" hangingPunct="1">
              <a:lnSpc>
                <a:spcPct val="80000"/>
              </a:lnSpc>
            </a:pPr>
            <a:endParaRPr lang="it-IT" altLang="it-IT" b="1" dirty="0">
              <a:solidFill>
                <a:schemeClr val="accent2"/>
              </a:solidFill>
            </a:endParaRPr>
          </a:p>
        </p:txBody>
      </p:sp>
    </p:spTree>
    <p:extLst>
      <p:ext uri="{BB962C8B-B14F-4D97-AF65-F5344CB8AC3E}">
        <p14:creationId xmlns:p14="http://schemas.microsoft.com/office/powerpoint/2010/main" val="1542453369"/>
      </p:ext>
    </p:extLst>
  </p:cSld>
  <p:clrMapOvr>
    <a:masterClrMapping/>
  </p:clrMapOvr>
  <p:transition spd="slow">
    <p:strips dir="ru"/>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F282FBD-634D-4D4D-A4E9-EDC5FEF82ED4}"/>
              </a:ext>
            </a:extLst>
          </p:cNvPr>
          <p:cNvSpPr>
            <a:spLocks noGrp="1"/>
          </p:cNvSpPr>
          <p:nvPr>
            <p:ph type="title"/>
          </p:nvPr>
        </p:nvSpPr>
        <p:spPr/>
        <p:txBody>
          <a:bodyPr/>
          <a:lstStyle/>
          <a:p>
            <a:endParaRPr lang="en-GB"/>
          </a:p>
        </p:txBody>
      </p:sp>
      <p:pic>
        <p:nvPicPr>
          <p:cNvPr id="5" name="Segnaposto contenuto 4" descr="Immagine che contiene toeletta, lozione&#10;&#10;Descrizione generata automaticamente">
            <a:extLst>
              <a:ext uri="{FF2B5EF4-FFF2-40B4-BE49-F238E27FC236}">
                <a16:creationId xmlns:a16="http://schemas.microsoft.com/office/drawing/2014/main" id="{47734DC4-2389-460E-B878-2032B7CCDE70}"/>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tretch>
            <a:fillRect/>
          </a:stretch>
        </p:blipFill>
        <p:spPr>
          <a:xfrm>
            <a:off x="5796136" y="2280106"/>
            <a:ext cx="2996728" cy="4182933"/>
          </a:xfrm>
        </p:spPr>
      </p:pic>
      <p:pic>
        <p:nvPicPr>
          <p:cNvPr id="6" name="Immagine 5" descr="Immagine che contiene mela, interni, frutta, sedendo&#10;&#10;Descrizione generata automaticamente">
            <a:extLst>
              <a:ext uri="{FF2B5EF4-FFF2-40B4-BE49-F238E27FC236}">
                <a16:creationId xmlns:a16="http://schemas.microsoft.com/office/drawing/2014/main" id="{A5CA8EE6-883D-4B4B-9683-00D60DF95AD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6182" y="247863"/>
            <a:ext cx="3449714" cy="3449714"/>
          </a:xfrm>
          <a:prstGeom prst="rect">
            <a:avLst/>
          </a:prstGeom>
        </p:spPr>
      </p:pic>
      <p:sp>
        <p:nvSpPr>
          <p:cNvPr id="7" name="Freccia a destra 6">
            <a:extLst>
              <a:ext uri="{FF2B5EF4-FFF2-40B4-BE49-F238E27FC236}">
                <a16:creationId xmlns:a16="http://schemas.microsoft.com/office/drawing/2014/main" id="{9E3D26DB-45BE-4637-8DE6-7A36FBD97DC2}"/>
              </a:ext>
            </a:extLst>
          </p:cNvPr>
          <p:cNvSpPr/>
          <p:nvPr/>
        </p:nvSpPr>
        <p:spPr bwMode="auto">
          <a:xfrm>
            <a:off x="4103948" y="3027058"/>
            <a:ext cx="936104" cy="641603"/>
          </a:xfrm>
          <a:prstGeom prst="rightArrow">
            <a:avLst/>
          </a:prstGeom>
          <a:solidFill>
            <a:srgbClr val="002060"/>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000" b="1" i="0" u="none" strike="noStrike" cap="none" normalizeH="0" baseline="0" dirty="0">
              <a:ln>
                <a:noFill/>
              </a:ln>
              <a:solidFill>
                <a:schemeClr val="tx1"/>
              </a:solidFill>
              <a:effectLst/>
              <a:latin typeface="Arial" charset="0"/>
            </a:endParaRPr>
          </a:p>
        </p:txBody>
      </p:sp>
      <p:sp>
        <p:nvSpPr>
          <p:cNvPr id="3" name="Croce 2">
            <a:extLst>
              <a:ext uri="{FF2B5EF4-FFF2-40B4-BE49-F238E27FC236}">
                <a16:creationId xmlns:a16="http://schemas.microsoft.com/office/drawing/2014/main" id="{54EACB2E-0158-4BF3-894B-83F920D40C66}"/>
              </a:ext>
            </a:extLst>
          </p:cNvPr>
          <p:cNvSpPr/>
          <p:nvPr/>
        </p:nvSpPr>
        <p:spPr bwMode="auto">
          <a:xfrm rot="3250504">
            <a:off x="6460890" y="3713007"/>
            <a:ext cx="1740371" cy="1641743"/>
          </a:xfrm>
          <a:prstGeom prst="plus">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0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977935321"/>
      </p:ext>
    </p:extLst>
  </p:cSld>
  <p:clrMapOvr>
    <a:masterClrMapping/>
  </p:clrMapOvr>
  <p:transition spd="slow">
    <p:strips dir="ru"/>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78335083-0A3E-408B-8706-796C20C2ECD6}"/>
              </a:ext>
            </a:extLst>
          </p:cNvPr>
          <p:cNvSpPr>
            <a:spLocks noGrp="1" noChangeArrowheads="1"/>
          </p:cNvSpPr>
          <p:nvPr>
            <p:ph type="title"/>
          </p:nvPr>
        </p:nvSpPr>
        <p:spPr/>
        <p:txBody>
          <a:bodyPr/>
          <a:lstStyle/>
          <a:p>
            <a:pPr eaLnBrk="1" hangingPunct="1"/>
            <a:r>
              <a:rPr lang="it-IT" altLang="it-IT" b="1">
                <a:solidFill>
                  <a:srgbClr val="FF0000"/>
                </a:solidFill>
              </a:rPr>
              <a:t>Altro: mousse</a:t>
            </a:r>
            <a:endParaRPr lang="it-IT" altLang="it-IT" b="1" dirty="0">
              <a:solidFill>
                <a:srgbClr val="FF0000"/>
              </a:solidFill>
            </a:endParaRPr>
          </a:p>
        </p:txBody>
      </p:sp>
      <p:sp>
        <p:nvSpPr>
          <p:cNvPr id="37891" name="Rectangle 3">
            <a:extLst>
              <a:ext uri="{FF2B5EF4-FFF2-40B4-BE49-F238E27FC236}">
                <a16:creationId xmlns:a16="http://schemas.microsoft.com/office/drawing/2014/main" id="{C89E0CA0-6D5D-4ED0-B391-EF8DE3A4A8DE}"/>
              </a:ext>
            </a:extLst>
          </p:cNvPr>
          <p:cNvSpPr>
            <a:spLocks noGrp="1" noChangeArrowheads="1"/>
          </p:cNvSpPr>
          <p:nvPr>
            <p:ph type="body" idx="1"/>
          </p:nvPr>
        </p:nvSpPr>
        <p:spPr>
          <a:xfrm>
            <a:off x="179388" y="1341438"/>
            <a:ext cx="8496300" cy="5100637"/>
          </a:xfrm>
        </p:spPr>
        <p:txBody>
          <a:bodyPr/>
          <a:lstStyle/>
          <a:p>
            <a:pPr eaLnBrk="1" hangingPunct="1">
              <a:defRPr/>
            </a:pPr>
            <a:r>
              <a:rPr lang="it-IT" altLang="it-IT" sz="2000" b="1" i="1" dirty="0" err="1">
                <a:solidFill>
                  <a:schemeClr val="accent2"/>
                </a:solidFill>
              </a:rPr>
              <a:t>Bettamousse</a:t>
            </a:r>
            <a:endParaRPr lang="it-IT" altLang="it-IT" sz="2000" b="1" i="1" dirty="0">
              <a:solidFill>
                <a:schemeClr val="accent2"/>
              </a:solidFill>
            </a:endParaRPr>
          </a:p>
          <a:p>
            <a:pPr eaLnBrk="1" hangingPunct="1">
              <a:defRPr/>
            </a:pPr>
            <a:r>
              <a:rPr lang="it-IT" altLang="it-IT" sz="2000" b="1" i="1" dirty="0" err="1">
                <a:solidFill>
                  <a:schemeClr val="accent2"/>
                </a:solidFill>
              </a:rPr>
              <a:t>Ketomousse</a:t>
            </a:r>
            <a:endParaRPr lang="it-IT" altLang="it-IT" sz="2000" b="1" i="1" dirty="0">
              <a:solidFill>
                <a:schemeClr val="accent2"/>
              </a:solidFill>
            </a:endParaRPr>
          </a:p>
          <a:p>
            <a:pPr eaLnBrk="1" hangingPunct="1">
              <a:defRPr/>
            </a:pPr>
            <a:r>
              <a:rPr lang="it-IT" altLang="it-IT" sz="2000" b="1" i="1" dirty="0">
                <a:solidFill>
                  <a:schemeClr val="accent2"/>
                </a:solidFill>
              </a:rPr>
              <a:t>E-Mousse</a:t>
            </a:r>
          </a:p>
          <a:p>
            <a:pPr eaLnBrk="1" hangingPunct="1">
              <a:defRPr/>
            </a:pPr>
            <a:r>
              <a:rPr lang="it-IT" altLang="it-IT" sz="2000" b="1" i="1" dirty="0" err="1">
                <a:solidFill>
                  <a:schemeClr val="accent2"/>
                </a:solidFill>
              </a:rPr>
              <a:t>Milice</a:t>
            </a:r>
            <a:endParaRPr lang="it-IT" altLang="it-IT" sz="2000" b="1" i="1" dirty="0">
              <a:solidFill>
                <a:schemeClr val="accent2"/>
              </a:solidFill>
            </a:endParaRPr>
          </a:p>
          <a:p>
            <a:pPr eaLnBrk="1" hangingPunct="1">
              <a:defRPr/>
            </a:pPr>
            <a:r>
              <a:rPr lang="it-IT" altLang="it-IT" sz="2000" b="1" i="1" dirty="0" err="1">
                <a:solidFill>
                  <a:schemeClr val="accent2"/>
                </a:solidFill>
              </a:rPr>
              <a:t>Mavisan</a:t>
            </a:r>
            <a:r>
              <a:rPr lang="it-IT" altLang="it-IT" sz="2000" b="1" i="1" dirty="0">
                <a:solidFill>
                  <a:schemeClr val="accent2"/>
                </a:solidFill>
              </a:rPr>
              <a:t> </a:t>
            </a:r>
            <a:r>
              <a:rPr lang="it-IT" altLang="it-IT" sz="2000" b="1" i="1" dirty="0" err="1">
                <a:solidFill>
                  <a:schemeClr val="accent2"/>
                </a:solidFill>
              </a:rPr>
              <a:t>scalp</a:t>
            </a:r>
            <a:r>
              <a:rPr lang="it-IT" altLang="it-IT" sz="2000" b="1" i="1" dirty="0">
                <a:solidFill>
                  <a:schemeClr val="accent2"/>
                </a:solidFill>
              </a:rPr>
              <a:t> spuma</a:t>
            </a:r>
          </a:p>
          <a:p>
            <a:pPr eaLnBrk="1" hangingPunct="1">
              <a:defRPr/>
            </a:pPr>
            <a:r>
              <a:rPr lang="it-IT" altLang="it-IT" sz="2000" b="1" i="1" dirty="0" err="1">
                <a:solidFill>
                  <a:schemeClr val="accent2"/>
                </a:solidFill>
              </a:rPr>
              <a:t>Helioskin</a:t>
            </a:r>
            <a:r>
              <a:rPr lang="it-IT" altLang="it-IT" sz="2000" b="1" i="1" dirty="0">
                <a:solidFill>
                  <a:schemeClr val="accent2"/>
                </a:solidFill>
              </a:rPr>
              <a:t> spuma </a:t>
            </a:r>
          </a:p>
          <a:p>
            <a:pPr eaLnBrk="1" hangingPunct="1">
              <a:defRPr/>
            </a:pPr>
            <a:r>
              <a:rPr lang="it-IT" altLang="it-IT" sz="2000" b="1" i="1" dirty="0" err="1">
                <a:solidFill>
                  <a:schemeClr val="accent2"/>
                </a:solidFill>
              </a:rPr>
              <a:t>Dermaffine</a:t>
            </a:r>
            <a:r>
              <a:rPr lang="it-IT" altLang="it-IT" sz="2000" b="1" i="1" dirty="0">
                <a:solidFill>
                  <a:schemeClr val="accent2"/>
                </a:solidFill>
              </a:rPr>
              <a:t> 20 mousse</a:t>
            </a:r>
          </a:p>
          <a:p>
            <a:pPr eaLnBrk="1" hangingPunct="1">
              <a:defRPr/>
            </a:pPr>
            <a:r>
              <a:rPr lang="it-IT" altLang="it-IT" sz="2000" b="1" i="1" dirty="0" err="1">
                <a:solidFill>
                  <a:schemeClr val="accent2"/>
                </a:solidFill>
              </a:rPr>
              <a:t>Olux</a:t>
            </a:r>
            <a:r>
              <a:rPr lang="it-IT" altLang="it-IT" sz="2000" b="1" i="1" dirty="0">
                <a:solidFill>
                  <a:schemeClr val="accent2"/>
                </a:solidFill>
              </a:rPr>
              <a:t> </a:t>
            </a:r>
            <a:r>
              <a:rPr lang="it-IT" altLang="it-IT" sz="2000" b="1" i="1" dirty="0" err="1">
                <a:solidFill>
                  <a:schemeClr val="accent2"/>
                </a:solidFill>
              </a:rPr>
              <a:t>dermoschiuma</a:t>
            </a:r>
            <a:endParaRPr lang="it-IT" altLang="it-IT" sz="2000" b="1" i="1" dirty="0">
              <a:solidFill>
                <a:schemeClr val="accent2"/>
              </a:solidFill>
            </a:endParaRPr>
          </a:p>
          <a:p>
            <a:pPr marL="0" indent="0" eaLnBrk="1" hangingPunct="1">
              <a:buFontTx/>
              <a:buNone/>
              <a:defRPr/>
            </a:pPr>
            <a:endParaRPr lang="it-IT" altLang="it-IT" sz="2000" b="1" i="1" dirty="0">
              <a:solidFill>
                <a:schemeClr val="accent2"/>
              </a:solidFill>
            </a:endParaRPr>
          </a:p>
          <a:p>
            <a:pPr marL="0" indent="0" eaLnBrk="1" hangingPunct="1">
              <a:buFontTx/>
              <a:buNone/>
              <a:defRPr/>
            </a:pPr>
            <a:r>
              <a:rPr lang="it-IT" altLang="it-IT" sz="2800" b="1" dirty="0">
                <a:solidFill>
                  <a:schemeClr val="accent2"/>
                </a:solidFill>
              </a:rPr>
              <a:t>Sono schiume</a:t>
            </a:r>
          </a:p>
          <a:p>
            <a:pPr eaLnBrk="1" hangingPunct="1">
              <a:buFontTx/>
              <a:buNone/>
              <a:defRPr/>
            </a:pPr>
            <a:r>
              <a:rPr lang="it-IT" altLang="it-IT" sz="2800" b="1" dirty="0">
                <a:solidFill>
                  <a:schemeClr val="accent2"/>
                </a:solidFill>
              </a:rPr>
              <a:t>Si utilizzano per il cuoio capelluto e/o per ampie superfici ed anche per le </a:t>
            </a:r>
            <a:r>
              <a:rPr lang="it-IT" altLang="it-IT" sz="2800" b="1" dirty="0" err="1">
                <a:solidFill>
                  <a:schemeClr val="accent2"/>
                </a:solidFill>
              </a:rPr>
              <a:t>semimucose</a:t>
            </a:r>
            <a:r>
              <a:rPr lang="it-IT" altLang="it-IT" sz="2800" b="1" dirty="0">
                <a:solidFill>
                  <a:schemeClr val="accent2"/>
                </a:solidFill>
              </a:rPr>
              <a:t> genitali; non ungono, sono facilmente spalmabili.</a:t>
            </a:r>
          </a:p>
        </p:txBody>
      </p:sp>
      <p:pic>
        <p:nvPicPr>
          <p:cNvPr id="77828" name="Picture 5" descr="Risultati immagini per milice schiuma">
            <a:extLst>
              <a:ext uri="{FF2B5EF4-FFF2-40B4-BE49-F238E27FC236}">
                <a16:creationId xmlns:a16="http://schemas.microsoft.com/office/drawing/2014/main" id="{3E5768A7-67E4-4EB3-847F-63DD64A1D30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13188" y="1425575"/>
            <a:ext cx="4762500" cy="31718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strips dir="ru"/>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2">
            <a:extLst>
              <a:ext uri="{FF2B5EF4-FFF2-40B4-BE49-F238E27FC236}">
                <a16:creationId xmlns:a16="http://schemas.microsoft.com/office/drawing/2014/main" id="{0221BA9F-787B-44E0-861F-A26B7F2A7CF1}"/>
              </a:ext>
            </a:extLst>
          </p:cNvPr>
          <p:cNvSpPr txBox="1">
            <a:spLocks noChangeArrowheads="1"/>
          </p:cNvSpPr>
          <p:nvPr/>
        </p:nvSpPr>
        <p:spPr bwMode="auto">
          <a:xfrm>
            <a:off x="358775" y="476250"/>
            <a:ext cx="84248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4400" dirty="0">
                <a:solidFill>
                  <a:srgbClr val="FF0000"/>
                </a:solidFill>
              </a:rPr>
              <a:t>Altro</a:t>
            </a:r>
          </a:p>
        </p:txBody>
      </p:sp>
      <p:sp>
        <p:nvSpPr>
          <p:cNvPr id="78851" name="Text Box 3">
            <a:extLst>
              <a:ext uri="{FF2B5EF4-FFF2-40B4-BE49-F238E27FC236}">
                <a16:creationId xmlns:a16="http://schemas.microsoft.com/office/drawing/2014/main" id="{FC9A65AC-8218-49FF-94BE-CFEB73A48BF7}"/>
              </a:ext>
            </a:extLst>
          </p:cNvPr>
          <p:cNvSpPr txBox="1">
            <a:spLocks noChangeArrowheads="1"/>
          </p:cNvSpPr>
          <p:nvPr/>
        </p:nvSpPr>
        <p:spPr bwMode="auto">
          <a:xfrm>
            <a:off x="323528" y="1340768"/>
            <a:ext cx="8388350"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it-IT" altLang="it-IT" sz="2800" dirty="0">
                <a:solidFill>
                  <a:schemeClr val="accent2"/>
                </a:solidFill>
              </a:rPr>
              <a:t> </a:t>
            </a:r>
            <a:r>
              <a:rPr lang="it-IT" altLang="it-IT" dirty="0">
                <a:solidFill>
                  <a:schemeClr val="accent2"/>
                </a:solidFill>
              </a:rPr>
              <a:t>Soluzioni</a:t>
            </a:r>
          </a:p>
          <a:p>
            <a:pPr eaLnBrk="1" hangingPunct="1">
              <a:spcBef>
                <a:spcPct val="50000"/>
              </a:spcBef>
            </a:pPr>
            <a:r>
              <a:rPr lang="it-IT" altLang="it-IT" dirty="0">
                <a:solidFill>
                  <a:schemeClr val="accent2"/>
                </a:solidFill>
              </a:rPr>
              <a:t> Polveri </a:t>
            </a:r>
            <a:r>
              <a:rPr lang="it-IT" altLang="it-IT" dirty="0">
                <a:solidFill>
                  <a:schemeClr val="accent2"/>
                </a:solidFill>
                <a:sym typeface="Wingdings" panose="05000000000000000000" pitchFamily="2" charset="2"/>
              </a:rPr>
              <a:t> </a:t>
            </a:r>
          </a:p>
          <a:p>
            <a:pPr eaLnBrk="1" hangingPunct="1">
              <a:spcBef>
                <a:spcPct val="50000"/>
              </a:spcBef>
            </a:pPr>
            <a:r>
              <a:rPr lang="it-IT" altLang="it-IT" dirty="0">
                <a:solidFill>
                  <a:schemeClr val="accent2"/>
                </a:solidFill>
                <a:sym typeface="Wingdings" panose="05000000000000000000" pitchFamily="2" charset="2"/>
              </a:rPr>
              <a:t> Paste: magre o grasse </a:t>
            </a:r>
          </a:p>
          <a:p>
            <a:pPr eaLnBrk="1" hangingPunct="1">
              <a:spcBef>
                <a:spcPct val="50000"/>
              </a:spcBef>
            </a:pPr>
            <a:r>
              <a:rPr lang="it-IT" altLang="it-IT" dirty="0">
                <a:solidFill>
                  <a:schemeClr val="accent2"/>
                </a:solidFill>
                <a:sym typeface="Wingdings" panose="05000000000000000000" pitchFamily="2" charset="2"/>
              </a:rPr>
              <a:t> Gel</a:t>
            </a:r>
          </a:p>
          <a:p>
            <a:pPr eaLnBrk="1" hangingPunct="1">
              <a:spcBef>
                <a:spcPct val="50000"/>
              </a:spcBef>
            </a:pPr>
            <a:r>
              <a:rPr lang="it-IT" altLang="it-IT" dirty="0">
                <a:solidFill>
                  <a:schemeClr val="accent2"/>
                </a:solidFill>
              </a:rPr>
              <a:t> Mousse</a:t>
            </a:r>
          </a:p>
          <a:p>
            <a:pPr eaLnBrk="1" hangingPunct="1">
              <a:spcBef>
                <a:spcPct val="50000"/>
              </a:spcBef>
            </a:pPr>
            <a:r>
              <a:rPr lang="it-IT" altLang="it-IT" dirty="0">
                <a:solidFill>
                  <a:schemeClr val="accent2"/>
                </a:solidFill>
              </a:rPr>
              <a:t> </a:t>
            </a:r>
            <a:r>
              <a:rPr lang="it-IT" altLang="it-IT" dirty="0">
                <a:solidFill>
                  <a:srgbClr val="FF0000"/>
                </a:solidFill>
              </a:rPr>
              <a:t>Lacche e smalti ungueali </a:t>
            </a:r>
            <a:r>
              <a:rPr lang="it-IT" altLang="it-IT" sz="2800" dirty="0">
                <a:solidFill>
                  <a:schemeClr val="accent2"/>
                </a:solidFill>
              </a:rPr>
              <a:t>(</a:t>
            </a:r>
            <a:r>
              <a:rPr lang="it-IT" altLang="it-IT" sz="2800" dirty="0" err="1">
                <a:solidFill>
                  <a:schemeClr val="accent2"/>
                </a:solidFill>
              </a:rPr>
              <a:t>Onicoker</a:t>
            </a:r>
            <a:r>
              <a:rPr lang="it-IT" altLang="it-IT" sz="2800" dirty="0">
                <a:solidFill>
                  <a:schemeClr val="accent2"/>
                </a:solidFill>
              </a:rPr>
              <a:t>,     	</a:t>
            </a:r>
            <a:r>
              <a:rPr lang="it-IT" altLang="it-IT" sz="2800" dirty="0" err="1">
                <a:solidFill>
                  <a:schemeClr val="accent2"/>
                </a:solidFill>
              </a:rPr>
              <a:t>Ecocel</a:t>
            </a:r>
            <a:r>
              <a:rPr lang="it-IT" altLang="it-IT" sz="2800" dirty="0">
                <a:solidFill>
                  <a:schemeClr val="accent2"/>
                </a:solidFill>
              </a:rPr>
              <a:t>, </a:t>
            </a:r>
            <a:r>
              <a:rPr lang="it-IT" altLang="it-IT" sz="2800" dirty="0" err="1">
                <a:solidFill>
                  <a:schemeClr val="accent2"/>
                </a:solidFill>
              </a:rPr>
              <a:t>Ecocel</a:t>
            </a:r>
            <a:r>
              <a:rPr lang="it-IT" altLang="it-IT" sz="2800" dirty="0">
                <a:solidFill>
                  <a:schemeClr val="accent2"/>
                </a:solidFill>
              </a:rPr>
              <a:t> plus, </a:t>
            </a:r>
            <a:r>
              <a:rPr lang="it-IT" altLang="it-IT" sz="2800" dirty="0" err="1">
                <a:solidFill>
                  <a:schemeClr val="accent2"/>
                </a:solidFill>
              </a:rPr>
              <a:t>Locetar</a:t>
            </a:r>
            <a:r>
              <a:rPr lang="it-IT" altLang="it-IT" sz="2800" dirty="0">
                <a:solidFill>
                  <a:schemeClr val="accent2"/>
                </a:solidFill>
              </a:rPr>
              <a:t>, </a:t>
            </a:r>
            <a:r>
              <a:rPr lang="it-IT" altLang="it-IT" sz="2800" dirty="0" err="1">
                <a:solidFill>
                  <a:schemeClr val="accent2"/>
                </a:solidFill>
              </a:rPr>
              <a:t>Batrafen</a:t>
            </a:r>
            <a:r>
              <a:rPr lang="it-IT" altLang="it-IT" sz="2800" dirty="0">
                <a:solidFill>
                  <a:schemeClr val="accent2"/>
                </a:solidFill>
              </a:rPr>
              <a:t>, 	</a:t>
            </a:r>
            <a:r>
              <a:rPr lang="it-IT" altLang="it-IT" sz="2800" dirty="0" err="1">
                <a:solidFill>
                  <a:schemeClr val="accent2"/>
                </a:solidFill>
              </a:rPr>
              <a:t>Niogermox</a:t>
            </a:r>
            <a:r>
              <a:rPr lang="it-IT" altLang="it-IT" sz="2800" dirty="0">
                <a:solidFill>
                  <a:schemeClr val="accent2"/>
                </a:solidFill>
              </a:rPr>
              <a:t>, </a:t>
            </a:r>
            <a:r>
              <a:rPr lang="it-IT" altLang="it-IT" sz="2800" dirty="0" err="1">
                <a:solidFill>
                  <a:schemeClr val="accent2"/>
                </a:solidFill>
              </a:rPr>
              <a:t>Onypso</a:t>
            </a:r>
            <a:r>
              <a:rPr lang="it-IT" altLang="it-IT" sz="2800" dirty="0">
                <a:solidFill>
                  <a:schemeClr val="accent2"/>
                </a:solidFill>
              </a:rPr>
              <a:t>, </a:t>
            </a:r>
            <a:r>
              <a:rPr lang="it-IT" altLang="it-IT" sz="2800" dirty="0" err="1">
                <a:solidFill>
                  <a:schemeClr val="accent2"/>
                </a:solidFill>
              </a:rPr>
              <a:t>roxolac</a:t>
            </a:r>
            <a:r>
              <a:rPr lang="it-IT" altLang="it-IT" sz="2800" dirty="0">
                <a:solidFill>
                  <a:schemeClr val="accent2"/>
                </a:solidFill>
              </a:rPr>
              <a:t> </a:t>
            </a:r>
            <a:r>
              <a:rPr lang="it-IT" altLang="it-IT" sz="2800" dirty="0" err="1">
                <a:solidFill>
                  <a:schemeClr val="accent2"/>
                </a:solidFill>
              </a:rPr>
              <a:t>etc</a:t>
            </a:r>
            <a:r>
              <a:rPr lang="it-IT" altLang="it-IT" sz="2800" dirty="0">
                <a:solidFill>
                  <a:schemeClr val="accent2"/>
                </a:solidFill>
              </a:rPr>
              <a:t>… )</a:t>
            </a:r>
            <a:r>
              <a:rPr lang="it-IT" altLang="it-IT" dirty="0">
                <a:solidFill>
                  <a:schemeClr val="accent2"/>
                </a:solidFill>
              </a:rPr>
              <a:t> </a:t>
            </a:r>
          </a:p>
          <a:p>
            <a:pPr eaLnBrk="1" hangingPunct="1">
              <a:spcBef>
                <a:spcPct val="50000"/>
              </a:spcBef>
            </a:pPr>
            <a:endParaRPr lang="it-IT" altLang="it-IT" dirty="0">
              <a:solidFill>
                <a:schemeClr val="accent2"/>
              </a:solidFill>
            </a:endParaRPr>
          </a:p>
        </p:txBody>
      </p:sp>
    </p:spTree>
  </p:cSld>
  <p:clrMapOvr>
    <a:masterClrMapping/>
  </p:clrMapOvr>
  <p:transition spd="slow">
    <p:strips dir="ru"/>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4">
            <a:extLst>
              <a:ext uri="{FF2B5EF4-FFF2-40B4-BE49-F238E27FC236}">
                <a16:creationId xmlns:a16="http://schemas.microsoft.com/office/drawing/2014/main" id="{D602C056-0DD5-4A1B-90F1-417150D3269C}"/>
              </a:ext>
            </a:extLst>
          </p:cNvPr>
          <p:cNvSpPr txBox="1">
            <a:spLocks noChangeArrowheads="1"/>
          </p:cNvSpPr>
          <p:nvPr/>
        </p:nvSpPr>
        <p:spPr bwMode="auto">
          <a:xfrm>
            <a:off x="358775" y="476250"/>
            <a:ext cx="84248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4400">
                <a:solidFill>
                  <a:srgbClr val="FF0000"/>
                </a:solidFill>
              </a:rPr>
              <a:t>Terapia locale o terapia topica</a:t>
            </a:r>
          </a:p>
        </p:txBody>
      </p:sp>
      <p:sp>
        <p:nvSpPr>
          <p:cNvPr id="79875" name="Text Box 5">
            <a:extLst>
              <a:ext uri="{FF2B5EF4-FFF2-40B4-BE49-F238E27FC236}">
                <a16:creationId xmlns:a16="http://schemas.microsoft.com/office/drawing/2014/main" id="{DE525975-6045-4245-B2B8-92021696D64E}"/>
              </a:ext>
            </a:extLst>
          </p:cNvPr>
          <p:cNvSpPr txBox="1">
            <a:spLocks noChangeArrowheads="1"/>
          </p:cNvSpPr>
          <p:nvPr/>
        </p:nvSpPr>
        <p:spPr bwMode="auto">
          <a:xfrm>
            <a:off x="1042988" y="1773238"/>
            <a:ext cx="7056437"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3600">
                <a:solidFill>
                  <a:schemeClr val="accent2"/>
                </a:solidFill>
              </a:rPr>
              <a:t>Composizione di un farmaco da applicare localmente</a:t>
            </a:r>
          </a:p>
        </p:txBody>
      </p:sp>
      <p:sp>
        <p:nvSpPr>
          <p:cNvPr id="79876" name="Text Box 6">
            <a:extLst>
              <a:ext uri="{FF2B5EF4-FFF2-40B4-BE49-F238E27FC236}">
                <a16:creationId xmlns:a16="http://schemas.microsoft.com/office/drawing/2014/main" id="{A16E8C89-CE2F-450D-A0C3-0544920A10AF}"/>
              </a:ext>
            </a:extLst>
          </p:cNvPr>
          <p:cNvSpPr txBox="1">
            <a:spLocks noChangeArrowheads="1"/>
          </p:cNvSpPr>
          <p:nvPr/>
        </p:nvSpPr>
        <p:spPr bwMode="auto">
          <a:xfrm>
            <a:off x="1042988" y="3860800"/>
            <a:ext cx="5976937"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it-IT" altLang="it-IT" sz="3600" b="0">
                <a:solidFill>
                  <a:schemeClr val="accent2"/>
                </a:solidFill>
              </a:rPr>
              <a:t> </a:t>
            </a:r>
            <a:r>
              <a:rPr lang="it-IT" altLang="it-IT">
                <a:solidFill>
                  <a:schemeClr val="accent2"/>
                </a:solidFill>
              </a:rPr>
              <a:t>Veicolo</a:t>
            </a:r>
          </a:p>
          <a:p>
            <a:pPr eaLnBrk="1" hangingPunct="1">
              <a:spcBef>
                <a:spcPct val="50000"/>
              </a:spcBef>
            </a:pPr>
            <a:r>
              <a:rPr lang="it-IT" altLang="it-IT">
                <a:solidFill>
                  <a:schemeClr val="accent2"/>
                </a:solidFill>
              </a:rPr>
              <a:t> </a:t>
            </a:r>
            <a:r>
              <a:rPr lang="it-IT" altLang="it-IT">
                <a:solidFill>
                  <a:srgbClr val="66FF33"/>
                </a:solidFill>
              </a:rPr>
              <a:t>Principio/i Attivo/i</a:t>
            </a:r>
          </a:p>
        </p:txBody>
      </p:sp>
    </p:spTree>
  </p:cSld>
  <p:clrMapOvr>
    <a:masterClrMapping/>
  </p:clrMapOvr>
  <p:transition spd="slow">
    <p:strips dir="ru"/>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D117154C-F67C-48E1-B894-61BE8B387E40}"/>
              </a:ext>
            </a:extLst>
          </p:cNvPr>
          <p:cNvSpPr>
            <a:spLocks noGrp="1" noChangeArrowheads="1"/>
          </p:cNvSpPr>
          <p:nvPr>
            <p:ph type="title"/>
          </p:nvPr>
        </p:nvSpPr>
        <p:spPr>
          <a:xfrm>
            <a:off x="457200" y="341313"/>
            <a:ext cx="8229600" cy="1143000"/>
          </a:xfrm>
        </p:spPr>
        <p:txBody>
          <a:bodyPr/>
          <a:lstStyle/>
          <a:p>
            <a:pPr eaLnBrk="1" hangingPunct="1"/>
            <a:r>
              <a:rPr lang="it-IT" altLang="it-IT" b="1">
                <a:solidFill>
                  <a:srgbClr val="FF0000"/>
                </a:solidFill>
              </a:rPr>
              <a:t>Principi attivi</a:t>
            </a:r>
          </a:p>
        </p:txBody>
      </p:sp>
      <p:sp>
        <p:nvSpPr>
          <p:cNvPr id="80899" name="Text Box 3">
            <a:extLst>
              <a:ext uri="{FF2B5EF4-FFF2-40B4-BE49-F238E27FC236}">
                <a16:creationId xmlns:a16="http://schemas.microsoft.com/office/drawing/2014/main" id="{EF186235-6B30-43FA-8531-47B90AC3135E}"/>
              </a:ext>
            </a:extLst>
          </p:cNvPr>
          <p:cNvSpPr txBox="1">
            <a:spLocks noChangeArrowheads="1"/>
          </p:cNvSpPr>
          <p:nvPr/>
        </p:nvSpPr>
        <p:spPr bwMode="auto">
          <a:xfrm>
            <a:off x="539750" y="1627188"/>
            <a:ext cx="7848600" cy="497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pPr>
            <a:r>
              <a:rPr lang="it-IT" altLang="it-IT">
                <a:solidFill>
                  <a:schemeClr val="accent2"/>
                </a:solidFill>
              </a:rPr>
              <a:t> Antimicotici</a:t>
            </a:r>
          </a:p>
          <a:p>
            <a:pPr algn="just" eaLnBrk="1" hangingPunct="1">
              <a:spcBef>
                <a:spcPct val="50000"/>
              </a:spcBef>
            </a:pPr>
            <a:r>
              <a:rPr lang="it-IT" altLang="it-IT">
                <a:solidFill>
                  <a:schemeClr val="accent2"/>
                </a:solidFill>
              </a:rPr>
              <a:t> Antibiotici</a:t>
            </a:r>
          </a:p>
          <a:p>
            <a:pPr algn="just" eaLnBrk="1" hangingPunct="1">
              <a:spcBef>
                <a:spcPct val="50000"/>
              </a:spcBef>
            </a:pPr>
            <a:r>
              <a:rPr lang="it-IT" altLang="it-IT">
                <a:solidFill>
                  <a:schemeClr val="accent2"/>
                </a:solidFill>
              </a:rPr>
              <a:t> Antivirali</a:t>
            </a:r>
          </a:p>
          <a:p>
            <a:pPr algn="just" eaLnBrk="1" hangingPunct="1">
              <a:spcBef>
                <a:spcPct val="50000"/>
              </a:spcBef>
            </a:pPr>
            <a:r>
              <a:rPr lang="it-IT" altLang="it-IT">
                <a:solidFill>
                  <a:schemeClr val="accent2"/>
                </a:solidFill>
              </a:rPr>
              <a:t> Fans</a:t>
            </a:r>
          </a:p>
          <a:p>
            <a:pPr algn="just" eaLnBrk="1" hangingPunct="1">
              <a:spcBef>
                <a:spcPct val="50000"/>
              </a:spcBef>
            </a:pPr>
            <a:r>
              <a:rPr lang="it-IT" altLang="it-IT">
                <a:solidFill>
                  <a:schemeClr val="accent2"/>
                </a:solidFill>
              </a:rPr>
              <a:t> Antiblastici</a:t>
            </a:r>
          </a:p>
          <a:p>
            <a:pPr algn="just" eaLnBrk="1" hangingPunct="1">
              <a:spcBef>
                <a:spcPct val="50000"/>
              </a:spcBef>
            </a:pPr>
            <a:r>
              <a:rPr lang="it-IT" altLang="it-IT">
                <a:solidFill>
                  <a:schemeClr val="accent2"/>
                </a:solidFill>
              </a:rPr>
              <a:t> Steroidi</a:t>
            </a:r>
          </a:p>
          <a:p>
            <a:pPr algn="just" eaLnBrk="1" hangingPunct="1">
              <a:spcBef>
                <a:spcPct val="50000"/>
              </a:spcBef>
            </a:pPr>
            <a:r>
              <a:rPr lang="it-IT" altLang="it-IT">
                <a:solidFill>
                  <a:schemeClr val="accent2"/>
                </a:solidFill>
              </a:rPr>
              <a:t> Immunomodulatori (TIMs)</a:t>
            </a:r>
          </a:p>
        </p:txBody>
      </p:sp>
    </p:spTree>
  </p:cSld>
  <p:clrMapOvr>
    <a:masterClrMapping/>
  </p:clrMapOvr>
  <p:transition spd="slow">
    <p:strips dir="ru"/>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F7E34526-5EF4-4448-827F-6387A5408577}"/>
              </a:ext>
            </a:extLst>
          </p:cNvPr>
          <p:cNvSpPr>
            <a:spLocks noGrp="1" noChangeArrowheads="1"/>
          </p:cNvSpPr>
          <p:nvPr>
            <p:ph type="title"/>
          </p:nvPr>
        </p:nvSpPr>
        <p:spPr>
          <a:xfrm>
            <a:off x="457200" y="341313"/>
            <a:ext cx="8229600" cy="1143000"/>
          </a:xfrm>
        </p:spPr>
        <p:txBody>
          <a:bodyPr/>
          <a:lstStyle/>
          <a:p>
            <a:pPr eaLnBrk="1" hangingPunct="1"/>
            <a:r>
              <a:rPr lang="it-IT" altLang="it-IT" b="1">
                <a:solidFill>
                  <a:srgbClr val="FF0000"/>
                </a:solidFill>
              </a:rPr>
              <a:t>Principi attivi</a:t>
            </a:r>
          </a:p>
        </p:txBody>
      </p:sp>
      <p:sp>
        <p:nvSpPr>
          <p:cNvPr id="81923" name="Text Box 3">
            <a:extLst>
              <a:ext uri="{FF2B5EF4-FFF2-40B4-BE49-F238E27FC236}">
                <a16:creationId xmlns:a16="http://schemas.microsoft.com/office/drawing/2014/main" id="{DB4D95D0-967C-440D-A36C-54089ED25D86}"/>
              </a:ext>
            </a:extLst>
          </p:cNvPr>
          <p:cNvSpPr txBox="1">
            <a:spLocks noChangeArrowheads="1"/>
          </p:cNvSpPr>
          <p:nvPr/>
        </p:nvSpPr>
        <p:spPr bwMode="auto">
          <a:xfrm>
            <a:off x="685800" y="1557338"/>
            <a:ext cx="7848600"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pPr>
            <a:r>
              <a:rPr lang="it-IT" altLang="it-IT" sz="2800" dirty="0">
                <a:solidFill>
                  <a:schemeClr val="accent2"/>
                </a:solidFill>
              </a:rPr>
              <a:t> TLR </a:t>
            </a:r>
            <a:r>
              <a:rPr lang="it-IT" altLang="it-IT" sz="2800" dirty="0" err="1">
                <a:solidFill>
                  <a:schemeClr val="accent2"/>
                </a:solidFill>
              </a:rPr>
              <a:t>agonist</a:t>
            </a:r>
            <a:endParaRPr lang="it-IT" altLang="it-IT" sz="2800" dirty="0">
              <a:solidFill>
                <a:schemeClr val="accent2"/>
              </a:solidFill>
            </a:endParaRPr>
          </a:p>
          <a:p>
            <a:pPr algn="just" eaLnBrk="1" hangingPunct="1">
              <a:spcBef>
                <a:spcPct val="50000"/>
              </a:spcBef>
            </a:pPr>
            <a:r>
              <a:rPr lang="it-IT" altLang="it-IT" sz="2800" dirty="0">
                <a:solidFill>
                  <a:schemeClr val="accent2"/>
                </a:solidFill>
              </a:rPr>
              <a:t> Derivati </a:t>
            </a:r>
            <a:r>
              <a:rPr lang="it-IT" altLang="it-IT" sz="2800" dirty="0" err="1">
                <a:solidFill>
                  <a:schemeClr val="accent2"/>
                </a:solidFill>
              </a:rPr>
              <a:t>vit</a:t>
            </a:r>
            <a:r>
              <a:rPr lang="it-IT" altLang="it-IT" sz="2800" dirty="0">
                <a:solidFill>
                  <a:schemeClr val="accent2"/>
                </a:solidFill>
              </a:rPr>
              <a:t> D</a:t>
            </a:r>
          </a:p>
          <a:p>
            <a:pPr algn="just" eaLnBrk="1" hangingPunct="1">
              <a:spcBef>
                <a:spcPct val="50000"/>
              </a:spcBef>
            </a:pPr>
            <a:r>
              <a:rPr lang="it-IT" altLang="it-IT" sz="2800" dirty="0">
                <a:solidFill>
                  <a:schemeClr val="accent2"/>
                </a:solidFill>
              </a:rPr>
              <a:t> Retinoidi</a:t>
            </a:r>
          </a:p>
          <a:p>
            <a:pPr algn="just" eaLnBrk="1" hangingPunct="1">
              <a:spcBef>
                <a:spcPct val="50000"/>
              </a:spcBef>
            </a:pPr>
            <a:r>
              <a:rPr lang="it-IT" altLang="it-IT" sz="2800" dirty="0">
                <a:solidFill>
                  <a:schemeClr val="accent2"/>
                </a:solidFill>
              </a:rPr>
              <a:t> Cheratolitici</a:t>
            </a:r>
          </a:p>
          <a:p>
            <a:pPr algn="just" eaLnBrk="1" hangingPunct="1">
              <a:spcBef>
                <a:spcPct val="50000"/>
              </a:spcBef>
            </a:pPr>
            <a:r>
              <a:rPr lang="it-IT" altLang="it-IT" sz="2800" dirty="0">
                <a:solidFill>
                  <a:schemeClr val="accent2"/>
                </a:solidFill>
              </a:rPr>
              <a:t> Riducenti (ittiolo)</a:t>
            </a:r>
          </a:p>
          <a:p>
            <a:pPr algn="just" eaLnBrk="1" hangingPunct="1">
              <a:spcBef>
                <a:spcPct val="50000"/>
              </a:spcBef>
            </a:pPr>
            <a:r>
              <a:rPr lang="it-IT" altLang="it-IT" sz="2800" dirty="0">
                <a:solidFill>
                  <a:schemeClr val="accent2"/>
                </a:solidFill>
              </a:rPr>
              <a:t> Catrami</a:t>
            </a:r>
          </a:p>
          <a:p>
            <a:pPr algn="just" eaLnBrk="1" hangingPunct="1">
              <a:spcBef>
                <a:spcPct val="50000"/>
              </a:spcBef>
            </a:pPr>
            <a:r>
              <a:rPr lang="it-IT" altLang="it-IT" sz="2800" dirty="0">
                <a:solidFill>
                  <a:schemeClr val="accent2"/>
                </a:solidFill>
              </a:rPr>
              <a:t> Anestetici locali</a:t>
            </a:r>
          </a:p>
          <a:p>
            <a:pPr algn="just" eaLnBrk="1" hangingPunct="1">
              <a:spcBef>
                <a:spcPct val="50000"/>
              </a:spcBef>
            </a:pPr>
            <a:r>
              <a:rPr lang="it-IT" altLang="it-IT" sz="2800" dirty="0">
                <a:solidFill>
                  <a:schemeClr val="accent2"/>
                </a:solidFill>
              </a:rPr>
              <a:t>Beta bloccanti collirio o gel</a:t>
            </a:r>
          </a:p>
        </p:txBody>
      </p:sp>
    </p:spTree>
  </p:cSld>
  <p:clrMapOvr>
    <a:masterClrMapping/>
  </p:clrMapOvr>
  <p:transition spd="slow">
    <p:strips dir="ru"/>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AF29851D-43E9-4AE2-849D-AF5F8D85F628}"/>
              </a:ext>
            </a:extLst>
          </p:cNvPr>
          <p:cNvSpPr>
            <a:spLocks noGrp="1" noChangeArrowheads="1"/>
          </p:cNvSpPr>
          <p:nvPr>
            <p:ph type="title"/>
          </p:nvPr>
        </p:nvSpPr>
        <p:spPr/>
        <p:txBody>
          <a:bodyPr/>
          <a:lstStyle/>
          <a:p>
            <a:pPr eaLnBrk="1" hangingPunct="1"/>
            <a:r>
              <a:rPr lang="it-IT" altLang="it-IT" b="1">
                <a:solidFill>
                  <a:srgbClr val="FF0000"/>
                </a:solidFill>
              </a:rPr>
              <a:t>Antimicotici Topici</a:t>
            </a:r>
          </a:p>
        </p:txBody>
      </p:sp>
      <p:sp>
        <p:nvSpPr>
          <p:cNvPr id="82947" name="Rectangle 3">
            <a:extLst>
              <a:ext uri="{FF2B5EF4-FFF2-40B4-BE49-F238E27FC236}">
                <a16:creationId xmlns:a16="http://schemas.microsoft.com/office/drawing/2014/main" id="{94466CAF-FC4C-468F-A13A-317391DAD221}"/>
              </a:ext>
            </a:extLst>
          </p:cNvPr>
          <p:cNvSpPr>
            <a:spLocks noGrp="1" noChangeArrowheads="1"/>
          </p:cNvSpPr>
          <p:nvPr>
            <p:ph type="body" idx="1"/>
          </p:nvPr>
        </p:nvSpPr>
        <p:spPr>
          <a:xfrm>
            <a:off x="468313" y="1700213"/>
            <a:ext cx="8229600" cy="4968875"/>
          </a:xfrm>
        </p:spPr>
        <p:txBody>
          <a:bodyPr/>
          <a:lstStyle/>
          <a:p>
            <a:pPr marL="609600" indent="-609600" eaLnBrk="1" hangingPunct="1">
              <a:lnSpc>
                <a:spcPct val="80000"/>
              </a:lnSpc>
              <a:buFontTx/>
              <a:buNone/>
            </a:pPr>
            <a:r>
              <a:rPr lang="it-IT" altLang="it-IT" sz="2800" b="1" dirty="0">
                <a:solidFill>
                  <a:schemeClr val="accent2"/>
                </a:solidFill>
              </a:rPr>
              <a:t>Gli antimicotici topici possono essere utilizzati da soli o associati a terapia generale</a:t>
            </a:r>
          </a:p>
          <a:p>
            <a:pPr marL="609600" indent="-609600" eaLnBrk="1" hangingPunct="1">
              <a:lnSpc>
                <a:spcPct val="80000"/>
              </a:lnSpc>
              <a:buFontTx/>
              <a:buNone/>
            </a:pPr>
            <a:endParaRPr lang="it-IT" altLang="it-IT" sz="2800" b="1" dirty="0">
              <a:solidFill>
                <a:schemeClr val="accent2"/>
              </a:solidFill>
            </a:endParaRPr>
          </a:p>
          <a:p>
            <a:pPr marL="609600" indent="-609600" eaLnBrk="1" hangingPunct="1">
              <a:lnSpc>
                <a:spcPct val="80000"/>
              </a:lnSpc>
              <a:buFontTx/>
              <a:buNone/>
            </a:pPr>
            <a:r>
              <a:rPr lang="it-IT" altLang="it-IT" sz="2800" b="1" dirty="0">
                <a:solidFill>
                  <a:schemeClr val="accent2"/>
                </a:solidFill>
              </a:rPr>
              <a:t>Da soli</a:t>
            </a:r>
            <a:r>
              <a:rPr lang="it-IT" altLang="it-IT" sz="2800" i="1" dirty="0">
                <a:solidFill>
                  <a:schemeClr val="accent2"/>
                </a:solidFill>
              </a:rPr>
              <a:t>: 	</a:t>
            </a:r>
            <a:r>
              <a:rPr lang="it-IT" altLang="it-IT" sz="2800" b="1" i="1" dirty="0">
                <a:solidFill>
                  <a:schemeClr val="accent2"/>
                </a:solidFill>
              </a:rPr>
              <a:t>-</a:t>
            </a:r>
            <a:r>
              <a:rPr lang="it-IT" altLang="it-IT" sz="2800" i="1" dirty="0">
                <a:solidFill>
                  <a:schemeClr val="accent2"/>
                </a:solidFill>
              </a:rPr>
              <a:t> </a:t>
            </a:r>
            <a:r>
              <a:rPr lang="it-IT" altLang="it-IT" sz="2800" b="1" i="1" dirty="0" err="1">
                <a:solidFill>
                  <a:schemeClr val="accent2"/>
                </a:solidFill>
              </a:rPr>
              <a:t>tinea</a:t>
            </a:r>
            <a:r>
              <a:rPr lang="it-IT" altLang="it-IT" sz="2800" b="1" i="1" dirty="0">
                <a:solidFill>
                  <a:schemeClr val="accent2"/>
                </a:solidFill>
              </a:rPr>
              <a:t> </a:t>
            </a:r>
            <a:r>
              <a:rPr lang="it-IT" altLang="it-IT" sz="2800" b="1" i="1" dirty="0" err="1">
                <a:solidFill>
                  <a:schemeClr val="accent2"/>
                </a:solidFill>
              </a:rPr>
              <a:t>corporis</a:t>
            </a:r>
            <a:r>
              <a:rPr lang="it-IT" altLang="it-IT" sz="2800" b="1" i="1" dirty="0">
                <a:solidFill>
                  <a:schemeClr val="accent2"/>
                </a:solidFill>
              </a:rPr>
              <a:t> </a:t>
            </a:r>
            <a:r>
              <a:rPr lang="it-IT" altLang="it-IT" sz="2800" b="1" dirty="0">
                <a:solidFill>
                  <a:schemeClr val="accent2"/>
                </a:solidFill>
              </a:rPr>
              <a:t>localizzata</a:t>
            </a:r>
          </a:p>
          <a:p>
            <a:pPr marL="609600" indent="-609600" eaLnBrk="1" hangingPunct="1">
              <a:lnSpc>
                <a:spcPct val="80000"/>
              </a:lnSpc>
              <a:buFontTx/>
              <a:buNone/>
            </a:pPr>
            <a:r>
              <a:rPr lang="it-IT" altLang="it-IT" sz="2800" b="1" i="1" dirty="0">
                <a:solidFill>
                  <a:schemeClr val="accent2"/>
                </a:solidFill>
              </a:rPr>
              <a:t>             	- </a:t>
            </a:r>
            <a:r>
              <a:rPr lang="it-IT" altLang="it-IT" sz="2800" b="1" dirty="0">
                <a:solidFill>
                  <a:schemeClr val="accent2"/>
                </a:solidFill>
              </a:rPr>
              <a:t>intertrigine micotica</a:t>
            </a:r>
          </a:p>
          <a:p>
            <a:pPr marL="609600" indent="-609600" eaLnBrk="1" hangingPunct="1">
              <a:lnSpc>
                <a:spcPct val="80000"/>
              </a:lnSpc>
              <a:buFontTx/>
              <a:buNone/>
            </a:pPr>
            <a:r>
              <a:rPr lang="it-IT" altLang="it-IT" sz="2800" b="1" i="1" dirty="0">
                <a:solidFill>
                  <a:schemeClr val="accent2"/>
                </a:solidFill>
              </a:rPr>
              <a:t>             	- pityriasis </a:t>
            </a:r>
            <a:r>
              <a:rPr lang="it-IT" altLang="it-IT" sz="2800" b="1" i="1" dirty="0" err="1">
                <a:solidFill>
                  <a:schemeClr val="accent2"/>
                </a:solidFill>
              </a:rPr>
              <a:t>versicolor</a:t>
            </a:r>
            <a:endParaRPr lang="it-IT" altLang="it-IT" sz="2800" b="1" i="1" dirty="0">
              <a:solidFill>
                <a:schemeClr val="accent2"/>
              </a:solidFill>
            </a:endParaRPr>
          </a:p>
          <a:p>
            <a:pPr marL="609600" indent="-609600" eaLnBrk="1" hangingPunct="1">
              <a:lnSpc>
                <a:spcPct val="80000"/>
              </a:lnSpc>
              <a:buFontTx/>
              <a:buNone/>
            </a:pPr>
            <a:r>
              <a:rPr lang="it-IT" altLang="it-IT" sz="2800" b="1" i="1" dirty="0">
                <a:solidFill>
                  <a:schemeClr val="accent2"/>
                </a:solidFill>
              </a:rPr>
              <a:t>             	- </a:t>
            </a:r>
            <a:r>
              <a:rPr lang="it-IT" altLang="it-IT" sz="2800" b="1" dirty="0">
                <a:solidFill>
                  <a:schemeClr val="accent2"/>
                </a:solidFill>
              </a:rPr>
              <a:t>onicomicosi</a:t>
            </a:r>
          </a:p>
          <a:p>
            <a:pPr marL="609600" indent="-609600" eaLnBrk="1" hangingPunct="1">
              <a:lnSpc>
                <a:spcPct val="80000"/>
              </a:lnSpc>
              <a:buFontTx/>
              <a:buNone/>
            </a:pPr>
            <a:r>
              <a:rPr lang="it-IT" altLang="it-IT" sz="2800" b="1" dirty="0">
                <a:solidFill>
                  <a:schemeClr val="accent2"/>
                </a:solidFill>
              </a:rPr>
              <a:t>	   Hanno meno potenziali effetti tossici</a:t>
            </a:r>
          </a:p>
          <a:p>
            <a:pPr marL="609600" indent="-609600" eaLnBrk="1" hangingPunct="1">
              <a:lnSpc>
                <a:spcPct val="80000"/>
              </a:lnSpc>
              <a:buFontTx/>
              <a:buNone/>
            </a:pPr>
            <a:r>
              <a:rPr lang="it-IT" altLang="it-IT" sz="2800" dirty="0">
                <a:solidFill>
                  <a:schemeClr val="accent2"/>
                </a:solidFill>
              </a:rPr>
              <a:t>		</a:t>
            </a:r>
            <a:r>
              <a:rPr lang="it-IT" altLang="it-IT" sz="2800" b="1" dirty="0">
                <a:solidFill>
                  <a:schemeClr val="accent2"/>
                </a:solidFill>
              </a:rPr>
              <a:t>Nella terapia della dermatite seborroica e 	della </a:t>
            </a:r>
            <a:r>
              <a:rPr lang="it-IT" altLang="it-IT" sz="2800" b="1" dirty="0" err="1">
                <a:solidFill>
                  <a:schemeClr val="accent2"/>
                </a:solidFill>
              </a:rPr>
              <a:t>sebopsoriasi</a:t>
            </a:r>
            <a:r>
              <a:rPr lang="it-IT" altLang="it-IT" sz="2800" b="1" dirty="0">
                <a:solidFill>
                  <a:schemeClr val="accent2"/>
                </a:solidFill>
              </a:rPr>
              <a:t> si utilizzano sovente 	shampoo antimicotici, schiume, 	lozioni, creme, gel.</a:t>
            </a:r>
            <a:endParaRPr lang="it-IT" altLang="it-IT" sz="2800" dirty="0">
              <a:solidFill>
                <a:schemeClr val="accent2"/>
              </a:solidFill>
            </a:endParaRPr>
          </a:p>
        </p:txBody>
      </p:sp>
    </p:spTree>
  </p:cSld>
  <p:clrMapOvr>
    <a:masterClrMapping/>
  </p:clrMapOvr>
  <p:transition spd="slow">
    <p:strips dir="ru"/>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4">
            <a:extLst>
              <a:ext uri="{FF2B5EF4-FFF2-40B4-BE49-F238E27FC236}">
                <a16:creationId xmlns:a16="http://schemas.microsoft.com/office/drawing/2014/main" id="{06F167B7-DE85-4793-9808-527CBBB686C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1188" y="549275"/>
            <a:ext cx="4032250" cy="3089275"/>
          </a:xfrm>
          <a:prstGeom prst="rect">
            <a:avLst/>
          </a:prstGeom>
          <a:noFill/>
          <a:ln w="12700">
            <a:solidFill>
              <a:srgbClr val="3465A4"/>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3971" name="Picture 3">
            <a:extLst>
              <a:ext uri="{FF2B5EF4-FFF2-40B4-BE49-F238E27FC236}">
                <a16:creationId xmlns:a16="http://schemas.microsoft.com/office/drawing/2014/main" id="{476D200B-91E6-49B8-9BA6-8A443D5A470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87900" y="3762375"/>
            <a:ext cx="4105275" cy="2714625"/>
          </a:xfrm>
          <a:prstGeom prst="rect">
            <a:avLst/>
          </a:prstGeom>
          <a:noFill/>
          <a:ln w="12700">
            <a:solidFill>
              <a:srgbClr val="3465A4"/>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4">
            <a:extLst>
              <a:ext uri="{FF2B5EF4-FFF2-40B4-BE49-F238E27FC236}">
                <a16:creationId xmlns:a16="http://schemas.microsoft.com/office/drawing/2014/main" id="{732B6BC9-578A-4549-8D25-61A5509B453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1560" y="548680"/>
            <a:ext cx="4032250" cy="3089275"/>
          </a:xfrm>
          <a:prstGeom prst="rect">
            <a:avLst/>
          </a:prstGeom>
          <a:noFill/>
          <a:ln w="12700">
            <a:solidFill>
              <a:srgbClr val="3465A4"/>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strips dir="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4">
            <a:extLst>
              <a:ext uri="{FF2B5EF4-FFF2-40B4-BE49-F238E27FC236}">
                <a16:creationId xmlns:a16="http://schemas.microsoft.com/office/drawing/2014/main" id="{B087F2B4-967B-415A-9C13-6B011BDE0BF6}"/>
              </a:ext>
            </a:extLst>
          </p:cNvPr>
          <p:cNvSpPr txBox="1">
            <a:spLocks noChangeArrowheads="1"/>
          </p:cNvSpPr>
          <p:nvPr/>
        </p:nvSpPr>
        <p:spPr bwMode="auto">
          <a:xfrm>
            <a:off x="358775" y="476250"/>
            <a:ext cx="84248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4400">
                <a:solidFill>
                  <a:srgbClr val="FF0000"/>
                </a:solidFill>
              </a:rPr>
              <a:t>Terapia locale o terapia topica</a:t>
            </a:r>
          </a:p>
        </p:txBody>
      </p:sp>
      <p:sp>
        <p:nvSpPr>
          <p:cNvPr id="16387" name="Text Box 5">
            <a:extLst>
              <a:ext uri="{FF2B5EF4-FFF2-40B4-BE49-F238E27FC236}">
                <a16:creationId xmlns:a16="http://schemas.microsoft.com/office/drawing/2014/main" id="{718B4A29-C3AA-4985-BC22-DBE1F2246E5F}"/>
              </a:ext>
            </a:extLst>
          </p:cNvPr>
          <p:cNvSpPr txBox="1">
            <a:spLocks noChangeArrowheads="1"/>
          </p:cNvSpPr>
          <p:nvPr/>
        </p:nvSpPr>
        <p:spPr bwMode="auto">
          <a:xfrm>
            <a:off x="250825" y="1641475"/>
            <a:ext cx="864235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it-IT" altLang="it-IT" sz="2400">
                <a:solidFill>
                  <a:schemeClr val="accent2"/>
                </a:solidFill>
              </a:rPr>
              <a:t>Non tutti i farmaci topici agiscono a livello sistemico</a:t>
            </a:r>
          </a:p>
          <a:p>
            <a:pPr eaLnBrk="1" hangingPunct="1">
              <a:spcBef>
                <a:spcPct val="50000"/>
              </a:spcBef>
            </a:pPr>
            <a:r>
              <a:rPr lang="it-IT" altLang="it-IT" sz="2400">
                <a:solidFill>
                  <a:schemeClr val="accent2"/>
                </a:solidFill>
              </a:rPr>
              <a:t>Questo perché lo strato corneo funge da principale barriera che si oppone all’assorbimento percutaneo </a:t>
            </a:r>
          </a:p>
          <a:p>
            <a:pPr eaLnBrk="1" hangingPunct="1">
              <a:spcBef>
                <a:spcPct val="50000"/>
              </a:spcBef>
            </a:pPr>
            <a:r>
              <a:rPr lang="it-IT" altLang="it-IT" sz="2400">
                <a:solidFill>
                  <a:schemeClr val="accent2"/>
                </a:solidFill>
              </a:rPr>
              <a:t>I cheratinociti di tale strato sono elementi anucleati e metabolicamente inattivi</a:t>
            </a:r>
          </a:p>
          <a:p>
            <a:pPr eaLnBrk="1" hangingPunct="1">
              <a:spcBef>
                <a:spcPct val="50000"/>
              </a:spcBef>
            </a:pPr>
            <a:r>
              <a:rPr lang="it-IT" altLang="it-IT" sz="2400">
                <a:solidFill>
                  <a:schemeClr val="accent2"/>
                </a:solidFill>
              </a:rPr>
              <a:t>Sono ripieni di materiale lipidico e proteico e, quindi, relativamente poveri d’acqua</a:t>
            </a:r>
          </a:p>
          <a:p>
            <a:pPr eaLnBrk="1" hangingPunct="1">
              <a:spcBef>
                <a:spcPct val="50000"/>
              </a:spcBef>
            </a:pPr>
            <a:r>
              <a:rPr lang="it-IT" altLang="it-IT" sz="2400">
                <a:solidFill>
                  <a:schemeClr val="accent2"/>
                </a:solidFill>
              </a:rPr>
              <a:t>I lipidi partecipano, inoltre, attivamente alla formazione della barriera  cornea, impedendo la penetrazione di sostanze esogene </a:t>
            </a:r>
          </a:p>
        </p:txBody>
      </p:sp>
    </p:spTree>
  </p:cSld>
  <p:clrMapOvr>
    <a:masterClrMapping/>
  </p:clrMapOvr>
  <p:transition spd="slow">
    <p:strips dir="ru"/>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AF29851D-43E9-4AE2-849D-AF5F8D85F628}"/>
              </a:ext>
            </a:extLst>
          </p:cNvPr>
          <p:cNvSpPr>
            <a:spLocks noGrp="1" noChangeArrowheads="1"/>
          </p:cNvSpPr>
          <p:nvPr>
            <p:ph type="title"/>
          </p:nvPr>
        </p:nvSpPr>
        <p:spPr/>
        <p:txBody>
          <a:bodyPr/>
          <a:lstStyle/>
          <a:p>
            <a:pPr eaLnBrk="1" hangingPunct="1"/>
            <a:r>
              <a:rPr lang="it-IT" altLang="it-IT" b="1">
                <a:solidFill>
                  <a:srgbClr val="FF0000"/>
                </a:solidFill>
              </a:rPr>
              <a:t>Antimicotici Topici</a:t>
            </a:r>
          </a:p>
        </p:txBody>
      </p:sp>
      <p:sp>
        <p:nvSpPr>
          <p:cNvPr id="82947" name="Rectangle 3">
            <a:extLst>
              <a:ext uri="{FF2B5EF4-FFF2-40B4-BE49-F238E27FC236}">
                <a16:creationId xmlns:a16="http://schemas.microsoft.com/office/drawing/2014/main" id="{94466CAF-FC4C-468F-A13A-317391DAD221}"/>
              </a:ext>
            </a:extLst>
          </p:cNvPr>
          <p:cNvSpPr>
            <a:spLocks noGrp="1" noChangeArrowheads="1"/>
          </p:cNvSpPr>
          <p:nvPr>
            <p:ph type="body" idx="1"/>
          </p:nvPr>
        </p:nvSpPr>
        <p:spPr>
          <a:xfrm>
            <a:off x="468312" y="1700213"/>
            <a:ext cx="8424167" cy="4968875"/>
          </a:xfrm>
        </p:spPr>
        <p:txBody>
          <a:bodyPr/>
          <a:lstStyle/>
          <a:p>
            <a:pPr marL="609600" indent="-609600" eaLnBrk="1" hangingPunct="1">
              <a:lnSpc>
                <a:spcPct val="80000"/>
              </a:lnSpc>
              <a:buFontTx/>
              <a:buNone/>
            </a:pPr>
            <a:r>
              <a:rPr lang="it-IT" altLang="it-IT" sz="2800" b="1" dirty="0">
                <a:solidFill>
                  <a:schemeClr val="accent2"/>
                </a:solidFill>
              </a:rPr>
              <a:t>AZOLICI</a:t>
            </a:r>
          </a:p>
          <a:p>
            <a:pPr eaLnBrk="1" hangingPunct="1">
              <a:lnSpc>
                <a:spcPct val="80000"/>
              </a:lnSpc>
            </a:pPr>
            <a:endParaRPr lang="it-IT" altLang="it-IT" sz="2800" b="1" dirty="0">
              <a:solidFill>
                <a:schemeClr val="accent2"/>
              </a:solidFill>
            </a:endParaRPr>
          </a:p>
          <a:p>
            <a:pPr eaLnBrk="1" hangingPunct="1">
              <a:lnSpc>
                <a:spcPct val="80000"/>
              </a:lnSpc>
            </a:pPr>
            <a:r>
              <a:rPr lang="it-IT" altLang="it-IT" sz="2800" b="1" dirty="0">
                <a:solidFill>
                  <a:schemeClr val="accent2"/>
                </a:solidFill>
              </a:rPr>
              <a:t>Una delle categorie più usate</a:t>
            </a:r>
          </a:p>
          <a:p>
            <a:pPr eaLnBrk="1" hangingPunct="1">
              <a:lnSpc>
                <a:spcPct val="80000"/>
              </a:lnSpc>
            </a:pPr>
            <a:r>
              <a:rPr lang="it-IT" altLang="it-IT" sz="2800" b="1" dirty="0">
                <a:solidFill>
                  <a:schemeClr val="accent2"/>
                </a:solidFill>
              </a:rPr>
              <a:t>Largo spettro contro dermatofiti, lieviti e muffe</a:t>
            </a:r>
          </a:p>
          <a:p>
            <a:pPr eaLnBrk="1" hangingPunct="1">
              <a:lnSpc>
                <a:spcPct val="80000"/>
              </a:lnSpc>
            </a:pPr>
            <a:r>
              <a:rPr lang="it-IT" altLang="it-IT" sz="2800" b="1" dirty="0">
                <a:solidFill>
                  <a:schemeClr val="accent2"/>
                </a:solidFill>
              </a:rPr>
              <a:t>Le molecole più datate sono il </a:t>
            </a:r>
            <a:r>
              <a:rPr lang="it-IT" altLang="it-IT" sz="2800" b="1" dirty="0" err="1">
                <a:solidFill>
                  <a:schemeClr val="accent2"/>
                </a:solidFill>
              </a:rPr>
              <a:t>clotrimazolo</a:t>
            </a:r>
            <a:r>
              <a:rPr lang="it-IT" altLang="it-IT" sz="2800" b="1" dirty="0">
                <a:solidFill>
                  <a:schemeClr val="accent2"/>
                </a:solidFill>
              </a:rPr>
              <a:t> ed il </a:t>
            </a:r>
            <a:r>
              <a:rPr lang="it-IT" altLang="it-IT" sz="2800" b="1" dirty="0" err="1">
                <a:solidFill>
                  <a:schemeClr val="accent2"/>
                </a:solidFill>
              </a:rPr>
              <a:t>miconazolo</a:t>
            </a:r>
            <a:endParaRPr lang="it-IT" altLang="it-IT" sz="2800" b="1" dirty="0">
              <a:solidFill>
                <a:schemeClr val="accent2"/>
              </a:solidFill>
            </a:endParaRPr>
          </a:p>
          <a:p>
            <a:pPr eaLnBrk="1" hangingPunct="1">
              <a:lnSpc>
                <a:spcPct val="80000"/>
              </a:lnSpc>
            </a:pPr>
            <a:r>
              <a:rPr lang="it-IT" altLang="it-IT" sz="2800" b="1" dirty="0">
                <a:solidFill>
                  <a:schemeClr val="accent2"/>
                </a:solidFill>
              </a:rPr>
              <a:t>Le più recenti non mostrano superiorità terapeutica (es. </a:t>
            </a:r>
            <a:r>
              <a:rPr lang="it-IT" altLang="it-IT" sz="2800" b="1" dirty="0" err="1">
                <a:solidFill>
                  <a:schemeClr val="accent2"/>
                </a:solidFill>
              </a:rPr>
              <a:t>bifonazolo</a:t>
            </a:r>
            <a:r>
              <a:rPr lang="it-IT" altLang="it-IT" sz="2800" b="1" dirty="0">
                <a:solidFill>
                  <a:schemeClr val="accent2"/>
                </a:solidFill>
              </a:rPr>
              <a:t>, </a:t>
            </a:r>
            <a:r>
              <a:rPr lang="it-IT" altLang="it-IT" sz="2800" b="1" dirty="0" err="1">
                <a:solidFill>
                  <a:schemeClr val="accent2"/>
                </a:solidFill>
              </a:rPr>
              <a:t>ketoconazolo</a:t>
            </a:r>
            <a:r>
              <a:rPr lang="it-IT" altLang="it-IT" sz="2800" b="1" dirty="0">
                <a:solidFill>
                  <a:schemeClr val="accent2"/>
                </a:solidFill>
              </a:rPr>
              <a:t>, </a:t>
            </a:r>
            <a:r>
              <a:rPr lang="it-IT" altLang="it-IT" sz="2800" b="1" dirty="0" err="1">
                <a:solidFill>
                  <a:schemeClr val="accent2"/>
                </a:solidFill>
              </a:rPr>
              <a:t>tioconazolo</a:t>
            </a:r>
            <a:r>
              <a:rPr lang="it-IT" altLang="it-IT" sz="2800" b="1" dirty="0">
                <a:solidFill>
                  <a:schemeClr val="accent2"/>
                </a:solidFill>
              </a:rPr>
              <a:t>)</a:t>
            </a:r>
          </a:p>
          <a:p>
            <a:pPr eaLnBrk="1" hangingPunct="1">
              <a:lnSpc>
                <a:spcPct val="80000"/>
              </a:lnSpc>
            </a:pPr>
            <a:r>
              <a:rPr lang="it-IT" altLang="it-IT" sz="2800" b="1" dirty="0">
                <a:solidFill>
                  <a:schemeClr val="accent2"/>
                </a:solidFill>
              </a:rPr>
              <a:t>Creme e lozioni sono usate specie sulle zone intertriginose</a:t>
            </a:r>
          </a:p>
        </p:txBody>
      </p:sp>
    </p:spTree>
    <p:extLst>
      <p:ext uri="{BB962C8B-B14F-4D97-AF65-F5344CB8AC3E}">
        <p14:creationId xmlns:p14="http://schemas.microsoft.com/office/powerpoint/2010/main" val="3525762727"/>
      </p:ext>
    </p:extLst>
  </p:cSld>
  <p:clrMapOvr>
    <a:masterClrMapping/>
  </p:clrMapOvr>
  <p:transition spd="slow">
    <p:strips dir="ru"/>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AF29851D-43E9-4AE2-849D-AF5F8D85F628}"/>
              </a:ext>
            </a:extLst>
          </p:cNvPr>
          <p:cNvSpPr>
            <a:spLocks noGrp="1" noChangeArrowheads="1"/>
          </p:cNvSpPr>
          <p:nvPr>
            <p:ph type="title"/>
          </p:nvPr>
        </p:nvSpPr>
        <p:spPr/>
        <p:txBody>
          <a:bodyPr/>
          <a:lstStyle/>
          <a:p>
            <a:pPr eaLnBrk="1" hangingPunct="1"/>
            <a:r>
              <a:rPr lang="it-IT" altLang="it-IT" b="1">
                <a:solidFill>
                  <a:srgbClr val="FF0000"/>
                </a:solidFill>
              </a:rPr>
              <a:t>Antimicotici Topici</a:t>
            </a:r>
          </a:p>
        </p:txBody>
      </p:sp>
      <p:sp>
        <p:nvSpPr>
          <p:cNvPr id="82947" name="Rectangle 3">
            <a:extLst>
              <a:ext uri="{FF2B5EF4-FFF2-40B4-BE49-F238E27FC236}">
                <a16:creationId xmlns:a16="http://schemas.microsoft.com/office/drawing/2014/main" id="{94466CAF-FC4C-468F-A13A-317391DAD221}"/>
              </a:ext>
            </a:extLst>
          </p:cNvPr>
          <p:cNvSpPr>
            <a:spLocks noGrp="1" noChangeArrowheads="1"/>
          </p:cNvSpPr>
          <p:nvPr>
            <p:ph type="body" idx="1"/>
          </p:nvPr>
        </p:nvSpPr>
        <p:spPr>
          <a:xfrm>
            <a:off x="468313" y="1700213"/>
            <a:ext cx="8229600" cy="4968875"/>
          </a:xfrm>
        </p:spPr>
        <p:txBody>
          <a:bodyPr/>
          <a:lstStyle/>
          <a:p>
            <a:pPr marL="609600" indent="-609600" eaLnBrk="1" hangingPunct="1">
              <a:lnSpc>
                <a:spcPct val="80000"/>
              </a:lnSpc>
              <a:buFontTx/>
              <a:buNone/>
            </a:pPr>
            <a:r>
              <a:rPr lang="it-IT" altLang="it-IT" sz="2800" b="1" dirty="0">
                <a:solidFill>
                  <a:schemeClr val="accent2"/>
                </a:solidFill>
              </a:rPr>
              <a:t>AZOLICI: Meccanismo d’azione</a:t>
            </a:r>
          </a:p>
          <a:p>
            <a:pPr eaLnBrk="1" hangingPunct="1">
              <a:lnSpc>
                <a:spcPct val="80000"/>
              </a:lnSpc>
            </a:pPr>
            <a:r>
              <a:rPr lang="it-IT" altLang="it-IT" sz="2800" b="1" dirty="0">
                <a:solidFill>
                  <a:srgbClr val="FF0000"/>
                </a:solidFill>
              </a:rPr>
              <a:t>Imidazolici e tiazolici</a:t>
            </a:r>
            <a:r>
              <a:rPr lang="it-IT" altLang="it-IT" sz="2800" b="1" dirty="0">
                <a:solidFill>
                  <a:schemeClr val="accent2"/>
                </a:solidFill>
              </a:rPr>
              <a:t>: inibizione citocromo P450-dipendente</a:t>
            </a:r>
          </a:p>
          <a:p>
            <a:pPr eaLnBrk="1" hangingPunct="1">
              <a:lnSpc>
                <a:spcPct val="80000"/>
              </a:lnSpc>
            </a:pPr>
            <a:r>
              <a:rPr lang="it-IT" altLang="it-IT" sz="2800" b="1" dirty="0">
                <a:solidFill>
                  <a:schemeClr val="accent2"/>
                </a:solidFill>
              </a:rPr>
              <a:t>Gli </a:t>
            </a:r>
            <a:r>
              <a:rPr lang="it-IT" altLang="it-IT" sz="2800" b="1" dirty="0">
                <a:solidFill>
                  <a:srgbClr val="FF0000"/>
                </a:solidFill>
              </a:rPr>
              <a:t>imidazoli</a:t>
            </a:r>
            <a:r>
              <a:rPr lang="it-IT" altLang="it-IT" sz="2800" b="1" dirty="0">
                <a:solidFill>
                  <a:schemeClr val="accent2"/>
                </a:solidFill>
              </a:rPr>
              <a:t> determinano l’inibizione della sintesi dell’ergosterolo </a:t>
            </a:r>
            <a:r>
              <a:rPr lang="it-IT" altLang="it-IT" sz="2800" b="1" dirty="0">
                <a:solidFill>
                  <a:schemeClr val="accent2"/>
                </a:solidFill>
                <a:sym typeface="Wingdings" panose="05000000000000000000" pitchFamily="2" charset="2"/>
              </a:rPr>
              <a:t> perdita dell’integrità della struttura del micete</a:t>
            </a:r>
          </a:p>
          <a:p>
            <a:pPr eaLnBrk="1" hangingPunct="1">
              <a:lnSpc>
                <a:spcPct val="80000"/>
              </a:lnSpc>
            </a:pPr>
            <a:r>
              <a:rPr lang="it-IT" altLang="it-IT" sz="2800" b="1" dirty="0">
                <a:solidFill>
                  <a:schemeClr val="accent2"/>
                </a:solidFill>
                <a:sym typeface="Wingdings" panose="05000000000000000000" pitchFamily="2" charset="2"/>
              </a:rPr>
              <a:t>Gli </a:t>
            </a:r>
            <a:r>
              <a:rPr lang="it-IT" altLang="it-IT" sz="2800" b="1" dirty="0">
                <a:solidFill>
                  <a:srgbClr val="FF0000"/>
                </a:solidFill>
                <a:sym typeface="Wingdings" panose="05000000000000000000" pitchFamily="2" charset="2"/>
              </a:rPr>
              <a:t>azolici</a:t>
            </a:r>
            <a:r>
              <a:rPr lang="it-IT" altLang="it-IT" sz="2800" b="1" dirty="0">
                <a:solidFill>
                  <a:schemeClr val="accent2"/>
                </a:solidFill>
                <a:sym typeface="Wingdings" panose="05000000000000000000" pitchFamily="2" charset="2"/>
              </a:rPr>
              <a:t> sono fungistatici e solo alcuni ad alte concentrazioni sono fungicidi</a:t>
            </a:r>
          </a:p>
        </p:txBody>
      </p:sp>
    </p:spTree>
    <p:extLst>
      <p:ext uri="{BB962C8B-B14F-4D97-AF65-F5344CB8AC3E}">
        <p14:creationId xmlns:p14="http://schemas.microsoft.com/office/powerpoint/2010/main" val="4036168719"/>
      </p:ext>
    </p:extLst>
  </p:cSld>
  <p:clrMapOvr>
    <a:masterClrMapping/>
  </p:clrMapOvr>
  <p:transition spd="slow">
    <p:strips dir="ru"/>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AF29851D-43E9-4AE2-849D-AF5F8D85F628}"/>
              </a:ext>
            </a:extLst>
          </p:cNvPr>
          <p:cNvSpPr>
            <a:spLocks noGrp="1" noChangeArrowheads="1"/>
          </p:cNvSpPr>
          <p:nvPr>
            <p:ph type="title"/>
          </p:nvPr>
        </p:nvSpPr>
        <p:spPr/>
        <p:txBody>
          <a:bodyPr/>
          <a:lstStyle/>
          <a:p>
            <a:pPr eaLnBrk="1" hangingPunct="1"/>
            <a:r>
              <a:rPr lang="it-IT" altLang="it-IT" b="1">
                <a:solidFill>
                  <a:srgbClr val="FF0000"/>
                </a:solidFill>
              </a:rPr>
              <a:t>Antimicotici Topici</a:t>
            </a:r>
          </a:p>
        </p:txBody>
      </p:sp>
      <p:sp>
        <p:nvSpPr>
          <p:cNvPr id="82947" name="Rectangle 3">
            <a:extLst>
              <a:ext uri="{FF2B5EF4-FFF2-40B4-BE49-F238E27FC236}">
                <a16:creationId xmlns:a16="http://schemas.microsoft.com/office/drawing/2014/main" id="{94466CAF-FC4C-468F-A13A-317391DAD221}"/>
              </a:ext>
            </a:extLst>
          </p:cNvPr>
          <p:cNvSpPr>
            <a:spLocks noGrp="1" noChangeArrowheads="1"/>
          </p:cNvSpPr>
          <p:nvPr>
            <p:ph type="body" idx="1"/>
          </p:nvPr>
        </p:nvSpPr>
        <p:spPr>
          <a:xfrm>
            <a:off x="468312" y="1700213"/>
            <a:ext cx="8424167" cy="4968875"/>
          </a:xfrm>
        </p:spPr>
        <p:txBody>
          <a:bodyPr/>
          <a:lstStyle/>
          <a:p>
            <a:pPr marL="609600" indent="-609600" eaLnBrk="1" hangingPunct="1">
              <a:lnSpc>
                <a:spcPct val="80000"/>
              </a:lnSpc>
              <a:buFontTx/>
              <a:buNone/>
            </a:pPr>
            <a:r>
              <a:rPr lang="it-IT" altLang="it-IT" sz="2800" b="1" dirty="0">
                <a:solidFill>
                  <a:schemeClr val="accent2"/>
                </a:solidFill>
              </a:rPr>
              <a:t>PIRIDONI</a:t>
            </a:r>
          </a:p>
          <a:p>
            <a:pPr marL="609600" indent="-609600" eaLnBrk="1" hangingPunct="1">
              <a:lnSpc>
                <a:spcPct val="80000"/>
              </a:lnSpc>
              <a:buFontTx/>
              <a:buNone/>
            </a:pPr>
            <a:r>
              <a:rPr lang="it-IT" altLang="it-IT" sz="2800" b="1" dirty="0" err="1">
                <a:solidFill>
                  <a:schemeClr val="accent2"/>
                </a:solidFill>
              </a:rPr>
              <a:t>Cipropiroxolamina</a:t>
            </a:r>
            <a:r>
              <a:rPr lang="it-IT" altLang="it-IT" sz="2800" b="1" dirty="0">
                <a:solidFill>
                  <a:schemeClr val="accent2"/>
                </a:solidFill>
              </a:rPr>
              <a:t>/</a:t>
            </a:r>
            <a:r>
              <a:rPr lang="it-IT" altLang="it-IT" sz="2800" b="1" dirty="0" err="1">
                <a:solidFill>
                  <a:schemeClr val="accent2"/>
                </a:solidFill>
              </a:rPr>
              <a:t>ciclopirox</a:t>
            </a:r>
            <a:endParaRPr lang="it-IT" altLang="it-IT" sz="2800" b="1" dirty="0">
              <a:solidFill>
                <a:schemeClr val="accent2"/>
              </a:solidFill>
            </a:endParaRPr>
          </a:p>
          <a:p>
            <a:pPr eaLnBrk="1" hangingPunct="1">
              <a:lnSpc>
                <a:spcPct val="80000"/>
              </a:lnSpc>
            </a:pPr>
            <a:r>
              <a:rPr lang="it-IT" altLang="it-IT" sz="2800" b="1" dirty="0">
                <a:solidFill>
                  <a:schemeClr val="accent2"/>
                </a:solidFill>
              </a:rPr>
              <a:t>La </a:t>
            </a:r>
            <a:r>
              <a:rPr lang="it-IT" altLang="it-IT" sz="2800" b="1" dirty="0" err="1">
                <a:solidFill>
                  <a:srgbClr val="FF0000"/>
                </a:solidFill>
              </a:rPr>
              <a:t>cipropiroxolamina</a:t>
            </a:r>
            <a:r>
              <a:rPr lang="it-IT" altLang="it-IT" sz="2800" b="1" dirty="0">
                <a:solidFill>
                  <a:schemeClr val="accent2"/>
                </a:solidFill>
              </a:rPr>
              <a:t> fungistatico e fungicida </a:t>
            </a:r>
          </a:p>
          <a:p>
            <a:pPr eaLnBrk="1" hangingPunct="1">
              <a:lnSpc>
                <a:spcPct val="80000"/>
              </a:lnSpc>
            </a:pPr>
            <a:r>
              <a:rPr lang="it-IT" altLang="it-IT" sz="2800" b="1" dirty="0">
                <a:solidFill>
                  <a:schemeClr val="accent2"/>
                </a:solidFill>
              </a:rPr>
              <a:t>E’ un’</a:t>
            </a:r>
            <a:r>
              <a:rPr lang="it-IT" altLang="it-IT" sz="2800" b="1" dirty="0" err="1">
                <a:solidFill>
                  <a:srgbClr val="FF0000"/>
                </a:solidFill>
              </a:rPr>
              <a:t>idrossipiridina</a:t>
            </a:r>
            <a:r>
              <a:rPr lang="it-IT" altLang="it-IT" sz="2800" b="1" dirty="0">
                <a:solidFill>
                  <a:srgbClr val="FF0000"/>
                </a:solidFill>
              </a:rPr>
              <a:t> </a:t>
            </a:r>
          </a:p>
          <a:p>
            <a:pPr eaLnBrk="1" hangingPunct="1">
              <a:lnSpc>
                <a:spcPct val="80000"/>
              </a:lnSpc>
            </a:pPr>
            <a:r>
              <a:rPr lang="it-IT" altLang="it-IT" sz="2800" b="1" dirty="0">
                <a:solidFill>
                  <a:schemeClr val="accent2"/>
                </a:solidFill>
              </a:rPr>
              <a:t>Attiva contro dermatofiti, lieviti e muffe</a:t>
            </a:r>
          </a:p>
          <a:p>
            <a:pPr eaLnBrk="1" hangingPunct="1">
              <a:lnSpc>
                <a:spcPct val="80000"/>
              </a:lnSpc>
            </a:pPr>
            <a:endParaRPr lang="it-IT" altLang="it-IT" sz="2800" b="1" dirty="0">
              <a:solidFill>
                <a:schemeClr val="accent2"/>
              </a:solidFill>
            </a:endParaRPr>
          </a:p>
        </p:txBody>
      </p:sp>
    </p:spTree>
    <p:extLst>
      <p:ext uri="{BB962C8B-B14F-4D97-AF65-F5344CB8AC3E}">
        <p14:creationId xmlns:p14="http://schemas.microsoft.com/office/powerpoint/2010/main" val="1543463574"/>
      </p:ext>
    </p:extLst>
  </p:cSld>
  <p:clrMapOvr>
    <a:masterClrMapping/>
  </p:clrMapOvr>
  <p:transition spd="slow">
    <p:strips dir="ru"/>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A6CDE280-D8EA-4AA6-B54C-831011B7DBC7}"/>
              </a:ext>
            </a:extLst>
          </p:cNvPr>
          <p:cNvSpPr>
            <a:spLocks noGrp="1" noChangeArrowheads="1"/>
          </p:cNvSpPr>
          <p:nvPr>
            <p:ph type="title"/>
          </p:nvPr>
        </p:nvSpPr>
        <p:spPr/>
        <p:txBody>
          <a:bodyPr/>
          <a:lstStyle/>
          <a:p>
            <a:pPr eaLnBrk="1" hangingPunct="1"/>
            <a:r>
              <a:rPr lang="it-IT" altLang="it-IT" b="1">
                <a:solidFill>
                  <a:srgbClr val="FF0000"/>
                </a:solidFill>
              </a:rPr>
              <a:t>Antimicotici Topici</a:t>
            </a:r>
          </a:p>
        </p:txBody>
      </p:sp>
      <p:sp>
        <p:nvSpPr>
          <p:cNvPr id="84995" name="Rectangle 3">
            <a:extLst>
              <a:ext uri="{FF2B5EF4-FFF2-40B4-BE49-F238E27FC236}">
                <a16:creationId xmlns:a16="http://schemas.microsoft.com/office/drawing/2014/main" id="{A1F90C05-7576-4C8D-8754-AF147D2D2F71}"/>
              </a:ext>
            </a:extLst>
          </p:cNvPr>
          <p:cNvSpPr>
            <a:spLocks noGrp="1" noChangeArrowheads="1"/>
          </p:cNvSpPr>
          <p:nvPr>
            <p:ph type="body" idx="1"/>
          </p:nvPr>
        </p:nvSpPr>
        <p:spPr>
          <a:xfrm>
            <a:off x="457200" y="1700213"/>
            <a:ext cx="8229600" cy="4875212"/>
          </a:xfrm>
        </p:spPr>
        <p:txBody>
          <a:bodyPr/>
          <a:lstStyle/>
          <a:p>
            <a:pPr marL="609600" indent="-609600" eaLnBrk="1" hangingPunct="1">
              <a:lnSpc>
                <a:spcPct val="90000"/>
              </a:lnSpc>
              <a:buFontTx/>
              <a:buNone/>
            </a:pPr>
            <a:r>
              <a:rPr lang="it-IT" altLang="it-IT" sz="2800" b="1" dirty="0">
                <a:solidFill>
                  <a:schemeClr val="accent2"/>
                </a:solidFill>
              </a:rPr>
              <a:t>La </a:t>
            </a:r>
            <a:r>
              <a:rPr lang="it-IT" altLang="it-IT" sz="2800" b="1" dirty="0" err="1">
                <a:solidFill>
                  <a:srgbClr val="FF0000"/>
                </a:solidFill>
              </a:rPr>
              <a:t>cipropiroxolamina</a:t>
            </a:r>
            <a:r>
              <a:rPr lang="it-IT" altLang="it-IT" sz="2800" b="1" dirty="0">
                <a:solidFill>
                  <a:schemeClr val="accent2"/>
                </a:solidFill>
              </a:rPr>
              <a:t> attività contro i dermatofiti, la Candida, la </a:t>
            </a:r>
            <a:r>
              <a:rPr lang="it-IT" altLang="it-IT" sz="2800" b="1" dirty="0" err="1">
                <a:solidFill>
                  <a:schemeClr val="accent2"/>
                </a:solidFill>
              </a:rPr>
              <a:t>Malassetia</a:t>
            </a:r>
            <a:r>
              <a:rPr lang="it-IT" altLang="it-IT" sz="2800" b="1" dirty="0">
                <a:solidFill>
                  <a:schemeClr val="accent2"/>
                </a:solidFill>
              </a:rPr>
              <a:t> spp e contro batteri </a:t>
            </a:r>
            <a:r>
              <a:rPr lang="it-IT" altLang="it-IT" sz="2800" b="1" dirty="0" err="1">
                <a:solidFill>
                  <a:schemeClr val="accent2"/>
                </a:solidFill>
              </a:rPr>
              <a:t>gram</a:t>
            </a:r>
            <a:r>
              <a:rPr lang="it-IT" altLang="it-IT" sz="2800" b="1" dirty="0">
                <a:solidFill>
                  <a:schemeClr val="accent2"/>
                </a:solidFill>
              </a:rPr>
              <a:t> + e </a:t>
            </a:r>
            <a:r>
              <a:rPr lang="it-IT" altLang="it-IT" sz="2800" b="1" dirty="0" err="1">
                <a:solidFill>
                  <a:schemeClr val="accent2"/>
                </a:solidFill>
              </a:rPr>
              <a:t>gram</a:t>
            </a:r>
            <a:r>
              <a:rPr lang="it-IT" altLang="it-IT" sz="2800" b="1" dirty="0">
                <a:solidFill>
                  <a:schemeClr val="accent2"/>
                </a:solidFill>
              </a:rPr>
              <a:t> –</a:t>
            </a:r>
          </a:p>
          <a:p>
            <a:pPr marL="609600" indent="-609600" eaLnBrk="1" hangingPunct="1">
              <a:lnSpc>
                <a:spcPct val="90000"/>
              </a:lnSpc>
              <a:buFontTx/>
              <a:buNone/>
            </a:pPr>
            <a:endParaRPr lang="it-IT" altLang="it-IT" sz="2800" b="1" dirty="0">
              <a:solidFill>
                <a:schemeClr val="accent2"/>
              </a:solidFill>
            </a:endParaRPr>
          </a:p>
          <a:p>
            <a:pPr marL="609600" indent="-609600" eaLnBrk="1" hangingPunct="1">
              <a:lnSpc>
                <a:spcPct val="90000"/>
              </a:lnSpc>
              <a:buFontTx/>
              <a:buNone/>
            </a:pPr>
            <a:r>
              <a:rPr lang="it-IT" altLang="it-IT" sz="2800" b="1" dirty="0">
                <a:solidFill>
                  <a:schemeClr val="accent2"/>
                </a:solidFill>
              </a:rPr>
              <a:t>Meno attiva in vitro contro i dermatofiti rispetto alle </a:t>
            </a:r>
            <a:r>
              <a:rPr lang="it-IT" altLang="it-IT" sz="2800" b="1" dirty="0" err="1">
                <a:solidFill>
                  <a:schemeClr val="accent2"/>
                </a:solidFill>
              </a:rPr>
              <a:t>allilamine</a:t>
            </a:r>
            <a:endParaRPr lang="it-IT" altLang="it-IT" sz="2800" b="1" dirty="0">
              <a:solidFill>
                <a:schemeClr val="accent2"/>
              </a:solidFill>
            </a:endParaRPr>
          </a:p>
          <a:p>
            <a:pPr marL="609600" indent="-609600" eaLnBrk="1" hangingPunct="1">
              <a:lnSpc>
                <a:spcPct val="90000"/>
              </a:lnSpc>
              <a:buFontTx/>
              <a:buNone/>
            </a:pPr>
            <a:endParaRPr lang="it-IT" altLang="it-IT" sz="2800" b="1" dirty="0">
              <a:solidFill>
                <a:schemeClr val="accent2"/>
              </a:solidFill>
            </a:endParaRPr>
          </a:p>
          <a:p>
            <a:pPr marL="609600" indent="-609600" eaLnBrk="1" hangingPunct="1">
              <a:lnSpc>
                <a:spcPct val="90000"/>
              </a:lnSpc>
              <a:buFontTx/>
              <a:buNone/>
            </a:pPr>
            <a:r>
              <a:rPr lang="it-IT" altLang="it-IT" sz="2800" b="1" dirty="0">
                <a:solidFill>
                  <a:schemeClr val="accent2"/>
                </a:solidFill>
              </a:rPr>
              <a:t>Più potente degli </a:t>
            </a:r>
            <a:r>
              <a:rPr lang="it-IT" altLang="it-IT" sz="2800" b="1" dirty="0" err="1">
                <a:solidFill>
                  <a:schemeClr val="accent2"/>
                </a:solidFill>
              </a:rPr>
              <a:t>azolici</a:t>
            </a:r>
            <a:r>
              <a:rPr lang="it-IT" altLang="it-IT" sz="2800" b="1" dirty="0">
                <a:solidFill>
                  <a:schemeClr val="accent2"/>
                </a:solidFill>
              </a:rPr>
              <a:t> contro la Candida</a:t>
            </a:r>
            <a:endParaRPr lang="it-IT" altLang="it-IT" sz="2800" dirty="0">
              <a:solidFill>
                <a:schemeClr val="accent2"/>
              </a:solidFill>
            </a:endParaRPr>
          </a:p>
        </p:txBody>
      </p:sp>
    </p:spTree>
    <p:extLst>
      <p:ext uri="{BB962C8B-B14F-4D97-AF65-F5344CB8AC3E}">
        <p14:creationId xmlns:p14="http://schemas.microsoft.com/office/powerpoint/2010/main" val="179883550"/>
      </p:ext>
    </p:extLst>
  </p:cSld>
  <p:clrMapOvr>
    <a:masterClrMapping/>
  </p:clrMapOvr>
  <p:transition spd="slow">
    <p:strips dir="ru"/>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AF29851D-43E9-4AE2-849D-AF5F8D85F628}"/>
              </a:ext>
            </a:extLst>
          </p:cNvPr>
          <p:cNvSpPr>
            <a:spLocks noGrp="1" noChangeArrowheads="1"/>
          </p:cNvSpPr>
          <p:nvPr>
            <p:ph type="title"/>
          </p:nvPr>
        </p:nvSpPr>
        <p:spPr/>
        <p:txBody>
          <a:bodyPr/>
          <a:lstStyle/>
          <a:p>
            <a:pPr eaLnBrk="1" hangingPunct="1"/>
            <a:r>
              <a:rPr lang="it-IT" altLang="it-IT" b="1">
                <a:solidFill>
                  <a:srgbClr val="FF0000"/>
                </a:solidFill>
              </a:rPr>
              <a:t>Antimicotici Topici</a:t>
            </a:r>
          </a:p>
        </p:txBody>
      </p:sp>
      <p:sp>
        <p:nvSpPr>
          <p:cNvPr id="82947" name="Rectangle 3">
            <a:extLst>
              <a:ext uri="{FF2B5EF4-FFF2-40B4-BE49-F238E27FC236}">
                <a16:creationId xmlns:a16="http://schemas.microsoft.com/office/drawing/2014/main" id="{94466CAF-FC4C-468F-A13A-317391DAD221}"/>
              </a:ext>
            </a:extLst>
          </p:cNvPr>
          <p:cNvSpPr>
            <a:spLocks noGrp="1" noChangeArrowheads="1"/>
          </p:cNvSpPr>
          <p:nvPr>
            <p:ph type="body" idx="1"/>
          </p:nvPr>
        </p:nvSpPr>
        <p:spPr>
          <a:xfrm>
            <a:off x="468312" y="1700213"/>
            <a:ext cx="8424167" cy="4968875"/>
          </a:xfrm>
        </p:spPr>
        <p:txBody>
          <a:bodyPr/>
          <a:lstStyle/>
          <a:p>
            <a:pPr marL="609600" indent="-609600" eaLnBrk="1" hangingPunct="1">
              <a:lnSpc>
                <a:spcPct val="80000"/>
              </a:lnSpc>
              <a:buFontTx/>
              <a:buNone/>
            </a:pPr>
            <a:r>
              <a:rPr lang="it-IT" altLang="it-IT" sz="2800" b="1" dirty="0">
                <a:solidFill>
                  <a:schemeClr val="accent2"/>
                </a:solidFill>
              </a:rPr>
              <a:t>Meccanismo d’azione</a:t>
            </a:r>
          </a:p>
          <a:p>
            <a:pPr eaLnBrk="1" hangingPunct="1">
              <a:lnSpc>
                <a:spcPct val="80000"/>
              </a:lnSpc>
            </a:pPr>
            <a:endParaRPr lang="it-IT" altLang="it-IT" sz="2800" b="1" dirty="0">
              <a:solidFill>
                <a:schemeClr val="accent2"/>
              </a:solidFill>
            </a:endParaRPr>
          </a:p>
          <a:p>
            <a:pPr eaLnBrk="1" hangingPunct="1">
              <a:lnSpc>
                <a:spcPct val="80000"/>
              </a:lnSpc>
            </a:pPr>
            <a:r>
              <a:rPr lang="it-IT" altLang="it-IT" sz="2800" b="1" dirty="0">
                <a:solidFill>
                  <a:schemeClr val="accent2"/>
                </a:solidFill>
              </a:rPr>
              <a:t>Si legano alla parete cellulare e quindi hanno un effetto antiproliferativo</a:t>
            </a:r>
          </a:p>
          <a:p>
            <a:pPr eaLnBrk="1" hangingPunct="1">
              <a:lnSpc>
                <a:spcPct val="80000"/>
              </a:lnSpc>
            </a:pPr>
            <a:r>
              <a:rPr lang="it-IT" altLang="it-IT" sz="2800" b="1" dirty="0">
                <a:solidFill>
                  <a:schemeClr val="accent2"/>
                </a:solidFill>
              </a:rPr>
              <a:t>Inoltre si legano irreversibilmente ai mitocondri fungini </a:t>
            </a:r>
            <a:r>
              <a:rPr lang="it-IT" altLang="it-IT" sz="2800" b="1" dirty="0">
                <a:solidFill>
                  <a:schemeClr val="accent2"/>
                </a:solidFill>
                <a:sym typeface="Wingdings" panose="05000000000000000000" pitchFamily="2" charset="2"/>
              </a:rPr>
              <a:t></a:t>
            </a:r>
            <a:r>
              <a:rPr lang="it-IT" altLang="it-IT" sz="2800" b="1" dirty="0">
                <a:solidFill>
                  <a:schemeClr val="accent2"/>
                </a:solidFill>
              </a:rPr>
              <a:t>inibizione assorbimento di aminoacidi, zuccheri ed elettroliti</a:t>
            </a:r>
          </a:p>
          <a:p>
            <a:pPr eaLnBrk="1" hangingPunct="1">
              <a:lnSpc>
                <a:spcPct val="80000"/>
              </a:lnSpc>
            </a:pPr>
            <a:r>
              <a:rPr lang="it-IT" altLang="it-IT" sz="2800" b="1" dirty="0">
                <a:solidFill>
                  <a:schemeClr val="accent2"/>
                </a:solidFill>
              </a:rPr>
              <a:t>La loro efficacia è più forte di quella degli azolici che hanno maggiori probabilità di essere classificati come fungistatici</a:t>
            </a:r>
          </a:p>
        </p:txBody>
      </p:sp>
    </p:spTree>
    <p:extLst>
      <p:ext uri="{BB962C8B-B14F-4D97-AF65-F5344CB8AC3E}">
        <p14:creationId xmlns:p14="http://schemas.microsoft.com/office/powerpoint/2010/main" val="2370621394"/>
      </p:ext>
    </p:extLst>
  </p:cSld>
  <p:clrMapOvr>
    <a:masterClrMapping/>
  </p:clrMapOvr>
  <p:transition spd="slow">
    <p:strips dir="ru"/>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AF29851D-43E9-4AE2-849D-AF5F8D85F628}"/>
              </a:ext>
            </a:extLst>
          </p:cNvPr>
          <p:cNvSpPr>
            <a:spLocks noGrp="1" noChangeArrowheads="1"/>
          </p:cNvSpPr>
          <p:nvPr>
            <p:ph type="title"/>
          </p:nvPr>
        </p:nvSpPr>
        <p:spPr/>
        <p:txBody>
          <a:bodyPr/>
          <a:lstStyle/>
          <a:p>
            <a:pPr eaLnBrk="1" hangingPunct="1"/>
            <a:r>
              <a:rPr lang="it-IT" altLang="it-IT" b="1">
                <a:solidFill>
                  <a:srgbClr val="FF0000"/>
                </a:solidFill>
              </a:rPr>
              <a:t>Antimicotici Topici</a:t>
            </a:r>
          </a:p>
        </p:txBody>
      </p:sp>
      <p:sp>
        <p:nvSpPr>
          <p:cNvPr id="82947" name="Rectangle 3">
            <a:extLst>
              <a:ext uri="{FF2B5EF4-FFF2-40B4-BE49-F238E27FC236}">
                <a16:creationId xmlns:a16="http://schemas.microsoft.com/office/drawing/2014/main" id="{94466CAF-FC4C-468F-A13A-317391DAD221}"/>
              </a:ext>
            </a:extLst>
          </p:cNvPr>
          <p:cNvSpPr>
            <a:spLocks noGrp="1" noChangeArrowheads="1"/>
          </p:cNvSpPr>
          <p:nvPr>
            <p:ph type="body" idx="1"/>
          </p:nvPr>
        </p:nvSpPr>
        <p:spPr>
          <a:xfrm>
            <a:off x="468312" y="1700213"/>
            <a:ext cx="8424167" cy="4968875"/>
          </a:xfrm>
        </p:spPr>
        <p:txBody>
          <a:bodyPr/>
          <a:lstStyle/>
          <a:p>
            <a:pPr marL="609600" indent="-609600" eaLnBrk="1" hangingPunct="1">
              <a:lnSpc>
                <a:spcPct val="80000"/>
              </a:lnSpc>
              <a:buFontTx/>
              <a:buNone/>
            </a:pPr>
            <a:r>
              <a:rPr lang="it-IT" altLang="it-IT" sz="2800" b="1" dirty="0">
                <a:solidFill>
                  <a:schemeClr val="accent2"/>
                </a:solidFill>
              </a:rPr>
              <a:t>ALLILAMINE</a:t>
            </a:r>
          </a:p>
          <a:p>
            <a:pPr eaLnBrk="1" hangingPunct="1">
              <a:lnSpc>
                <a:spcPct val="80000"/>
              </a:lnSpc>
            </a:pPr>
            <a:endParaRPr lang="it-IT" altLang="it-IT" sz="2800" b="1" dirty="0">
              <a:solidFill>
                <a:schemeClr val="accent2"/>
              </a:solidFill>
            </a:endParaRPr>
          </a:p>
          <a:p>
            <a:pPr eaLnBrk="1" hangingPunct="1">
              <a:lnSpc>
                <a:spcPct val="80000"/>
              </a:lnSpc>
            </a:pPr>
            <a:r>
              <a:rPr lang="it-IT" altLang="it-IT" sz="2800" b="1" dirty="0" err="1">
                <a:solidFill>
                  <a:srgbClr val="FF0000"/>
                </a:solidFill>
                <a:sym typeface="Wingdings" panose="05000000000000000000" pitchFamily="2" charset="2"/>
              </a:rPr>
              <a:t>Allilamine</a:t>
            </a:r>
            <a:r>
              <a:rPr lang="it-IT" altLang="it-IT" sz="2800" b="1" dirty="0">
                <a:solidFill>
                  <a:srgbClr val="FF0000"/>
                </a:solidFill>
                <a:sym typeface="Wingdings" panose="05000000000000000000" pitchFamily="2" charset="2"/>
              </a:rPr>
              <a:t> e </a:t>
            </a:r>
            <a:r>
              <a:rPr lang="it-IT" altLang="it-IT" sz="2800" b="1" dirty="0" err="1">
                <a:solidFill>
                  <a:srgbClr val="FF0000"/>
                </a:solidFill>
                <a:sym typeface="Wingdings" panose="05000000000000000000" pitchFamily="2" charset="2"/>
              </a:rPr>
              <a:t>benzilamine</a:t>
            </a:r>
            <a:r>
              <a:rPr lang="it-IT" altLang="it-IT" sz="2800" b="1" dirty="0">
                <a:solidFill>
                  <a:srgbClr val="FF0000"/>
                </a:solidFill>
                <a:sym typeface="Wingdings" panose="05000000000000000000" pitchFamily="2" charset="2"/>
              </a:rPr>
              <a:t> </a:t>
            </a:r>
            <a:r>
              <a:rPr lang="it-IT" altLang="it-IT" sz="2800" b="1" dirty="0">
                <a:solidFill>
                  <a:schemeClr val="accent2"/>
                </a:solidFill>
                <a:sym typeface="Wingdings" panose="05000000000000000000" pitchFamily="2" charset="2"/>
              </a:rPr>
              <a:t>fungistatici con un meccanismo non citocromo P450-dipendente</a:t>
            </a:r>
            <a:endParaRPr lang="it-IT" altLang="it-IT" sz="2800" dirty="0">
              <a:solidFill>
                <a:schemeClr val="accent2"/>
              </a:solidFill>
            </a:endParaRPr>
          </a:p>
          <a:p>
            <a:pPr eaLnBrk="1" hangingPunct="1">
              <a:lnSpc>
                <a:spcPct val="80000"/>
              </a:lnSpc>
            </a:pPr>
            <a:r>
              <a:rPr lang="it-IT" altLang="it-IT" sz="2800" b="1" dirty="0">
                <a:solidFill>
                  <a:schemeClr val="accent2"/>
                </a:solidFill>
              </a:rPr>
              <a:t>Efficaci contro i dermatofiti</a:t>
            </a:r>
          </a:p>
          <a:p>
            <a:pPr eaLnBrk="1" hangingPunct="1">
              <a:lnSpc>
                <a:spcPct val="80000"/>
              </a:lnSpc>
            </a:pPr>
            <a:r>
              <a:rPr lang="it-IT" altLang="it-IT" sz="2800" b="1" dirty="0" err="1">
                <a:solidFill>
                  <a:schemeClr val="accent2"/>
                </a:solidFill>
              </a:rPr>
              <a:t>Tolnaftato</a:t>
            </a:r>
            <a:r>
              <a:rPr lang="it-IT" altLang="it-IT" sz="2800" b="1" dirty="0">
                <a:solidFill>
                  <a:schemeClr val="accent2"/>
                </a:solidFill>
              </a:rPr>
              <a:t>, </a:t>
            </a:r>
            <a:r>
              <a:rPr lang="it-IT" altLang="it-IT" sz="2800" b="1" dirty="0" err="1">
                <a:solidFill>
                  <a:schemeClr val="accent2"/>
                </a:solidFill>
              </a:rPr>
              <a:t>naftifina</a:t>
            </a:r>
            <a:r>
              <a:rPr lang="it-IT" altLang="it-IT" sz="2800" b="1" dirty="0">
                <a:solidFill>
                  <a:schemeClr val="accent2"/>
                </a:solidFill>
              </a:rPr>
              <a:t> cloridrato, </a:t>
            </a:r>
            <a:r>
              <a:rPr lang="it-IT" altLang="it-IT" sz="2800" b="1" dirty="0" err="1">
                <a:solidFill>
                  <a:schemeClr val="accent2"/>
                </a:solidFill>
              </a:rPr>
              <a:t>terbinafina</a:t>
            </a:r>
            <a:endParaRPr lang="it-IT" altLang="it-IT" sz="2800" b="1" dirty="0">
              <a:solidFill>
                <a:schemeClr val="accent2"/>
              </a:solidFill>
            </a:endParaRPr>
          </a:p>
          <a:p>
            <a:pPr eaLnBrk="1" hangingPunct="1">
              <a:lnSpc>
                <a:spcPct val="80000"/>
              </a:lnSpc>
            </a:pPr>
            <a:r>
              <a:rPr lang="it-IT" altLang="it-IT" sz="2800" b="1" dirty="0">
                <a:solidFill>
                  <a:schemeClr val="accent2"/>
                </a:solidFill>
              </a:rPr>
              <a:t>Usate per dermatomicosi o pitiriasi </a:t>
            </a:r>
            <a:r>
              <a:rPr lang="it-IT" altLang="it-IT" sz="2800" b="1" dirty="0" err="1">
                <a:solidFill>
                  <a:schemeClr val="accent2"/>
                </a:solidFill>
              </a:rPr>
              <a:t>versicolor</a:t>
            </a:r>
            <a:endParaRPr lang="it-IT" altLang="it-IT" sz="2800" b="1" dirty="0">
              <a:solidFill>
                <a:schemeClr val="accent2"/>
              </a:solidFill>
            </a:endParaRPr>
          </a:p>
        </p:txBody>
      </p:sp>
    </p:spTree>
    <p:extLst>
      <p:ext uri="{BB962C8B-B14F-4D97-AF65-F5344CB8AC3E}">
        <p14:creationId xmlns:p14="http://schemas.microsoft.com/office/powerpoint/2010/main" val="446787879"/>
      </p:ext>
    </p:extLst>
  </p:cSld>
  <p:clrMapOvr>
    <a:masterClrMapping/>
  </p:clrMapOvr>
  <p:transition spd="slow">
    <p:strips dir="ru"/>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A9378FB1-D037-4E19-AF70-480796A0ECC7}"/>
              </a:ext>
            </a:extLst>
          </p:cNvPr>
          <p:cNvPicPr>
            <a:picLocks noChangeAspect="1"/>
          </p:cNvPicPr>
          <p:nvPr/>
        </p:nvPicPr>
        <p:blipFill rotWithShape="1">
          <a:blip r:embed="rId2" cstate="email">
            <a:lum bright="-20000" contrast="40000"/>
            <a:extLst>
              <a:ext uri="{28A0092B-C50C-407E-A947-70E740481C1C}">
                <a14:useLocalDpi xmlns:a14="http://schemas.microsoft.com/office/drawing/2010/main"/>
              </a:ext>
            </a:extLst>
          </a:blip>
          <a:srcRect b="55351"/>
          <a:stretch/>
        </p:blipFill>
        <p:spPr>
          <a:xfrm>
            <a:off x="149118" y="1628800"/>
            <a:ext cx="8845763" cy="3926160"/>
          </a:xfrm>
          <a:prstGeom prst="rect">
            <a:avLst/>
          </a:prstGeom>
        </p:spPr>
      </p:pic>
      <p:pic>
        <p:nvPicPr>
          <p:cNvPr id="3" name="Immagine 2">
            <a:extLst>
              <a:ext uri="{FF2B5EF4-FFF2-40B4-BE49-F238E27FC236}">
                <a16:creationId xmlns:a16="http://schemas.microsoft.com/office/drawing/2014/main" id="{252D5221-8380-B3EE-C893-072C58E01CB1}"/>
              </a:ext>
            </a:extLst>
          </p:cNvPr>
          <p:cNvPicPr>
            <a:picLocks noChangeAspect="1"/>
          </p:cNvPicPr>
          <p:nvPr/>
        </p:nvPicPr>
        <p:blipFill>
          <a:blip r:embed="rId3"/>
          <a:stretch>
            <a:fillRect/>
          </a:stretch>
        </p:blipFill>
        <p:spPr>
          <a:xfrm>
            <a:off x="0" y="2539767"/>
            <a:ext cx="9144000" cy="1778466"/>
          </a:xfrm>
          <a:prstGeom prst="rect">
            <a:avLst/>
          </a:prstGeom>
        </p:spPr>
      </p:pic>
    </p:spTree>
    <p:extLst>
      <p:ext uri="{BB962C8B-B14F-4D97-AF65-F5344CB8AC3E}">
        <p14:creationId xmlns:p14="http://schemas.microsoft.com/office/powerpoint/2010/main" val="592319839"/>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A9378FB1-D037-4E19-AF70-480796A0ECC7}"/>
              </a:ext>
            </a:extLst>
          </p:cNvPr>
          <p:cNvPicPr>
            <a:picLocks noChangeAspect="1"/>
          </p:cNvPicPr>
          <p:nvPr/>
        </p:nvPicPr>
        <p:blipFill rotWithShape="1">
          <a:blip r:embed="rId2" cstate="email">
            <a:lum bright="-20000" contrast="40000"/>
            <a:extLst>
              <a:ext uri="{28A0092B-C50C-407E-A947-70E740481C1C}">
                <a14:useLocalDpi xmlns:a14="http://schemas.microsoft.com/office/drawing/2010/main"/>
              </a:ext>
            </a:extLst>
          </a:blip>
          <a:srcRect t="44649"/>
          <a:stretch/>
        </p:blipFill>
        <p:spPr>
          <a:xfrm>
            <a:off x="253320" y="1052736"/>
            <a:ext cx="8637359" cy="4752528"/>
          </a:xfrm>
          <a:prstGeom prst="rect">
            <a:avLst/>
          </a:prstGeom>
        </p:spPr>
      </p:pic>
    </p:spTree>
    <p:extLst>
      <p:ext uri="{BB962C8B-B14F-4D97-AF65-F5344CB8AC3E}">
        <p14:creationId xmlns:p14="http://schemas.microsoft.com/office/powerpoint/2010/main" val="1198366567"/>
      </p:ext>
    </p:extLst>
  </p:cSld>
  <p:clrMapOvr>
    <a:masterClrMapping/>
  </p:clrMapOvr>
  <p:transition spd="slow">
    <p:strips dir="ru"/>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CEC2440F-40BC-43F1-9A98-42EA454CF86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1297" y="245632"/>
            <a:ext cx="3815360" cy="3183368"/>
          </a:xfrm>
          <a:prstGeom prst="rect">
            <a:avLst/>
          </a:prstGeom>
          <a:noFill/>
          <a:ln w="9525">
            <a:solidFill>
              <a:srgbClr val="3465A4"/>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3">
            <a:extLst>
              <a:ext uri="{FF2B5EF4-FFF2-40B4-BE49-F238E27FC236}">
                <a16:creationId xmlns:a16="http://schemas.microsoft.com/office/drawing/2014/main" id="{9094A3F3-686F-418B-BE01-C993E430260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36657" y="3594100"/>
            <a:ext cx="4564468" cy="3018268"/>
          </a:xfrm>
          <a:prstGeom prst="rect">
            <a:avLst/>
          </a:prstGeom>
          <a:noFill/>
          <a:ln w="12700">
            <a:solidFill>
              <a:srgbClr val="3465A4"/>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Picture 4">
            <a:extLst>
              <a:ext uri="{FF2B5EF4-FFF2-40B4-BE49-F238E27FC236}">
                <a16:creationId xmlns:a16="http://schemas.microsoft.com/office/drawing/2014/main" id="{984BC13F-839D-EA58-D8B7-2EC2B7C9D76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7127" y="3804056"/>
            <a:ext cx="3665526" cy="2808312"/>
          </a:xfrm>
          <a:prstGeom prst="rect">
            <a:avLst/>
          </a:prstGeom>
          <a:noFill/>
          <a:ln w="12700">
            <a:solidFill>
              <a:srgbClr val="3465A4"/>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38486358"/>
      </p:ext>
    </p:extLst>
  </p:cSld>
  <p:clrMapOvr>
    <a:masterClrMapping/>
  </p:clrMapOvr>
  <p:transition spd="slow">
    <p:strips dir="ru"/>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F7A2F1FA-2211-4BFA-B980-9BE021C07DCB}"/>
              </a:ext>
            </a:extLst>
          </p:cNvPr>
          <p:cNvSpPr>
            <a:spLocks noGrp="1" noChangeArrowheads="1"/>
          </p:cNvSpPr>
          <p:nvPr>
            <p:ph type="title"/>
          </p:nvPr>
        </p:nvSpPr>
        <p:spPr>
          <a:xfrm>
            <a:off x="457200" y="269875"/>
            <a:ext cx="8229600" cy="1143000"/>
          </a:xfrm>
        </p:spPr>
        <p:txBody>
          <a:bodyPr/>
          <a:lstStyle/>
          <a:p>
            <a:pPr eaLnBrk="1" hangingPunct="1"/>
            <a:r>
              <a:rPr lang="it-IT" altLang="it-IT" b="1">
                <a:solidFill>
                  <a:srgbClr val="FF0000"/>
                </a:solidFill>
              </a:rPr>
              <a:t>Antimicotici</a:t>
            </a:r>
          </a:p>
        </p:txBody>
      </p:sp>
      <p:sp>
        <p:nvSpPr>
          <p:cNvPr id="86019" name="Rectangle 3">
            <a:extLst>
              <a:ext uri="{FF2B5EF4-FFF2-40B4-BE49-F238E27FC236}">
                <a16:creationId xmlns:a16="http://schemas.microsoft.com/office/drawing/2014/main" id="{90AD0C5F-10E3-41B8-BF74-E4700B8FE646}"/>
              </a:ext>
            </a:extLst>
          </p:cNvPr>
          <p:cNvSpPr>
            <a:spLocks noGrp="1" noChangeArrowheads="1"/>
          </p:cNvSpPr>
          <p:nvPr>
            <p:ph type="body" idx="1"/>
          </p:nvPr>
        </p:nvSpPr>
        <p:spPr>
          <a:xfrm>
            <a:off x="250825" y="1600200"/>
            <a:ext cx="8642350" cy="4924425"/>
          </a:xfrm>
        </p:spPr>
        <p:txBody>
          <a:bodyPr/>
          <a:lstStyle/>
          <a:p>
            <a:pPr eaLnBrk="1" hangingPunct="1">
              <a:lnSpc>
                <a:spcPct val="80000"/>
              </a:lnSpc>
              <a:buFontTx/>
              <a:buNone/>
            </a:pPr>
            <a:r>
              <a:rPr lang="it-IT" altLang="it-IT">
                <a:solidFill>
                  <a:srgbClr val="FF0000"/>
                </a:solidFill>
              </a:rPr>
              <a:t>Imidazolici</a:t>
            </a:r>
          </a:p>
          <a:p>
            <a:pPr eaLnBrk="1" hangingPunct="1">
              <a:lnSpc>
                <a:spcPct val="80000"/>
              </a:lnSpc>
            </a:pPr>
            <a:r>
              <a:rPr lang="it-IT" altLang="it-IT" sz="2400">
                <a:solidFill>
                  <a:srgbClr val="FF0000"/>
                </a:solidFill>
              </a:rPr>
              <a:t>Bifonazolo</a:t>
            </a:r>
            <a:r>
              <a:rPr lang="it-IT" altLang="it-IT" sz="2400">
                <a:solidFill>
                  <a:schemeClr val="accent2"/>
                </a:solidFill>
              </a:rPr>
              <a:t>      </a:t>
            </a:r>
            <a:r>
              <a:rPr lang="it-IT" altLang="it-IT" sz="2400">
                <a:solidFill>
                  <a:schemeClr val="accent2"/>
                </a:solidFill>
                <a:sym typeface="Wingdings" panose="05000000000000000000" pitchFamily="2" charset="2"/>
              </a:rPr>
              <a:t> </a:t>
            </a:r>
            <a:r>
              <a:rPr lang="it-IT" altLang="it-IT" sz="2400" i="1">
                <a:solidFill>
                  <a:schemeClr val="accent2"/>
                </a:solidFill>
                <a:sym typeface="Wingdings" panose="05000000000000000000" pitchFamily="2" charset="2"/>
              </a:rPr>
              <a:t>Azolmen </a:t>
            </a:r>
            <a:r>
              <a:rPr lang="it-IT" altLang="it-IT" sz="2400">
                <a:solidFill>
                  <a:schemeClr val="accent2"/>
                </a:solidFill>
                <a:sym typeface="Wingdings" panose="05000000000000000000" pitchFamily="2" charset="2"/>
              </a:rPr>
              <a:t>crema, gel, lozione</a:t>
            </a:r>
          </a:p>
          <a:p>
            <a:pPr eaLnBrk="1" hangingPunct="1">
              <a:lnSpc>
                <a:spcPct val="80000"/>
              </a:lnSpc>
            </a:pPr>
            <a:r>
              <a:rPr lang="it-IT" altLang="it-IT" sz="2400">
                <a:solidFill>
                  <a:srgbClr val="FF0000"/>
                </a:solidFill>
                <a:sym typeface="Wingdings" panose="05000000000000000000" pitchFamily="2" charset="2"/>
              </a:rPr>
              <a:t>Ketoconazolo</a:t>
            </a:r>
            <a:r>
              <a:rPr lang="it-IT" altLang="it-IT" sz="2400">
                <a:solidFill>
                  <a:schemeClr val="accent2"/>
                </a:solidFill>
                <a:sym typeface="Wingdings" panose="05000000000000000000" pitchFamily="2" charset="2"/>
              </a:rPr>
              <a:t>  </a:t>
            </a:r>
            <a:r>
              <a:rPr lang="it-IT" altLang="it-IT" sz="2400" i="1">
                <a:solidFill>
                  <a:schemeClr val="accent2"/>
                </a:solidFill>
                <a:sym typeface="Wingdings" panose="05000000000000000000" pitchFamily="2" charset="2"/>
              </a:rPr>
              <a:t>Nizoral</a:t>
            </a:r>
            <a:r>
              <a:rPr lang="it-IT" altLang="it-IT" sz="2400">
                <a:solidFill>
                  <a:schemeClr val="accent2"/>
                </a:solidFill>
                <a:sym typeface="Wingdings" panose="05000000000000000000" pitchFamily="2" charset="2"/>
              </a:rPr>
              <a:t> crema, liquido</a:t>
            </a:r>
          </a:p>
          <a:p>
            <a:pPr eaLnBrk="1" hangingPunct="1">
              <a:lnSpc>
                <a:spcPct val="80000"/>
              </a:lnSpc>
              <a:buFontTx/>
              <a:buNone/>
            </a:pPr>
            <a:r>
              <a:rPr lang="it-IT" altLang="it-IT" sz="2400">
                <a:solidFill>
                  <a:schemeClr val="accent2"/>
                </a:solidFill>
              </a:rPr>
              <a:t>			     </a:t>
            </a:r>
            <a:r>
              <a:rPr lang="it-IT" altLang="it-IT" sz="2400">
                <a:solidFill>
                  <a:schemeClr val="accent2"/>
                </a:solidFill>
                <a:sym typeface="Wingdings" panose="05000000000000000000" pitchFamily="2" charset="2"/>
              </a:rPr>
              <a:t> </a:t>
            </a:r>
            <a:r>
              <a:rPr lang="it-IT" altLang="it-IT" sz="2400" i="1">
                <a:solidFill>
                  <a:schemeClr val="accent2"/>
                </a:solidFill>
                <a:sym typeface="Wingdings" panose="05000000000000000000" pitchFamily="2" charset="2"/>
              </a:rPr>
              <a:t>Triatop</a:t>
            </a:r>
            <a:r>
              <a:rPr lang="it-IT" altLang="it-IT" sz="2400">
                <a:solidFill>
                  <a:schemeClr val="accent2"/>
                </a:solidFill>
                <a:sym typeface="Wingdings" panose="05000000000000000000" pitchFamily="2" charset="2"/>
              </a:rPr>
              <a:t> shampoo</a:t>
            </a:r>
          </a:p>
          <a:p>
            <a:pPr eaLnBrk="1" hangingPunct="1">
              <a:lnSpc>
                <a:spcPct val="80000"/>
              </a:lnSpc>
            </a:pPr>
            <a:r>
              <a:rPr lang="it-IT" altLang="it-IT" sz="2400">
                <a:solidFill>
                  <a:srgbClr val="FF0000"/>
                </a:solidFill>
              </a:rPr>
              <a:t>Econazolo</a:t>
            </a:r>
            <a:r>
              <a:rPr lang="it-IT" altLang="it-IT" sz="2400">
                <a:solidFill>
                  <a:schemeClr val="accent2"/>
                </a:solidFill>
              </a:rPr>
              <a:t>      </a:t>
            </a:r>
            <a:r>
              <a:rPr lang="it-IT" altLang="it-IT" sz="2400">
                <a:solidFill>
                  <a:schemeClr val="accent2"/>
                </a:solidFill>
                <a:sym typeface="Wingdings" panose="05000000000000000000" pitchFamily="2" charset="2"/>
              </a:rPr>
              <a:t> </a:t>
            </a:r>
            <a:r>
              <a:rPr lang="it-IT" altLang="it-IT" sz="2400" i="1">
                <a:solidFill>
                  <a:schemeClr val="accent2"/>
                </a:solidFill>
                <a:sym typeface="Wingdings" panose="05000000000000000000" pitchFamily="2" charset="2"/>
              </a:rPr>
              <a:t>Pevaryl</a:t>
            </a:r>
            <a:r>
              <a:rPr lang="it-IT" altLang="it-IT" sz="2400">
                <a:solidFill>
                  <a:schemeClr val="accent2"/>
                </a:solidFill>
                <a:sym typeface="Wingdings" panose="05000000000000000000" pitchFamily="2" charset="2"/>
              </a:rPr>
              <a:t> crema, polvere,emulsione, 			          soluz. cutanea, spray</a:t>
            </a:r>
          </a:p>
          <a:p>
            <a:pPr eaLnBrk="1" hangingPunct="1">
              <a:lnSpc>
                <a:spcPct val="80000"/>
              </a:lnSpc>
            </a:pPr>
            <a:r>
              <a:rPr lang="it-IT" altLang="it-IT" sz="2400">
                <a:solidFill>
                  <a:srgbClr val="FF0000"/>
                </a:solidFill>
              </a:rPr>
              <a:t>Fenticonazolo nitrato</a:t>
            </a:r>
            <a:r>
              <a:rPr lang="it-IT" altLang="it-IT" sz="2400">
                <a:solidFill>
                  <a:schemeClr val="accent2"/>
                </a:solidFill>
              </a:rPr>
              <a:t> </a:t>
            </a:r>
            <a:r>
              <a:rPr lang="it-IT" altLang="it-IT" sz="2400">
                <a:solidFill>
                  <a:schemeClr val="accent2"/>
                </a:solidFill>
                <a:sym typeface="Wingdings" panose="05000000000000000000" pitchFamily="2" charset="2"/>
              </a:rPr>
              <a:t> </a:t>
            </a:r>
            <a:r>
              <a:rPr lang="it-IT" altLang="it-IT" sz="2400" i="1">
                <a:solidFill>
                  <a:schemeClr val="accent2"/>
                </a:solidFill>
                <a:sym typeface="Wingdings" panose="05000000000000000000" pitchFamily="2" charset="2"/>
              </a:rPr>
              <a:t>Lomexin</a:t>
            </a:r>
            <a:r>
              <a:rPr lang="it-IT" altLang="it-IT" sz="2400">
                <a:solidFill>
                  <a:schemeClr val="accent2"/>
                </a:solidFill>
                <a:sym typeface="Wingdings" panose="05000000000000000000" pitchFamily="2" charset="2"/>
              </a:rPr>
              <a:t> crema,polvere, 					           soluz. nebulizzata</a:t>
            </a:r>
            <a:r>
              <a:rPr lang="it-IT" altLang="it-IT" sz="2800">
                <a:solidFill>
                  <a:schemeClr val="accent2"/>
                </a:solidFill>
                <a:sym typeface="Wingdings" panose="05000000000000000000" pitchFamily="2" charset="2"/>
              </a:rPr>
              <a:t> </a:t>
            </a:r>
          </a:p>
          <a:p>
            <a:pPr eaLnBrk="1" hangingPunct="1">
              <a:lnSpc>
                <a:spcPct val="80000"/>
              </a:lnSpc>
            </a:pPr>
            <a:r>
              <a:rPr lang="it-IT" altLang="it-IT" sz="2400">
                <a:solidFill>
                  <a:srgbClr val="FF0000"/>
                </a:solidFill>
                <a:sym typeface="Wingdings" panose="05000000000000000000" pitchFamily="2" charset="2"/>
              </a:rPr>
              <a:t>Miconazolo nitrato</a:t>
            </a:r>
            <a:r>
              <a:rPr lang="it-IT" altLang="it-IT" sz="2400">
                <a:solidFill>
                  <a:schemeClr val="accent2"/>
                </a:solidFill>
                <a:sym typeface="Wingdings" panose="05000000000000000000" pitchFamily="2" charset="2"/>
              </a:rPr>
              <a:t>  </a:t>
            </a:r>
            <a:r>
              <a:rPr lang="it-IT" altLang="it-IT" sz="2400" i="1">
                <a:solidFill>
                  <a:schemeClr val="accent2"/>
                </a:solidFill>
                <a:sym typeface="Wingdings" panose="05000000000000000000" pitchFamily="2" charset="2"/>
              </a:rPr>
              <a:t>Daktarin</a:t>
            </a:r>
            <a:r>
              <a:rPr lang="it-IT" altLang="it-IT" sz="2400">
                <a:solidFill>
                  <a:schemeClr val="accent2"/>
                </a:solidFill>
                <a:sym typeface="Wingdings" panose="05000000000000000000" pitchFamily="2" charset="2"/>
              </a:rPr>
              <a:t> polvere, emulsione, schiuma, 			       crema, soluz</a:t>
            </a:r>
            <a:r>
              <a:rPr lang="it-IT" altLang="it-IT" sz="2800">
                <a:solidFill>
                  <a:schemeClr val="accent2"/>
                </a:solidFill>
                <a:sym typeface="Wingdings" panose="05000000000000000000" pitchFamily="2" charset="2"/>
              </a:rPr>
              <a:t>.</a:t>
            </a:r>
          </a:p>
          <a:p>
            <a:pPr eaLnBrk="1" hangingPunct="1">
              <a:lnSpc>
                <a:spcPct val="80000"/>
              </a:lnSpc>
            </a:pPr>
            <a:r>
              <a:rPr lang="it-IT" altLang="it-IT" sz="2400">
                <a:solidFill>
                  <a:srgbClr val="FF0000"/>
                </a:solidFill>
                <a:sym typeface="Wingdings" panose="05000000000000000000" pitchFamily="2" charset="2"/>
              </a:rPr>
              <a:t>Tioconazolo</a:t>
            </a:r>
            <a:r>
              <a:rPr lang="it-IT" altLang="it-IT" sz="2400">
                <a:solidFill>
                  <a:schemeClr val="accent2"/>
                </a:solidFill>
                <a:sym typeface="Wingdings" panose="05000000000000000000" pitchFamily="2" charset="2"/>
              </a:rPr>
              <a:t>  </a:t>
            </a:r>
            <a:r>
              <a:rPr lang="it-IT" altLang="it-IT" sz="2400" i="1">
                <a:solidFill>
                  <a:schemeClr val="accent2"/>
                </a:solidFill>
                <a:sym typeface="Wingdings" panose="05000000000000000000" pitchFamily="2" charset="2"/>
              </a:rPr>
              <a:t>Trosyd</a:t>
            </a:r>
            <a:r>
              <a:rPr lang="it-IT" altLang="it-IT" sz="2400">
                <a:solidFill>
                  <a:schemeClr val="accent2"/>
                </a:solidFill>
                <a:sym typeface="Wingdings" panose="05000000000000000000" pitchFamily="2" charset="2"/>
              </a:rPr>
              <a:t> crema, polvere, emulsione, soluz. 			        ungueale, soluz. cutanea</a:t>
            </a:r>
          </a:p>
          <a:p>
            <a:pPr eaLnBrk="1" hangingPunct="1">
              <a:lnSpc>
                <a:spcPct val="80000"/>
              </a:lnSpc>
            </a:pPr>
            <a:r>
              <a:rPr lang="it-IT" altLang="it-IT" sz="2400">
                <a:solidFill>
                  <a:srgbClr val="FF0000"/>
                </a:solidFill>
              </a:rPr>
              <a:t>Flutrimazolo</a:t>
            </a:r>
            <a:r>
              <a:rPr lang="it-IT" altLang="it-IT" sz="2400">
                <a:solidFill>
                  <a:schemeClr val="accent2"/>
                </a:solidFill>
              </a:rPr>
              <a:t> </a:t>
            </a:r>
            <a:r>
              <a:rPr lang="it-IT" altLang="it-IT" sz="2400">
                <a:solidFill>
                  <a:schemeClr val="accent2"/>
                </a:solidFill>
                <a:sym typeface="Wingdings" panose="05000000000000000000" pitchFamily="2" charset="2"/>
              </a:rPr>
              <a:t> </a:t>
            </a:r>
            <a:r>
              <a:rPr lang="it-IT" altLang="it-IT" sz="2400" i="1">
                <a:solidFill>
                  <a:schemeClr val="accent2"/>
                </a:solidFill>
                <a:sym typeface="Wingdings" panose="05000000000000000000" pitchFamily="2" charset="2"/>
              </a:rPr>
              <a:t>Micetal</a:t>
            </a:r>
            <a:r>
              <a:rPr lang="it-IT" altLang="it-IT" sz="2400">
                <a:solidFill>
                  <a:schemeClr val="accent2"/>
                </a:solidFill>
                <a:sym typeface="Wingdings" panose="05000000000000000000" pitchFamily="2" charset="2"/>
              </a:rPr>
              <a:t> crema, soluz. e gel per uso cutaneo</a:t>
            </a:r>
            <a:endParaRPr lang="it-IT" altLang="it-IT" sz="2400">
              <a:solidFill>
                <a:schemeClr val="accent2"/>
              </a:solidFill>
            </a:endParaRPr>
          </a:p>
        </p:txBody>
      </p:sp>
    </p:spTree>
  </p:cSld>
  <p:clrMapOvr>
    <a:masterClrMapping/>
  </p:clrMapOvr>
  <p:transition spd="slow">
    <p:strips dir="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4">
            <a:extLst>
              <a:ext uri="{FF2B5EF4-FFF2-40B4-BE49-F238E27FC236}">
                <a16:creationId xmlns:a16="http://schemas.microsoft.com/office/drawing/2014/main" id="{611FB41E-4689-47B6-B47E-03CBD46A3840}"/>
              </a:ext>
            </a:extLst>
          </p:cNvPr>
          <p:cNvSpPr txBox="1">
            <a:spLocks noChangeArrowheads="1"/>
          </p:cNvSpPr>
          <p:nvPr/>
        </p:nvSpPr>
        <p:spPr bwMode="auto">
          <a:xfrm>
            <a:off x="358775" y="476250"/>
            <a:ext cx="84248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4400">
                <a:solidFill>
                  <a:srgbClr val="FF0000"/>
                </a:solidFill>
              </a:rPr>
              <a:t>Terapia locale o terapia topica</a:t>
            </a:r>
          </a:p>
        </p:txBody>
      </p:sp>
      <p:sp>
        <p:nvSpPr>
          <p:cNvPr id="17411" name="Text Box 5">
            <a:extLst>
              <a:ext uri="{FF2B5EF4-FFF2-40B4-BE49-F238E27FC236}">
                <a16:creationId xmlns:a16="http://schemas.microsoft.com/office/drawing/2014/main" id="{C98CB091-232C-45E6-AEDB-AAFE895BC0FB}"/>
              </a:ext>
            </a:extLst>
          </p:cNvPr>
          <p:cNvSpPr txBox="1">
            <a:spLocks noChangeArrowheads="1"/>
          </p:cNvSpPr>
          <p:nvPr/>
        </p:nvSpPr>
        <p:spPr bwMode="auto">
          <a:xfrm>
            <a:off x="250825" y="2060575"/>
            <a:ext cx="86423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it-IT" altLang="it-IT" sz="2400" dirty="0">
                <a:solidFill>
                  <a:schemeClr val="accent2"/>
                </a:solidFill>
              </a:rPr>
              <a:t>Altro tipo di assorbimento può essere attraverso gli annessi ghiandolari, l’apparato pilosebaceo e le ghiandole sudoripare eccrine (</a:t>
            </a:r>
            <a:r>
              <a:rPr lang="it-IT" altLang="it-IT" sz="2400" dirty="0">
                <a:solidFill>
                  <a:srgbClr val="FF0000"/>
                </a:solidFill>
              </a:rPr>
              <a:t>via </a:t>
            </a:r>
            <a:r>
              <a:rPr lang="it-IT" altLang="it-IT" sz="2400" dirty="0" err="1">
                <a:solidFill>
                  <a:srgbClr val="FF0000"/>
                </a:solidFill>
              </a:rPr>
              <a:t>annessiale</a:t>
            </a:r>
            <a:r>
              <a:rPr lang="it-IT" altLang="it-IT" sz="2400" dirty="0">
                <a:solidFill>
                  <a:schemeClr val="accent2"/>
                </a:solidFill>
              </a:rPr>
              <a:t>) o attraverso un percorso intercellulare e/o </a:t>
            </a:r>
            <a:r>
              <a:rPr lang="it-IT" altLang="it-IT" sz="2400" dirty="0" err="1">
                <a:solidFill>
                  <a:schemeClr val="accent2"/>
                </a:solidFill>
              </a:rPr>
              <a:t>transcellulare</a:t>
            </a:r>
            <a:r>
              <a:rPr lang="it-IT" altLang="it-IT" sz="2400" dirty="0">
                <a:solidFill>
                  <a:schemeClr val="accent2"/>
                </a:solidFill>
              </a:rPr>
              <a:t> (</a:t>
            </a:r>
            <a:r>
              <a:rPr lang="it-IT" altLang="it-IT" sz="2400" dirty="0">
                <a:solidFill>
                  <a:srgbClr val="FF0000"/>
                </a:solidFill>
              </a:rPr>
              <a:t>via </a:t>
            </a:r>
            <a:r>
              <a:rPr lang="it-IT" altLang="it-IT" sz="2400" dirty="0" err="1">
                <a:solidFill>
                  <a:srgbClr val="FF0000"/>
                </a:solidFill>
              </a:rPr>
              <a:t>transepidermica</a:t>
            </a:r>
            <a:r>
              <a:rPr lang="it-IT" altLang="it-IT" sz="2400" dirty="0">
                <a:solidFill>
                  <a:schemeClr val="accent2"/>
                </a:solidFill>
              </a:rPr>
              <a:t>)</a:t>
            </a:r>
          </a:p>
          <a:p>
            <a:pPr eaLnBrk="1" hangingPunct="1">
              <a:spcBef>
                <a:spcPct val="50000"/>
              </a:spcBef>
            </a:pPr>
            <a:r>
              <a:rPr lang="it-IT" altLang="it-IT" sz="2400" dirty="0">
                <a:solidFill>
                  <a:schemeClr val="accent2"/>
                </a:solidFill>
              </a:rPr>
              <a:t>Normalmente le ghiandole sudoripare eccrine e l’apparato pilosebaceo hanno un’importanza minima per l’assorbimento, poiché ricoprono meno dello 0,1% della superficie corporea</a:t>
            </a:r>
          </a:p>
        </p:txBody>
      </p:sp>
    </p:spTree>
  </p:cSld>
  <p:clrMapOvr>
    <a:masterClrMapping/>
  </p:clrMapOvr>
  <p:transition spd="slow">
    <p:strips dir="ru"/>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3">
            <a:extLst>
              <a:ext uri="{FF2B5EF4-FFF2-40B4-BE49-F238E27FC236}">
                <a16:creationId xmlns:a16="http://schemas.microsoft.com/office/drawing/2014/main" id="{223B786C-3F50-4C1D-BF5E-79DF3A6DA7A8}"/>
              </a:ext>
            </a:extLst>
          </p:cNvPr>
          <p:cNvSpPr>
            <a:spLocks noGrp="1" noChangeArrowheads="1"/>
          </p:cNvSpPr>
          <p:nvPr>
            <p:ph type="body" idx="1"/>
          </p:nvPr>
        </p:nvSpPr>
        <p:spPr>
          <a:xfrm>
            <a:off x="395288" y="1989138"/>
            <a:ext cx="8507412" cy="2620962"/>
          </a:xfrm>
        </p:spPr>
        <p:txBody>
          <a:bodyPr/>
          <a:lstStyle/>
          <a:p>
            <a:pPr eaLnBrk="1" hangingPunct="1">
              <a:tabLst>
                <a:tab pos="0" algn="l"/>
              </a:tabLst>
            </a:pPr>
            <a:r>
              <a:rPr lang="it-IT" altLang="it-IT" sz="2400" dirty="0" err="1">
                <a:solidFill>
                  <a:srgbClr val="FF0000"/>
                </a:solidFill>
              </a:rPr>
              <a:t>Ciclopiroxalamina</a:t>
            </a:r>
            <a:r>
              <a:rPr lang="it-IT" altLang="it-IT" dirty="0">
                <a:solidFill>
                  <a:schemeClr val="accent2"/>
                </a:solidFill>
              </a:rPr>
              <a:t> </a:t>
            </a:r>
            <a:r>
              <a:rPr lang="it-IT" altLang="it-IT" sz="2400" dirty="0">
                <a:solidFill>
                  <a:schemeClr val="accent2"/>
                </a:solidFill>
                <a:sym typeface="Wingdings" panose="05000000000000000000" pitchFamily="2" charset="2"/>
              </a:rPr>
              <a:t></a:t>
            </a:r>
            <a:r>
              <a:rPr lang="it-IT" altLang="it-IT" dirty="0">
                <a:solidFill>
                  <a:schemeClr val="accent2"/>
                </a:solidFill>
                <a:sym typeface="Wingdings" panose="05000000000000000000" pitchFamily="2" charset="2"/>
              </a:rPr>
              <a:t> </a:t>
            </a:r>
            <a:r>
              <a:rPr lang="it-IT" altLang="it-IT" sz="2400" i="1" dirty="0" err="1">
                <a:solidFill>
                  <a:schemeClr val="accent2"/>
                </a:solidFill>
                <a:sym typeface="Wingdings" panose="05000000000000000000" pitchFamily="2" charset="2"/>
              </a:rPr>
              <a:t>Batrafen</a:t>
            </a:r>
            <a:r>
              <a:rPr lang="it-IT" altLang="it-IT" sz="2400" dirty="0">
                <a:solidFill>
                  <a:schemeClr val="accent2"/>
                </a:solidFill>
                <a:sym typeface="Wingdings" panose="05000000000000000000" pitchFamily="2" charset="2"/>
              </a:rPr>
              <a:t> soluzione, polvere, 						      crema dermatologica</a:t>
            </a:r>
          </a:p>
          <a:p>
            <a:pPr marL="1730375" lvl="4" indent="0" eaLnBrk="1" hangingPunct="1">
              <a:buFontTx/>
              <a:buNone/>
              <a:tabLst>
                <a:tab pos="0" algn="l"/>
              </a:tabLst>
            </a:pPr>
            <a:r>
              <a:rPr lang="it-IT" altLang="it-IT" sz="1600" dirty="0">
                <a:solidFill>
                  <a:schemeClr val="accent2"/>
                </a:solidFill>
              </a:rPr>
              <a:t>		  </a:t>
            </a:r>
            <a:r>
              <a:rPr lang="it-IT" altLang="it-IT" sz="2400" dirty="0">
                <a:solidFill>
                  <a:schemeClr val="accent2"/>
                </a:solidFill>
                <a:sym typeface="Wingdings" panose="05000000000000000000" pitchFamily="2" charset="2"/>
              </a:rPr>
              <a:t> </a:t>
            </a:r>
            <a:r>
              <a:rPr lang="it-IT" altLang="it-IT" sz="2400" i="1" dirty="0" err="1">
                <a:solidFill>
                  <a:schemeClr val="accent2"/>
                </a:solidFill>
                <a:sym typeface="Wingdings" panose="05000000000000000000" pitchFamily="2" charset="2"/>
              </a:rPr>
              <a:t>Miclast</a:t>
            </a:r>
            <a:r>
              <a:rPr lang="it-IT" altLang="it-IT" sz="2400" dirty="0">
                <a:solidFill>
                  <a:schemeClr val="accent2"/>
                </a:solidFill>
                <a:sym typeface="Wingdings" panose="05000000000000000000" pitchFamily="2" charset="2"/>
              </a:rPr>
              <a:t>     crema, emulsione </a:t>
            </a:r>
            <a:r>
              <a:rPr lang="it-IT" altLang="it-IT" sz="2400" dirty="0" err="1">
                <a:solidFill>
                  <a:schemeClr val="accent2"/>
                </a:solidFill>
                <a:sym typeface="Wingdings" panose="05000000000000000000" pitchFamily="2" charset="2"/>
              </a:rPr>
              <a:t>dermat</a:t>
            </a:r>
            <a:r>
              <a:rPr lang="it-IT" altLang="it-IT" sz="2400" dirty="0">
                <a:solidFill>
                  <a:schemeClr val="accent2"/>
                </a:solidFill>
                <a:sym typeface="Wingdings" panose="05000000000000000000" pitchFamily="2" charset="2"/>
              </a:rPr>
              <a:t>. </a:t>
            </a:r>
          </a:p>
          <a:p>
            <a:pPr marL="1730375" lvl="4" indent="0" eaLnBrk="1" hangingPunct="1">
              <a:buFontTx/>
              <a:buNone/>
              <a:tabLst>
                <a:tab pos="0" algn="l"/>
              </a:tabLst>
            </a:pPr>
            <a:r>
              <a:rPr lang="it-IT" altLang="it-IT" sz="2400" dirty="0">
                <a:solidFill>
                  <a:schemeClr val="accent2"/>
                </a:solidFill>
                <a:sym typeface="Wingdings" panose="05000000000000000000" pitchFamily="2" charset="2"/>
              </a:rPr>
              <a:t>		  </a:t>
            </a:r>
            <a:r>
              <a:rPr lang="it-IT" altLang="it-IT" sz="2400" i="1" dirty="0" err="1">
                <a:solidFill>
                  <a:schemeClr val="accent2"/>
                </a:solidFill>
                <a:sym typeface="Wingdings" panose="05000000000000000000" pitchFamily="2" charset="2"/>
              </a:rPr>
              <a:t>Micoxolamina</a:t>
            </a:r>
            <a:r>
              <a:rPr lang="it-IT" altLang="it-IT" sz="2400" dirty="0">
                <a:solidFill>
                  <a:schemeClr val="accent2"/>
                </a:solidFill>
                <a:sym typeface="Wingdings" panose="05000000000000000000" pitchFamily="2" charset="2"/>
              </a:rPr>
              <a:t>     latte, crema</a:t>
            </a:r>
          </a:p>
          <a:p>
            <a:pPr marL="1730375" lvl="4" indent="0" eaLnBrk="1" hangingPunct="1">
              <a:buFontTx/>
              <a:buNone/>
              <a:tabLst>
                <a:tab pos="0" algn="l"/>
              </a:tabLst>
            </a:pPr>
            <a:endParaRPr lang="it-IT" altLang="it-IT" sz="2400" dirty="0">
              <a:solidFill>
                <a:schemeClr val="accent2"/>
              </a:solidFill>
              <a:sym typeface="Wingdings" panose="05000000000000000000" pitchFamily="2" charset="2"/>
            </a:endParaRPr>
          </a:p>
          <a:p>
            <a:pPr marL="1730375" lvl="4" indent="0" eaLnBrk="1" hangingPunct="1">
              <a:buFontTx/>
              <a:buNone/>
              <a:tabLst>
                <a:tab pos="0" algn="l"/>
              </a:tabLst>
            </a:pPr>
            <a:endParaRPr lang="it-IT" altLang="it-IT" sz="2400" dirty="0">
              <a:solidFill>
                <a:schemeClr val="accent2"/>
              </a:solidFill>
              <a:sym typeface="Wingdings" panose="05000000000000000000" pitchFamily="2" charset="2"/>
            </a:endParaRPr>
          </a:p>
          <a:p>
            <a:pPr marL="1730375" lvl="4" indent="0" eaLnBrk="1" hangingPunct="1">
              <a:buFontTx/>
              <a:buNone/>
              <a:tabLst>
                <a:tab pos="0" algn="l"/>
              </a:tabLst>
            </a:pPr>
            <a:endParaRPr lang="it-IT" altLang="it-IT" sz="2400" dirty="0">
              <a:solidFill>
                <a:schemeClr val="accent2"/>
              </a:solidFill>
              <a:sym typeface="Wingdings" panose="05000000000000000000" pitchFamily="2" charset="2"/>
            </a:endParaRPr>
          </a:p>
          <a:p>
            <a:pPr marL="1730375" lvl="4" indent="0" eaLnBrk="1" hangingPunct="1">
              <a:buFontTx/>
              <a:buNone/>
              <a:tabLst>
                <a:tab pos="0" algn="l"/>
              </a:tabLst>
            </a:pPr>
            <a:endParaRPr lang="it-IT" altLang="it-IT" sz="2400" dirty="0">
              <a:sym typeface="Wingdings" panose="05000000000000000000" pitchFamily="2" charset="2"/>
            </a:endParaRPr>
          </a:p>
        </p:txBody>
      </p:sp>
      <p:sp>
        <p:nvSpPr>
          <p:cNvPr id="87043" name="Rectangle 4">
            <a:extLst>
              <a:ext uri="{FF2B5EF4-FFF2-40B4-BE49-F238E27FC236}">
                <a16:creationId xmlns:a16="http://schemas.microsoft.com/office/drawing/2014/main" id="{18B2CF52-1BE8-479F-A795-C5A4D764871E}"/>
              </a:ext>
            </a:extLst>
          </p:cNvPr>
          <p:cNvSpPr>
            <a:spLocks noGrp="1" noChangeArrowheads="1"/>
          </p:cNvSpPr>
          <p:nvPr>
            <p:ph type="title"/>
          </p:nvPr>
        </p:nvSpPr>
        <p:spPr>
          <a:noFill/>
        </p:spPr>
        <p:txBody>
          <a:bodyPr/>
          <a:lstStyle/>
          <a:p>
            <a:pPr eaLnBrk="1" hangingPunct="1"/>
            <a:r>
              <a:rPr lang="it-IT" altLang="it-IT" b="1">
                <a:solidFill>
                  <a:srgbClr val="FF0000"/>
                </a:solidFill>
              </a:rPr>
              <a:t>Antimicotici</a:t>
            </a:r>
          </a:p>
        </p:txBody>
      </p:sp>
      <p:sp>
        <p:nvSpPr>
          <p:cNvPr id="87044" name="Rectangle 5">
            <a:extLst>
              <a:ext uri="{FF2B5EF4-FFF2-40B4-BE49-F238E27FC236}">
                <a16:creationId xmlns:a16="http://schemas.microsoft.com/office/drawing/2014/main" id="{34D73CDE-C67A-40C7-B314-21A62476CB40}"/>
              </a:ext>
            </a:extLst>
          </p:cNvPr>
          <p:cNvSpPr>
            <a:spLocks noChangeArrowheads="1"/>
          </p:cNvSpPr>
          <p:nvPr/>
        </p:nvSpPr>
        <p:spPr bwMode="auto">
          <a:xfrm>
            <a:off x="395288" y="4437063"/>
            <a:ext cx="8507412" cy="262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tabLst>
                <a:tab pos="0" algn="l"/>
              </a:tabLst>
              <a:defRPr sz="3200">
                <a:solidFill>
                  <a:schemeClr val="tx1"/>
                </a:solidFill>
                <a:latin typeface="Arial" panose="020B0604020202020204" pitchFamily="34" charset="0"/>
              </a:defRPr>
            </a:lvl1pPr>
            <a:lvl2pPr marL="742950" indent="-285750">
              <a:spcBef>
                <a:spcPct val="20000"/>
              </a:spcBef>
              <a:buChar char="–"/>
              <a:tabLst>
                <a:tab pos="0" algn="l"/>
              </a:tabLst>
              <a:defRPr sz="2800">
                <a:solidFill>
                  <a:schemeClr val="tx1"/>
                </a:solidFill>
                <a:latin typeface="Arial" panose="020B0604020202020204" pitchFamily="34" charset="0"/>
              </a:defRPr>
            </a:lvl2pPr>
            <a:lvl3pPr marL="1143000" indent="-228600">
              <a:spcBef>
                <a:spcPct val="20000"/>
              </a:spcBef>
              <a:buChar char="•"/>
              <a:tabLst>
                <a:tab pos="0" algn="l"/>
              </a:tabLst>
              <a:defRPr sz="2400">
                <a:solidFill>
                  <a:schemeClr val="tx1"/>
                </a:solidFill>
                <a:latin typeface="Arial" panose="020B0604020202020204" pitchFamily="34" charset="0"/>
              </a:defRPr>
            </a:lvl3pPr>
            <a:lvl4pPr marL="1600200" indent="-228600">
              <a:spcBef>
                <a:spcPct val="20000"/>
              </a:spcBef>
              <a:buChar char="–"/>
              <a:tabLst>
                <a:tab pos="0" algn="l"/>
              </a:tabLst>
              <a:defRPr sz="2000">
                <a:solidFill>
                  <a:schemeClr val="tx1"/>
                </a:solidFill>
                <a:latin typeface="Arial" panose="020B0604020202020204" pitchFamily="34" charset="0"/>
              </a:defRPr>
            </a:lvl4pPr>
            <a:lvl5pPr marL="1730375">
              <a:spcBef>
                <a:spcPct val="20000"/>
              </a:spcBef>
              <a:buChar char="»"/>
              <a:tabLst>
                <a:tab pos="0" algn="l"/>
              </a:tabLst>
              <a:defRPr sz="2000">
                <a:solidFill>
                  <a:schemeClr val="tx1"/>
                </a:solidFill>
                <a:latin typeface="Arial" panose="020B0604020202020204" pitchFamily="34" charset="0"/>
              </a:defRPr>
            </a:lvl5pPr>
            <a:lvl6pPr marL="2187575" eaLnBrk="0" fontAlgn="base" hangingPunct="0">
              <a:spcBef>
                <a:spcPct val="20000"/>
              </a:spcBef>
              <a:spcAft>
                <a:spcPct val="0"/>
              </a:spcAft>
              <a:buChar char="»"/>
              <a:tabLst>
                <a:tab pos="0" algn="l"/>
              </a:tabLst>
              <a:defRPr sz="2000">
                <a:solidFill>
                  <a:schemeClr val="tx1"/>
                </a:solidFill>
                <a:latin typeface="Arial" panose="020B0604020202020204" pitchFamily="34" charset="0"/>
              </a:defRPr>
            </a:lvl6pPr>
            <a:lvl7pPr marL="2644775" eaLnBrk="0" fontAlgn="base" hangingPunct="0">
              <a:spcBef>
                <a:spcPct val="20000"/>
              </a:spcBef>
              <a:spcAft>
                <a:spcPct val="0"/>
              </a:spcAft>
              <a:buChar char="»"/>
              <a:tabLst>
                <a:tab pos="0" algn="l"/>
              </a:tabLst>
              <a:defRPr sz="2000">
                <a:solidFill>
                  <a:schemeClr val="tx1"/>
                </a:solidFill>
                <a:latin typeface="Arial" panose="020B0604020202020204" pitchFamily="34" charset="0"/>
              </a:defRPr>
            </a:lvl7pPr>
            <a:lvl8pPr marL="3101975" eaLnBrk="0" fontAlgn="base" hangingPunct="0">
              <a:spcBef>
                <a:spcPct val="20000"/>
              </a:spcBef>
              <a:spcAft>
                <a:spcPct val="0"/>
              </a:spcAft>
              <a:buChar char="»"/>
              <a:tabLst>
                <a:tab pos="0" algn="l"/>
              </a:tabLst>
              <a:defRPr sz="2000">
                <a:solidFill>
                  <a:schemeClr val="tx1"/>
                </a:solidFill>
                <a:latin typeface="Arial" panose="020B0604020202020204" pitchFamily="34" charset="0"/>
              </a:defRPr>
            </a:lvl8pPr>
            <a:lvl9pPr marL="3559175" eaLnBrk="0" fontAlgn="base" hangingPunct="0">
              <a:spcBef>
                <a:spcPct val="20000"/>
              </a:spcBef>
              <a:spcAft>
                <a:spcPct val="0"/>
              </a:spcAft>
              <a:buChar char="»"/>
              <a:tabLst>
                <a:tab pos="0" algn="l"/>
              </a:tabLst>
              <a:defRPr sz="2000">
                <a:solidFill>
                  <a:schemeClr val="tx1"/>
                </a:solidFill>
                <a:latin typeface="Arial" panose="020B0604020202020204" pitchFamily="34" charset="0"/>
              </a:defRPr>
            </a:lvl9pPr>
          </a:lstStyle>
          <a:p>
            <a:pPr eaLnBrk="1" hangingPunct="1">
              <a:buFontTx/>
              <a:buNone/>
            </a:pPr>
            <a:r>
              <a:rPr lang="it-IT" altLang="it-IT" sz="2400" b="0">
                <a:solidFill>
                  <a:schemeClr val="accent2"/>
                </a:solidFill>
                <a:sym typeface="Wingdings" panose="05000000000000000000" pitchFamily="2" charset="2"/>
              </a:rPr>
              <a:t>				</a:t>
            </a:r>
          </a:p>
          <a:p>
            <a:pPr eaLnBrk="1" hangingPunct="1">
              <a:buFontTx/>
              <a:buNone/>
            </a:pPr>
            <a:endParaRPr lang="it-IT" altLang="it-IT" sz="2400" b="0">
              <a:solidFill>
                <a:schemeClr val="accent2"/>
              </a:solidFill>
              <a:sym typeface="Wingdings" panose="05000000000000000000" pitchFamily="2" charset="2"/>
            </a:endParaRPr>
          </a:p>
          <a:p>
            <a:pPr lvl="4" eaLnBrk="1" hangingPunct="1">
              <a:buFontTx/>
              <a:buNone/>
            </a:pPr>
            <a:endParaRPr lang="it-IT" altLang="it-IT" sz="2400" b="0">
              <a:solidFill>
                <a:schemeClr val="accent2"/>
              </a:solidFill>
              <a:sym typeface="Wingdings" panose="05000000000000000000" pitchFamily="2" charset="2"/>
            </a:endParaRPr>
          </a:p>
          <a:p>
            <a:pPr lvl="4" eaLnBrk="1" hangingPunct="1">
              <a:buFontTx/>
              <a:buNone/>
            </a:pPr>
            <a:endParaRPr lang="it-IT" altLang="it-IT" sz="2400" b="0">
              <a:solidFill>
                <a:schemeClr val="accent2"/>
              </a:solidFill>
              <a:sym typeface="Wingdings" panose="05000000000000000000" pitchFamily="2" charset="2"/>
            </a:endParaRPr>
          </a:p>
          <a:p>
            <a:pPr lvl="4" eaLnBrk="1" hangingPunct="1">
              <a:buFontTx/>
              <a:buNone/>
            </a:pPr>
            <a:endParaRPr lang="it-IT" altLang="it-IT" sz="2400" b="0">
              <a:solidFill>
                <a:schemeClr val="accent2"/>
              </a:solidFill>
              <a:sym typeface="Wingdings" panose="05000000000000000000" pitchFamily="2" charset="2"/>
            </a:endParaRPr>
          </a:p>
          <a:p>
            <a:pPr lvl="4" eaLnBrk="1" hangingPunct="1">
              <a:buFontTx/>
              <a:buNone/>
            </a:pPr>
            <a:endParaRPr lang="it-IT" altLang="it-IT" sz="2400" b="0">
              <a:solidFill>
                <a:schemeClr val="accent2"/>
              </a:solidFill>
              <a:sym typeface="Wingdings" panose="05000000000000000000" pitchFamily="2" charset="2"/>
            </a:endParaRPr>
          </a:p>
        </p:txBody>
      </p:sp>
    </p:spTree>
  </p:cSld>
  <p:clrMapOvr>
    <a:masterClrMapping/>
  </p:clrMapOvr>
  <p:transition spd="slow">
    <p:strips dir="ru"/>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B1E7641D-74A1-45BC-840C-5B891E9D1B04}"/>
              </a:ext>
            </a:extLst>
          </p:cNvPr>
          <p:cNvSpPr>
            <a:spLocks noGrp="1" noChangeArrowheads="1"/>
          </p:cNvSpPr>
          <p:nvPr>
            <p:ph type="title"/>
          </p:nvPr>
        </p:nvSpPr>
        <p:spPr/>
        <p:txBody>
          <a:bodyPr/>
          <a:lstStyle/>
          <a:p>
            <a:pPr eaLnBrk="1" hangingPunct="1"/>
            <a:r>
              <a:rPr lang="it-IT" altLang="it-IT" b="1">
                <a:solidFill>
                  <a:srgbClr val="FF0000"/>
                </a:solidFill>
              </a:rPr>
              <a:t>Antimicotici</a:t>
            </a:r>
          </a:p>
        </p:txBody>
      </p:sp>
      <p:sp>
        <p:nvSpPr>
          <p:cNvPr id="88067" name="Rectangle 3">
            <a:extLst>
              <a:ext uri="{FF2B5EF4-FFF2-40B4-BE49-F238E27FC236}">
                <a16:creationId xmlns:a16="http://schemas.microsoft.com/office/drawing/2014/main" id="{E235BD9F-6CB2-4B84-AF02-550ABF0135FB}"/>
              </a:ext>
            </a:extLst>
          </p:cNvPr>
          <p:cNvSpPr>
            <a:spLocks noGrp="1" noChangeArrowheads="1"/>
          </p:cNvSpPr>
          <p:nvPr>
            <p:ph type="body" idx="1"/>
          </p:nvPr>
        </p:nvSpPr>
        <p:spPr>
          <a:xfrm>
            <a:off x="179388" y="1600200"/>
            <a:ext cx="8964612" cy="5500688"/>
          </a:xfrm>
        </p:spPr>
        <p:txBody>
          <a:bodyPr/>
          <a:lstStyle/>
          <a:p>
            <a:pPr eaLnBrk="1" hangingPunct="1">
              <a:buFontTx/>
              <a:buNone/>
            </a:pPr>
            <a:r>
              <a:rPr lang="it-IT" altLang="it-IT" b="1">
                <a:solidFill>
                  <a:srgbClr val="FF0000"/>
                </a:solidFill>
              </a:rPr>
              <a:t>Amorolfina Cloridrato</a:t>
            </a:r>
            <a:r>
              <a:rPr lang="it-IT" altLang="it-IT" b="1"/>
              <a:t>   </a:t>
            </a:r>
          </a:p>
          <a:p>
            <a:pPr eaLnBrk="1" hangingPunct="1">
              <a:buFontTx/>
              <a:buNone/>
            </a:pPr>
            <a:r>
              <a:rPr lang="it-IT" altLang="it-IT" b="1">
                <a:sym typeface="Wingdings" panose="05000000000000000000" pitchFamily="2" charset="2"/>
              </a:rPr>
              <a:t>				</a:t>
            </a:r>
            <a:r>
              <a:rPr lang="it-IT" altLang="it-IT" sz="2400" b="1">
                <a:solidFill>
                  <a:schemeClr val="accent2"/>
                </a:solidFill>
                <a:sym typeface="Wingdings" panose="05000000000000000000" pitchFamily="2" charset="2"/>
              </a:rPr>
              <a:t> </a:t>
            </a:r>
            <a:r>
              <a:rPr lang="it-IT" altLang="it-IT" sz="2400" b="1" i="1">
                <a:solidFill>
                  <a:schemeClr val="accent2"/>
                </a:solidFill>
                <a:sym typeface="Wingdings" panose="05000000000000000000" pitchFamily="2" charset="2"/>
              </a:rPr>
              <a:t>Locetar</a:t>
            </a:r>
            <a:r>
              <a:rPr lang="it-IT" altLang="it-IT" sz="2400" b="1">
                <a:solidFill>
                  <a:schemeClr val="accent2"/>
                </a:solidFill>
                <a:sym typeface="Wingdings" panose="05000000000000000000" pitchFamily="2" charset="2"/>
              </a:rPr>
              <a:t> 5% smalto unghie</a:t>
            </a:r>
          </a:p>
          <a:p>
            <a:pPr eaLnBrk="1" hangingPunct="1">
              <a:buFontTx/>
              <a:buNone/>
            </a:pPr>
            <a:r>
              <a:rPr lang="it-IT" altLang="it-IT" sz="2400" b="1">
                <a:solidFill>
                  <a:schemeClr val="accent2"/>
                </a:solidFill>
                <a:sym typeface="Wingdings" panose="05000000000000000000" pitchFamily="2" charset="2"/>
              </a:rPr>
              <a:t>				 </a:t>
            </a:r>
            <a:r>
              <a:rPr lang="it-IT" altLang="it-IT" sz="2400" b="1" i="1">
                <a:solidFill>
                  <a:schemeClr val="accent2"/>
                </a:solidFill>
                <a:sym typeface="Wingdings" panose="05000000000000000000" pitchFamily="2" charset="2"/>
              </a:rPr>
              <a:t>Locetar</a:t>
            </a:r>
            <a:r>
              <a:rPr lang="it-IT" altLang="it-IT" sz="2400" b="1">
                <a:solidFill>
                  <a:schemeClr val="accent2"/>
                </a:solidFill>
                <a:sym typeface="Wingdings" panose="05000000000000000000" pitchFamily="2" charset="2"/>
              </a:rPr>
              <a:t> crema</a:t>
            </a:r>
          </a:p>
          <a:p>
            <a:pPr eaLnBrk="1" hangingPunct="1">
              <a:buFontTx/>
              <a:buNone/>
            </a:pPr>
            <a:r>
              <a:rPr lang="it-IT" altLang="it-IT" b="1">
                <a:solidFill>
                  <a:srgbClr val="FF0000"/>
                </a:solidFill>
              </a:rPr>
              <a:t>Allilamine</a:t>
            </a:r>
          </a:p>
          <a:p>
            <a:pPr eaLnBrk="1" hangingPunct="1"/>
            <a:r>
              <a:rPr lang="it-IT" altLang="it-IT" sz="2400" b="1">
                <a:solidFill>
                  <a:srgbClr val="FF0000"/>
                </a:solidFill>
              </a:rPr>
              <a:t>Terbinafina cloridrato</a:t>
            </a:r>
          </a:p>
          <a:p>
            <a:pPr eaLnBrk="1" hangingPunct="1">
              <a:buFontTx/>
              <a:buNone/>
            </a:pPr>
            <a:r>
              <a:rPr lang="it-IT" altLang="it-IT" sz="2400" b="1">
                <a:solidFill>
                  <a:schemeClr val="accent2"/>
                </a:solidFill>
              </a:rPr>
              <a:t>				</a:t>
            </a:r>
            <a:r>
              <a:rPr lang="it-IT" altLang="it-IT" sz="2400" b="1">
                <a:solidFill>
                  <a:schemeClr val="accent2"/>
                </a:solidFill>
                <a:sym typeface="Wingdings" panose="05000000000000000000" pitchFamily="2" charset="2"/>
              </a:rPr>
              <a:t> </a:t>
            </a:r>
            <a:r>
              <a:rPr lang="it-IT" altLang="it-IT" sz="2400" b="1" i="1">
                <a:solidFill>
                  <a:schemeClr val="accent2"/>
                </a:solidFill>
                <a:sym typeface="Wingdings" panose="05000000000000000000" pitchFamily="2" charset="2"/>
              </a:rPr>
              <a:t>Daskil</a:t>
            </a:r>
            <a:r>
              <a:rPr lang="it-IT" altLang="it-IT" sz="2400" b="1">
                <a:solidFill>
                  <a:schemeClr val="accent2"/>
                </a:solidFill>
                <a:sym typeface="Wingdings" panose="05000000000000000000" pitchFamily="2" charset="2"/>
              </a:rPr>
              <a:t> soluzione, crema, spray</a:t>
            </a:r>
            <a:r>
              <a:rPr lang="it-IT" altLang="it-IT" sz="2400" b="1">
                <a:solidFill>
                  <a:schemeClr val="accent2"/>
                </a:solidFill>
              </a:rPr>
              <a:t>   				</a:t>
            </a:r>
            <a:r>
              <a:rPr lang="it-IT" altLang="it-IT" sz="2400" b="1">
                <a:solidFill>
                  <a:schemeClr val="accent2"/>
                </a:solidFill>
                <a:sym typeface="Wingdings" panose="05000000000000000000" pitchFamily="2" charset="2"/>
              </a:rPr>
              <a:t> </a:t>
            </a:r>
            <a:r>
              <a:rPr lang="it-IT" altLang="it-IT" sz="2400" b="1" i="1">
                <a:solidFill>
                  <a:schemeClr val="accent2"/>
                </a:solidFill>
                <a:sym typeface="Wingdings" panose="05000000000000000000" pitchFamily="2" charset="2"/>
              </a:rPr>
              <a:t>Lamisil</a:t>
            </a:r>
            <a:r>
              <a:rPr lang="it-IT" altLang="it-IT" sz="2400" b="1">
                <a:solidFill>
                  <a:schemeClr val="accent2"/>
                </a:solidFill>
                <a:sym typeface="Wingdings" panose="05000000000000000000" pitchFamily="2" charset="2"/>
              </a:rPr>
              <a:t> soluzione, crema, spray</a:t>
            </a:r>
          </a:p>
          <a:p>
            <a:pPr eaLnBrk="1" hangingPunct="1">
              <a:buFontTx/>
              <a:buNone/>
            </a:pPr>
            <a:endParaRPr lang="it-IT" altLang="it-IT" sz="2400" b="1">
              <a:solidFill>
                <a:schemeClr val="accent2"/>
              </a:solidFill>
              <a:sym typeface="Wingdings" panose="05000000000000000000" pitchFamily="2" charset="2"/>
            </a:endParaRPr>
          </a:p>
          <a:p>
            <a:pPr eaLnBrk="1" hangingPunct="1"/>
            <a:r>
              <a:rPr lang="it-IT" altLang="it-IT" sz="2400" b="1">
                <a:solidFill>
                  <a:srgbClr val="FF0000"/>
                </a:solidFill>
                <a:sym typeface="Wingdings" panose="05000000000000000000" pitchFamily="2" charset="2"/>
              </a:rPr>
              <a:t>Naftiftina cloridrato</a:t>
            </a:r>
            <a:r>
              <a:rPr lang="it-IT" altLang="it-IT" sz="2400" b="1">
                <a:solidFill>
                  <a:schemeClr val="accent2"/>
                </a:solidFill>
                <a:sym typeface="Wingdings" panose="05000000000000000000" pitchFamily="2" charset="2"/>
              </a:rPr>
              <a:t> </a:t>
            </a:r>
          </a:p>
          <a:p>
            <a:pPr eaLnBrk="1" hangingPunct="1">
              <a:buFontTx/>
              <a:buNone/>
            </a:pPr>
            <a:r>
              <a:rPr lang="it-IT" altLang="it-IT" sz="2400" b="1">
                <a:solidFill>
                  <a:schemeClr val="accent2"/>
                </a:solidFill>
                <a:sym typeface="Wingdings" panose="05000000000000000000" pitchFamily="2" charset="2"/>
              </a:rPr>
              <a:t>				 </a:t>
            </a:r>
            <a:r>
              <a:rPr lang="it-IT" altLang="it-IT" sz="2400" b="1" i="1">
                <a:solidFill>
                  <a:schemeClr val="accent2"/>
                </a:solidFill>
                <a:sym typeface="Wingdings" panose="05000000000000000000" pitchFamily="2" charset="2"/>
              </a:rPr>
              <a:t>Suadian</a:t>
            </a:r>
            <a:r>
              <a:rPr lang="it-IT" altLang="it-IT" sz="2400" b="1">
                <a:solidFill>
                  <a:schemeClr val="accent2"/>
                </a:solidFill>
                <a:sym typeface="Wingdings" panose="05000000000000000000" pitchFamily="2" charset="2"/>
              </a:rPr>
              <a:t> crema, soluzione cutanea</a:t>
            </a:r>
            <a:endParaRPr lang="it-IT" altLang="it-IT" b="1">
              <a:solidFill>
                <a:schemeClr val="accent2"/>
              </a:solidFill>
              <a:sym typeface="Wingdings" panose="05000000000000000000" pitchFamily="2" charset="2"/>
            </a:endParaRPr>
          </a:p>
          <a:p>
            <a:pPr lvl="2" eaLnBrk="1" hangingPunct="1">
              <a:buFontTx/>
              <a:buNone/>
            </a:pPr>
            <a:endParaRPr lang="it-IT" altLang="it-IT" b="1"/>
          </a:p>
        </p:txBody>
      </p:sp>
    </p:spTree>
  </p:cSld>
  <p:clrMapOvr>
    <a:masterClrMapping/>
  </p:clrMapOvr>
  <p:transition spd="slow">
    <p:strips dir="ru"/>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C118A262-05EB-4607-AD0D-BD7365B4CF62}"/>
              </a:ext>
            </a:extLst>
          </p:cNvPr>
          <p:cNvSpPr>
            <a:spLocks noGrp="1" noChangeArrowheads="1"/>
          </p:cNvSpPr>
          <p:nvPr>
            <p:ph type="title"/>
          </p:nvPr>
        </p:nvSpPr>
        <p:spPr>
          <a:xfrm>
            <a:off x="457200" y="-26988"/>
            <a:ext cx="8229600" cy="1143001"/>
          </a:xfrm>
        </p:spPr>
        <p:txBody>
          <a:bodyPr/>
          <a:lstStyle/>
          <a:p>
            <a:pPr eaLnBrk="1" hangingPunct="1"/>
            <a:r>
              <a:rPr lang="it-IT" altLang="it-IT" b="1">
                <a:solidFill>
                  <a:srgbClr val="FF0000"/>
                </a:solidFill>
              </a:rPr>
              <a:t>Antibiotici Topici</a:t>
            </a:r>
          </a:p>
        </p:txBody>
      </p:sp>
      <p:sp>
        <p:nvSpPr>
          <p:cNvPr id="89091" name="Rectangle 3">
            <a:extLst>
              <a:ext uri="{FF2B5EF4-FFF2-40B4-BE49-F238E27FC236}">
                <a16:creationId xmlns:a16="http://schemas.microsoft.com/office/drawing/2014/main" id="{BB319056-2FEA-4AD8-A88A-DA54EC0FE7FE}"/>
              </a:ext>
            </a:extLst>
          </p:cNvPr>
          <p:cNvSpPr>
            <a:spLocks noGrp="1" noChangeArrowheads="1"/>
          </p:cNvSpPr>
          <p:nvPr>
            <p:ph type="body" idx="1"/>
          </p:nvPr>
        </p:nvSpPr>
        <p:spPr>
          <a:xfrm>
            <a:off x="468313" y="1196975"/>
            <a:ext cx="8229600" cy="5327650"/>
          </a:xfrm>
        </p:spPr>
        <p:txBody>
          <a:bodyPr/>
          <a:lstStyle/>
          <a:p>
            <a:pPr marL="609600" indent="-609600" eaLnBrk="1" hangingPunct="1">
              <a:buFontTx/>
              <a:buNone/>
            </a:pPr>
            <a:r>
              <a:rPr lang="it-IT" altLang="it-IT" sz="2800" dirty="0">
                <a:solidFill>
                  <a:schemeClr val="accent6"/>
                </a:solidFill>
              </a:rPr>
              <a:t>La cute è la prima linea di difesa contro le aggressioni di natura microbica</a:t>
            </a:r>
          </a:p>
          <a:p>
            <a:pPr marL="609600" indent="-609600" eaLnBrk="1" hangingPunct="1">
              <a:buFontTx/>
              <a:buNone/>
            </a:pPr>
            <a:r>
              <a:rPr lang="it-IT" altLang="it-IT" sz="2800" dirty="0">
                <a:solidFill>
                  <a:schemeClr val="accent6"/>
                </a:solidFill>
              </a:rPr>
              <a:t>Normalmente sulla cute sono presenti diversi tipi di batteri che vengono a costituire il così detto microbioma batterico</a:t>
            </a:r>
          </a:p>
          <a:p>
            <a:pPr marL="609600" indent="-609600" eaLnBrk="1" hangingPunct="1">
              <a:buFontTx/>
              <a:buNone/>
            </a:pPr>
            <a:r>
              <a:rPr lang="it-IT" altLang="it-IT" sz="2800" dirty="0">
                <a:solidFill>
                  <a:schemeClr val="accent6"/>
                </a:solidFill>
              </a:rPr>
              <a:t>Questa popolazione batterica può essere protettiva o divenire pericolosa per la salute umana al variare di condizioni dipendenti dal paziente, dall’ambiente circostante e dal tipo di batteri presenti</a:t>
            </a:r>
          </a:p>
        </p:txBody>
      </p:sp>
    </p:spTree>
    <p:extLst>
      <p:ext uri="{BB962C8B-B14F-4D97-AF65-F5344CB8AC3E}">
        <p14:creationId xmlns:p14="http://schemas.microsoft.com/office/powerpoint/2010/main" val="925444360"/>
      </p:ext>
    </p:extLst>
  </p:cSld>
  <p:clrMapOvr>
    <a:masterClrMapping/>
  </p:clrMapOvr>
  <p:transition spd="slow">
    <p:strips dir="ru"/>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C118A262-05EB-4607-AD0D-BD7365B4CF62}"/>
              </a:ext>
            </a:extLst>
          </p:cNvPr>
          <p:cNvSpPr>
            <a:spLocks noGrp="1" noChangeArrowheads="1"/>
          </p:cNvSpPr>
          <p:nvPr>
            <p:ph type="title"/>
          </p:nvPr>
        </p:nvSpPr>
        <p:spPr>
          <a:xfrm>
            <a:off x="457200" y="-26988"/>
            <a:ext cx="8229600" cy="1143001"/>
          </a:xfrm>
        </p:spPr>
        <p:txBody>
          <a:bodyPr/>
          <a:lstStyle/>
          <a:p>
            <a:pPr eaLnBrk="1" hangingPunct="1"/>
            <a:r>
              <a:rPr lang="it-IT" altLang="it-IT" b="1">
                <a:solidFill>
                  <a:srgbClr val="FF0000"/>
                </a:solidFill>
              </a:rPr>
              <a:t>Antibiotici Topici</a:t>
            </a:r>
          </a:p>
        </p:txBody>
      </p:sp>
      <p:sp>
        <p:nvSpPr>
          <p:cNvPr id="89091" name="Rectangle 3">
            <a:extLst>
              <a:ext uri="{FF2B5EF4-FFF2-40B4-BE49-F238E27FC236}">
                <a16:creationId xmlns:a16="http://schemas.microsoft.com/office/drawing/2014/main" id="{BB319056-2FEA-4AD8-A88A-DA54EC0FE7FE}"/>
              </a:ext>
            </a:extLst>
          </p:cNvPr>
          <p:cNvSpPr>
            <a:spLocks noGrp="1" noChangeArrowheads="1"/>
          </p:cNvSpPr>
          <p:nvPr>
            <p:ph type="body" idx="1"/>
          </p:nvPr>
        </p:nvSpPr>
        <p:spPr>
          <a:xfrm>
            <a:off x="468313" y="1196975"/>
            <a:ext cx="8229600" cy="5327650"/>
          </a:xfrm>
        </p:spPr>
        <p:txBody>
          <a:bodyPr/>
          <a:lstStyle/>
          <a:p>
            <a:pPr marL="609600" indent="-609600" eaLnBrk="1" hangingPunct="1">
              <a:buFontTx/>
              <a:buNone/>
            </a:pPr>
            <a:r>
              <a:rPr lang="it-IT" altLang="it-IT" sz="2800" dirty="0">
                <a:solidFill>
                  <a:schemeClr val="accent6"/>
                </a:solidFill>
              </a:rPr>
              <a:t>La perdita dell’integrità cutanea può essere accidentale (traumi, punture d’insetto) o iatrogena (procedure chirurgiche) permette l’ingresso di batteri nelle strutture cutanee portando al rischio di infezioni della cute e dei tessuti molli (SSTI, </a:t>
            </a:r>
            <a:r>
              <a:rPr lang="it-IT" altLang="it-IT" sz="2800" dirty="0" err="1">
                <a:solidFill>
                  <a:schemeClr val="accent6"/>
                </a:solidFill>
              </a:rPr>
              <a:t>skin</a:t>
            </a:r>
            <a:r>
              <a:rPr lang="it-IT" altLang="it-IT" sz="2800" dirty="0">
                <a:solidFill>
                  <a:schemeClr val="accent6"/>
                </a:solidFill>
              </a:rPr>
              <a:t> and soft </a:t>
            </a:r>
            <a:r>
              <a:rPr lang="it-IT" altLang="it-IT" sz="2800" dirty="0" err="1">
                <a:solidFill>
                  <a:schemeClr val="accent6"/>
                </a:solidFill>
              </a:rPr>
              <a:t>tissue</a:t>
            </a:r>
            <a:r>
              <a:rPr lang="it-IT" altLang="it-IT" sz="2800" dirty="0">
                <a:solidFill>
                  <a:schemeClr val="accent6"/>
                </a:solidFill>
              </a:rPr>
              <a:t> </a:t>
            </a:r>
            <a:r>
              <a:rPr lang="it-IT" altLang="it-IT" sz="2800" dirty="0" err="1">
                <a:solidFill>
                  <a:schemeClr val="accent6"/>
                </a:solidFill>
              </a:rPr>
              <a:t>infections</a:t>
            </a:r>
            <a:r>
              <a:rPr lang="it-IT" altLang="it-IT" sz="2800" dirty="0">
                <a:solidFill>
                  <a:schemeClr val="accent6"/>
                </a:solidFill>
              </a:rPr>
              <a:t>)</a:t>
            </a:r>
          </a:p>
          <a:p>
            <a:pPr marL="609600" indent="-609600" eaLnBrk="1" hangingPunct="1">
              <a:buFontTx/>
              <a:buNone/>
            </a:pPr>
            <a:r>
              <a:rPr lang="it-IT" altLang="it-IT" sz="2800" dirty="0">
                <a:solidFill>
                  <a:schemeClr val="accent6"/>
                </a:solidFill>
              </a:rPr>
              <a:t>Le SSTI sono estremamente comuni: negli USA sono stati stimati 14.2 milioni di casi all’anno</a:t>
            </a:r>
          </a:p>
          <a:p>
            <a:pPr marL="609600" indent="-609600" eaLnBrk="1" hangingPunct="1">
              <a:buFontTx/>
              <a:buNone/>
            </a:pPr>
            <a:r>
              <a:rPr lang="it-IT" altLang="it-IT" sz="2800" dirty="0">
                <a:solidFill>
                  <a:schemeClr val="accent6"/>
                </a:solidFill>
              </a:rPr>
              <a:t>Gli antibiotici topici sono utilizzati sia nella terapia delle SSTI che nella prevenzione delle stesse (es. dopo procedura chirurgica)</a:t>
            </a:r>
          </a:p>
        </p:txBody>
      </p:sp>
    </p:spTree>
    <p:extLst>
      <p:ext uri="{BB962C8B-B14F-4D97-AF65-F5344CB8AC3E}">
        <p14:creationId xmlns:p14="http://schemas.microsoft.com/office/powerpoint/2010/main" val="2776953387"/>
      </p:ext>
    </p:extLst>
  </p:cSld>
  <p:clrMapOvr>
    <a:masterClrMapping/>
  </p:clrMapOvr>
  <p:transition spd="slow">
    <p:strips dir="ru"/>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C118A262-05EB-4607-AD0D-BD7365B4CF62}"/>
              </a:ext>
            </a:extLst>
          </p:cNvPr>
          <p:cNvSpPr>
            <a:spLocks noGrp="1" noChangeArrowheads="1"/>
          </p:cNvSpPr>
          <p:nvPr>
            <p:ph type="title"/>
          </p:nvPr>
        </p:nvSpPr>
        <p:spPr>
          <a:xfrm>
            <a:off x="457200" y="-26988"/>
            <a:ext cx="8229600" cy="1143001"/>
          </a:xfrm>
        </p:spPr>
        <p:txBody>
          <a:bodyPr/>
          <a:lstStyle/>
          <a:p>
            <a:pPr eaLnBrk="1" hangingPunct="1"/>
            <a:r>
              <a:rPr lang="it-IT" altLang="it-IT" b="1">
                <a:solidFill>
                  <a:srgbClr val="FF0000"/>
                </a:solidFill>
              </a:rPr>
              <a:t>Antibiotici Topici</a:t>
            </a:r>
          </a:p>
        </p:txBody>
      </p:sp>
      <p:sp>
        <p:nvSpPr>
          <p:cNvPr id="89091" name="Rectangle 3">
            <a:extLst>
              <a:ext uri="{FF2B5EF4-FFF2-40B4-BE49-F238E27FC236}">
                <a16:creationId xmlns:a16="http://schemas.microsoft.com/office/drawing/2014/main" id="{BB319056-2FEA-4AD8-A88A-DA54EC0FE7FE}"/>
              </a:ext>
            </a:extLst>
          </p:cNvPr>
          <p:cNvSpPr>
            <a:spLocks noGrp="1" noChangeArrowheads="1"/>
          </p:cNvSpPr>
          <p:nvPr>
            <p:ph type="body" idx="1"/>
          </p:nvPr>
        </p:nvSpPr>
        <p:spPr>
          <a:xfrm>
            <a:off x="468313" y="1196975"/>
            <a:ext cx="8229600" cy="5327650"/>
          </a:xfrm>
        </p:spPr>
        <p:txBody>
          <a:bodyPr/>
          <a:lstStyle/>
          <a:p>
            <a:pPr marL="609600" indent="-609600" eaLnBrk="1" hangingPunct="1">
              <a:buFontTx/>
              <a:buNone/>
            </a:pPr>
            <a:r>
              <a:rPr lang="it-IT" altLang="it-IT" sz="2800" dirty="0">
                <a:solidFill>
                  <a:schemeClr val="accent6"/>
                </a:solidFill>
              </a:rPr>
              <a:t>Nel 2013 la FDA ha introdotto il termine di </a:t>
            </a:r>
            <a:r>
              <a:rPr lang="en-US" altLang="it-IT" sz="2800" dirty="0">
                <a:solidFill>
                  <a:schemeClr val="accent6"/>
                </a:solidFill>
              </a:rPr>
              <a:t>Acute Bacterial Skin and Skin-Structure Infections (</a:t>
            </a:r>
            <a:r>
              <a:rPr lang="en-US" altLang="it-IT" sz="2800" dirty="0" err="1">
                <a:solidFill>
                  <a:schemeClr val="accent6"/>
                </a:solidFill>
              </a:rPr>
              <a:t>ABSSSi</a:t>
            </a:r>
            <a:r>
              <a:rPr lang="en-US" altLang="it-IT" sz="2800" dirty="0">
                <a:solidFill>
                  <a:schemeClr val="accent6"/>
                </a:solidFill>
              </a:rPr>
              <a:t>)</a:t>
            </a:r>
          </a:p>
          <a:p>
            <a:pPr marL="609600" indent="-609600" eaLnBrk="1" hangingPunct="1">
              <a:buFontTx/>
              <a:buNone/>
            </a:pPr>
            <a:r>
              <a:rPr lang="en-US" altLang="it-IT" sz="2800" dirty="0">
                <a:solidFill>
                  <a:schemeClr val="accent6"/>
                </a:solidFill>
              </a:rPr>
              <a:t>Indica tutte quelle </a:t>
            </a:r>
            <a:r>
              <a:rPr lang="en-US" altLang="it-IT" sz="2800" dirty="0" err="1">
                <a:solidFill>
                  <a:schemeClr val="accent6"/>
                </a:solidFill>
              </a:rPr>
              <a:t>infezioni</a:t>
            </a:r>
            <a:r>
              <a:rPr lang="en-US" altLang="it-IT" sz="2800" dirty="0">
                <a:solidFill>
                  <a:schemeClr val="accent6"/>
                </a:solidFill>
              </a:rPr>
              <a:t> </a:t>
            </a:r>
            <a:r>
              <a:rPr lang="en-US" altLang="it-IT" sz="2800" dirty="0" err="1">
                <a:solidFill>
                  <a:schemeClr val="accent6"/>
                </a:solidFill>
              </a:rPr>
              <a:t>batteriche</a:t>
            </a:r>
            <a:r>
              <a:rPr lang="en-US" altLang="it-IT" sz="2800" dirty="0">
                <a:solidFill>
                  <a:schemeClr val="accent6"/>
                </a:solidFill>
              </a:rPr>
              <a:t> </a:t>
            </a:r>
            <a:r>
              <a:rPr lang="en-US" altLang="it-IT" sz="2800" dirty="0" err="1">
                <a:solidFill>
                  <a:schemeClr val="accent6"/>
                </a:solidFill>
              </a:rPr>
              <a:t>che</a:t>
            </a:r>
            <a:r>
              <a:rPr lang="en-US" altLang="it-IT" sz="2800" dirty="0">
                <a:solidFill>
                  <a:schemeClr val="accent6"/>
                </a:solidFill>
              </a:rPr>
              <a:t> </a:t>
            </a:r>
            <a:r>
              <a:rPr lang="en-US" altLang="it-IT" sz="2800" dirty="0" err="1">
                <a:solidFill>
                  <a:schemeClr val="accent6"/>
                </a:solidFill>
              </a:rPr>
              <a:t>interessino</a:t>
            </a:r>
            <a:r>
              <a:rPr lang="en-US" altLang="it-IT" sz="2800" dirty="0">
                <a:solidFill>
                  <a:schemeClr val="accent6"/>
                </a:solidFill>
              </a:rPr>
              <a:t> la cute con </a:t>
            </a:r>
            <a:r>
              <a:rPr lang="en-US" altLang="it-IT" sz="2800" dirty="0" err="1">
                <a:solidFill>
                  <a:schemeClr val="accent6"/>
                </a:solidFill>
              </a:rPr>
              <a:t>una</a:t>
            </a:r>
            <a:r>
              <a:rPr lang="en-US" altLang="it-IT" sz="2800" dirty="0">
                <a:solidFill>
                  <a:schemeClr val="accent6"/>
                </a:solidFill>
              </a:rPr>
              <a:t> </a:t>
            </a:r>
            <a:r>
              <a:rPr lang="en-US" altLang="it-IT" sz="2800" dirty="0" err="1">
                <a:solidFill>
                  <a:schemeClr val="accent6"/>
                </a:solidFill>
              </a:rPr>
              <a:t>dimensione</a:t>
            </a:r>
            <a:r>
              <a:rPr lang="en-US" altLang="it-IT" sz="2800" dirty="0">
                <a:solidFill>
                  <a:schemeClr val="accent6"/>
                </a:solidFill>
              </a:rPr>
              <a:t> ≥ 75 cm</a:t>
            </a:r>
          </a:p>
          <a:p>
            <a:pPr marL="609600" indent="-609600" eaLnBrk="1" hangingPunct="1">
              <a:buFontTx/>
              <a:buNone/>
            </a:pPr>
            <a:r>
              <a:rPr lang="it-IT" altLang="it-IT" sz="2800" dirty="0">
                <a:solidFill>
                  <a:schemeClr val="accent6"/>
                </a:solidFill>
              </a:rPr>
              <a:t>Le </a:t>
            </a:r>
            <a:r>
              <a:rPr lang="en-US" altLang="it-IT" sz="2800" dirty="0" err="1">
                <a:solidFill>
                  <a:schemeClr val="accent6"/>
                </a:solidFill>
              </a:rPr>
              <a:t>ABSSSi</a:t>
            </a:r>
            <a:r>
              <a:rPr lang="en-US" altLang="it-IT" sz="2800" dirty="0">
                <a:solidFill>
                  <a:schemeClr val="accent6"/>
                </a:solidFill>
              </a:rPr>
              <a:t> </a:t>
            </a:r>
            <a:r>
              <a:rPr lang="en-US" altLang="it-IT" sz="2800" dirty="0" err="1">
                <a:solidFill>
                  <a:schemeClr val="accent6"/>
                </a:solidFill>
              </a:rPr>
              <a:t>includono</a:t>
            </a:r>
            <a:r>
              <a:rPr lang="en-US" altLang="it-IT" sz="2800" dirty="0">
                <a:solidFill>
                  <a:schemeClr val="accent6"/>
                </a:solidFill>
              </a:rPr>
              <a:t> </a:t>
            </a:r>
            <a:r>
              <a:rPr lang="en-US" altLang="it-IT" sz="2800" dirty="0" err="1">
                <a:solidFill>
                  <a:schemeClr val="accent6"/>
                </a:solidFill>
              </a:rPr>
              <a:t>quindi</a:t>
            </a:r>
            <a:r>
              <a:rPr lang="en-US" altLang="it-IT" sz="2800" dirty="0">
                <a:solidFill>
                  <a:schemeClr val="accent6"/>
                </a:solidFill>
              </a:rPr>
              <a:t> </a:t>
            </a:r>
            <a:r>
              <a:rPr lang="en-US" altLang="it-IT" sz="2800" dirty="0" err="1">
                <a:solidFill>
                  <a:schemeClr val="accent6"/>
                </a:solidFill>
              </a:rPr>
              <a:t>l’erisipela</a:t>
            </a:r>
            <a:r>
              <a:rPr lang="en-US" altLang="it-IT" sz="2800" dirty="0">
                <a:solidFill>
                  <a:schemeClr val="accent6"/>
                </a:solidFill>
              </a:rPr>
              <a:t>, </a:t>
            </a:r>
            <a:r>
              <a:rPr lang="en-US" altLang="it-IT" sz="2800" dirty="0" err="1">
                <a:solidFill>
                  <a:schemeClr val="accent6"/>
                </a:solidFill>
              </a:rPr>
              <a:t>gli</a:t>
            </a:r>
            <a:r>
              <a:rPr lang="en-US" altLang="it-IT" sz="2800" dirty="0">
                <a:solidFill>
                  <a:schemeClr val="accent6"/>
                </a:solidFill>
              </a:rPr>
              <a:t> </a:t>
            </a:r>
            <a:r>
              <a:rPr lang="en-US" altLang="it-IT" sz="2800" dirty="0" err="1">
                <a:solidFill>
                  <a:schemeClr val="accent6"/>
                </a:solidFill>
              </a:rPr>
              <a:t>ascessi</a:t>
            </a:r>
            <a:r>
              <a:rPr lang="en-US" altLang="it-IT" sz="2800" dirty="0">
                <a:solidFill>
                  <a:schemeClr val="accent6"/>
                </a:solidFill>
              </a:rPr>
              <a:t>, le </a:t>
            </a:r>
            <a:r>
              <a:rPr lang="en-US" altLang="it-IT" sz="2800" dirty="0" err="1">
                <a:solidFill>
                  <a:schemeClr val="accent6"/>
                </a:solidFill>
              </a:rPr>
              <a:t>celluliti</a:t>
            </a:r>
            <a:r>
              <a:rPr lang="en-US" altLang="it-IT" sz="2800" dirty="0">
                <a:solidFill>
                  <a:schemeClr val="accent6"/>
                </a:solidFill>
              </a:rPr>
              <a:t> e le </a:t>
            </a:r>
            <a:r>
              <a:rPr lang="en-US" altLang="it-IT" sz="2800" dirty="0" err="1">
                <a:solidFill>
                  <a:schemeClr val="accent6"/>
                </a:solidFill>
              </a:rPr>
              <a:t>infezioni</a:t>
            </a:r>
            <a:r>
              <a:rPr lang="en-US" altLang="it-IT" sz="2800" dirty="0">
                <a:solidFill>
                  <a:schemeClr val="accent6"/>
                </a:solidFill>
              </a:rPr>
              <a:t> </a:t>
            </a:r>
            <a:r>
              <a:rPr lang="en-US" altLang="it-IT" sz="2800" dirty="0" err="1">
                <a:solidFill>
                  <a:schemeClr val="accent6"/>
                </a:solidFill>
              </a:rPr>
              <a:t>chirurgiche</a:t>
            </a:r>
            <a:endParaRPr lang="it-IT" altLang="it-IT" sz="2800" dirty="0">
              <a:solidFill>
                <a:schemeClr val="accent6"/>
              </a:solidFill>
            </a:endParaRPr>
          </a:p>
        </p:txBody>
      </p:sp>
    </p:spTree>
    <p:extLst>
      <p:ext uri="{BB962C8B-B14F-4D97-AF65-F5344CB8AC3E}">
        <p14:creationId xmlns:p14="http://schemas.microsoft.com/office/powerpoint/2010/main" val="1866587000"/>
      </p:ext>
    </p:extLst>
  </p:cSld>
  <p:clrMapOvr>
    <a:masterClrMapping/>
  </p:clrMapOvr>
  <p:transition spd="slow">
    <p:strips dir="ru"/>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Carne, persona, lesione, vena&#10;&#10;Descrizione generata automaticamente">
            <a:extLst>
              <a:ext uri="{FF2B5EF4-FFF2-40B4-BE49-F238E27FC236}">
                <a16:creationId xmlns:a16="http://schemas.microsoft.com/office/drawing/2014/main" id="{12D293D9-34D3-F013-B3D9-37F244D75D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191930" cy="5589240"/>
          </a:xfrm>
          <a:prstGeom prst="rect">
            <a:avLst/>
          </a:prstGeom>
        </p:spPr>
      </p:pic>
      <p:pic>
        <p:nvPicPr>
          <p:cNvPr id="7" name="Immagine 6" descr="Immagine che contiene Carne, persona, pancia&#10;&#10;Descrizione generata automaticamente">
            <a:extLst>
              <a:ext uri="{FF2B5EF4-FFF2-40B4-BE49-F238E27FC236}">
                <a16:creationId xmlns:a16="http://schemas.microsoft.com/office/drawing/2014/main" id="{B992CBF1-D049-36B6-3516-A5DCAE67C8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930" y="0"/>
            <a:ext cx="3219822" cy="4293096"/>
          </a:xfrm>
          <a:prstGeom prst="rect">
            <a:avLst/>
          </a:prstGeom>
        </p:spPr>
      </p:pic>
    </p:spTree>
    <p:extLst>
      <p:ext uri="{BB962C8B-B14F-4D97-AF65-F5344CB8AC3E}">
        <p14:creationId xmlns:p14="http://schemas.microsoft.com/office/powerpoint/2010/main" val="2251759170"/>
      </p:ext>
    </p:extLst>
  </p:cSld>
  <p:clrMapOvr>
    <a:masterClrMapping/>
  </p:clrMapOvr>
  <p:transition spd="slow">
    <p:strips dir="ru"/>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C118A262-05EB-4607-AD0D-BD7365B4CF62}"/>
              </a:ext>
            </a:extLst>
          </p:cNvPr>
          <p:cNvSpPr>
            <a:spLocks noGrp="1" noChangeArrowheads="1"/>
          </p:cNvSpPr>
          <p:nvPr>
            <p:ph type="title"/>
          </p:nvPr>
        </p:nvSpPr>
        <p:spPr>
          <a:xfrm>
            <a:off x="457200" y="-26988"/>
            <a:ext cx="8229600" cy="1143001"/>
          </a:xfrm>
        </p:spPr>
        <p:txBody>
          <a:bodyPr/>
          <a:lstStyle/>
          <a:p>
            <a:pPr eaLnBrk="1" hangingPunct="1"/>
            <a:r>
              <a:rPr lang="it-IT" altLang="it-IT" b="1">
                <a:solidFill>
                  <a:srgbClr val="FF0000"/>
                </a:solidFill>
              </a:rPr>
              <a:t>Antibiotici Topici</a:t>
            </a:r>
          </a:p>
        </p:txBody>
      </p:sp>
      <p:sp>
        <p:nvSpPr>
          <p:cNvPr id="89091" name="Rectangle 3">
            <a:extLst>
              <a:ext uri="{FF2B5EF4-FFF2-40B4-BE49-F238E27FC236}">
                <a16:creationId xmlns:a16="http://schemas.microsoft.com/office/drawing/2014/main" id="{BB319056-2FEA-4AD8-A88A-DA54EC0FE7FE}"/>
              </a:ext>
            </a:extLst>
          </p:cNvPr>
          <p:cNvSpPr>
            <a:spLocks noGrp="1" noChangeArrowheads="1"/>
          </p:cNvSpPr>
          <p:nvPr>
            <p:ph type="body" idx="1"/>
          </p:nvPr>
        </p:nvSpPr>
        <p:spPr>
          <a:xfrm>
            <a:off x="468313" y="1052736"/>
            <a:ext cx="8229600" cy="5544393"/>
          </a:xfrm>
        </p:spPr>
        <p:txBody>
          <a:bodyPr/>
          <a:lstStyle/>
          <a:p>
            <a:pPr marL="609600" indent="-609600" eaLnBrk="1" hangingPunct="1">
              <a:buFontTx/>
              <a:buNone/>
            </a:pPr>
            <a:r>
              <a:rPr lang="it-IT" altLang="it-IT" sz="2400" dirty="0">
                <a:solidFill>
                  <a:schemeClr val="accent6"/>
                </a:solidFill>
              </a:rPr>
              <a:t>L’uso degli antibiotici topici ha dei vantaggi teorici sugli antibiotici sistemici</a:t>
            </a:r>
          </a:p>
          <a:p>
            <a:pPr marL="609600" indent="-609600" eaLnBrk="1" hangingPunct="1">
              <a:buFontTx/>
              <a:buNone/>
            </a:pPr>
            <a:r>
              <a:rPr lang="it-IT" altLang="it-IT" sz="2400" dirty="0">
                <a:solidFill>
                  <a:schemeClr val="accent6"/>
                </a:solidFill>
              </a:rPr>
              <a:t>Rilascio di alte concentrazioni di principio attivo nell’area affetta</a:t>
            </a:r>
          </a:p>
          <a:p>
            <a:pPr marL="609600" indent="-609600" eaLnBrk="1" hangingPunct="1">
              <a:buFontTx/>
              <a:buNone/>
            </a:pPr>
            <a:r>
              <a:rPr lang="it-IT" altLang="it-IT" sz="2400" dirty="0">
                <a:solidFill>
                  <a:schemeClr val="accent6"/>
                </a:solidFill>
              </a:rPr>
              <a:t>Assenza di tossicità sistemica presente con la terapia sistemica</a:t>
            </a:r>
          </a:p>
          <a:p>
            <a:pPr marL="609600" indent="-609600" eaLnBrk="1" hangingPunct="1">
              <a:buFontTx/>
              <a:buNone/>
            </a:pPr>
            <a:r>
              <a:rPr lang="it-IT" altLang="it-IT" sz="2400" dirty="0">
                <a:solidFill>
                  <a:schemeClr val="accent6"/>
                </a:solidFill>
              </a:rPr>
              <a:t>Purtroppo abbiamo anche degli svantaggi</a:t>
            </a:r>
          </a:p>
          <a:p>
            <a:pPr marL="609600" indent="-609600" eaLnBrk="1" hangingPunct="1">
              <a:buFontTx/>
              <a:buNone/>
            </a:pPr>
            <a:r>
              <a:rPr lang="it-IT" altLang="it-IT" sz="2400" dirty="0">
                <a:solidFill>
                  <a:schemeClr val="accent6"/>
                </a:solidFill>
              </a:rPr>
              <a:t>L’ampio uso self-made di topici antibiotici ha portato a ceppi resistenti, con conseguente limitazione d’impiego degli stessi, possibilità di eczemi allergici da contatto</a:t>
            </a:r>
          </a:p>
          <a:p>
            <a:pPr marL="609600" indent="-609600" eaLnBrk="1" hangingPunct="1">
              <a:buFontTx/>
              <a:buNone/>
            </a:pPr>
            <a:r>
              <a:rPr lang="it-IT" altLang="it-IT" sz="2400" dirty="0">
                <a:solidFill>
                  <a:schemeClr val="accent6"/>
                </a:solidFill>
              </a:rPr>
              <a:t>La conseguenza è la necessità d’impiego in maniera corretta per prevenire la genesi di nuovi ceppi antibiotico-resistenti</a:t>
            </a:r>
          </a:p>
          <a:p>
            <a:pPr marL="609600" indent="-609600" eaLnBrk="1" hangingPunct="1">
              <a:buFontTx/>
              <a:buNone/>
            </a:pPr>
            <a:endParaRPr lang="it-IT" altLang="it-IT" sz="2800" dirty="0">
              <a:solidFill>
                <a:schemeClr val="accent6"/>
              </a:solidFill>
            </a:endParaRPr>
          </a:p>
        </p:txBody>
      </p:sp>
    </p:spTree>
    <p:extLst>
      <p:ext uri="{BB962C8B-B14F-4D97-AF65-F5344CB8AC3E}">
        <p14:creationId xmlns:p14="http://schemas.microsoft.com/office/powerpoint/2010/main" val="2010071537"/>
      </p:ext>
    </p:extLst>
  </p:cSld>
  <p:clrMapOvr>
    <a:masterClrMapping/>
  </p:clrMapOvr>
  <p:transition spd="slow">
    <p:strips dir="ru"/>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944CDD78-1039-456D-96DD-235CFA055A1A}"/>
              </a:ext>
            </a:extLst>
          </p:cNvPr>
          <p:cNvPicPr>
            <a:picLocks noChangeAspect="1"/>
          </p:cNvPicPr>
          <p:nvPr/>
        </p:nvPicPr>
        <p:blipFill>
          <a:blip r:embed="rId2">
            <a:lum bright="-20000" contrast="40000"/>
            <a:extLst>
              <a:ext uri="{28A0092B-C50C-407E-A947-70E740481C1C}">
                <a14:useLocalDpi xmlns:a14="http://schemas.microsoft.com/office/drawing/2010/main"/>
              </a:ext>
            </a:extLst>
          </a:blip>
          <a:stretch>
            <a:fillRect/>
          </a:stretch>
        </p:blipFill>
        <p:spPr>
          <a:xfrm>
            <a:off x="575556" y="188640"/>
            <a:ext cx="7992888" cy="6472290"/>
          </a:xfrm>
          <a:prstGeom prst="rect">
            <a:avLst/>
          </a:prstGeom>
        </p:spPr>
      </p:pic>
    </p:spTree>
    <p:extLst>
      <p:ext uri="{BB962C8B-B14F-4D97-AF65-F5344CB8AC3E}">
        <p14:creationId xmlns:p14="http://schemas.microsoft.com/office/powerpoint/2010/main" val="659536756"/>
      </p:ext>
    </p:extLst>
  </p:cSld>
  <p:clrMapOvr>
    <a:masterClrMapping/>
  </p:clrMapOvr>
  <p:transition spd="slow">
    <p:strips dir="ru"/>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C118A262-05EB-4607-AD0D-BD7365B4CF62}"/>
              </a:ext>
            </a:extLst>
          </p:cNvPr>
          <p:cNvSpPr>
            <a:spLocks noGrp="1" noChangeArrowheads="1"/>
          </p:cNvSpPr>
          <p:nvPr>
            <p:ph type="title"/>
          </p:nvPr>
        </p:nvSpPr>
        <p:spPr>
          <a:xfrm>
            <a:off x="457200" y="-26988"/>
            <a:ext cx="8229600" cy="1143001"/>
          </a:xfrm>
        </p:spPr>
        <p:txBody>
          <a:bodyPr/>
          <a:lstStyle/>
          <a:p>
            <a:pPr eaLnBrk="1" hangingPunct="1"/>
            <a:r>
              <a:rPr lang="it-IT" altLang="it-IT" b="1">
                <a:solidFill>
                  <a:srgbClr val="FF0000"/>
                </a:solidFill>
              </a:rPr>
              <a:t>Antibiotici Topici</a:t>
            </a:r>
          </a:p>
        </p:txBody>
      </p:sp>
      <p:sp>
        <p:nvSpPr>
          <p:cNvPr id="89091" name="Rectangle 3">
            <a:extLst>
              <a:ext uri="{FF2B5EF4-FFF2-40B4-BE49-F238E27FC236}">
                <a16:creationId xmlns:a16="http://schemas.microsoft.com/office/drawing/2014/main" id="{BB319056-2FEA-4AD8-A88A-DA54EC0FE7FE}"/>
              </a:ext>
            </a:extLst>
          </p:cNvPr>
          <p:cNvSpPr>
            <a:spLocks noGrp="1" noChangeArrowheads="1"/>
          </p:cNvSpPr>
          <p:nvPr>
            <p:ph type="body" idx="1"/>
          </p:nvPr>
        </p:nvSpPr>
        <p:spPr>
          <a:xfrm>
            <a:off x="468313" y="1196975"/>
            <a:ext cx="8229600" cy="5327650"/>
          </a:xfrm>
        </p:spPr>
        <p:txBody>
          <a:bodyPr/>
          <a:lstStyle/>
          <a:p>
            <a:pPr marL="609600" indent="-609600" eaLnBrk="1" hangingPunct="1">
              <a:buFontTx/>
              <a:buNone/>
            </a:pPr>
            <a:r>
              <a:rPr lang="it-IT" altLang="it-IT" sz="2400" dirty="0">
                <a:solidFill>
                  <a:schemeClr val="accent6"/>
                </a:solidFill>
              </a:rPr>
              <a:t>La prescrizione di antibiotici topici è una pratica molto comune e diffusa a tutto il mondo</a:t>
            </a:r>
          </a:p>
          <a:p>
            <a:pPr marL="609600" indent="-609600" eaLnBrk="1" hangingPunct="1">
              <a:buFontTx/>
              <a:buNone/>
            </a:pPr>
            <a:r>
              <a:rPr lang="it-IT" altLang="it-IT" sz="2400" dirty="0">
                <a:solidFill>
                  <a:schemeClr val="accent6"/>
                </a:solidFill>
              </a:rPr>
              <a:t>Uno studio UK ha dimostrato che nel 2015 sono state fatte 4.7 milioni di prescrizioni di antibiotici topici con un costo per la comunità di quasi 30 milioni di sterline</a:t>
            </a:r>
          </a:p>
          <a:p>
            <a:pPr marL="609600" indent="-609600" eaLnBrk="1" hangingPunct="1">
              <a:buFontTx/>
              <a:buNone/>
            </a:pPr>
            <a:r>
              <a:rPr lang="it-IT" altLang="it-IT" sz="2400" dirty="0">
                <a:solidFill>
                  <a:schemeClr val="accent6"/>
                </a:solidFill>
              </a:rPr>
              <a:t>Nonostante la facilità con cui vengono prescritti gli antibiotici, in realtà le evidenze relative all’uso di questi sono limitate</a:t>
            </a:r>
          </a:p>
          <a:p>
            <a:pPr marL="609600" indent="-609600" eaLnBrk="1" hangingPunct="1">
              <a:buFontTx/>
              <a:buNone/>
            </a:pPr>
            <a:r>
              <a:rPr lang="it-IT" altLang="it-IT" sz="2400" dirty="0">
                <a:solidFill>
                  <a:schemeClr val="accent6"/>
                </a:solidFill>
              </a:rPr>
              <a:t>Questo perché la maggior parte delle linee guida si concentra sull’uso degli antibiotici sistemici e non su quelli topici</a:t>
            </a:r>
          </a:p>
          <a:p>
            <a:pPr marL="609600" indent="-609600" eaLnBrk="1" hangingPunct="1">
              <a:buFontTx/>
              <a:buNone/>
            </a:pPr>
            <a:r>
              <a:rPr lang="it-IT" altLang="it-IT" sz="2400" dirty="0">
                <a:solidFill>
                  <a:schemeClr val="accent6"/>
                </a:solidFill>
              </a:rPr>
              <a:t>Quindi abbiamo poche indicazioni relative all’uso ed alla modalità di applicazione dei topici</a:t>
            </a:r>
          </a:p>
          <a:p>
            <a:pPr marL="609600" indent="-609600" eaLnBrk="1" hangingPunct="1">
              <a:buFontTx/>
              <a:buNone/>
            </a:pPr>
            <a:endParaRPr lang="it-IT" altLang="it-IT" sz="2800" dirty="0">
              <a:solidFill>
                <a:schemeClr val="accent6"/>
              </a:solidFill>
            </a:endParaRPr>
          </a:p>
        </p:txBody>
      </p:sp>
    </p:spTree>
    <p:extLst>
      <p:ext uri="{BB962C8B-B14F-4D97-AF65-F5344CB8AC3E}">
        <p14:creationId xmlns:p14="http://schemas.microsoft.com/office/powerpoint/2010/main" val="1544663552"/>
      </p:ext>
    </p:extLst>
  </p:cSld>
  <p:clrMapOvr>
    <a:masterClrMapping/>
  </p:clrMapOvr>
  <p:transition spd="slow">
    <p:strips dir="ru"/>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C118A262-05EB-4607-AD0D-BD7365B4CF62}"/>
              </a:ext>
            </a:extLst>
          </p:cNvPr>
          <p:cNvSpPr>
            <a:spLocks noGrp="1" noChangeArrowheads="1"/>
          </p:cNvSpPr>
          <p:nvPr>
            <p:ph type="title"/>
          </p:nvPr>
        </p:nvSpPr>
        <p:spPr>
          <a:xfrm>
            <a:off x="457200" y="-26988"/>
            <a:ext cx="8229600" cy="1143001"/>
          </a:xfrm>
        </p:spPr>
        <p:txBody>
          <a:bodyPr/>
          <a:lstStyle/>
          <a:p>
            <a:pPr eaLnBrk="1" hangingPunct="1"/>
            <a:r>
              <a:rPr lang="it-IT" altLang="it-IT" b="1">
                <a:solidFill>
                  <a:srgbClr val="FF0000"/>
                </a:solidFill>
              </a:rPr>
              <a:t>Antibiotici Topici</a:t>
            </a:r>
          </a:p>
        </p:txBody>
      </p:sp>
      <p:sp>
        <p:nvSpPr>
          <p:cNvPr id="89091" name="Rectangle 3">
            <a:extLst>
              <a:ext uri="{FF2B5EF4-FFF2-40B4-BE49-F238E27FC236}">
                <a16:creationId xmlns:a16="http://schemas.microsoft.com/office/drawing/2014/main" id="{BB319056-2FEA-4AD8-A88A-DA54EC0FE7FE}"/>
              </a:ext>
            </a:extLst>
          </p:cNvPr>
          <p:cNvSpPr>
            <a:spLocks noGrp="1" noChangeArrowheads="1"/>
          </p:cNvSpPr>
          <p:nvPr>
            <p:ph type="body" idx="1"/>
          </p:nvPr>
        </p:nvSpPr>
        <p:spPr>
          <a:xfrm>
            <a:off x="468313" y="1196975"/>
            <a:ext cx="8229600" cy="5327650"/>
          </a:xfrm>
        </p:spPr>
        <p:txBody>
          <a:bodyPr/>
          <a:lstStyle/>
          <a:p>
            <a:pPr marL="609600" indent="-609600" eaLnBrk="1" hangingPunct="1">
              <a:buFontTx/>
              <a:buNone/>
            </a:pPr>
            <a:r>
              <a:rPr lang="it-IT" altLang="it-IT" sz="2400" dirty="0">
                <a:solidFill>
                  <a:schemeClr val="accent6"/>
                </a:solidFill>
              </a:rPr>
              <a:t>Uno degli studi più citati è relativo alla revisione della pratica clinica negli USA tra il 1993 ed il 2007</a:t>
            </a:r>
          </a:p>
          <a:p>
            <a:pPr marL="609600" indent="-609600" eaLnBrk="1" hangingPunct="1">
              <a:buFontTx/>
              <a:buNone/>
            </a:pPr>
            <a:r>
              <a:rPr lang="it-IT" altLang="it-IT" sz="2400" dirty="0">
                <a:solidFill>
                  <a:schemeClr val="accent6"/>
                </a:solidFill>
              </a:rPr>
              <a:t>Questo studio dimostra la relativa frequenza di prescrizione degli antibiotici topici nel paziente dermatologico (25% dei pz) e pediatrico (20% dei pz)</a:t>
            </a:r>
          </a:p>
          <a:p>
            <a:pPr marL="609600" indent="-609600" eaLnBrk="1" hangingPunct="1">
              <a:buFontTx/>
              <a:buNone/>
            </a:pPr>
            <a:r>
              <a:rPr lang="it-IT" altLang="it-IT" sz="2400" dirty="0">
                <a:solidFill>
                  <a:schemeClr val="accent6"/>
                </a:solidFill>
              </a:rPr>
              <a:t>La principale causa di prescrizione era la presenza di neoplasie cutanee, per cui gli autori ipotizzavano una prescrizione post-operatoria allo scopo di prevenire la sovra-infezione della ferita chirurgica dopo un intervento di chirurgia minore</a:t>
            </a:r>
          </a:p>
          <a:p>
            <a:pPr marL="609600" indent="-609600" eaLnBrk="1" hangingPunct="1">
              <a:buFontTx/>
              <a:buNone/>
            </a:pPr>
            <a:r>
              <a:rPr lang="it-IT" altLang="it-IT" sz="2400" dirty="0">
                <a:solidFill>
                  <a:schemeClr val="accent6"/>
                </a:solidFill>
              </a:rPr>
              <a:t>Gli autori sottolineavano come tale tipo di prescrizione non fosse supportata da evidenze di natura scientifica che sostenessero la necessità dell’uso di antibiotici topici per prevenire la deiscenza della cicatrice chirurgica</a:t>
            </a:r>
          </a:p>
          <a:p>
            <a:pPr marL="609600" indent="-609600" eaLnBrk="1" hangingPunct="1">
              <a:buFontTx/>
              <a:buNone/>
            </a:pPr>
            <a:endParaRPr lang="it-IT" altLang="it-IT" sz="2800" dirty="0">
              <a:solidFill>
                <a:schemeClr val="accent6"/>
              </a:solidFill>
            </a:endParaRPr>
          </a:p>
        </p:txBody>
      </p:sp>
    </p:spTree>
    <p:extLst>
      <p:ext uri="{BB962C8B-B14F-4D97-AF65-F5344CB8AC3E}">
        <p14:creationId xmlns:p14="http://schemas.microsoft.com/office/powerpoint/2010/main" val="1358460806"/>
      </p:ext>
    </p:extLst>
  </p:cSld>
  <p:clrMapOvr>
    <a:masterClrMapping/>
  </p:clrMapOvr>
  <p:transition spd="slow">
    <p:strips dir="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4">
            <a:extLst>
              <a:ext uri="{FF2B5EF4-FFF2-40B4-BE49-F238E27FC236}">
                <a16:creationId xmlns:a16="http://schemas.microsoft.com/office/drawing/2014/main" id="{116DCB7B-2F6A-4564-B15A-9E83140BEBFB}"/>
              </a:ext>
            </a:extLst>
          </p:cNvPr>
          <p:cNvSpPr txBox="1">
            <a:spLocks noChangeArrowheads="1"/>
          </p:cNvSpPr>
          <p:nvPr/>
        </p:nvSpPr>
        <p:spPr bwMode="auto">
          <a:xfrm>
            <a:off x="358775" y="476250"/>
            <a:ext cx="84248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4400">
                <a:solidFill>
                  <a:srgbClr val="FF0000"/>
                </a:solidFill>
              </a:rPr>
              <a:t>Terapia locale o terapia topica</a:t>
            </a:r>
          </a:p>
        </p:txBody>
      </p:sp>
      <p:sp>
        <p:nvSpPr>
          <p:cNvPr id="18435" name="Text Box 5">
            <a:extLst>
              <a:ext uri="{FF2B5EF4-FFF2-40B4-BE49-F238E27FC236}">
                <a16:creationId xmlns:a16="http://schemas.microsoft.com/office/drawing/2014/main" id="{F4C6207A-4A73-47F9-A6AB-91B014F1FA5E}"/>
              </a:ext>
            </a:extLst>
          </p:cNvPr>
          <p:cNvSpPr txBox="1">
            <a:spLocks noChangeArrowheads="1"/>
          </p:cNvSpPr>
          <p:nvPr/>
        </p:nvSpPr>
        <p:spPr bwMode="auto">
          <a:xfrm>
            <a:off x="250825" y="2060575"/>
            <a:ext cx="864235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it-IT" altLang="it-IT" sz="2400" dirty="0">
                <a:solidFill>
                  <a:schemeClr val="accent2"/>
                </a:solidFill>
              </a:rPr>
              <a:t>Nella </a:t>
            </a:r>
            <a:r>
              <a:rPr lang="it-IT" altLang="it-IT" sz="2400" dirty="0">
                <a:solidFill>
                  <a:srgbClr val="FF0000"/>
                </a:solidFill>
              </a:rPr>
              <a:t>penetrazione </a:t>
            </a:r>
            <a:r>
              <a:rPr lang="it-IT" altLang="it-IT" sz="2400" dirty="0" err="1">
                <a:solidFill>
                  <a:srgbClr val="FF0000"/>
                </a:solidFill>
              </a:rPr>
              <a:t>transepidermica</a:t>
            </a:r>
            <a:r>
              <a:rPr lang="it-IT" altLang="it-IT" sz="2400" dirty="0">
                <a:solidFill>
                  <a:srgbClr val="FF0000"/>
                </a:solidFill>
              </a:rPr>
              <a:t> </a:t>
            </a:r>
            <a:r>
              <a:rPr lang="it-IT" altLang="it-IT" sz="2400" dirty="0">
                <a:solidFill>
                  <a:schemeClr val="accent2"/>
                </a:solidFill>
              </a:rPr>
              <a:t>il superamento della barriera cornea può avvenire attraverso gli spazi tra le cellule epidermiche (</a:t>
            </a:r>
            <a:r>
              <a:rPr lang="it-IT" altLang="it-IT" sz="2400" dirty="0">
                <a:solidFill>
                  <a:srgbClr val="FF0000"/>
                </a:solidFill>
              </a:rPr>
              <a:t>via intercellulare</a:t>
            </a:r>
            <a:r>
              <a:rPr lang="it-IT" altLang="it-IT" sz="2400" dirty="0">
                <a:solidFill>
                  <a:schemeClr val="accent2"/>
                </a:solidFill>
              </a:rPr>
              <a:t>) o attraverso il cheratinocita stesso (</a:t>
            </a:r>
            <a:r>
              <a:rPr lang="it-IT" altLang="it-IT" sz="2400" dirty="0">
                <a:solidFill>
                  <a:srgbClr val="FF0000"/>
                </a:solidFill>
              </a:rPr>
              <a:t>via intracellulare</a:t>
            </a:r>
            <a:r>
              <a:rPr lang="it-IT" altLang="it-IT" sz="2400" dirty="0">
                <a:solidFill>
                  <a:schemeClr val="accent2"/>
                </a:solidFill>
              </a:rPr>
              <a:t>)</a:t>
            </a:r>
          </a:p>
          <a:p>
            <a:pPr eaLnBrk="1" hangingPunct="1">
              <a:spcBef>
                <a:spcPct val="50000"/>
              </a:spcBef>
            </a:pPr>
            <a:r>
              <a:rPr lang="it-IT" altLang="it-IT" sz="2400" dirty="0">
                <a:solidFill>
                  <a:schemeClr val="accent2"/>
                </a:solidFill>
              </a:rPr>
              <a:t>Il vantaggio della via intercellulare rispetto a quella intracellulare consiste nella scarsa o nulla metabolizzazione del farmaco, poiché la maggior parte degli enzimi è localizzata all’interno della cellula</a:t>
            </a:r>
          </a:p>
          <a:p>
            <a:pPr eaLnBrk="1" hangingPunct="1">
              <a:spcBef>
                <a:spcPct val="50000"/>
              </a:spcBef>
            </a:pPr>
            <a:r>
              <a:rPr lang="it-IT" altLang="it-IT" sz="2400" dirty="0">
                <a:solidFill>
                  <a:schemeClr val="accent2"/>
                </a:solidFill>
              </a:rPr>
              <a:t>La via intercellulare, che ha un ruolo secondario, rappresenta la via di penetrazione preferenziale per i composti ad alto peso molecolare (PM&gt;2000 Da)</a:t>
            </a:r>
          </a:p>
        </p:txBody>
      </p:sp>
    </p:spTree>
  </p:cSld>
  <p:clrMapOvr>
    <a:masterClrMapping/>
  </p:clrMapOvr>
  <p:transition spd="slow">
    <p:strips dir="ru"/>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C118A262-05EB-4607-AD0D-BD7365B4CF62}"/>
              </a:ext>
            </a:extLst>
          </p:cNvPr>
          <p:cNvSpPr>
            <a:spLocks noGrp="1" noChangeArrowheads="1"/>
          </p:cNvSpPr>
          <p:nvPr>
            <p:ph type="title"/>
          </p:nvPr>
        </p:nvSpPr>
        <p:spPr>
          <a:xfrm>
            <a:off x="457200" y="-26988"/>
            <a:ext cx="8229600" cy="1143001"/>
          </a:xfrm>
        </p:spPr>
        <p:txBody>
          <a:bodyPr/>
          <a:lstStyle/>
          <a:p>
            <a:pPr eaLnBrk="1" hangingPunct="1"/>
            <a:r>
              <a:rPr lang="it-IT" altLang="it-IT" b="1">
                <a:solidFill>
                  <a:srgbClr val="FF0000"/>
                </a:solidFill>
              </a:rPr>
              <a:t>Antibiotici Topici</a:t>
            </a:r>
          </a:p>
        </p:txBody>
      </p:sp>
      <p:sp>
        <p:nvSpPr>
          <p:cNvPr id="89091" name="Rectangle 3">
            <a:extLst>
              <a:ext uri="{FF2B5EF4-FFF2-40B4-BE49-F238E27FC236}">
                <a16:creationId xmlns:a16="http://schemas.microsoft.com/office/drawing/2014/main" id="{BB319056-2FEA-4AD8-A88A-DA54EC0FE7FE}"/>
              </a:ext>
            </a:extLst>
          </p:cNvPr>
          <p:cNvSpPr>
            <a:spLocks noGrp="1" noChangeArrowheads="1"/>
          </p:cNvSpPr>
          <p:nvPr>
            <p:ph type="body" idx="1"/>
          </p:nvPr>
        </p:nvSpPr>
        <p:spPr>
          <a:xfrm>
            <a:off x="468313" y="1196975"/>
            <a:ext cx="8229600" cy="5327650"/>
          </a:xfrm>
        </p:spPr>
        <p:txBody>
          <a:bodyPr/>
          <a:lstStyle/>
          <a:p>
            <a:pPr marL="609600" indent="-609600" eaLnBrk="1" hangingPunct="1">
              <a:buFontTx/>
              <a:buNone/>
            </a:pPr>
            <a:r>
              <a:rPr lang="it-IT" altLang="it-IT" sz="2400" dirty="0">
                <a:solidFill>
                  <a:schemeClr val="accent6"/>
                </a:solidFill>
              </a:rPr>
              <a:t>Un altro studio sull’appropriatezza delle prescrizioni di antibiotici topici è neozelandese</a:t>
            </a:r>
          </a:p>
          <a:p>
            <a:pPr marL="609600" indent="-609600" eaLnBrk="1" hangingPunct="1">
              <a:buFontTx/>
              <a:buNone/>
            </a:pPr>
            <a:r>
              <a:rPr lang="it-IT" altLang="it-IT" sz="2400" dirty="0">
                <a:solidFill>
                  <a:schemeClr val="accent6"/>
                </a:solidFill>
              </a:rPr>
              <a:t>Questo studio analizza il trend nazionale e demografico relativo all’uso di antibiotici topici nel periodo 2006-14</a:t>
            </a:r>
          </a:p>
          <a:p>
            <a:pPr marL="609600" indent="-609600" eaLnBrk="1" hangingPunct="1">
              <a:buFontTx/>
              <a:buNone/>
            </a:pPr>
            <a:r>
              <a:rPr lang="it-IT" altLang="it-IT" sz="2400" dirty="0">
                <a:solidFill>
                  <a:schemeClr val="accent6"/>
                </a:solidFill>
              </a:rPr>
              <a:t>Lo studio dimostra un incremento statisticamente significativo dell’uso dell’acido </a:t>
            </a:r>
            <a:r>
              <a:rPr lang="it-IT" altLang="it-IT" sz="2400" dirty="0" err="1">
                <a:solidFill>
                  <a:schemeClr val="accent6"/>
                </a:solidFill>
              </a:rPr>
              <a:t>fusidico</a:t>
            </a:r>
            <a:r>
              <a:rPr lang="it-IT" altLang="it-IT" sz="2400" dirty="0">
                <a:solidFill>
                  <a:schemeClr val="accent6"/>
                </a:solidFill>
              </a:rPr>
              <a:t> nel periodo considerato nella popolazione ed in particolare nei bambini &lt; 5aa</a:t>
            </a:r>
          </a:p>
          <a:p>
            <a:pPr marL="609600" indent="-609600" eaLnBrk="1" hangingPunct="1">
              <a:buFontTx/>
              <a:buNone/>
            </a:pPr>
            <a:r>
              <a:rPr lang="it-IT" altLang="it-IT" sz="2400" dirty="0">
                <a:solidFill>
                  <a:schemeClr val="accent6"/>
                </a:solidFill>
              </a:rPr>
              <a:t>Inoltre veniva sottolineato un aumento dell’uso nel paziente anziano (&gt; 75aa) </a:t>
            </a:r>
          </a:p>
          <a:p>
            <a:pPr marL="609600" indent="-609600" eaLnBrk="1" hangingPunct="1">
              <a:buFontTx/>
              <a:buNone/>
            </a:pPr>
            <a:r>
              <a:rPr lang="it-IT" altLang="it-IT" sz="2400" dirty="0">
                <a:solidFill>
                  <a:schemeClr val="accent6"/>
                </a:solidFill>
              </a:rPr>
              <a:t>L’assenza d’indicazioni nell’uso degli ab topici nella popolazione anziana faceva supporre agli autori una prescrizione impropria in questo tipo di popolazione</a:t>
            </a:r>
          </a:p>
          <a:p>
            <a:pPr marL="609600" indent="-609600" eaLnBrk="1" hangingPunct="1">
              <a:buFontTx/>
              <a:buNone/>
            </a:pPr>
            <a:endParaRPr lang="it-IT" altLang="it-IT" sz="2800" dirty="0">
              <a:solidFill>
                <a:schemeClr val="accent6"/>
              </a:solidFill>
            </a:endParaRPr>
          </a:p>
        </p:txBody>
      </p:sp>
    </p:spTree>
    <p:extLst>
      <p:ext uri="{BB962C8B-B14F-4D97-AF65-F5344CB8AC3E}">
        <p14:creationId xmlns:p14="http://schemas.microsoft.com/office/powerpoint/2010/main" val="2403877518"/>
      </p:ext>
    </p:extLst>
  </p:cSld>
  <p:clrMapOvr>
    <a:masterClrMapping/>
  </p:clrMapOvr>
  <p:transition spd="slow">
    <p:strips dir="ru"/>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FEE32A7E-62F9-48A2-AB6B-F59F88D8D79D}"/>
              </a:ext>
            </a:extLst>
          </p:cNvPr>
          <p:cNvSpPr>
            <a:spLocks noGrp="1" noChangeArrowheads="1"/>
          </p:cNvSpPr>
          <p:nvPr>
            <p:ph type="title"/>
          </p:nvPr>
        </p:nvSpPr>
        <p:spPr>
          <a:xfrm>
            <a:off x="179388" y="274638"/>
            <a:ext cx="5554662" cy="922337"/>
          </a:xfrm>
          <a:ln>
            <a:solidFill>
              <a:schemeClr val="tx1"/>
            </a:solidFill>
            <a:miter lim="800000"/>
            <a:headEnd/>
            <a:tailEnd/>
          </a:ln>
        </p:spPr>
        <p:txBody>
          <a:bodyPr/>
          <a:lstStyle/>
          <a:p>
            <a:r>
              <a:rPr lang="it-IT" altLang="it-IT"/>
              <a:t>IMPETIGO</a:t>
            </a:r>
          </a:p>
        </p:txBody>
      </p:sp>
      <p:pic>
        <p:nvPicPr>
          <p:cNvPr id="98307" name="Picture 2" descr="dia 27">
            <a:extLst>
              <a:ext uri="{FF2B5EF4-FFF2-40B4-BE49-F238E27FC236}">
                <a16:creationId xmlns:a16="http://schemas.microsoft.com/office/drawing/2014/main" id="{1C7724B6-07F0-4ADE-BC3E-41443B4B2E18}"/>
              </a:ext>
            </a:extLst>
          </p:cNvPr>
          <p:cNvPicPr>
            <a:picLocks noGrp="1" noChangeAspect="1" noChangeArrowheads="1"/>
          </p:cNvPicPr>
          <p:nvPr>
            <p:ph type="body" idx="1"/>
          </p:nvPr>
        </p:nvPicPr>
        <p:blipFill>
          <a:blip r:embed="rId2">
            <a:extLst>
              <a:ext uri="{28A0092B-C50C-407E-A947-70E740481C1C}">
                <a14:useLocalDpi xmlns:a14="http://schemas.microsoft.com/office/drawing/2010/main"/>
              </a:ext>
            </a:extLst>
          </a:blip>
          <a:srcRect/>
          <a:stretch>
            <a:fillRect/>
          </a:stretch>
        </p:blipFill>
        <p:spPr>
          <a:xfrm>
            <a:off x="6372225" y="3357563"/>
            <a:ext cx="2592388" cy="3097212"/>
          </a:xfrm>
          <a:noFill/>
          <a:ln>
            <a:solidFill>
              <a:schemeClr val="tx1"/>
            </a:solidFill>
            <a:miter lim="800000"/>
            <a:headEnd/>
            <a:tailEnd/>
          </a:ln>
        </p:spPr>
      </p:pic>
      <p:sp>
        <p:nvSpPr>
          <p:cNvPr id="98308" name="Text Box 5">
            <a:extLst>
              <a:ext uri="{FF2B5EF4-FFF2-40B4-BE49-F238E27FC236}">
                <a16:creationId xmlns:a16="http://schemas.microsoft.com/office/drawing/2014/main" id="{BC44A8B4-69FE-4A08-B04D-114B84BEDDE7}"/>
              </a:ext>
            </a:extLst>
          </p:cNvPr>
          <p:cNvSpPr txBox="1">
            <a:spLocks noChangeArrowheads="1"/>
          </p:cNvSpPr>
          <p:nvPr/>
        </p:nvSpPr>
        <p:spPr bwMode="auto">
          <a:xfrm>
            <a:off x="250825" y="1341438"/>
            <a:ext cx="5689600" cy="34464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1085850" indent="-3429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it-IT" altLang="it-IT" sz="2000"/>
              <a:t>Terza malattia cutanea infantile per incidenza (12.3%)</a:t>
            </a:r>
          </a:p>
          <a:p>
            <a:pPr eaLnBrk="1" hangingPunct="1">
              <a:spcBef>
                <a:spcPct val="50000"/>
              </a:spcBef>
            </a:pPr>
            <a:r>
              <a:rPr lang="it-IT" altLang="it-IT" sz="2000"/>
              <a:t>Piogeni Gram + (</a:t>
            </a:r>
            <a:r>
              <a:rPr lang="it-IT" altLang="it-IT" sz="2000" i="1"/>
              <a:t>staph.aureus </a:t>
            </a:r>
            <a:r>
              <a:rPr lang="it-IT" altLang="it-IT" sz="2000"/>
              <a:t>e </a:t>
            </a:r>
            <a:r>
              <a:rPr lang="it-IT" altLang="it-IT" sz="2000" i="1"/>
              <a:t>Strepht pyogenes</a:t>
            </a:r>
            <a:r>
              <a:rPr lang="it-IT" altLang="it-IT" sz="2000"/>
              <a:t> -beta emolitico gruppo A).</a:t>
            </a:r>
          </a:p>
          <a:p>
            <a:pPr eaLnBrk="1" hangingPunct="1">
              <a:spcBef>
                <a:spcPct val="50000"/>
              </a:spcBef>
            </a:pPr>
            <a:r>
              <a:rPr lang="it-IT" altLang="it-IT" sz="2000"/>
              <a:t>2 forme cliniche:</a:t>
            </a:r>
          </a:p>
          <a:p>
            <a:pPr lvl="1" eaLnBrk="1" hangingPunct="1">
              <a:spcBef>
                <a:spcPct val="50000"/>
              </a:spcBef>
            </a:pPr>
            <a:r>
              <a:rPr lang="it-IT" altLang="it-IT" sz="1600"/>
              <a:t>non bollosa ( 70% casi)</a:t>
            </a:r>
          </a:p>
          <a:p>
            <a:pPr lvl="1" eaLnBrk="1" hangingPunct="1">
              <a:spcBef>
                <a:spcPct val="50000"/>
              </a:spcBef>
            </a:pPr>
            <a:r>
              <a:rPr lang="it-IT" altLang="it-IT" sz="1600"/>
              <a:t>bollosa ( tossina stafilococcica)</a:t>
            </a:r>
          </a:p>
          <a:p>
            <a:pPr eaLnBrk="1" hangingPunct="1">
              <a:spcBef>
                <a:spcPct val="50000"/>
              </a:spcBef>
            </a:pPr>
            <a:r>
              <a:rPr lang="it-IT" altLang="it-IT" sz="2000"/>
              <a:t>Rari i sintomi sistemici ( febbre-astenia-diarrea)</a:t>
            </a:r>
          </a:p>
        </p:txBody>
      </p:sp>
      <p:pic>
        <p:nvPicPr>
          <p:cNvPr id="98309" name="Picture 2" descr="dia 29">
            <a:extLst>
              <a:ext uri="{FF2B5EF4-FFF2-40B4-BE49-F238E27FC236}">
                <a16:creationId xmlns:a16="http://schemas.microsoft.com/office/drawing/2014/main" id="{E73C270F-EFEC-45DD-837C-5635E05E5BD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56325" y="260350"/>
            <a:ext cx="2808288" cy="25257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8310" name="Picture 2" descr="dia 25">
            <a:extLst>
              <a:ext uri="{FF2B5EF4-FFF2-40B4-BE49-F238E27FC236}">
                <a16:creationId xmlns:a16="http://schemas.microsoft.com/office/drawing/2014/main" id="{F4D071CF-801D-404A-8090-91DA6215FB2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79813" y="4529138"/>
            <a:ext cx="2592387" cy="235585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8311" name="Picture 8">
            <a:extLst>
              <a:ext uri="{FF2B5EF4-FFF2-40B4-BE49-F238E27FC236}">
                <a16:creationId xmlns:a16="http://schemas.microsoft.com/office/drawing/2014/main" id="{97BC854C-D019-4E6C-8A8D-EE17D48D39B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6021388"/>
            <a:ext cx="3455988" cy="6619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strips dir="ru"/>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03FB37C1-B1BF-4A0D-8195-CE0E9C1BFD0C}"/>
              </a:ext>
            </a:extLst>
          </p:cNvPr>
          <p:cNvSpPr>
            <a:spLocks noGrp="1" noChangeArrowheads="1"/>
          </p:cNvSpPr>
          <p:nvPr>
            <p:ph type="title"/>
          </p:nvPr>
        </p:nvSpPr>
        <p:spPr/>
        <p:txBody>
          <a:bodyPr/>
          <a:lstStyle/>
          <a:p>
            <a:r>
              <a:rPr lang="it-IT" altLang="it-IT" dirty="0"/>
              <a:t>IMPETIGO: TERAPIA</a:t>
            </a:r>
          </a:p>
        </p:txBody>
      </p:sp>
      <p:sp>
        <p:nvSpPr>
          <p:cNvPr id="98307" name="Rectangle 3">
            <a:extLst>
              <a:ext uri="{FF2B5EF4-FFF2-40B4-BE49-F238E27FC236}">
                <a16:creationId xmlns:a16="http://schemas.microsoft.com/office/drawing/2014/main" id="{04CAD802-3EBC-42A5-8B65-4FD640425C5A}"/>
              </a:ext>
            </a:extLst>
          </p:cNvPr>
          <p:cNvSpPr>
            <a:spLocks noGrp="1" noChangeArrowheads="1"/>
          </p:cNvSpPr>
          <p:nvPr>
            <p:ph type="body" idx="1"/>
          </p:nvPr>
        </p:nvSpPr>
        <p:spPr>
          <a:xfrm>
            <a:off x="457200" y="1557338"/>
            <a:ext cx="8578850" cy="4568825"/>
          </a:xfrm>
          <a:ln>
            <a:solidFill>
              <a:schemeClr val="bg1"/>
            </a:solidFill>
            <a:miter lim="800000"/>
            <a:headEnd/>
            <a:tailEnd/>
          </a:ln>
        </p:spPr>
        <p:txBody>
          <a:bodyPr/>
          <a:lstStyle/>
          <a:p>
            <a:pPr>
              <a:lnSpc>
                <a:spcPct val="90000"/>
              </a:lnSpc>
              <a:defRPr/>
            </a:pPr>
            <a:r>
              <a:rPr lang="it-IT" altLang="it-IT" sz="2400" dirty="0"/>
              <a:t>Non linee guida definite:</a:t>
            </a:r>
          </a:p>
          <a:p>
            <a:pPr marL="0" indent="0">
              <a:lnSpc>
                <a:spcPct val="90000"/>
              </a:lnSpc>
              <a:buFontTx/>
              <a:buNone/>
              <a:defRPr/>
            </a:pPr>
            <a:r>
              <a:rPr lang="it-IT" altLang="it-IT" sz="2400" dirty="0"/>
              <a:t>-evitare i disinfettanti topici per inefficacia come presidio terapeutico</a:t>
            </a:r>
          </a:p>
          <a:p>
            <a:pPr marL="0" indent="0">
              <a:lnSpc>
                <a:spcPct val="90000"/>
              </a:lnSpc>
              <a:buFontTx/>
              <a:buNone/>
              <a:defRPr/>
            </a:pPr>
            <a:r>
              <a:rPr lang="it-IT" altLang="it-IT" sz="2400" dirty="0"/>
              <a:t>-possono essere usati nella prevenzione delle recidive</a:t>
            </a:r>
          </a:p>
          <a:p>
            <a:pPr>
              <a:lnSpc>
                <a:spcPct val="90000"/>
              </a:lnSpc>
              <a:buFontTx/>
              <a:buNone/>
              <a:defRPr/>
            </a:pPr>
            <a:r>
              <a:rPr lang="it-IT" altLang="it-IT" sz="2400" dirty="0"/>
              <a:t>-nelle forme localizzate si devono preferire topici</a:t>
            </a:r>
          </a:p>
          <a:p>
            <a:pPr>
              <a:lnSpc>
                <a:spcPct val="90000"/>
              </a:lnSpc>
              <a:buFontTx/>
              <a:buNone/>
              <a:defRPr/>
            </a:pPr>
            <a:r>
              <a:rPr lang="it-IT" altLang="it-IT" sz="2400" dirty="0"/>
              <a:t>-vantaggio di applicare un’alta concentrazione di antibiotico nella zona target</a:t>
            </a:r>
          </a:p>
          <a:p>
            <a:pPr>
              <a:lnSpc>
                <a:spcPct val="90000"/>
              </a:lnSpc>
              <a:buFontTx/>
              <a:buNone/>
              <a:defRPr/>
            </a:pPr>
            <a:r>
              <a:rPr lang="it-IT" altLang="it-IT" sz="2400" dirty="0"/>
              <a:t>-quali principi attivi?</a:t>
            </a:r>
          </a:p>
          <a:p>
            <a:pPr>
              <a:lnSpc>
                <a:spcPct val="90000"/>
              </a:lnSpc>
              <a:buFontTx/>
              <a:buNone/>
              <a:defRPr/>
            </a:pPr>
            <a:r>
              <a:rPr lang="it-IT" altLang="it-IT" sz="2400" dirty="0"/>
              <a:t>-</a:t>
            </a:r>
            <a:r>
              <a:rPr lang="it-IT" altLang="it-IT" sz="2400" dirty="0" err="1"/>
              <a:t>mupirocina</a:t>
            </a:r>
            <a:r>
              <a:rPr lang="it-IT" altLang="it-IT" sz="2400" dirty="0"/>
              <a:t>, acido </a:t>
            </a:r>
            <a:r>
              <a:rPr lang="it-IT" altLang="it-IT" sz="2400" dirty="0" err="1"/>
              <a:t>fusidico</a:t>
            </a:r>
            <a:r>
              <a:rPr lang="it-IT" altLang="it-IT" sz="2400" dirty="0"/>
              <a:t> e </a:t>
            </a:r>
            <a:r>
              <a:rPr lang="it-IT" altLang="it-IT" sz="2400" dirty="0" err="1"/>
              <a:t>retapamulina</a:t>
            </a:r>
            <a:endParaRPr lang="it-IT" altLang="it-IT" sz="2400" dirty="0"/>
          </a:p>
          <a:p>
            <a:pPr>
              <a:lnSpc>
                <a:spcPct val="90000"/>
              </a:lnSpc>
              <a:buFontTx/>
              <a:buNone/>
              <a:defRPr/>
            </a:pPr>
            <a:r>
              <a:rPr lang="it-IT" altLang="it-IT" sz="2400" dirty="0"/>
              <a:t>-normalmente si fa un ciclo di 7 giorni di terapia</a:t>
            </a:r>
          </a:p>
          <a:p>
            <a:pPr>
              <a:lnSpc>
                <a:spcPct val="90000"/>
              </a:lnSpc>
              <a:buFontTx/>
              <a:buNone/>
              <a:defRPr/>
            </a:pPr>
            <a:r>
              <a:rPr lang="it-IT" altLang="it-IT" sz="2400" dirty="0"/>
              <a:t>-unica patologia in cui posso usare solo terapia topica per forme lievi &lt; 3 lesioni</a:t>
            </a:r>
          </a:p>
        </p:txBody>
      </p:sp>
    </p:spTree>
  </p:cSld>
  <p:clrMapOvr>
    <a:masterClrMapping/>
  </p:clrMapOvr>
  <p:transition spd="slow">
    <p:strips dir="ru"/>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3C43A27A-C571-4378-9F95-604EF9A8D0B1}"/>
              </a:ext>
            </a:extLst>
          </p:cNvPr>
          <p:cNvSpPr>
            <a:spLocks noGrp="1" noChangeArrowheads="1"/>
          </p:cNvSpPr>
          <p:nvPr>
            <p:ph type="title"/>
          </p:nvPr>
        </p:nvSpPr>
        <p:spPr/>
        <p:txBody>
          <a:bodyPr/>
          <a:lstStyle/>
          <a:p>
            <a:r>
              <a:rPr lang="it-IT" altLang="it-IT" dirty="0"/>
              <a:t>IMPETIGO: TERAPIA</a:t>
            </a:r>
          </a:p>
        </p:txBody>
      </p:sp>
      <p:sp>
        <p:nvSpPr>
          <p:cNvPr id="100355" name="Rectangle 3">
            <a:extLst>
              <a:ext uri="{FF2B5EF4-FFF2-40B4-BE49-F238E27FC236}">
                <a16:creationId xmlns:a16="http://schemas.microsoft.com/office/drawing/2014/main" id="{5673DB98-4E17-4D10-B164-1B535DDB9D3F}"/>
              </a:ext>
            </a:extLst>
          </p:cNvPr>
          <p:cNvSpPr>
            <a:spLocks noGrp="1" noChangeArrowheads="1"/>
          </p:cNvSpPr>
          <p:nvPr>
            <p:ph type="body" idx="1"/>
          </p:nvPr>
        </p:nvSpPr>
        <p:spPr>
          <a:xfrm>
            <a:off x="457200" y="1557338"/>
            <a:ext cx="8578850" cy="4568825"/>
          </a:xfrm>
          <a:ln>
            <a:solidFill>
              <a:schemeClr val="bg1"/>
            </a:solidFill>
            <a:miter lim="800000"/>
            <a:headEnd/>
            <a:tailEnd/>
          </a:ln>
        </p:spPr>
        <p:txBody>
          <a:bodyPr/>
          <a:lstStyle/>
          <a:p>
            <a:pPr>
              <a:lnSpc>
                <a:spcPct val="90000"/>
              </a:lnSpc>
              <a:buFontTx/>
              <a:buNone/>
            </a:pPr>
            <a:r>
              <a:rPr lang="it-IT" altLang="it-IT" sz="2400"/>
              <a:t>-necessaria terapia sistemica per forme diffuse</a:t>
            </a:r>
          </a:p>
          <a:p>
            <a:pPr>
              <a:lnSpc>
                <a:spcPct val="90000"/>
              </a:lnSpc>
              <a:buFontTx/>
              <a:buNone/>
            </a:pPr>
            <a:r>
              <a:rPr lang="it-IT" altLang="it-IT" sz="2400"/>
              <a:t>-viene prescritta in aggiunta alla topica</a:t>
            </a:r>
          </a:p>
          <a:p>
            <a:pPr>
              <a:lnSpc>
                <a:spcPct val="90000"/>
              </a:lnSpc>
              <a:buFontTx/>
              <a:buNone/>
            </a:pPr>
            <a:r>
              <a:rPr lang="it-IT" altLang="it-IT" sz="2400"/>
              <a:t>-si preferiscono molecole differenti fra topico e sistemico per avere un effetto sinergico</a:t>
            </a:r>
          </a:p>
          <a:p>
            <a:pPr>
              <a:lnSpc>
                <a:spcPct val="90000"/>
              </a:lnSpc>
              <a:buFontTx/>
              <a:buNone/>
            </a:pPr>
            <a:r>
              <a:rPr lang="it-IT" altLang="it-IT" sz="2400"/>
              <a:t>-storicamente prescritti i macrolidi..ma vista l’insorgenza di farmaco-resistenza si opta per altre molecole quali</a:t>
            </a:r>
          </a:p>
          <a:p>
            <a:pPr>
              <a:lnSpc>
                <a:spcPct val="90000"/>
              </a:lnSpc>
              <a:buFontTx/>
              <a:buNone/>
            </a:pPr>
            <a:r>
              <a:rPr lang="it-IT" altLang="it-IT" sz="2400"/>
              <a:t>-amoxicillia/acido clavulanico, cefalosporine..</a:t>
            </a:r>
          </a:p>
          <a:p>
            <a:pPr>
              <a:lnSpc>
                <a:spcPct val="90000"/>
              </a:lnSpc>
              <a:buFontTx/>
              <a:buNone/>
            </a:pPr>
            <a:r>
              <a:rPr lang="it-IT" altLang="it-IT" sz="2400"/>
              <a:t>-vita l’insorgenza di MRSA sono utilizzate le cefalosporine, Trimetoprim/sulfametossazolo e tetracicline (per bambini &gt;8aa)</a:t>
            </a:r>
          </a:p>
          <a:p>
            <a:pPr>
              <a:lnSpc>
                <a:spcPct val="90000"/>
              </a:lnSpc>
              <a:buFontTx/>
              <a:buNone/>
            </a:pPr>
            <a:r>
              <a:rPr lang="it-IT" altLang="it-IT" sz="2400"/>
              <a:t>-L’uso del linezolid va limitato a forme gravi e resistenti</a:t>
            </a:r>
          </a:p>
        </p:txBody>
      </p:sp>
    </p:spTree>
  </p:cSld>
  <p:clrMapOvr>
    <a:masterClrMapping/>
  </p:clrMapOvr>
  <p:transition spd="slow">
    <p:strips dir="ru"/>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olo 1">
            <a:extLst>
              <a:ext uri="{FF2B5EF4-FFF2-40B4-BE49-F238E27FC236}">
                <a16:creationId xmlns:a16="http://schemas.microsoft.com/office/drawing/2014/main" id="{2A32C776-2464-4A97-8825-4D5D17700288}"/>
              </a:ext>
            </a:extLst>
          </p:cNvPr>
          <p:cNvSpPr>
            <a:spLocks noGrp="1" noChangeArrowheads="1"/>
          </p:cNvSpPr>
          <p:nvPr>
            <p:ph type="title"/>
          </p:nvPr>
        </p:nvSpPr>
        <p:spPr/>
        <p:txBody>
          <a:bodyPr/>
          <a:lstStyle/>
          <a:p>
            <a:endParaRPr lang="it-IT" altLang="it-IT"/>
          </a:p>
        </p:txBody>
      </p:sp>
      <p:sp>
        <p:nvSpPr>
          <p:cNvPr id="101379" name="Segnaposto contenuto 2">
            <a:extLst>
              <a:ext uri="{FF2B5EF4-FFF2-40B4-BE49-F238E27FC236}">
                <a16:creationId xmlns:a16="http://schemas.microsoft.com/office/drawing/2014/main" id="{2C6CCCBA-87FA-4FA5-B643-2C9C6B49C9B2}"/>
              </a:ext>
            </a:extLst>
          </p:cNvPr>
          <p:cNvSpPr>
            <a:spLocks noGrp="1" noChangeArrowheads="1"/>
          </p:cNvSpPr>
          <p:nvPr>
            <p:ph idx="1"/>
          </p:nvPr>
        </p:nvSpPr>
        <p:spPr/>
        <p:txBody>
          <a:bodyPr/>
          <a:lstStyle/>
          <a:p>
            <a:endParaRPr lang="it-IT" altLang="it-IT"/>
          </a:p>
        </p:txBody>
      </p:sp>
      <p:pic>
        <p:nvPicPr>
          <p:cNvPr id="101380" name="Immagine 4">
            <a:extLst>
              <a:ext uri="{FF2B5EF4-FFF2-40B4-BE49-F238E27FC236}">
                <a16:creationId xmlns:a16="http://schemas.microsoft.com/office/drawing/2014/main" id="{1FCD2D76-A46F-44CF-91E4-EE405EA24764}"/>
              </a:ext>
            </a:extLst>
          </p:cNvPr>
          <p:cNvPicPr>
            <a:picLocks noChangeAspect="1" noChangeArrowheads="1"/>
          </p:cNvPicPr>
          <p:nvPr/>
        </p:nvPicPr>
        <p:blipFill>
          <a:blip r:embed="rId2" cstate="email">
            <a:lum bright="-20000" contrast="40000"/>
            <a:extLst>
              <a:ext uri="{28A0092B-C50C-407E-A947-70E740481C1C}">
                <a14:useLocalDpi xmlns:a14="http://schemas.microsoft.com/office/drawing/2010/main"/>
              </a:ext>
            </a:extLst>
          </a:blip>
          <a:srcRect/>
          <a:stretch>
            <a:fillRect/>
          </a:stretch>
        </p:blipFill>
        <p:spPr bwMode="auto">
          <a:xfrm>
            <a:off x="457200" y="274638"/>
            <a:ext cx="8229600"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trips dir="ru"/>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olo 1">
            <a:extLst>
              <a:ext uri="{FF2B5EF4-FFF2-40B4-BE49-F238E27FC236}">
                <a16:creationId xmlns:a16="http://schemas.microsoft.com/office/drawing/2014/main" id="{79BFE52D-AFCA-4BBA-9655-4264C6B341C9}"/>
              </a:ext>
            </a:extLst>
          </p:cNvPr>
          <p:cNvSpPr>
            <a:spLocks noGrp="1" noChangeArrowheads="1"/>
          </p:cNvSpPr>
          <p:nvPr>
            <p:ph type="title"/>
          </p:nvPr>
        </p:nvSpPr>
        <p:spPr/>
        <p:txBody>
          <a:bodyPr/>
          <a:lstStyle/>
          <a:p>
            <a:endParaRPr lang="it-IT" altLang="it-IT"/>
          </a:p>
        </p:txBody>
      </p:sp>
      <p:sp>
        <p:nvSpPr>
          <p:cNvPr id="102403" name="Segnaposto contenuto 2">
            <a:extLst>
              <a:ext uri="{FF2B5EF4-FFF2-40B4-BE49-F238E27FC236}">
                <a16:creationId xmlns:a16="http://schemas.microsoft.com/office/drawing/2014/main" id="{B47E0CDA-6EE3-47EA-8002-17FC3164F60A}"/>
              </a:ext>
            </a:extLst>
          </p:cNvPr>
          <p:cNvSpPr>
            <a:spLocks noGrp="1" noChangeArrowheads="1"/>
          </p:cNvSpPr>
          <p:nvPr>
            <p:ph idx="1"/>
          </p:nvPr>
        </p:nvSpPr>
        <p:spPr/>
        <p:txBody>
          <a:bodyPr/>
          <a:lstStyle/>
          <a:p>
            <a:endParaRPr lang="it-IT" altLang="it-IT"/>
          </a:p>
        </p:txBody>
      </p:sp>
      <p:pic>
        <p:nvPicPr>
          <p:cNvPr id="102404" name="Immagine 4">
            <a:extLst>
              <a:ext uri="{FF2B5EF4-FFF2-40B4-BE49-F238E27FC236}">
                <a16:creationId xmlns:a16="http://schemas.microsoft.com/office/drawing/2014/main" id="{CB58C053-535A-47BA-8B7A-8EBB8507619B}"/>
              </a:ext>
            </a:extLst>
          </p:cNvPr>
          <p:cNvPicPr>
            <a:picLocks noChangeAspect="1" noChangeArrowheads="1"/>
          </p:cNvPicPr>
          <p:nvPr/>
        </p:nvPicPr>
        <p:blipFill>
          <a:blip r:embed="rId2" cstate="email">
            <a:lum bright="-20000" contrast="40000"/>
            <a:extLst>
              <a:ext uri="{28A0092B-C50C-407E-A947-70E740481C1C}">
                <a14:useLocalDpi xmlns:a14="http://schemas.microsoft.com/office/drawing/2010/main"/>
              </a:ext>
            </a:extLst>
          </a:blip>
          <a:srcRect/>
          <a:stretch>
            <a:fillRect/>
          </a:stretch>
        </p:blipFill>
        <p:spPr bwMode="auto">
          <a:xfrm>
            <a:off x="395288" y="1268413"/>
            <a:ext cx="8353425"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trips dir="ru"/>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olo 1">
            <a:extLst>
              <a:ext uri="{FF2B5EF4-FFF2-40B4-BE49-F238E27FC236}">
                <a16:creationId xmlns:a16="http://schemas.microsoft.com/office/drawing/2014/main" id="{1CDAFF24-A725-4A5D-AF70-A60CE38766C8}"/>
              </a:ext>
            </a:extLst>
          </p:cNvPr>
          <p:cNvSpPr>
            <a:spLocks noGrp="1" noChangeArrowheads="1"/>
          </p:cNvSpPr>
          <p:nvPr>
            <p:ph type="title"/>
          </p:nvPr>
        </p:nvSpPr>
        <p:spPr/>
        <p:txBody>
          <a:bodyPr/>
          <a:lstStyle/>
          <a:p>
            <a:r>
              <a:rPr lang="it-IT" altLang="it-IT"/>
              <a:t>TERAPIA</a:t>
            </a:r>
          </a:p>
        </p:txBody>
      </p:sp>
      <p:sp>
        <p:nvSpPr>
          <p:cNvPr id="103427" name="Segnaposto contenuto 2">
            <a:extLst>
              <a:ext uri="{FF2B5EF4-FFF2-40B4-BE49-F238E27FC236}">
                <a16:creationId xmlns:a16="http://schemas.microsoft.com/office/drawing/2014/main" id="{9CEC2F54-F6DE-4E33-849F-273769BEC76E}"/>
              </a:ext>
            </a:extLst>
          </p:cNvPr>
          <p:cNvSpPr>
            <a:spLocks noGrp="1" noChangeArrowheads="1"/>
          </p:cNvSpPr>
          <p:nvPr>
            <p:ph idx="1"/>
          </p:nvPr>
        </p:nvSpPr>
        <p:spPr>
          <a:xfrm>
            <a:off x="107950" y="1165225"/>
            <a:ext cx="2386013" cy="4525963"/>
          </a:xfrm>
        </p:spPr>
        <p:txBody>
          <a:bodyPr/>
          <a:lstStyle/>
          <a:p>
            <a:r>
              <a:rPr lang="it-IT" altLang="it-IT" sz="2800"/>
              <a:t>Sono in corso diversi trial su nuove molecole</a:t>
            </a:r>
          </a:p>
          <a:p>
            <a:r>
              <a:rPr lang="it-IT" altLang="it-IT" sz="2800"/>
              <a:t>Per evitare la farmaco-resistenza</a:t>
            </a:r>
          </a:p>
        </p:txBody>
      </p:sp>
      <p:pic>
        <p:nvPicPr>
          <p:cNvPr id="103428" name="Immagine 4">
            <a:extLst>
              <a:ext uri="{FF2B5EF4-FFF2-40B4-BE49-F238E27FC236}">
                <a16:creationId xmlns:a16="http://schemas.microsoft.com/office/drawing/2014/main" id="{A8455853-8FB3-40AF-8F7B-DDE5AD2C1938}"/>
              </a:ext>
            </a:extLst>
          </p:cNvPr>
          <p:cNvPicPr>
            <a:picLocks noChangeAspect="1" noChangeArrowheads="1"/>
          </p:cNvPicPr>
          <p:nvPr/>
        </p:nvPicPr>
        <p:blipFill>
          <a:blip r:embed="rId2" cstate="email">
            <a:lum bright="-20000" contrast="40000"/>
            <a:extLst>
              <a:ext uri="{28A0092B-C50C-407E-A947-70E740481C1C}">
                <a14:useLocalDpi xmlns:a14="http://schemas.microsoft.com/office/drawing/2010/main"/>
              </a:ext>
            </a:extLst>
          </a:blip>
          <a:srcRect/>
          <a:stretch>
            <a:fillRect/>
          </a:stretch>
        </p:blipFill>
        <p:spPr bwMode="auto">
          <a:xfrm>
            <a:off x="2478088" y="1181100"/>
            <a:ext cx="6530975" cy="498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trips dir="ru"/>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olo 1">
            <a:extLst>
              <a:ext uri="{FF2B5EF4-FFF2-40B4-BE49-F238E27FC236}">
                <a16:creationId xmlns:a16="http://schemas.microsoft.com/office/drawing/2014/main" id="{1CDAFF24-A725-4A5D-AF70-A60CE38766C8}"/>
              </a:ext>
            </a:extLst>
          </p:cNvPr>
          <p:cNvSpPr>
            <a:spLocks noGrp="1" noChangeArrowheads="1"/>
          </p:cNvSpPr>
          <p:nvPr>
            <p:ph type="title"/>
          </p:nvPr>
        </p:nvSpPr>
        <p:spPr/>
        <p:txBody>
          <a:bodyPr/>
          <a:lstStyle/>
          <a:p>
            <a:r>
              <a:rPr lang="it-IT" altLang="it-IT"/>
              <a:t>TERAPIA</a:t>
            </a:r>
          </a:p>
        </p:txBody>
      </p:sp>
      <p:sp>
        <p:nvSpPr>
          <p:cNvPr id="103427" name="Segnaposto contenuto 2">
            <a:extLst>
              <a:ext uri="{FF2B5EF4-FFF2-40B4-BE49-F238E27FC236}">
                <a16:creationId xmlns:a16="http://schemas.microsoft.com/office/drawing/2014/main" id="{9CEC2F54-F6DE-4E33-849F-273769BEC76E}"/>
              </a:ext>
            </a:extLst>
          </p:cNvPr>
          <p:cNvSpPr>
            <a:spLocks noGrp="1" noChangeArrowheads="1"/>
          </p:cNvSpPr>
          <p:nvPr>
            <p:ph idx="1"/>
          </p:nvPr>
        </p:nvSpPr>
        <p:spPr>
          <a:xfrm>
            <a:off x="107950" y="1417638"/>
            <a:ext cx="8928546" cy="4273550"/>
          </a:xfrm>
        </p:spPr>
        <p:txBody>
          <a:bodyPr/>
          <a:lstStyle/>
          <a:p>
            <a:r>
              <a:rPr lang="it-IT" altLang="it-IT" sz="2800" dirty="0"/>
              <a:t>Il trattamento topico dell’</a:t>
            </a:r>
            <a:r>
              <a:rPr lang="it-IT" altLang="it-IT" sz="2800" dirty="0" err="1"/>
              <a:t>impetigo</a:t>
            </a:r>
            <a:r>
              <a:rPr lang="it-IT" altLang="it-IT" sz="2800" dirty="0"/>
              <a:t> rimane empirico e con pochi studi di buon livello</a:t>
            </a:r>
          </a:p>
          <a:p>
            <a:r>
              <a:rPr lang="it-IT" altLang="it-IT" sz="2800" dirty="0"/>
              <a:t>Una meta analisi del 2012 indica la superiorità della terapia topica con ab rispetto al placebo</a:t>
            </a:r>
          </a:p>
          <a:p>
            <a:r>
              <a:rPr lang="it-IT" altLang="it-IT" sz="2800" dirty="0"/>
              <a:t>Non differenze significative fra le due molecole analizzate (acido </a:t>
            </a:r>
            <a:r>
              <a:rPr lang="it-IT" altLang="it-IT" sz="2800" dirty="0" err="1"/>
              <a:t>fusidico</a:t>
            </a:r>
            <a:r>
              <a:rPr lang="it-IT" altLang="it-IT" sz="2800" dirty="0"/>
              <a:t> e </a:t>
            </a:r>
            <a:r>
              <a:rPr lang="it-IT" altLang="it-IT" sz="2800" dirty="0" err="1"/>
              <a:t>mupirocina</a:t>
            </a:r>
            <a:r>
              <a:rPr lang="it-IT" altLang="it-IT" sz="2800" dirty="0"/>
              <a:t>)</a:t>
            </a:r>
          </a:p>
          <a:p>
            <a:endParaRPr lang="it-IT" altLang="it-IT" sz="2800" dirty="0"/>
          </a:p>
        </p:txBody>
      </p:sp>
    </p:spTree>
    <p:extLst>
      <p:ext uri="{BB962C8B-B14F-4D97-AF65-F5344CB8AC3E}">
        <p14:creationId xmlns:p14="http://schemas.microsoft.com/office/powerpoint/2010/main" val="2648830138"/>
      </p:ext>
    </p:extLst>
  </p:cSld>
  <p:clrMapOvr>
    <a:masterClrMapping/>
  </p:clrMapOvr>
  <p:transition spd="slow">
    <p:strips dir="ru"/>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olo 1">
            <a:extLst>
              <a:ext uri="{FF2B5EF4-FFF2-40B4-BE49-F238E27FC236}">
                <a16:creationId xmlns:a16="http://schemas.microsoft.com/office/drawing/2014/main" id="{1CDAFF24-A725-4A5D-AF70-A60CE38766C8}"/>
              </a:ext>
            </a:extLst>
          </p:cNvPr>
          <p:cNvSpPr>
            <a:spLocks noGrp="1" noChangeArrowheads="1"/>
          </p:cNvSpPr>
          <p:nvPr>
            <p:ph type="title"/>
          </p:nvPr>
        </p:nvSpPr>
        <p:spPr/>
        <p:txBody>
          <a:bodyPr/>
          <a:lstStyle/>
          <a:p>
            <a:r>
              <a:rPr lang="it-IT" altLang="it-IT"/>
              <a:t>TERAPIA</a:t>
            </a:r>
          </a:p>
        </p:txBody>
      </p:sp>
      <p:sp>
        <p:nvSpPr>
          <p:cNvPr id="103427" name="Segnaposto contenuto 2">
            <a:extLst>
              <a:ext uri="{FF2B5EF4-FFF2-40B4-BE49-F238E27FC236}">
                <a16:creationId xmlns:a16="http://schemas.microsoft.com/office/drawing/2014/main" id="{9CEC2F54-F6DE-4E33-849F-273769BEC76E}"/>
              </a:ext>
            </a:extLst>
          </p:cNvPr>
          <p:cNvSpPr>
            <a:spLocks noGrp="1" noChangeArrowheads="1"/>
          </p:cNvSpPr>
          <p:nvPr>
            <p:ph idx="1"/>
          </p:nvPr>
        </p:nvSpPr>
        <p:spPr>
          <a:xfrm>
            <a:off x="107950" y="1417638"/>
            <a:ext cx="8928546" cy="4273550"/>
          </a:xfrm>
        </p:spPr>
        <p:txBody>
          <a:bodyPr/>
          <a:lstStyle/>
          <a:p>
            <a:r>
              <a:rPr lang="it-IT" altLang="it-IT" sz="2800" dirty="0"/>
              <a:t>L’analisi ha però molti limiti correlati alla natura stessa dello studio (è una meta-analisi, include studi datati con una probabile presenza di livelli di batteri antibiotico-resistenti diversa dall’attuale)</a:t>
            </a:r>
          </a:p>
          <a:p>
            <a:endParaRPr lang="it-IT" altLang="it-IT" sz="2800" dirty="0"/>
          </a:p>
          <a:p>
            <a:endParaRPr lang="it-IT" altLang="it-IT" sz="2800" dirty="0"/>
          </a:p>
          <a:p>
            <a:endParaRPr lang="it-IT" altLang="it-IT" sz="2800" dirty="0"/>
          </a:p>
          <a:p>
            <a:r>
              <a:rPr lang="it-IT" altLang="it-IT" sz="2800" dirty="0"/>
              <a:t>Inoltre non viene chiarito quale sia il tipo di terapia topica più appropriata</a:t>
            </a:r>
          </a:p>
          <a:p>
            <a:endParaRPr lang="it-IT" altLang="it-IT" sz="2800" dirty="0"/>
          </a:p>
        </p:txBody>
      </p:sp>
    </p:spTree>
    <p:extLst>
      <p:ext uri="{BB962C8B-B14F-4D97-AF65-F5344CB8AC3E}">
        <p14:creationId xmlns:p14="http://schemas.microsoft.com/office/powerpoint/2010/main" val="2354656776"/>
      </p:ext>
    </p:extLst>
  </p:cSld>
  <p:clrMapOvr>
    <a:masterClrMapping/>
  </p:clrMapOvr>
  <p:transition spd="slow">
    <p:strips dir="ru"/>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olo 1">
            <a:extLst>
              <a:ext uri="{FF2B5EF4-FFF2-40B4-BE49-F238E27FC236}">
                <a16:creationId xmlns:a16="http://schemas.microsoft.com/office/drawing/2014/main" id="{1CDAFF24-A725-4A5D-AF70-A60CE38766C8}"/>
              </a:ext>
            </a:extLst>
          </p:cNvPr>
          <p:cNvSpPr>
            <a:spLocks noGrp="1" noChangeArrowheads="1"/>
          </p:cNvSpPr>
          <p:nvPr>
            <p:ph type="title"/>
          </p:nvPr>
        </p:nvSpPr>
        <p:spPr/>
        <p:txBody>
          <a:bodyPr/>
          <a:lstStyle/>
          <a:p>
            <a:r>
              <a:rPr lang="it-IT" altLang="it-IT"/>
              <a:t>TERAPIA</a:t>
            </a:r>
          </a:p>
        </p:txBody>
      </p:sp>
      <p:sp>
        <p:nvSpPr>
          <p:cNvPr id="103427" name="Segnaposto contenuto 2">
            <a:extLst>
              <a:ext uri="{FF2B5EF4-FFF2-40B4-BE49-F238E27FC236}">
                <a16:creationId xmlns:a16="http://schemas.microsoft.com/office/drawing/2014/main" id="{9CEC2F54-F6DE-4E33-849F-273769BEC76E}"/>
              </a:ext>
            </a:extLst>
          </p:cNvPr>
          <p:cNvSpPr>
            <a:spLocks noGrp="1" noChangeArrowheads="1"/>
          </p:cNvSpPr>
          <p:nvPr>
            <p:ph idx="1"/>
          </p:nvPr>
        </p:nvSpPr>
        <p:spPr>
          <a:xfrm>
            <a:off x="107950" y="1417638"/>
            <a:ext cx="8928546" cy="4273550"/>
          </a:xfrm>
        </p:spPr>
        <p:txBody>
          <a:bodyPr/>
          <a:lstStyle/>
          <a:p>
            <a:r>
              <a:rPr lang="it-IT" altLang="it-IT" sz="2800" dirty="0"/>
              <a:t>Allo stato dell’arte non vi sono studi che analizzino l’efficacia dei topici antibiotici nel setting di antibiotico-resistenza</a:t>
            </a:r>
          </a:p>
          <a:p>
            <a:r>
              <a:rPr lang="it-IT" altLang="it-IT" sz="2800" dirty="0"/>
              <a:t>Questo perché normalmente la patologia va rapidamente in remissione e quindi non vengono eseguiti di routine test microbiologici per stabilire quale ceppo batterico ha causato l’infezione e l’eventuale presenza di ceppi resistenti</a:t>
            </a:r>
          </a:p>
          <a:p>
            <a:endParaRPr lang="it-IT" altLang="it-IT" sz="2800" dirty="0"/>
          </a:p>
        </p:txBody>
      </p:sp>
    </p:spTree>
    <p:extLst>
      <p:ext uri="{BB962C8B-B14F-4D97-AF65-F5344CB8AC3E}">
        <p14:creationId xmlns:p14="http://schemas.microsoft.com/office/powerpoint/2010/main" val="3127558324"/>
      </p:ext>
    </p:extLst>
  </p:cSld>
  <p:clrMapOvr>
    <a:masterClrMapping/>
  </p:clrMapOvr>
  <p:transition spd="slow">
    <p:strips dir="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4">
            <a:extLst>
              <a:ext uri="{FF2B5EF4-FFF2-40B4-BE49-F238E27FC236}">
                <a16:creationId xmlns:a16="http://schemas.microsoft.com/office/drawing/2014/main" id="{328AA13C-1A63-47DB-B3BA-74E201C93C5E}"/>
              </a:ext>
            </a:extLst>
          </p:cNvPr>
          <p:cNvSpPr txBox="1">
            <a:spLocks noChangeArrowheads="1"/>
          </p:cNvSpPr>
          <p:nvPr/>
        </p:nvSpPr>
        <p:spPr bwMode="auto">
          <a:xfrm>
            <a:off x="358775" y="476250"/>
            <a:ext cx="84248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4400">
                <a:solidFill>
                  <a:srgbClr val="FF0000"/>
                </a:solidFill>
              </a:rPr>
              <a:t>Terapia locale o terapia topica</a:t>
            </a:r>
          </a:p>
        </p:txBody>
      </p:sp>
      <p:sp>
        <p:nvSpPr>
          <p:cNvPr id="19459" name="Text Box 5">
            <a:extLst>
              <a:ext uri="{FF2B5EF4-FFF2-40B4-BE49-F238E27FC236}">
                <a16:creationId xmlns:a16="http://schemas.microsoft.com/office/drawing/2014/main" id="{80D99B03-0256-4056-B586-1E8935A5B878}"/>
              </a:ext>
            </a:extLst>
          </p:cNvPr>
          <p:cNvSpPr txBox="1">
            <a:spLocks noChangeArrowheads="1"/>
          </p:cNvSpPr>
          <p:nvPr/>
        </p:nvSpPr>
        <p:spPr bwMode="auto">
          <a:xfrm>
            <a:off x="250825" y="2060575"/>
            <a:ext cx="864235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it-IT" altLang="it-IT" sz="2400">
                <a:solidFill>
                  <a:schemeClr val="accent2"/>
                </a:solidFill>
              </a:rPr>
              <a:t>La maggior parte delle sostanze esogene predilige la via intracellulare, mediante un processo di diffusione passiva</a:t>
            </a:r>
          </a:p>
          <a:p>
            <a:pPr eaLnBrk="1" hangingPunct="1">
              <a:spcBef>
                <a:spcPct val="50000"/>
              </a:spcBef>
            </a:pPr>
            <a:r>
              <a:rPr lang="it-IT" altLang="it-IT" sz="2400">
                <a:solidFill>
                  <a:schemeClr val="accent2"/>
                </a:solidFill>
              </a:rPr>
              <a:t>Il basso peso molecolare (PM&lt;2000 Da) ed una sufficiente solubilità nei lipidi e nell’acqua garantiscono l’assorbimento delle sostanze applicate sulla cute attraverso questo meccanismo</a:t>
            </a:r>
          </a:p>
        </p:txBody>
      </p:sp>
    </p:spTree>
  </p:cSld>
  <p:clrMapOvr>
    <a:masterClrMapping/>
  </p:clrMapOvr>
  <p:transition spd="slow">
    <p:strips dir="ru"/>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olo 1">
            <a:extLst>
              <a:ext uri="{FF2B5EF4-FFF2-40B4-BE49-F238E27FC236}">
                <a16:creationId xmlns:a16="http://schemas.microsoft.com/office/drawing/2014/main" id="{1CDAFF24-A725-4A5D-AF70-A60CE38766C8}"/>
              </a:ext>
            </a:extLst>
          </p:cNvPr>
          <p:cNvSpPr>
            <a:spLocks noGrp="1" noChangeArrowheads="1"/>
          </p:cNvSpPr>
          <p:nvPr>
            <p:ph type="title"/>
          </p:nvPr>
        </p:nvSpPr>
        <p:spPr/>
        <p:txBody>
          <a:bodyPr/>
          <a:lstStyle/>
          <a:p>
            <a:r>
              <a:rPr lang="it-IT" altLang="it-IT"/>
              <a:t>TERAPIA</a:t>
            </a:r>
          </a:p>
        </p:txBody>
      </p:sp>
      <p:sp>
        <p:nvSpPr>
          <p:cNvPr id="103427" name="Segnaposto contenuto 2">
            <a:extLst>
              <a:ext uri="{FF2B5EF4-FFF2-40B4-BE49-F238E27FC236}">
                <a16:creationId xmlns:a16="http://schemas.microsoft.com/office/drawing/2014/main" id="{9CEC2F54-F6DE-4E33-849F-273769BEC76E}"/>
              </a:ext>
            </a:extLst>
          </p:cNvPr>
          <p:cNvSpPr>
            <a:spLocks noGrp="1" noChangeArrowheads="1"/>
          </p:cNvSpPr>
          <p:nvPr>
            <p:ph idx="1"/>
          </p:nvPr>
        </p:nvSpPr>
        <p:spPr>
          <a:xfrm>
            <a:off x="107950" y="1417638"/>
            <a:ext cx="8928546" cy="4273550"/>
          </a:xfrm>
        </p:spPr>
        <p:txBody>
          <a:bodyPr/>
          <a:lstStyle/>
          <a:p>
            <a:r>
              <a:rPr lang="it-IT" altLang="it-IT" sz="2800" dirty="0"/>
              <a:t>Vista l’assenza di linee guida univoche il suggerimento che si evince dalla letteratura è l’uso limitato nel tempo degli antibiotici topici</a:t>
            </a:r>
          </a:p>
          <a:p>
            <a:r>
              <a:rPr lang="it-IT" altLang="it-IT" sz="2800" dirty="0"/>
              <a:t>In caso d’inefficacia della terapia eseguire test microbiologici volti all’identificazione di ceppi resistenti</a:t>
            </a:r>
          </a:p>
          <a:p>
            <a:endParaRPr lang="it-IT" altLang="it-IT" sz="2800" dirty="0"/>
          </a:p>
        </p:txBody>
      </p:sp>
    </p:spTree>
    <p:extLst>
      <p:ext uri="{BB962C8B-B14F-4D97-AF65-F5344CB8AC3E}">
        <p14:creationId xmlns:p14="http://schemas.microsoft.com/office/powerpoint/2010/main" val="3169479813"/>
      </p:ext>
    </p:extLst>
  </p:cSld>
  <p:clrMapOvr>
    <a:masterClrMapping/>
  </p:clrMapOvr>
  <p:transition spd="slow">
    <p:strips dir="ru"/>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C2FD5F1B-EAA0-B51D-8235-62B9C4F8123E}"/>
              </a:ext>
            </a:extLst>
          </p:cNvPr>
          <p:cNvPicPr>
            <a:picLocks noChangeAspect="1"/>
          </p:cNvPicPr>
          <p:nvPr/>
        </p:nvPicPr>
        <p:blipFill>
          <a:blip r:embed="rId2">
            <a:lum bright="-20000" contrast="40000"/>
          </a:blip>
          <a:stretch>
            <a:fillRect/>
          </a:stretch>
        </p:blipFill>
        <p:spPr>
          <a:xfrm>
            <a:off x="22045" y="11654"/>
            <a:ext cx="8006339" cy="6275584"/>
          </a:xfrm>
          <a:prstGeom prst="rect">
            <a:avLst/>
          </a:prstGeom>
        </p:spPr>
      </p:pic>
      <p:pic>
        <p:nvPicPr>
          <p:cNvPr id="7" name="Immagine 6">
            <a:extLst>
              <a:ext uri="{FF2B5EF4-FFF2-40B4-BE49-F238E27FC236}">
                <a16:creationId xmlns:a16="http://schemas.microsoft.com/office/drawing/2014/main" id="{958F558A-49AF-3224-EAE9-56395CEDCEB3}"/>
              </a:ext>
            </a:extLst>
          </p:cNvPr>
          <p:cNvPicPr>
            <a:picLocks noChangeAspect="1"/>
          </p:cNvPicPr>
          <p:nvPr/>
        </p:nvPicPr>
        <p:blipFill>
          <a:blip r:embed="rId3">
            <a:lum bright="-20000" contrast="40000"/>
          </a:blip>
          <a:stretch>
            <a:fillRect/>
          </a:stretch>
        </p:blipFill>
        <p:spPr>
          <a:xfrm>
            <a:off x="8039503" y="5877272"/>
            <a:ext cx="1082452" cy="935548"/>
          </a:xfrm>
          <a:prstGeom prst="rect">
            <a:avLst/>
          </a:prstGeom>
        </p:spPr>
      </p:pic>
    </p:spTree>
    <p:extLst>
      <p:ext uri="{BB962C8B-B14F-4D97-AF65-F5344CB8AC3E}">
        <p14:creationId xmlns:p14="http://schemas.microsoft.com/office/powerpoint/2010/main" val="3471759496"/>
      </p:ext>
    </p:extLst>
  </p:cSld>
  <p:clrMapOvr>
    <a:masterClrMapping/>
  </p:clrMapOvr>
  <p:transition spd="slow">
    <p:strips dir="ru"/>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olo 1">
            <a:extLst>
              <a:ext uri="{FF2B5EF4-FFF2-40B4-BE49-F238E27FC236}">
                <a16:creationId xmlns:a16="http://schemas.microsoft.com/office/drawing/2014/main" id="{1CDAFF24-A725-4A5D-AF70-A60CE38766C8}"/>
              </a:ext>
            </a:extLst>
          </p:cNvPr>
          <p:cNvSpPr>
            <a:spLocks noGrp="1" noChangeArrowheads="1"/>
          </p:cNvSpPr>
          <p:nvPr>
            <p:ph type="title"/>
          </p:nvPr>
        </p:nvSpPr>
        <p:spPr/>
        <p:txBody>
          <a:bodyPr/>
          <a:lstStyle/>
          <a:p>
            <a:r>
              <a:rPr lang="it-IT" altLang="it-IT"/>
              <a:t>TERAPIA</a:t>
            </a:r>
          </a:p>
        </p:txBody>
      </p:sp>
      <p:sp>
        <p:nvSpPr>
          <p:cNvPr id="103427" name="Segnaposto contenuto 2">
            <a:extLst>
              <a:ext uri="{FF2B5EF4-FFF2-40B4-BE49-F238E27FC236}">
                <a16:creationId xmlns:a16="http://schemas.microsoft.com/office/drawing/2014/main" id="{9CEC2F54-F6DE-4E33-849F-273769BEC76E}"/>
              </a:ext>
            </a:extLst>
          </p:cNvPr>
          <p:cNvSpPr>
            <a:spLocks noGrp="1" noChangeArrowheads="1"/>
          </p:cNvSpPr>
          <p:nvPr>
            <p:ph idx="1"/>
          </p:nvPr>
        </p:nvSpPr>
        <p:spPr>
          <a:xfrm>
            <a:off x="107950" y="1417638"/>
            <a:ext cx="8928546" cy="4273550"/>
          </a:xfrm>
        </p:spPr>
        <p:txBody>
          <a:bodyPr/>
          <a:lstStyle/>
          <a:p>
            <a:r>
              <a:rPr lang="it-IT" altLang="it-IT" sz="2800" dirty="0"/>
              <a:t>Le linee guida UK, neozelandesi </a:t>
            </a:r>
            <a:r>
              <a:rPr lang="it-IT" altLang="it-IT" sz="2800" dirty="0" err="1"/>
              <a:t>sugeriscono</a:t>
            </a:r>
            <a:r>
              <a:rPr lang="it-IT" altLang="it-IT" sz="2800" dirty="0"/>
              <a:t> come prima scelta la </a:t>
            </a:r>
            <a:r>
              <a:rPr lang="it-IT" altLang="it-IT" sz="2800" dirty="0" err="1"/>
              <a:t>mupirocina</a:t>
            </a:r>
            <a:r>
              <a:rPr lang="it-IT" altLang="it-IT" sz="2800" dirty="0"/>
              <a:t> con schemi differenti</a:t>
            </a:r>
          </a:p>
          <a:p>
            <a:r>
              <a:rPr lang="it-IT" altLang="it-IT" sz="2800" dirty="0"/>
              <a:t>2vv/die x 5</a:t>
            </a:r>
            <a:r>
              <a:rPr lang="it-IT" altLang="it-IT" sz="2800" dirty="0">
                <a:sym typeface="Wingdings" panose="05000000000000000000" pitchFamily="2" charset="2"/>
              </a:rPr>
              <a:t>7-10 giorni</a:t>
            </a:r>
          </a:p>
          <a:p>
            <a:r>
              <a:rPr lang="it-IT" altLang="it-IT" sz="2800" dirty="0">
                <a:sym typeface="Wingdings" panose="05000000000000000000" pitchFamily="2" charset="2"/>
              </a:rPr>
              <a:t>3vv/die x 10-14 giorni</a:t>
            </a:r>
          </a:p>
          <a:p>
            <a:r>
              <a:rPr lang="it-IT" altLang="it-IT" sz="2800" dirty="0">
                <a:sym typeface="Wingdings" panose="05000000000000000000" pitchFamily="2" charset="2"/>
              </a:rPr>
              <a:t>L’acido </a:t>
            </a:r>
            <a:r>
              <a:rPr lang="it-IT" altLang="it-IT" sz="2800" dirty="0" err="1">
                <a:sym typeface="Wingdings" panose="05000000000000000000" pitchFamily="2" charset="2"/>
              </a:rPr>
              <a:t>fusidico</a:t>
            </a:r>
            <a:r>
              <a:rPr lang="it-IT" altLang="it-IT" sz="2800" dirty="0">
                <a:sym typeface="Wingdings" panose="05000000000000000000" pitchFamily="2" charset="2"/>
              </a:rPr>
              <a:t> secondo le linee guida NZL sarebbe di seconda scelta (3 </a:t>
            </a:r>
            <a:r>
              <a:rPr lang="it-IT" altLang="it-IT" sz="2800" dirty="0" err="1">
                <a:sym typeface="Wingdings" panose="05000000000000000000" pitchFamily="2" charset="2"/>
              </a:rPr>
              <a:t>vv</a:t>
            </a:r>
            <a:r>
              <a:rPr lang="it-IT" altLang="it-IT" sz="2800" dirty="0">
                <a:sym typeface="Wingdings" panose="05000000000000000000" pitchFamily="2" charset="2"/>
              </a:rPr>
              <a:t>/die x 7-12 giorni)</a:t>
            </a:r>
          </a:p>
          <a:p>
            <a:r>
              <a:rPr lang="it-IT" altLang="it-IT" sz="2800" dirty="0">
                <a:sym typeface="Wingdings" panose="05000000000000000000" pitchFamily="2" charset="2"/>
              </a:rPr>
              <a:t>Addirittura nelle linee guida NZL nell’</a:t>
            </a:r>
            <a:r>
              <a:rPr lang="it-IT" altLang="it-IT" sz="2800" dirty="0" err="1">
                <a:sym typeface="Wingdings" panose="05000000000000000000" pitchFamily="2" charset="2"/>
              </a:rPr>
              <a:t>impetigo</a:t>
            </a:r>
            <a:r>
              <a:rPr lang="it-IT" altLang="it-IT" sz="2800" dirty="0">
                <a:sym typeface="Wingdings" panose="05000000000000000000" pitchFamily="2" charset="2"/>
              </a:rPr>
              <a:t> sarebbe da preferire se meno di 3 lesioni lo iodio </a:t>
            </a:r>
            <a:r>
              <a:rPr lang="it-IT" altLang="it-IT" sz="2800" dirty="0" err="1">
                <a:sym typeface="Wingdings" panose="05000000000000000000" pitchFamily="2" charset="2"/>
              </a:rPr>
              <a:t>povidone</a:t>
            </a:r>
            <a:r>
              <a:rPr lang="it-IT" altLang="it-IT" sz="2800" dirty="0">
                <a:sym typeface="Wingdings" panose="05000000000000000000" pitchFamily="2" charset="2"/>
              </a:rPr>
              <a:t> o il perossido di idrogeno all’1%</a:t>
            </a:r>
            <a:endParaRPr lang="it-IT" altLang="it-IT" sz="2800" dirty="0"/>
          </a:p>
          <a:p>
            <a:endParaRPr lang="it-IT" altLang="it-IT" sz="2800" dirty="0"/>
          </a:p>
        </p:txBody>
      </p:sp>
    </p:spTree>
    <p:extLst>
      <p:ext uri="{BB962C8B-B14F-4D97-AF65-F5344CB8AC3E}">
        <p14:creationId xmlns:p14="http://schemas.microsoft.com/office/powerpoint/2010/main" val="3977898161"/>
      </p:ext>
    </p:extLst>
  </p:cSld>
  <p:clrMapOvr>
    <a:masterClrMapping/>
  </p:clrMapOvr>
  <p:transition spd="slow">
    <p:strips dir="ru"/>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olo 1">
            <a:extLst>
              <a:ext uri="{FF2B5EF4-FFF2-40B4-BE49-F238E27FC236}">
                <a16:creationId xmlns:a16="http://schemas.microsoft.com/office/drawing/2014/main" id="{1CDAFF24-A725-4A5D-AF70-A60CE38766C8}"/>
              </a:ext>
            </a:extLst>
          </p:cNvPr>
          <p:cNvSpPr>
            <a:spLocks noGrp="1" noChangeArrowheads="1"/>
          </p:cNvSpPr>
          <p:nvPr>
            <p:ph type="title"/>
          </p:nvPr>
        </p:nvSpPr>
        <p:spPr/>
        <p:txBody>
          <a:bodyPr/>
          <a:lstStyle/>
          <a:p>
            <a:r>
              <a:rPr lang="it-IT" altLang="it-IT"/>
              <a:t>TERAPIA</a:t>
            </a:r>
          </a:p>
        </p:txBody>
      </p:sp>
      <p:sp>
        <p:nvSpPr>
          <p:cNvPr id="103427" name="Segnaposto contenuto 2">
            <a:extLst>
              <a:ext uri="{FF2B5EF4-FFF2-40B4-BE49-F238E27FC236}">
                <a16:creationId xmlns:a16="http://schemas.microsoft.com/office/drawing/2014/main" id="{9CEC2F54-F6DE-4E33-849F-273769BEC76E}"/>
              </a:ext>
            </a:extLst>
          </p:cNvPr>
          <p:cNvSpPr>
            <a:spLocks noGrp="1" noChangeArrowheads="1"/>
          </p:cNvSpPr>
          <p:nvPr>
            <p:ph idx="1"/>
          </p:nvPr>
        </p:nvSpPr>
        <p:spPr>
          <a:xfrm>
            <a:off x="107950" y="1417638"/>
            <a:ext cx="8928546" cy="4273550"/>
          </a:xfrm>
        </p:spPr>
        <p:txBody>
          <a:bodyPr/>
          <a:lstStyle/>
          <a:p>
            <a:r>
              <a:rPr lang="it-IT" altLang="it-IT" sz="2800" dirty="0"/>
              <a:t>In ogni caso diverse meta-analisi non concludono quale sia la migliore molecola da preferirsi in caso di </a:t>
            </a:r>
            <a:r>
              <a:rPr lang="it-IT" altLang="it-IT" sz="2800" dirty="0" err="1"/>
              <a:t>impetigo</a:t>
            </a:r>
            <a:r>
              <a:rPr lang="it-IT" altLang="it-IT" sz="2800" dirty="0"/>
              <a:t> lieve</a:t>
            </a:r>
          </a:p>
          <a:p>
            <a:r>
              <a:rPr lang="it-IT" altLang="it-IT" sz="2800" dirty="0"/>
              <a:t>Unica raccomandazione è l’uso della </a:t>
            </a:r>
            <a:r>
              <a:rPr lang="it-IT" altLang="it-IT" sz="2800" dirty="0" err="1"/>
              <a:t>mupirocina</a:t>
            </a:r>
            <a:r>
              <a:rPr lang="it-IT" altLang="it-IT" sz="2800" dirty="0"/>
              <a:t> </a:t>
            </a:r>
            <a:r>
              <a:rPr lang="it-IT" altLang="it-IT" sz="2800" dirty="0" err="1"/>
              <a:t>intranasale</a:t>
            </a:r>
            <a:r>
              <a:rPr lang="it-IT" altLang="it-IT" sz="2800" dirty="0"/>
              <a:t> (3 </a:t>
            </a:r>
            <a:r>
              <a:rPr lang="it-IT" altLang="it-IT" sz="2800" dirty="0" err="1"/>
              <a:t>vv</a:t>
            </a:r>
            <a:r>
              <a:rPr lang="it-IT" altLang="it-IT" sz="2800" dirty="0"/>
              <a:t>/die x 10-14 giorni) in caso di pazienti con </a:t>
            </a:r>
            <a:r>
              <a:rPr lang="it-IT" altLang="it-IT" sz="2800" dirty="0" err="1"/>
              <a:t>impetigo</a:t>
            </a:r>
            <a:r>
              <a:rPr lang="it-IT" altLang="it-IT" sz="2800" dirty="0"/>
              <a:t> ricorrente per eliminare eventuali reservoir</a:t>
            </a:r>
          </a:p>
          <a:p>
            <a:r>
              <a:rPr lang="it-IT" altLang="it-IT" sz="2800" dirty="0"/>
              <a:t>In caso di non risposta dopo 5 giorni switch ad altra molecola</a:t>
            </a:r>
          </a:p>
          <a:p>
            <a:endParaRPr lang="it-IT" altLang="it-IT" sz="2800" dirty="0"/>
          </a:p>
        </p:txBody>
      </p:sp>
    </p:spTree>
    <p:extLst>
      <p:ext uri="{BB962C8B-B14F-4D97-AF65-F5344CB8AC3E}">
        <p14:creationId xmlns:p14="http://schemas.microsoft.com/office/powerpoint/2010/main" val="3305744916"/>
      </p:ext>
    </p:extLst>
  </p:cSld>
  <p:clrMapOvr>
    <a:masterClrMapping/>
  </p:clrMapOvr>
  <p:transition spd="slow">
    <p:strips dir="ru"/>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3A3AE5C5-7C66-987C-564D-73856792F3B5}"/>
              </a:ext>
            </a:extLst>
          </p:cNvPr>
          <p:cNvPicPr>
            <a:picLocks noChangeAspect="1"/>
          </p:cNvPicPr>
          <p:nvPr/>
        </p:nvPicPr>
        <p:blipFill>
          <a:blip r:embed="rId2"/>
          <a:stretch>
            <a:fillRect/>
          </a:stretch>
        </p:blipFill>
        <p:spPr>
          <a:xfrm>
            <a:off x="90488" y="1592459"/>
            <a:ext cx="8963025" cy="3673083"/>
          </a:xfrm>
          <a:prstGeom prst="rect">
            <a:avLst/>
          </a:prstGeom>
          <a:noFill/>
        </p:spPr>
      </p:pic>
    </p:spTree>
    <p:extLst>
      <p:ext uri="{BB962C8B-B14F-4D97-AF65-F5344CB8AC3E}">
        <p14:creationId xmlns:p14="http://schemas.microsoft.com/office/powerpoint/2010/main" val="1982586411"/>
      </p:ext>
    </p:extLst>
  </p:cSld>
  <p:clrMapOvr>
    <a:masterClrMapping/>
  </p:clrMapOvr>
  <p:transition spd="slow">
    <p:strips dir="ru"/>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F3411353-0D14-4E9A-8C76-1A7D85213C59}"/>
              </a:ext>
            </a:extLst>
          </p:cNvPr>
          <p:cNvSpPr>
            <a:spLocks noGrp="1" noChangeArrowheads="1"/>
          </p:cNvSpPr>
          <p:nvPr>
            <p:ph type="title"/>
          </p:nvPr>
        </p:nvSpPr>
        <p:spPr>
          <a:xfrm>
            <a:off x="1042988" y="274638"/>
            <a:ext cx="7129462" cy="706437"/>
          </a:xfrm>
          <a:ln w="19050">
            <a:solidFill>
              <a:schemeClr val="tx1"/>
            </a:solidFill>
            <a:miter lim="800000"/>
            <a:headEnd/>
            <a:tailEnd/>
          </a:ln>
        </p:spPr>
        <p:txBody>
          <a:bodyPr/>
          <a:lstStyle/>
          <a:p>
            <a:r>
              <a:rPr lang="it-IT" altLang="it-IT" sz="4000"/>
              <a:t>ANTIBIOTICO RESISTENZA</a:t>
            </a:r>
          </a:p>
        </p:txBody>
      </p:sp>
      <p:sp>
        <p:nvSpPr>
          <p:cNvPr id="105475" name="Rectangle 3">
            <a:extLst>
              <a:ext uri="{FF2B5EF4-FFF2-40B4-BE49-F238E27FC236}">
                <a16:creationId xmlns:a16="http://schemas.microsoft.com/office/drawing/2014/main" id="{7312D27E-C2C4-4770-8D42-9F2AA49DE05D}"/>
              </a:ext>
            </a:extLst>
          </p:cNvPr>
          <p:cNvSpPr>
            <a:spLocks noGrp="1" noChangeArrowheads="1"/>
          </p:cNvSpPr>
          <p:nvPr>
            <p:ph type="body" idx="1"/>
          </p:nvPr>
        </p:nvSpPr>
        <p:spPr>
          <a:xfrm>
            <a:off x="457200" y="1268413"/>
            <a:ext cx="5986463" cy="4525962"/>
          </a:xfrm>
          <a:ln w="28575">
            <a:solidFill>
              <a:schemeClr val="tx1"/>
            </a:solidFill>
            <a:miter lim="800000"/>
            <a:headEnd/>
            <a:tailEnd/>
          </a:ln>
        </p:spPr>
        <p:txBody>
          <a:bodyPr/>
          <a:lstStyle/>
          <a:p>
            <a:pPr>
              <a:lnSpc>
                <a:spcPct val="90000"/>
              </a:lnSpc>
            </a:pPr>
            <a:r>
              <a:rPr lang="it-IT" altLang="it-IT" sz="2400"/>
              <a:t>Problema diffuso ( comunità)</a:t>
            </a:r>
          </a:p>
          <a:p>
            <a:pPr>
              <a:lnSpc>
                <a:spcPct val="90000"/>
              </a:lnSpc>
            </a:pPr>
            <a:r>
              <a:rPr lang="it-IT" altLang="it-IT" sz="2400"/>
              <a:t>R.intrinseca/estrinseca-acquisita</a:t>
            </a:r>
          </a:p>
          <a:p>
            <a:pPr>
              <a:lnSpc>
                <a:spcPct val="90000"/>
              </a:lnSpc>
            </a:pPr>
            <a:r>
              <a:rPr lang="it-IT" altLang="it-IT" sz="2400"/>
              <a:t>R. crociata</a:t>
            </a:r>
          </a:p>
          <a:p>
            <a:pPr>
              <a:lnSpc>
                <a:spcPct val="90000"/>
              </a:lnSpc>
            </a:pPr>
            <a:r>
              <a:rPr lang="it-IT" altLang="it-IT" sz="2400"/>
              <a:t>Staph aureus e mupirocina (1,3% A. Latina, 8,7% Europa)</a:t>
            </a:r>
          </a:p>
          <a:p>
            <a:pPr>
              <a:lnSpc>
                <a:spcPct val="90000"/>
              </a:lnSpc>
            </a:pPr>
            <a:r>
              <a:rPr lang="it-IT" altLang="it-IT" sz="2400"/>
              <a:t>Staph aureus meticillino-resistente (MRSA) produce una proteina inattivante (PBP2’) capace di legarsi alla penicillina</a:t>
            </a:r>
          </a:p>
          <a:p>
            <a:pPr>
              <a:lnSpc>
                <a:spcPct val="90000"/>
              </a:lnSpc>
            </a:pPr>
            <a:r>
              <a:rPr lang="it-IT" altLang="it-IT" sz="2400"/>
              <a:t>Macrolidi, meticillina,mupirocina, acido fusidico sono quelli vs cui si manifesta maggiormente tale resistenza</a:t>
            </a:r>
          </a:p>
        </p:txBody>
      </p:sp>
      <p:pic>
        <p:nvPicPr>
          <p:cNvPr id="105476" name="Picture 5" descr="resistere">
            <a:extLst>
              <a:ext uri="{FF2B5EF4-FFF2-40B4-BE49-F238E27FC236}">
                <a16:creationId xmlns:a16="http://schemas.microsoft.com/office/drawing/2014/main" id="{F58C45E8-5429-4423-AD4F-0F9895EC549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32588" y="1196975"/>
            <a:ext cx="2066925"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trips dir="ru"/>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3" name="Rectangle 2">
            <a:extLst>
              <a:ext uri="{FF2B5EF4-FFF2-40B4-BE49-F238E27FC236}">
                <a16:creationId xmlns:a16="http://schemas.microsoft.com/office/drawing/2014/main" id="{C42AEF1F-3516-4873-82D1-5C461BA2B3B8}"/>
              </a:ext>
            </a:extLst>
          </p:cNvPr>
          <p:cNvSpPr>
            <a:spLocks noGrp="1" noChangeArrowheads="1"/>
          </p:cNvSpPr>
          <p:nvPr>
            <p:ph type="title" idx="4294967295"/>
          </p:nvPr>
        </p:nvSpPr>
        <p:spPr>
          <a:xfrm>
            <a:off x="827088" y="274638"/>
            <a:ext cx="7705725" cy="1143000"/>
          </a:xfrm>
        </p:spPr>
        <p:txBody>
          <a:bodyPr anchor="t"/>
          <a:lstStyle/>
          <a:p>
            <a:r>
              <a:rPr lang="en-GB" altLang="it-IT"/>
              <a:t>Nuovi antibiotici</a:t>
            </a:r>
            <a:endParaRPr lang="en-US" altLang="it-IT"/>
          </a:p>
        </p:txBody>
      </p:sp>
      <p:sp>
        <p:nvSpPr>
          <p:cNvPr id="1044" name="Rectangle 3">
            <a:extLst>
              <a:ext uri="{FF2B5EF4-FFF2-40B4-BE49-F238E27FC236}">
                <a16:creationId xmlns:a16="http://schemas.microsoft.com/office/drawing/2014/main" id="{B6F036CB-0E27-47F6-8081-44FB4ECEDFE5}"/>
              </a:ext>
            </a:extLst>
          </p:cNvPr>
          <p:cNvSpPr>
            <a:spLocks noGrp="1" noChangeArrowheads="1"/>
          </p:cNvSpPr>
          <p:nvPr>
            <p:ph type="body" sz="half" idx="4294967295"/>
          </p:nvPr>
        </p:nvSpPr>
        <p:spPr>
          <a:xfrm>
            <a:off x="528638" y="981075"/>
            <a:ext cx="8075612" cy="792163"/>
          </a:xfrm>
        </p:spPr>
        <p:txBody>
          <a:bodyPr/>
          <a:lstStyle/>
          <a:p>
            <a:pPr marL="360363" indent="-360363"/>
            <a:r>
              <a:rPr lang="en-GB" altLang="it-IT" sz="1800">
                <a:solidFill>
                  <a:srgbClr val="4D4D4D"/>
                </a:solidFill>
              </a:rPr>
              <a:t>C’è una crescente necessità di nuovi trattamenti efficaci contro i ceppi resistenti e con una bassa propensione allo sviluppo di resistenze</a:t>
            </a:r>
            <a:endParaRPr lang="en-US" altLang="it-IT" sz="1800">
              <a:solidFill>
                <a:srgbClr val="4D4D4D"/>
              </a:solidFill>
            </a:endParaRPr>
          </a:p>
        </p:txBody>
      </p:sp>
      <p:grpSp>
        <p:nvGrpSpPr>
          <p:cNvPr id="2" name="Diagram 4">
            <a:extLst>
              <a:ext uri="{FF2B5EF4-FFF2-40B4-BE49-F238E27FC236}">
                <a16:creationId xmlns:a16="http://schemas.microsoft.com/office/drawing/2014/main" id="{3F76365D-2A5B-4481-83C5-CFF24A6E6E1A}"/>
              </a:ext>
            </a:extLst>
          </p:cNvPr>
          <p:cNvGrpSpPr>
            <a:grpSpLocks/>
          </p:cNvGrpSpPr>
          <p:nvPr/>
        </p:nvGrpSpPr>
        <p:grpSpPr bwMode="auto">
          <a:xfrm>
            <a:off x="673100" y="2068513"/>
            <a:ext cx="7807325" cy="4305300"/>
            <a:chOff x="424" y="1303"/>
            <a:chExt cx="4918" cy="2712"/>
          </a:xfrm>
        </p:grpSpPr>
        <p:graphicFrame>
          <p:nvGraphicFramePr>
            <p:cNvPr id="5" name="Diagramma 4">
              <a:extLst>
                <a:ext uri="{FF2B5EF4-FFF2-40B4-BE49-F238E27FC236}">
                  <a16:creationId xmlns:a16="http://schemas.microsoft.com/office/drawing/2014/main" id="{A89BD7DD-D003-4DC9-B04F-32BAB5D5E1AE}"/>
                </a:ext>
              </a:extLst>
            </p:cNvPr>
            <p:cNvGraphicFramePr/>
            <p:nvPr/>
          </p:nvGraphicFramePr>
          <p:xfrm>
            <a:off x="424" y="1303"/>
            <a:ext cx="4918" cy="2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AutoShape 17">
              <a:extLst>
                <a:ext uri="{FF2B5EF4-FFF2-40B4-BE49-F238E27FC236}">
                  <a16:creationId xmlns:a16="http://schemas.microsoft.com/office/drawing/2014/main" id="{0C687D24-D139-4E21-9085-7FC2BDA70981}"/>
                </a:ext>
              </a:extLst>
            </p:cNvPr>
            <p:cNvSpPr>
              <a:spLocks noChangeArrowheads="1"/>
            </p:cNvSpPr>
            <p:nvPr/>
          </p:nvSpPr>
          <p:spPr bwMode="auto">
            <a:xfrm>
              <a:off x="431" y="1797"/>
              <a:ext cx="1367" cy="726"/>
            </a:xfrm>
            <a:prstGeom prst="roundRect">
              <a:avLst>
                <a:gd name="adj" fmla="val 16667"/>
              </a:avLst>
            </a:prstGeom>
            <a:gradFill rotWithShape="1">
              <a:gsLst>
                <a:gs pos="0">
                  <a:schemeClr val="bg2"/>
                </a:gs>
                <a:gs pos="50000">
                  <a:srgbClr val="99CCFF"/>
                </a:gs>
                <a:gs pos="100000">
                  <a:schemeClr val="bg2"/>
                </a:gs>
              </a:gsLst>
              <a:lin ang="5400000" scaled="1"/>
            </a:gradFill>
            <a:ln w="2857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0" fontAlgn="base" latinLnBrk="0" hangingPunct="0">
                <a:lnSpc>
                  <a:spcPct val="80000"/>
                </a:lnSpc>
                <a:spcBef>
                  <a:spcPct val="25000"/>
                </a:spcBef>
                <a:spcAft>
                  <a:spcPct val="0"/>
                </a:spcAft>
                <a:buClr>
                  <a:srgbClr val="FF6623"/>
                </a:buClr>
                <a:buSzPct val="125000"/>
                <a:buFont typeface="Symbol" panose="05050102010706020507" pitchFamily="18" charset="2"/>
                <a:buNone/>
                <a:tabLst/>
              </a:pPr>
              <a:endParaRPr kumimoji="0" lang="en-GB" altLang="it-IT" sz="1300" b="1" i="0" u="none" strike="noStrike" cap="none" normalizeH="0" baseline="0">
                <a:ln>
                  <a:noFill/>
                </a:ln>
                <a:solidFill>
                  <a:srgbClr val="000000"/>
                </a:solidFill>
                <a:effectLst/>
                <a:latin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it-IT" sz="1300" b="1" i="0" u="none" strike="noStrike" cap="none" normalizeH="0" baseline="0">
                <a:ln>
                  <a:noFill/>
                </a:ln>
                <a:solidFill>
                  <a:srgbClr val="000000"/>
                </a:solidFill>
                <a:effectLst/>
                <a:latin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it-IT" sz="1300" b="1" i="0" u="none" strike="noStrike" cap="none" normalizeH="0" baseline="0">
                  <a:ln>
                    <a:noFill/>
                  </a:ln>
                  <a:solidFill>
                    <a:srgbClr val="000000"/>
                  </a:solidFill>
                  <a:effectLst/>
                  <a:latin typeface="Arial" panose="020B0604020202020204" pitchFamily="34" charset="0"/>
                </a:rPr>
                <a:t>Clinicamente efficace</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it-IT" sz="1300" b="1" i="0" u="none" strike="noStrike" cap="none" normalizeH="0" baseline="0">
                <a:ln>
                  <a:noFill/>
                </a:ln>
                <a:solidFill>
                  <a:srgbClr val="000000"/>
                </a:solidFill>
                <a:effectLst/>
                <a:latin typeface="Arial" panose="020B0604020202020204" pitchFamily="34" charset="0"/>
              </a:endParaRPr>
            </a:p>
          </p:txBody>
        </p:sp>
        <p:sp>
          <p:nvSpPr>
            <p:cNvPr id="4" name="AutoShape 18">
              <a:extLst>
                <a:ext uri="{FF2B5EF4-FFF2-40B4-BE49-F238E27FC236}">
                  <a16:creationId xmlns:a16="http://schemas.microsoft.com/office/drawing/2014/main" id="{63E5DC5B-F8F9-40BB-868E-F7D1F2202257}"/>
                </a:ext>
              </a:extLst>
            </p:cNvPr>
            <p:cNvSpPr>
              <a:spLocks noChangeArrowheads="1"/>
            </p:cNvSpPr>
            <p:nvPr/>
          </p:nvSpPr>
          <p:spPr bwMode="auto">
            <a:xfrm>
              <a:off x="431" y="2795"/>
              <a:ext cx="1366" cy="771"/>
            </a:xfrm>
            <a:prstGeom prst="roundRect">
              <a:avLst>
                <a:gd name="adj" fmla="val 16667"/>
              </a:avLst>
            </a:prstGeom>
            <a:gradFill rotWithShape="1">
              <a:gsLst>
                <a:gs pos="0">
                  <a:schemeClr val="bg2"/>
                </a:gs>
                <a:gs pos="50000">
                  <a:srgbClr val="99CCFF"/>
                </a:gs>
                <a:gs pos="100000">
                  <a:schemeClr val="bg2"/>
                </a:gs>
              </a:gsLst>
              <a:lin ang="5400000" scaled="1"/>
            </a:gradFill>
            <a:ln w="2857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it-IT" sz="1300" b="1" i="0" u="none" strike="noStrike" cap="none" normalizeH="0" baseline="0">
                  <a:ln>
                    <a:noFill/>
                  </a:ln>
                  <a:solidFill>
                    <a:srgbClr val="000000"/>
                  </a:solidFill>
                  <a:effectLst/>
                  <a:latin typeface="Arial" panose="020B0604020202020204" pitchFamily="34" charset="0"/>
                </a:rPr>
                <a:t>Eccellente profilo di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it-IT" sz="1300" b="1" i="0" u="none" strike="noStrike" cap="none" normalizeH="0" baseline="0">
                  <a:ln>
                    <a:noFill/>
                  </a:ln>
                  <a:solidFill>
                    <a:srgbClr val="000000"/>
                  </a:solidFill>
                  <a:effectLst/>
                  <a:latin typeface="Arial" panose="020B0604020202020204" pitchFamily="34" charset="0"/>
                </a:rPr>
                <a:t>sicurezza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it-IT" sz="1300" b="1" i="0" u="none" strike="noStrike" cap="none" normalizeH="0" baseline="0">
                <a:ln>
                  <a:noFill/>
                </a:ln>
                <a:solidFill>
                  <a:srgbClr val="000000"/>
                </a:solidFill>
                <a:effectLst/>
                <a:latin typeface="Arial" panose="020B0604020202020204" pitchFamily="34" charset="0"/>
              </a:endParaRPr>
            </a:p>
          </p:txBody>
        </p:sp>
      </p:grpSp>
    </p:spTree>
  </p:cSld>
  <p:clrMapOvr>
    <a:masterClrMapping/>
  </p:clrMapOvr>
  <p:transition spd="slow">
    <p:strips dir="ru"/>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a:extLst>
              <a:ext uri="{FF2B5EF4-FFF2-40B4-BE49-F238E27FC236}">
                <a16:creationId xmlns:a16="http://schemas.microsoft.com/office/drawing/2014/main" id="{92C7746F-1DFF-44AE-BDAB-05D6B721DC1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9388" y="188913"/>
            <a:ext cx="8280400" cy="291465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7523" name="Picture 3">
            <a:extLst>
              <a:ext uri="{FF2B5EF4-FFF2-40B4-BE49-F238E27FC236}">
                <a16:creationId xmlns:a16="http://schemas.microsoft.com/office/drawing/2014/main" id="{DEF2F7BC-EC7B-4981-8EA3-96A897D8983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9388" y="3357563"/>
            <a:ext cx="7488237" cy="2976562"/>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strips dir="ru"/>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2176593E-3A7A-4DBB-98F9-9C12FB090AFE}"/>
              </a:ext>
            </a:extLst>
          </p:cNvPr>
          <p:cNvSpPr>
            <a:spLocks noGrp="1" noChangeArrowheads="1"/>
          </p:cNvSpPr>
          <p:nvPr>
            <p:ph type="title" idx="4294967295"/>
          </p:nvPr>
        </p:nvSpPr>
        <p:spPr/>
        <p:txBody>
          <a:bodyPr anchor="t"/>
          <a:lstStyle/>
          <a:p>
            <a:r>
              <a:rPr lang="en-US" altLang="it-IT" sz="4000"/>
              <a:t>L’antibiotico-resistenza mette in pericolo l’efficacia dei trattamenti</a:t>
            </a:r>
          </a:p>
        </p:txBody>
      </p:sp>
      <p:sp>
        <p:nvSpPr>
          <p:cNvPr id="108547" name="Rectangle 3">
            <a:extLst>
              <a:ext uri="{FF2B5EF4-FFF2-40B4-BE49-F238E27FC236}">
                <a16:creationId xmlns:a16="http://schemas.microsoft.com/office/drawing/2014/main" id="{94058C0E-61CB-458F-B328-B1F76AD18944}"/>
              </a:ext>
            </a:extLst>
          </p:cNvPr>
          <p:cNvSpPr>
            <a:spLocks noGrp="1" noChangeArrowheads="1"/>
          </p:cNvSpPr>
          <p:nvPr>
            <p:ph type="body" sz="half" idx="4294967295"/>
          </p:nvPr>
        </p:nvSpPr>
        <p:spPr>
          <a:xfrm>
            <a:off x="457200" y="1557338"/>
            <a:ext cx="7715250" cy="576262"/>
          </a:xfrm>
        </p:spPr>
        <p:txBody>
          <a:bodyPr/>
          <a:lstStyle/>
          <a:p>
            <a:pPr marL="360363" indent="-360363">
              <a:lnSpc>
                <a:spcPct val="80000"/>
              </a:lnSpc>
            </a:pPr>
            <a:endParaRPr lang="en-US" altLang="it-IT" sz="1600">
              <a:solidFill>
                <a:srgbClr val="4D4D4D"/>
              </a:solidFill>
            </a:endParaRPr>
          </a:p>
          <a:p>
            <a:pPr marL="360363" indent="-360363">
              <a:lnSpc>
                <a:spcPct val="80000"/>
              </a:lnSpc>
            </a:pPr>
            <a:r>
              <a:rPr lang="en-US" altLang="it-IT" sz="1600">
                <a:solidFill>
                  <a:srgbClr val="4D4D4D"/>
                </a:solidFill>
              </a:rPr>
              <a:t>La resistenza agli antibiotici, inclusi quelli topici, è alta nei ceppi di </a:t>
            </a:r>
            <a:r>
              <a:rPr lang="en-US" altLang="it-IT" sz="1600" i="1">
                <a:solidFill>
                  <a:srgbClr val="4D4D4D"/>
                </a:solidFill>
              </a:rPr>
              <a:t>S. aureus</a:t>
            </a:r>
            <a:endParaRPr lang="en-US" altLang="it-IT" sz="1600">
              <a:solidFill>
                <a:srgbClr val="4D4D4D"/>
              </a:solidFill>
            </a:endParaRPr>
          </a:p>
        </p:txBody>
      </p:sp>
      <p:graphicFrame>
        <p:nvGraphicFramePr>
          <p:cNvPr id="139320" name="Group 56">
            <a:extLst>
              <a:ext uri="{FF2B5EF4-FFF2-40B4-BE49-F238E27FC236}">
                <a16:creationId xmlns:a16="http://schemas.microsoft.com/office/drawing/2014/main" id="{CF4E7DAF-A3DF-443F-B040-90D7BF9E4BE5}"/>
              </a:ext>
            </a:extLst>
          </p:cNvPr>
          <p:cNvGraphicFramePr>
            <a:graphicFrameLocks noGrp="1"/>
          </p:cNvGraphicFramePr>
          <p:nvPr>
            <p:ph sz="half" idx="4294967295"/>
          </p:nvPr>
        </p:nvGraphicFramePr>
        <p:xfrm>
          <a:off x="601663" y="2301875"/>
          <a:ext cx="8002587" cy="3627440"/>
        </p:xfrm>
        <a:graphic>
          <a:graphicData uri="http://schemas.openxmlformats.org/drawingml/2006/table">
            <a:tbl>
              <a:tblPr/>
              <a:tblGrid>
                <a:gridCol w="2547937">
                  <a:extLst>
                    <a:ext uri="{9D8B030D-6E8A-4147-A177-3AD203B41FA5}">
                      <a16:colId xmlns:a16="http://schemas.microsoft.com/office/drawing/2014/main" val="20000"/>
                    </a:ext>
                  </a:extLst>
                </a:gridCol>
                <a:gridCol w="1320800">
                  <a:extLst>
                    <a:ext uri="{9D8B030D-6E8A-4147-A177-3AD203B41FA5}">
                      <a16:colId xmlns:a16="http://schemas.microsoft.com/office/drawing/2014/main" val="20001"/>
                    </a:ext>
                  </a:extLst>
                </a:gridCol>
                <a:gridCol w="1249363">
                  <a:extLst>
                    <a:ext uri="{9D8B030D-6E8A-4147-A177-3AD203B41FA5}">
                      <a16:colId xmlns:a16="http://schemas.microsoft.com/office/drawing/2014/main" val="20002"/>
                    </a:ext>
                  </a:extLst>
                </a:gridCol>
                <a:gridCol w="1311275">
                  <a:extLst>
                    <a:ext uri="{9D8B030D-6E8A-4147-A177-3AD203B41FA5}">
                      <a16:colId xmlns:a16="http://schemas.microsoft.com/office/drawing/2014/main" val="20003"/>
                    </a:ext>
                  </a:extLst>
                </a:gridCol>
                <a:gridCol w="1573212">
                  <a:extLst>
                    <a:ext uri="{9D8B030D-6E8A-4147-A177-3AD203B41FA5}">
                      <a16:colId xmlns:a16="http://schemas.microsoft.com/office/drawing/2014/main" val="20004"/>
                    </a:ext>
                  </a:extLst>
                </a:gridCol>
              </a:tblGrid>
              <a:tr h="350551">
                <a:tc>
                  <a:txBody>
                    <a:bodyPr/>
                    <a:lstStyle/>
                    <a:p>
                      <a:pPr marL="360363" marR="0" lvl="0" indent="-360363" algn="l" defTabSz="914400" rtl="0" eaLnBrk="1" fontAlgn="base" latinLnBrk="0" hangingPunct="1">
                        <a:lnSpc>
                          <a:spcPct val="100000"/>
                        </a:lnSpc>
                        <a:spcBef>
                          <a:spcPct val="0"/>
                        </a:spcBef>
                        <a:spcAft>
                          <a:spcPct val="0"/>
                        </a:spcAft>
                        <a:buClr>
                          <a:schemeClr val="bg1"/>
                        </a:buClr>
                        <a:buSzTx/>
                        <a:buFontTx/>
                        <a:buNone/>
                        <a:tabLst/>
                      </a:pPr>
                      <a:endParaRPr kumimoji="0" lang="en-US" sz="1700" b="0" i="0" u="none" strike="noStrike" cap="none" normalizeH="0" baseline="0">
                        <a:ln>
                          <a:noFill/>
                        </a:ln>
                        <a:solidFill>
                          <a:srgbClr val="5F5F5F"/>
                        </a:solidFill>
                        <a:effectLst/>
                        <a:latin typeface="Arial" pitchFamily="34" charset="0"/>
                      </a:endParaRPr>
                    </a:p>
                  </a:txBody>
                  <a:tcPr marT="45724" marB="45724" anchor="b" horzOverflow="overflow">
                    <a:lnL>
                      <a:noFill/>
                    </a:lnL>
                    <a:lnR>
                      <a:noFill/>
                    </a:lnR>
                    <a:lnT w="28575" cap="flat" cmpd="sng" algn="ctr">
                      <a:solidFill>
                        <a:schemeClr val="bg2"/>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gridSpan="4">
                  <a:txBody>
                    <a:bodyPr/>
                    <a:lstStyle/>
                    <a:p>
                      <a:pPr marL="360363" marR="0" lvl="0" indent="-360363" algn="ctr" defTabSz="914400" rtl="0" eaLnBrk="1" fontAlgn="base" latinLnBrk="0" hangingPunct="1">
                        <a:lnSpc>
                          <a:spcPct val="100000"/>
                        </a:lnSpc>
                        <a:spcBef>
                          <a:spcPct val="0"/>
                        </a:spcBef>
                        <a:spcAft>
                          <a:spcPct val="0"/>
                        </a:spcAft>
                        <a:buClr>
                          <a:schemeClr val="bg1"/>
                        </a:buClr>
                        <a:buSzTx/>
                        <a:buFontTx/>
                        <a:buNone/>
                        <a:tabLst/>
                      </a:pPr>
                      <a:r>
                        <a:rPr kumimoji="0" lang="en-US" sz="1700" b="1" i="0" u="none" strike="noStrike" cap="none" normalizeH="0" baseline="0">
                          <a:ln>
                            <a:noFill/>
                          </a:ln>
                          <a:solidFill>
                            <a:srgbClr val="4D4D4D"/>
                          </a:solidFill>
                          <a:effectLst/>
                          <a:latin typeface="Arial" pitchFamily="34" charset="0"/>
                          <a:cs typeface="Times New Roman" pitchFamily="18" charset="0"/>
                        </a:rPr>
                        <a:t>Percentuale di resistenza, per regione</a:t>
                      </a:r>
                      <a:endParaRPr kumimoji="0" lang="en-US" sz="1700" b="1" i="0" u="none" strike="noStrike" cap="none" normalizeH="0" baseline="0">
                        <a:ln>
                          <a:noFill/>
                        </a:ln>
                        <a:solidFill>
                          <a:srgbClr val="4D4D4D"/>
                        </a:solidFill>
                        <a:effectLst/>
                        <a:latin typeface="Arial" pitchFamily="34" charset="0"/>
                      </a:endParaRPr>
                    </a:p>
                  </a:txBody>
                  <a:tcPr marT="45724" marB="45724" anchor="b" horzOverflow="overflow">
                    <a:lnL>
                      <a:noFill/>
                    </a:lnL>
                    <a:lnR>
                      <a:noFill/>
                    </a:lnR>
                    <a:lnT w="28575" cap="flat" cmpd="sng" algn="ctr">
                      <a:solidFill>
                        <a:schemeClr val="bg2"/>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0000"/>
                  </a:ext>
                </a:extLst>
              </a:tr>
              <a:tr h="823032">
                <a:tc>
                  <a:txBody>
                    <a:bodyPr/>
                    <a:lstStyle/>
                    <a:p>
                      <a:pPr marL="0" marR="0" lvl="0" indent="0" algn="l" defTabSz="796925" rtl="0" eaLnBrk="1" fontAlgn="base" latinLnBrk="0" hangingPunct="1">
                        <a:lnSpc>
                          <a:spcPct val="100000"/>
                        </a:lnSpc>
                        <a:spcBef>
                          <a:spcPct val="0"/>
                        </a:spcBef>
                        <a:spcAft>
                          <a:spcPct val="0"/>
                        </a:spcAft>
                        <a:buClr>
                          <a:schemeClr val="bg1"/>
                        </a:buClr>
                        <a:buSzTx/>
                        <a:buFontTx/>
                        <a:buNone/>
                        <a:tabLst/>
                      </a:pPr>
                      <a:r>
                        <a:rPr kumimoji="0" lang="en-GB" sz="1700" b="1" i="0" u="none" strike="noStrike" cap="none" normalizeH="0" baseline="0">
                          <a:ln>
                            <a:noFill/>
                          </a:ln>
                          <a:solidFill>
                            <a:srgbClr val="5F5F5F"/>
                          </a:solidFill>
                          <a:effectLst/>
                          <a:latin typeface="Arial" pitchFamily="34" charset="0"/>
                        </a:rPr>
                        <a:t>Ceppi di </a:t>
                      </a:r>
                      <a:r>
                        <a:rPr kumimoji="0" lang="en-GB" sz="1700" b="1" i="1" u="none" strike="noStrike" cap="none" normalizeH="0" baseline="0">
                          <a:ln>
                            <a:noFill/>
                          </a:ln>
                          <a:solidFill>
                            <a:srgbClr val="5F5F5F"/>
                          </a:solidFill>
                          <a:effectLst/>
                          <a:latin typeface="Arial" pitchFamily="34" charset="0"/>
                        </a:rPr>
                        <a:t>S. aureus</a:t>
                      </a:r>
                      <a:r>
                        <a:rPr kumimoji="0" lang="en-GB" sz="1700" b="1" i="0" u="none" strike="noStrike" cap="none" normalizeH="0" baseline="0">
                          <a:ln>
                            <a:noFill/>
                          </a:ln>
                          <a:solidFill>
                            <a:srgbClr val="5F5F5F"/>
                          </a:solidFill>
                          <a:effectLst/>
                          <a:latin typeface="Arial" pitchFamily="34" charset="0"/>
                        </a:rPr>
                        <a:t> resistenti a:</a:t>
                      </a:r>
                    </a:p>
                  </a:txBody>
                  <a:tcPr marT="45724" marB="45724" horzOverflow="overflow">
                    <a:lnL>
                      <a:noFill/>
                    </a:lnL>
                    <a:lnR>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p>
                      <a:pPr marL="360363" marR="0" lvl="0" indent="-360363" algn="ctr" defTabSz="914400" rtl="0" eaLnBrk="1" fontAlgn="base" latinLnBrk="0" hangingPunct="1">
                        <a:lnSpc>
                          <a:spcPct val="100000"/>
                        </a:lnSpc>
                        <a:spcBef>
                          <a:spcPct val="0"/>
                        </a:spcBef>
                        <a:spcAft>
                          <a:spcPct val="0"/>
                        </a:spcAft>
                        <a:buClr>
                          <a:schemeClr val="bg1"/>
                        </a:buClr>
                        <a:buSzTx/>
                        <a:buFontTx/>
                        <a:buNone/>
                        <a:tabLst/>
                      </a:pPr>
                      <a:r>
                        <a:rPr kumimoji="0" lang="en-US" sz="1600" b="1" i="0" u="none" strike="noStrike" cap="none" normalizeH="0" baseline="0">
                          <a:ln>
                            <a:noFill/>
                          </a:ln>
                          <a:solidFill>
                            <a:srgbClr val="4D4D4D"/>
                          </a:solidFill>
                          <a:effectLst/>
                          <a:latin typeface="Arial" pitchFamily="34" charset="0"/>
                          <a:cs typeface="Times New Roman" pitchFamily="18" charset="0"/>
                        </a:rPr>
                        <a:t>Globale</a:t>
                      </a:r>
                    </a:p>
                    <a:p>
                      <a:pPr marL="360363" marR="0" lvl="0" indent="-360363" algn="ctr" defTabSz="914400" rtl="0" eaLnBrk="1" fontAlgn="base" latinLnBrk="0" hangingPunct="1">
                        <a:lnSpc>
                          <a:spcPct val="100000"/>
                        </a:lnSpc>
                        <a:spcBef>
                          <a:spcPct val="0"/>
                        </a:spcBef>
                        <a:spcAft>
                          <a:spcPct val="0"/>
                        </a:spcAft>
                        <a:buClr>
                          <a:schemeClr val="bg1"/>
                        </a:buClr>
                        <a:buSzTx/>
                        <a:buFontTx/>
                        <a:buNone/>
                        <a:tabLst/>
                      </a:pPr>
                      <a:r>
                        <a:rPr kumimoji="0" lang="en-US" sz="1600" b="1" i="0" u="none" strike="noStrike" cap="none" normalizeH="0" baseline="0">
                          <a:ln>
                            <a:noFill/>
                          </a:ln>
                          <a:solidFill>
                            <a:srgbClr val="4D4D4D"/>
                          </a:solidFill>
                          <a:effectLst/>
                          <a:latin typeface="Arial" pitchFamily="34" charset="0"/>
                          <a:cs typeface="Times New Roman" pitchFamily="18" charset="0"/>
                        </a:rPr>
                        <a:t>(N = 1975)</a:t>
                      </a:r>
                      <a:endParaRPr kumimoji="0" lang="en-US" sz="1600" b="1" i="0" u="none" strike="noStrike" cap="none" normalizeH="0" baseline="0">
                        <a:ln>
                          <a:noFill/>
                        </a:ln>
                        <a:solidFill>
                          <a:srgbClr val="4D4D4D"/>
                        </a:solidFill>
                        <a:effectLst/>
                        <a:latin typeface="Arial" pitchFamily="34" charset="0"/>
                      </a:endParaRPr>
                    </a:p>
                  </a:txBody>
                  <a:tcPr marT="45724" marB="45724" horzOverflow="overflow">
                    <a:lnL>
                      <a:noFill/>
                    </a:lnL>
                    <a:lnR>
                      <a:noFill/>
                    </a:lnR>
                    <a:lnT w="28575" cap="flat" cmpd="sng" algn="ctr">
                      <a:solidFill>
                        <a:schemeClr val="bg1"/>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noFill/>
                  </a:tcPr>
                </a:tc>
                <a:tc>
                  <a:txBody>
                    <a:bodyPr/>
                    <a:lstStyle/>
                    <a:p>
                      <a:pPr marL="360363" marR="0" lvl="0" indent="-360363" algn="ctr" defTabSz="914400" rtl="0" eaLnBrk="1" fontAlgn="base" latinLnBrk="0" hangingPunct="1">
                        <a:lnSpc>
                          <a:spcPct val="100000"/>
                        </a:lnSpc>
                        <a:spcBef>
                          <a:spcPct val="0"/>
                        </a:spcBef>
                        <a:spcAft>
                          <a:spcPct val="0"/>
                        </a:spcAft>
                        <a:buClr>
                          <a:schemeClr val="bg1"/>
                        </a:buClr>
                        <a:buSzTx/>
                        <a:buFontTx/>
                        <a:buNone/>
                        <a:tabLst/>
                      </a:pPr>
                      <a:r>
                        <a:rPr kumimoji="0" lang="en-US" sz="1600" b="1" i="0" u="none" strike="noStrike" cap="none" normalizeH="0" baseline="0">
                          <a:ln>
                            <a:noFill/>
                          </a:ln>
                          <a:solidFill>
                            <a:srgbClr val="4D4D4D"/>
                          </a:solidFill>
                          <a:effectLst/>
                          <a:latin typeface="Arial" pitchFamily="34" charset="0"/>
                          <a:cs typeface="Times New Roman" pitchFamily="18" charset="0"/>
                        </a:rPr>
                        <a:t>Nord</a:t>
                      </a:r>
                    </a:p>
                    <a:p>
                      <a:pPr marL="360363" marR="0" lvl="0" indent="-360363" algn="ctr" defTabSz="914400" rtl="0" eaLnBrk="1" fontAlgn="base" latinLnBrk="0" hangingPunct="1">
                        <a:lnSpc>
                          <a:spcPct val="100000"/>
                        </a:lnSpc>
                        <a:spcBef>
                          <a:spcPct val="0"/>
                        </a:spcBef>
                        <a:spcAft>
                          <a:spcPct val="0"/>
                        </a:spcAft>
                        <a:buClr>
                          <a:schemeClr val="bg1"/>
                        </a:buClr>
                        <a:buSzTx/>
                        <a:buFontTx/>
                        <a:buNone/>
                        <a:tabLst/>
                      </a:pPr>
                      <a:r>
                        <a:rPr kumimoji="0" lang="en-US" sz="1600" b="1" i="0" u="none" strike="noStrike" cap="none" normalizeH="0" baseline="0">
                          <a:ln>
                            <a:noFill/>
                          </a:ln>
                          <a:solidFill>
                            <a:srgbClr val="4D4D4D"/>
                          </a:solidFill>
                          <a:effectLst/>
                          <a:latin typeface="Arial" pitchFamily="34" charset="0"/>
                          <a:cs typeface="Times New Roman" pitchFamily="18" charset="0"/>
                        </a:rPr>
                        <a:t>America </a:t>
                      </a:r>
                    </a:p>
                    <a:p>
                      <a:pPr marL="360363" marR="0" lvl="0" indent="-360363" algn="ctr" defTabSz="914400" rtl="0" eaLnBrk="1" fontAlgn="base" latinLnBrk="0" hangingPunct="1">
                        <a:lnSpc>
                          <a:spcPct val="100000"/>
                        </a:lnSpc>
                        <a:spcBef>
                          <a:spcPct val="0"/>
                        </a:spcBef>
                        <a:spcAft>
                          <a:spcPct val="0"/>
                        </a:spcAft>
                        <a:buClr>
                          <a:schemeClr val="bg1"/>
                        </a:buClr>
                        <a:buSzTx/>
                        <a:buFontTx/>
                        <a:buNone/>
                        <a:tabLst/>
                      </a:pPr>
                      <a:r>
                        <a:rPr kumimoji="0" lang="en-US" sz="1600" b="1" i="0" u="none" strike="noStrike" cap="none" normalizeH="0" baseline="0">
                          <a:ln>
                            <a:noFill/>
                          </a:ln>
                          <a:solidFill>
                            <a:srgbClr val="4D4D4D"/>
                          </a:solidFill>
                          <a:effectLst/>
                          <a:latin typeface="Arial" pitchFamily="34" charset="0"/>
                          <a:cs typeface="Times New Roman" pitchFamily="18" charset="0"/>
                        </a:rPr>
                        <a:t>(n = 1182)</a:t>
                      </a:r>
                      <a:endParaRPr kumimoji="0" lang="en-US" sz="1600" b="1" i="0" u="none" strike="noStrike" cap="none" normalizeH="0" baseline="0">
                        <a:ln>
                          <a:noFill/>
                        </a:ln>
                        <a:solidFill>
                          <a:srgbClr val="4D4D4D"/>
                        </a:solidFill>
                        <a:effectLst/>
                        <a:latin typeface="Arial" pitchFamily="34" charset="0"/>
                      </a:endParaRPr>
                    </a:p>
                  </a:txBody>
                  <a:tcPr marT="45724" marB="45724" horzOverflow="overflow">
                    <a:lnL>
                      <a:noFill/>
                    </a:lnL>
                    <a:lnR>
                      <a:noFill/>
                    </a:lnR>
                    <a:lnT w="28575" cap="flat" cmpd="sng" algn="ctr">
                      <a:solidFill>
                        <a:schemeClr val="bg1"/>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bg1"/>
                        </a:buClr>
                        <a:buSzTx/>
                        <a:buFontTx/>
                        <a:buNone/>
                        <a:tabLst/>
                      </a:pPr>
                      <a:r>
                        <a:rPr kumimoji="0" lang="en-US" sz="1600" b="1" i="0" u="none" strike="noStrike" cap="none" normalizeH="0" baseline="0">
                          <a:ln>
                            <a:noFill/>
                          </a:ln>
                          <a:solidFill>
                            <a:srgbClr val="4D4D4D"/>
                          </a:solidFill>
                          <a:effectLst/>
                          <a:latin typeface="Arial" pitchFamily="34" charset="0"/>
                          <a:cs typeface="Times New Roman" pitchFamily="18" charset="0"/>
                        </a:rPr>
                        <a:t>Europa</a:t>
                      </a:r>
                    </a:p>
                    <a:p>
                      <a:pPr marL="0" marR="0" lvl="0" indent="0" algn="ctr" defTabSz="914400" rtl="0" eaLnBrk="1" fontAlgn="base" latinLnBrk="0" hangingPunct="1">
                        <a:lnSpc>
                          <a:spcPct val="100000"/>
                        </a:lnSpc>
                        <a:spcBef>
                          <a:spcPct val="0"/>
                        </a:spcBef>
                        <a:spcAft>
                          <a:spcPct val="0"/>
                        </a:spcAft>
                        <a:buClr>
                          <a:schemeClr val="bg1"/>
                        </a:buClr>
                        <a:buSzTx/>
                        <a:buFontTx/>
                        <a:buNone/>
                        <a:tabLst/>
                      </a:pPr>
                      <a:r>
                        <a:rPr kumimoji="0" lang="en-US" sz="1600" b="1" i="0" u="none" strike="noStrike" cap="none" normalizeH="0" baseline="0">
                          <a:ln>
                            <a:noFill/>
                          </a:ln>
                          <a:solidFill>
                            <a:srgbClr val="4D4D4D"/>
                          </a:solidFill>
                          <a:effectLst/>
                          <a:latin typeface="Arial" pitchFamily="34" charset="0"/>
                          <a:cs typeface="Times New Roman" pitchFamily="18" charset="0"/>
                        </a:rPr>
                        <a:t>(n = 587)</a:t>
                      </a:r>
                      <a:endParaRPr kumimoji="0" lang="en-US" sz="1600" b="1" i="0" u="none" strike="noStrike" cap="none" normalizeH="0" baseline="0">
                        <a:ln>
                          <a:noFill/>
                        </a:ln>
                        <a:solidFill>
                          <a:srgbClr val="4D4D4D"/>
                        </a:solidFill>
                        <a:effectLst/>
                        <a:latin typeface="Arial" pitchFamily="34" charset="0"/>
                      </a:endParaRPr>
                    </a:p>
                  </a:txBody>
                  <a:tcPr marT="45724" marB="45724" horzOverflow="overflow">
                    <a:lnL>
                      <a:noFill/>
                    </a:lnL>
                    <a:lnR>
                      <a:noFill/>
                    </a:lnR>
                    <a:lnT w="28575" cap="flat" cmpd="sng" algn="ctr">
                      <a:solidFill>
                        <a:schemeClr val="bg1"/>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bg1"/>
                        </a:buClr>
                        <a:buSzTx/>
                        <a:buFontTx/>
                        <a:buNone/>
                        <a:tabLst/>
                      </a:pPr>
                      <a:r>
                        <a:rPr kumimoji="0" lang="en-US" sz="1600" b="1" i="0" u="none" strike="noStrike" cap="none" normalizeH="0" baseline="0">
                          <a:ln>
                            <a:noFill/>
                          </a:ln>
                          <a:solidFill>
                            <a:srgbClr val="4D4D4D"/>
                          </a:solidFill>
                          <a:effectLst/>
                          <a:latin typeface="Arial" pitchFamily="34" charset="0"/>
                          <a:cs typeface="Times New Roman" pitchFamily="18" charset="0"/>
                        </a:rPr>
                        <a:t>Internazionale</a:t>
                      </a:r>
                    </a:p>
                    <a:p>
                      <a:pPr marL="0" marR="0" lvl="0" indent="0" algn="ctr" defTabSz="914400" rtl="0" eaLnBrk="1" fontAlgn="base" latinLnBrk="0" hangingPunct="1">
                        <a:lnSpc>
                          <a:spcPct val="100000"/>
                        </a:lnSpc>
                        <a:spcBef>
                          <a:spcPct val="0"/>
                        </a:spcBef>
                        <a:spcAft>
                          <a:spcPct val="0"/>
                        </a:spcAft>
                        <a:buClr>
                          <a:schemeClr val="bg1"/>
                        </a:buClr>
                        <a:buSzTx/>
                        <a:buFontTx/>
                        <a:buNone/>
                        <a:tabLst/>
                      </a:pPr>
                      <a:r>
                        <a:rPr kumimoji="0" lang="en-US" sz="1600" b="1" i="0" u="none" strike="noStrike" cap="none" normalizeH="0" baseline="0">
                          <a:ln>
                            <a:noFill/>
                          </a:ln>
                          <a:solidFill>
                            <a:srgbClr val="4D4D4D"/>
                          </a:solidFill>
                          <a:effectLst/>
                          <a:latin typeface="Arial" pitchFamily="34" charset="0"/>
                          <a:cs typeface="Times New Roman" pitchFamily="18" charset="0"/>
                        </a:rPr>
                        <a:t>(n = 206)</a:t>
                      </a:r>
                      <a:endParaRPr kumimoji="0" lang="en-US" sz="1600" b="1" i="0" u="none" strike="noStrike" cap="none" normalizeH="0" baseline="0">
                        <a:ln>
                          <a:noFill/>
                        </a:ln>
                        <a:solidFill>
                          <a:srgbClr val="4D4D4D"/>
                        </a:solidFill>
                        <a:effectLst/>
                        <a:latin typeface="Arial" pitchFamily="34" charset="0"/>
                      </a:endParaRPr>
                    </a:p>
                  </a:txBody>
                  <a:tcPr marT="45724" marB="45724" horzOverflow="overflow">
                    <a:lnL>
                      <a:noFill/>
                    </a:lnL>
                    <a:lnR>
                      <a:noFill/>
                    </a:lnR>
                    <a:lnT w="28575" cap="flat" cmpd="sng" algn="ctr">
                      <a:solidFill>
                        <a:schemeClr val="bg1"/>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50551">
                <a:tc>
                  <a:txBody>
                    <a:bodyPr/>
                    <a:lstStyle/>
                    <a:p>
                      <a:pPr marL="360363" marR="0" lvl="0" indent="-360363" algn="l" defTabSz="914400" rtl="0" eaLnBrk="1" fontAlgn="base" latinLnBrk="0" hangingPunct="1">
                        <a:lnSpc>
                          <a:spcPct val="100000"/>
                        </a:lnSpc>
                        <a:spcBef>
                          <a:spcPct val="0"/>
                        </a:spcBef>
                        <a:spcAft>
                          <a:spcPct val="0"/>
                        </a:spcAft>
                        <a:buClr>
                          <a:schemeClr val="bg1"/>
                        </a:buClr>
                        <a:buSzTx/>
                        <a:buFontTx/>
                        <a:buNone/>
                        <a:tabLst/>
                      </a:pPr>
                      <a:r>
                        <a:rPr kumimoji="0" lang="en-US" sz="1700" b="1" i="0" u="none" strike="noStrike" cap="none" normalizeH="0" baseline="0">
                          <a:ln>
                            <a:noFill/>
                          </a:ln>
                          <a:solidFill>
                            <a:schemeClr val="tx1"/>
                          </a:solidFill>
                          <a:effectLst/>
                          <a:latin typeface="Arial" pitchFamily="34" charset="0"/>
                          <a:cs typeface="Times New Roman" pitchFamily="18" charset="0"/>
                        </a:rPr>
                        <a:t>Meticillina</a:t>
                      </a:r>
                      <a:endParaRPr kumimoji="0" lang="en-US" sz="1700" b="1" i="0" u="none" strike="noStrike" cap="none" normalizeH="0" baseline="0">
                        <a:ln>
                          <a:noFill/>
                        </a:ln>
                        <a:solidFill>
                          <a:schemeClr val="tx1"/>
                        </a:solidFill>
                        <a:effectLst/>
                        <a:latin typeface="Arial" pitchFamily="34" charset="0"/>
                      </a:endParaRPr>
                    </a:p>
                  </a:txBody>
                  <a:tcPr marT="45724" marB="45724" horzOverflow="overflow">
                    <a:lnL>
                      <a:noFill/>
                    </a:lnL>
                    <a:lnR>
                      <a:noFill/>
                    </a:lnR>
                    <a:lnT w="28575" cap="flat" cmpd="sng" algn="ctr">
                      <a:solidFill>
                        <a:schemeClr val="bg1"/>
                      </a:solidFill>
                      <a:prstDash val="solid"/>
                      <a:round/>
                      <a:headEnd type="none" w="med" len="med"/>
                      <a:tailEnd type="none" w="med" len="med"/>
                    </a:lnT>
                    <a:lnB>
                      <a:noFill/>
                    </a:lnB>
                    <a:lnTlToBr>
                      <a:noFill/>
                    </a:lnTlToBr>
                    <a:lnBlToTr>
                      <a:noFill/>
                    </a:lnBlToTr>
                    <a:noFill/>
                  </a:tcPr>
                </a:tc>
                <a:tc>
                  <a:txBody>
                    <a:bodyPr/>
                    <a:lstStyle/>
                    <a:p>
                      <a:pPr marL="360363" marR="0" lvl="0" indent="-360363" algn="ctr" defTabSz="914400" rtl="0" eaLnBrk="1" fontAlgn="base" latinLnBrk="0" hangingPunct="1">
                        <a:lnSpc>
                          <a:spcPct val="100000"/>
                        </a:lnSpc>
                        <a:spcBef>
                          <a:spcPct val="0"/>
                        </a:spcBef>
                        <a:spcAft>
                          <a:spcPct val="0"/>
                        </a:spcAft>
                        <a:buClr>
                          <a:schemeClr val="bg1"/>
                        </a:buClr>
                        <a:buSzTx/>
                        <a:buFontTx/>
                        <a:buNone/>
                        <a:tabLst/>
                      </a:pPr>
                      <a:r>
                        <a:rPr kumimoji="0" lang="en-US" sz="1700" b="0" i="0" u="none" strike="noStrike" cap="none" normalizeH="0" baseline="0">
                          <a:ln>
                            <a:noFill/>
                          </a:ln>
                          <a:solidFill>
                            <a:srgbClr val="FF3300"/>
                          </a:solidFill>
                          <a:effectLst/>
                          <a:latin typeface="Arial" pitchFamily="34" charset="0"/>
                          <a:cs typeface="Times New Roman" pitchFamily="18" charset="0"/>
                        </a:rPr>
                        <a:t>32.9</a:t>
                      </a:r>
                      <a:endParaRPr kumimoji="0" lang="en-US" sz="1700" b="0" i="0" u="none" strike="noStrike" cap="none" normalizeH="0" baseline="0">
                        <a:ln>
                          <a:noFill/>
                        </a:ln>
                        <a:solidFill>
                          <a:srgbClr val="FF3300"/>
                        </a:solidFill>
                        <a:effectLst/>
                        <a:latin typeface="Arial" pitchFamily="34" charset="0"/>
                      </a:endParaRPr>
                    </a:p>
                  </a:txBody>
                  <a:tcPr marT="45724" marB="45724" horzOverflow="overflow">
                    <a:lnL>
                      <a:noFill/>
                    </a:lnL>
                    <a:lnR>
                      <a:noFill/>
                    </a:lnR>
                    <a:lnT w="28575" cap="flat" cmpd="sng" algn="ctr">
                      <a:solidFill>
                        <a:schemeClr val="bg2"/>
                      </a:solidFill>
                      <a:prstDash val="solid"/>
                      <a:round/>
                      <a:headEnd type="none" w="med" len="med"/>
                      <a:tailEnd type="none" w="med" len="med"/>
                    </a:lnT>
                    <a:lnB>
                      <a:noFill/>
                    </a:lnB>
                    <a:lnTlToBr>
                      <a:noFill/>
                    </a:lnTlToBr>
                    <a:lnBlToTr>
                      <a:noFill/>
                    </a:lnBlToTr>
                    <a:noFill/>
                  </a:tcPr>
                </a:tc>
                <a:tc>
                  <a:txBody>
                    <a:bodyPr/>
                    <a:lstStyle/>
                    <a:p>
                      <a:pPr marL="360363" marR="0" lvl="0" indent="-360363" algn="ctr" defTabSz="914400" rtl="0" eaLnBrk="1" fontAlgn="base" latinLnBrk="0" hangingPunct="1">
                        <a:lnSpc>
                          <a:spcPct val="100000"/>
                        </a:lnSpc>
                        <a:spcBef>
                          <a:spcPct val="0"/>
                        </a:spcBef>
                        <a:spcAft>
                          <a:spcPct val="0"/>
                        </a:spcAft>
                        <a:buClr>
                          <a:schemeClr val="bg1"/>
                        </a:buClr>
                        <a:buSzTx/>
                        <a:buFontTx/>
                        <a:buNone/>
                        <a:tabLst/>
                      </a:pPr>
                      <a:r>
                        <a:rPr kumimoji="0" lang="en-US" sz="1700" b="0" i="0" u="none" strike="noStrike" cap="none" normalizeH="0" baseline="0">
                          <a:ln>
                            <a:noFill/>
                          </a:ln>
                          <a:solidFill>
                            <a:srgbClr val="FF3300"/>
                          </a:solidFill>
                          <a:effectLst/>
                          <a:latin typeface="Arial" pitchFamily="34" charset="0"/>
                          <a:cs typeface="Times New Roman" pitchFamily="18" charset="0"/>
                        </a:rPr>
                        <a:t>36.9</a:t>
                      </a:r>
                      <a:endParaRPr kumimoji="0" lang="en-US" sz="1700" b="0" i="0" u="none" strike="noStrike" cap="none" normalizeH="0" baseline="0">
                        <a:ln>
                          <a:noFill/>
                        </a:ln>
                        <a:solidFill>
                          <a:srgbClr val="FF3300"/>
                        </a:solidFill>
                        <a:effectLst/>
                        <a:latin typeface="Arial" pitchFamily="34" charset="0"/>
                      </a:endParaRPr>
                    </a:p>
                  </a:txBody>
                  <a:tcPr marT="45724" marB="45724" horzOverflow="overflow">
                    <a:lnL>
                      <a:noFill/>
                    </a:lnL>
                    <a:lnR>
                      <a:noFill/>
                    </a:lnR>
                    <a:lnT w="28575" cap="flat" cmpd="sng" algn="ctr">
                      <a:solidFill>
                        <a:schemeClr val="bg2"/>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rgbClr val="FF3300"/>
                          </a:solidFill>
                          <a:effectLst/>
                          <a:latin typeface="Arial" pitchFamily="34" charset="0"/>
                        </a:rPr>
                        <a:t>29.8</a:t>
                      </a:r>
                    </a:p>
                  </a:txBody>
                  <a:tcPr marT="45724" marB="45724" horzOverflow="overflow">
                    <a:lnL>
                      <a:noFill/>
                    </a:lnL>
                    <a:lnR>
                      <a:noFill/>
                    </a:lnR>
                    <a:lnT w="28575" cap="flat" cmpd="sng" algn="ctr">
                      <a:solidFill>
                        <a:schemeClr val="bg2"/>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rgbClr val="4D4D4D"/>
                          </a:solidFill>
                          <a:effectLst/>
                          <a:latin typeface="Arial" pitchFamily="34" charset="0"/>
                        </a:rPr>
                        <a:t>18.4</a:t>
                      </a:r>
                    </a:p>
                  </a:txBody>
                  <a:tcPr marT="45724" marB="45724" horzOverflow="overflow">
                    <a:lnL>
                      <a:noFill/>
                    </a:lnL>
                    <a:lnR>
                      <a:noFill/>
                    </a:lnR>
                    <a:lnT w="28575" cap="flat" cmpd="sng" algn="ctr">
                      <a:solidFill>
                        <a:schemeClr val="bg2"/>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2"/>
                  </a:ext>
                </a:extLst>
              </a:tr>
              <a:tr h="350551">
                <a:tc>
                  <a:txBody>
                    <a:bodyPr/>
                    <a:lstStyle/>
                    <a:p>
                      <a:pPr marL="360363" marR="0" lvl="0" indent="-360363" algn="l" defTabSz="914400" rtl="0" eaLnBrk="1" fontAlgn="base" latinLnBrk="0" hangingPunct="1">
                        <a:lnSpc>
                          <a:spcPct val="100000"/>
                        </a:lnSpc>
                        <a:spcBef>
                          <a:spcPct val="0"/>
                        </a:spcBef>
                        <a:spcAft>
                          <a:spcPct val="0"/>
                        </a:spcAft>
                        <a:buClr>
                          <a:schemeClr val="bg1"/>
                        </a:buClr>
                        <a:buSzTx/>
                        <a:buFontTx/>
                        <a:buNone/>
                        <a:tabLst/>
                      </a:pPr>
                      <a:r>
                        <a:rPr kumimoji="0" lang="en-US" sz="1700" b="1" i="0" u="none" strike="noStrike" cap="none" normalizeH="0" baseline="0">
                          <a:ln>
                            <a:noFill/>
                          </a:ln>
                          <a:solidFill>
                            <a:schemeClr val="tx1"/>
                          </a:solidFill>
                          <a:effectLst/>
                          <a:latin typeface="Arial" pitchFamily="34" charset="0"/>
                          <a:cs typeface="Times New Roman" pitchFamily="18" charset="0"/>
                        </a:rPr>
                        <a:t>Mupirocina</a:t>
                      </a:r>
                      <a:endParaRPr kumimoji="0" lang="en-US" sz="1700" b="1" i="0" u="none" strike="noStrike" cap="none" normalizeH="0" baseline="0">
                        <a:ln>
                          <a:noFill/>
                        </a:ln>
                        <a:solidFill>
                          <a:schemeClr val="tx1"/>
                        </a:solidFill>
                        <a:effectLst/>
                        <a:latin typeface="Arial" pitchFamily="34" charset="0"/>
                      </a:endParaRPr>
                    </a:p>
                  </a:txBody>
                  <a:tcPr marT="45724" marB="45724" horzOverflow="overflow">
                    <a:lnL>
                      <a:noFill/>
                    </a:lnL>
                    <a:lnR>
                      <a:noFill/>
                    </a:lnR>
                    <a:lnT>
                      <a:noFill/>
                    </a:lnT>
                    <a:lnB>
                      <a:noFill/>
                    </a:lnB>
                    <a:lnTlToBr>
                      <a:noFill/>
                    </a:lnTlToBr>
                    <a:lnBlToTr>
                      <a:noFill/>
                    </a:lnBlToTr>
                    <a:noFill/>
                  </a:tcPr>
                </a:tc>
                <a:tc>
                  <a:txBody>
                    <a:bodyPr/>
                    <a:lstStyle/>
                    <a:p>
                      <a:pPr marL="360363" marR="0" lvl="0" indent="-360363" algn="ctr" defTabSz="914400" rtl="0" eaLnBrk="1" fontAlgn="base" latinLnBrk="0" hangingPunct="1">
                        <a:lnSpc>
                          <a:spcPct val="100000"/>
                        </a:lnSpc>
                        <a:spcBef>
                          <a:spcPct val="0"/>
                        </a:spcBef>
                        <a:spcAft>
                          <a:spcPct val="0"/>
                        </a:spcAft>
                        <a:buClr>
                          <a:schemeClr val="bg1"/>
                        </a:buClr>
                        <a:buSzTx/>
                        <a:buFontTx/>
                        <a:buNone/>
                        <a:tabLst/>
                      </a:pPr>
                      <a:r>
                        <a:rPr kumimoji="0" lang="en-US" sz="1700" b="0" i="0" u="none" strike="noStrike" cap="none" normalizeH="0" baseline="0">
                          <a:ln>
                            <a:noFill/>
                          </a:ln>
                          <a:solidFill>
                            <a:srgbClr val="4D4D4D"/>
                          </a:solidFill>
                          <a:effectLst/>
                          <a:latin typeface="Arial" pitchFamily="34" charset="0"/>
                          <a:cs typeface="Times New Roman" pitchFamily="18" charset="0"/>
                        </a:rPr>
                        <a:t>9.8</a:t>
                      </a:r>
                      <a:endParaRPr kumimoji="0" lang="en-US" sz="1700" b="0" i="0" u="none" strike="noStrike" cap="none" normalizeH="0" baseline="0">
                        <a:ln>
                          <a:noFill/>
                        </a:ln>
                        <a:solidFill>
                          <a:srgbClr val="4D4D4D"/>
                        </a:solidFill>
                        <a:effectLst/>
                        <a:latin typeface="Arial" pitchFamily="34" charset="0"/>
                      </a:endParaRPr>
                    </a:p>
                  </a:txBody>
                  <a:tcPr marT="45724" marB="45724" horzOverflow="overflow">
                    <a:lnL>
                      <a:noFill/>
                    </a:lnL>
                    <a:lnR>
                      <a:noFill/>
                    </a:lnR>
                    <a:lnT>
                      <a:noFill/>
                    </a:lnT>
                    <a:lnB>
                      <a:noFill/>
                    </a:lnB>
                    <a:lnTlToBr>
                      <a:noFill/>
                    </a:lnTlToBr>
                    <a:lnBlToTr>
                      <a:noFill/>
                    </a:lnBlToTr>
                    <a:noFill/>
                  </a:tcPr>
                </a:tc>
                <a:tc>
                  <a:txBody>
                    <a:bodyPr/>
                    <a:lstStyle/>
                    <a:p>
                      <a:pPr marL="360363" marR="0" lvl="0" indent="-360363" algn="ctr" defTabSz="914400" rtl="0" eaLnBrk="1" fontAlgn="base" latinLnBrk="0" hangingPunct="1">
                        <a:lnSpc>
                          <a:spcPct val="100000"/>
                        </a:lnSpc>
                        <a:spcBef>
                          <a:spcPct val="0"/>
                        </a:spcBef>
                        <a:spcAft>
                          <a:spcPct val="0"/>
                        </a:spcAft>
                        <a:buClr>
                          <a:schemeClr val="bg1"/>
                        </a:buClr>
                        <a:buSzTx/>
                        <a:buFontTx/>
                        <a:buNone/>
                        <a:tabLst/>
                      </a:pPr>
                      <a:r>
                        <a:rPr kumimoji="0" lang="en-US" sz="1700" b="0" i="0" u="none" strike="noStrike" cap="none" normalizeH="0" baseline="0">
                          <a:ln>
                            <a:noFill/>
                          </a:ln>
                          <a:solidFill>
                            <a:srgbClr val="4D4D4D"/>
                          </a:solidFill>
                          <a:effectLst/>
                          <a:latin typeface="Arial" pitchFamily="34" charset="0"/>
                          <a:cs typeface="Times New Roman" pitchFamily="18" charset="0"/>
                        </a:rPr>
                        <a:t>9.1</a:t>
                      </a:r>
                      <a:endParaRPr kumimoji="0" lang="en-US" sz="1700" b="0" i="0" u="none" strike="noStrike" cap="none" normalizeH="0" baseline="0">
                        <a:ln>
                          <a:noFill/>
                        </a:ln>
                        <a:solidFill>
                          <a:srgbClr val="4D4D4D"/>
                        </a:solidFill>
                        <a:effectLst/>
                        <a:latin typeface="Arial" pitchFamily="34" charset="0"/>
                      </a:endParaRPr>
                    </a:p>
                  </a:txBody>
                  <a:tcPr marT="45724" marB="45724"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rgbClr val="4D4D4D"/>
                          </a:solidFill>
                          <a:effectLst/>
                          <a:latin typeface="Arial" pitchFamily="34" charset="0"/>
                        </a:rPr>
                        <a:t>7.3</a:t>
                      </a:r>
                    </a:p>
                  </a:txBody>
                  <a:tcPr marT="45724" marB="45724"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rgbClr val="4D4D4D"/>
                          </a:solidFill>
                          <a:effectLst/>
                          <a:latin typeface="Arial" pitchFamily="34" charset="0"/>
                        </a:rPr>
                        <a:t>20.9</a:t>
                      </a:r>
                    </a:p>
                  </a:txBody>
                  <a:tcPr marT="45724" marB="45724"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350551">
                <a:tc>
                  <a:txBody>
                    <a:bodyPr/>
                    <a:lstStyle/>
                    <a:p>
                      <a:pPr marL="360363" marR="0" lvl="0" indent="-360363" algn="l" defTabSz="914400" rtl="0" eaLnBrk="1" fontAlgn="base" latinLnBrk="0" hangingPunct="1">
                        <a:lnSpc>
                          <a:spcPct val="100000"/>
                        </a:lnSpc>
                        <a:spcBef>
                          <a:spcPct val="0"/>
                        </a:spcBef>
                        <a:spcAft>
                          <a:spcPct val="0"/>
                        </a:spcAft>
                        <a:buClr>
                          <a:schemeClr val="bg1"/>
                        </a:buClr>
                        <a:buSzTx/>
                        <a:buFontTx/>
                        <a:buNone/>
                        <a:tabLst/>
                      </a:pPr>
                      <a:r>
                        <a:rPr kumimoji="0" lang="en-US" sz="1700" b="1" i="0" u="none" strike="noStrike" cap="none" normalizeH="0" baseline="0">
                          <a:ln>
                            <a:noFill/>
                          </a:ln>
                          <a:solidFill>
                            <a:schemeClr val="tx1"/>
                          </a:solidFill>
                          <a:effectLst/>
                          <a:latin typeface="Arial" pitchFamily="34" charset="0"/>
                          <a:cs typeface="Times New Roman" pitchFamily="18" charset="0"/>
                        </a:rPr>
                        <a:t>Acido fusidico</a:t>
                      </a:r>
                    </a:p>
                  </a:txBody>
                  <a:tcPr marT="45724" marB="45724" horzOverflow="overflow">
                    <a:lnL>
                      <a:noFill/>
                    </a:lnL>
                    <a:lnR>
                      <a:noFill/>
                    </a:lnR>
                    <a:lnT>
                      <a:noFill/>
                    </a:lnT>
                    <a:lnB>
                      <a:noFill/>
                    </a:lnB>
                    <a:lnTlToBr>
                      <a:noFill/>
                    </a:lnTlToBr>
                    <a:lnBlToTr>
                      <a:noFill/>
                    </a:lnBlToTr>
                    <a:noFill/>
                  </a:tcPr>
                </a:tc>
                <a:tc>
                  <a:txBody>
                    <a:bodyPr/>
                    <a:lstStyle/>
                    <a:p>
                      <a:pPr marL="360363" marR="0" lvl="0" indent="-360363" algn="ctr" defTabSz="914400" rtl="0" eaLnBrk="1" fontAlgn="base" latinLnBrk="0" hangingPunct="1">
                        <a:lnSpc>
                          <a:spcPct val="100000"/>
                        </a:lnSpc>
                        <a:spcBef>
                          <a:spcPct val="0"/>
                        </a:spcBef>
                        <a:spcAft>
                          <a:spcPct val="0"/>
                        </a:spcAft>
                        <a:buClr>
                          <a:schemeClr val="bg1"/>
                        </a:buClr>
                        <a:buSzTx/>
                        <a:buFontTx/>
                        <a:buNone/>
                        <a:tabLst/>
                      </a:pPr>
                      <a:r>
                        <a:rPr kumimoji="0" lang="en-US" sz="1700" b="0" i="0" u="none" strike="noStrike" cap="none" normalizeH="0" baseline="0">
                          <a:ln>
                            <a:noFill/>
                          </a:ln>
                          <a:solidFill>
                            <a:srgbClr val="4D4D4D"/>
                          </a:solidFill>
                          <a:effectLst/>
                          <a:latin typeface="Arial" pitchFamily="34" charset="0"/>
                          <a:cs typeface="Times New Roman" pitchFamily="18" charset="0"/>
                        </a:rPr>
                        <a:t>6.8</a:t>
                      </a:r>
                      <a:endParaRPr kumimoji="0" lang="en-US" sz="1700" b="0" i="0" u="none" strike="noStrike" cap="none" normalizeH="0" baseline="0">
                        <a:ln>
                          <a:noFill/>
                        </a:ln>
                        <a:solidFill>
                          <a:srgbClr val="4D4D4D"/>
                        </a:solidFill>
                        <a:effectLst/>
                        <a:latin typeface="Arial" pitchFamily="34" charset="0"/>
                      </a:endParaRPr>
                    </a:p>
                  </a:txBody>
                  <a:tcPr marT="45724" marB="45724" horzOverflow="overflow">
                    <a:lnL>
                      <a:noFill/>
                    </a:lnL>
                    <a:lnR>
                      <a:noFill/>
                    </a:lnR>
                    <a:lnT>
                      <a:noFill/>
                    </a:lnT>
                    <a:lnB>
                      <a:noFill/>
                    </a:lnB>
                    <a:lnTlToBr>
                      <a:noFill/>
                    </a:lnTlToBr>
                    <a:lnBlToTr>
                      <a:noFill/>
                    </a:lnBlToTr>
                    <a:noFill/>
                  </a:tcPr>
                </a:tc>
                <a:tc>
                  <a:txBody>
                    <a:bodyPr/>
                    <a:lstStyle/>
                    <a:p>
                      <a:pPr marL="360363" marR="0" lvl="0" indent="-360363" algn="ctr" defTabSz="914400" rtl="0" eaLnBrk="1" fontAlgn="base" latinLnBrk="0" hangingPunct="1">
                        <a:lnSpc>
                          <a:spcPct val="100000"/>
                        </a:lnSpc>
                        <a:spcBef>
                          <a:spcPct val="0"/>
                        </a:spcBef>
                        <a:spcAft>
                          <a:spcPct val="0"/>
                        </a:spcAft>
                        <a:buClr>
                          <a:schemeClr val="bg1"/>
                        </a:buClr>
                        <a:buSzTx/>
                        <a:buFontTx/>
                        <a:buNone/>
                        <a:tabLst/>
                      </a:pPr>
                      <a:r>
                        <a:rPr kumimoji="0" lang="en-US" sz="1700" b="0" i="0" u="none" strike="noStrike" cap="none" normalizeH="0" baseline="0">
                          <a:ln>
                            <a:noFill/>
                          </a:ln>
                          <a:solidFill>
                            <a:srgbClr val="4D4D4D"/>
                          </a:solidFill>
                          <a:effectLst/>
                          <a:latin typeface="Arial" pitchFamily="34" charset="0"/>
                          <a:cs typeface="Times New Roman" pitchFamily="18" charset="0"/>
                        </a:rPr>
                        <a:t>4.2</a:t>
                      </a:r>
                      <a:endParaRPr kumimoji="0" lang="en-US" sz="1700" b="0" i="0" u="none" strike="noStrike" cap="none" normalizeH="0" baseline="0">
                        <a:ln>
                          <a:noFill/>
                        </a:ln>
                        <a:solidFill>
                          <a:srgbClr val="4D4D4D"/>
                        </a:solidFill>
                        <a:effectLst/>
                        <a:latin typeface="Arial" pitchFamily="34" charset="0"/>
                      </a:endParaRPr>
                    </a:p>
                  </a:txBody>
                  <a:tcPr marT="45724" marB="45724"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rgbClr val="4D4D4D"/>
                          </a:solidFill>
                          <a:effectLst/>
                          <a:latin typeface="Arial" pitchFamily="34" charset="0"/>
                        </a:rPr>
                        <a:t>12.6</a:t>
                      </a:r>
                    </a:p>
                  </a:txBody>
                  <a:tcPr marT="45724" marB="45724"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rgbClr val="4D4D4D"/>
                          </a:solidFill>
                          <a:effectLst/>
                          <a:latin typeface="Arial" pitchFamily="34" charset="0"/>
                        </a:rPr>
                        <a:t>4.9</a:t>
                      </a:r>
                    </a:p>
                  </a:txBody>
                  <a:tcPr marT="45724" marB="45724"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350551">
                <a:tc>
                  <a:txBody>
                    <a:bodyPr/>
                    <a:lstStyle/>
                    <a:p>
                      <a:pPr marL="360363" marR="0" lvl="0" indent="-360363" algn="l" defTabSz="914400" rtl="0" eaLnBrk="1" fontAlgn="base" latinLnBrk="0" hangingPunct="1">
                        <a:lnSpc>
                          <a:spcPct val="100000"/>
                        </a:lnSpc>
                        <a:spcBef>
                          <a:spcPct val="0"/>
                        </a:spcBef>
                        <a:spcAft>
                          <a:spcPct val="0"/>
                        </a:spcAft>
                        <a:buClr>
                          <a:schemeClr val="bg1"/>
                        </a:buClr>
                        <a:buSzTx/>
                        <a:buFontTx/>
                        <a:buNone/>
                        <a:tabLst/>
                      </a:pPr>
                      <a:r>
                        <a:rPr kumimoji="0" lang="en-US" sz="1700" b="1" i="0" u="none" strike="noStrike" cap="none" normalizeH="0" baseline="0">
                          <a:ln>
                            <a:noFill/>
                          </a:ln>
                          <a:solidFill>
                            <a:schemeClr val="tx1"/>
                          </a:solidFill>
                          <a:effectLst/>
                          <a:latin typeface="Arial" pitchFamily="34" charset="0"/>
                          <a:cs typeface="Times New Roman" pitchFamily="18" charset="0"/>
                        </a:rPr>
                        <a:t>Eritromicina</a:t>
                      </a:r>
                      <a:endParaRPr kumimoji="0" lang="en-US" sz="1700" b="1" i="0" u="none" strike="noStrike" cap="none" normalizeH="0" baseline="0">
                        <a:ln>
                          <a:noFill/>
                        </a:ln>
                        <a:solidFill>
                          <a:schemeClr val="tx1"/>
                        </a:solidFill>
                        <a:effectLst/>
                        <a:latin typeface="Arial" pitchFamily="34" charset="0"/>
                      </a:endParaRPr>
                    </a:p>
                  </a:txBody>
                  <a:tcPr marT="45724" marB="45724" horzOverflow="overflow">
                    <a:lnL>
                      <a:noFill/>
                    </a:lnL>
                    <a:lnR>
                      <a:noFill/>
                    </a:lnR>
                    <a:lnT>
                      <a:noFill/>
                    </a:lnT>
                    <a:lnB>
                      <a:noFill/>
                    </a:lnB>
                    <a:lnTlToBr>
                      <a:noFill/>
                    </a:lnTlToBr>
                    <a:lnBlToTr>
                      <a:noFill/>
                    </a:lnBlToTr>
                    <a:noFill/>
                  </a:tcPr>
                </a:tc>
                <a:tc>
                  <a:txBody>
                    <a:bodyPr/>
                    <a:lstStyle/>
                    <a:p>
                      <a:pPr marL="360363" marR="0" lvl="0" indent="-360363" algn="ctr" defTabSz="914400" rtl="0" eaLnBrk="1" fontAlgn="base" latinLnBrk="0" hangingPunct="1">
                        <a:lnSpc>
                          <a:spcPct val="100000"/>
                        </a:lnSpc>
                        <a:spcBef>
                          <a:spcPct val="0"/>
                        </a:spcBef>
                        <a:spcAft>
                          <a:spcPct val="0"/>
                        </a:spcAft>
                        <a:buClr>
                          <a:schemeClr val="bg1"/>
                        </a:buClr>
                        <a:buSzTx/>
                        <a:buFontTx/>
                        <a:buNone/>
                        <a:tabLst/>
                      </a:pPr>
                      <a:r>
                        <a:rPr kumimoji="0" lang="en-US" sz="1700" b="0" i="0" u="none" strike="noStrike" cap="none" normalizeH="0" baseline="0">
                          <a:ln>
                            <a:noFill/>
                          </a:ln>
                          <a:solidFill>
                            <a:srgbClr val="FF3300"/>
                          </a:solidFill>
                          <a:effectLst/>
                          <a:latin typeface="Arial" pitchFamily="34" charset="0"/>
                          <a:cs typeface="Times New Roman" pitchFamily="18" charset="0"/>
                        </a:rPr>
                        <a:t>48.4</a:t>
                      </a:r>
                      <a:endParaRPr kumimoji="0" lang="en-US" sz="1700" b="0" i="0" u="none" strike="noStrike" cap="none" normalizeH="0" baseline="0">
                        <a:ln>
                          <a:noFill/>
                        </a:ln>
                        <a:solidFill>
                          <a:srgbClr val="FF3300"/>
                        </a:solidFill>
                        <a:effectLst/>
                        <a:latin typeface="Arial" pitchFamily="34" charset="0"/>
                      </a:endParaRPr>
                    </a:p>
                  </a:txBody>
                  <a:tcPr marT="45724" marB="45724" horzOverflow="overflow">
                    <a:lnL>
                      <a:noFill/>
                    </a:lnL>
                    <a:lnR>
                      <a:noFill/>
                    </a:lnR>
                    <a:lnT>
                      <a:noFill/>
                    </a:lnT>
                    <a:lnB>
                      <a:noFill/>
                    </a:lnB>
                    <a:lnTlToBr>
                      <a:noFill/>
                    </a:lnTlToBr>
                    <a:lnBlToTr>
                      <a:noFill/>
                    </a:lnBlToTr>
                    <a:noFill/>
                  </a:tcPr>
                </a:tc>
                <a:tc>
                  <a:txBody>
                    <a:bodyPr/>
                    <a:lstStyle/>
                    <a:p>
                      <a:pPr marL="360363" marR="0" lvl="0" indent="-360363" algn="ctr" defTabSz="914400" rtl="0" eaLnBrk="1" fontAlgn="base" latinLnBrk="0" hangingPunct="1">
                        <a:lnSpc>
                          <a:spcPct val="100000"/>
                        </a:lnSpc>
                        <a:spcBef>
                          <a:spcPct val="0"/>
                        </a:spcBef>
                        <a:spcAft>
                          <a:spcPct val="0"/>
                        </a:spcAft>
                        <a:buClr>
                          <a:schemeClr val="bg1"/>
                        </a:buClr>
                        <a:buSzTx/>
                        <a:buFontTx/>
                        <a:buNone/>
                        <a:tabLst/>
                      </a:pPr>
                      <a:r>
                        <a:rPr kumimoji="0" lang="en-US" sz="1700" b="0" i="0" u="none" strike="noStrike" cap="none" normalizeH="0" baseline="0">
                          <a:ln>
                            <a:noFill/>
                          </a:ln>
                          <a:solidFill>
                            <a:srgbClr val="FF3300"/>
                          </a:solidFill>
                          <a:effectLst/>
                          <a:latin typeface="Arial" pitchFamily="34" charset="0"/>
                          <a:cs typeface="Times New Roman" pitchFamily="18" charset="0"/>
                        </a:rPr>
                        <a:t>57.8</a:t>
                      </a:r>
                      <a:endParaRPr kumimoji="0" lang="en-US" sz="1700" b="0" i="0" u="none" strike="noStrike" cap="none" normalizeH="0" baseline="0">
                        <a:ln>
                          <a:noFill/>
                        </a:ln>
                        <a:solidFill>
                          <a:srgbClr val="FF3300"/>
                        </a:solidFill>
                        <a:effectLst/>
                        <a:latin typeface="Arial" pitchFamily="34" charset="0"/>
                      </a:endParaRPr>
                    </a:p>
                  </a:txBody>
                  <a:tcPr marT="45724" marB="45724"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rgbClr val="FF3300"/>
                          </a:solidFill>
                          <a:effectLst/>
                          <a:latin typeface="Arial" pitchFamily="34" charset="0"/>
                        </a:rPr>
                        <a:t>37.5</a:t>
                      </a:r>
                    </a:p>
                  </a:txBody>
                  <a:tcPr marT="45724" marB="45724"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rgbClr val="4D4D4D"/>
                          </a:solidFill>
                          <a:effectLst/>
                          <a:latin typeface="Arial" pitchFamily="34" charset="0"/>
                        </a:rPr>
                        <a:t>25.7</a:t>
                      </a:r>
                    </a:p>
                  </a:txBody>
                  <a:tcPr marT="45724" marB="45724"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350551">
                <a:tc>
                  <a:txBody>
                    <a:bodyPr/>
                    <a:lstStyle/>
                    <a:p>
                      <a:pPr marL="360363" marR="0" lvl="0" indent="-360363" algn="l" defTabSz="914400" rtl="0" eaLnBrk="1" fontAlgn="base" latinLnBrk="0" hangingPunct="1">
                        <a:lnSpc>
                          <a:spcPct val="100000"/>
                        </a:lnSpc>
                        <a:spcBef>
                          <a:spcPct val="0"/>
                        </a:spcBef>
                        <a:spcAft>
                          <a:spcPct val="0"/>
                        </a:spcAft>
                        <a:buClr>
                          <a:schemeClr val="bg1"/>
                        </a:buClr>
                        <a:buSzTx/>
                        <a:buFontTx/>
                        <a:buNone/>
                        <a:tabLst/>
                      </a:pPr>
                      <a:r>
                        <a:rPr kumimoji="0" lang="en-US" sz="1700" b="1" i="0" u="none" strike="noStrike" cap="none" normalizeH="0" baseline="0">
                          <a:ln>
                            <a:noFill/>
                          </a:ln>
                          <a:solidFill>
                            <a:schemeClr val="tx1"/>
                          </a:solidFill>
                          <a:effectLst/>
                          <a:latin typeface="Arial" pitchFamily="34" charset="0"/>
                          <a:cs typeface="Times New Roman" pitchFamily="18" charset="0"/>
                        </a:rPr>
                        <a:t>Clindamicina</a:t>
                      </a:r>
                      <a:endParaRPr kumimoji="0" lang="en-US" sz="1700" b="1" i="0" u="none" strike="noStrike" cap="none" normalizeH="0" baseline="0">
                        <a:ln>
                          <a:noFill/>
                        </a:ln>
                        <a:solidFill>
                          <a:schemeClr val="tx1"/>
                        </a:solidFill>
                        <a:effectLst/>
                        <a:latin typeface="Arial" pitchFamily="34" charset="0"/>
                      </a:endParaRPr>
                    </a:p>
                  </a:txBody>
                  <a:tcPr marT="45724" marB="45724" horzOverflow="overflow">
                    <a:lnL>
                      <a:noFill/>
                    </a:lnL>
                    <a:lnR>
                      <a:noFill/>
                    </a:lnR>
                    <a:lnT>
                      <a:noFill/>
                    </a:lnT>
                    <a:lnB>
                      <a:noFill/>
                    </a:lnB>
                    <a:lnTlToBr>
                      <a:noFill/>
                    </a:lnTlToBr>
                    <a:lnBlToTr>
                      <a:noFill/>
                    </a:lnBlToTr>
                    <a:noFill/>
                  </a:tcPr>
                </a:tc>
                <a:tc>
                  <a:txBody>
                    <a:bodyPr/>
                    <a:lstStyle/>
                    <a:p>
                      <a:pPr marL="360363" marR="0" lvl="0" indent="-360363" algn="ctr" defTabSz="914400" rtl="0" eaLnBrk="1" fontAlgn="base" latinLnBrk="0" hangingPunct="1">
                        <a:lnSpc>
                          <a:spcPct val="100000"/>
                        </a:lnSpc>
                        <a:spcBef>
                          <a:spcPct val="0"/>
                        </a:spcBef>
                        <a:spcAft>
                          <a:spcPct val="0"/>
                        </a:spcAft>
                        <a:buClr>
                          <a:schemeClr val="bg1"/>
                        </a:buClr>
                        <a:buSzTx/>
                        <a:buFontTx/>
                        <a:buNone/>
                        <a:tabLst/>
                      </a:pPr>
                      <a:r>
                        <a:rPr kumimoji="0" lang="en-US" sz="1700" b="0" i="0" u="none" strike="noStrike" cap="none" normalizeH="0" baseline="0">
                          <a:ln>
                            <a:noFill/>
                          </a:ln>
                          <a:solidFill>
                            <a:srgbClr val="4D4D4D"/>
                          </a:solidFill>
                          <a:effectLst/>
                          <a:latin typeface="Arial" pitchFamily="34" charset="0"/>
                          <a:cs typeface="Times New Roman" pitchFamily="18" charset="0"/>
                        </a:rPr>
                        <a:t>21.5</a:t>
                      </a:r>
                      <a:endParaRPr kumimoji="0" lang="en-US" sz="1700" b="0" i="0" u="none" strike="noStrike" cap="none" normalizeH="0" baseline="0">
                        <a:ln>
                          <a:noFill/>
                        </a:ln>
                        <a:solidFill>
                          <a:srgbClr val="4D4D4D"/>
                        </a:solidFill>
                        <a:effectLst/>
                        <a:latin typeface="Arial" pitchFamily="34" charset="0"/>
                      </a:endParaRPr>
                    </a:p>
                  </a:txBody>
                  <a:tcPr marT="45724" marB="45724" horzOverflow="overflow">
                    <a:lnL>
                      <a:noFill/>
                    </a:lnL>
                    <a:lnR>
                      <a:noFill/>
                    </a:lnR>
                    <a:lnT>
                      <a:noFill/>
                    </a:lnT>
                    <a:lnB>
                      <a:noFill/>
                    </a:lnB>
                    <a:lnTlToBr>
                      <a:noFill/>
                    </a:lnTlToBr>
                    <a:lnBlToTr>
                      <a:noFill/>
                    </a:lnBlToTr>
                    <a:noFill/>
                  </a:tcPr>
                </a:tc>
                <a:tc>
                  <a:txBody>
                    <a:bodyPr/>
                    <a:lstStyle/>
                    <a:p>
                      <a:pPr marL="360363" marR="0" lvl="0" indent="-360363" algn="ctr" defTabSz="914400" rtl="0" eaLnBrk="1" fontAlgn="base" latinLnBrk="0" hangingPunct="1">
                        <a:lnSpc>
                          <a:spcPct val="100000"/>
                        </a:lnSpc>
                        <a:spcBef>
                          <a:spcPct val="0"/>
                        </a:spcBef>
                        <a:spcAft>
                          <a:spcPct val="0"/>
                        </a:spcAft>
                        <a:buClr>
                          <a:schemeClr val="bg1"/>
                        </a:buClr>
                        <a:buSzTx/>
                        <a:buFontTx/>
                        <a:buNone/>
                        <a:tabLst/>
                      </a:pPr>
                      <a:r>
                        <a:rPr kumimoji="0" lang="en-US" sz="1700" b="0" i="0" u="none" strike="noStrike" cap="none" normalizeH="0" baseline="0">
                          <a:ln>
                            <a:noFill/>
                          </a:ln>
                          <a:solidFill>
                            <a:srgbClr val="4D4D4D"/>
                          </a:solidFill>
                          <a:effectLst/>
                          <a:latin typeface="Arial" pitchFamily="34" charset="0"/>
                          <a:cs typeface="Times New Roman" pitchFamily="18" charset="0"/>
                        </a:rPr>
                        <a:t>22.5</a:t>
                      </a:r>
                      <a:endParaRPr kumimoji="0" lang="en-US" sz="1700" b="0" i="0" u="none" strike="noStrike" cap="none" normalizeH="0" baseline="0">
                        <a:ln>
                          <a:noFill/>
                        </a:ln>
                        <a:solidFill>
                          <a:srgbClr val="4D4D4D"/>
                        </a:solidFill>
                        <a:effectLst/>
                        <a:latin typeface="Arial" pitchFamily="34" charset="0"/>
                      </a:endParaRPr>
                    </a:p>
                  </a:txBody>
                  <a:tcPr marT="45724" marB="45724"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rgbClr val="4D4D4D"/>
                          </a:solidFill>
                          <a:effectLst/>
                          <a:latin typeface="Arial" pitchFamily="34" charset="0"/>
                        </a:rPr>
                        <a:t>24.0</a:t>
                      </a:r>
                    </a:p>
                  </a:txBody>
                  <a:tcPr marT="45724" marB="45724"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rgbClr val="4D4D4D"/>
                          </a:solidFill>
                          <a:effectLst/>
                          <a:latin typeface="Arial" pitchFamily="34" charset="0"/>
                        </a:rPr>
                        <a:t>8.7</a:t>
                      </a:r>
                    </a:p>
                  </a:txBody>
                  <a:tcPr marT="45724" marB="45724"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350551">
                <a:tc>
                  <a:txBody>
                    <a:bodyPr/>
                    <a:lstStyle/>
                    <a:p>
                      <a:pPr marL="360363" marR="0" lvl="0" indent="-360363" algn="l" defTabSz="914400" rtl="0" eaLnBrk="1" fontAlgn="base" latinLnBrk="0" hangingPunct="1">
                        <a:lnSpc>
                          <a:spcPct val="100000"/>
                        </a:lnSpc>
                        <a:spcBef>
                          <a:spcPct val="0"/>
                        </a:spcBef>
                        <a:spcAft>
                          <a:spcPct val="0"/>
                        </a:spcAft>
                        <a:buClr>
                          <a:schemeClr val="bg1"/>
                        </a:buClr>
                        <a:buSzTx/>
                        <a:buFontTx/>
                        <a:buNone/>
                        <a:tabLst/>
                      </a:pPr>
                      <a:r>
                        <a:rPr kumimoji="0" lang="en-US" sz="1700" b="1" i="0" u="none" strike="noStrike" cap="none" normalizeH="0" baseline="0">
                          <a:ln>
                            <a:noFill/>
                          </a:ln>
                          <a:solidFill>
                            <a:schemeClr val="tx1"/>
                          </a:solidFill>
                          <a:effectLst/>
                          <a:latin typeface="Arial" pitchFamily="34" charset="0"/>
                          <a:cs typeface="Times New Roman" pitchFamily="18" charset="0"/>
                        </a:rPr>
                        <a:t>Gentamicina</a:t>
                      </a:r>
                      <a:endParaRPr kumimoji="0" lang="en-US" sz="1700" b="1" i="0" u="none" strike="noStrike" cap="none" normalizeH="0" baseline="0">
                        <a:ln>
                          <a:noFill/>
                        </a:ln>
                        <a:solidFill>
                          <a:schemeClr val="tx1"/>
                        </a:solidFill>
                        <a:effectLst/>
                        <a:latin typeface="Arial" pitchFamily="34" charset="0"/>
                      </a:endParaRPr>
                    </a:p>
                  </a:txBody>
                  <a:tcPr marT="45724" marB="45724" horzOverflow="overflow">
                    <a:lnL>
                      <a:noFill/>
                    </a:lnL>
                    <a:lnR>
                      <a:noFill/>
                    </a:lnR>
                    <a:lnT>
                      <a:noFill/>
                    </a:lnT>
                    <a:lnB>
                      <a:noFill/>
                    </a:lnB>
                    <a:lnTlToBr>
                      <a:noFill/>
                    </a:lnTlToBr>
                    <a:lnBlToTr>
                      <a:noFill/>
                    </a:lnBlToTr>
                    <a:noFill/>
                  </a:tcPr>
                </a:tc>
                <a:tc>
                  <a:txBody>
                    <a:bodyPr/>
                    <a:lstStyle/>
                    <a:p>
                      <a:pPr marL="360363" marR="0" lvl="0" indent="-360363" algn="ctr" defTabSz="914400" rtl="0" eaLnBrk="1" fontAlgn="base" latinLnBrk="0" hangingPunct="1">
                        <a:lnSpc>
                          <a:spcPct val="100000"/>
                        </a:lnSpc>
                        <a:spcBef>
                          <a:spcPct val="0"/>
                        </a:spcBef>
                        <a:spcAft>
                          <a:spcPct val="0"/>
                        </a:spcAft>
                        <a:buClr>
                          <a:schemeClr val="bg1"/>
                        </a:buClr>
                        <a:buSzTx/>
                        <a:buFontTx/>
                        <a:buNone/>
                        <a:tabLst/>
                      </a:pPr>
                      <a:r>
                        <a:rPr kumimoji="0" lang="en-US" sz="1700" b="0" i="0" u="none" strike="noStrike" cap="none" normalizeH="0" baseline="0">
                          <a:ln>
                            <a:noFill/>
                          </a:ln>
                          <a:solidFill>
                            <a:srgbClr val="4D4D4D"/>
                          </a:solidFill>
                          <a:effectLst/>
                          <a:latin typeface="Arial" pitchFamily="34" charset="0"/>
                          <a:cs typeface="Times New Roman" pitchFamily="18" charset="0"/>
                        </a:rPr>
                        <a:t>7.0</a:t>
                      </a:r>
                      <a:endParaRPr kumimoji="0" lang="en-US" sz="1700" b="0" i="0" u="none" strike="noStrike" cap="none" normalizeH="0" baseline="0">
                        <a:ln>
                          <a:noFill/>
                        </a:ln>
                        <a:solidFill>
                          <a:srgbClr val="4D4D4D"/>
                        </a:solidFill>
                        <a:effectLst/>
                        <a:latin typeface="Arial" pitchFamily="34" charset="0"/>
                      </a:endParaRPr>
                    </a:p>
                  </a:txBody>
                  <a:tcPr marT="45724" marB="45724" horzOverflow="overflow">
                    <a:lnL>
                      <a:noFill/>
                    </a:lnL>
                    <a:lnR>
                      <a:noFill/>
                    </a:lnR>
                    <a:lnT>
                      <a:noFill/>
                    </a:lnT>
                    <a:lnB>
                      <a:noFill/>
                    </a:lnB>
                    <a:lnTlToBr>
                      <a:noFill/>
                    </a:lnTlToBr>
                    <a:lnBlToTr>
                      <a:noFill/>
                    </a:lnBlToTr>
                    <a:noFill/>
                  </a:tcPr>
                </a:tc>
                <a:tc>
                  <a:txBody>
                    <a:bodyPr/>
                    <a:lstStyle/>
                    <a:p>
                      <a:pPr marL="360363" marR="0" lvl="0" indent="-360363" algn="ctr" defTabSz="914400" rtl="0" eaLnBrk="1" fontAlgn="base" latinLnBrk="0" hangingPunct="1">
                        <a:lnSpc>
                          <a:spcPct val="100000"/>
                        </a:lnSpc>
                        <a:spcBef>
                          <a:spcPct val="0"/>
                        </a:spcBef>
                        <a:spcAft>
                          <a:spcPct val="0"/>
                        </a:spcAft>
                        <a:buClr>
                          <a:schemeClr val="bg1"/>
                        </a:buClr>
                        <a:buSzTx/>
                        <a:buFontTx/>
                        <a:buNone/>
                        <a:tabLst/>
                      </a:pPr>
                      <a:r>
                        <a:rPr kumimoji="0" lang="en-US" sz="1700" b="0" i="0" u="none" strike="noStrike" cap="none" normalizeH="0" baseline="0">
                          <a:ln>
                            <a:noFill/>
                          </a:ln>
                          <a:solidFill>
                            <a:srgbClr val="4D4D4D"/>
                          </a:solidFill>
                          <a:effectLst/>
                          <a:latin typeface="Arial" pitchFamily="34" charset="0"/>
                          <a:cs typeface="Times New Roman" pitchFamily="18" charset="0"/>
                        </a:rPr>
                        <a:t>3.9</a:t>
                      </a:r>
                      <a:endParaRPr kumimoji="0" lang="en-US" sz="1700" b="0" i="0" u="none" strike="noStrike" cap="none" normalizeH="0" baseline="0">
                        <a:ln>
                          <a:noFill/>
                        </a:ln>
                        <a:solidFill>
                          <a:srgbClr val="4D4D4D"/>
                        </a:solidFill>
                        <a:effectLst/>
                        <a:latin typeface="Arial" pitchFamily="34" charset="0"/>
                      </a:endParaRPr>
                    </a:p>
                  </a:txBody>
                  <a:tcPr marT="45724" marB="45724"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rgbClr val="4D4D4D"/>
                          </a:solidFill>
                          <a:effectLst/>
                          <a:latin typeface="Arial" pitchFamily="34" charset="0"/>
                        </a:rPr>
                        <a:t>10.4</a:t>
                      </a:r>
                    </a:p>
                  </a:txBody>
                  <a:tcPr marT="45724" marB="45724"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rgbClr val="4D4D4D"/>
                          </a:solidFill>
                          <a:effectLst/>
                          <a:latin typeface="Arial" pitchFamily="34" charset="0"/>
                        </a:rPr>
                        <a:t>15.5</a:t>
                      </a:r>
                    </a:p>
                  </a:txBody>
                  <a:tcPr marT="45724" marB="45724"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r h="350551">
                <a:tc>
                  <a:txBody>
                    <a:bodyPr/>
                    <a:lstStyle/>
                    <a:p>
                      <a:pPr marL="360363" marR="0" lvl="0" indent="-360363" algn="l" defTabSz="914400" rtl="0" eaLnBrk="1" fontAlgn="base" latinLnBrk="0" hangingPunct="1">
                        <a:lnSpc>
                          <a:spcPct val="100000"/>
                        </a:lnSpc>
                        <a:spcBef>
                          <a:spcPct val="0"/>
                        </a:spcBef>
                        <a:spcAft>
                          <a:spcPct val="0"/>
                        </a:spcAft>
                        <a:buClr>
                          <a:schemeClr val="bg1"/>
                        </a:buClr>
                        <a:buSzTx/>
                        <a:buFontTx/>
                        <a:buNone/>
                        <a:tabLst/>
                      </a:pPr>
                      <a:r>
                        <a:rPr kumimoji="0" lang="en-US" sz="1700" b="1" i="0" u="none" strike="noStrike" cap="none" normalizeH="0" baseline="0">
                          <a:ln>
                            <a:noFill/>
                          </a:ln>
                          <a:solidFill>
                            <a:schemeClr val="tx1"/>
                          </a:solidFill>
                          <a:effectLst/>
                          <a:latin typeface="Arial" pitchFamily="34" charset="0"/>
                          <a:cs typeface="Times New Roman" pitchFamily="18" charset="0"/>
                        </a:rPr>
                        <a:t>Tetracicline</a:t>
                      </a:r>
                      <a:endParaRPr kumimoji="0" lang="en-US" sz="1700" b="1" i="0" u="none" strike="noStrike" cap="none" normalizeH="0" baseline="0">
                        <a:ln>
                          <a:noFill/>
                        </a:ln>
                        <a:solidFill>
                          <a:schemeClr val="tx1"/>
                        </a:solidFill>
                        <a:effectLst/>
                        <a:latin typeface="Arial" pitchFamily="34" charset="0"/>
                      </a:endParaRPr>
                    </a:p>
                  </a:txBody>
                  <a:tcPr marT="45724" marB="45724" horzOverflow="overflow">
                    <a:lnL>
                      <a:noFill/>
                    </a:lnL>
                    <a:lnR>
                      <a:noFill/>
                    </a:lnR>
                    <a:lnT>
                      <a:noFill/>
                    </a:lnT>
                    <a:lnB w="28575" cap="flat" cmpd="sng" algn="ctr">
                      <a:solidFill>
                        <a:schemeClr val="bg2"/>
                      </a:solidFill>
                      <a:prstDash val="solid"/>
                      <a:round/>
                      <a:headEnd type="none" w="med" len="med"/>
                      <a:tailEnd type="none" w="med" len="med"/>
                    </a:lnB>
                    <a:lnTlToBr>
                      <a:noFill/>
                    </a:lnTlToBr>
                    <a:lnBlToTr>
                      <a:noFill/>
                    </a:lnBlToTr>
                    <a:noFill/>
                  </a:tcPr>
                </a:tc>
                <a:tc>
                  <a:txBody>
                    <a:bodyPr/>
                    <a:lstStyle/>
                    <a:p>
                      <a:pPr marL="360363" marR="0" lvl="0" indent="-360363" algn="ctr" defTabSz="914400" rtl="0" eaLnBrk="1" fontAlgn="base" latinLnBrk="0" hangingPunct="1">
                        <a:lnSpc>
                          <a:spcPct val="100000"/>
                        </a:lnSpc>
                        <a:spcBef>
                          <a:spcPct val="0"/>
                        </a:spcBef>
                        <a:spcAft>
                          <a:spcPct val="0"/>
                        </a:spcAft>
                        <a:buClr>
                          <a:schemeClr val="bg1"/>
                        </a:buClr>
                        <a:buSzTx/>
                        <a:buFontTx/>
                        <a:buNone/>
                        <a:tabLst/>
                      </a:pPr>
                      <a:r>
                        <a:rPr kumimoji="0" lang="en-US" sz="1700" b="0" i="0" u="none" strike="noStrike" cap="none" normalizeH="0" baseline="0">
                          <a:ln>
                            <a:noFill/>
                          </a:ln>
                          <a:solidFill>
                            <a:srgbClr val="4D4D4D"/>
                          </a:solidFill>
                          <a:effectLst/>
                          <a:latin typeface="Arial" pitchFamily="34" charset="0"/>
                          <a:cs typeface="Times New Roman" pitchFamily="18" charset="0"/>
                        </a:rPr>
                        <a:t>17.2</a:t>
                      </a:r>
                      <a:endParaRPr kumimoji="0" lang="en-US" sz="1700" b="0" i="0" u="none" strike="noStrike" cap="none" normalizeH="0" baseline="0">
                        <a:ln>
                          <a:noFill/>
                        </a:ln>
                        <a:solidFill>
                          <a:srgbClr val="4D4D4D"/>
                        </a:solidFill>
                        <a:effectLst/>
                        <a:latin typeface="Arial" pitchFamily="34" charset="0"/>
                      </a:endParaRPr>
                    </a:p>
                  </a:txBody>
                  <a:tcPr marT="45724" marB="45724" horzOverflow="overflow">
                    <a:lnL>
                      <a:noFill/>
                    </a:lnL>
                    <a:lnR>
                      <a:noFill/>
                    </a:lnR>
                    <a:lnT>
                      <a:noFill/>
                    </a:lnT>
                    <a:lnB w="28575" cap="flat" cmpd="sng" algn="ctr">
                      <a:solidFill>
                        <a:schemeClr val="bg2"/>
                      </a:solidFill>
                      <a:prstDash val="solid"/>
                      <a:round/>
                      <a:headEnd type="none" w="med" len="med"/>
                      <a:tailEnd type="none" w="med" len="med"/>
                    </a:lnB>
                    <a:lnTlToBr>
                      <a:noFill/>
                    </a:lnTlToBr>
                    <a:lnBlToTr>
                      <a:noFill/>
                    </a:lnBlToTr>
                    <a:noFill/>
                  </a:tcPr>
                </a:tc>
                <a:tc>
                  <a:txBody>
                    <a:bodyPr/>
                    <a:lstStyle/>
                    <a:p>
                      <a:pPr marL="360363" marR="0" lvl="0" indent="-360363" algn="ctr" defTabSz="914400" rtl="0" eaLnBrk="1" fontAlgn="base" latinLnBrk="0" hangingPunct="1">
                        <a:lnSpc>
                          <a:spcPct val="100000"/>
                        </a:lnSpc>
                        <a:spcBef>
                          <a:spcPct val="0"/>
                        </a:spcBef>
                        <a:spcAft>
                          <a:spcPct val="0"/>
                        </a:spcAft>
                        <a:buClr>
                          <a:schemeClr val="bg1"/>
                        </a:buClr>
                        <a:buSzTx/>
                        <a:buFontTx/>
                        <a:buNone/>
                        <a:tabLst/>
                      </a:pPr>
                      <a:r>
                        <a:rPr kumimoji="0" lang="en-US" sz="1700" b="0" i="0" u="none" strike="noStrike" cap="none" normalizeH="0" baseline="0">
                          <a:ln>
                            <a:noFill/>
                          </a:ln>
                          <a:solidFill>
                            <a:srgbClr val="4D4D4D"/>
                          </a:solidFill>
                          <a:effectLst/>
                          <a:latin typeface="Arial" pitchFamily="34" charset="0"/>
                          <a:cs typeface="Times New Roman" pitchFamily="18" charset="0"/>
                        </a:rPr>
                        <a:t>13.7</a:t>
                      </a:r>
                      <a:endParaRPr kumimoji="0" lang="en-US" sz="1700" b="0" i="0" u="none" strike="noStrike" cap="none" normalizeH="0" baseline="0">
                        <a:ln>
                          <a:noFill/>
                        </a:ln>
                        <a:solidFill>
                          <a:srgbClr val="4D4D4D"/>
                        </a:solidFill>
                        <a:effectLst/>
                        <a:latin typeface="Arial" pitchFamily="34" charset="0"/>
                      </a:endParaRPr>
                    </a:p>
                  </a:txBody>
                  <a:tcPr marT="45724" marB="45724" horzOverflow="overflow">
                    <a:lnL>
                      <a:noFill/>
                    </a:lnL>
                    <a:lnR>
                      <a:noFill/>
                    </a:lnR>
                    <a:lnT>
                      <a:noFill/>
                    </a:lnT>
                    <a:lnB w="28575"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rgbClr val="4D4D4D"/>
                          </a:solidFill>
                          <a:effectLst/>
                          <a:latin typeface="Arial" pitchFamily="34" charset="0"/>
                        </a:rPr>
                        <a:t>18.2</a:t>
                      </a:r>
                    </a:p>
                  </a:txBody>
                  <a:tcPr marT="45724" marB="45724" horzOverflow="overflow">
                    <a:lnL>
                      <a:noFill/>
                    </a:lnL>
                    <a:lnR>
                      <a:noFill/>
                    </a:lnR>
                    <a:lnT>
                      <a:noFill/>
                    </a:lnT>
                    <a:lnB w="28575"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rgbClr val="4D4D4D"/>
                          </a:solidFill>
                          <a:effectLst/>
                          <a:latin typeface="Arial" pitchFamily="34" charset="0"/>
                        </a:rPr>
                        <a:t>34.0</a:t>
                      </a:r>
                    </a:p>
                  </a:txBody>
                  <a:tcPr marT="45724" marB="45724" horzOverflow="overflow">
                    <a:lnL>
                      <a:noFill/>
                    </a:lnL>
                    <a:lnR>
                      <a:noFill/>
                    </a:lnR>
                    <a:lnT>
                      <a:noFill/>
                    </a:lnT>
                    <a:lnB w="28575" cap="flat" cmpd="sng" algn="ctr">
                      <a:solidFill>
                        <a:schemeClr val="bg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Tree>
  </p:cSld>
  <p:clrMapOvr>
    <a:masterClrMapping/>
  </p:clrMapOvr>
  <p:transition spd="slow">
    <p:strips dir="ru"/>
  </p:transition>
</p:sld>
</file>

<file path=ppt/slides/slide1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0594" name="Picture 2">
            <a:extLst>
              <a:ext uri="{FF2B5EF4-FFF2-40B4-BE49-F238E27FC236}">
                <a16:creationId xmlns:a16="http://schemas.microsoft.com/office/drawing/2014/main" id="{0DC1B11C-609B-4999-A3C4-9F0EEEFBD66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3850" y="398463"/>
            <a:ext cx="5976938" cy="1374775"/>
          </a:xfrm>
          <a:prstGeom prst="rect">
            <a:avLst/>
          </a:prstGeom>
          <a:noFill/>
          <a:ln w="19050"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0595" name="Picture 3">
            <a:extLst>
              <a:ext uri="{FF2B5EF4-FFF2-40B4-BE49-F238E27FC236}">
                <a16:creationId xmlns:a16="http://schemas.microsoft.com/office/drawing/2014/main" id="{1C8DD2DA-2832-4CAA-B9D5-DF6877C21F9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3850" y="2043113"/>
            <a:ext cx="5543550" cy="1746250"/>
          </a:xfrm>
          <a:prstGeom prst="rect">
            <a:avLst/>
          </a:prstGeom>
          <a:noFill/>
          <a:ln w="19050"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0596" name="Picture 4">
            <a:extLst>
              <a:ext uri="{FF2B5EF4-FFF2-40B4-BE49-F238E27FC236}">
                <a16:creationId xmlns:a16="http://schemas.microsoft.com/office/drawing/2014/main" id="{3E1A7D2C-6599-4225-9E19-77DD12047E1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23850" y="4005263"/>
            <a:ext cx="6478588" cy="203835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strips dir="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4">
            <a:extLst>
              <a:ext uri="{FF2B5EF4-FFF2-40B4-BE49-F238E27FC236}">
                <a16:creationId xmlns:a16="http://schemas.microsoft.com/office/drawing/2014/main" id="{C5AE625A-ED58-481E-A22A-98200E0EDED9}"/>
              </a:ext>
            </a:extLst>
          </p:cNvPr>
          <p:cNvSpPr txBox="1">
            <a:spLocks noChangeArrowheads="1"/>
          </p:cNvSpPr>
          <p:nvPr/>
        </p:nvSpPr>
        <p:spPr bwMode="auto">
          <a:xfrm>
            <a:off x="358775" y="476250"/>
            <a:ext cx="84248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4400">
                <a:solidFill>
                  <a:srgbClr val="FF0000"/>
                </a:solidFill>
              </a:rPr>
              <a:t>Terapia locale o terapia topica</a:t>
            </a:r>
          </a:p>
        </p:txBody>
      </p:sp>
      <p:sp>
        <p:nvSpPr>
          <p:cNvPr id="20483" name="Text Box 5">
            <a:extLst>
              <a:ext uri="{FF2B5EF4-FFF2-40B4-BE49-F238E27FC236}">
                <a16:creationId xmlns:a16="http://schemas.microsoft.com/office/drawing/2014/main" id="{EB5453FC-D0E8-41D4-8E7B-EAD3177828D7}"/>
              </a:ext>
            </a:extLst>
          </p:cNvPr>
          <p:cNvSpPr txBox="1">
            <a:spLocks noChangeArrowheads="1"/>
          </p:cNvSpPr>
          <p:nvPr/>
        </p:nvSpPr>
        <p:spPr bwMode="auto">
          <a:xfrm>
            <a:off x="250825" y="2060575"/>
            <a:ext cx="864235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it-IT" altLang="it-IT" sz="2400" dirty="0">
                <a:solidFill>
                  <a:schemeClr val="accent2"/>
                </a:solidFill>
              </a:rPr>
              <a:t>Diversi fattori influenzano l’assorbimento percutaneo dei farmaci</a:t>
            </a:r>
          </a:p>
          <a:p>
            <a:pPr eaLnBrk="1" hangingPunct="1">
              <a:spcBef>
                <a:spcPct val="50000"/>
              </a:spcBef>
            </a:pPr>
            <a:r>
              <a:rPr lang="it-IT" altLang="it-IT" sz="2400" dirty="0">
                <a:solidFill>
                  <a:schemeClr val="accent2"/>
                </a:solidFill>
              </a:rPr>
              <a:t>Correlabili al paziente e alle sue caratteristiche</a:t>
            </a:r>
          </a:p>
          <a:p>
            <a:pPr eaLnBrk="1" hangingPunct="1">
              <a:spcBef>
                <a:spcPct val="50000"/>
              </a:spcBef>
            </a:pPr>
            <a:r>
              <a:rPr lang="it-IT" altLang="it-IT" sz="2400" dirty="0">
                <a:solidFill>
                  <a:schemeClr val="accent2"/>
                </a:solidFill>
              </a:rPr>
              <a:t>Oppure al farmaco</a:t>
            </a:r>
          </a:p>
          <a:p>
            <a:pPr eaLnBrk="1" hangingPunct="1">
              <a:spcBef>
                <a:spcPct val="50000"/>
              </a:spcBef>
            </a:pPr>
            <a:r>
              <a:rPr lang="it-IT" altLang="it-IT" sz="2400" dirty="0">
                <a:solidFill>
                  <a:schemeClr val="accent2"/>
                </a:solidFill>
              </a:rPr>
              <a:t>Fattori, come sesso e razza, non comportano grandi differenze nell’assorbimento percutaneo</a:t>
            </a:r>
          </a:p>
          <a:p>
            <a:pPr eaLnBrk="1" hangingPunct="1">
              <a:spcBef>
                <a:spcPct val="50000"/>
              </a:spcBef>
            </a:pPr>
            <a:r>
              <a:rPr lang="it-IT" altLang="it-IT" sz="2400" dirty="0">
                <a:solidFill>
                  <a:schemeClr val="accent2"/>
                </a:solidFill>
              </a:rPr>
              <a:t>L’</a:t>
            </a:r>
            <a:r>
              <a:rPr lang="it-IT" altLang="it-IT" sz="2400" dirty="0">
                <a:solidFill>
                  <a:srgbClr val="FF0000"/>
                </a:solidFill>
              </a:rPr>
              <a:t>età</a:t>
            </a:r>
            <a:r>
              <a:rPr lang="it-IT" altLang="it-IT" sz="2400" dirty="0">
                <a:solidFill>
                  <a:schemeClr val="accent2"/>
                </a:solidFill>
              </a:rPr>
              <a:t> è un fattore influente </a:t>
            </a:r>
          </a:p>
        </p:txBody>
      </p:sp>
    </p:spTree>
  </p:cSld>
  <p:clrMapOvr>
    <a:masterClrMapping/>
  </p:clrMapOvr>
  <p:transition spd="slow">
    <p:strips dir="ru"/>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7">
            <a:extLst>
              <a:ext uri="{FF2B5EF4-FFF2-40B4-BE49-F238E27FC236}">
                <a16:creationId xmlns:a16="http://schemas.microsoft.com/office/drawing/2014/main" id="{A60ED24A-54F4-48A4-A7E9-E3DB32F0588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8313" y="404813"/>
            <a:ext cx="6061075" cy="2352675"/>
          </a:xfrm>
          <a:prstGeom prst="rect">
            <a:avLst/>
          </a:prstGeom>
          <a:noFill/>
          <a:ln w="19050"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2643" name="Picture 8">
            <a:extLst>
              <a:ext uri="{FF2B5EF4-FFF2-40B4-BE49-F238E27FC236}">
                <a16:creationId xmlns:a16="http://schemas.microsoft.com/office/drawing/2014/main" id="{FCA00AC9-D681-4778-B0B8-C7709B5258C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8313" y="3068638"/>
            <a:ext cx="6591300" cy="1609725"/>
          </a:xfrm>
          <a:prstGeom prst="rect">
            <a:avLst/>
          </a:prstGeom>
          <a:noFill/>
          <a:ln w="19050"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strips dir="ru"/>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a:extLst>
              <a:ext uri="{FF2B5EF4-FFF2-40B4-BE49-F238E27FC236}">
                <a16:creationId xmlns:a16="http://schemas.microsoft.com/office/drawing/2014/main" id="{D179D412-44E1-434D-9961-B1C0867EBDE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4213" y="1951038"/>
            <a:ext cx="8039100" cy="4646612"/>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4691" name="Picture 3">
            <a:extLst>
              <a:ext uri="{FF2B5EF4-FFF2-40B4-BE49-F238E27FC236}">
                <a16:creationId xmlns:a16="http://schemas.microsoft.com/office/drawing/2014/main" id="{CDC96C1A-1791-4839-9CB3-DF233511796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4213" y="333375"/>
            <a:ext cx="8039100" cy="11176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Ovale 1">
            <a:extLst>
              <a:ext uri="{FF2B5EF4-FFF2-40B4-BE49-F238E27FC236}">
                <a16:creationId xmlns:a16="http://schemas.microsoft.com/office/drawing/2014/main" id="{C7359F48-4FD6-48A2-A9A2-2BF40990AC6F}"/>
              </a:ext>
            </a:extLst>
          </p:cNvPr>
          <p:cNvSpPr>
            <a:spLocks noChangeArrowheads="1"/>
          </p:cNvSpPr>
          <p:nvPr/>
        </p:nvSpPr>
        <p:spPr bwMode="auto">
          <a:xfrm>
            <a:off x="4427984" y="3284984"/>
            <a:ext cx="4321175" cy="504056"/>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it-IT" sz="2000"/>
          </a:p>
        </p:txBody>
      </p:sp>
    </p:spTree>
  </p:cSld>
  <p:clrMapOvr>
    <a:masterClrMapping/>
  </p:clrMapOvr>
  <p:transition spd="slow">
    <p:strips dir="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B643AC2D-F1AA-4838-8A55-99AB82A2ADCC}"/>
              </a:ext>
            </a:extLst>
          </p:cNvPr>
          <p:cNvSpPr>
            <a:spLocks noGrp="1" noChangeArrowheads="1"/>
          </p:cNvSpPr>
          <p:nvPr>
            <p:ph type="title" idx="4294967295"/>
          </p:nvPr>
        </p:nvSpPr>
        <p:spPr>
          <a:xfrm>
            <a:off x="539750" y="125413"/>
            <a:ext cx="8064500" cy="1503362"/>
          </a:xfrm>
          <a:ln>
            <a:solidFill>
              <a:schemeClr val="tx1"/>
            </a:solidFill>
            <a:miter lim="800000"/>
            <a:headEnd/>
            <a:tailEnd/>
          </a:ln>
        </p:spPr>
        <p:txBody>
          <a:bodyPr anchor="t"/>
          <a:lstStyle/>
          <a:p>
            <a:r>
              <a:rPr lang="en-US" altLang="it-IT" sz="3200"/>
              <a:t>Retapamulina: nuova pleuromutilina per il trattamento delle infezioni cutanee non complicate</a:t>
            </a:r>
          </a:p>
        </p:txBody>
      </p:sp>
      <p:sp>
        <p:nvSpPr>
          <p:cNvPr id="115715" name="Rectangle 3">
            <a:extLst>
              <a:ext uri="{FF2B5EF4-FFF2-40B4-BE49-F238E27FC236}">
                <a16:creationId xmlns:a16="http://schemas.microsoft.com/office/drawing/2014/main" id="{AC71372D-E024-4A64-99F8-53791D3703D6}"/>
              </a:ext>
            </a:extLst>
          </p:cNvPr>
          <p:cNvSpPr>
            <a:spLocks noGrp="1" noChangeArrowheads="1"/>
          </p:cNvSpPr>
          <p:nvPr>
            <p:ph type="body" idx="4294967295"/>
          </p:nvPr>
        </p:nvSpPr>
        <p:spPr>
          <a:xfrm>
            <a:off x="528638" y="1989138"/>
            <a:ext cx="4835525" cy="4535487"/>
          </a:xfrm>
          <a:ln w="19050">
            <a:solidFill>
              <a:schemeClr val="tx1"/>
            </a:solidFill>
            <a:miter lim="800000"/>
            <a:headEnd/>
            <a:tailEnd/>
          </a:ln>
        </p:spPr>
        <p:txBody>
          <a:bodyPr/>
          <a:lstStyle/>
          <a:p>
            <a:pPr marL="360363" indent="-360363">
              <a:lnSpc>
                <a:spcPct val="80000"/>
              </a:lnSpc>
            </a:pPr>
            <a:endParaRPr lang="it-IT" altLang="it-IT" sz="1200" dirty="0"/>
          </a:p>
          <a:p>
            <a:pPr marL="360363" indent="-360363">
              <a:lnSpc>
                <a:spcPct val="110000"/>
              </a:lnSpc>
            </a:pPr>
            <a:r>
              <a:rPr lang="en-GB" altLang="it-IT" sz="1400" dirty="0">
                <a:solidFill>
                  <a:srgbClr val="4D4D4D"/>
                </a:solidFill>
              </a:rPr>
              <a:t>La </a:t>
            </a:r>
            <a:r>
              <a:rPr lang="en-GB" altLang="it-IT" sz="1400" dirty="0" err="1">
                <a:solidFill>
                  <a:srgbClr val="4D4D4D"/>
                </a:solidFill>
              </a:rPr>
              <a:t>Reatapamulina</a:t>
            </a:r>
            <a:r>
              <a:rPr lang="en-GB" altLang="it-IT" sz="1400" dirty="0">
                <a:solidFill>
                  <a:srgbClr val="4D4D4D"/>
                </a:solidFill>
              </a:rPr>
              <a:t> è una </a:t>
            </a:r>
            <a:r>
              <a:rPr lang="en-GB" altLang="it-IT" sz="1400" dirty="0" err="1">
                <a:solidFill>
                  <a:srgbClr val="4D4D4D"/>
                </a:solidFill>
              </a:rPr>
              <a:t>pleuromutilina</a:t>
            </a:r>
            <a:r>
              <a:rPr lang="en-GB" altLang="it-IT" sz="1400" dirty="0">
                <a:solidFill>
                  <a:srgbClr val="4D4D4D"/>
                </a:solidFill>
              </a:rPr>
              <a:t> </a:t>
            </a:r>
            <a:r>
              <a:rPr lang="en-GB" altLang="it-IT" sz="1400" dirty="0" err="1">
                <a:solidFill>
                  <a:srgbClr val="4D4D4D"/>
                </a:solidFill>
              </a:rPr>
              <a:t>semisintetica</a:t>
            </a:r>
            <a:endParaRPr lang="en-GB" altLang="it-IT" sz="1400" dirty="0">
              <a:solidFill>
                <a:srgbClr val="4D4D4D"/>
              </a:solidFill>
            </a:endParaRPr>
          </a:p>
          <a:p>
            <a:pPr marL="360363" indent="-360363">
              <a:lnSpc>
                <a:spcPct val="110000"/>
              </a:lnSpc>
            </a:pPr>
            <a:r>
              <a:rPr lang="en-GB" altLang="it-IT" sz="1400" dirty="0">
                <a:solidFill>
                  <a:srgbClr val="4D4D4D"/>
                </a:solidFill>
              </a:rPr>
              <a:t>è </a:t>
            </a:r>
            <a:r>
              <a:rPr lang="en-GB" altLang="it-IT" sz="1400" dirty="0" err="1">
                <a:solidFill>
                  <a:srgbClr val="4D4D4D"/>
                </a:solidFill>
              </a:rPr>
              <a:t>stata</a:t>
            </a:r>
            <a:r>
              <a:rPr lang="en-GB" altLang="it-IT" sz="1400" dirty="0">
                <a:solidFill>
                  <a:srgbClr val="4D4D4D"/>
                </a:solidFill>
              </a:rPr>
              <a:t> </a:t>
            </a:r>
            <a:r>
              <a:rPr lang="en-GB" altLang="it-IT" sz="1400" dirty="0" err="1">
                <a:solidFill>
                  <a:srgbClr val="4D4D4D"/>
                </a:solidFill>
              </a:rPr>
              <a:t>isolata</a:t>
            </a:r>
            <a:r>
              <a:rPr lang="en-GB" altLang="it-IT" sz="1400" dirty="0">
                <a:solidFill>
                  <a:srgbClr val="4D4D4D"/>
                </a:solidFill>
              </a:rPr>
              <a:t> come un </a:t>
            </a:r>
            <a:r>
              <a:rPr lang="en-GB" altLang="it-IT" sz="1400" dirty="0" err="1">
                <a:solidFill>
                  <a:srgbClr val="4D4D4D"/>
                </a:solidFill>
              </a:rPr>
              <a:t>prodotto</a:t>
            </a:r>
            <a:r>
              <a:rPr lang="en-GB" altLang="it-IT" sz="1400" dirty="0">
                <a:solidFill>
                  <a:srgbClr val="4D4D4D"/>
                </a:solidFill>
              </a:rPr>
              <a:t> di </a:t>
            </a:r>
            <a:r>
              <a:rPr lang="en-GB" altLang="it-IT" sz="1400" dirty="0" err="1">
                <a:solidFill>
                  <a:srgbClr val="4D4D4D"/>
                </a:solidFill>
              </a:rPr>
              <a:t>fermentazione</a:t>
            </a:r>
            <a:r>
              <a:rPr lang="en-GB" altLang="it-IT" sz="1400" dirty="0">
                <a:solidFill>
                  <a:srgbClr val="4D4D4D"/>
                </a:solidFill>
              </a:rPr>
              <a:t> </a:t>
            </a:r>
            <a:r>
              <a:rPr lang="en-GB" altLang="it-IT" sz="1400" dirty="0" err="1">
                <a:solidFill>
                  <a:srgbClr val="4D4D4D"/>
                </a:solidFill>
              </a:rPr>
              <a:t>naturale</a:t>
            </a:r>
            <a:r>
              <a:rPr lang="en-GB" altLang="it-IT" sz="1400" dirty="0">
                <a:solidFill>
                  <a:srgbClr val="4D4D4D"/>
                </a:solidFill>
              </a:rPr>
              <a:t> dal </a:t>
            </a:r>
            <a:r>
              <a:rPr lang="en-GB" altLang="it-IT" sz="1400" i="1" dirty="0" err="1">
                <a:solidFill>
                  <a:srgbClr val="4D4D4D"/>
                </a:solidFill>
              </a:rPr>
              <a:t>Pleurotus</a:t>
            </a:r>
            <a:r>
              <a:rPr lang="en-GB" altLang="it-IT" sz="1400" i="1" dirty="0">
                <a:solidFill>
                  <a:srgbClr val="4D4D4D"/>
                </a:solidFill>
              </a:rPr>
              <a:t> </a:t>
            </a:r>
            <a:r>
              <a:rPr lang="en-GB" altLang="it-IT" sz="1400" i="1" dirty="0" err="1">
                <a:solidFill>
                  <a:srgbClr val="4D4D4D"/>
                </a:solidFill>
              </a:rPr>
              <a:t>mutilus</a:t>
            </a:r>
            <a:r>
              <a:rPr lang="en-GB" altLang="it-IT" sz="1400" i="1" dirty="0">
                <a:solidFill>
                  <a:srgbClr val="4D4D4D"/>
                </a:solidFill>
              </a:rPr>
              <a:t> (</a:t>
            </a:r>
            <a:r>
              <a:rPr lang="en-GB" altLang="it-IT" sz="1400" i="1" dirty="0" err="1">
                <a:solidFill>
                  <a:srgbClr val="4D4D4D"/>
                </a:solidFill>
              </a:rPr>
              <a:t>Clitopilus</a:t>
            </a:r>
            <a:r>
              <a:rPr lang="en-GB" altLang="it-IT" sz="1400" i="1" dirty="0">
                <a:solidFill>
                  <a:srgbClr val="4D4D4D"/>
                </a:solidFill>
              </a:rPr>
              <a:t> </a:t>
            </a:r>
            <a:r>
              <a:rPr lang="en-GB" altLang="it-IT" sz="1400" i="1" dirty="0" err="1">
                <a:solidFill>
                  <a:srgbClr val="4D4D4D"/>
                </a:solidFill>
              </a:rPr>
              <a:t>scyphoides</a:t>
            </a:r>
            <a:r>
              <a:rPr lang="en-GB" altLang="it-IT" sz="1400" i="1" dirty="0">
                <a:solidFill>
                  <a:srgbClr val="4D4D4D"/>
                </a:solidFill>
              </a:rPr>
              <a:t>)</a:t>
            </a:r>
          </a:p>
          <a:p>
            <a:pPr marL="360363" indent="-360363">
              <a:lnSpc>
                <a:spcPct val="110000"/>
              </a:lnSpc>
            </a:pPr>
            <a:r>
              <a:rPr lang="en-GB" altLang="it-IT" sz="1400" dirty="0" err="1">
                <a:solidFill>
                  <a:srgbClr val="4D4D4D"/>
                </a:solidFill>
              </a:rPr>
              <a:t>Più</a:t>
            </a:r>
            <a:r>
              <a:rPr lang="en-GB" altLang="it-IT" sz="1400" dirty="0">
                <a:solidFill>
                  <a:srgbClr val="4D4D4D"/>
                </a:solidFill>
              </a:rPr>
              <a:t> di 50 </a:t>
            </a:r>
            <a:r>
              <a:rPr lang="en-GB" altLang="it-IT" sz="1400" dirty="0" err="1">
                <a:solidFill>
                  <a:srgbClr val="4D4D4D"/>
                </a:solidFill>
              </a:rPr>
              <a:t>analoghi</a:t>
            </a:r>
            <a:r>
              <a:rPr lang="en-GB" altLang="it-IT" sz="1400" dirty="0">
                <a:solidFill>
                  <a:srgbClr val="4D4D4D"/>
                </a:solidFill>
              </a:rPr>
              <a:t> di </a:t>
            </a:r>
            <a:r>
              <a:rPr lang="en-GB" altLang="it-IT" sz="1400" dirty="0" err="1">
                <a:solidFill>
                  <a:srgbClr val="4D4D4D"/>
                </a:solidFill>
              </a:rPr>
              <a:t>pleuromutiline</a:t>
            </a:r>
            <a:r>
              <a:rPr lang="en-GB" altLang="it-IT" sz="1400" dirty="0">
                <a:solidFill>
                  <a:srgbClr val="4D4D4D"/>
                </a:solidFill>
              </a:rPr>
              <a:t> semi-</a:t>
            </a:r>
            <a:r>
              <a:rPr lang="en-GB" altLang="it-IT" sz="1400" dirty="0" err="1">
                <a:solidFill>
                  <a:srgbClr val="4D4D4D"/>
                </a:solidFill>
              </a:rPr>
              <a:t>sintetiche</a:t>
            </a:r>
            <a:r>
              <a:rPr lang="en-GB" altLang="it-IT" sz="1400" dirty="0">
                <a:solidFill>
                  <a:srgbClr val="4D4D4D"/>
                </a:solidFill>
              </a:rPr>
              <a:t> </a:t>
            </a:r>
            <a:r>
              <a:rPr lang="en-GB" altLang="it-IT" sz="1400" dirty="0" err="1">
                <a:solidFill>
                  <a:srgbClr val="4D4D4D"/>
                </a:solidFill>
              </a:rPr>
              <a:t>sono</a:t>
            </a:r>
            <a:r>
              <a:rPr lang="en-GB" altLang="it-IT" sz="1400" dirty="0">
                <a:solidFill>
                  <a:srgbClr val="4D4D4D"/>
                </a:solidFill>
              </a:rPr>
              <a:t> state testate per </a:t>
            </a:r>
            <a:r>
              <a:rPr lang="en-GB" altLang="it-IT" sz="1400" dirty="0" err="1">
                <a:solidFill>
                  <a:srgbClr val="FF0000"/>
                </a:solidFill>
              </a:rPr>
              <a:t>potenza</a:t>
            </a:r>
            <a:r>
              <a:rPr lang="en-GB" altLang="it-IT" sz="1400" dirty="0">
                <a:solidFill>
                  <a:srgbClr val="FF0000"/>
                </a:solidFill>
              </a:rPr>
              <a:t> </a:t>
            </a:r>
            <a:r>
              <a:rPr lang="en-GB" altLang="it-IT" sz="1400" dirty="0" err="1">
                <a:solidFill>
                  <a:srgbClr val="FF0000"/>
                </a:solidFill>
              </a:rPr>
              <a:t>antibatteirca</a:t>
            </a:r>
            <a:r>
              <a:rPr lang="en-GB" altLang="it-IT" sz="1400" dirty="0">
                <a:solidFill>
                  <a:srgbClr val="FF0000"/>
                </a:solidFill>
              </a:rPr>
              <a:t>, </a:t>
            </a:r>
            <a:r>
              <a:rPr lang="en-GB" altLang="it-IT" sz="1400" dirty="0" err="1">
                <a:solidFill>
                  <a:srgbClr val="FF0000"/>
                </a:solidFill>
              </a:rPr>
              <a:t>proprietà</a:t>
            </a:r>
            <a:r>
              <a:rPr lang="en-GB" altLang="it-IT" sz="1400" dirty="0">
                <a:solidFill>
                  <a:srgbClr val="FF0000"/>
                </a:solidFill>
              </a:rPr>
              <a:t> di </a:t>
            </a:r>
            <a:r>
              <a:rPr lang="en-GB" altLang="it-IT" sz="1400" dirty="0" err="1">
                <a:solidFill>
                  <a:srgbClr val="FF0000"/>
                </a:solidFill>
              </a:rPr>
              <a:t>formulazione</a:t>
            </a:r>
            <a:r>
              <a:rPr lang="en-GB" altLang="it-IT" sz="1400" dirty="0">
                <a:solidFill>
                  <a:srgbClr val="FF0000"/>
                </a:solidFill>
              </a:rPr>
              <a:t> ed </a:t>
            </a:r>
            <a:r>
              <a:rPr lang="en-GB" altLang="it-IT" sz="1400" dirty="0" err="1">
                <a:solidFill>
                  <a:srgbClr val="FF0000"/>
                </a:solidFill>
              </a:rPr>
              <a:t>efficacia</a:t>
            </a:r>
            <a:r>
              <a:rPr lang="en-GB" altLang="it-IT" sz="1400" dirty="0">
                <a:solidFill>
                  <a:srgbClr val="4D4D4D"/>
                </a:solidFill>
              </a:rPr>
              <a:t> in un </a:t>
            </a:r>
            <a:r>
              <a:rPr lang="en-GB" altLang="it-IT" sz="1400" dirty="0" err="1">
                <a:solidFill>
                  <a:srgbClr val="4D4D4D"/>
                </a:solidFill>
              </a:rPr>
              <a:t>modello</a:t>
            </a:r>
            <a:r>
              <a:rPr lang="en-GB" altLang="it-IT" sz="1400" dirty="0">
                <a:solidFill>
                  <a:srgbClr val="4D4D4D"/>
                </a:solidFill>
              </a:rPr>
              <a:t> </a:t>
            </a:r>
            <a:r>
              <a:rPr lang="en-GB" altLang="it-IT" sz="1400" dirty="0" err="1">
                <a:solidFill>
                  <a:srgbClr val="4D4D4D"/>
                </a:solidFill>
              </a:rPr>
              <a:t>animale</a:t>
            </a:r>
            <a:r>
              <a:rPr lang="en-GB" altLang="it-IT" sz="1400" dirty="0">
                <a:solidFill>
                  <a:srgbClr val="4D4D4D"/>
                </a:solidFill>
              </a:rPr>
              <a:t> di </a:t>
            </a:r>
            <a:r>
              <a:rPr lang="en-GB" altLang="it-IT" sz="1400" dirty="0" err="1">
                <a:solidFill>
                  <a:srgbClr val="4D4D4D"/>
                </a:solidFill>
              </a:rPr>
              <a:t>ferita</a:t>
            </a:r>
            <a:endParaRPr lang="en-GB" altLang="it-IT" sz="1400" dirty="0">
              <a:solidFill>
                <a:srgbClr val="4D4D4D"/>
              </a:solidFill>
            </a:endParaRPr>
          </a:p>
          <a:p>
            <a:pPr marL="360363" indent="-360363">
              <a:lnSpc>
                <a:spcPct val="110000"/>
              </a:lnSpc>
            </a:pPr>
            <a:r>
              <a:rPr lang="en-GB" altLang="it-IT" sz="1400" dirty="0" err="1">
                <a:solidFill>
                  <a:srgbClr val="4D4D4D"/>
                </a:solidFill>
              </a:rPr>
              <a:t>Retapamulina</a:t>
            </a:r>
            <a:r>
              <a:rPr lang="en-GB" altLang="it-IT" sz="1400" dirty="0">
                <a:solidFill>
                  <a:srgbClr val="4D4D4D"/>
                </a:solidFill>
              </a:rPr>
              <a:t> è </a:t>
            </a:r>
            <a:r>
              <a:rPr lang="en-GB" altLang="it-IT" sz="1400" dirty="0" err="1">
                <a:solidFill>
                  <a:srgbClr val="4D4D4D"/>
                </a:solidFill>
              </a:rPr>
              <a:t>stata</a:t>
            </a:r>
            <a:r>
              <a:rPr lang="en-GB" altLang="it-IT" sz="1400" dirty="0">
                <a:solidFill>
                  <a:srgbClr val="4D4D4D"/>
                </a:solidFill>
              </a:rPr>
              <a:t> </a:t>
            </a:r>
            <a:r>
              <a:rPr lang="en-GB" altLang="it-IT" sz="1400" dirty="0" err="1">
                <a:solidFill>
                  <a:srgbClr val="4D4D4D"/>
                </a:solidFill>
              </a:rPr>
              <a:t>selezionata</a:t>
            </a:r>
            <a:r>
              <a:rPr lang="en-GB" altLang="it-IT" sz="1400" dirty="0">
                <a:solidFill>
                  <a:srgbClr val="4D4D4D"/>
                </a:solidFill>
              </a:rPr>
              <a:t> per </a:t>
            </a:r>
            <a:r>
              <a:rPr lang="en-GB" altLang="it-IT" sz="1400" dirty="0" err="1">
                <a:solidFill>
                  <a:srgbClr val="4D4D4D"/>
                </a:solidFill>
              </a:rPr>
              <a:t>avere</a:t>
            </a:r>
            <a:r>
              <a:rPr lang="en-GB" altLang="it-IT" sz="1400" dirty="0">
                <a:solidFill>
                  <a:srgbClr val="4D4D4D"/>
                </a:solidFill>
              </a:rPr>
              <a:t> il </a:t>
            </a:r>
            <a:r>
              <a:rPr lang="en-GB" altLang="it-IT" sz="1400" dirty="0" err="1">
                <a:solidFill>
                  <a:srgbClr val="4D4D4D"/>
                </a:solidFill>
              </a:rPr>
              <a:t>miglior</a:t>
            </a:r>
            <a:r>
              <a:rPr lang="en-GB" altLang="it-IT" sz="1400" dirty="0">
                <a:solidFill>
                  <a:srgbClr val="4D4D4D"/>
                </a:solidFill>
              </a:rPr>
              <a:t> </a:t>
            </a:r>
            <a:r>
              <a:rPr lang="en-GB" altLang="it-IT" sz="1400" dirty="0" err="1">
                <a:solidFill>
                  <a:srgbClr val="4D4D4D"/>
                </a:solidFill>
              </a:rPr>
              <a:t>equilibrio</a:t>
            </a:r>
            <a:r>
              <a:rPr lang="en-GB" altLang="it-IT" sz="1400" dirty="0">
                <a:solidFill>
                  <a:srgbClr val="4D4D4D"/>
                </a:solidFill>
              </a:rPr>
              <a:t> </a:t>
            </a:r>
            <a:r>
              <a:rPr lang="en-GB" altLang="it-IT" sz="1400" dirty="0" err="1">
                <a:solidFill>
                  <a:srgbClr val="4D4D4D"/>
                </a:solidFill>
              </a:rPr>
              <a:t>tra</a:t>
            </a:r>
            <a:r>
              <a:rPr lang="en-GB" altLang="it-IT" sz="1400" dirty="0">
                <a:solidFill>
                  <a:srgbClr val="4D4D4D"/>
                </a:solidFill>
              </a:rPr>
              <a:t> </a:t>
            </a:r>
            <a:r>
              <a:rPr lang="en-GB" altLang="it-IT" sz="1400" dirty="0" err="1">
                <a:solidFill>
                  <a:srgbClr val="4D4D4D"/>
                </a:solidFill>
              </a:rPr>
              <a:t>queste</a:t>
            </a:r>
            <a:r>
              <a:rPr lang="en-GB" altLang="it-IT" sz="1400" dirty="0">
                <a:solidFill>
                  <a:srgbClr val="4D4D4D"/>
                </a:solidFill>
              </a:rPr>
              <a:t> </a:t>
            </a:r>
            <a:r>
              <a:rPr lang="en-GB" altLang="it-IT" sz="1400" dirty="0" err="1">
                <a:solidFill>
                  <a:srgbClr val="4D4D4D"/>
                </a:solidFill>
              </a:rPr>
              <a:t>proprietà</a:t>
            </a:r>
            <a:r>
              <a:rPr lang="en-GB" altLang="it-IT" sz="1400" dirty="0">
                <a:solidFill>
                  <a:srgbClr val="4D4D4D"/>
                </a:solidFill>
              </a:rPr>
              <a:t> </a:t>
            </a:r>
          </a:p>
          <a:p>
            <a:pPr marL="360363" indent="-360363">
              <a:lnSpc>
                <a:spcPct val="110000"/>
              </a:lnSpc>
            </a:pPr>
            <a:r>
              <a:rPr lang="en-GB" altLang="it-IT" sz="1400" dirty="0">
                <a:solidFill>
                  <a:srgbClr val="4D4D4D"/>
                </a:solidFill>
              </a:rPr>
              <a:t>MECCANISMO D’AZIONE:</a:t>
            </a:r>
            <a:br>
              <a:rPr lang="en-GB" altLang="it-IT" sz="1400" dirty="0">
                <a:solidFill>
                  <a:srgbClr val="4D4D4D"/>
                </a:solidFill>
              </a:rPr>
            </a:br>
            <a:r>
              <a:rPr lang="en-GB" altLang="it-IT" sz="1400" dirty="0" err="1">
                <a:solidFill>
                  <a:srgbClr val="4D4D4D"/>
                </a:solidFill>
              </a:rPr>
              <a:t>inibisce</a:t>
            </a:r>
            <a:r>
              <a:rPr lang="en-GB" altLang="it-IT" sz="1400" dirty="0">
                <a:solidFill>
                  <a:srgbClr val="4D4D4D"/>
                </a:solidFill>
              </a:rPr>
              <a:t> la </a:t>
            </a:r>
            <a:r>
              <a:rPr lang="en-GB" altLang="it-IT" sz="1400" dirty="0" err="1">
                <a:solidFill>
                  <a:srgbClr val="4D4D4D"/>
                </a:solidFill>
              </a:rPr>
              <a:t>sintesi</a:t>
            </a:r>
            <a:r>
              <a:rPr lang="en-GB" altLang="it-IT" sz="1400" dirty="0">
                <a:solidFill>
                  <a:srgbClr val="4D4D4D"/>
                </a:solidFill>
              </a:rPr>
              <a:t> </a:t>
            </a:r>
            <a:r>
              <a:rPr lang="en-GB" altLang="it-IT" sz="1400" dirty="0" err="1">
                <a:solidFill>
                  <a:srgbClr val="4D4D4D"/>
                </a:solidFill>
              </a:rPr>
              <a:t>proteica</a:t>
            </a:r>
            <a:r>
              <a:rPr lang="en-GB" altLang="it-IT" sz="1400" dirty="0">
                <a:solidFill>
                  <a:srgbClr val="4D4D4D"/>
                </a:solidFill>
              </a:rPr>
              <a:t> </a:t>
            </a:r>
            <a:r>
              <a:rPr lang="en-GB" altLang="it-IT" sz="1400" dirty="0" err="1">
                <a:solidFill>
                  <a:srgbClr val="4D4D4D"/>
                </a:solidFill>
              </a:rPr>
              <a:t>batterica</a:t>
            </a:r>
            <a:r>
              <a:rPr lang="en-GB" altLang="it-IT" sz="1400" dirty="0">
                <a:solidFill>
                  <a:srgbClr val="4D4D4D"/>
                </a:solidFill>
              </a:rPr>
              <a:t> </a:t>
            </a:r>
            <a:r>
              <a:rPr lang="en-GB" altLang="it-IT" sz="1400" dirty="0" err="1">
                <a:solidFill>
                  <a:srgbClr val="4D4D4D"/>
                </a:solidFill>
              </a:rPr>
              <a:t>mediante</a:t>
            </a:r>
            <a:r>
              <a:rPr lang="en-GB" altLang="it-IT" sz="1400" dirty="0">
                <a:solidFill>
                  <a:srgbClr val="4D4D4D"/>
                </a:solidFill>
              </a:rPr>
              <a:t> </a:t>
            </a:r>
            <a:r>
              <a:rPr lang="en-GB" altLang="it-IT" sz="1400" dirty="0" err="1">
                <a:solidFill>
                  <a:srgbClr val="4D4D4D"/>
                </a:solidFill>
              </a:rPr>
              <a:t>legame</a:t>
            </a:r>
            <a:r>
              <a:rPr lang="en-GB" altLang="it-IT" sz="1400" dirty="0">
                <a:solidFill>
                  <a:srgbClr val="4D4D4D"/>
                </a:solidFill>
              </a:rPr>
              <a:t> </a:t>
            </a:r>
            <a:r>
              <a:rPr lang="en-GB" altLang="it-IT" sz="1400" dirty="0" err="1">
                <a:solidFill>
                  <a:srgbClr val="4D4D4D"/>
                </a:solidFill>
              </a:rPr>
              <a:t>alla</a:t>
            </a:r>
            <a:r>
              <a:rPr lang="en-GB" altLang="it-IT" sz="1400" dirty="0">
                <a:solidFill>
                  <a:srgbClr val="4D4D4D"/>
                </a:solidFill>
              </a:rPr>
              <a:t> </a:t>
            </a:r>
            <a:r>
              <a:rPr lang="en-GB" altLang="it-IT" sz="1400" dirty="0" err="1">
                <a:solidFill>
                  <a:srgbClr val="4D4D4D"/>
                </a:solidFill>
              </a:rPr>
              <a:t>subunità</a:t>
            </a:r>
            <a:r>
              <a:rPr lang="en-GB" altLang="it-IT" sz="1400" dirty="0">
                <a:solidFill>
                  <a:srgbClr val="4D4D4D"/>
                </a:solidFill>
              </a:rPr>
              <a:t> 50s  </a:t>
            </a:r>
            <a:r>
              <a:rPr lang="en-GB" altLang="it-IT" sz="1400" dirty="0" err="1">
                <a:solidFill>
                  <a:srgbClr val="4D4D4D"/>
                </a:solidFill>
              </a:rPr>
              <a:t>dei</a:t>
            </a:r>
            <a:r>
              <a:rPr lang="en-GB" altLang="it-IT" sz="1400" dirty="0">
                <a:solidFill>
                  <a:srgbClr val="4D4D4D"/>
                </a:solidFill>
              </a:rPr>
              <a:t> </a:t>
            </a:r>
            <a:r>
              <a:rPr lang="en-GB" altLang="it-IT" sz="1400" dirty="0" err="1">
                <a:solidFill>
                  <a:srgbClr val="4D4D4D"/>
                </a:solidFill>
              </a:rPr>
              <a:t>ribosomi</a:t>
            </a:r>
            <a:r>
              <a:rPr lang="en-GB" altLang="it-IT" sz="1400" dirty="0">
                <a:solidFill>
                  <a:srgbClr val="4D4D4D"/>
                </a:solidFill>
              </a:rPr>
              <a:t> </a:t>
            </a:r>
            <a:r>
              <a:rPr lang="en-GB" altLang="it-IT" sz="1400" dirty="0" err="1">
                <a:solidFill>
                  <a:srgbClr val="4D4D4D"/>
                </a:solidFill>
              </a:rPr>
              <a:t>batterici</a:t>
            </a:r>
            <a:r>
              <a:rPr lang="en-GB" altLang="it-IT" sz="1400" dirty="0">
                <a:solidFill>
                  <a:srgbClr val="4D4D4D"/>
                </a:solidFill>
              </a:rPr>
              <a:t> (</a:t>
            </a:r>
            <a:r>
              <a:rPr lang="en-GB" altLang="it-IT" sz="1400" dirty="0" err="1">
                <a:solidFill>
                  <a:srgbClr val="4D4D4D"/>
                </a:solidFill>
              </a:rPr>
              <a:t>blocca</a:t>
            </a:r>
            <a:r>
              <a:rPr lang="en-GB" altLang="it-IT" sz="1400" dirty="0">
                <a:solidFill>
                  <a:srgbClr val="4D4D4D"/>
                </a:solidFill>
              </a:rPr>
              <a:t> </a:t>
            </a:r>
            <a:r>
              <a:rPr lang="en-GB" altLang="it-IT" sz="1400" dirty="0" err="1">
                <a:solidFill>
                  <a:srgbClr val="4D4D4D"/>
                </a:solidFill>
              </a:rPr>
              <a:t>l’attività</a:t>
            </a:r>
            <a:r>
              <a:rPr lang="en-GB" altLang="it-IT" sz="1400" dirty="0">
                <a:solidFill>
                  <a:srgbClr val="4D4D4D"/>
                </a:solidFill>
              </a:rPr>
              <a:t> </a:t>
            </a:r>
            <a:r>
              <a:rPr lang="en-GB" altLang="it-IT" sz="1400" dirty="0" err="1">
                <a:solidFill>
                  <a:srgbClr val="4D4D4D"/>
                </a:solidFill>
              </a:rPr>
              <a:t>della</a:t>
            </a:r>
            <a:r>
              <a:rPr lang="en-GB" altLang="it-IT" sz="1400" dirty="0">
                <a:solidFill>
                  <a:srgbClr val="4D4D4D"/>
                </a:solidFill>
              </a:rPr>
              <a:t> </a:t>
            </a:r>
            <a:r>
              <a:rPr lang="en-GB" altLang="it-IT" sz="1400" dirty="0" err="1">
                <a:solidFill>
                  <a:srgbClr val="4D4D4D"/>
                </a:solidFill>
              </a:rPr>
              <a:t>peptidil</a:t>
            </a:r>
            <a:r>
              <a:rPr lang="en-GB" altLang="it-IT" sz="1400" dirty="0">
                <a:solidFill>
                  <a:srgbClr val="4D4D4D"/>
                </a:solidFill>
              </a:rPr>
              <a:t> </a:t>
            </a:r>
            <a:r>
              <a:rPr lang="en-GB" altLang="it-IT" sz="1400" dirty="0" err="1">
                <a:solidFill>
                  <a:srgbClr val="4D4D4D"/>
                </a:solidFill>
              </a:rPr>
              <a:t>trasferasi</a:t>
            </a:r>
            <a:r>
              <a:rPr lang="en-GB" altLang="it-IT" sz="1400" dirty="0">
                <a:solidFill>
                  <a:srgbClr val="4D4D4D"/>
                </a:solidFill>
              </a:rPr>
              <a:t> </a:t>
            </a:r>
            <a:r>
              <a:rPr lang="en-GB" altLang="it-IT" sz="1400" dirty="0" err="1">
                <a:solidFill>
                  <a:srgbClr val="4D4D4D"/>
                </a:solidFill>
              </a:rPr>
              <a:t>ribosomica</a:t>
            </a:r>
            <a:r>
              <a:rPr lang="en-GB" altLang="it-IT" sz="1400" dirty="0">
                <a:solidFill>
                  <a:srgbClr val="4D4D4D"/>
                </a:solidFill>
              </a:rPr>
              <a:t>); </a:t>
            </a:r>
            <a:r>
              <a:rPr lang="en-GB" altLang="it-IT" sz="1400" dirty="0" err="1">
                <a:solidFill>
                  <a:srgbClr val="4D4D4D"/>
                </a:solidFill>
              </a:rPr>
              <a:t>meccanismo</a:t>
            </a:r>
            <a:r>
              <a:rPr lang="en-GB" altLang="it-IT" sz="1400" dirty="0">
                <a:solidFill>
                  <a:srgbClr val="4D4D4D"/>
                </a:solidFill>
              </a:rPr>
              <a:t> </a:t>
            </a:r>
            <a:r>
              <a:rPr lang="en-GB" altLang="it-IT" sz="1400" dirty="0" err="1">
                <a:solidFill>
                  <a:srgbClr val="4D4D4D"/>
                </a:solidFill>
              </a:rPr>
              <a:t>d’azione</a:t>
            </a:r>
            <a:r>
              <a:rPr lang="en-GB" altLang="it-IT" sz="1400" dirty="0">
                <a:solidFill>
                  <a:srgbClr val="4D4D4D"/>
                </a:solidFill>
              </a:rPr>
              <a:t> </a:t>
            </a:r>
            <a:r>
              <a:rPr lang="en-GB" altLang="it-IT" sz="1400" dirty="0" err="1">
                <a:solidFill>
                  <a:srgbClr val="4D4D4D"/>
                </a:solidFill>
              </a:rPr>
              <a:t>diverso</a:t>
            </a:r>
            <a:r>
              <a:rPr lang="en-GB" altLang="it-IT" sz="1400" dirty="0">
                <a:solidFill>
                  <a:srgbClr val="4D4D4D"/>
                </a:solidFill>
              </a:rPr>
              <a:t> da </a:t>
            </a:r>
            <a:r>
              <a:rPr lang="en-GB" altLang="it-IT" sz="1400" dirty="0" err="1">
                <a:solidFill>
                  <a:srgbClr val="4D4D4D"/>
                </a:solidFill>
              </a:rPr>
              <a:t>quello</a:t>
            </a:r>
            <a:r>
              <a:rPr lang="en-GB" altLang="it-IT" sz="1400" dirty="0">
                <a:solidFill>
                  <a:srgbClr val="4D4D4D"/>
                </a:solidFill>
              </a:rPr>
              <a:t> </a:t>
            </a:r>
            <a:r>
              <a:rPr lang="en-GB" altLang="it-IT" sz="1400" dirty="0" err="1">
                <a:solidFill>
                  <a:srgbClr val="4D4D4D"/>
                </a:solidFill>
              </a:rPr>
              <a:t>degli</a:t>
            </a:r>
            <a:r>
              <a:rPr lang="en-GB" altLang="it-IT" sz="1400" dirty="0">
                <a:solidFill>
                  <a:srgbClr val="4D4D4D"/>
                </a:solidFill>
              </a:rPr>
              <a:t> </a:t>
            </a:r>
            <a:r>
              <a:rPr lang="en-GB" altLang="it-IT" sz="1400" dirty="0" err="1">
                <a:solidFill>
                  <a:srgbClr val="4D4D4D"/>
                </a:solidFill>
              </a:rPr>
              <a:t>altri</a:t>
            </a:r>
            <a:r>
              <a:rPr lang="en-GB" altLang="it-IT" sz="1400" dirty="0">
                <a:solidFill>
                  <a:srgbClr val="4D4D4D"/>
                </a:solidFill>
              </a:rPr>
              <a:t> </a:t>
            </a:r>
            <a:r>
              <a:rPr lang="en-GB" altLang="it-IT" sz="1400" dirty="0" err="1">
                <a:solidFill>
                  <a:srgbClr val="4D4D4D"/>
                </a:solidFill>
              </a:rPr>
              <a:t>farmaci</a:t>
            </a:r>
            <a:r>
              <a:rPr lang="en-GB" altLang="it-IT" sz="1400" dirty="0">
                <a:solidFill>
                  <a:srgbClr val="4D4D4D"/>
                </a:solidFill>
              </a:rPr>
              <a:t> (non genera cross-</a:t>
            </a:r>
            <a:r>
              <a:rPr lang="en-GB" altLang="it-IT" sz="1400" dirty="0" err="1">
                <a:solidFill>
                  <a:srgbClr val="4D4D4D"/>
                </a:solidFill>
              </a:rPr>
              <a:t>resistenza</a:t>
            </a:r>
            <a:r>
              <a:rPr lang="en-GB" altLang="it-IT" sz="1400" dirty="0">
                <a:solidFill>
                  <a:srgbClr val="4D4D4D"/>
                </a:solidFill>
              </a:rPr>
              <a:t>)</a:t>
            </a:r>
          </a:p>
          <a:p>
            <a:pPr marL="360363" indent="-360363">
              <a:lnSpc>
                <a:spcPct val="80000"/>
              </a:lnSpc>
            </a:pPr>
            <a:endParaRPr lang="en-US" altLang="it-IT" sz="1900" dirty="0">
              <a:solidFill>
                <a:srgbClr val="4D4D4D"/>
              </a:solidFill>
            </a:endParaRPr>
          </a:p>
        </p:txBody>
      </p:sp>
      <p:graphicFrame>
        <p:nvGraphicFramePr>
          <p:cNvPr id="115716" name="Object 4">
            <a:extLst>
              <a:ext uri="{FF2B5EF4-FFF2-40B4-BE49-F238E27FC236}">
                <a16:creationId xmlns:a16="http://schemas.microsoft.com/office/drawing/2014/main" id="{D271457F-9580-40BA-9227-4648523CD932}"/>
              </a:ext>
            </a:extLst>
          </p:cNvPr>
          <p:cNvGraphicFramePr>
            <a:graphicFrameLocks noChangeAspect="1"/>
          </p:cNvGraphicFramePr>
          <p:nvPr/>
        </p:nvGraphicFramePr>
        <p:xfrm>
          <a:off x="5795963" y="2060575"/>
          <a:ext cx="2447925" cy="2009775"/>
        </p:xfrm>
        <a:graphic>
          <a:graphicData uri="http://schemas.openxmlformats.org/presentationml/2006/ole">
            <mc:AlternateContent xmlns:mc="http://schemas.openxmlformats.org/markup-compatibility/2006">
              <mc:Choice xmlns:v="urn:schemas-microsoft-com:vml" Requires="v">
                <p:oleObj name="Photo Editor Photo" r:id="rId3" imgW="9752381" imgH="7314286" progId="MSPhotoEd.3">
                  <p:embed/>
                </p:oleObj>
              </mc:Choice>
              <mc:Fallback>
                <p:oleObj name="Photo Editor Photo" r:id="rId3" imgW="9752381" imgH="7314286" progId="MSPhotoEd.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l="25230" t="34232" r="20105" b="11514"/>
                      <a:stretch>
                        <a:fillRect/>
                      </a:stretch>
                    </p:blipFill>
                    <p:spPr bwMode="auto">
                      <a:xfrm>
                        <a:off x="5795963" y="2060575"/>
                        <a:ext cx="2447925" cy="2009775"/>
                      </a:xfrm>
                      <a:prstGeom prst="rect">
                        <a:avLst/>
                      </a:prstGeom>
                      <a:noFill/>
                      <a:ln w="19050">
                        <a:solidFill>
                          <a:srgbClr val="3333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5717" name="Object 6">
            <a:extLst>
              <a:ext uri="{FF2B5EF4-FFF2-40B4-BE49-F238E27FC236}">
                <a16:creationId xmlns:a16="http://schemas.microsoft.com/office/drawing/2014/main" id="{17CB6D9C-F29E-467D-86F5-2DE390A79904}"/>
              </a:ext>
            </a:extLst>
          </p:cNvPr>
          <p:cNvGraphicFramePr>
            <a:graphicFrameLocks noChangeAspect="1"/>
          </p:cNvGraphicFramePr>
          <p:nvPr/>
        </p:nvGraphicFramePr>
        <p:xfrm>
          <a:off x="5832475" y="4368800"/>
          <a:ext cx="2484438" cy="1346200"/>
        </p:xfrm>
        <a:graphic>
          <a:graphicData uri="http://schemas.openxmlformats.org/presentationml/2006/ole">
            <mc:AlternateContent xmlns:mc="http://schemas.openxmlformats.org/markup-compatibility/2006">
              <mc:Choice xmlns:v="urn:schemas-microsoft-com:vml" Requires="v">
                <p:oleObj name="ISIS/Draw Sketch" r:id="rId5" imgW="8453431" imgH="3053511" progId="ISISServer">
                  <p:embed/>
                </p:oleObj>
              </mc:Choice>
              <mc:Fallback>
                <p:oleObj name="ISIS/Draw Sketch" r:id="rId5" imgW="8453431" imgH="3053511" progId="ISISServer">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l="52286" t="11185" r="1466" b="8888"/>
                      <a:stretch>
                        <a:fillRect/>
                      </a:stretch>
                    </p:blipFill>
                    <p:spPr bwMode="auto">
                      <a:xfrm>
                        <a:off x="5832475" y="4368800"/>
                        <a:ext cx="2484438" cy="134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5718" name="Text Box 7">
            <a:extLst>
              <a:ext uri="{FF2B5EF4-FFF2-40B4-BE49-F238E27FC236}">
                <a16:creationId xmlns:a16="http://schemas.microsoft.com/office/drawing/2014/main" id="{8935CE91-22F1-4ABF-9DE2-C00EF9D381F3}"/>
              </a:ext>
            </a:extLst>
          </p:cNvPr>
          <p:cNvSpPr txBox="1">
            <a:spLocks noChangeArrowheads="1"/>
          </p:cNvSpPr>
          <p:nvPr/>
        </p:nvSpPr>
        <p:spPr bwMode="auto">
          <a:xfrm>
            <a:off x="6948488" y="5949950"/>
            <a:ext cx="1798637"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it-IT" sz="800">
                <a:solidFill>
                  <a:srgbClr val="4D4D4D"/>
                </a:solidFill>
              </a:rPr>
              <a:t>Hunt 2000</a:t>
            </a:r>
          </a:p>
          <a:p>
            <a:pPr algn="r">
              <a:spcBef>
                <a:spcPct val="0"/>
              </a:spcBef>
              <a:buFontTx/>
              <a:buNone/>
            </a:pPr>
            <a:r>
              <a:rPr lang="en-US" altLang="it-IT" sz="800">
                <a:solidFill>
                  <a:srgbClr val="4D4D4D"/>
                </a:solidFill>
              </a:rPr>
              <a:t>Rittenhouse et al, 2006 </a:t>
            </a:r>
          </a:p>
          <a:p>
            <a:pPr algn="r">
              <a:spcBef>
                <a:spcPct val="0"/>
              </a:spcBef>
              <a:buFontTx/>
              <a:buNone/>
            </a:pPr>
            <a:r>
              <a:rPr lang="en-GB" altLang="it-IT" sz="800">
                <a:solidFill>
                  <a:srgbClr val="4D4D4D"/>
                </a:solidFill>
              </a:rPr>
              <a:t>Photograph courtesy of M Wilhelm</a:t>
            </a:r>
          </a:p>
        </p:txBody>
      </p:sp>
    </p:spTree>
  </p:cSld>
  <p:clrMapOvr>
    <a:masterClrMapping/>
  </p:clrMapOvr>
  <p:transition spd="slow">
    <p:strips dir="ru"/>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AutoShape 2">
            <a:extLst>
              <a:ext uri="{FF2B5EF4-FFF2-40B4-BE49-F238E27FC236}">
                <a16:creationId xmlns:a16="http://schemas.microsoft.com/office/drawing/2014/main" id="{75941C8F-9289-47EA-9928-6ABFEF990404}"/>
              </a:ext>
            </a:extLst>
          </p:cNvPr>
          <p:cNvSpPr>
            <a:spLocks noChangeArrowheads="1"/>
          </p:cNvSpPr>
          <p:nvPr/>
        </p:nvSpPr>
        <p:spPr bwMode="auto">
          <a:xfrm>
            <a:off x="990600" y="1495425"/>
            <a:ext cx="7315200" cy="4648200"/>
          </a:xfrm>
          <a:prstGeom prst="roundRect">
            <a:avLst>
              <a:gd name="adj" fmla="val 41083"/>
            </a:avLst>
          </a:prstGeom>
          <a:gradFill rotWithShape="1">
            <a:gsLst>
              <a:gs pos="0">
                <a:srgbClr val="9B7300"/>
              </a:gs>
              <a:gs pos="50000">
                <a:srgbClr val="E0A500"/>
              </a:gs>
              <a:gs pos="100000">
                <a:srgbClr val="9B7300"/>
              </a:gs>
            </a:gsLst>
            <a:lin ang="5400000" scaled="1"/>
          </a:gradFill>
          <a:ln w="762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it-IT" altLang="it-IT" sz="1000"/>
          </a:p>
        </p:txBody>
      </p:sp>
      <p:sp>
        <p:nvSpPr>
          <p:cNvPr id="117763" name="Oval 3">
            <a:extLst>
              <a:ext uri="{FF2B5EF4-FFF2-40B4-BE49-F238E27FC236}">
                <a16:creationId xmlns:a16="http://schemas.microsoft.com/office/drawing/2014/main" id="{DE9D71DF-F5A1-4551-8D81-B69948B77965}"/>
              </a:ext>
            </a:extLst>
          </p:cNvPr>
          <p:cNvSpPr>
            <a:spLocks noChangeArrowheads="1"/>
          </p:cNvSpPr>
          <p:nvPr/>
        </p:nvSpPr>
        <p:spPr bwMode="auto">
          <a:xfrm>
            <a:off x="2019300" y="2257425"/>
            <a:ext cx="1295400" cy="7620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17764" name="Oval 4">
            <a:extLst>
              <a:ext uri="{FF2B5EF4-FFF2-40B4-BE49-F238E27FC236}">
                <a16:creationId xmlns:a16="http://schemas.microsoft.com/office/drawing/2014/main" id="{87B22BA5-9908-4E5F-A481-72A6D367A574}"/>
              </a:ext>
            </a:extLst>
          </p:cNvPr>
          <p:cNvSpPr>
            <a:spLocks noChangeArrowheads="1"/>
          </p:cNvSpPr>
          <p:nvPr/>
        </p:nvSpPr>
        <p:spPr bwMode="auto">
          <a:xfrm>
            <a:off x="1835150" y="2708275"/>
            <a:ext cx="1676400" cy="12954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grpSp>
        <p:nvGrpSpPr>
          <p:cNvPr id="2" name="Group 41">
            <a:extLst>
              <a:ext uri="{FF2B5EF4-FFF2-40B4-BE49-F238E27FC236}">
                <a16:creationId xmlns:a16="http://schemas.microsoft.com/office/drawing/2014/main" id="{F7190F10-5860-4AAF-B975-EFA0A43EBBCC}"/>
              </a:ext>
            </a:extLst>
          </p:cNvPr>
          <p:cNvGrpSpPr>
            <a:grpSpLocks/>
          </p:cNvGrpSpPr>
          <p:nvPr/>
        </p:nvGrpSpPr>
        <p:grpSpPr bwMode="auto">
          <a:xfrm>
            <a:off x="2728913" y="2708275"/>
            <a:ext cx="203200" cy="1127125"/>
            <a:chOff x="1701" y="1706"/>
            <a:chExt cx="128" cy="710"/>
          </a:xfrm>
        </p:grpSpPr>
        <p:sp>
          <p:nvSpPr>
            <p:cNvPr id="117797" name="Line 9">
              <a:extLst>
                <a:ext uri="{FF2B5EF4-FFF2-40B4-BE49-F238E27FC236}">
                  <a16:creationId xmlns:a16="http://schemas.microsoft.com/office/drawing/2014/main" id="{2E5379DB-F182-4EA4-B122-7421C9DA10D0}"/>
                </a:ext>
              </a:extLst>
            </p:cNvPr>
            <p:cNvSpPr>
              <a:spLocks noChangeShapeType="1"/>
            </p:cNvSpPr>
            <p:nvPr/>
          </p:nvSpPr>
          <p:spPr bwMode="auto">
            <a:xfrm>
              <a:off x="1765" y="1706"/>
              <a:ext cx="0" cy="27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grpSp>
          <p:nvGrpSpPr>
            <p:cNvPr id="117798" name="Group 11">
              <a:extLst>
                <a:ext uri="{FF2B5EF4-FFF2-40B4-BE49-F238E27FC236}">
                  <a16:creationId xmlns:a16="http://schemas.microsoft.com/office/drawing/2014/main" id="{C12328EC-7960-4691-9B0E-0104807F7FF1}"/>
                </a:ext>
              </a:extLst>
            </p:cNvPr>
            <p:cNvGrpSpPr>
              <a:grpSpLocks/>
            </p:cNvGrpSpPr>
            <p:nvPr/>
          </p:nvGrpSpPr>
          <p:grpSpPr bwMode="auto">
            <a:xfrm>
              <a:off x="1701" y="1944"/>
              <a:ext cx="128" cy="472"/>
              <a:chOff x="1856" y="1580"/>
              <a:chExt cx="128" cy="472"/>
            </a:xfrm>
          </p:grpSpPr>
          <p:sp>
            <p:nvSpPr>
              <p:cNvPr id="117799" name="Oval 12">
                <a:extLst>
                  <a:ext uri="{FF2B5EF4-FFF2-40B4-BE49-F238E27FC236}">
                    <a16:creationId xmlns:a16="http://schemas.microsoft.com/office/drawing/2014/main" id="{C6AFAD74-B6B2-4540-9234-39D34DE3DFA2}"/>
                  </a:ext>
                </a:extLst>
              </p:cNvPr>
              <p:cNvSpPr>
                <a:spLocks noChangeArrowheads="1"/>
              </p:cNvSpPr>
              <p:nvPr/>
            </p:nvSpPr>
            <p:spPr bwMode="auto">
              <a:xfrm>
                <a:off x="1872" y="1580"/>
                <a:ext cx="96" cy="96"/>
              </a:xfrm>
              <a:prstGeom prst="ellipse">
                <a:avLst/>
              </a:prstGeom>
              <a:solidFill>
                <a:srgbClr val="FF33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17800" name="Oval 13">
                <a:extLst>
                  <a:ext uri="{FF2B5EF4-FFF2-40B4-BE49-F238E27FC236}">
                    <a16:creationId xmlns:a16="http://schemas.microsoft.com/office/drawing/2014/main" id="{17A21474-E577-4221-AD2A-07915B54FC0A}"/>
                  </a:ext>
                </a:extLst>
              </p:cNvPr>
              <p:cNvSpPr>
                <a:spLocks noChangeArrowheads="1"/>
              </p:cNvSpPr>
              <p:nvPr/>
            </p:nvSpPr>
            <p:spPr bwMode="auto">
              <a:xfrm>
                <a:off x="1874" y="1672"/>
                <a:ext cx="96" cy="96"/>
              </a:xfrm>
              <a:prstGeom prst="ellipse">
                <a:avLst/>
              </a:prstGeom>
              <a:solidFill>
                <a:schemeClr val="accent2"/>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17801" name="Oval 14">
                <a:extLst>
                  <a:ext uri="{FF2B5EF4-FFF2-40B4-BE49-F238E27FC236}">
                    <a16:creationId xmlns:a16="http://schemas.microsoft.com/office/drawing/2014/main" id="{C2197136-F129-4B69-8BB8-A7178897DCF9}"/>
                  </a:ext>
                </a:extLst>
              </p:cNvPr>
              <p:cNvSpPr>
                <a:spLocks noChangeArrowheads="1"/>
              </p:cNvSpPr>
              <p:nvPr/>
            </p:nvSpPr>
            <p:spPr bwMode="auto">
              <a:xfrm>
                <a:off x="1888" y="1768"/>
                <a:ext cx="96" cy="96"/>
              </a:xfrm>
              <a:prstGeom prst="ellipse">
                <a:avLst/>
              </a:prstGeom>
              <a:solidFill>
                <a:srgbClr val="FFFF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17802" name="Oval 15">
                <a:extLst>
                  <a:ext uri="{FF2B5EF4-FFF2-40B4-BE49-F238E27FC236}">
                    <a16:creationId xmlns:a16="http://schemas.microsoft.com/office/drawing/2014/main" id="{1AD38C17-B3FA-41EA-8372-A3B2D5EC4ADE}"/>
                  </a:ext>
                </a:extLst>
              </p:cNvPr>
              <p:cNvSpPr>
                <a:spLocks noChangeArrowheads="1"/>
              </p:cNvSpPr>
              <p:nvPr/>
            </p:nvSpPr>
            <p:spPr bwMode="auto">
              <a:xfrm>
                <a:off x="1856" y="1860"/>
                <a:ext cx="96" cy="96"/>
              </a:xfrm>
              <a:prstGeom prst="ellipse">
                <a:avLst/>
              </a:prstGeom>
              <a:solidFill>
                <a:srgbClr val="33CC33"/>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17803" name="Oval 16">
                <a:extLst>
                  <a:ext uri="{FF2B5EF4-FFF2-40B4-BE49-F238E27FC236}">
                    <a16:creationId xmlns:a16="http://schemas.microsoft.com/office/drawing/2014/main" id="{8DA873E4-6262-4DC2-ADCF-5FBE321FA211}"/>
                  </a:ext>
                </a:extLst>
              </p:cNvPr>
              <p:cNvSpPr>
                <a:spLocks noChangeArrowheads="1"/>
              </p:cNvSpPr>
              <p:nvPr/>
            </p:nvSpPr>
            <p:spPr bwMode="auto">
              <a:xfrm>
                <a:off x="1862" y="1956"/>
                <a:ext cx="96" cy="96"/>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grpSp>
      </p:grpSp>
      <p:sp>
        <p:nvSpPr>
          <p:cNvPr id="117766" name="Text Box 18">
            <a:extLst>
              <a:ext uri="{FF2B5EF4-FFF2-40B4-BE49-F238E27FC236}">
                <a16:creationId xmlns:a16="http://schemas.microsoft.com/office/drawing/2014/main" id="{E2A721A3-ED11-4BFB-972E-1871B393557B}"/>
              </a:ext>
            </a:extLst>
          </p:cNvPr>
          <p:cNvSpPr txBox="1">
            <a:spLocks noChangeArrowheads="1"/>
          </p:cNvSpPr>
          <p:nvPr/>
        </p:nvSpPr>
        <p:spPr bwMode="auto">
          <a:xfrm>
            <a:off x="2682875" y="2344738"/>
            <a:ext cx="336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IT" sz="2000">
                <a:solidFill>
                  <a:schemeClr val="bg1"/>
                </a:solidFill>
              </a:rPr>
              <a:t>P</a:t>
            </a:r>
          </a:p>
        </p:txBody>
      </p:sp>
      <p:sp>
        <p:nvSpPr>
          <p:cNvPr id="117767" name="Text Box 19">
            <a:extLst>
              <a:ext uri="{FF2B5EF4-FFF2-40B4-BE49-F238E27FC236}">
                <a16:creationId xmlns:a16="http://schemas.microsoft.com/office/drawing/2014/main" id="{95DD6E2E-5781-4697-AD2F-65E40D33940F}"/>
              </a:ext>
            </a:extLst>
          </p:cNvPr>
          <p:cNvSpPr txBox="1">
            <a:spLocks noChangeArrowheads="1"/>
          </p:cNvSpPr>
          <p:nvPr/>
        </p:nvSpPr>
        <p:spPr bwMode="auto">
          <a:xfrm>
            <a:off x="2339975" y="2344738"/>
            <a:ext cx="336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IT" sz="2000">
                <a:solidFill>
                  <a:schemeClr val="bg1"/>
                </a:solidFill>
              </a:rPr>
              <a:t>A</a:t>
            </a:r>
          </a:p>
        </p:txBody>
      </p:sp>
      <p:sp>
        <p:nvSpPr>
          <p:cNvPr id="117768" name="Oval 21">
            <a:extLst>
              <a:ext uri="{FF2B5EF4-FFF2-40B4-BE49-F238E27FC236}">
                <a16:creationId xmlns:a16="http://schemas.microsoft.com/office/drawing/2014/main" id="{D7352574-E28A-4B75-A76C-C8784FAD1587}"/>
              </a:ext>
            </a:extLst>
          </p:cNvPr>
          <p:cNvSpPr>
            <a:spLocks noChangeArrowheads="1"/>
          </p:cNvSpPr>
          <p:nvPr/>
        </p:nvSpPr>
        <p:spPr bwMode="auto">
          <a:xfrm>
            <a:off x="4111625" y="2262188"/>
            <a:ext cx="1295400" cy="7620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17769" name="Oval 22">
            <a:extLst>
              <a:ext uri="{FF2B5EF4-FFF2-40B4-BE49-F238E27FC236}">
                <a16:creationId xmlns:a16="http://schemas.microsoft.com/office/drawing/2014/main" id="{E42CDA4D-6E49-428B-8776-A63984AC56B1}"/>
              </a:ext>
            </a:extLst>
          </p:cNvPr>
          <p:cNvSpPr>
            <a:spLocks noChangeArrowheads="1"/>
          </p:cNvSpPr>
          <p:nvPr/>
        </p:nvSpPr>
        <p:spPr bwMode="auto">
          <a:xfrm>
            <a:off x="3921125" y="2719388"/>
            <a:ext cx="1676400" cy="12954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17770" name="Text Box 23">
            <a:extLst>
              <a:ext uri="{FF2B5EF4-FFF2-40B4-BE49-F238E27FC236}">
                <a16:creationId xmlns:a16="http://schemas.microsoft.com/office/drawing/2014/main" id="{1E5F887A-F3C0-456D-8FCB-15343C4309EE}"/>
              </a:ext>
            </a:extLst>
          </p:cNvPr>
          <p:cNvSpPr txBox="1">
            <a:spLocks noChangeArrowheads="1"/>
          </p:cNvSpPr>
          <p:nvPr/>
        </p:nvSpPr>
        <p:spPr bwMode="auto">
          <a:xfrm>
            <a:off x="4775200" y="2349500"/>
            <a:ext cx="336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IT" sz="2000">
                <a:solidFill>
                  <a:schemeClr val="bg1"/>
                </a:solidFill>
              </a:rPr>
              <a:t>P</a:t>
            </a:r>
          </a:p>
        </p:txBody>
      </p:sp>
      <p:sp>
        <p:nvSpPr>
          <p:cNvPr id="117771" name="Text Box 24">
            <a:extLst>
              <a:ext uri="{FF2B5EF4-FFF2-40B4-BE49-F238E27FC236}">
                <a16:creationId xmlns:a16="http://schemas.microsoft.com/office/drawing/2014/main" id="{7907FA15-E9FB-4EAA-BE7C-A0C301460BC4}"/>
              </a:ext>
            </a:extLst>
          </p:cNvPr>
          <p:cNvSpPr txBox="1">
            <a:spLocks noChangeArrowheads="1"/>
          </p:cNvSpPr>
          <p:nvPr/>
        </p:nvSpPr>
        <p:spPr bwMode="auto">
          <a:xfrm>
            <a:off x="4432300" y="2349500"/>
            <a:ext cx="336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IT" sz="2000">
                <a:solidFill>
                  <a:schemeClr val="bg1"/>
                </a:solidFill>
              </a:rPr>
              <a:t>A</a:t>
            </a:r>
          </a:p>
        </p:txBody>
      </p:sp>
      <p:sp>
        <p:nvSpPr>
          <p:cNvPr id="656409" name="AutoShape 25">
            <a:extLst>
              <a:ext uri="{FF2B5EF4-FFF2-40B4-BE49-F238E27FC236}">
                <a16:creationId xmlns:a16="http://schemas.microsoft.com/office/drawing/2014/main" id="{7CC1292C-5217-42F8-879D-4E589581AEEE}"/>
              </a:ext>
            </a:extLst>
          </p:cNvPr>
          <p:cNvSpPr>
            <a:spLocks noChangeArrowheads="1"/>
          </p:cNvSpPr>
          <p:nvPr/>
        </p:nvSpPr>
        <p:spPr bwMode="auto">
          <a:xfrm>
            <a:off x="4687888" y="2843213"/>
            <a:ext cx="254000" cy="234950"/>
          </a:xfrm>
          <a:prstGeom prst="star16">
            <a:avLst>
              <a:gd name="adj" fmla="val 37500"/>
            </a:avLst>
          </a:prstGeom>
          <a:solidFill>
            <a:schemeClr val="tx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it-IT" sz="1600">
                <a:solidFill>
                  <a:srgbClr val="FF0000"/>
                </a:solidFill>
              </a:rPr>
              <a:t>R</a:t>
            </a:r>
          </a:p>
        </p:txBody>
      </p:sp>
      <p:grpSp>
        <p:nvGrpSpPr>
          <p:cNvPr id="4" name="Group 26">
            <a:extLst>
              <a:ext uri="{FF2B5EF4-FFF2-40B4-BE49-F238E27FC236}">
                <a16:creationId xmlns:a16="http://schemas.microsoft.com/office/drawing/2014/main" id="{0B3879C4-1C95-456D-A2A8-6E78035193CE}"/>
              </a:ext>
            </a:extLst>
          </p:cNvPr>
          <p:cNvGrpSpPr>
            <a:grpSpLocks/>
          </p:cNvGrpSpPr>
          <p:nvPr/>
        </p:nvGrpSpPr>
        <p:grpSpPr bwMode="auto">
          <a:xfrm rot="1496768">
            <a:off x="4841875" y="2803525"/>
            <a:ext cx="227013" cy="692150"/>
            <a:chOff x="3400" y="1740"/>
            <a:chExt cx="143" cy="436"/>
          </a:xfrm>
        </p:grpSpPr>
        <p:sp>
          <p:nvSpPr>
            <p:cNvPr id="117793" name="Line 27">
              <a:extLst>
                <a:ext uri="{FF2B5EF4-FFF2-40B4-BE49-F238E27FC236}">
                  <a16:creationId xmlns:a16="http://schemas.microsoft.com/office/drawing/2014/main" id="{37541D55-E41E-4B1A-B576-AABBD2FDEDD1}"/>
                </a:ext>
              </a:extLst>
            </p:cNvPr>
            <p:cNvSpPr>
              <a:spLocks noChangeShapeType="1"/>
            </p:cNvSpPr>
            <p:nvPr/>
          </p:nvSpPr>
          <p:spPr bwMode="auto">
            <a:xfrm>
              <a:off x="3474" y="2012"/>
              <a:ext cx="0" cy="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7794" name="Line 28">
              <a:extLst>
                <a:ext uri="{FF2B5EF4-FFF2-40B4-BE49-F238E27FC236}">
                  <a16:creationId xmlns:a16="http://schemas.microsoft.com/office/drawing/2014/main" id="{86BDB7D8-CDA8-435E-9DF5-33F9E337EC7A}"/>
                </a:ext>
              </a:extLst>
            </p:cNvPr>
            <p:cNvSpPr>
              <a:spLocks noChangeShapeType="1"/>
            </p:cNvSpPr>
            <p:nvPr/>
          </p:nvSpPr>
          <p:spPr bwMode="auto">
            <a:xfrm>
              <a:off x="3472" y="1740"/>
              <a:ext cx="0"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7795" name="Oval 29">
              <a:extLst>
                <a:ext uri="{FF2B5EF4-FFF2-40B4-BE49-F238E27FC236}">
                  <a16:creationId xmlns:a16="http://schemas.microsoft.com/office/drawing/2014/main" id="{491D4D83-7E2C-4917-BD04-2C3B75A1A842}"/>
                </a:ext>
              </a:extLst>
            </p:cNvPr>
            <p:cNvSpPr>
              <a:spLocks noChangeArrowheads="1"/>
            </p:cNvSpPr>
            <p:nvPr/>
          </p:nvSpPr>
          <p:spPr bwMode="auto">
            <a:xfrm>
              <a:off x="3410" y="1884"/>
              <a:ext cx="126" cy="126"/>
            </a:xfrm>
            <a:prstGeom prst="ellipse">
              <a:avLst/>
            </a:prstGeom>
            <a:solidFill>
              <a:srgbClr val="33CC33"/>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it-IT" sz="800"/>
                <a:t>met</a:t>
              </a:r>
            </a:p>
          </p:txBody>
        </p:sp>
        <p:sp>
          <p:nvSpPr>
            <p:cNvPr id="117796" name="Text Box 30">
              <a:extLst>
                <a:ext uri="{FF2B5EF4-FFF2-40B4-BE49-F238E27FC236}">
                  <a16:creationId xmlns:a16="http://schemas.microsoft.com/office/drawing/2014/main" id="{2F997C41-5EFE-4438-BE06-DA97FD9A9C4C}"/>
                </a:ext>
              </a:extLst>
            </p:cNvPr>
            <p:cNvSpPr txBox="1">
              <a:spLocks noChangeArrowheads="1"/>
            </p:cNvSpPr>
            <p:nvPr/>
          </p:nvSpPr>
          <p:spPr bwMode="auto">
            <a:xfrm>
              <a:off x="3400" y="2003"/>
              <a:ext cx="14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IT" sz="1200"/>
                <a:t>f</a:t>
              </a:r>
            </a:p>
          </p:txBody>
        </p:sp>
      </p:grpSp>
      <p:sp>
        <p:nvSpPr>
          <p:cNvPr id="656415" name="Arc 31">
            <a:extLst>
              <a:ext uri="{FF2B5EF4-FFF2-40B4-BE49-F238E27FC236}">
                <a16:creationId xmlns:a16="http://schemas.microsoft.com/office/drawing/2014/main" id="{5FBD6F57-B122-42F4-86E6-2F3D7252588E}"/>
              </a:ext>
            </a:extLst>
          </p:cNvPr>
          <p:cNvSpPr>
            <a:spLocks/>
          </p:cNvSpPr>
          <p:nvPr/>
        </p:nvSpPr>
        <p:spPr bwMode="auto">
          <a:xfrm flipH="1">
            <a:off x="5942013" y="2760663"/>
            <a:ext cx="852487" cy="654050"/>
          </a:xfrm>
          <a:custGeom>
            <a:avLst/>
            <a:gdLst>
              <a:gd name="T0" fmla="*/ 0 w 21958"/>
              <a:gd name="T1" fmla="*/ 2147483646 h 21600"/>
              <a:gd name="T2" fmla="*/ 2147483646 w 21958"/>
              <a:gd name="T3" fmla="*/ 2147483646 h 21600"/>
              <a:gd name="T4" fmla="*/ 2147483646 w 21958"/>
              <a:gd name="T5" fmla="*/ 2147483646 h 21600"/>
              <a:gd name="T6" fmla="*/ 0 60000 65536"/>
              <a:gd name="T7" fmla="*/ 0 60000 65536"/>
              <a:gd name="T8" fmla="*/ 0 60000 65536"/>
              <a:gd name="T9" fmla="*/ 0 w 21958"/>
              <a:gd name="T10" fmla="*/ 0 h 21600"/>
              <a:gd name="T11" fmla="*/ 21958 w 21958"/>
              <a:gd name="T12" fmla="*/ 21600 h 21600"/>
            </a:gdLst>
            <a:ahLst/>
            <a:cxnLst>
              <a:cxn ang="T6">
                <a:pos x="T0" y="T1"/>
              </a:cxn>
              <a:cxn ang="T7">
                <a:pos x="T2" y="T3"/>
              </a:cxn>
              <a:cxn ang="T8">
                <a:pos x="T4" y="T5"/>
              </a:cxn>
            </a:cxnLst>
            <a:rect l="T9" t="T10" r="T11" b="T12"/>
            <a:pathLst>
              <a:path w="21958" h="21600" fill="none" extrusionOk="0">
                <a:moveTo>
                  <a:pt x="-1" y="2"/>
                </a:moveTo>
                <a:cubicBezTo>
                  <a:pt x="119" y="0"/>
                  <a:pt x="238" y="-1"/>
                  <a:pt x="358" y="0"/>
                </a:cubicBezTo>
                <a:cubicBezTo>
                  <a:pt x="12287" y="0"/>
                  <a:pt x="21958" y="9670"/>
                  <a:pt x="21958" y="21600"/>
                </a:cubicBezTo>
              </a:path>
              <a:path w="21958" h="21600" stroke="0" extrusionOk="0">
                <a:moveTo>
                  <a:pt x="-1" y="2"/>
                </a:moveTo>
                <a:cubicBezTo>
                  <a:pt x="119" y="0"/>
                  <a:pt x="238" y="-1"/>
                  <a:pt x="358" y="0"/>
                </a:cubicBezTo>
                <a:cubicBezTo>
                  <a:pt x="12287" y="0"/>
                  <a:pt x="21958" y="9670"/>
                  <a:pt x="21958" y="21600"/>
                </a:cubicBezTo>
                <a:lnTo>
                  <a:pt x="358" y="21600"/>
                </a:lnTo>
                <a:lnTo>
                  <a:pt x="-1" y="2"/>
                </a:lnTo>
                <a:close/>
              </a:path>
            </a:pathLst>
          </a:custGeom>
          <a:solidFill>
            <a:schemeClr val="accent1"/>
          </a:solidFill>
          <a:ln w="9525">
            <a:solidFill>
              <a:schemeClr val="tx1"/>
            </a:solidFill>
            <a:round/>
            <a:headEnd/>
            <a:tailEnd/>
          </a:ln>
        </p:spPr>
        <p:txBody>
          <a:bodyPr wrap="none" anchor="ctr"/>
          <a:lstStyle/>
          <a:p>
            <a:endParaRPr lang="it-IT"/>
          </a:p>
        </p:txBody>
      </p:sp>
      <p:sp>
        <p:nvSpPr>
          <p:cNvPr id="656416" name="Arc 32">
            <a:extLst>
              <a:ext uri="{FF2B5EF4-FFF2-40B4-BE49-F238E27FC236}">
                <a16:creationId xmlns:a16="http://schemas.microsoft.com/office/drawing/2014/main" id="{C1B5F342-7CEE-4902-BBC6-BCB8751CE612}"/>
              </a:ext>
            </a:extLst>
          </p:cNvPr>
          <p:cNvSpPr>
            <a:spLocks/>
          </p:cNvSpPr>
          <p:nvPr/>
        </p:nvSpPr>
        <p:spPr bwMode="auto">
          <a:xfrm flipH="1" flipV="1">
            <a:off x="5942013" y="3408363"/>
            <a:ext cx="852487" cy="654050"/>
          </a:xfrm>
          <a:custGeom>
            <a:avLst/>
            <a:gdLst>
              <a:gd name="T0" fmla="*/ 0 w 21958"/>
              <a:gd name="T1" fmla="*/ 2147483646 h 21600"/>
              <a:gd name="T2" fmla="*/ 2147483646 w 21958"/>
              <a:gd name="T3" fmla="*/ 2147483646 h 21600"/>
              <a:gd name="T4" fmla="*/ 2147483646 w 21958"/>
              <a:gd name="T5" fmla="*/ 2147483646 h 21600"/>
              <a:gd name="T6" fmla="*/ 0 60000 65536"/>
              <a:gd name="T7" fmla="*/ 0 60000 65536"/>
              <a:gd name="T8" fmla="*/ 0 60000 65536"/>
              <a:gd name="T9" fmla="*/ 0 w 21958"/>
              <a:gd name="T10" fmla="*/ 0 h 21600"/>
              <a:gd name="T11" fmla="*/ 21958 w 21958"/>
              <a:gd name="T12" fmla="*/ 21600 h 21600"/>
            </a:gdLst>
            <a:ahLst/>
            <a:cxnLst>
              <a:cxn ang="T6">
                <a:pos x="T0" y="T1"/>
              </a:cxn>
              <a:cxn ang="T7">
                <a:pos x="T2" y="T3"/>
              </a:cxn>
              <a:cxn ang="T8">
                <a:pos x="T4" y="T5"/>
              </a:cxn>
            </a:cxnLst>
            <a:rect l="T9" t="T10" r="T11" b="T12"/>
            <a:pathLst>
              <a:path w="21958" h="21600" fill="none" extrusionOk="0">
                <a:moveTo>
                  <a:pt x="-1" y="2"/>
                </a:moveTo>
                <a:cubicBezTo>
                  <a:pt x="119" y="0"/>
                  <a:pt x="238" y="-1"/>
                  <a:pt x="358" y="0"/>
                </a:cubicBezTo>
                <a:cubicBezTo>
                  <a:pt x="12287" y="0"/>
                  <a:pt x="21958" y="9670"/>
                  <a:pt x="21958" y="21600"/>
                </a:cubicBezTo>
              </a:path>
              <a:path w="21958" h="21600" stroke="0" extrusionOk="0">
                <a:moveTo>
                  <a:pt x="-1" y="2"/>
                </a:moveTo>
                <a:cubicBezTo>
                  <a:pt x="119" y="0"/>
                  <a:pt x="238" y="-1"/>
                  <a:pt x="358" y="0"/>
                </a:cubicBezTo>
                <a:cubicBezTo>
                  <a:pt x="12287" y="0"/>
                  <a:pt x="21958" y="9670"/>
                  <a:pt x="21958" y="21600"/>
                </a:cubicBezTo>
                <a:lnTo>
                  <a:pt x="358" y="21600"/>
                </a:lnTo>
                <a:lnTo>
                  <a:pt x="-1" y="2"/>
                </a:lnTo>
                <a:close/>
              </a:path>
            </a:pathLst>
          </a:custGeom>
          <a:solidFill>
            <a:schemeClr val="accent1"/>
          </a:solidFill>
          <a:ln w="9525">
            <a:solidFill>
              <a:schemeClr val="tx1"/>
            </a:solidFill>
            <a:round/>
            <a:headEnd/>
            <a:tailEnd/>
          </a:ln>
        </p:spPr>
        <p:txBody>
          <a:bodyPr wrap="none" anchor="ctr"/>
          <a:lstStyle/>
          <a:p>
            <a:endParaRPr lang="it-IT"/>
          </a:p>
        </p:txBody>
      </p:sp>
      <p:sp>
        <p:nvSpPr>
          <p:cNvPr id="656417" name="Arc 33">
            <a:extLst>
              <a:ext uri="{FF2B5EF4-FFF2-40B4-BE49-F238E27FC236}">
                <a16:creationId xmlns:a16="http://schemas.microsoft.com/office/drawing/2014/main" id="{3EEB9447-4710-487B-979F-5C3D6614FBE7}"/>
              </a:ext>
            </a:extLst>
          </p:cNvPr>
          <p:cNvSpPr>
            <a:spLocks/>
          </p:cNvSpPr>
          <p:nvPr/>
        </p:nvSpPr>
        <p:spPr bwMode="auto">
          <a:xfrm rot="1610591">
            <a:off x="6926263" y="2595563"/>
            <a:ext cx="852487" cy="654050"/>
          </a:xfrm>
          <a:custGeom>
            <a:avLst/>
            <a:gdLst>
              <a:gd name="T0" fmla="*/ 0 w 21958"/>
              <a:gd name="T1" fmla="*/ 2147483646 h 21600"/>
              <a:gd name="T2" fmla="*/ 2147483646 w 21958"/>
              <a:gd name="T3" fmla="*/ 2147483646 h 21600"/>
              <a:gd name="T4" fmla="*/ 2147483646 w 21958"/>
              <a:gd name="T5" fmla="*/ 2147483646 h 21600"/>
              <a:gd name="T6" fmla="*/ 0 60000 65536"/>
              <a:gd name="T7" fmla="*/ 0 60000 65536"/>
              <a:gd name="T8" fmla="*/ 0 60000 65536"/>
              <a:gd name="T9" fmla="*/ 0 w 21958"/>
              <a:gd name="T10" fmla="*/ 0 h 21600"/>
              <a:gd name="T11" fmla="*/ 21958 w 21958"/>
              <a:gd name="T12" fmla="*/ 21600 h 21600"/>
            </a:gdLst>
            <a:ahLst/>
            <a:cxnLst>
              <a:cxn ang="T6">
                <a:pos x="T0" y="T1"/>
              </a:cxn>
              <a:cxn ang="T7">
                <a:pos x="T2" y="T3"/>
              </a:cxn>
              <a:cxn ang="T8">
                <a:pos x="T4" y="T5"/>
              </a:cxn>
            </a:cxnLst>
            <a:rect l="T9" t="T10" r="T11" b="T12"/>
            <a:pathLst>
              <a:path w="21958" h="21600" fill="none" extrusionOk="0">
                <a:moveTo>
                  <a:pt x="-1" y="2"/>
                </a:moveTo>
                <a:cubicBezTo>
                  <a:pt x="119" y="0"/>
                  <a:pt x="238" y="-1"/>
                  <a:pt x="358" y="0"/>
                </a:cubicBezTo>
                <a:cubicBezTo>
                  <a:pt x="12287" y="0"/>
                  <a:pt x="21958" y="9670"/>
                  <a:pt x="21958" y="21600"/>
                </a:cubicBezTo>
              </a:path>
              <a:path w="21958" h="21600" stroke="0" extrusionOk="0">
                <a:moveTo>
                  <a:pt x="-1" y="2"/>
                </a:moveTo>
                <a:cubicBezTo>
                  <a:pt x="119" y="0"/>
                  <a:pt x="238" y="-1"/>
                  <a:pt x="358" y="0"/>
                </a:cubicBezTo>
                <a:cubicBezTo>
                  <a:pt x="12287" y="0"/>
                  <a:pt x="21958" y="9670"/>
                  <a:pt x="21958" y="21600"/>
                </a:cubicBezTo>
                <a:lnTo>
                  <a:pt x="358" y="21600"/>
                </a:lnTo>
                <a:lnTo>
                  <a:pt x="-1" y="2"/>
                </a:lnTo>
                <a:close/>
              </a:path>
            </a:pathLst>
          </a:custGeom>
          <a:solidFill>
            <a:schemeClr val="accent1"/>
          </a:solidFill>
          <a:ln w="9525">
            <a:solidFill>
              <a:schemeClr val="tx1"/>
            </a:solidFill>
            <a:round/>
            <a:headEnd/>
            <a:tailEnd/>
          </a:ln>
        </p:spPr>
        <p:txBody>
          <a:bodyPr wrap="none" anchor="ctr"/>
          <a:lstStyle/>
          <a:p>
            <a:endParaRPr lang="it-IT"/>
          </a:p>
        </p:txBody>
      </p:sp>
      <p:sp>
        <p:nvSpPr>
          <p:cNvPr id="656418" name="Arc 34">
            <a:extLst>
              <a:ext uri="{FF2B5EF4-FFF2-40B4-BE49-F238E27FC236}">
                <a16:creationId xmlns:a16="http://schemas.microsoft.com/office/drawing/2014/main" id="{C14F74D0-FFCF-4E08-8D71-9E43C18D9C46}"/>
              </a:ext>
            </a:extLst>
          </p:cNvPr>
          <p:cNvSpPr>
            <a:spLocks/>
          </p:cNvSpPr>
          <p:nvPr/>
        </p:nvSpPr>
        <p:spPr bwMode="auto">
          <a:xfrm flipV="1">
            <a:off x="6767513" y="3408363"/>
            <a:ext cx="852487" cy="654050"/>
          </a:xfrm>
          <a:custGeom>
            <a:avLst/>
            <a:gdLst>
              <a:gd name="T0" fmla="*/ 0 w 21958"/>
              <a:gd name="T1" fmla="*/ 2147483646 h 21600"/>
              <a:gd name="T2" fmla="*/ 2147483646 w 21958"/>
              <a:gd name="T3" fmla="*/ 2147483646 h 21600"/>
              <a:gd name="T4" fmla="*/ 2147483646 w 21958"/>
              <a:gd name="T5" fmla="*/ 2147483646 h 21600"/>
              <a:gd name="T6" fmla="*/ 0 60000 65536"/>
              <a:gd name="T7" fmla="*/ 0 60000 65536"/>
              <a:gd name="T8" fmla="*/ 0 60000 65536"/>
              <a:gd name="T9" fmla="*/ 0 w 21958"/>
              <a:gd name="T10" fmla="*/ 0 h 21600"/>
              <a:gd name="T11" fmla="*/ 21958 w 21958"/>
              <a:gd name="T12" fmla="*/ 21600 h 21600"/>
            </a:gdLst>
            <a:ahLst/>
            <a:cxnLst>
              <a:cxn ang="T6">
                <a:pos x="T0" y="T1"/>
              </a:cxn>
              <a:cxn ang="T7">
                <a:pos x="T2" y="T3"/>
              </a:cxn>
              <a:cxn ang="T8">
                <a:pos x="T4" y="T5"/>
              </a:cxn>
            </a:cxnLst>
            <a:rect l="T9" t="T10" r="T11" b="T12"/>
            <a:pathLst>
              <a:path w="21958" h="21600" fill="none" extrusionOk="0">
                <a:moveTo>
                  <a:pt x="-1" y="2"/>
                </a:moveTo>
                <a:cubicBezTo>
                  <a:pt x="119" y="0"/>
                  <a:pt x="238" y="-1"/>
                  <a:pt x="358" y="0"/>
                </a:cubicBezTo>
                <a:cubicBezTo>
                  <a:pt x="12287" y="0"/>
                  <a:pt x="21958" y="9670"/>
                  <a:pt x="21958" y="21600"/>
                </a:cubicBezTo>
              </a:path>
              <a:path w="21958" h="21600" stroke="0" extrusionOk="0">
                <a:moveTo>
                  <a:pt x="-1" y="2"/>
                </a:moveTo>
                <a:cubicBezTo>
                  <a:pt x="119" y="0"/>
                  <a:pt x="238" y="-1"/>
                  <a:pt x="358" y="0"/>
                </a:cubicBezTo>
                <a:cubicBezTo>
                  <a:pt x="12287" y="0"/>
                  <a:pt x="21958" y="9670"/>
                  <a:pt x="21958" y="21600"/>
                </a:cubicBezTo>
                <a:lnTo>
                  <a:pt x="358" y="21600"/>
                </a:lnTo>
                <a:lnTo>
                  <a:pt x="-1" y="2"/>
                </a:lnTo>
                <a:close/>
              </a:path>
            </a:pathLst>
          </a:custGeom>
          <a:solidFill>
            <a:schemeClr val="accent1"/>
          </a:solidFill>
          <a:ln w="9525">
            <a:solidFill>
              <a:schemeClr val="tx1"/>
            </a:solidFill>
            <a:round/>
            <a:headEnd/>
            <a:tailEnd/>
          </a:ln>
        </p:spPr>
        <p:txBody>
          <a:bodyPr wrap="none" anchor="ctr"/>
          <a:lstStyle/>
          <a:p>
            <a:endParaRPr lang="it-IT"/>
          </a:p>
        </p:txBody>
      </p:sp>
      <p:sp>
        <p:nvSpPr>
          <p:cNvPr id="656419" name="AutoShape 35">
            <a:extLst>
              <a:ext uri="{FF2B5EF4-FFF2-40B4-BE49-F238E27FC236}">
                <a16:creationId xmlns:a16="http://schemas.microsoft.com/office/drawing/2014/main" id="{56A6AAFB-5CAC-4B04-AFA2-6BF61E1FAE6F}"/>
              </a:ext>
            </a:extLst>
          </p:cNvPr>
          <p:cNvSpPr>
            <a:spLocks noChangeArrowheads="1"/>
          </p:cNvSpPr>
          <p:nvPr/>
        </p:nvSpPr>
        <p:spPr bwMode="auto">
          <a:xfrm>
            <a:off x="6694488" y="3040063"/>
            <a:ext cx="254000" cy="234950"/>
          </a:xfrm>
          <a:prstGeom prst="star16">
            <a:avLst>
              <a:gd name="adj" fmla="val 37500"/>
            </a:avLst>
          </a:prstGeom>
          <a:solidFill>
            <a:schemeClr val="tx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it-IT" sz="1600">
                <a:solidFill>
                  <a:srgbClr val="FF0000"/>
                </a:solidFill>
              </a:rPr>
              <a:t>R</a:t>
            </a:r>
          </a:p>
        </p:txBody>
      </p:sp>
      <p:sp>
        <p:nvSpPr>
          <p:cNvPr id="117779" name="Text Box 36">
            <a:extLst>
              <a:ext uri="{FF2B5EF4-FFF2-40B4-BE49-F238E27FC236}">
                <a16:creationId xmlns:a16="http://schemas.microsoft.com/office/drawing/2014/main" id="{72404DD0-74E3-4C5D-AB3E-4CBCB6A34F03}"/>
              </a:ext>
            </a:extLst>
          </p:cNvPr>
          <p:cNvSpPr txBox="1">
            <a:spLocks noChangeArrowheads="1"/>
          </p:cNvSpPr>
          <p:nvPr/>
        </p:nvSpPr>
        <p:spPr bwMode="auto">
          <a:xfrm>
            <a:off x="1371600" y="4230688"/>
            <a:ext cx="2408238"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
                <a:schemeClr val="bg1"/>
              </a:buClr>
              <a:buSzPts val="1800"/>
              <a:buFont typeface="Times" panose="02020603050405020304" pitchFamily="18" charset="0"/>
              <a:buChar char="•"/>
            </a:pPr>
            <a:r>
              <a:rPr lang="en-US" altLang="it-IT" sz="1600">
                <a:solidFill>
                  <a:schemeClr val="bg1"/>
                </a:solidFill>
              </a:rPr>
              <a:t>Inibisce la peptidil transferasi,  </a:t>
            </a:r>
            <a:br>
              <a:rPr lang="en-US" altLang="it-IT" sz="1600">
                <a:solidFill>
                  <a:schemeClr val="bg1"/>
                </a:solidFill>
              </a:rPr>
            </a:br>
            <a:r>
              <a:rPr lang="en-US" altLang="it-IT" sz="1600">
                <a:solidFill>
                  <a:schemeClr val="bg1"/>
                </a:solidFill>
              </a:rPr>
              <a:t>il processo catalico centrale nella sintesi proteica</a:t>
            </a:r>
          </a:p>
        </p:txBody>
      </p:sp>
      <p:sp>
        <p:nvSpPr>
          <p:cNvPr id="656421" name="Rectangle 37">
            <a:extLst>
              <a:ext uri="{FF2B5EF4-FFF2-40B4-BE49-F238E27FC236}">
                <a16:creationId xmlns:a16="http://schemas.microsoft.com/office/drawing/2014/main" id="{64E38560-E0E8-41BC-9D9F-2C37649419B8}"/>
              </a:ext>
            </a:extLst>
          </p:cNvPr>
          <p:cNvSpPr>
            <a:spLocks noChangeArrowheads="1"/>
          </p:cNvSpPr>
          <p:nvPr/>
        </p:nvSpPr>
        <p:spPr bwMode="auto">
          <a:xfrm>
            <a:off x="3503613" y="4230688"/>
            <a:ext cx="2363787"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342900" indent="-1714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1" eaLnBrk="1" hangingPunct="1">
              <a:spcBef>
                <a:spcPct val="0"/>
              </a:spcBef>
              <a:spcAft>
                <a:spcPct val="100000"/>
              </a:spcAft>
              <a:buFontTx/>
              <a:buChar char="•"/>
            </a:pPr>
            <a:r>
              <a:rPr lang="en-US" altLang="it-IT" sz="1600">
                <a:solidFill>
                  <a:schemeClr val="bg1"/>
                </a:solidFill>
              </a:rPr>
              <a:t>Blocca le interazioni con il sito P, dove inizia la sintesi proteica</a:t>
            </a:r>
          </a:p>
        </p:txBody>
      </p:sp>
      <p:sp>
        <p:nvSpPr>
          <p:cNvPr id="656422" name="Rectangle 38">
            <a:extLst>
              <a:ext uri="{FF2B5EF4-FFF2-40B4-BE49-F238E27FC236}">
                <a16:creationId xmlns:a16="http://schemas.microsoft.com/office/drawing/2014/main" id="{2E0CF3E9-D555-46CC-A70C-E88DB44BD78A}"/>
              </a:ext>
            </a:extLst>
          </p:cNvPr>
          <p:cNvSpPr>
            <a:spLocks noChangeArrowheads="1"/>
          </p:cNvSpPr>
          <p:nvPr/>
        </p:nvSpPr>
        <p:spPr bwMode="auto">
          <a:xfrm>
            <a:off x="5630863" y="4230688"/>
            <a:ext cx="24701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342900" indent="-2286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1" eaLnBrk="1" hangingPunct="1">
              <a:spcBef>
                <a:spcPct val="0"/>
              </a:spcBef>
              <a:spcAft>
                <a:spcPct val="100000"/>
              </a:spcAft>
              <a:buFontTx/>
              <a:buChar char="•"/>
            </a:pPr>
            <a:r>
              <a:rPr lang="en-US" altLang="it-IT" sz="1600">
                <a:solidFill>
                  <a:schemeClr val="bg1"/>
                </a:solidFill>
              </a:rPr>
              <a:t>Altera l’integrità del ribosoma batterico</a:t>
            </a:r>
          </a:p>
        </p:txBody>
      </p:sp>
      <p:sp>
        <p:nvSpPr>
          <p:cNvPr id="117782" name="Rectangle 39">
            <a:extLst>
              <a:ext uri="{FF2B5EF4-FFF2-40B4-BE49-F238E27FC236}">
                <a16:creationId xmlns:a16="http://schemas.microsoft.com/office/drawing/2014/main" id="{DFCB985C-94DD-4B96-A2CF-0927003F0991}"/>
              </a:ext>
            </a:extLst>
          </p:cNvPr>
          <p:cNvSpPr>
            <a:spLocks noChangeArrowheads="1"/>
          </p:cNvSpPr>
          <p:nvPr/>
        </p:nvSpPr>
        <p:spPr bwMode="auto">
          <a:xfrm>
            <a:off x="611188" y="304800"/>
            <a:ext cx="84216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IT" sz="2800">
                <a:solidFill>
                  <a:srgbClr val="00209F"/>
                </a:solidFill>
              </a:rPr>
              <a:t>Retapamulina si lega al ribosoma, prevenendo la sintesi proteica</a:t>
            </a:r>
          </a:p>
        </p:txBody>
      </p:sp>
      <p:sp>
        <p:nvSpPr>
          <p:cNvPr id="117783" name="Text Box 40">
            <a:extLst>
              <a:ext uri="{FF2B5EF4-FFF2-40B4-BE49-F238E27FC236}">
                <a16:creationId xmlns:a16="http://schemas.microsoft.com/office/drawing/2014/main" id="{FC9A3BE8-FB05-40E1-9F45-D079D21AD8A5}"/>
              </a:ext>
            </a:extLst>
          </p:cNvPr>
          <p:cNvSpPr txBox="1">
            <a:spLocks noChangeArrowheads="1"/>
          </p:cNvSpPr>
          <p:nvPr/>
        </p:nvSpPr>
        <p:spPr bwMode="auto">
          <a:xfrm>
            <a:off x="2916238" y="6092825"/>
            <a:ext cx="626427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it-IT" sz="800">
                <a:solidFill>
                  <a:srgbClr val="4D4D4D"/>
                </a:solidFill>
              </a:rPr>
              <a:t>Yan et al, 2006</a:t>
            </a:r>
          </a:p>
        </p:txBody>
      </p:sp>
      <p:grpSp>
        <p:nvGrpSpPr>
          <p:cNvPr id="117784" name="Group 5">
            <a:extLst>
              <a:ext uri="{FF2B5EF4-FFF2-40B4-BE49-F238E27FC236}">
                <a16:creationId xmlns:a16="http://schemas.microsoft.com/office/drawing/2014/main" id="{73E2BE52-DEE4-490C-A719-D7A2C2128102}"/>
              </a:ext>
            </a:extLst>
          </p:cNvPr>
          <p:cNvGrpSpPr>
            <a:grpSpLocks/>
          </p:cNvGrpSpPr>
          <p:nvPr/>
        </p:nvGrpSpPr>
        <p:grpSpPr bwMode="auto">
          <a:xfrm>
            <a:off x="2438400" y="2720975"/>
            <a:ext cx="152400" cy="374650"/>
            <a:chOff x="1872" y="1440"/>
            <a:chExt cx="96" cy="236"/>
          </a:xfrm>
        </p:grpSpPr>
        <p:sp>
          <p:nvSpPr>
            <p:cNvPr id="117791" name="Line 6">
              <a:extLst>
                <a:ext uri="{FF2B5EF4-FFF2-40B4-BE49-F238E27FC236}">
                  <a16:creationId xmlns:a16="http://schemas.microsoft.com/office/drawing/2014/main" id="{B0083C83-FA35-4772-9844-F9C81857A429}"/>
                </a:ext>
              </a:extLst>
            </p:cNvPr>
            <p:cNvSpPr>
              <a:spLocks noChangeShapeType="1"/>
            </p:cNvSpPr>
            <p:nvPr/>
          </p:nvSpPr>
          <p:spPr bwMode="auto">
            <a:xfrm>
              <a:off x="1920" y="1440"/>
              <a:ext cx="0"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7792" name="Oval 7">
              <a:extLst>
                <a:ext uri="{FF2B5EF4-FFF2-40B4-BE49-F238E27FC236}">
                  <a16:creationId xmlns:a16="http://schemas.microsoft.com/office/drawing/2014/main" id="{7A5557BA-06BB-4B1E-B474-A3641B42A253}"/>
                </a:ext>
              </a:extLst>
            </p:cNvPr>
            <p:cNvSpPr>
              <a:spLocks noChangeArrowheads="1"/>
            </p:cNvSpPr>
            <p:nvPr/>
          </p:nvSpPr>
          <p:spPr bwMode="auto">
            <a:xfrm>
              <a:off x="1872" y="1580"/>
              <a:ext cx="96" cy="96"/>
            </a:xfrm>
            <a:prstGeom prst="ellipse">
              <a:avLst/>
            </a:prstGeom>
            <a:solidFill>
              <a:srgbClr val="FF66CC"/>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grpSp>
      <p:sp>
        <p:nvSpPr>
          <p:cNvPr id="656401" name="AutoShape 17">
            <a:extLst>
              <a:ext uri="{FF2B5EF4-FFF2-40B4-BE49-F238E27FC236}">
                <a16:creationId xmlns:a16="http://schemas.microsoft.com/office/drawing/2014/main" id="{AC24F8A2-0474-4C23-8C1D-AB2C9CD85D59}"/>
              </a:ext>
            </a:extLst>
          </p:cNvPr>
          <p:cNvSpPr>
            <a:spLocks noChangeArrowheads="1"/>
          </p:cNvSpPr>
          <p:nvPr/>
        </p:nvSpPr>
        <p:spPr bwMode="auto">
          <a:xfrm>
            <a:off x="2549525" y="2905125"/>
            <a:ext cx="254000" cy="234950"/>
          </a:xfrm>
          <a:prstGeom prst="star16">
            <a:avLst>
              <a:gd name="adj" fmla="val 37500"/>
            </a:avLst>
          </a:prstGeom>
          <a:solidFill>
            <a:schemeClr val="tx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it-IT" sz="1600">
                <a:solidFill>
                  <a:srgbClr val="FF0000"/>
                </a:solidFill>
              </a:rPr>
              <a:t>R</a:t>
            </a:r>
          </a:p>
        </p:txBody>
      </p:sp>
      <p:sp>
        <p:nvSpPr>
          <p:cNvPr id="117786" name="Text Box 43">
            <a:extLst>
              <a:ext uri="{FF2B5EF4-FFF2-40B4-BE49-F238E27FC236}">
                <a16:creationId xmlns:a16="http://schemas.microsoft.com/office/drawing/2014/main" id="{09173951-EC75-4E0E-8797-EDE51B252EFD}"/>
              </a:ext>
            </a:extLst>
          </p:cNvPr>
          <p:cNvSpPr txBox="1">
            <a:spLocks noChangeArrowheads="1"/>
          </p:cNvSpPr>
          <p:nvPr/>
        </p:nvSpPr>
        <p:spPr bwMode="auto">
          <a:xfrm>
            <a:off x="2181225" y="1801813"/>
            <a:ext cx="13065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400">
                <a:solidFill>
                  <a:schemeClr val="bg1"/>
                </a:solidFill>
              </a:rPr>
              <a:t>Subunità 50S</a:t>
            </a:r>
          </a:p>
        </p:txBody>
      </p:sp>
      <p:sp>
        <p:nvSpPr>
          <p:cNvPr id="117787" name="Text Box 44">
            <a:extLst>
              <a:ext uri="{FF2B5EF4-FFF2-40B4-BE49-F238E27FC236}">
                <a16:creationId xmlns:a16="http://schemas.microsoft.com/office/drawing/2014/main" id="{BE769F53-C6C8-49F6-9AC4-CC4363884F7C}"/>
              </a:ext>
            </a:extLst>
          </p:cNvPr>
          <p:cNvSpPr txBox="1">
            <a:spLocks noChangeArrowheads="1"/>
          </p:cNvSpPr>
          <p:nvPr/>
        </p:nvSpPr>
        <p:spPr bwMode="auto">
          <a:xfrm>
            <a:off x="974725" y="3706813"/>
            <a:ext cx="104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400">
                <a:solidFill>
                  <a:schemeClr val="bg1"/>
                </a:solidFill>
              </a:rPr>
              <a:t>Ribosoma</a:t>
            </a:r>
          </a:p>
        </p:txBody>
      </p:sp>
      <p:sp>
        <p:nvSpPr>
          <p:cNvPr id="117788" name="Line 45">
            <a:extLst>
              <a:ext uri="{FF2B5EF4-FFF2-40B4-BE49-F238E27FC236}">
                <a16:creationId xmlns:a16="http://schemas.microsoft.com/office/drawing/2014/main" id="{53C06B68-0C59-42DC-915C-D00D726CCA66}"/>
              </a:ext>
            </a:extLst>
          </p:cNvPr>
          <p:cNvSpPr>
            <a:spLocks noChangeShapeType="1"/>
          </p:cNvSpPr>
          <p:nvPr/>
        </p:nvSpPr>
        <p:spPr bwMode="auto">
          <a:xfrm flipH="1">
            <a:off x="2667000" y="2082800"/>
            <a:ext cx="127000" cy="2794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117789" name="Line 46">
            <a:extLst>
              <a:ext uri="{FF2B5EF4-FFF2-40B4-BE49-F238E27FC236}">
                <a16:creationId xmlns:a16="http://schemas.microsoft.com/office/drawing/2014/main" id="{EC6A93C5-3FEB-432F-8D89-515851D474EE}"/>
              </a:ext>
            </a:extLst>
          </p:cNvPr>
          <p:cNvSpPr>
            <a:spLocks noChangeShapeType="1"/>
          </p:cNvSpPr>
          <p:nvPr/>
        </p:nvSpPr>
        <p:spPr bwMode="auto">
          <a:xfrm flipH="1">
            <a:off x="2667000" y="2082800"/>
            <a:ext cx="127000" cy="2794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117790" name="Line 48">
            <a:extLst>
              <a:ext uri="{FF2B5EF4-FFF2-40B4-BE49-F238E27FC236}">
                <a16:creationId xmlns:a16="http://schemas.microsoft.com/office/drawing/2014/main" id="{195E5ACB-1FA1-4CB8-AE09-3B194A1256F7}"/>
              </a:ext>
            </a:extLst>
          </p:cNvPr>
          <p:cNvSpPr>
            <a:spLocks noChangeShapeType="1"/>
          </p:cNvSpPr>
          <p:nvPr/>
        </p:nvSpPr>
        <p:spPr bwMode="auto">
          <a:xfrm flipV="1">
            <a:off x="2006600" y="3619500"/>
            <a:ext cx="165100" cy="2540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Tree>
  </p:cSld>
  <p:clrMapOvr>
    <a:masterClrMapping/>
  </p:clrMapOvr>
  <p:transition spd="slow">
    <p:strips dir="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3" presetClass="path" presetSubtype="0" accel="50000" decel="50000" fill="hold" nodeType="clickEffect">
                                  <p:stCondLst>
                                    <p:cond delay="0"/>
                                  </p:stCondLst>
                                  <p:childTnLst>
                                    <p:animMotion origin="layout" path="M -3.61111E-6 4.81481E-6 L -0.03472 0.00185 " pathEditMode="relative" rAng="0" ptsTypes="AA">
                                      <p:cBhvr>
                                        <p:cTn id="6" dur="2000" fill="hold"/>
                                        <p:tgtEl>
                                          <p:spTgt spid="2"/>
                                        </p:tgtEl>
                                        <p:attrNameLst>
                                          <p:attrName>ppt_x</p:attrName>
                                          <p:attrName>ppt_y</p:attrName>
                                        </p:attrNameLst>
                                      </p:cBhvr>
                                      <p:rCtr x="-1736" y="93"/>
                                    </p:animMotion>
                                  </p:childTnLst>
                                </p:cTn>
                              </p:par>
                            </p:childTnLst>
                          </p:cTn>
                        </p:par>
                        <p:par>
                          <p:cTn id="7" fill="hold" nodeType="afterGroup">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656401"/>
                                        </p:tgtEl>
                                        <p:attrNameLst>
                                          <p:attrName>style.visibility</p:attrName>
                                        </p:attrNameLst>
                                      </p:cBhvr>
                                      <p:to>
                                        <p:strVal val="visible"/>
                                      </p:to>
                                    </p:set>
                                    <p:animEffect transition="in" filter="fade">
                                      <p:cBhvr>
                                        <p:cTn id="10" dur="500"/>
                                        <p:tgtEl>
                                          <p:spTgt spid="65640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56409"/>
                                        </p:tgtEl>
                                        <p:attrNameLst>
                                          <p:attrName>style.visibility</p:attrName>
                                        </p:attrNameLst>
                                      </p:cBhvr>
                                      <p:to>
                                        <p:strVal val="visible"/>
                                      </p:to>
                                    </p:set>
                                    <p:animEffect transition="in" filter="fade">
                                      <p:cBhvr>
                                        <p:cTn id="13" dur="500"/>
                                        <p:tgtEl>
                                          <p:spTgt spid="656409"/>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56421"/>
                                        </p:tgtEl>
                                        <p:attrNameLst>
                                          <p:attrName>style.visibility</p:attrName>
                                        </p:attrNameLst>
                                      </p:cBhvr>
                                      <p:to>
                                        <p:strVal val="visible"/>
                                      </p:to>
                                    </p:set>
                                    <p:animEffect transition="in" filter="fade">
                                      <p:cBhvr>
                                        <p:cTn id="19" dur="500"/>
                                        <p:tgtEl>
                                          <p:spTgt spid="656421"/>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656415"/>
                                        </p:tgtEl>
                                        <p:attrNameLst>
                                          <p:attrName>style.visibility</p:attrName>
                                        </p:attrNameLst>
                                      </p:cBhvr>
                                      <p:to>
                                        <p:strVal val="visible"/>
                                      </p:to>
                                    </p:set>
                                    <p:animEffect transition="in" filter="fade">
                                      <p:cBhvr>
                                        <p:cTn id="24" dur="500"/>
                                        <p:tgtEl>
                                          <p:spTgt spid="656415"/>
                                        </p:tgtEl>
                                      </p:cBhvr>
                                    </p:animEffect>
                                  </p:childTnLst>
                                </p:cTn>
                              </p:par>
                              <p:par>
                                <p:cTn id="25" presetID="10" presetClass="entr" presetSubtype="0" fill="hold" nodeType="withEffect">
                                  <p:stCondLst>
                                    <p:cond delay="0"/>
                                  </p:stCondLst>
                                  <p:childTnLst>
                                    <p:set>
                                      <p:cBhvr>
                                        <p:cTn id="26" dur="1" fill="hold">
                                          <p:stCondLst>
                                            <p:cond delay="0"/>
                                          </p:stCondLst>
                                        </p:cTn>
                                        <p:tgtEl>
                                          <p:spTgt spid="656416"/>
                                        </p:tgtEl>
                                        <p:attrNameLst>
                                          <p:attrName>style.visibility</p:attrName>
                                        </p:attrNameLst>
                                      </p:cBhvr>
                                      <p:to>
                                        <p:strVal val="visible"/>
                                      </p:to>
                                    </p:set>
                                    <p:animEffect transition="in" filter="fade">
                                      <p:cBhvr>
                                        <p:cTn id="27" dur="500"/>
                                        <p:tgtEl>
                                          <p:spTgt spid="656416"/>
                                        </p:tgtEl>
                                      </p:cBhvr>
                                    </p:animEffect>
                                  </p:childTnLst>
                                </p:cTn>
                              </p:par>
                              <p:par>
                                <p:cTn id="28" presetID="10" presetClass="entr" presetSubtype="0" fill="hold" nodeType="withEffect">
                                  <p:stCondLst>
                                    <p:cond delay="0"/>
                                  </p:stCondLst>
                                  <p:childTnLst>
                                    <p:set>
                                      <p:cBhvr>
                                        <p:cTn id="29" dur="1" fill="hold">
                                          <p:stCondLst>
                                            <p:cond delay="0"/>
                                          </p:stCondLst>
                                        </p:cTn>
                                        <p:tgtEl>
                                          <p:spTgt spid="656418"/>
                                        </p:tgtEl>
                                        <p:attrNameLst>
                                          <p:attrName>style.visibility</p:attrName>
                                        </p:attrNameLst>
                                      </p:cBhvr>
                                      <p:to>
                                        <p:strVal val="visible"/>
                                      </p:to>
                                    </p:set>
                                    <p:animEffect transition="in" filter="fade">
                                      <p:cBhvr>
                                        <p:cTn id="30" dur="500"/>
                                        <p:tgtEl>
                                          <p:spTgt spid="65641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56422"/>
                                        </p:tgtEl>
                                        <p:attrNameLst>
                                          <p:attrName>style.visibility</p:attrName>
                                        </p:attrNameLst>
                                      </p:cBhvr>
                                      <p:to>
                                        <p:strVal val="visible"/>
                                      </p:to>
                                    </p:set>
                                    <p:animEffect transition="in" filter="fade">
                                      <p:cBhvr>
                                        <p:cTn id="33" dur="500"/>
                                        <p:tgtEl>
                                          <p:spTgt spid="65642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56419"/>
                                        </p:tgtEl>
                                        <p:attrNameLst>
                                          <p:attrName>style.visibility</p:attrName>
                                        </p:attrNameLst>
                                      </p:cBhvr>
                                      <p:to>
                                        <p:strVal val="visible"/>
                                      </p:to>
                                    </p:set>
                                    <p:animEffect transition="in" filter="fade">
                                      <p:cBhvr>
                                        <p:cTn id="38" dur="500"/>
                                        <p:tgtEl>
                                          <p:spTgt spid="656419"/>
                                        </p:tgtEl>
                                      </p:cBhvr>
                                    </p:animEffect>
                                  </p:childTnLst>
                                </p:cTn>
                              </p:par>
                            </p:childTnLst>
                          </p:cTn>
                        </p:par>
                        <p:par>
                          <p:cTn id="39" fill="hold" nodeType="afterGroup">
                            <p:stCondLst>
                              <p:cond delay="500"/>
                            </p:stCondLst>
                            <p:childTnLst>
                              <p:par>
                                <p:cTn id="40" presetID="10" presetClass="entr" presetSubtype="0" fill="hold" nodeType="afterEffect">
                                  <p:stCondLst>
                                    <p:cond delay="0"/>
                                  </p:stCondLst>
                                  <p:childTnLst>
                                    <p:set>
                                      <p:cBhvr>
                                        <p:cTn id="41" dur="1" fill="hold">
                                          <p:stCondLst>
                                            <p:cond delay="0"/>
                                          </p:stCondLst>
                                        </p:cTn>
                                        <p:tgtEl>
                                          <p:spTgt spid="656417"/>
                                        </p:tgtEl>
                                        <p:attrNameLst>
                                          <p:attrName>style.visibility</p:attrName>
                                        </p:attrNameLst>
                                      </p:cBhvr>
                                      <p:to>
                                        <p:strVal val="visible"/>
                                      </p:to>
                                    </p:set>
                                    <p:animEffect transition="in" filter="fade">
                                      <p:cBhvr>
                                        <p:cTn id="42" dur="500"/>
                                        <p:tgtEl>
                                          <p:spTgt spid="6564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6409" grpId="0" animBg="1"/>
      <p:bldP spid="656419" grpId="0" animBg="1"/>
      <p:bldP spid="656421" grpId="0"/>
      <p:bldP spid="656422" grpId="0"/>
      <p:bldP spid="656401"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669952EC-19F2-4685-8467-EB6FC00E5A3E}"/>
              </a:ext>
            </a:extLst>
          </p:cNvPr>
          <p:cNvSpPr>
            <a:spLocks noGrp="1" noChangeArrowheads="1"/>
          </p:cNvSpPr>
          <p:nvPr>
            <p:ph type="title" idx="4294967295"/>
          </p:nvPr>
        </p:nvSpPr>
        <p:spPr>
          <a:xfrm>
            <a:off x="457200" y="274638"/>
            <a:ext cx="8075613" cy="922337"/>
          </a:xfrm>
        </p:spPr>
        <p:txBody>
          <a:bodyPr anchor="t"/>
          <a:lstStyle/>
          <a:p>
            <a:r>
              <a:rPr lang="en-US" altLang="it-IT" sz="3600">
                <a:solidFill>
                  <a:srgbClr val="333399"/>
                </a:solidFill>
              </a:rPr>
              <a:t>Retapamulina</a:t>
            </a:r>
            <a:r>
              <a:rPr lang="en-US" altLang="it-IT" sz="3600" baseline="30000">
                <a:solidFill>
                  <a:srgbClr val="333399"/>
                </a:solidFill>
              </a:rPr>
              <a:t> </a:t>
            </a:r>
            <a:r>
              <a:rPr lang="en-US" altLang="it-IT" sz="3600">
                <a:solidFill>
                  <a:srgbClr val="333399"/>
                </a:solidFill>
              </a:rPr>
              <a:t>: meccanismo d’azione</a:t>
            </a:r>
          </a:p>
        </p:txBody>
      </p:sp>
      <p:sp>
        <p:nvSpPr>
          <p:cNvPr id="75779" name="Rectangle 3">
            <a:extLst>
              <a:ext uri="{FF2B5EF4-FFF2-40B4-BE49-F238E27FC236}">
                <a16:creationId xmlns:a16="http://schemas.microsoft.com/office/drawing/2014/main" id="{553DD323-AC42-480A-96E0-E34736C372DB}"/>
              </a:ext>
            </a:extLst>
          </p:cNvPr>
          <p:cNvSpPr>
            <a:spLocks noGrp="1" noChangeArrowheads="1"/>
          </p:cNvSpPr>
          <p:nvPr>
            <p:ph type="body" sz="half" idx="4294967295"/>
          </p:nvPr>
        </p:nvSpPr>
        <p:spPr>
          <a:xfrm>
            <a:off x="457200" y="1196975"/>
            <a:ext cx="8291513" cy="2303463"/>
          </a:xfrm>
        </p:spPr>
        <p:txBody>
          <a:bodyPr/>
          <a:lstStyle/>
          <a:p>
            <a:pPr marL="360363" indent="-360363">
              <a:spcAft>
                <a:spcPct val="15000"/>
              </a:spcAft>
              <a:defRPr/>
            </a:pPr>
            <a:r>
              <a:rPr lang="en-US" sz="2400">
                <a:solidFill>
                  <a:srgbClr val="4D4D4D"/>
                </a:solidFill>
              </a:rPr>
              <a:t>Retapamulina interferisce con processi multipli della sintesi proteica</a:t>
            </a:r>
          </a:p>
          <a:p>
            <a:pPr marL="360363" indent="-360363">
              <a:spcAft>
                <a:spcPct val="15000"/>
              </a:spcAft>
              <a:defRPr/>
            </a:pPr>
            <a:r>
              <a:rPr lang="en-US" sz="2400">
                <a:solidFill>
                  <a:srgbClr val="4D4D4D"/>
                </a:solidFill>
              </a:rPr>
              <a:t>Retapamulina</a:t>
            </a:r>
            <a:r>
              <a:rPr lang="en-US" sz="2400">
                <a:solidFill>
                  <a:srgbClr val="4D4D4D"/>
                </a:solidFill>
                <a:effectLst>
                  <a:outerShdw blurRad="38100" dist="38100" dir="2700000" algn="tl">
                    <a:srgbClr val="C0C0C0"/>
                  </a:outerShdw>
                </a:effectLst>
              </a:rPr>
              <a:t> non </a:t>
            </a:r>
            <a:r>
              <a:rPr lang="en-US" sz="2400">
                <a:solidFill>
                  <a:srgbClr val="4D4D4D"/>
                </a:solidFill>
              </a:rPr>
              <a:t>mostra alcuna resistenza crociata</a:t>
            </a:r>
            <a:r>
              <a:rPr lang="en-US" sz="2400">
                <a:solidFill>
                  <a:srgbClr val="4D4D4D"/>
                </a:solidFill>
                <a:effectLst>
                  <a:outerShdw blurRad="38100" dist="38100" dir="2700000" algn="tl">
                    <a:srgbClr val="C0C0C0"/>
                  </a:outerShdw>
                </a:effectLst>
              </a:rPr>
              <a:t> </a:t>
            </a:r>
            <a:r>
              <a:rPr lang="en-US" sz="2400">
                <a:solidFill>
                  <a:srgbClr val="4D4D4D"/>
                </a:solidFill>
              </a:rPr>
              <a:t>target-specifica verso altre classi di antimicrobici</a:t>
            </a:r>
          </a:p>
        </p:txBody>
      </p:sp>
      <p:graphicFrame>
        <p:nvGraphicFramePr>
          <p:cNvPr id="167940" name="Group 4">
            <a:extLst>
              <a:ext uri="{FF2B5EF4-FFF2-40B4-BE49-F238E27FC236}">
                <a16:creationId xmlns:a16="http://schemas.microsoft.com/office/drawing/2014/main" id="{CAB36028-66E3-41E2-A261-0E5FBD0D3E60}"/>
              </a:ext>
            </a:extLst>
          </p:cNvPr>
          <p:cNvGraphicFramePr>
            <a:graphicFrameLocks noGrp="1"/>
          </p:cNvGraphicFramePr>
          <p:nvPr>
            <p:ph sz="half" idx="4294967295"/>
          </p:nvPr>
        </p:nvGraphicFramePr>
        <p:xfrm>
          <a:off x="673100" y="3076575"/>
          <a:ext cx="7859713" cy="3389313"/>
        </p:xfrm>
        <a:graphic>
          <a:graphicData uri="http://schemas.openxmlformats.org/drawingml/2006/table">
            <a:tbl>
              <a:tblPr/>
              <a:tblGrid>
                <a:gridCol w="1557338">
                  <a:extLst>
                    <a:ext uri="{9D8B030D-6E8A-4147-A177-3AD203B41FA5}">
                      <a16:colId xmlns:a16="http://schemas.microsoft.com/office/drawing/2014/main" val="20000"/>
                    </a:ext>
                  </a:extLst>
                </a:gridCol>
                <a:gridCol w="1519237">
                  <a:extLst>
                    <a:ext uri="{9D8B030D-6E8A-4147-A177-3AD203B41FA5}">
                      <a16:colId xmlns:a16="http://schemas.microsoft.com/office/drawing/2014/main" val="20001"/>
                    </a:ext>
                  </a:extLst>
                </a:gridCol>
                <a:gridCol w="1595438">
                  <a:extLst>
                    <a:ext uri="{9D8B030D-6E8A-4147-A177-3AD203B41FA5}">
                      <a16:colId xmlns:a16="http://schemas.microsoft.com/office/drawing/2014/main" val="20002"/>
                    </a:ext>
                  </a:extLst>
                </a:gridCol>
                <a:gridCol w="1593850">
                  <a:extLst>
                    <a:ext uri="{9D8B030D-6E8A-4147-A177-3AD203B41FA5}">
                      <a16:colId xmlns:a16="http://schemas.microsoft.com/office/drawing/2014/main" val="20003"/>
                    </a:ext>
                  </a:extLst>
                </a:gridCol>
                <a:gridCol w="1593850">
                  <a:extLst>
                    <a:ext uri="{9D8B030D-6E8A-4147-A177-3AD203B41FA5}">
                      <a16:colId xmlns:a16="http://schemas.microsoft.com/office/drawing/2014/main" val="20004"/>
                    </a:ext>
                  </a:extLst>
                </a:gridCol>
              </a:tblGrid>
              <a:tr h="117966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700" b="1" i="0" u="none" strike="noStrike" cap="none" normalizeH="0" baseline="0" dirty="0" err="1">
                          <a:ln>
                            <a:noFill/>
                          </a:ln>
                          <a:solidFill>
                            <a:srgbClr val="4D4D4D"/>
                          </a:solidFill>
                          <a:effectLst/>
                          <a:latin typeface="Arial" pitchFamily="34" charset="0"/>
                        </a:rPr>
                        <a:t>Composto</a:t>
                      </a:r>
                      <a:endParaRPr kumimoji="0" lang="en-US" sz="1700" b="1" i="0" u="none" strike="noStrike" cap="none" normalizeH="0" baseline="0" dirty="0">
                        <a:ln>
                          <a:noFill/>
                        </a:ln>
                        <a:solidFill>
                          <a:srgbClr val="4D4D4D"/>
                        </a:solidFill>
                        <a:effectLst/>
                        <a:latin typeface="Arial" pitchFamily="34" charset="0"/>
                      </a:endParaRPr>
                    </a:p>
                  </a:txBody>
                  <a:tcPr marT="45723" marB="45723" horzOverflow="overflow">
                    <a:lnL>
                      <a:noFill/>
                    </a:lnL>
                    <a:lnR>
                      <a:noFill/>
                    </a:lnR>
                    <a:lnT w="28575" cap="flat" cmpd="sng" algn="ctr">
                      <a:solidFill>
                        <a:srgbClr val="646464"/>
                      </a:solidFill>
                      <a:prstDash val="solid"/>
                      <a:round/>
                      <a:headEnd type="none" w="med" len="med"/>
                      <a:tailEnd type="none" w="med" len="med"/>
                    </a:lnT>
                    <a:lnB w="28575" cap="flat" cmpd="sng" algn="ctr">
                      <a:solidFill>
                        <a:srgbClr val="64646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700" b="1" i="0" u="none" strike="noStrike" cap="none" normalizeH="0" baseline="0">
                          <a:ln>
                            <a:noFill/>
                          </a:ln>
                          <a:solidFill>
                            <a:srgbClr val="4D4D4D"/>
                          </a:solidFill>
                          <a:effectLst/>
                          <a:latin typeface="Arial" pitchFamily="34" charset="0"/>
                        </a:rPr>
                        <a:t>Inibisce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700" b="1" i="0" u="none" strike="noStrike" cap="none" normalizeH="0" baseline="0">
                          <a:ln>
                            <a:noFill/>
                          </a:ln>
                          <a:solidFill>
                            <a:srgbClr val="4D4D4D"/>
                          </a:solidFill>
                          <a:effectLst/>
                          <a:latin typeface="Arial" pitchFamily="34" charset="0"/>
                        </a:rPr>
                        <a:t>sintesi</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700" b="1" i="0" u="none" strike="noStrike" cap="none" normalizeH="0" baseline="0">
                          <a:ln>
                            <a:noFill/>
                          </a:ln>
                          <a:solidFill>
                            <a:srgbClr val="4D4D4D"/>
                          </a:solidFill>
                          <a:effectLst/>
                          <a:latin typeface="Arial" pitchFamily="34" charset="0"/>
                        </a:rPr>
                        <a:t> proteica</a:t>
                      </a:r>
                      <a:endParaRPr kumimoji="0" lang="en-US" sz="1700" b="1" i="0" u="none" strike="noStrike" cap="none" normalizeH="0" baseline="0">
                        <a:ln>
                          <a:noFill/>
                        </a:ln>
                        <a:solidFill>
                          <a:srgbClr val="4D4D4D"/>
                        </a:solidFill>
                        <a:effectLst/>
                        <a:latin typeface="Arial" pitchFamily="34" charset="0"/>
                      </a:endParaRPr>
                    </a:p>
                  </a:txBody>
                  <a:tcPr marT="45723" marB="45723" horzOverflow="overflow">
                    <a:lnL>
                      <a:noFill/>
                    </a:lnL>
                    <a:lnR>
                      <a:noFill/>
                    </a:lnR>
                    <a:lnT w="28575" cap="flat" cmpd="sng" algn="ctr">
                      <a:solidFill>
                        <a:srgbClr val="646464"/>
                      </a:solidFill>
                      <a:prstDash val="solid"/>
                      <a:round/>
                      <a:headEnd type="none" w="med" len="med"/>
                      <a:tailEnd type="none" w="med" len="med"/>
                    </a:lnT>
                    <a:lnB w="28575" cap="flat" cmpd="sng" algn="ctr">
                      <a:solidFill>
                        <a:srgbClr val="64646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700" b="1" i="0" u="none" strike="noStrike" cap="none" normalizeH="0" baseline="0">
                          <a:ln>
                            <a:noFill/>
                          </a:ln>
                          <a:solidFill>
                            <a:srgbClr val="4D4D4D"/>
                          </a:solidFill>
                          <a:effectLst/>
                          <a:latin typeface="Arial" pitchFamily="34" charset="0"/>
                        </a:rPr>
                        <a:t>Inibisce peptidil transferasi</a:t>
                      </a:r>
                      <a:endParaRPr kumimoji="0" lang="en-US" sz="1700" b="1" i="0" u="none" strike="noStrike" cap="none" normalizeH="0" baseline="0">
                        <a:ln>
                          <a:noFill/>
                        </a:ln>
                        <a:solidFill>
                          <a:srgbClr val="4D4D4D"/>
                        </a:solidFill>
                        <a:effectLst/>
                        <a:latin typeface="Arial" pitchFamily="34" charset="0"/>
                      </a:endParaRPr>
                    </a:p>
                  </a:txBody>
                  <a:tcPr marT="45723" marB="45723" horzOverflow="overflow">
                    <a:lnL>
                      <a:noFill/>
                    </a:lnL>
                    <a:lnR>
                      <a:noFill/>
                    </a:lnR>
                    <a:lnT w="28575" cap="flat" cmpd="sng" algn="ctr">
                      <a:solidFill>
                        <a:srgbClr val="646464"/>
                      </a:solidFill>
                      <a:prstDash val="solid"/>
                      <a:round/>
                      <a:headEnd type="none" w="med" len="med"/>
                      <a:tailEnd type="none" w="med" len="med"/>
                    </a:lnT>
                    <a:lnB w="28575" cap="flat" cmpd="sng" algn="ctr">
                      <a:solidFill>
                        <a:srgbClr val="64646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700" b="1" i="0" u="none" strike="noStrike" cap="none" normalizeH="0" baseline="0">
                          <a:ln>
                            <a:noFill/>
                          </a:ln>
                          <a:solidFill>
                            <a:srgbClr val="4D4D4D"/>
                          </a:solidFill>
                          <a:effectLst/>
                          <a:latin typeface="Arial" pitchFamily="34" charset="0"/>
                        </a:rPr>
                        <a:t>Blocca interazioni</a:t>
                      </a:r>
                      <a:endParaRPr kumimoji="0" lang="en-US" sz="1700" b="1" i="0" u="none" strike="noStrike" cap="none" normalizeH="0" baseline="0">
                        <a:ln>
                          <a:noFill/>
                        </a:ln>
                        <a:solidFill>
                          <a:srgbClr val="4D4D4D"/>
                        </a:solidFill>
                        <a:effectLst/>
                        <a:latin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700" b="1" i="0" u="none" strike="noStrike" cap="none" normalizeH="0" baseline="0">
                          <a:ln>
                            <a:noFill/>
                          </a:ln>
                          <a:solidFill>
                            <a:srgbClr val="4D4D4D"/>
                          </a:solidFill>
                          <a:effectLst/>
                          <a:latin typeface="Arial" pitchFamily="34" charset="0"/>
                        </a:rPr>
                        <a:t>nel sito P</a:t>
                      </a:r>
                      <a:endParaRPr kumimoji="0" lang="en-US" sz="1700" b="1" i="0" u="none" strike="noStrike" cap="none" normalizeH="0" baseline="0">
                        <a:ln>
                          <a:noFill/>
                        </a:ln>
                        <a:solidFill>
                          <a:srgbClr val="4D4D4D"/>
                        </a:solidFill>
                        <a:effectLst/>
                        <a:latin typeface="Arial" pitchFamily="34" charset="0"/>
                      </a:endParaRPr>
                    </a:p>
                  </a:txBody>
                  <a:tcPr marT="45723" marB="45723" horzOverflow="overflow">
                    <a:lnL>
                      <a:noFill/>
                    </a:lnL>
                    <a:lnR>
                      <a:noFill/>
                    </a:lnR>
                    <a:lnT w="28575" cap="flat" cmpd="sng" algn="ctr">
                      <a:solidFill>
                        <a:srgbClr val="646464"/>
                      </a:solidFill>
                      <a:prstDash val="solid"/>
                      <a:round/>
                      <a:headEnd type="none" w="med" len="med"/>
                      <a:tailEnd type="none" w="med" len="med"/>
                    </a:lnT>
                    <a:lnB w="28575" cap="flat" cmpd="sng" algn="ctr">
                      <a:solidFill>
                        <a:srgbClr val="64646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700" b="1" i="0" u="none" strike="noStrike" cap="none" normalizeH="0" baseline="0">
                          <a:ln>
                            <a:noFill/>
                          </a:ln>
                          <a:solidFill>
                            <a:srgbClr val="4D4D4D"/>
                          </a:solidFill>
                          <a:effectLst/>
                          <a:latin typeface="Arial" pitchFamily="34" charset="0"/>
                        </a:rPr>
                        <a:t>Previene la normale formazione</a:t>
                      </a:r>
                      <a:endParaRPr kumimoji="0" lang="en-US" sz="1700" b="1" i="0" u="none" strike="noStrike" cap="none" normalizeH="0" baseline="0">
                        <a:ln>
                          <a:noFill/>
                        </a:ln>
                        <a:solidFill>
                          <a:srgbClr val="4D4D4D"/>
                        </a:solidFill>
                        <a:effectLst/>
                        <a:latin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700" b="1" i="0" u="none" strike="noStrike" cap="none" normalizeH="0" baseline="0">
                          <a:ln>
                            <a:noFill/>
                          </a:ln>
                          <a:solidFill>
                            <a:srgbClr val="4D4D4D"/>
                          </a:solidFill>
                          <a:effectLst/>
                          <a:latin typeface="Arial" pitchFamily="34" charset="0"/>
                        </a:rPr>
                        <a:t>ribosomiale</a:t>
                      </a:r>
                      <a:endParaRPr kumimoji="0" lang="en-US" sz="1700" b="1" i="0" u="none" strike="noStrike" cap="none" normalizeH="0" baseline="0">
                        <a:ln>
                          <a:noFill/>
                        </a:ln>
                        <a:solidFill>
                          <a:srgbClr val="4D4D4D"/>
                        </a:solidFill>
                        <a:effectLst/>
                        <a:latin typeface="Arial" pitchFamily="34" charset="0"/>
                      </a:endParaRPr>
                    </a:p>
                  </a:txBody>
                  <a:tcPr marT="45723" marB="45723" horzOverflow="overflow">
                    <a:lnL>
                      <a:noFill/>
                    </a:lnL>
                    <a:lnR>
                      <a:noFill/>
                    </a:lnR>
                    <a:lnT w="28575" cap="flat" cmpd="sng" algn="ctr">
                      <a:solidFill>
                        <a:srgbClr val="646464"/>
                      </a:solidFill>
                      <a:prstDash val="solid"/>
                      <a:round/>
                      <a:headEnd type="none" w="med" len="med"/>
                      <a:tailEnd type="none" w="med" len="med"/>
                    </a:lnT>
                    <a:lnB w="28575" cap="flat" cmpd="sng" algn="ctr">
                      <a:solidFill>
                        <a:srgbClr val="64646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5054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700" b="0" i="0" u="none" strike="noStrike" cap="none" normalizeH="0" baseline="0">
                        <a:ln>
                          <a:noFill/>
                        </a:ln>
                        <a:solidFill>
                          <a:schemeClr val="tx1"/>
                        </a:solidFill>
                        <a:effectLst/>
                        <a:latin typeface="Arial" pitchFamily="34" charset="0"/>
                      </a:endParaRPr>
                    </a:p>
                  </a:txBody>
                  <a:tcPr marT="45723" marB="45723" horzOverflow="overflow">
                    <a:lnL>
                      <a:noFill/>
                    </a:lnL>
                    <a:lnR>
                      <a:noFill/>
                    </a:lnR>
                    <a:lnT w="28575" cap="flat" cmpd="sng" algn="ctr">
                      <a:solidFill>
                        <a:srgbClr val="646464"/>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700" b="0" i="0" u="none" strike="noStrike" cap="none" normalizeH="0" baseline="0">
                        <a:ln>
                          <a:noFill/>
                        </a:ln>
                        <a:solidFill>
                          <a:schemeClr val="tx1"/>
                        </a:solidFill>
                        <a:effectLst/>
                        <a:latin typeface="Arial" pitchFamily="34" charset="0"/>
                      </a:endParaRPr>
                    </a:p>
                  </a:txBody>
                  <a:tcPr marT="45723" marB="45723" horzOverflow="overflow">
                    <a:lnL>
                      <a:noFill/>
                    </a:lnL>
                    <a:lnR>
                      <a:noFill/>
                    </a:lnR>
                    <a:lnT w="28575" cap="flat" cmpd="sng" algn="ctr">
                      <a:solidFill>
                        <a:srgbClr val="646464"/>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700" b="0" i="0" u="none" strike="noStrike" cap="none" normalizeH="0" baseline="0">
                        <a:ln>
                          <a:noFill/>
                        </a:ln>
                        <a:solidFill>
                          <a:schemeClr val="tx1"/>
                        </a:solidFill>
                        <a:effectLst/>
                        <a:latin typeface="Arial" pitchFamily="34" charset="0"/>
                      </a:endParaRPr>
                    </a:p>
                  </a:txBody>
                  <a:tcPr marT="45723" marB="45723" horzOverflow="overflow">
                    <a:lnL>
                      <a:noFill/>
                    </a:lnL>
                    <a:lnR>
                      <a:noFill/>
                    </a:lnR>
                    <a:lnT w="28575" cap="flat" cmpd="sng" algn="ctr">
                      <a:solidFill>
                        <a:srgbClr val="646464"/>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700" b="0" i="0" u="none" strike="noStrike" cap="none" normalizeH="0" baseline="0">
                        <a:ln>
                          <a:noFill/>
                        </a:ln>
                        <a:solidFill>
                          <a:schemeClr val="tx1"/>
                        </a:solidFill>
                        <a:effectLst/>
                        <a:latin typeface="Arial" pitchFamily="34" charset="0"/>
                      </a:endParaRPr>
                    </a:p>
                  </a:txBody>
                  <a:tcPr marT="45723" marB="45723" horzOverflow="overflow">
                    <a:lnL>
                      <a:noFill/>
                    </a:lnL>
                    <a:lnR>
                      <a:noFill/>
                    </a:lnR>
                    <a:lnT w="28575" cap="flat" cmpd="sng" algn="ctr">
                      <a:solidFill>
                        <a:srgbClr val="646464"/>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700" b="0" i="0" u="none" strike="noStrike" cap="none" normalizeH="0" baseline="0">
                        <a:ln>
                          <a:noFill/>
                        </a:ln>
                        <a:solidFill>
                          <a:schemeClr val="tx1"/>
                        </a:solidFill>
                        <a:effectLst/>
                        <a:latin typeface="Arial" pitchFamily="34" charset="0"/>
                      </a:endParaRPr>
                    </a:p>
                  </a:txBody>
                  <a:tcPr marT="45723" marB="45723" horzOverflow="overflow">
                    <a:lnL>
                      <a:noFill/>
                    </a:lnL>
                    <a:lnR>
                      <a:noFill/>
                    </a:lnR>
                    <a:lnT w="28575" cap="flat" cmpd="sng" algn="ctr">
                      <a:solidFill>
                        <a:srgbClr val="646464"/>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38896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700" b="1" i="0" u="none" strike="noStrike" cap="none" normalizeH="0" baseline="0">
                          <a:ln>
                            <a:noFill/>
                          </a:ln>
                          <a:solidFill>
                            <a:srgbClr val="4D4D4D"/>
                          </a:solidFill>
                          <a:effectLst/>
                          <a:latin typeface="Arial" pitchFamily="34" charset="0"/>
                        </a:rPr>
                        <a:t>Retapamulin</a:t>
                      </a:r>
                      <a:endParaRPr kumimoji="0" lang="en-US" sz="1700" b="1" i="0" u="none" strike="noStrike" cap="none" normalizeH="0" baseline="30000">
                        <a:ln>
                          <a:noFill/>
                        </a:ln>
                        <a:solidFill>
                          <a:srgbClr val="4D4D4D"/>
                        </a:solidFill>
                        <a:effectLst/>
                        <a:latin typeface="Arial" pitchFamily="34" charset="0"/>
                      </a:endParaRPr>
                    </a:p>
                  </a:txBody>
                  <a:tcPr marT="45723" marB="45723"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700" b="0" i="0" u="none" strike="noStrike" cap="none" normalizeH="0" baseline="0">
                          <a:ln>
                            <a:noFill/>
                          </a:ln>
                          <a:solidFill>
                            <a:srgbClr val="FF6600"/>
                          </a:solidFill>
                          <a:effectLst/>
                          <a:latin typeface="Arial" pitchFamily="34" charset="0"/>
                          <a:sym typeface="Wingdings" pitchFamily="2" charset="2"/>
                        </a:rPr>
                        <a:t></a:t>
                      </a:r>
                      <a:endParaRPr kumimoji="0" lang="en-US" sz="1700" b="0" i="0" u="none" strike="noStrike" cap="none" normalizeH="0" baseline="0">
                        <a:ln>
                          <a:noFill/>
                        </a:ln>
                        <a:solidFill>
                          <a:srgbClr val="FF6600"/>
                        </a:solidFill>
                        <a:effectLst/>
                        <a:latin typeface="Arial" pitchFamily="34" charset="0"/>
                        <a:sym typeface="Wingdings 2" pitchFamily="18" charset="2"/>
                      </a:endParaRPr>
                    </a:p>
                  </a:txBody>
                  <a:tcPr marT="45723" marB="45723"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700" b="0" i="0" u="none" strike="noStrike" cap="none" normalizeH="0" baseline="0">
                          <a:ln>
                            <a:noFill/>
                          </a:ln>
                          <a:solidFill>
                            <a:srgbClr val="FF6600"/>
                          </a:solidFill>
                          <a:effectLst/>
                          <a:latin typeface="Arial" pitchFamily="34" charset="0"/>
                          <a:sym typeface="Wingdings" pitchFamily="2" charset="2"/>
                        </a:rPr>
                        <a:t></a:t>
                      </a:r>
                      <a:endParaRPr kumimoji="0" lang="en-US" sz="1700" b="0" i="0" u="none" strike="noStrike" cap="none" normalizeH="0" baseline="0">
                        <a:ln>
                          <a:noFill/>
                        </a:ln>
                        <a:solidFill>
                          <a:srgbClr val="FF6600"/>
                        </a:solidFill>
                        <a:effectLst/>
                        <a:latin typeface="Arial" pitchFamily="34" charset="0"/>
                        <a:sym typeface="Wingdings" pitchFamily="2" charset="2"/>
                      </a:endParaRPr>
                    </a:p>
                  </a:txBody>
                  <a:tcPr marT="45723" marB="45723"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700" b="0" i="0" u="none" strike="noStrike" cap="none" normalizeH="0" baseline="0">
                          <a:ln>
                            <a:noFill/>
                          </a:ln>
                          <a:solidFill>
                            <a:srgbClr val="FF6600"/>
                          </a:solidFill>
                          <a:effectLst/>
                          <a:latin typeface="Arial" pitchFamily="34" charset="0"/>
                          <a:sym typeface="Wingdings" pitchFamily="2" charset="2"/>
                        </a:rPr>
                        <a:t></a:t>
                      </a:r>
                      <a:endParaRPr kumimoji="0" lang="en-US" sz="1700" b="0" i="0" u="none" strike="noStrike" cap="none" normalizeH="0" baseline="0">
                        <a:ln>
                          <a:noFill/>
                        </a:ln>
                        <a:solidFill>
                          <a:srgbClr val="FF6600"/>
                        </a:solidFill>
                        <a:effectLst/>
                        <a:latin typeface="Arial" pitchFamily="34" charset="0"/>
                      </a:endParaRPr>
                    </a:p>
                  </a:txBody>
                  <a:tcPr marT="45723" marB="45723"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700" b="0" i="0" u="none" strike="noStrike" cap="none" normalizeH="0" baseline="0">
                          <a:ln>
                            <a:noFill/>
                          </a:ln>
                          <a:solidFill>
                            <a:srgbClr val="FF6600"/>
                          </a:solidFill>
                          <a:effectLst/>
                          <a:latin typeface="Arial" pitchFamily="34" charset="0"/>
                          <a:sym typeface="Wingdings" pitchFamily="2" charset="2"/>
                        </a:rPr>
                        <a:t></a:t>
                      </a:r>
                      <a:endParaRPr kumimoji="0" lang="en-US" sz="1700" b="0" i="0" u="none" strike="noStrike" cap="none" normalizeH="0" baseline="0">
                        <a:ln>
                          <a:noFill/>
                        </a:ln>
                        <a:solidFill>
                          <a:srgbClr val="FF6600"/>
                        </a:solidFill>
                        <a:effectLst/>
                        <a:latin typeface="Arial" pitchFamily="34" charset="0"/>
                        <a:sym typeface="Wingdings" pitchFamily="2" charset="2"/>
                      </a:endParaRPr>
                    </a:p>
                  </a:txBody>
                  <a:tcPr marT="45723" marB="45723"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36515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700" b="1" i="0" u="none" strike="noStrike" cap="none" normalizeH="0" baseline="0">
                          <a:ln>
                            <a:noFill/>
                          </a:ln>
                          <a:solidFill>
                            <a:srgbClr val="4D4D4D"/>
                          </a:solidFill>
                          <a:effectLst/>
                          <a:latin typeface="Arial" pitchFamily="34" charset="0"/>
                        </a:rPr>
                        <a:t>Telitromicina</a:t>
                      </a:r>
                      <a:endParaRPr kumimoji="0" lang="en-US" sz="1700" b="1" i="0" u="none" strike="noStrike" cap="none" normalizeH="0" baseline="0">
                        <a:ln>
                          <a:noFill/>
                        </a:ln>
                        <a:solidFill>
                          <a:srgbClr val="4D4D4D"/>
                        </a:solidFill>
                        <a:effectLst/>
                        <a:latin typeface="Arial" pitchFamily="34" charset="0"/>
                      </a:endParaRPr>
                    </a:p>
                  </a:txBody>
                  <a:tcPr marT="45723" marB="45723"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700" b="0" i="0" u="none" strike="noStrike" cap="none" normalizeH="0" baseline="0">
                          <a:ln>
                            <a:noFill/>
                          </a:ln>
                          <a:solidFill>
                            <a:srgbClr val="FF6600"/>
                          </a:solidFill>
                          <a:effectLst/>
                          <a:latin typeface="Arial" pitchFamily="34" charset="0"/>
                          <a:sym typeface="Wingdings" pitchFamily="2" charset="2"/>
                        </a:rPr>
                        <a:t></a:t>
                      </a:r>
                      <a:endParaRPr kumimoji="0" lang="en-US" sz="1700" b="0" i="0" u="none" strike="noStrike" cap="none" normalizeH="0" baseline="0">
                        <a:ln>
                          <a:noFill/>
                        </a:ln>
                        <a:solidFill>
                          <a:srgbClr val="FF6600"/>
                        </a:solidFill>
                        <a:effectLst/>
                        <a:latin typeface="Arial" pitchFamily="34" charset="0"/>
                        <a:sym typeface="Wingdings" pitchFamily="2" charset="2"/>
                      </a:endParaRPr>
                    </a:p>
                  </a:txBody>
                  <a:tcPr marT="45723" marB="45723"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rgbClr val="000099"/>
                          </a:solidFill>
                          <a:effectLst/>
                          <a:latin typeface="Arial" pitchFamily="34" charset="0"/>
                          <a:sym typeface="Wingdings 2" pitchFamily="18" charset="2"/>
                        </a:rPr>
                        <a:t></a:t>
                      </a:r>
                    </a:p>
                  </a:txBody>
                  <a:tcPr marT="45723" marB="45723"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rgbClr val="000099"/>
                          </a:solidFill>
                          <a:effectLst/>
                          <a:latin typeface="Arial" pitchFamily="34" charset="0"/>
                          <a:sym typeface="Wingdings 2" pitchFamily="18" charset="2"/>
                        </a:rPr>
                        <a:t></a:t>
                      </a:r>
                    </a:p>
                  </a:txBody>
                  <a:tcPr marT="45723" marB="45723"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700" b="0" i="0" u="none" strike="noStrike" cap="none" normalizeH="0" baseline="0">
                          <a:ln>
                            <a:noFill/>
                          </a:ln>
                          <a:solidFill>
                            <a:srgbClr val="FF6600"/>
                          </a:solidFill>
                          <a:effectLst/>
                          <a:latin typeface="Arial" pitchFamily="34" charset="0"/>
                          <a:sym typeface="Wingdings" pitchFamily="2" charset="2"/>
                        </a:rPr>
                        <a:t></a:t>
                      </a:r>
                      <a:endParaRPr kumimoji="0" lang="en-US" sz="1700" b="0" i="0" u="none" strike="noStrike" cap="none" normalizeH="0" baseline="0">
                        <a:ln>
                          <a:noFill/>
                        </a:ln>
                        <a:solidFill>
                          <a:srgbClr val="FF6600"/>
                        </a:solidFill>
                        <a:effectLst/>
                        <a:latin typeface="Arial" pitchFamily="34" charset="0"/>
                        <a:sym typeface="Wingdings" pitchFamily="2" charset="2"/>
                      </a:endParaRPr>
                    </a:p>
                  </a:txBody>
                  <a:tcPr marT="45723" marB="45723"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3"/>
                  </a:ext>
                </a:extLst>
              </a:tr>
              <a:tr h="36515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a:ln>
                            <a:noFill/>
                          </a:ln>
                          <a:solidFill>
                            <a:srgbClr val="4D4D4D"/>
                          </a:solidFill>
                          <a:effectLst/>
                          <a:latin typeface="Arial" pitchFamily="34" charset="0"/>
                        </a:rPr>
                        <a:t>Acido Fusidico</a:t>
                      </a:r>
                      <a:endParaRPr kumimoji="0" lang="en-US" sz="1400" b="1" i="0" u="none" strike="noStrike" cap="none" normalizeH="0" baseline="0">
                        <a:ln>
                          <a:noFill/>
                        </a:ln>
                        <a:solidFill>
                          <a:srgbClr val="4D4D4D"/>
                        </a:solidFill>
                        <a:effectLst/>
                        <a:latin typeface="Arial" pitchFamily="34" charset="0"/>
                      </a:endParaRPr>
                    </a:p>
                  </a:txBody>
                  <a:tcPr marT="45723" marB="45723"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700" b="0" i="0" u="none" strike="noStrike" cap="none" normalizeH="0" baseline="0">
                          <a:ln>
                            <a:noFill/>
                          </a:ln>
                          <a:solidFill>
                            <a:srgbClr val="FF6600"/>
                          </a:solidFill>
                          <a:effectLst/>
                          <a:latin typeface="Arial" pitchFamily="34" charset="0"/>
                          <a:sym typeface="Wingdings" pitchFamily="2" charset="2"/>
                        </a:rPr>
                        <a:t> </a:t>
                      </a:r>
                      <a:endParaRPr kumimoji="0" lang="en-US" sz="1700" b="0" i="0" u="none" strike="noStrike" cap="none" normalizeH="0" baseline="0">
                        <a:ln>
                          <a:noFill/>
                        </a:ln>
                        <a:solidFill>
                          <a:srgbClr val="FF6600"/>
                        </a:solidFill>
                        <a:effectLst/>
                        <a:latin typeface="Arial" pitchFamily="34" charset="0"/>
                      </a:endParaRPr>
                    </a:p>
                  </a:txBody>
                  <a:tcPr marT="45723" marB="45723"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rgbClr val="000099"/>
                          </a:solidFill>
                          <a:effectLst/>
                          <a:latin typeface="Arial" pitchFamily="34" charset="0"/>
                          <a:sym typeface="Wingdings 2" pitchFamily="18" charset="2"/>
                        </a:rPr>
                        <a:t></a:t>
                      </a:r>
                    </a:p>
                  </a:txBody>
                  <a:tcPr marT="45723" marB="45723"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rgbClr val="000099"/>
                          </a:solidFill>
                          <a:effectLst/>
                          <a:latin typeface="Arial" pitchFamily="34" charset="0"/>
                          <a:sym typeface="Wingdings 2" pitchFamily="18" charset="2"/>
                        </a:rPr>
                        <a:t></a:t>
                      </a:r>
                    </a:p>
                  </a:txBody>
                  <a:tcPr marT="45723" marB="45723"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700" b="0" i="0" u="none" strike="noStrike" cap="none" normalizeH="0" baseline="0">
                          <a:ln>
                            <a:noFill/>
                          </a:ln>
                          <a:solidFill>
                            <a:srgbClr val="000099"/>
                          </a:solidFill>
                          <a:effectLst/>
                          <a:latin typeface="Arial" pitchFamily="34" charset="0"/>
                          <a:sym typeface="Wingdings 2" pitchFamily="18" charset="2"/>
                        </a:rPr>
                        <a:t>NA</a:t>
                      </a:r>
                      <a:endParaRPr kumimoji="0" lang="en-US" sz="1700" b="0" i="0" u="none" strike="noStrike" cap="none" normalizeH="0" baseline="0">
                        <a:ln>
                          <a:noFill/>
                        </a:ln>
                        <a:solidFill>
                          <a:srgbClr val="000099"/>
                        </a:solidFill>
                        <a:effectLst/>
                        <a:latin typeface="Arial" pitchFamily="34" charset="0"/>
                        <a:sym typeface="Wingdings 2" pitchFamily="18" charset="2"/>
                      </a:endParaRPr>
                    </a:p>
                  </a:txBody>
                  <a:tcPr marT="45723" marB="45723"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4"/>
                  </a:ext>
                </a:extLst>
              </a:tr>
              <a:tr h="36991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700" b="1" i="0" u="none" strike="noStrike" cap="none" normalizeH="0" baseline="0">
                          <a:ln>
                            <a:noFill/>
                          </a:ln>
                          <a:solidFill>
                            <a:srgbClr val="4D4D4D"/>
                          </a:solidFill>
                          <a:effectLst/>
                          <a:latin typeface="Arial" pitchFamily="34" charset="0"/>
                        </a:rPr>
                        <a:t>Mupirocina</a:t>
                      </a:r>
                      <a:endParaRPr kumimoji="0" lang="en-US" sz="1700" b="1" i="0" u="none" strike="noStrike" cap="none" normalizeH="0" baseline="0">
                        <a:ln>
                          <a:noFill/>
                        </a:ln>
                        <a:solidFill>
                          <a:srgbClr val="4D4D4D"/>
                        </a:solidFill>
                        <a:effectLst/>
                        <a:latin typeface="Arial" pitchFamily="34" charset="0"/>
                      </a:endParaRPr>
                    </a:p>
                  </a:txBody>
                  <a:tcPr marT="45723" marB="45723"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700" b="0" i="0" u="none" strike="noStrike" cap="none" normalizeH="0" baseline="0">
                          <a:ln>
                            <a:noFill/>
                          </a:ln>
                          <a:solidFill>
                            <a:srgbClr val="FF6600"/>
                          </a:solidFill>
                          <a:effectLst/>
                          <a:latin typeface="Arial" pitchFamily="34" charset="0"/>
                          <a:sym typeface="Wingdings" pitchFamily="2" charset="2"/>
                        </a:rPr>
                        <a:t></a:t>
                      </a:r>
                      <a:endParaRPr kumimoji="0" lang="en-US" sz="1700" b="0" i="0" u="none" strike="noStrike" cap="none" normalizeH="0" baseline="0">
                        <a:ln>
                          <a:noFill/>
                        </a:ln>
                        <a:solidFill>
                          <a:srgbClr val="FF6600"/>
                        </a:solidFill>
                        <a:effectLst/>
                        <a:latin typeface="Arial" pitchFamily="34" charset="0"/>
                        <a:sym typeface="Wingdings" pitchFamily="2" charset="2"/>
                      </a:endParaRPr>
                    </a:p>
                  </a:txBody>
                  <a:tcPr marT="45723" marB="45723"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rgbClr val="000099"/>
                          </a:solidFill>
                          <a:effectLst/>
                          <a:latin typeface="Arial" pitchFamily="34" charset="0"/>
                          <a:sym typeface="Wingdings 2" pitchFamily="18" charset="2"/>
                        </a:rPr>
                        <a:t></a:t>
                      </a:r>
                    </a:p>
                  </a:txBody>
                  <a:tcPr marT="45723" marB="45723"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rgbClr val="000099"/>
                          </a:solidFill>
                          <a:effectLst/>
                          <a:latin typeface="Arial" pitchFamily="34" charset="0"/>
                          <a:sym typeface="Wingdings 2" pitchFamily="18" charset="2"/>
                        </a:rPr>
                        <a:t></a:t>
                      </a:r>
                    </a:p>
                  </a:txBody>
                  <a:tcPr marT="45723" marB="45723"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700" b="0" i="0" u="none" strike="noStrike" cap="none" normalizeH="0" baseline="0">
                          <a:ln>
                            <a:noFill/>
                          </a:ln>
                          <a:solidFill>
                            <a:srgbClr val="000099"/>
                          </a:solidFill>
                          <a:effectLst/>
                          <a:latin typeface="Arial" pitchFamily="34" charset="0"/>
                          <a:sym typeface="Wingdings 2" pitchFamily="18" charset="2"/>
                        </a:rPr>
                        <a:t>NA</a:t>
                      </a:r>
                      <a:endParaRPr kumimoji="0" lang="en-US" sz="1700" b="0" i="0" u="none" strike="noStrike" cap="none" normalizeH="0" baseline="0">
                        <a:ln>
                          <a:noFill/>
                        </a:ln>
                        <a:solidFill>
                          <a:srgbClr val="000099"/>
                        </a:solidFill>
                        <a:effectLst/>
                        <a:latin typeface="Arial" pitchFamily="34" charset="0"/>
                        <a:sym typeface="Wingdings 2" pitchFamily="18" charset="2"/>
                      </a:endParaRPr>
                    </a:p>
                  </a:txBody>
                  <a:tcPr marT="45723" marB="45723"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5"/>
                  </a:ext>
                </a:extLst>
              </a:tr>
              <a:tr h="36991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700" b="1" i="0" u="none" strike="noStrike" cap="none" normalizeH="0" baseline="0">
                          <a:ln>
                            <a:noFill/>
                          </a:ln>
                          <a:solidFill>
                            <a:srgbClr val="4D4D4D"/>
                          </a:solidFill>
                          <a:effectLst/>
                          <a:latin typeface="Arial" pitchFamily="34" charset="0"/>
                        </a:rPr>
                        <a:t>Azitromicina</a:t>
                      </a:r>
                    </a:p>
                  </a:txBody>
                  <a:tcPr marT="45723" marB="45723" horzOverflow="overflow">
                    <a:lnL>
                      <a:noFill/>
                    </a:lnL>
                    <a:lnR>
                      <a:noFill/>
                    </a:lnR>
                    <a:lnT>
                      <a:noFill/>
                    </a:lnT>
                    <a:lnB w="28575" cap="flat" cmpd="sng" algn="ctr">
                      <a:solidFill>
                        <a:srgbClr val="64646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700" b="0" i="0" u="none" strike="noStrike" cap="none" normalizeH="0" baseline="0">
                          <a:ln>
                            <a:noFill/>
                          </a:ln>
                          <a:solidFill>
                            <a:srgbClr val="FF6600"/>
                          </a:solidFill>
                          <a:effectLst/>
                          <a:latin typeface="Arial" pitchFamily="34" charset="0"/>
                          <a:sym typeface="Wingdings" pitchFamily="2" charset="2"/>
                        </a:rPr>
                        <a:t></a:t>
                      </a:r>
                      <a:endParaRPr kumimoji="0" lang="en-US" sz="1700" b="0" i="0" u="none" strike="noStrike" cap="none" normalizeH="0" baseline="0">
                        <a:ln>
                          <a:noFill/>
                        </a:ln>
                        <a:solidFill>
                          <a:srgbClr val="FF6600"/>
                        </a:solidFill>
                        <a:effectLst/>
                        <a:latin typeface="Arial" pitchFamily="34" charset="0"/>
                        <a:sym typeface="Wingdings" pitchFamily="2" charset="2"/>
                      </a:endParaRPr>
                    </a:p>
                  </a:txBody>
                  <a:tcPr marT="45723" marB="45723" horzOverflow="overflow">
                    <a:lnL>
                      <a:noFill/>
                    </a:lnL>
                    <a:lnR>
                      <a:noFill/>
                    </a:lnR>
                    <a:lnT>
                      <a:noFill/>
                    </a:lnT>
                    <a:lnB w="28575" cap="flat" cmpd="sng" algn="ctr">
                      <a:solidFill>
                        <a:srgbClr val="646464"/>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rgbClr val="000099"/>
                          </a:solidFill>
                          <a:effectLst/>
                          <a:latin typeface="Arial" pitchFamily="34" charset="0"/>
                          <a:sym typeface="Wingdings 2" pitchFamily="18" charset="2"/>
                        </a:rPr>
                        <a:t></a:t>
                      </a:r>
                    </a:p>
                  </a:txBody>
                  <a:tcPr marT="45723" marB="45723" horzOverflow="overflow">
                    <a:lnL>
                      <a:noFill/>
                    </a:lnL>
                    <a:lnR>
                      <a:noFill/>
                    </a:lnR>
                    <a:lnT>
                      <a:noFill/>
                    </a:lnT>
                    <a:lnB w="28575" cap="flat" cmpd="sng" algn="ctr">
                      <a:solidFill>
                        <a:srgbClr val="646464"/>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rgbClr val="000099"/>
                          </a:solidFill>
                          <a:effectLst/>
                          <a:latin typeface="Arial" pitchFamily="34" charset="0"/>
                          <a:sym typeface="Wingdings 2" pitchFamily="18" charset="2"/>
                        </a:rPr>
                        <a:t></a:t>
                      </a:r>
                    </a:p>
                  </a:txBody>
                  <a:tcPr marT="45723" marB="45723" horzOverflow="overflow">
                    <a:lnL>
                      <a:noFill/>
                    </a:lnL>
                    <a:lnR>
                      <a:noFill/>
                    </a:lnR>
                    <a:lnT>
                      <a:noFill/>
                    </a:lnT>
                    <a:lnB w="28575" cap="flat" cmpd="sng" algn="ctr">
                      <a:solidFill>
                        <a:srgbClr val="646464"/>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700" b="0" i="0" u="none" strike="noStrike" cap="none" normalizeH="0" baseline="0" dirty="0">
                          <a:ln>
                            <a:noFill/>
                          </a:ln>
                          <a:solidFill>
                            <a:srgbClr val="FF6600"/>
                          </a:solidFill>
                          <a:effectLst/>
                          <a:latin typeface="Arial" pitchFamily="34" charset="0"/>
                          <a:sym typeface="Wingdings" pitchFamily="2" charset="2"/>
                        </a:rPr>
                        <a:t></a:t>
                      </a:r>
                      <a:endParaRPr kumimoji="0" lang="en-US" sz="1700" b="0" i="0" u="none" strike="noStrike" cap="none" normalizeH="0" baseline="0" dirty="0">
                        <a:ln>
                          <a:noFill/>
                        </a:ln>
                        <a:solidFill>
                          <a:srgbClr val="FF6600"/>
                        </a:solidFill>
                        <a:effectLst/>
                        <a:latin typeface="Arial" pitchFamily="34" charset="0"/>
                        <a:sym typeface="Wingdings" pitchFamily="2" charset="2"/>
                      </a:endParaRPr>
                    </a:p>
                  </a:txBody>
                  <a:tcPr marT="45723" marB="45723" horzOverflow="overflow">
                    <a:lnL>
                      <a:noFill/>
                    </a:lnL>
                    <a:lnR>
                      <a:noFill/>
                    </a:lnR>
                    <a:lnT>
                      <a:noFill/>
                    </a:lnT>
                    <a:lnB w="28575" cap="flat" cmpd="sng" algn="ctr">
                      <a:solidFill>
                        <a:srgbClr val="646464"/>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bl>
          </a:graphicData>
        </a:graphic>
      </p:graphicFrame>
      <p:sp>
        <p:nvSpPr>
          <p:cNvPr id="119851" name="Text Box 124">
            <a:extLst>
              <a:ext uri="{FF2B5EF4-FFF2-40B4-BE49-F238E27FC236}">
                <a16:creationId xmlns:a16="http://schemas.microsoft.com/office/drawing/2014/main" id="{6D2F6594-3BA9-4936-A9FD-564E1FC055D7}"/>
              </a:ext>
            </a:extLst>
          </p:cNvPr>
          <p:cNvSpPr txBox="1">
            <a:spLocks noChangeArrowheads="1"/>
          </p:cNvSpPr>
          <p:nvPr/>
        </p:nvSpPr>
        <p:spPr bwMode="auto">
          <a:xfrm>
            <a:off x="1042988" y="5661025"/>
            <a:ext cx="47529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it-IT" sz="1000"/>
          </a:p>
        </p:txBody>
      </p:sp>
    </p:spTree>
  </p:cSld>
  <p:clrMapOvr>
    <a:masterClrMapping/>
  </p:clrMapOvr>
  <p:transition spd="slow">
    <p:strips dir="ru"/>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3CC10B45-66DA-47DA-A1FD-8FA795023F90}"/>
              </a:ext>
            </a:extLst>
          </p:cNvPr>
          <p:cNvSpPr>
            <a:spLocks noGrp="1" noChangeArrowheads="1"/>
          </p:cNvSpPr>
          <p:nvPr>
            <p:ph type="title" idx="4294967295"/>
          </p:nvPr>
        </p:nvSpPr>
        <p:spPr>
          <a:xfrm>
            <a:off x="250825" y="290513"/>
            <a:ext cx="6481763" cy="984250"/>
          </a:xfrm>
          <a:ln>
            <a:solidFill>
              <a:schemeClr val="tx1"/>
            </a:solidFill>
            <a:miter lim="800000"/>
            <a:headEnd/>
            <a:tailEnd/>
          </a:ln>
        </p:spPr>
        <p:txBody>
          <a:bodyPr lIns="0" tIns="0" rIns="0" bIns="0">
            <a:spAutoFit/>
          </a:bodyPr>
          <a:lstStyle/>
          <a:p>
            <a:r>
              <a:rPr lang="en-US" altLang="it-IT" sz="3200"/>
              <a:t>Retapamulina: </a:t>
            </a:r>
            <a:r>
              <a:rPr lang="en-GB" altLang="it-IT" sz="3200"/>
              <a:t>test</a:t>
            </a:r>
            <a:r>
              <a:rPr lang="en-US" altLang="it-IT" sz="3200"/>
              <a:t> </a:t>
            </a:r>
            <a:r>
              <a:rPr lang="en-GB" altLang="it-IT" sz="3200" i="1"/>
              <a:t>in vitro</a:t>
            </a:r>
            <a:r>
              <a:rPr lang="en-GB" altLang="it-IT" sz="3200"/>
              <a:t> della potenza antimicrobica</a:t>
            </a:r>
            <a:endParaRPr lang="en-US" altLang="it-IT" sz="3200"/>
          </a:p>
        </p:txBody>
      </p:sp>
      <p:sp>
        <p:nvSpPr>
          <p:cNvPr id="121859" name="Rectangle 3">
            <a:extLst>
              <a:ext uri="{FF2B5EF4-FFF2-40B4-BE49-F238E27FC236}">
                <a16:creationId xmlns:a16="http://schemas.microsoft.com/office/drawing/2014/main" id="{7B065E87-2041-42B6-8576-A67572D8B1AF}"/>
              </a:ext>
            </a:extLst>
          </p:cNvPr>
          <p:cNvSpPr>
            <a:spLocks noGrp="1" noChangeArrowheads="1"/>
          </p:cNvSpPr>
          <p:nvPr>
            <p:ph type="body" idx="4294967295"/>
          </p:nvPr>
        </p:nvSpPr>
        <p:spPr>
          <a:xfrm>
            <a:off x="250825" y="1557338"/>
            <a:ext cx="3744913" cy="4648200"/>
          </a:xfrm>
          <a:ln>
            <a:solidFill>
              <a:schemeClr val="tx1"/>
            </a:solidFill>
            <a:miter lim="800000"/>
            <a:headEnd/>
            <a:tailEnd/>
          </a:ln>
        </p:spPr>
        <p:txBody>
          <a:bodyPr lIns="0" tIns="0" rIns="0" bIns="0">
            <a:spAutoFit/>
          </a:bodyPr>
          <a:lstStyle/>
          <a:p>
            <a:pPr marL="0" indent="0" defTabSz="893763">
              <a:spcBef>
                <a:spcPct val="30000"/>
              </a:spcBef>
              <a:tabLst>
                <a:tab pos="449263" algn="l"/>
                <a:tab pos="893763" algn="l"/>
              </a:tabLst>
            </a:pPr>
            <a:r>
              <a:rPr lang="en-US" altLang="it-IT" sz="2000"/>
              <a:t>L’attività</a:t>
            </a:r>
            <a:r>
              <a:rPr lang="en-US" altLang="it-IT" sz="2000" i="1"/>
              <a:t> in vitro </a:t>
            </a:r>
            <a:r>
              <a:rPr lang="en-US" altLang="it-IT" sz="2000"/>
              <a:t>di retapamulina è stata confrontata con quella di </a:t>
            </a:r>
            <a:r>
              <a:rPr lang="en-US" altLang="it-IT" sz="2000">
                <a:solidFill>
                  <a:srgbClr val="FF0000"/>
                </a:solidFill>
              </a:rPr>
              <a:t>14 antibiotici</a:t>
            </a:r>
            <a:r>
              <a:rPr lang="en-US" altLang="it-IT" sz="2000"/>
              <a:t> nei confronti di:</a:t>
            </a:r>
          </a:p>
          <a:p>
            <a:pPr marL="465138" lvl="1" defTabSz="893763">
              <a:spcBef>
                <a:spcPct val="30000"/>
              </a:spcBef>
              <a:tabLst>
                <a:tab pos="449263" algn="l"/>
                <a:tab pos="893763" algn="l"/>
              </a:tabLst>
            </a:pPr>
            <a:r>
              <a:rPr lang="en-US" altLang="it-IT" sz="2000" i="1">
                <a:solidFill>
                  <a:srgbClr val="FF3300"/>
                </a:solidFill>
              </a:rPr>
              <a:t>S. aureus</a:t>
            </a:r>
          </a:p>
          <a:p>
            <a:pPr marL="465138" lvl="1" defTabSz="893763">
              <a:spcBef>
                <a:spcPct val="30000"/>
              </a:spcBef>
              <a:tabLst>
                <a:tab pos="449263" algn="l"/>
                <a:tab pos="893763" algn="l"/>
              </a:tabLst>
            </a:pPr>
            <a:r>
              <a:rPr lang="en-US" altLang="it-IT" sz="2000">
                <a:solidFill>
                  <a:srgbClr val="FF3300"/>
                </a:solidFill>
              </a:rPr>
              <a:t>Stafilococchi Coagulasi-negativi</a:t>
            </a:r>
          </a:p>
          <a:p>
            <a:pPr marL="465138" lvl="1" defTabSz="893763">
              <a:spcBef>
                <a:spcPct val="50000"/>
              </a:spcBef>
              <a:tabLst>
                <a:tab pos="449263" algn="l"/>
                <a:tab pos="893763" algn="l"/>
              </a:tabLst>
            </a:pPr>
            <a:r>
              <a:rPr lang="en-US" altLang="it-IT" sz="2000" i="1">
                <a:solidFill>
                  <a:srgbClr val="FF3300"/>
                </a:solidFill>
              </a:rPr>
              <a:t>S. pyogenes</a:t>
            </a:r>
          </a:p>
          <a:p>
            <a:pPr marL="465138" lvl="1" defTabSz="893763">
              <a:spcBef>
                <a:spcPct val="50000"/>
              </a:spcBef>
              <a:tabLst>
                <a:tab pos="449263" algn="l"/>
                <a:tab pos="893763" algn="l"/>
              </a:tabLst>
            </a:pPr>
            <a:r>
              <a:rPr lang="en-US" altLang="it-IT" sz="2000" i="1"/>
              <a:t>S. agalactiae</a:t>
            </a:r>
          </a:p>
          <a:p>
            <a:pPr marL="465138" lvl="1" defTabSz="893763">
              <a:spcBef>
                <a:spcPct val="50000"/>
              </a:spcBef>
              <a:tabLst>
                <a:tab pos="449263" algn="l"/>
                <a:tab pos="893763" algn="l"/>
              </a:tabLst>
            </a:pPr>
            <a:r>
              <a:rPr lang="en-US" altLang="it-IT" sz="2000"/>
              <a:t>Streptococchi Viridans</a:t>
            </a:r>
          </a:p>
          <a:p>
            <a:pPr marL="465138" lvl="1" defTabSz="893763">
              <a:spcBef>
                <a:spcPct val="50000"/>
              </a:spcBef>
              <a:tabLst>
                <a:tab pos="449263" algn="l"/>
                <a:tab pos="893763" algn="l"/>
              </a:tabLst>
            </a:pPr>
            <a:r>
              <a:rPr lang="en-US" altLang="it-IT" sz="2000"/>
              <a:t>Altri streptococchi </a:t>
            </a:r>
            <a:r>
              <a:rPr lang="el-GR" altLang="it-IT" sz="2000"/>
              <a:t>β</a:t>
            </a:r>
            <a:r>
              <a:rPr lang="en-US" altLang="it-IT" sz="2000"/>
              <a:t>-emolitici</a:t>
            </a:r>
          </a:p>
          <a:p>
            <a:pPr marL="0" indent="0" defTabSz="893763">
              <a:spcBef>
                <a:spcPct val="50000"/>
              </a:spcBef>
              <a:spcAft>
                <a:spcPct val="10000"/>
              </a:spcAft>
              <a:tabLst>
                <a:tab pos="449263" algn="l"/>
                <a:tab pos="893763" algn="l"/>
              </a:tabLst>
            </a:pPr>
            <a:r>
              <a:rPr lang="en-GB" altLang="it-IT" sz="2000"/>
              <a:t>Sono stati utilizzati i valori di </a:t>
            </a:r>
            <a:r>
              <a:rPr lang="en-GB" altLang="it-IT" sz="2000">
                <a:solidFill>
                  <a:srgbClr val="FF0000"/>
                </a:solidFill>
              </a:rPr>
              <a:t>MIC</a:t>
            </a:r>
            <a:r>
              <a:rPr lang="en-GB" altLang="it-IT" sz="2000" baseline="-25000">
                <a:solidFill>
                  <a:srgbClr val="FF0000"/>
                </a:solidFill>
              </a:rPr>
              <a:t>90</a:t>
            </a:r>
            <a:endParaRPr lang="en-US" altLang="it-IT" sz="2000">
              <a:solidFill>
                <a:srgbClr val="FF0000"/>
              </a:solidFill>
            </a:endParaRPr>
          </a:p>
        </p:txBody>
      </p:sp>
      <p:sp>
        <p:nvSpPr>
          <p:cNvPr id="121860" name="Text Box 4">
            <a:extLst>
              <a:ext uri="{FF2B5EF4-FFF2-40B4-BE49-F238E27FC236}">
                <a16:creationId xmlns:a16="http://schemas.microsoft.com/office/drawing/2014/main" id="{04F5F5F7-8995-4FF1-9C60-CABE03173A05}"/>
              </a:ext>
            </a:extLst>
          </p:cNvPr>
          <p:cNvSpPr txBox="1">
            <a:spLocks noChangeArrowheads="1"/>
          </p:cNvSpPr>
          <p:nvPr/>
        </p:nvSpPr>
        <p:spPr bwMode="auto">
          <a:xfrm>
            <a:off x="4716463" y="6092825"/>
            <a:ext cx="44164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it-IT" sz="800">
                <a:solidFill>
                  <a:srgbClr val="4D4D4D"/>
                </a:solidFill>
                <a:cs typeface="Arial" panose="020B0604020202020204" pitchFamily="34" charset="0"/>
              </a:rPr>
              <a:t>Bouchillon et al, 2005</a:t>
            </a:r>
          </a:p>
          <a:p>
            <a:pPr algn="r">
              <a:spcBef>
                <a:spcPct val="0"/>
              </a:spcBef>
              <a:buFontTx/>
              <a:buNone/>
            </a:pPr>
            <a:r>
              <a:rPr lang="en-US" altLang="it-IT" sz="800">
                <a:solidFill>
                  <a:srgbClr val="4D4D4D"/>
                </a:solidFill>
                <a:cs typeface="Arial" panose="020B0604020202020204" pitchFamily="34" charset="0"/>
              </a:rPr>
              <a:t>Stevens et al, 2005</a:t>
            </a:r>
          </a:p>
        </p:txBody>
      </p:sp>
      <p:graphicFrame>
        <p:nvGraphicFramePr>
          <p:cNvPr id="121861" name="Object 3">
            <a:extLst>
              <a:ext uri="{FF2B5EF4-FFF2-40B4-BE49-F238E27FC236}">
                <a16:creationId xmlns:a16="http://schemas.microsoft.com/office/drawing/2014/main" id="{1851B29F-ED91-4E48-A278-199A40359D17}"/>
              </a:ext>
            </a:extLst>
          </p:cNvPr>
          <p:cNvGraphicFramePr>
            <a:graphicFrameLocks noChangeAspect="1"/>
          </p:cNvGraphicFramePr>
          <p:nvPr/>
        </p:nvGraphicFramePr>
        <p:xfrm>
          <a:off x="4284663" y="3644900"/>
          <a:ext cx="4702175" cy="2087563"/>
        </p:xfrm>
        <a:graphic>
          <a:graphicData uri="http://schemas.openxmlformats.org/presentationml/2006/ole">
            <mc:AlternateContent xmlns:mc="http://schemas.openxmlformats.org/markup-compatibility/2006">
              <mc:Choice xmlns:v="urn:schemas-microsoft-com:vml" Requires="v">
                <p:oleObj name="Photo Editor Photo" r:id="rId3" imgW="6238095" imgH="1819529" progId="MSPhotoEd.3">
                  <p:embed/>
                </p:oleObj>
              </mc:Choice>
              <mc:Fallback>
                <p:oleObj name="Photo Editor Photo" r:id="rId3" imgW="6238095" imgH="1819529" progId="MSPhotoEd.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4663" y="3644900"/>
                        <a:ext cx="4702175"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21862" name="Picture 6" descr="Mostra immagine a dimensione intera">
            <a:hlinkClick r:id="rId5"/>
            <a:extLst>
              <a:ext uri="{FF2B5EF4-FFF2-40B4-BE49-F238E27FC236}">
                <a16:creationId xmlns:a16="http://schemas.microsoft.com/office/drawing/2014/main" id="{F3FBE5AD-7B45-40AB-9E4B-A67C5D0F5BF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092950" y="404813"/>
            <a:ext cx="1766888"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trips dir="ru"/>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4">
            <a:extLst>
              <a:ext uri="{FF2B5EF4-FFF2-40B4-BE49-F238E27FC236}">
                <a16:creationId xmlns:a16="http://schemas.microsoft.com/office/drawing/2014/main" id="{FAB7A2C4-07EB-44B5-AD41-7902C89BD043}"/>
              </a:ext>
            </a:extLst>
          </p:cNvPr>
          <p:cNvSpPr>
            <a:spLocks noChangeArrowheads="1"/>
          </p:cNvSpPr>
          <p:nvPr/>
        </p:nvSpPr>
        <p:spPr bwMode="auto">
          <a:xfrm>
            <a:off x="2124075" y="333375"/>
            <a:ext cx="6804025"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93763">
              <a:spcBef>
                <a:spcPct val="20000"/>
              </a:spcBef>
              <a:buChar char="•"/>
              <a:tabLst>
                <a:tab pos="449263" algn="l"/>
                <a:tab pos="893763" algn="l"/>
              </a:tabLst>
              <a:defRPr sz="3200">
                <a:solidFill>
                  <a:schemeClr val="tx1"/>
                </a:solidFill>
                <a:latin typeface="Arial" panose="020B0604020202020204" pitchFamily="34" charset="0"/>
              </a:defRPr>
            </a:lvl1pPr>
            <a:lvl2pPr marL="742950" indent="-285750" defTabSz="893763">
              <a:spcBef>
                <a:spcPct val="20000"/>
              </a:spcBef>
              <a:buChar char="–"/>
              <a:tabLst>
                <a:tab pos="449263" algn="l"/>
                <a:tab pos="893763" algn="l"/>
              </a:tabLst>
              <a:defRPr sz="2800">
                <a:solidFill>
                  <a:schemeClr val="tx1"/>
                </a:solidFill>
                <a:latin typeface="Arial" panose="020B0604020202020204" pitchFamily="34" charset="0"/>
              </a:defRPr>
            </a:lvl2pPr>
            <a:lvl3pPr marL="1143000" indent="-228600" defTabSz="893763">
              <a:spcBef>
                <a:spcPct val="20000"/>
              </a:spcBef>
              <a:buChar char="•"/>
              <a:tabLst>
                <a:tab pos="449263" algn="l"/>
                <a:tab pos="893763" algn="l"/>
              </a:tabLst>
              <a:defRPr sz="2400">
                <a:solidFill>
                  <a:schemeClr val="tx1"/>
                </a:solidFill>
                <a:latin typeface="Arial" panose="020B0604020202020204" pitchFamily="34" charset="0"/>
              </a:defRPr>
            </a:lvl3pPr>
            <a:lvl4pPr marL="1600200" indent="-228600" defTabSz="893763">
              <a:spcBef>
                <a:spcPct val="20000"/>
              </a:spcBef>
              <a:buChar char="–"/>
              <a:tabLst>
                <a:tab pos="449263" algn="l"/>
                <a:tab pos="893763" algn="l"/>
              </a:tabLst>
              <a:defRPr sz="2000">
                <a:solidFill>
                  <a:schemeClr val="tx1"/>
                </a:solidFill>
                <a:latin typeface="Arial" panose="020B0604020202020204" pitchFamily="34" charset="0"/>
              </a:defRPr>
            </a:lvl4pPr>
            <a:lvl5pPr marL="2057400" indent="-228600" defTabSz="893763">
              <a:spcBef>
                <a:spcPct val="20000"/>
              </a:spcBef>
              <a:buChar char="»"/>
              <a:tabLst>
                <a:tab pos="449263" algn="l"/>
                <a:tab pos="893763" algn="l"/>
              </a:tabLst>
              <a:defRPr sz="2000">
                <a:solidFill>
                  <a:schemeClr val="tx1"/>
                </a:solidFill>
                <a:latin typeface="Arial" panose="020B0604020202020204" pitchFamily="34" charset="0"/>
              </a:defRPr>
            </a:lvl5pPr>
            <a:lvl6pPr marL="2514600" indent="-228600" defTabSz="893763" eaLnBrk="0" fontAlgn="base" hangingPunct="0">
              <a:spcBef>
                <a:spcPct val="20000"/>
              </a:spcBef>
              <a:spcAft>
                <a:spcPct val="0"/>
              </a:spcAft>
              <a:buChar char="»"/>
              <a:tabLst>
                <a:tab pos="449263" algn="l"/>
                <a:tab pos="893763" algn="l"/>
              </a:tabLst>
              <a:defRPr sz="2000">
                <a:solidFill>
                  <a:schemeClr val="tx1"/>
                </a:solidFill>
                <a:latin typeface="Arial" panose="020B0604020202020204" pitchFamily="34" charset="0"/>
              </a:defRPr>
            </a:lvl6pPr>
            <a:lvl7pPr marL="2971800" indent="-228600" defTabSz="893763" eaLnBrk="0" fontAlgn="base" hangingPunct="0">
              <a:spcBef>
                <a:spcPct val="20000"/>
              </a:spcBef>
              <a:spcAft>
                <a:spcPct val="0"/>
              </a:spcAft>
              <a:buChar char="»"/>
              <a:tabLst>
                <a:tab pos="449263" algn="l"/>
                <a:tab pos="893763" algn="l"/>
              </a:tabLst>
              <a:defRPr sz="2000">
                <a:solidFill>
                  <a:schemeClr val="tx1"/>
                </a:solidFill>
                <a:latin typeface="Arial" panose="020B0604020202020204" pitchFamily="34" charset="0"/>
              </a:defRPr>
            </a:lvl7pPr>
            <a:lvl8pPr marL="3429000" indent="-228600" defTabSz="893763" eaLnBrk="0" fontAlgn="base" hangingPunct="0">
              <a:spcBef>
                <a:spcPct val="20000"/>
              </a:spcBef>
              <a:spcAft>
                <a:spcPct val="0"/>
              </a:spcAft>
              <a:buChar char="»"/>
              <a:tabLst>
                <a:tab pos="449263" algn="l"/>
                <a:tab pos="893763" algn="l"/>
              </a:tabLst>
              <a:defRPr sz="2000">
                <a:solidFill>
                  <a:schemeClr val="tx1"/>
                </a:solidFill>
                <a:latin typeface="Arial" panose="020B0604020202020204" pitchFamily="34" charset="0"/>
              </a:defRPr>
            </a:lvl8pPr>
            <a:lvl9pPr marL="3886200" indent="-228600" defTabSz="893763" eaLnBrk="0" fontAlgn="base" hangingPunct="0">
              <a:spcBef>
                <a:spcPct val="20000"/>
              </a:spcBef>
              <a:spcAft>
                <a:spcPct val="0"/>
              </a:spcAft>
              <a:buChar char="»"/>
              <a:tabLst>
                <a:tab pos="449263" algn="l"/>
                <a:tab pos="893763" algn="l"/>
              </a:tabLst>
              <a:defRPr sz="2000">
                <a:solidFill>
                  <a:schemeClr val="tx1"/>
                </a:solidFill>
                <a:latin typeface="Arial" panose="020B0604020202020204" pitchFamily="34" charset="0"/>
              </a:defRPr>
            </a:lvl9pPr>
          </a:lstStyle>
          <a:p>
            <a:pPr algn="ctr" eaLnBrk="1" hangingPunct="1">
              <a:spcAft>
                <a:spcPct val="20000"/>
              </a:spcAft>
              <a:buFontTx/>
              <a:buNone/>
            </a:pPr>
            <a:r>
              <a:rPr lang="it-IT" altLang="it-IT" sz="2800">
                <a:solidFill>
                  <a:srgbClr val="F78E1D"/>
                </a:solidFill>
                <a:cs typeface="Arial" panose="020B0604020202020204" pitchFamily="34" charset="0"/>
              </a:rPr>
              <a:t>Attività</a:t>
            </a:r>
            <a:r>
              <a:rPr lang="it-IT" altLang="it-IT" sz="2800" i="1">
                <a:solidFill>
                  <a:srgbClr val="F78E1D"/>
                </a:solidFill>
                <a:cs typeface="Arial" panose="020B0604020202020204" pitchFamily="34" charset="0"/>
              </a:rPr>
              <a:t> in vitro </a:t>
            </a:r>
            <a:r>
              <a:rPr lang="it-IT" altLang="it-IT" sz="2800">
                <a:solidFill>
                  <a:srgbClr val="F78E1D"/>
                </a:solidFill>
                <a:cs typeface="Arial" panose="020B0604020202020204" pitchFamily="34" charset="0"/>
              </a:rPr>
              <a:t>verso </a:t>
            </a:r>
            <a:r>
              <a:rPr lang="it-IT" altLang="it-IT" sz="2800">
                <a:solidFill>
                  <a:srgbClr val="333399"/>
                </a:solidFill>
                <a:cs typeface="Arial" panose="020B0604020202020204" pitchFamily="34" charset="0"/>
              </a:rPr>
              <a:t>Stafilococchi</a:t>
            </a:r>
            <a:r>
              <a:rPr lang="it-IT" altLang="it-IT" sz="2800">
                <a:solidFill>
                  <a:srgbClr val="F78E1D"/>
                </a:solidFill>
                <a:cs typeface="Arial" panose="020B0604020202020204" pitchFamily="34" charset="0"/>
              </a:rPr>
              <a:t>          confronto con altri antibiotici   </a:t>
            </a:r>
            <a:endParaRPr lang="it-IT" altLang="it-IT" sz="2400" baseline="30000">
              <a:solidFill>
                <a:srgbClr val="4D4D4D"/>
              </a:solidFill>
              <a:cs typeface="Arial" panose="020B0604020202020204" pitchFamily="34" charset="0"/>
            </a:endParaRPr>
          </a:p>
        </p:txBody>
      </p:sp>
      <p:graphicFrame>
        <p:nvGraphicFramePr>
          <p:cNvPr id="123907" name="Object 5">
            <a:extLst>
              <a:ext uri="{FF2B5EF4-FFF2-40B4-BE49-F238E27FC236}">
                <a16:creationId xmlns:a16="http://schemas.microsoft.com/office/drawing/2014/main" id="{C690D9E9-D751-4AE7-B7CC-06C3CFF7711F}"/>
              </a:ext>
            </a:extLst>
          </p:cNvPr>
          <p:cNvGraphicFramePr>
            <a:graphicFrameLocks noGrp="1" noChangeAspect="1"/>
          </p:cNvGraphicFramePr>
          <p:nvPr>
            <p:ph sz="half" idx="4294967295"/>
          </p:nvPr>
        </p:nvGraphicFramePr>
        <p:xfrm>
          <a:off x="1979613" y="1484313"/>
          <a:ext cx="6696075" cy="4705350"/>
        </p:xfrm>
        <a:graphic>
          <a:graphicData uri="http://schemas.openxmlformats.org/presentationml/2006/ole">
            <mc:AlternateContent xmlns:mc="http://schemas.openxmlformats.org/markup-compatibility/2006">
              <mc:Choice xmlns:v="urn:schemas-microsoft-com:vml" Requires="v">
                <p:oleObj name="Photo Editor Photo" r:id="rId2" imgW="3067478" imgH="3580952" progId="MSPhotoEd.3">
                  <p:embed/>
                </p:oleObj>
              </mc:Choice>
              <mc:Fallback>
                <p:oleObj name="Photo Editor Photo" r:id="rId2" imgW="3067478" imgH="3580952" progId="MSPhotoEd.3">
                  <p:embed/>
                  <p:pic>
                    <p:nvPicPr>
                      <p:cNvPr id="0"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1484313"/>
                        <a:ext cx="6696075" cy="470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3908" name="Text Box 6">
            <a:extLst>
              <a:ext uri="{FF2B5EF4-FFF2-40B4-BE49-F238E27FC236}">
                <a16:creationId xmlns:a16="http://schemas.microsoft.com/office/drawing/2014/main" id="{03B85F27-2879-48F9-B4CB-929832826B30}"/>
              </a:ext>
            </a:extLst>
          </p:cNvPr>
          <p:cNvSpPr txBox="1">
            <a:spLocks noChangeArrowheads="1"/>
          </p:cNvSpPr>
          <p:nvPr/>
        </p:nvSpPr>
        <p:spPr bwMode="auto">
          <a:xfrm>
            <a:off x="2066925" y="6292850"/>
            <a:ext cx="560070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marL="285750" indent="-285750" defTabSz="893763">
              <a:spcBef>
                <a:spcPct val="20000"/>
              </a:spcBef>
              <a:buChar char="•"/>
              <a:tabLst>
                <a:tab pos="449263" algn="l"/>
                <a:tab pos="893763" algn="l"/>
              </a:tabLst>
              <a:defRPr sz="3200">
                <a:solidFill>
                  <a:schemeClr val="tx1"/>
                </a:solidFill>
                <a:latin typeface="Arial" panose="020B0604020202020204" pitchFamily="34" charset="0"/>
              </a:defRPr>
            </a:lvl1pPr>
            <a:lvl2pPr marL="742950" indent="-285750" defTabSz="893763">
              <a:spcBef>
                <a:spcPct val="20000"/>
              </a:spcBef>
              <a:buChar char="–"/>
              <a:tabLst>
                <a:tab pos="449263" algn="l"/>
                <a:tab pos="893763" algn="l"/>
              </a:tabLst>
              <a:defRPr sz="2800">
                <a:solidFill>
                  <a:schemeClr val="tx1"/>
                </a:solidFill>
                <a:latin typeface="Arial" panose="020B0604020202020204" pitchFamily="34" charset="0"/>
              </a:defRPr>
            </a:lvl2pPr>
            <a:lvl3pPr marL="1143000" indent="-228600" defTabSz="893763">
              <a:spcBef>
                <a:spcPct val="20000"/>
              </a:spcBef>
              <a:buChar char="•"/>
              <a:tabLst>
                <a:tab pos="449263" algn="l"/>
                <a:tab pos="893763" algn="l"/>
              </a:tabLst>
              <a:defRPr sz="2400">
                <a:solidFill>
                  <a:schemeClr val="tx1"/>
                </a:solidFill>
                <a:latin typeface="Arial" panose="020B0604020202020204" pitchFamily="34" charset="0"/>
              </a:defRPr>
            </a:lvl3pPr>
            <a:lvl4pPr marL="1600200" indent="-228600" defTabSz="893763">
              <a:spcBef>
                <a:spcPct val="20000"/>
              </a:spcBef>
              <a:buChar char="–"/>
              <a:tabLst>
                <a:tab pos="449263" algn="l"/>
                <a:tab pos="893763" algn="l"/>
              </a:tabLst>
              <a:defRPr sz="2000">
                <a:solidFill>
                  <a:schemeClr val="tx1"/>
                </a:solidFill>
                <a:latin typeface="Arial" panose="020B0604020202020204" pitchFamily="34" charset="0"/>
              </a:defRPr>
            </a:lvl4pPr>
            <a:lvl5pPr marL="2057400" indent="-228600" defTabSz="893763">
              <a:spcBef>
                <a:spcPct val="20000"/>
              </a:spcBef>
              <a:buChar char="»"/>
              <a:tabLst>
                <a:tab pos="449263" algn="l"/>
                <a:tab pos="893763" algn="l"/>
              </a:tabLst>
              <a:defRPr sz="2000">
                <a:solidFill>
                  <a:schemeClr val="tx1"/>
                </a:solidFill>
                <a:latin typeface="Arial" panose="020B0604020202020204" pitchFamily="34" charset="0"/>
              </a:defRPr>
            </a:lvl5pPr>
            <a:lvl6pPr marL="2514600" indent="-228600" defTabSz="893763" eaLnBrk="0" fontAlgn="base" hangingPunct="0">
              <a:spcBef>
                <a:spcPct val="20000"/>
              </a:spcBef>
              <a:spcAft>
                <a:spcPct val="0"/>
              </a:spcAft>
              <a:buChar char="»"/>
              <a:tabLst>
                <a:tab pos="449263" algn="l"/>
                <a:tab pos="893763" algn="l"/>
              </a:tabLst>
              <a:defRPr sz="2000">
                <a:solidFill>
                  <a:schemeClr val="tx1"/>
                </a:solidFill>
                <a:latin typeface="Arial" panose="020B0604020202020204" pitchFamily="34" charset="0"/>
              </a:defRPr>
            </a:lvl6pPr>
            <a:lvl7pPr marL="2971800" indent="-228600" defTabSz="893763" eaLnBrk="0" fontAlgn="base" hangingPunct="0">
              <a:spcBef>
                <a:spcPct val="20000"/>
              </a:spcBef>
              <a:spcAft>
                <a:spcPct val="0"/>
              </a:spcAft>
              <a:buChar char="»"/>
              <a:tabLst>
                <a:tab pos="449263" algn="l"/>
                <a:tab pos="893763" algn="l"/>
              </a:tabLst>
              <a:defRPr sz="2000">
                <a:solidFill>
                  <a:schemeClr val="tx1"/>
                </a:solidFill>
                <a:latin typeface="Arial" panose="020B0604020202020204" pitchFamily="34" charset="0"/>
              </a:defRPr>
            </a:lvl7pPr>
            <a:lvl8pPr marL="3429000" indent="-228600" defTabSz="893763" eaLnBrk="0" fontAlgn="base" hangingPunct="0">
              <a:spcBef>
                <a:spcPct val="20000"/>
              </a:spcBef>
              <a:spcAft>
                <a:spcPct val="0"/>
              </a:spcAft>
              <a:buChar char="»"/>
              <a:tabLst>
                <a:tab pos="449263" algn="l"/>
                <a:tab pos="893763" algn="l"/>
              </a:tabLst>
              <a:defRPr sz="2000">
                <a:solidFill>
                  <a:schemeClr val="tx1"/>
                </a:solidFill>
                <a:latin typeface="Arial" panose="020B0604020202020204" pitchFamily="34" charset="0"/>
              </a:defRPr>
            </a:lvl8pPr>
            <a:lvl9pPr marL="3886200" indent="-228600" defTabSz="893763" eaLnBrk="0" fontAlgn="base" hangingPunct="0">
              <a:spcBef>
                <a:spcPct val="20000"/>
              </a:spcBef>
              <a:spcAft>
                <a:spcPct val="0"/>
              </a:spcAft>
              <a:buChar char="»"/>
              <a:tabLst>
                <a:tab pos="449263" algn="l"/>
                <a:tab pos="893763" algn="l"/>
              </a:tabLst>
              <a:defRPr sz="2000">
                <a:solidFill>
                  <a:schemeClr val="tx1"/>
                </a:solidFill>
                <a:latin typeface="Arial" panose="020B0604020202020204" pitchFamily="34" charset="0"/>
              </a:defRPr>
            </a:lvl9pPr>
          </a:lstStyle>
          <a:p>
            <a:pPr eaLnBrk="1" hangingPunct="1">
              <a:spcAft>
                <a:spcPct val="20000"/>
              </a:spcAft>
              <a:buClr>
                <a:srgbClr val="F78E1D"/>
              </a:buClr>
              <a:buFont typeface="Wingdings" panose="05000000000000000000" pitchFamily="2" charset="2"/>
              <a:buNone/>
            </a:pPr>
            <a:r>
              <a:rPr lang="it-IT" altLang="it-IT" sz="1000">
                <a:solidFill>
                  <a:srgbClr val="4D4D4D"/>
                </a:solidFill>
                <a:cs typeface="Arial" panose="020B0604020202020204" pitchFamily="34" charset="0"/>
              </a:rPr>
              <a:t>a: amoxiclillina clavulanato testati in dose 2:1 MIC espressa in dose di amoxicillina</a:t>
            </a:r>
          </a:p>
        </p:txBody>
      </p:sp>
      <p:sp>
        <p:nvSpPr>
          <p:cNvPr id="123909" name="Line 10">
            <a:extLst>
              <a:ext uri="{FF2B5EF4-FFF2-40B4-BE49-F238E27FC236}">
                <a16:creationId xmlns:a16="http://schemas.microsoft.com/office/drawing/2014/main" id="{6BCF9071-57D1-4DF3-A650-91FF35C00480}"/>
              </a:ext>
            </a:extLst>
          </p:cNvPr>
          <p:cNvSpPr>
            <a:spLocks noChangeShapeType="1"/>
          </p:cNvSpPr>
          <p:nvPr/>
        </p:nvSpPr>
        <p:spPr bwMode="auto">
          <a:xfrm>
            <a:off x="1835150" y="1196975"/>
            <a:ext cx="7308850" cy="0"/>
          </a:xfrm>
          <a:prstGeom prst="line">
            <a:avLst/>
          </a:prstGeom>
          <a:noFill/>
          <a:ln w="28575">
            <a:solidFill>
              <a:srgbClr val="333399"/>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23910" name="Rectangle 12">
            <a:extLst>
              <a:ext uri="{FF2B5EF4-FFF2-40B4-BE49-F238E27FC236}">
                <a16:creationId xmlns:a16="http://schemas.microsoft.com/office/drawing/2014/main" id="{C9BA1438-FB3C-4A58-B9D1-BB3419D05917}"/>
              </a:ext>
            </a:extLst>
          </p:cNvPr>
          <p:cNvSpPr>
            <a:spLocks noChangeArrowheads="1"/>
          </p:cNvSpPr>
          <p:nvPr/>
        </p:nvSpPr>
        <p:spPr bwMode="auto">
          <a:xfrm>
            <a:off x="2268538" y="2636838"/>
            <a:ext cx="5399087" cy="215900"/>
          </a:xfrm>
          <a:prstGeom prst="rect">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cs typeface="Arial" panose="020B0604020202020204" pitchFamily="34" charset="0"/>
            </a:endParaRPr>
          </a:p>
        </p:txBody>
      </p:sp>
      <p:sp>
        <p:nvSpPr>
          <p:cNvPr id="626702" name="Line 14">
            <a:extLst>
              <a:ext uri="{FF2B5EF4-FFF2-40B4-BE49-F238E27FC236}">
                <a16:creationId xmlns:a16="http://schemas.microsoft.com/office/drawing/2014/main" id="{0951971F-6FBF-4B6C-89E1-345E6EDF3BA0}"/>
              </a:ext>
            </a:extLst>
          </p:cNvPr>
          <p:cNvSpPr>
            <a:spLocks noChangeShapeType="1"/>
          </p:cNvSpPr>
          <p:nvPr/>
        </p:nvSpPr>
        <p:spPr bwMode="auto">
          <a:xfrm>
            <a:off x="2051050" y="5229225"/>
            <a:ext cx="288925"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626703" name="Line 15">
            <a:extLst>
              <a:ext uri="{FF2B5EF4-FFF2-40B4-BE49-F238E27FC236}">
                <a16:creationId xmlns:a16="http://schemas.microsoft.com/office/drawing/2014/main" id="{7BE54A93-7C8C-4A6C-9275-D3D0E18B28F2}"/>
              </a:ext>
            </a:extLst>
          </p:cNvPr>
          <p:cNvSpPr>
            <a:spLocks noChangeShapeType="1"/>
          </p:cNvSpPr>
          <p:nvPr/>
        </p:nvSpPr>
        <p:spPr bwMode="auto">
          <a:xfrm>
            <a:off x="2051050" y="4508500"/>
            <a:ext cx="288925"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pic>
        <p:nvPicPr>
          <p:cNvPr id="123913" name="Picture 9" descr="Mostra immagine a dimensione intera">
            <a:hlinkClick r:id="rId4"/>
            <a:extLst>
              <a:ext uri="{FF2B5EF4-FFF2-40B4-BE49-F238E27FC236}">
                <a16:creationId xmlns:a16="http://schemas.microsoft.com/office/drawing/2014/main" id="{602EFE8A-2F58-4DC0-961C-DF2D6589366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50825" y="188913"/>
            <a:ext cx="1098550"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trips dir="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626703"/>
                                        </p:tgtEl>
                                        <p:attrNameLst>
                                          <p:attrName>style.visibility</p:attrName>
                                        </p:attrNameLst>
                                      </p:cBhvr>
                                      <p:to>
                                        <p:strVal val="visible"/>
                                      </p:to>
                                    </p:set>
                                    <p:animEffect transition="in" filter="box(in)">
                                      <p:cBhvr>
                                        <p:cTn id="7" dur="500"/>
                                        <p:tgtEl>
                                          <p:spTgt spid="626703"/>
                                        </p:tgtEl>
                                      </p:cBhvr>
                                    </p:animEffect>
                                  </p:childTnLst>
                                </p:cTn>
                              </p:par>
                              <p:par>
                                <p:cTn id="8" presetID="4" presetClass="entr" presetSubtype="16" fill="hold" nodeType="withEffect">
                                  <p:stCondLst>
                                    <p:cond delay="0"/>
                                  </p:stCondLst>
                                  <p:childTnLst>
                                    <p:set>
                                      <p:cBhvr>
                                        <p:cTn id="9" dur="1" fill="hold">
                                          <p:stCondLst>
                                            <p:cond delay="0"/>
                                          </p:stCondLst>
                                        </p:cTn>
                                        <p:tgtEl>
                                          <p:spTgt spid="626702"/>
                                        </p:tgtEl>
                                        <p:attrNameLst>
                                          <p:attrName>style.visibility</p:attrName>
                                        </p:attrNameLst>
                                      </p:cBhvr>
                                      <p:to>
                                        <p:strVal val="visible"/>
                                      </p:to>
                                    </p:set>
                                    <p:animEffect transition="in" filter="box(in)">
                                      <p:cBhvr>
                                        <p:cTn id="10" dur="500"/>
                                        <p:tgtEl>
                                          <p:spTgt spid="6267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ext Box 5">
            <a:extLst>
              <a:ext uri="{FF2B5EF4-FFF2-40B4-BE49-F238E27FC236}">
                <a16:creationId xmlns:a16="http://schemas.microsoft.com/office/drawing/2014/main" id="{9ACF3AF0-8F18-4046-8A3A-5DCC1CBDA29C}"/>
              </a:ext>
            </a:extLst>
          </p:cNvPr>
          <p:cNvSpPr txBox="1">
            <a:spLocks noChangeArrowheads="1"/>
          </p:cNvSpPr>
          <p:nvPr/>
        </p:nvSpPr>
        <p:spPr bwMode="auto">
          <a:xfrm>
            <a:off x="2627313" y="6508750"/>
            <a:ext cx="5400675"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marL="285750" indent="-285750" defTabSz="893763">
              <a:spcBef>
                <a:spcPct val="20000"/>
              </a:spcBef>
              <a:buChar char="•"/>
              <a:tabLst>
                <a:tab pos="449263" algn="l"/>
                <a:tab pos="893763" algn="l"/>
              </a:tabLst>
              <a:defRPr sz="3200">
                <a:solidFill>
                  <a:schemeClr val="tx1"/>
                </a:solidFill>
                <a:latin typeface="Arial" panose="020B0604020202020204" pitchFamily="34" charset="0"/>
              </a:defRPr>
            </a:lvl1pPr>
            <a:lvl2pPr marL="742950" indent="-285750" defTabSz="893763">
              <a:spcBef>
                <a:spcPct val="20000"/>
              </a:spcBef>
              <a:buChar char="–"/>
              <a:tabLst>
                <a:tab pos="449263" algn="l"/>
                <a:tab pos="893763" algn="l"/>
              </a:tabLst>
              <a:defRPr sz="2800">
                <a:solidFill>
                  <a:schemeClr val="tx1"/>
                </a:solidFill>
                <a:latin typeface="Arial" panose="020B0604020202020204" pitchFamily="34" charset="0"/>
              </a:defRPr>
            </a:lvl2pPr>
            <a:lvl3pPr marL="1143000" indent="-228600" defTabSz="893763">
              <a:spcBef>
                <a:spcPct val="20000"/>
              </a:spcBef>
              <a:buChar char="•"/>
              <a:tabLst>
                <a:tab pos="449263" algn="l"/>
                <a:tab pos="893763" algn="l"/>
              </a:tabLst>
              <a:defRPr sz="2400">
                <a:solidFill>
                  <a:schemeClr val="tx1"/>
                </a:solidFill>
                <a:latin typeface="Arial" panose="020B0604020202020204" pitchFamily="34" charset="0"/>
              </a:defRPr>
            </a:lvl3pPr>
            <a:lvl4pPr marL="1600200" indent="-228600" defTabSz="893763">
              <a:spcBef>
                <a:spcPct val="20000"/>
              </a:spcBef>
              <a:buChar char="–"/>
              <a:tabLst>
                <a:tab pos="449263" algn="l"/>
                <a:tab pos="893763" algn="l"/>
              </a:tabLst>
              <a:defRPr sz="2000">
                <a:solidFill>
                  <a:schemeClr val="tx1"/>
                </a:solidFill>
                <a:latin typeface="Arial" panose="020B0604020202020204" pitchFamily="34" charset="0"/>
              </a:defRPr>
            </a:lvl4pPr>
            <a:lvl5pPr marL="2057400" indent="-228600" defTabSz="893763">
              <a:spcBef>
                <a:spcPct val="20000"/>
              </a:spcBef>
              <a:buChar char="»"/>
              <a:tabLst>
                <a:tab pos="449263" algn="l"/>
                <a:tab pos="893763" algn="l"/>
              </a:tabLst>
              <a:defRPr sz="2000">
                <a:solidFill>
                  <a:schemeClr val="tx1"/>
                </a:solidFill>
                <a:latin typeface="Arial" panose="020B0604020202020204" pitchFamily="34" charset="0"/>
              </a:defRPr>
            </a:lvl5pPr>
            <a:lvl6pPr marL="2514600" indent="-228600" defTabSz="893763" eaLnBrk="0" fontAlgn="base" hangingPunct="0">
              <a:spcBef>
                <a:spcPct val="20000"/>
              </a:spcBef>
              <a:spcAft>
                <a:spcPct val="0"/>
              </a:spcAft>
              <a:buChar char="»"/>
              <a:tabLst>
                <a:tab pos="449263" algn="l"/>
                <a:tab pos="893763" algn="l"/>
              </a:tabLst>
              <a:defRPr sz="2000">
                <a:solidFill>
                  <a:schemeClr val="tx1"/>
                </a:solidFill>
                <a:latin typeface="Arial" panose="020B0604020202020204" pitchFamily="34" charset="0"/>
              </a:defRPr>
            </a:lvl6pPr>
            <a:lvl7pPr marL="2971800" indent="-228600" defTabSz="893763" eaLnBrk="0" fontAlgn="base" hangingPunct="0">
              <a:spcBef>
                <a:spcPct val="20000"/>
              </a:spcBef>
              <a:spcAft>
                <a:spcPct val="0"/>
              </a:spcAft>
              <a:buChar char="»"/>
              <a:tabLst>
                <a:tab pos="449263" algn="l"/>
                <a:tab pos="893763" algn="l"/>
              </a:tabLst>
              <a:defRPr sz="2000">
                <a:solidFill>
                  <a:schemeClr val="tx1"/>
                </a:solidFill>
                <a:latin typeface="Arial" panose="020B0604020202020204" pitchFamily="34" charset="0"/>
              </a:defRPr>
            </a:lvl7pPr>
            <a:lvl8pPr marL="3429000" indent="-228600" defTabSz="893763" eaLnBrk="0" fontAlgn="base" hangingPunct="0">
              <a:spcBef>
                <a:spcPct val="20000"/>
              </a:spcBef>
              <a:spcAft>
                <a:spcPct val="0"/>
              </a:spcAft>
              <a:buChar char="»"/>
              <a:tabLst>
                <a:tab pos="449263" algn="l"/>
                <a:tab pos="893763" algn="l"/>
              </a:tabLst>
              <a:defRPr sz="2000">
                <a:solidFill>
                  <a:schemeClr val="tx1"/>
                </a:solidFill>
                <a:latin typeface="Arial" panose="020B0604020202020204" pitchFamily="34" charset="0"/>
              </a:defRPr>
            </a:lvl8pPr>
            <a:lvl9pPr marL="3886200" indent="-228600" defTabSz="893763" eaLnBrk="0" fontAlgn="base" hangingPunct="0">
              <a:spcBef>
                <a:spcPct val="20000"/>
              </a:spcBef>
              <a:spcAft>
                <a:spcPct val="0"/>
              </a:spcAft>
              <a:buChar char="»"/>
              <a:tabLst>
                <a:tab pos="449263" algn="l"/>
                <a:tab pos="893763" algn="l"/>
              </a:tabLst>
              <a:defRPr sz="2000">
                <a:solidFill>
                  <a:schemeClr val="tx1"/>
                </a:solidFill>
                <a:latin typeface="Arial" panose="020B0604020202020204" pitchFamily="34" charset="0"/>
              </a:defRPr>
            </a:lvl9pPr>
          </a:lstStyle>
          <a:p>
            <a:pPr eaLnBrk="1" hangingPunct="1">
              <a:spcAft>
                <a:spcPct val="20000"/>
              </a:spcAft>
              <a:buClr>
                <a:srgbClr val="F78E1D"/>
              </a:buClr>
              <a:buFont typeface="Wingdings" panose="05000000000000000000" pitchFamily="2" charset="2"/>
              <a:buNone/>
            </a:pPr>
            <a:r>
              <a:rPr lang="it-IT" altLang="it-IT" sz="1000">
                <a:solidFill>
                  <a:srgbClr val="4D4D4D"/>
                </a:solidFill>
                <a:cs typeface="Arial" panose="020B0604020202020204" pitchFamily="34" charset="0"/>
              </a:rPr>
              <a:t>a: amoxiclillina clavulanato testati in dose 2:1 MIC espressa in dose di amoxicillina</a:t>
            </a:r>
          </a:p>
        </p:txBody>
      </p:sp>
      <p:graphicFrame>
        <p:nvGraphicFramePr>
          <p:cNvPr id="124931" name="Object 6">
            <a:extLst>
              <a:ext uri="{FF2B5EF4-FFF2-40B4-BE49-F238E27FC236}">
                <a16:creationId xmlns:a16="http://schemas.microsoft.com/office/drawing/2014/main" id="{56263357-CDBC-4CB1-B527-0484BE4027AE}"/>
              </a:ext>
            </a:extLst>
          </p:cNvPr>
          <p:cNvGraphicFramePr>
            <a:graphicFrameLocks noGrp="1" noChangeAspect="1"/>
          </p:cNvGraphicFramePr>
          <p:nvPr>
            <p:ph sz="half" idx="4294967295"/>
          </p:nvPr>
        </p:nvGraphicFramePr>
        <p:xfrm>
          <a:off x="2124075" y="1504950"/>
          <a:ext cx="6265863" cy="4968875"/>
        </p:xfrm>
        <a:graphic>
          <a:graphicData uri="http://schemas.openxmlformats.org/presentationml/2006/ole">
            <mc:AlternateContent xmlns:mc="http://schemas.openxmlformats.org/markup-compatibility/2006">
              <mc:Choice xmlns:v="urn:schemas-microsoft-com:vml" Requires="v">
                <p:oleObj name="Photo Editor Photo" r:id="rId2" imgW="3038095" imgH="3761905" progId="MSPhotoEd.3">
                  <p:embed/>
                </p:oleObj>
              </mc:Choice>
              <mc:Fallback>
                <p:oleObj name="Photo Editor Photo" r:id="rId2" imgW="3038095" imgH="3761905" progId="MSPhotoEd.3">
                  <p:embed/>
                  <p:pic>
                    <p:nvPicPr>
                      <p:cNvPr id="0" name="Object 6"/>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075" y="1504950"/>
                        <a:ext cx="6265863" cy="496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4932" name="Rectangle 9">
            <a:extLst>
              <a:ext uri="{FF2B5EF4-FFF2-40B4-BE49-F238E27FC236}">
                <a16:creationId xmlns:a16="http://schemas.microsoft.com/office/drawing/2014/main" id="{CE9A0664-A81C-4B74-8587-2C2D7674CF2F}"/>
              </a:ext>
            </a:extLst>
          </p:cNvPr>
          <p:cNvSpPr>
            <a:spLocks noChangeArrowheads="1"/>
          </p:cNvSpPr>
          <p:nvPr/>
        </p:nvSpPr>
        <p:spPr bwMode="auto">
          <a:xfrm>
            <a:off x="2124075" y="333375"/>
            <a:ext cx="6804025"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93763">
              <a:spcBef>
                <a:spcPct val="20000"/>
              </a:spcBef>
              <a:buChar char="•"/>
              <a:tabLst>
                <a:tab pos="449263" algn="l"/>
                <a:tab pos="893763" algn="l"/>
              </a:tabLst>
              <a:defRPr sz="3200">
                <a:solidFill>
                  <a:schemeClr val="tx1"/>
                </a:solidFill>
                <a:latin typeface="Arial" panose="020B0604020202020204" pitchFamily="34" charset="0"/>
              </a:defRPr>
            </a:lvl1pPr>
            <a:lvl2pPr marL="742950" indent="-285750" defTabSz="893763">
              <a:spcBef>
                <a:spcPct val="20000"/>
              </a:spcBef>
              <a:buChar char="–"/>
              <a:tabLst>
                <a:tab pos="449263" algn="l"/>
                <a:tab pos="893763" algn="l"/>
              </a:tabLst>
              <a:defRPr sz="2800">
                <a:solidFill>
                  <a:schemeClr val="tx1"/>
                </a:solidFill>
                <a:latin typeface="Arial" panose="020B0604020202020204" pitchFamily="34" charset="0"/>
              </a:defRPr>
            </a:lvl2pPr>
            <a:lvl3pPr marL="1143000" indent="-228600" defTabSz="893763">
              <a:spcBef>
                <a:spcPct val="20000"/>
              </a:spcBef>
              <a:buChar char="•"/>
              <a:tabLst>
                <a:tab pos="449263" algn="l"/>
                <a:tab pos="893763" algn="l"/>
              </a:tabLst>
              <a:defRPr sz="2400">
                <a:solidFill>
                  <a:schemeClr val="tx1"/>
                </a:solidFill>
                <a:latin typeface="Arial" panose="020B0604020202020204" pitchFamily="34" charset="0"/>
              </a:defRPr>
            </a:lvl3pPr>
            <a:lvl4pPr marL="1600200" indent="-228600" defTabSz="893763">
              <a:spcBef>
                <a:spcPct val="20000"/>
              </a:spcBef>
              <a:buChar char="–"/>
              <a:tabLst>
                <a:tab pos="449263" algn="l"/>
                <a:tab pos="893763" algn="l"/>
              </a:tabLst>
              <a:defRPr sz="2000">
                <a:solidFill>
                  <a:schemeClr val="tx1"/>
                </a:solidFill>
                <a:latin typeface="Arial" panose="020B0604020202020204" pitchFamily="34" charset="0"/>
              </a:defRPr>
            </a:lvl4pPr>
            <a:lvl5pPr marL="2057400" indent="-228600" defTabSz="893763">
              <a:spcBef>
                <a:spcPct val="20000"/>
              </a:spcBef>
              <a:buChar char="»"/>
              <a:tabLst>
                <a:tab pos="449263" algn="l"/>
                <a:tab pos="893763" algn="l"/>
              </a:tabLst>
              <a:defRPr sz="2000">
                <a:solidFill>
                  <a:schemeClr val="tx1"/>
                </a:solidFill>
                <a:latin typeface="Arial" panose="020B0604020202020204" pitchFamily="34" charset="0"/>
              </a:defRPr>
            </a:lvl5pPr>
            <a:lvl6pPr marL="2514600" indent="-228600" defTabSz="893763" eaLnBrk="0" fontAlgn="base" hangingPunct="0">
              <a:spcBef>
                <a:spcPct val="20000"/>
              </a:spcBef>
              <a:spcAft>
                <a:spcPct val="0"/>
              </a:spcAft>
              <a:buChar char="»"/>
              <a:tabLst>
                <a:tab pos="449263" algn="l"/>
                <a:tab pos="893763" algn="l"/>
              </a:tabLst>
              <a:defRPr sz="2000">
                <a:solidFill>
                  <a:schemeClr val="tx1"/>
                </a:solidFill>
                <a:latin typeface="Arial" panose="020B0604020202020204" pitchFamily="34" charset="0"/>
              </a:defRPr>
            </a:lvl6pPr>
            <a:lvl7pPr marL="2971800" indent="-228600" defTabSz="893763" eaLnBrk="0" fontAlgn="base" hangingPunct="0">
              <a:spcBef>
                <a:spcPct val="20000"/>
              </a:spcBef>
              <a:spcAft>
                <a:spcPct val="0"/>
              </a:spcAft>
              <a:buChar char="»"/>
              <a:tabLst>
                <a:tab pos="449263" algn="l"/>
                <a:tab pos="893763" algn="l"/>
              </a:tabLst>
              <a:defRPr sz="2000">
                <a:solidFill>
                  <a:schemeClr val="tx1"/>
                </a:solidFill>
                <a:latin typeface="Arial" panose="020B0604020202020204" pitchFamily="34" charset="0"/>
              </a:defRPr>
            </a:lvl7pPr>
            <a:lvl8pPr marL="3429000" indent="-228600" defTabSz="893763" eaLnBrk="0" fontAlgn="base" hangingPunct="0">
              <a:spcBef>
                <a:spcPct val="20000"/>
              </a:spcBef>
              <a:spcAft>
                <a:spcPct val="0"/>
              </a:spcAft>
              <a:buChar char="»"/>
              <a:tabLst>
                <a:tab pos="449263" algn="l"/>
                <a:tab pos="893763" algn="l"/>
              </a:tabLst>
              <a:defRPr sz="2000">
                <a:solidFill>
                  <a:schemeClr val="tx1"/>
                </a:solidFill>
                <a:latin typeface="Arial" panose="020B0604020202020204" pitchFamily="34" charset="0"/>
              </a:defRPr>
            </a:lvl8pPr>
            <a:lvl9pPr marL="3886200" indent="-228600" defTabSz="893763" eaLnBrk="0" fontAlgn="base" hangingPunct="0">
              <a:spcBef>
                <a:spcPct val="20000"/>
              </a:spcBef>
              <a:spcAft>
                <a:spcPct val="0"/>
              </a:spcAft>
              <a:buChar char="»"/>
              <a:tabLst>
                <a:tab pos="449263" algn="l"/>
                <a:tab pos="893763" algn="l"/>
              </a:tabLst>
              <a:defRPr sz="2000">
                <a:solidFill>
                  <a:schemeClr val="tx1"/>
                </a:solidFill>
                <a:latin typeface="Arial" panose="020B0604020202020204" pitchFamily="34" charset="0"/>
              </a:defRPr>
            </a:lvl9pPr>
          </a:lstStyle>
          <a:p>
            <a:pPr eaLnBrk="1" hangingPunct="1">
              <a:spcAft>
                <a:spcPct val="20000"/>
              </a:spcAft>
              <a:buFontTx/>
              <a:buNone/>
            </a:pPr>
            <a:r>
              <a:rPr lang="it-IT" altLang="it-IT" sz="2800">
                <a:solidFill>
                  <a:srgbClr val="F78E1D"/>
                </a:solidFill>
                <a:cs typeface="Arial" panose="020B0604020202020204" pitchFamily="34" charset="0"/>
              </a:rPr>
              <a:t>	Attività</a:t>
            </a:r>
            <a:r>
              <a:rPr lang="it-IT" altLang="it-IT" sz="2800" i="1">
                <a:solidFill>
                  <a:srgbClr val="F78E1D"/>
                </a:solidFill>
                <a:cs typeface="Arial" panose="020B0604020202020204" pitchFamily="34" charset="0"/>
              </a:rPr>
              <a:t> in vitro </a:t>
            </a:r>
            <a:r>
              <a:rPr lang="it-IT" altLang="it-IT" sz="2800">
                <a:solidFill>
                  <a:srgbClr val="F78E1D"/>
                </a:solidFill>
                <a:cs typeface="Arial" panose="020B0604020202020204" pitchFamily="34" charset="0"/>
              </a:rPr>
              <a:t>verso </a:t>
            </a:r>
            <a:r>
              <a:rPr lang="it-IT" altLang="it-IT" sz="2800">
                <a:solidFill>
                  <a:srgbClr val="333399"/>
                </a:solidFill>
                <a:cs typeface="Arial" panose="020B0604020202020204" pitchFamily="34" charset="0"/>
              </a:rPr>
              <a:t>Streptococchi</a:t>
            </a:r>
            <a:r>
              <a:rPr lang="it-IT" altLang="it-IT" sz="2800">
                <a:solidFill>
                  <a:srgbClr val="F78E1D"/>
                </a:solidFill>
                <a:cs typeface="Arial" panose="020B0604020202020204" pitchFamily="34" charset="0"/>
              </a:rPr>
              <a:t>          		confronto con altri antibiotici   </a:t>
            </a:r>
            <a:endParaRPr lang="it-IT" altLang="it-IT" sz="2400" baseline="30000">
              <a:solidFill>
                <a:srgbClr val="4D4D4D"/>
              </a:solidFill>
              <a:cs typeface="Arial" panose="020B0604020202020204" pitchFamily="34" charset="0"/>
            </a:endParaRPr>
          </a:p>
        </p:txBody>
      </p:sp>
      <p:sp>
        <p:nvSpPr>
          <p:cNvPr id="124933" name="Line 10">
            <a:extLst>
              <a:ext uri="{FF2B5EF4-FFF2-40B4-BE49-F238E27FC236}">
                <a16:creationId xmlns:a16="http://schemas.microsoft.com/office/drawing/2014/main" id="{69420973-01F7-4B5D-BBF7-5157C9D86940}"/>
              </a:ext>
            </a:extLst>
          </p:cNvPr>
          <p:cNvSpPr>
            <a:spLocks noChangeShapeType="1"/>
          </p:cNvSpPr>
          <p:nvPr/>
        </p:nvSpPr>
        <p:spPr bwMode="auto">
          <a:xfrm>
            <a:off x="1835150" y="1196975"/>
            <a:ext cx="7308850" cy="0"/>
          </a:xfrm>
          <a:prstGeom prst="line">
            <a:avLst/>
          </a:prstGeom>
          <a:noFill/>
          <a:ln w="28575">
            <a:solidFill>
              <a:srgbClr val="333399"/>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24934" name="Rectangle 13">
            <a:extLst>
              <a:ext uri="{FF2B5EF4-FFF2-40B4-BE49-F238E27FC236}">
                <a16:creationId xmlns:a16="http://schemas.microsoft.com/office/drawing/2014/main" id="{CF82AD57-CDA8-4B84-866B-7C927B3ACE0B}"/>
              </a:ext>
            </a:extLst>
          </p:cNvPr>
          <p:cNvSpPr>
            <a:spLocks noChangeArrowheads="1"/>
          </p:cNvSpPr>
          <p:nvPr/>
        </p:nvSpPr>
        <p:spPr bwMode="auto">
          <a:xfrm>
            <a:off x="2268538" y="2636838"/>
            <a:ext cx="5543550" cy="287337"/>
          </a:xfrm>
          <a:prstGeom prst="rect">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cs typeface="Arial" panose="020B0604020202020204" pitchFamily="34" charset="0"/>
            </a:endParaRPr>
          </a:p>
        </p:txBody>
      </p:sp>
      <p:sp>
        <p:nvSpPr>
          <p:cNvPr id="631822" name="Line 14">
            <a:extLst>
              <a:ext uri="{FF2B5EF4-FFF2-40B4-BE49-F238E27FC236}">
                <a16:creationId xmlns:a16="http://schemas.microsoft.com/office/drawing/2014/main" id="{B38A1BE9-ADBF-4380-8470-273CDD4B474B}"/>
              </a:ext>
            </a:extLst>
          </p:cNvPr>
          <p:cNvSpPr>
            <a:spLocks noChangeShapeType="1"/>
          </p:cNvSpPr>
          <p:nvPr/>
        </p:nvSpPr>
        <p:spPr bwMode="auto">
          <a:xfrm>
            <a:off x="1979613" y="4797425"/>
            <a:ext cx="288925"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631823" name="Line 15">
            <a:extLst>
              <a:ext uri="{FF2B5EF4-FFF2-40B4-BE49-F238E27FC236}">
                <a16:creationId xmlns:a16="http://schemas.microsoft.com/office/drawing/2014/main" id="{6F80F780-C99A-471E-9516-C57BB28FA0A2}"/>
              </a:ext>
            </a:extLst>
          </p:cNvPr>
          <p:cNvSpPr>
            <a:spLocks noChangeShapeType="1"/>
          </p:cNvSpPr>
          <p:nvPr/>
        </p:nvSpPr>
        <p:spPr bwMode="auto">
          <a:xfrm>
            <a:off x="1979613" y="5445125"/>
            <a:ext cx="288925"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pic>
        <p:nvPicPr>
          <p:cNvPr id="124937" name="Picture 9" descr="Mostra immagine a dimensione intera">
            <a:hlinkClick r:id="rId4"/>
            <a:extLst>
              <a:ext uri="{FF2B5EF4-FFF2-40B4-BE49-F238E27FC236}">
                <a16:creationId xmlns:a16="http://schemas.microsoft.com/office/drawing/2014/main" id="{903EAE82-0E30-44D1-AC95-E961A49156F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50825" y="188913"/>
            <a:ext cx="1098550"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8" name="Text Box 10">
            <a:extLst>
              <a:ext uri="{FF2B5EF4-FFF2-40B4-BE49-F238E27FC236}">
                <a16:creationId xmlns:a16="http://schemas.microsoft.com/office/drawing/2014/main" id="{3EB0D2A5-C5D6-4832-8F59-FDCC8BADDF67}"/>
              </a:ext>
            </a:extLst>
          </p:cNvPr>
          <p:cNvSpPr txBox="1">
            <a:spLocks noChangeArrowheads="1"/>
          </p:cNvSpPr>
          <p:nvPr/>
        </p:nvSpPr>
        <p:spPr bwMode="auto">
          <a:xfrm>
            <a:off x="107950" y="1989138"/>
            <a:ext cx="1944688" cy="495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10000"/>
              </a:lnSpc>
            </a:pPr>
            <a:r>
              <a:rPr lang="it-IT" altLang="it-IT" sz="2000" dirty="0" err="1"/>
              <a:t>Retapamulin</a:t>
            </a:r>
            <a:r>
              <a:rPr lang="it-IT" altLang="it-IT" sz="2000" dirty="0"/>
              <a:t> </a:t>
            </a:r>
            <a:r>
              <a:rPr lang="it-IT" altLang="it-IT" sz="2000" dirty="0" err="1"/>
              <a:t>was</a:t>
            </a:r>
            <a:r>
              <a:rPr lang="it-IT" altLang="it-IT" sz="2000" dirty="0"/>
              <a:t> </a:t>
            </a:r>
            <a:r>
              <a:rPr lang="it-IT" altLang="it-IT" sz="2000" dirty="0" err="1"/>
              <a:t>also</a:t>
            </a:r>
            <a:r>
              <a:rPr lang="it-IT" altLang="it-IT" sz="2000" dirty="0"/>
              <a:t> </a:t>
            </a:r>
            <a:r>
              <a:rPr lang="it-IT" altLang="it-IT" sz="2000" dirty="0" err="1"/>
              <a:t>shown</a:t>
            </a:r>
            <a:r>
              <a:rPr lang="it-IT" altLang="it-IT" sz="2000" dirty="0"/>
              <a:t> to be </a:t>
            </a:r>
            <a:r>
              <a:rPr lang="it-IT" altLang="it-IT" sz="2000" dirty="0" err="1"/>
              <a:t>very</a:t>
            </a:r>
            <a:r>
              <a:rPr lang="it-IT" altLang="it-IT" sz="2000" dirty="0"/>
              <a:t> </a:t>
            </a:r>
            <a:r>
              <a:rPr lang="it-IT" altLang="it-IT" sz="2000" dirty="0" err="1"/>
              <a:t>active</a:t>
            </a:r>
            <a:r>
              <a:rPr lang="it-IT" altLang="it-IT" sz="2000" dirty="0"/>
              <a:t> </a:t>
            </a:r>
            <a:r>
              <a:rPr lang="it-IT" altLang="it-IT" sz="2000" dirty="0" err="1"/>
              <a:t>against</a:t>
            </a:r>
            <a:r>
              <a:rPr lang="it-IT" altLang="it-IT" sz="2000" dirty="0"/>
              <a:t> </a:t>
            </a:r>
            <a:r>
              <a:rPr lang="it-IT" altLang="it-IT" sz="2000" dirty="0" err="1"/>
              <a:t>Streptococcus</a:t>
            </a:r>
            <a:r>
              <a:rPr lang="it-IT" altLang="it-IT" sz="2000" dirty="0"/>
              <a:t> </a:t>
            </a:r>
            <a:r>
              <a:rPr lang="it-IT" altLang="it-IT" sz="2000" dirty="0" err="1"/>
              <a:t>Pyogenes</a:t>
            </a:r>
            <a:r>
              <a:rPr lang="it-IT" altLang="it-IT" sz="2000" dirty="0"/>
              <a:t> (S. </a:t>
            </a:r>
            <a:r>
              <a:rPr lang="it-IT" altLang="it-IT" sz="2000" dirty="0" err="1"/>
              <a:t>Pyogenes</a:t>
            </a:r>
            <a:r>
              <a:rPr lang="it-IT" altLang="it-IT" sz="2000" dirty="0"/>
              <a:t>), </a:t>
            </a:r>
            <a:r>
              <a:rPr lang="it-IT" altLang="it-IT" sz="2000" dirty="0" err="1"/>
              <a:t>approximately</a:t>
            </a:r>
            <a:r>
              <a:rPr lang="it-IT" altLang="it-IT" sz="2000" dirty="0"/>
              <a:t> </a:t>
            </a:r>
            <a:r>
              <a:rPr lang="it-IT" altLang="it-IT" sz="2000" dirty="0">
                <a:solidFill>
                  <a:srgbClr val="FF0000"/>
                </a:solidFill>
              </a:rPr>
              <a:t>1000 times </a:t>
            </a:r>
            <a:r>
              <a:rPr lang="it-IT" altLang="it-IT" sz="2000" dirty="0" err="1">
                <a:solidFill>
                  <a:srgbClr val="FF0000"/>
                </a:solidFill>
              </a:rPr>
              <a:t>as</a:t>
            </a:r>
            <a:r>
              <a:rPr lang="it-IT" altLang="it-IT" sz="2000" dirty="0">
                <a:solidFill>
                  <a:srgbClr val="FF0000"/>
                </a:solidFill>
              </a:rPr>
              <a:t> </a:t>
            </a:r>
            <a:r>
              <a:rPr lang="it-IT" altLang="it-IT" sz="2000" dirty="0" err="1">
                <a:solidFill>
                  <a:srgbClr val="FF0000"/>
                </a:solidFill>
              </a:rPr>
              <a:t>potent</a:t>
            </a:r>
            <a:r>
              <a:rPr lang="it-IT" altLang="it-IT" sz="2000" dirty="0"/>
              <a:t> </a:t>
            </a:r>
            <a:r>
              <a:rPr lang="it-IT" altLang="it-IT" sz="2000" dirty="0" err="1"/>
              <a:t>as</a:t>
            </a:r>
            <a:r>
              <a:rPr lang="it-IT" altLang="it-IT" sz="2000" dirty="0"/>
              <a:t> </a:t>
            </a:r>
            <a:r>
              <a:rPr lang="it-IT" altLang="it-IT" sz="2000" dirty="0" err="1"/>
              <a:t>mupiricin</a:t>
            </a:r>
            <a:r>
              <a:rPr lang="it-IT" altLang="it-IT" sz="2000" dirty="0"/>
              <a:t> or </a:t>
            </a:r>
            <a:r>
              <a:rPr lang="it-IT" altLang="it-IT" sz="2000" dirty="0" err="1"/>
              <a:t>fusidic</a:t>
            </a:r>
            <a:r>
              <a:rPr lang="it-IT" altLang="it-IT" sz="2000" dirty="0"/>
              <a:t> acid.</a:t>
            </a:r>
          </a:p>
          <a:p>
            <a:pPr eaLnBrk="1" hangingPunct="1">
              <a:spcBef>
                <a:spcPct val="50000"/>
              </a:spcBef>
              <a:buFontTx/>
              <a:buNone/>
            </a:pPr>
            <a:endParaRPr lang="it-IT" altLang="it-IT" sz="2000" dirty="0"/>
          </a:p>
        </p:txBody>
      </p:sp>
    </p:spTree>
  </p:cSld>
  <p:clrMapOvr>
    <a:masterClrMapping/>
  </p:clrMapOvr>
  <p:transition spd="slow">
    <p:strips dir="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631822"/>
                                        </p:tgtEl>
                                        <p:attrNameLst>
                                          <p:attrName>style.visibility</p:attrName>
                                        </p:attrNameLst>
                                      </p:cBhvr>
                                      <p:to>
                                        <p:strVal val="visible"/>
                                      </p:to>
                                    </p:set>
                                    <p:animEffect transition="in" filter="box(in)">
                                      <p:cBhvr>
                                        <p:cTn id="7" dur="500"/>
                                        <p:tgtEl>
                                          <p:spTgt spid="631822"/>
                                        </p:tgtEl>
                                      </p:cBhvr>
                                    </p:animEffect>
                                  </p:childTnLst>
                                </p:cTn>
                              </p:par>
                              <p:par>
                                <p:cTn id="8" presetID="4" presetClass="entr" presetSubtype="16" fill="hold" nodeType="withEffect">
                                  <p:stCondLst>
                                    <p:cond delay="0"/>
                                  </p:stCondLst>
                                  <p:childTnLst>
                                    <p:set>
                                      <p:cBhvr>
                                        <p:cTn id="9" dur="1" fill="hold">
                                          <p:stCondLst>
                                            <p:cond delay="0"/>
                                          </p:stCondLst>
                                        </p:cTn>
                                        <p:tgtEl>
                                          <p:spTgt spid="631823"/>
                                        </p:tgtEl>
                                        <p:attrNameLst>
                                          <p:attrName>style.visibility</p:attrName>
                                        </p:attrNameLst>
                                      </p:cBhvr>
                                      <p:to>
                                        <p:strVal val="visible"/>
                                      </p:to>
                                    </p:set>
                                    <p:animEffect transition="in" filter="box(in)">
                                      <p:cBhvr>
                                        <p:cTn id="10" dur="500"/>
                                        <p:tgtEl>
                                          <p:spTgt spid="6318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EC4F8275-9947-491C-A1A3-2C0B5C7AF3D1}"/>
              </a:ext>
            </a:extLst>
          </p:cNvPr>
          <p:cNvSpPr>
            <a:spLocks noChangeArrowheads="1"/>
          </p:cNvSpPr>
          <p:nvPr/>
        </p:nvSpPr>
        <p:spPr bwMode="auto">
          <a:xfrm>
            <a:off x="1908175" y="493713"/>
            <a:ext cx="7416800"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93763">
              <a:spcBef>
                <a:spcPct val="20000"/>
              </a:spcBef>
              <a:buChar char="•"/>
              <a:tabLst>
                <a:tab pos="449263" algn="l"/>
                <a:tab pos="893763" algn="l"/>
              </a:tabLst>
              <a:defRPr sz="3200">
                <a:solidFill>
                  <a:schemeClr val="tx1"/>
                </a:solidFill>
                <a:latin typeface="Arial" panose="020B0604020202020204" pitchFamily="34" charset="0"/>
              </a:defRPr>
            </a:lvl1pPr>
            <a:lvl2pPr marL="742950" indent="-285750" defTabSz="893763">
              <a:spcBef>
                <a:spcPct val="20000"/>
              </a:spcBef>
              <a:buChar char="–"/>
              <a:tabLst>
                <a:tab pos="449263" algn="l"/>
                <a:tab pos="893763" algn="l"/>
              </a:tabLst>
              <a:defRPr sz="2800">
                <a:solidFill>
                  <a:schemeClr val="tx1"/>
                </a:solidFill>
                <a:latin typeface="Arial" panose="020B0604020202020204" pitchFamily="34" charset="0"/>
              </a:defRPr>
            </a:lvl2pPr>
            <a:lvl3pPr marL="1143000" indent="-228600" defTabSz="893763">
              <a:spcBef>
                <a:spcPct val="20000"/>
              </a:spcBef>
              <a:buChar char="•"/>
              <a:tabLst>
                <a:tab pos="449263" algn="l"/>
                <a:tab pos="893763" algn="l"/>
              </a:tabLst>
              <a:defRPr sz="2400">
                <a:solidFill>
                  <a:schemeClr val="tx1"/>
                </a:solidFill>
                <a:latin typeface="Arial" panose="020B0604020202020204" pitchFamily="34" charset="0"/>
              </a:defRPr>
            </a:lvl3pPr>
            <a:lvl4pPr marL="1600200" indent="-228600" defTabSz="893763">
              <a:spcBef>
                <a:spcPct val="20000"/>
              </a:spcBef>
              <a:buChar char="–"/>
              <a:tabLst>
                <a:tab pos="449263" algn="l"/>
                <a:tab pos="893763" algn="l"/>
              </a:tabLst>
              <a:defRPr sz="2000">
                <a:solidFill>
                  <a:schemeClr val="tx1"/>
                </a:solidFill>
                <a:latin typeface="Arial" panose="020B0604020202020204" pitchFamily="34" charset="0"/>
              </a:defRPr>
            </a:lvl4pPr>
            <a:lvl5pPr marL="2057400" indent="-228600" defTabSz="893763">
              <a:spcBef>
                <a:spcPct val="20000"/>
              </a:spcBef>
              <a:buChar char="»"/>
              <a:tabLst>
                <a:tab pos="449263" algn="l"/>
                <a:tab pos="893763" algn="l"/>
              </a:tabLst>
              <a:defRPr sz="2000">
                <a:solidFill>
                  <a:schemeClr val="tx1"/>
                </a:solidFill>
                <a:latin typeface="Arial" panose="020B0604020202020204" pitchFamily="34" charset="0"/>
              </a:defRPr>
            </a:lvl5pPr>
            <a:lvl6pPr marL="2514600" indent="-228600" defTabSz="893763" eaLnBrk="0" fontAlgn="base" hangingPunct="0">
              <a:spcBef>
                <a:spcPct val="20000"/>
              </a:spcBef>
              <a:spcAft>
                <a:spcPct val="0"/>
              </a:spcAft>
              <a:buChar char="»"/>
              <a:tabLst>
                <a:tab pos="449263" algn="l"/>
                <a:tab pos="893763" algn="l"/>
              </a:tabLst>
              <a:defRPr sz="2000">
                <a:solidFill>
                  <a:schemeClr val="tx1"/>
                </a:solidFill>
                <a:latin typeface="Arial" panose="020B0604020202020204" pitchFamily="34" charset="0"/>
              </a:defRPr>
            </a:lvl6pPr>
            <a:lvl7pPr marL="2971800" indent="-228600" defTabSz="893763" eaLnBrk="0" fontAlgn="base" hangingPunct="0">
              <a:spcBef>
                <a:spcPct val="20000"/>
              </a:spcBef>
              <a:spcAft>
                <a:spcPct val="0"/>
              </a:spcAft>
              <a:buChar char="»"/>
              <a:tabLst>
                <a:tab pos="449263" algn="l"/>
                <a:tab pos="893763" algn="l"/>
              </a:tabLst>
              <a:defRPr sz="2000">
                <a:solidFill>
                  <a:schemeClr val="tx1"/>
                </a:solidFill>
                <a:latin typeface="Arial" panose="020B0604020202020204" pitchFamily="34" charset="0"/>
              </a:defRPr>
            </a:lvl7pPr>
            <a:lvl8pPr marL="3429000" indent="-228600" defTabSz="893763" eaLnBrk="0" fontAlgn="base" hangingPunct="0">
              <a:spcBef>
                <a:spcPct val="20000"/>
              </a:spcBef>
              <a:spcAft>
                <a:spcPct val="0"/>
              </a:spcAft>
              <a:buChar char="»"/>
              <a:tabLst>
                <a:tab pos="449263" algn="l"/>
                <a:tab pos="893763" algn="l"/>
              </a:tabLst>
              <a:defRPr sz="2000">
                <a:solidFill>
                  <a:schemeClr val="tx1"/>
                </a:solidFill>
                <a:latin typeface="Arial" panose="020B0604020202020204" pitchFamily="34" charset="0"/>
              </a:defRPr>
            </a:lvl8pPr>
            <a:lvl9pPr marL="3886200" indent="-228600" defTabSz="893763" eaLnBrk="0" fontAlgn="base" hangingPunct="0">
              <a:spcBef>
                <a:spcPct val="20000"/>
              </a:spcBef>
              <a:spcAft>
                <a:spcPct val="0"/>
              </a:spcAft>
              <a:buChar char="»"/>
              <a:tabLst>
                <a:tab pos="449263" algn="l"/>
                <a:tab pos="893763" algn="l"/>
              </a:tabLst>
              <a:defRPr sz="2000">
                <a:solidFill>
                  <a:schemeClr val="tx1"/>
                </a:solidFill>
                <a:latin typeface="Arial" panose="020B0604020202020204" pitchFamily="34" charset="0"/>
              </a:defRPr>
            </a:lvl9pPr>
          </a:lstStyle>
          <a:p>
            <a:pPr eaLnBrk="1" hangingPunct="1">
              <a:spcAft>
                <a:spcPct val="20000"/>
              </a:spcAft>
              <a:buFontTx/>
              <a:buNone/>
            </a:pPr>
            <a:r>
              <a:rPr lang="it-IT" altLang="it-IT">
                <a:solidFill>
                  <a:srgbClr val="F78E1D"/>
                </a:solidFill>
                <a:cs typeface="Arial" panose="020B0604020202020204" pitchFamily="34" charset="0"/>
              </a:rPr>
              <a:t>Attività</a:t>
            </a:r>
            <a:r>
              <a:rPr lang="it-IT" altLang="it-IT" i="1">
                <a:solidFill>
                  <a:srgbClr val="F78E1D"/>
                </a:solidFill>
                <a:cs typeface="Arial" panose="020B0604020202020204" pitchFamily="34" charset="0"/>
              </a:rPr>
              <a:t> in vitro </a:t>
            </a:r>
            <a:r>
              <a:rPr lang="it-IT" altLang="it-IT">
                <a:solidFill>
                  <a:srgbClr val="F78E1D"/>
                </a:solidFill>
                <a:cs typeface="Arial" panose="020B0604020202020204" pitchFamily="34" charset="0"/>
              </a:rPr>
              <a:t>verso germi </a:t>
            </a:r>
            <a:r>
              <a:rPr lang="it-IT" altLang="it-IT">
                <a:solidFill>
                  <a:srgbClr val="333399"/>
                </a:solidFill>
                <a:cs typeface="Arial" panose="020B0604020202020204" pitchFamily="34" charset="0"/>
              </a:rPr>
              <a:t>anaerobi  </a:t>
            </a:r>
            <a:r>
              <a:rPr lang="it-IT" altLang="it-IT">
                <a:solidFill>
                  <a:srgbClr val="F78E1D"/>
                </a:solidFill>
                <a:cs typeface="Arial" panose="020B0604020202020204" pitchFamily="34" charset="0"/>
              </a:rPr>
              <a:t> </a:t>
            </a:r>
            <a:endParaRPr lang="it-IT" altLang="it-IT" sz="2800" baseline="30000">
              <a:solidFill>
                <a:srgbClr val="4D4D4D"/>
              </a:solidFill>
              <a:cs typeface="Arial" panose="020B0604020202020204" pitchFamily="34" charset="0"/>
            </a:endParaRPr>
          </a:p>
        </p:txBody>
      </p:sp>
      <p:sp>
        <p:nvSpPr>
          <p:cNvPr id="125955" name="Line 4">
            <a:extLst>
              <a:ext uri="{FF2B5EF4-FFF2-40B4-BE49-F238E27FC236}">
                <a16:creationId xmlns:a16="http://schemas.microsoft.com/office/drawing/2014/main" id="{C8C91951-244F-43F3-97F2-465C49D71AC1}"/>
              </a:ext>
            </a:extLst>
          </p:cNvPr>
          <p:cNvSpPr>
            <a:spLocks noChangeShapeType="1"/>
          </p:cNvSpPr>
          <p:nvPr/>
        </p:nvSpPr>
        <p:spPr bwMode="auto">
          <a:xfrm>
            <a:off x="1835150" y="981075"/>
            <a:ext cx="7308850" cy="0"/>
          </a:xfrm>
          <a:prstGeom prst="line">
            <a:avLst/>
          </a:prstGeom>
          <a:noFill/>
          <a:ln w="28575">
            <a:solidFill>
              <a:srgbClr val="333399"/>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aphicFrame>
        <p:nvGraphicFramePr>
          <p:cNvPr id="125956" name="Object 7">
            <a:extLst>
              <a:ext uri="{FF2B5EF4-FFF2-40B4-BE49-F238E27FC236}">
                <a16:creationId xmlns:a16="http://schemas.microsoft.com/office/drawing/2014/main" id="{C806877F-AEFA-41B9-914A-7ED70C420DCB}"/>
              </a:ext>
            </a:extLst>
          </p:cNvPr>
          <p:cNvGraphicFramePr>
            <a:graphicFrameLocks noChangeAspect="1"/>
          </p:cNvGraphicFramePr>
          <p:nvPr/>
        </p:nvGraphicFramePr>
        <p:xfrm>
          <a:off x="1412875" y="1555750"/>
          <a:ext cx="7551738" cy="4394200"/>
        </p:xfrm>
        <a:graphic>
          <a:graphicData uri="http://schemas.openxmlformats.org/presentationml/2006/ole">
            <mc:AlternateContent xmlns:mc="http://schemas.openxmlformats.org/markup-compatibility/2006">
              <mc:Choice xmlns:v="urn:schemas-microsoft-com:vml" Requires="v">
                <p:oleObj name="Photo Editor Photo" r:id="rId2" imgW="4247619" imgH="2200582" progId="MSPhotoEd.3">
                  <p:embed/>
                </p:oleObj>
              </mc:Choice>
              <mc:Fallback>
                <p:oleObj name="Photo Editor Photo" r:id="rId2" imgW="4247619" imgH="2200582" progId="MSPhotoEd.3">
                  <p:embed/>
                  <p:pic>
                    <p:nvPicPr>
                      <p:cNvPr id="0" name="Object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2875" y="1555750"/>
                        <a:ext cx="7551738"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5957" name="Oval 8">
            <a:extLst>
              <a:ext uri="{FF2B5EF4-FFF2-40B4-BE49-F238E27FC236}">
                <a16:creationId xmlns:a16="http://schemas.microsoft.com/office/drawing/2014/main" id="{9CE1C671-1C3E-43F6-9600-103A08BCA7FA}"/>
              </a:ext>
            </a:extLst>
          </p:cNvPr>
          <p:cNvSpPr>
            <a:spLocks noChangeArrowheads="1"/>
          </p:cNvSpPr>
          <p:nvPr/>
        </p:nvSpPr>
        <p:spPr bwMode="auto">
          <a:xfrm>
            <a:off x="1690688" y="2133600"/>
            <a:ext cx="1368425" cy="503238"/>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cs typeface="Arial" panose="020B0604020202020204" pitchFamily="34" charset="0"/>
            </a:endParaRPr>
          </a:p>
        </p:txBody>
      </p:sp>
      <p:pic>
        <p:nvPicPr>
          <p:cNvPr id="125958" name="Picture 6" descr="Mostra immagine a dimensione intera">
            <a:hlinkClick r:id="rId4"/>
            <a:extLst>
              <a:ext uri="{FF2B5EF4-FFF2-40B4-BE49-F238E27FC236}">
                <a16:creationId xmlns:a16="http://schemas.microsoft.com/office/drawing/2014/main" id="{B25A24BB-AAE9-4FB4-B226-81628F4CAF7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50825" y="188913"/>
            <a:ext cx="1098550"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trips dir="ru"/>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ext Box 5">
            <a:extLst>
              <a:ext uri="{FF2B5EF4-FFF2-40B4-BE49-F238E27FC236}">
                <a16:creationId xmlns:a16="http://schemas.microsoft.com/office/drawing/2014/main" id="{B1F14398-1B55-451E-8868-4B0940ABCC6D}"/>
              </a:ext>
            </a:extLst>
          </p:cNvPr>
          <p:cNvSpPr txBox="1">
            <a:spLocks noChangeArrowheads="1"/>
          </p:cNvSpPr>
          <p:nvPr/>
        </p:nvSpPr>
        <p:spPr bwMode="auto">
          <a:xfrm>
            <a:off x="4764088" y="6157913"/>
            <a:ext cx="44164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it-IT" sz="800">
                <a:solidFill>
                  <a:srgbClr val="4D4D4D"/>
                </a:solidFill>
              </a:rPr>
              <a:t>Stevens et al, 2005</a:t>
            </a:r>
          </a:p>
        </p:txBody>
      </p:sp>
      <p:graphicFrame>
        <p:nvGraphicFramePr>
          <p:cNvPr id="177155" name="Group 3">
            <a:extLst>
              <a:ext uri="{FF2B5EF4-FFF2-40B4-BE49-F238E27FC236}">
                <a16:creationId xmlns:a16="http://schemas.microsoft.com/office/drawing/2014/main" id="{398B24B2-7772-4F4B-BDE5-094359F94727}"/>
              </a:ext>
            </a:extLst>
          </p:cNvPr>
          <p:cNvGraphicFramePr>
            <a:graphicFrameLocks noGrp="1"/>
          </p:cNvGraphicFramePr>
          <p:nvPr>
            <p:ph idx="4294967295"/>
          </p:nvPr>
        </p:nvGraphicFramePr>
        <p:xfrm>
          <a:off x="468313" y="1989138"/>
          <a:ext cx="8229600" cy="3811587"/>
        </p:xfrm>
        <a:graphic>
          <a:graphicData uri="http://schemas.openxmlformats.org/drawingml/2006/table">
            <a:tbl>
              <a:tblPr/>
              <a:tblGrid>
                <a:gridCol w="1646237">
                  <a:extLst>
                    <a:ext uri="{9D8B030D-6E8A-4147-A177-3AD203B41FA5}">
                      <a16:colId xmlns:a16="http://schemas.microsoft.com/office/drawing/2014/main" val="20000"/>
                    </a:ext>
                  </a:extLst>
                </a:gridCol>
                <a:gridCol w="1646238">
                  <a:extLst>
                    <a:ext uri="{9D8B030D-6E8A-4147-A177-3AD203B41FA5}">
                      <a16:colId xmlns:a16="http://schemas.microsoft.com/office/drawing/2014/main" val="20001"/>
                    </a:ext>
                  </a:extLst>
                </a:gridCol>
                <a:gridCol w="1644650">
                  <a:extLst>
                    <a:ext uri="{9D8B030D-6E8A-4147-A177-3AD203B41FA5}">
                      <a16:colId xmlns:a16="http://schemas.microsoft.com/office/drawing/2014/main" val="20002"/>
                    </a:ext>
                  </a:extLst>
                </a:gridCol>
                <a:gridCol w="1646237">
                  <a:extLst>
                    <a:ext uri="{9D8B030D-6E8A-4147-A177-3AD203B41FA5}">
                      <a16:colId xmlns:a16="http://schemas.microsoft.com/office/drawing/2014/main" val="20003"/>
                    </a:ext>
                  </a:extLst>
                </a:gridCol>
                <a:gridCol w="1646238">
                  <a:extLst>
                    <a:ext uri="{9D8B030D-6E8A-4147-A177-3AD203B41FA5}">
                      <a16:colId xmlns:a16="http://schemas.microsoft.com/office/drawing/2014/main" val="20004"/>
                    </a:ext>
                  </a:extLst>
                </a:gridCol>
              </a:tblGrid>
              <a:tr h="871902">
                <a:tc row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700" b="1" i="0" u="none" strike="noStrike" cap="none" normalizeH="0" baseline="0">
                          <a:ln>
                            <a:noFill/>
                          </a:ln>
                          <a:solidFill>
                            <a:srgbClr val="4D4D4D"/>
                          </a:solidFill>
                          <a:effectLst/>
                          <a:latin typeface="Arial" pitchFamily="34" charset="0"/>
                        </a:rPr>
                        <a:t>Antibiotico</a:t>
                      </a:r>
                      <a:endParaRPr kumimoji="0" lang="en-US" sz="1700" b="1" i="0" u="none" strike="noStrike" cap="none" normalizeH="0" baseline="0">
                        <a:ln>
                          <a:noFill/>
                        </a:ln>
                        <a:solidFill>
                          <a:srgbClr val="4D4D4D"/>
                        </a:solidFill>
                        <a:effectLst/>
                        <a:latin typeface="Arial" pitchFamily="34" charset="0"/>
                      </a:endParaRPr>
                    </a:p>
                  </a:txBody>
                  <a:tcPr marT="45729" marB="45729" anchor="b" horzOverflow="overflow">
                    <a:lnL>
                      <a:noFill/>
                    </a:lnL>
                    <a:lnR>
                      <a:noFill/>
                    </a:lnR>
                    <a:lnT w="28575" cap="flat" cmpd="sng" algn="ctr">
                      <a:solidFill>
                        <a:srgbClr val="5F5F5F"/>
                      </a:solidFill>
                      <a:prstDash val="solid"/>
                      <a:round/>
                      <a:headEnd type="none" w="med" len="med"/>
                      <a:tailEnd type="none" w="med" len="med"/>
                    </a:lnT>
                    <a:lnB w="285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a:ln>
                            <a:noFill/>
                          </a:ln>
                          <a:solidFill>
                            <a:srgbClr val="4D4D4D"/>
                          </a:solidFill>
                          <a:effectLst/>
                          <a:latin typeface="Arial" pitchFamily="34" charset="0"/>
                        </a:rPr>
                        <a:t>Meticillino-resistente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a:ln>
                            <a:noFill/>
                          </a:ln>
                          <a:solidFill>
                            <a:srgbClr val="4D4D4D"/>
                          </a:solidFill>
                          <a:effectLst/>
                          <a:latin typeface="Arial" pitchFamily="34" charset="0"/>
                        </a:rPr>
                        <a:t>(n=649)</a:t>
                      </a:r>
                      <a:endParaRPr kumimoji="0" lang="en-US" sz="1600" b="1" i="0" u="none" strike="noStrike" cap="none" normalizeH="0" baseline="0">
                        <a:ln>
                          <a:noFill/>
                        </a:ln>
                        <a:solidFill>
                          <a:srgbClr val="4D4D4D"/>
                        </a:solidFill>
                        <a:effectLst/>
                        <a:latin typeface="Arial" pitchFamily="34" charset="0"/>
                      </a:endParaRPr>
                    </a:p>
                  </a:txBody>
                  <a:tcPr marT="45729" marB="45729" horzOverflow="overflow">
                    <a:lnL>
                      <a:noFill/>
                    </a:lnL>
                    <a:lnR>
                      <a:noFill/>
                    </a:lnR>
                    <a:lnT w="28575" cap="flat" cmpd="sng" algn="ctr">
                      <a:solidFill>
                        <a:srgbClr val="5F5F5F"/>
                      </a:solidFill>
                      <a:prstDash val="solid"/>
                      <a:round/>
                      <a:headEnd type="none" w="med" len="med"/>
                      <a:tailEnd type="none" w="med" len="med"/>
                    </a:lnT>
                    <a:lnB w="285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a:ln>
                            <a:noFill/>
                          </a:ln>
                          <a:solidFill>
                            <a:srgbClr val="4D4D4D"/>
                          </a:solidFill>
                          <a:effectLst/>
                          <a:latin typeface="Arial" pitchFamily="34" charset="0"/>
                        </a:rPr>
                        <a:t>Macrolide-resistente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a:ln>
                            <a:noFill/>
                          </a:ln>
                          <a:solidFill>
                            <a:srgbClr val="4D4D4D"/>
                          </a:solidFill>
                          <a:effectLst/>
                          <a:latin typeface="Arial" pitchFamily="34" charset="0"/>
                        </a:rPr>
                        <a:t>(n=956)</a:t>
                      </a:r>
                      <a:endParaRPr kumimoji="0" lang="en-US" sz="1600" b="1" i="0" u="none" strike="noStrike" cap="none" normalizeH="0" baseline="0">
                        <a:ln>
                          <a:noFill/>
                        </a:ln>
                        <a:solidFill>
                          <a:srgbClr val="4D4D4D"/>
                        </a:solidFill>
                        <a:effectLst/>
                        <a:latin typeface="Arial" pitchFamily="34" charset="0"/>
                      </a:endParaRPr>
                    </a:p>
                  </a:txBody>
                  <a:tcPr marT="45729" marB="45729" horzOverflow="overflow">
                    <a:lnL>
                      <a:noFill/>
                    </a:lnL>
                    <a:lnR>
                      <a:noFill/>
                    </a:lnR>
                    <a:lnT w="28575" cap="flat" cmpd="sng" algn="ctr">
                      <a:solidFill>
                        <a:srgbClr val="5F5F5F"/>
                      </a:solidFill>
                      <a:prstDash val="solid"/>
                      <a:round/>
                      <a:headEnd type="none" w="med" len="med"/>
                      <a:tailEnd type="none" w="med" len="med"/>
                    </a:lnT>
                    <a:lnB w="285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a:ln>
                            <a:noFill/>
                          </a:ln>
                          <a:solidFill>
                            <a:srgbClr val="4D4D4D"/>
                          </a:solidFill>
                          <a:effectLst/>
                          <a:latin typeface="Arial" pitchFamily="34" charset="0"/>
                        </a:rPr>
                        <a:t>Mupirocina-resistente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a:ln>
                            <a:noFill/>
                          </a:ln>
                          <a:solidFill>
                            <a:srgbClr val="4D4D4D"/>
                          </a:solidFill>
                          <a:effectLst/>
                          <a:latin typeface="Arial" pitchFamily="34" charset="0"/>
                        </a:rPr>
                        <a:t>(n=194)</a:t>
                      </a:r>
                      <a:endParaRPr kumimoji="0" lang="en-US" sz="1600" b="1" i="0" u="none" strike="noStrike" cap="none" normalizeH="0" baseline="0">
                        <a:ln>
                          <a:noFill/>
                        </a:ln>
                        <a:solidFill>
                          <a:srgbClr val="4D4D4D"/>
                        </a:solidFill>
                        <a:effectLst/>
                        <a:latin typeface="Arial" pitchFamily="34" charset="0"/>
                      </a:endParaRPr>
                    </a:p>
                  </a:txBody>
                  <a:tcPr marT="45729" marB="45729" horzOverflow="overflow">
                    <a:lnL>
                      <a:noFill/>
                    </a:lnL>
                    <a:lnR>
                      <a:noFill/>
                    </a:lnR>
                    <a:lnT w="28575" cap="flat" cmpd="sng" algn="ctr">
                      <a:solidFill>
                        <a:srgbClr val="5F5F5F"/>
                      </a:solidFill>
                      <a:prstDash val="solid"/>
                      <a:round/>
                      <a:headEnd type="none" w="med" len="med"/>
                      <a:tailEnd type="none" w="med" len="med"/>
                    </a:lnT>
                    <a:lnB w="285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a:ln>
                            <a:noFill/>
                          </a:ln>
                          <a:solidFill>
                            <a:srgbClr val="4D4D4D"/>
                          </a:solidFill>
                          <a:effectLst/>
                          <a:latin typeface="Arial" pitchFamily="34" charset="0"/>
                        </a:rPr>
                        <a:t>Acido fusidico resistente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a:ln>
                            <a:noFill/>
                          </a:ln>
                          <a:solidFill>
                            <a:srgbClr val="4D4D4D"/>
                          </a:solidFill>
                          <a:effectLst/>
                          <a:latin typeface="Arial" pitchFamily="34" charset="0"/>
                        </a:rPr>
                        <a:t>(n=134)</a:t>
                      </a:r>
                      <a:endParaRPr kumimoji="0" lang="en-US" sz="1600" b="1" i="0" u="none" strike="noStrike" cap="none" normalizeH="0" baseline="0">
                        <a:ln>
                          <a:noFill/>
                        </a:ln>
                        <a:solidFill>
                          <a:srgbClr val="4D4D4D"/>
                        </a:solidFill>
                        <a:effectLst/>
                        <a:latin typeface="Arial" pitchFamily="34" charset="0"/>
                      </a:endParaRPr>
                    </a:p>
                  </a:txBody>
                  <a:tcPr marT="45729" marB="45729" horzOverflow="overflow">
                    <a:lnL>
                      <a:noFill/>
                    </a:lnL>
                    <a:lnR>
                      <a:noFill/>
                    </a:lnR>
                    <a:lnT w="28575" cap="flat" cmpd="sng" algn="ctr">
                      <a:solidFill>
                        <a:srgbClr val="5F5F5F"/>
                      </a:solidFill>
                      <a:prstDash val="solid"/>
                      <a:round/>
                      <a:headEnd type="none" w="med" len="med"/>
                      <a:tailEnd type="none" w="med" len="med"/>
                    </a:lnT>
                    <a:lnB w="28575" cap="flat" cmpd="sng" algn="ctr">
                      <a:solidFill>
                        <a:srgbClr val="5F5F5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12832">
                <a:tc vMerge="1">
                  <a:txBody>
                    <a:bodyPr/>
                    <a:lstStyle/>
                    <a:p>
                      <a:endParaRPr lang="it-IT"/>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700" b="1" i="1" u="none" strike="noStrike" cap="none" normalizeH="0" baseline="0">
                          <a:ln>
                            <a:noFill/>
                          </a:ln>
                          <a:solidFill>
                            <a:srgbClr val="4D4D4D"/>
                          </a:solidFill>
                          <a:effectLst/>
                          <a:latin typeface="Arial" pitchFamily="34" charset="0"/>
                        </a:rPr>
                        <a:t>S. aureus </a:t>
                      </a:r>
                      <a:r>
                        <a:rPr kumimoji="0" lang="en-GB" sz="1700" b="1" i="0" u="none" strike="noStrike" cap="none" normalizeH="0" baseline="0">
                          <a:ln>
                            <a:noFill/>
                          </a:ln>
                          <a:solidFill>
                            <a:srgbClr val="4D4D4D"/>
                          </a:solidFill>
                          <a:effectLst/>
                          <a:latin typeface="Arial" pitchFamily="34" charset="0"/>
                        </a:rPr>
                        <a:t>(MIC</a:t>
                      </a:r>
                      <a:r>
                        <a:rPr kumimoji="0" lang="en-GB" sz="1700" b="1" i="0" u="none" strike="noStrike" cap="none" normalizeH="0" baseline="-25000">
                          <a:ln>
                            <a:noFill/>
                          </a:ln>
                          <a:solidFill>
                            <a:srgbClr val="4D4D4D"/>
                          </a:solidFill>
                          <a:effectLst/>
                          <a:latin typeface="Arial" pitchFamily="34" charset="0"/>
                        </a:rPr>
                        <a:t>90</a:t>
                      </a:r>
                      <a:r>
                        <a:rPr kumimoji="0" lang="en-GB" sz="1700" b="1" i="0" u="none" strike="noStrike" cap="none" normalizeH="0" baseline="0">
                          <a:ln>
                            <a:noFill/>
                          </a:ln>
                          <a:solidFill>
                            <a:srgbClr val="4D4D4D"/>
                          </a:solidFill>
                          <a:effectLst/>
                          <a:latin typeface="Arial" pitchFamily="34" charset="0"/>
                        </a:rPr>
                        <a:t>, </a:t>
                      </a:r>
                      <a:r>
                        <a:rPr kumimoji="0" lang="en-GB" sz="1700" b="1" i="0" u="none" strike="noStrike" cap="none" normalizeH="0" baseline="0">
                          <a:ln>
                            <a:noFill/>
                          </a:ln>
                          <a:solidFill>
                            <a:srgbClr val="4D4D4D"/>
                          </a:solidFill>
                          <a:effectLst/>
                          <a:latin typeface="Symbol" pitchFamily="18" charset="2"/>
                        </a:rPr>
                        <a:t>m</a:t>
                      </a:r>
                      <a:r>
                        <a:rPr kumimoji="0" lang="en-GB" sz="1700" b="1" i="0" u="none" strike="noStrike" cap="none" normalizeH="0" baseline="0">
                          <a:ln>
                            <a:noFill/>
                          </a:ln>
                          <a:solidFill>
                            <a:srgbClr val="4D4D4D"/>
                          </a:solidFill>
                          <a:effectLst/>
                          <a:latin typeface="Arial" pitchFamily="34" charset="0"/>
                        </a:rPr>
                        <a:t>g/mL)</a:t>
                      </a:r>
                      <a:endParaRPr kumimoji="0" lang="en-US" sz="1700" b="1" i="1" u="none" strike="noStrike" cap="none" normalizeH="0" baseline="0">
                        <a:ln>
                          <a:noFill/>
                        </a:ln>
                        <a:solidFill>
                          <a:srgbClr val="4D4D4D"/>
                        </a:solidFill>
                        <a:effectLst/>
                        <a:latin typeface="Arial" pitchFamily="34" charset="0"/>
                      </a:endParaRPr>
                    </a:p>
                  </a:txBody>
                  <a:tcPr marT="45729" marB="45729" horzOverflow="overflow">
                    <a:lnL>
                      <a:noFill/>
                    </a:lnL>
                    <a:lnR>
                      <a:noFill/>
                    </a:lnR>
                    <a:lnT w="28575" cap="flat" cmpd="sng" algn="ctr">
                      <a:solidFill>
                        <a:srgbClr val="5F5F5F"/>
                      </a:solidFill>
                      <a:prstDash val="solid"/>
                      <a:round/>
                      <a:headEnd type="none" w="med" len="med"/>
                      <a:tailEnd type="none" w="med" len="med"/>
                    </a:lnT>
                    <a:lnB w="28575" cap="flat" cmpd="sng" algn="ctr">
                      <a:solidFill>
                        <a:srgbClr val="5F5F5F"/>
                      </a:solidFill>
                      <a:prstDash val="solid"/>
                      <a:round/>
                      <a:headEnd type="none" w="med" len="med"/>
                      <a:tailEnd type="none" w="med" len="med"/>
                    </a:lnB>
                    <a:lnTlToBr>
                      <a:noFill/>
                    </a:lnTlToBr>
                    <a:lnBlToTr>
                      <a:noFill/>
                    </a:lnBlToTr>
                    <a:noFill/>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0001"/>
                  </a:ext>
                </a:extLst>
              </a:tr>
              <a:tr h="35059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700" b="1" i="0" u="none" strike="noStrike" cap="none" normalizeH="0" baseline="0">
                        <a:ln>
                          <a:noFill/>
                        </a:ln>
                        <a:solidFill>
                          <a:srgbClr val="4D4D4D"/>
                        </a:solidFill>
                        <a:effectLst/>
                        <a:latin typeface="Arial" pitchFamily="34" charset="0"/>
                      </a:endParaRPr>
                    </a:p>
                  </a:txBody>
                  <a:tcPr marT="45729" marB="45729" horzOverflow="overflow">
                    <a:lnL>
                      <a:noFill/>
                    </a:lnL>
                    <a:lnR>
                      <a:noFill/>
                    </a:lnR>
                    <a:lnT w="28575" cap="flat" cmpd="sng" algn="ctr">
                      <a:solidFill>
                        <a:srgbClr val="5F5F5F"/>
                      </a:solidFill>
                      <a:prstDash val="solid"/>
                      <a:round/>
                      <a:headEnd type="none" w="med" len="med"/>
                      <a:tailEnd type="none" w="med" len="med"/>
                    </a:lnT>
                    <a:lnB>
                      <a:noFill/>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700" b="1" i="1" u="none" strike="noStrike" cap="none" normalizeH="0" baseline="0">
                        <a:ln>
                          <a:noFill/>
                        </a:ln>
                        <a:solidFill>
                          <a:srgbClr val="4D4D4D"/>
                        </a:solidFill>
                        <a:effectLst/>
                        <a:latin typeface="Arial" pitchFamily="34" charset="0"/>
                      </a:endParaRPr>
                    </a:p>
                  </a:txBody>
                  <a:tcPr marT="45729" marB="45729" horzOverflow="overflow">
                    <a:lnL>
                      <a:noFill/>
                    </a:lnL>
                    <a:lnR>
                      <a:noFill/>
                    </a:lnR>
                    <a:lnT w="28575" cap="flat" cmpd="sng" algn="ctr">
                      <a:solidFill>
                        <a:srgbClr val="5F5F5F"/>
                      </a:solidFill>
                      <a:prstDash val="solid"/>
                      <a:round/>
                      <a:headEnd type="none" w="med" len="med"/>
                      <a:tailEnd type="none" w="med" len="med"/>
                    </a:lnT>
                    <a:lnB>
                      <a:noFill/>
                    </a:lnB>
                    <a:lnTlToBr>
                      <a:noFill/>
                    </a:lnTlToBr>
                    <a:lnBlToTr>
                      <a:noFill/>
                    </a:lnBlToTr>
                    <a:noFill/>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0002"/>
                  </a:ext>
                </a:extLst>
              </a:tr>
              <a:tr h="43188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700" b="1" i="0" u="none" strike="noStrike" cap="none" normalizeH="0" baseline="0">
                          <a:ln>
                            <a:noFill/>
                          </a:ln>
                          <a:solidFill>
                            <a:srgbClr val="4D4D4D"/>
                          </a:solidFill>
                          <a:effectLst/>
                          <a:latin typeface="Arial" pitchFamily="34" charset="0"/>
                        </a:rPr>
                        <a:t>Retapamulina</a:t>
                      </a:r>
                      <a:endParaRPr kumimoji="0" lang="en-US" sz="1700" b="1" i="0" u="none" strike="noStrike" cap="none" normalizeH="0" baseline="0">
                        <a:ln>
                          <a:noFill/>
                        </a:ln>
                        <a:solidFill>
                          <a:srgbClr val="4D4D4D"/>
                        </a:solidFill>
                        <a:effectLst/>
                        <a:latin typeface="Arial" pitchFamily="34" charset="0"/>
                      </a:endParaRPr>
                    </a:p>
                  </a:txBody>
                  <a:tcPr marT="45729" marB="45729" horzOverflow="overflow">
                    <a:lnL>
                      <a:noFill/>
                    </a:lnL>
                    <a:lnR>
                      <a:noFill/>
                    </a:lnR>
                    <a:lnT>
                      <a:noFill/>
                    </a:lnT>
                    <a:lnB>
                      <a:noFill/>
                    </a:lnB>
                    <a:lnTlToBr>
                      <a:noFill/>
                    </a:lnTlToBr>
                    <a:lnBlToTr>
                      <a:noFill/>
                    </a:lnBlToTr>
                    <a:solidFill>
                      <a:srgbClr val="FFB039"/>
                    </a:solid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700" b="1" i="0" u="none" strike="noStrike" cap="none" normalizeH="0" baseline="0">
                          <a:ln>
                            <a:noFill/>
                          </a:ln>
                          <a:solidFill>
                            <a:srgbClr val="4D4D4D"/>
                          </a:solidFill>
                          <a:effectLst/>
                          <a:latin typeface="Arial" pitchFamily="34" charset="0"/>
                          <a:cs typeface="Arial" pitchFamily="34" charset="0"/>
                        </a:rPr>
                        <a:t>0.12</a:t>
                      </a:r>
                    </a:p>
                  </a:txBody>
                  <a:tcPr marT="45729" marB="45729" horzOverflow="overflow">
                    <a:lnL>
                      <a:noFill/>
                    </a:lnL>
                    <a:lnR>
                      <a:noFill/>
                    </a:lnR>
                    <a:lnT>
                      <a:noFill/>
                    </a:lnT>
                    <a:lnB>
                      <a:noFill/>
                    </a:lnB>
                    <a:lnTlToBr>
                      <a:noFill/>
                    </a:lnTlToBr>
                    <a:lnBlToTr>
                      <a:noFill/>
                    </a:lnBlToTr>
                    <a:solidFill>
                      <a:srgbClr val="FFB039"/>
                    </a:solidFill>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0003"/>
                  </a:ext>
                </a:extLst>
              </a:tr>
              <a:tr h="4334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700" b="1" i="0" u="none" strike="noStrike" cap="none" normalizeH="0" baseline="0">
                          <a:ln>
                            <a:noFill/>
                          </a:ln>
                          <a:solidFill>
                            <a:srgbClr val="4D4D4D"/>
                          </a:solidFill>
                          <a:effectLst/>
                          <a:latin typeface="Arial" pitchFamily="34" charset="0"/>
                        </a:rPr>
                        <a:t>Mupirocina</a:t>
                      </a:r>
                      <a:endParaRPr kumimoji="0" lang="en-US" sz="1700" b="1" i="0" u="none" strike="noStrike" cap="none" normalizeH="0" baseline="0">
                        <a:ln>
                          <a:noFill/>
                        </a:ln>
                        <a:solidFill>
                          <a:srgbClr val="4D4D4D"/>
                        </a:solidFill>
                        <a:effectLst/>
                        <a:latin typeface="Arial" pitchFamily="34" charset="0"/>
                      </a:endParaRPr>
                    </a:p>
                  </a:txBody>
                  <a:tcPr marT="45729" marB="45729"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700" b="0" i="0" u="none" strike="noStrike" cap="none" normalizeH="0" baseline="0">
                          <a:ln>
                            <a:noFill/>
                          </a:ln>
                          <a:solidFill>
                            <a:srgbClr val="4D4D4D"/>
                          </a:solidFill>
                          <a:effectLst/>
                          <a:latin typeface="Arial" pitchFamily="34" charset="0"/>
                        </a:rPr>
                        <a:t>16</a:t>
                      </a:r>
                      <a:endParaRPr kumimoji="0" lang="en-US" sz="1700" b="0" i="0" u="none" strike="noStrike" cap="none" normalizeH="0" baseline="0">
                        <a:ln>
                          <a:noFill/>
                        </a:ln>
                        <a:solidFill>
                          <a:srgbClr val="4D4D4D"/>
                        </a:solidFill>
                        <a:effectLst/>
                        <a:latin typeface="Arial" pitchFamily="34" charset="0"/>
                      </a:endParaRPr>
                    </a:p>
                  </a:txBody>
                  <a:tcPr marT="45729" marB="45729"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700" b="0" i="0" u="none" strike="noStrike" cap="none" normalizeH="0" baseline="0">
                          <a:ln>
                            <a:noFill/>
                          </a:ln>
                          <a:solidFill>
                            <a:srgbClr val="4D4D4D"/>
                          </a:solidFill>
                          <a:effectLst/>
                          <a:latin typeface="Arial" pitchFamily="34" charset="0"/>
                        </a:rPr>
                        <a:t>16</a:t>
                      </a:r>
                      <a:endParaRPr kumimoji="0" lang="en-US" sz="1700" b="0" i="0" u="none" strike="noStrike" cap="none" normalizeH="0" baseline="0">
                        <a:ln>
                          <a:noFill/>
                        </a:ln>
                        <a:solidFill>
                          <a:srgbClr val="4D4D4D"/>
                        </a:solidFill>
                        <a:effectLst/>
                        <a:latin typeface="Arial" pitchFamily="34" charset="0"/>
                      </a:endParaRPr>
                    </a:p>
                  </a:txBody>
                  <a:tcPr marT="45729" marB="45729"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700" b="0" i="0" u="none" strike="noStrike" cap="none" normalizeH="0" baseline="0">
                          <a:ln>
                            <a:noFill/>
                          </a:ln>
                          <a:solidFill>
                            <a:srgbClr val="4D4D4D"/>
                          </a:solidFill>
                          <a:effectLst/>
                          <a:latin typeface="Arial" pitchFamily="34" charset="0"/>
                        </a:rPr>
                        <a:t>&gt;256</a:t>
                      </a:r>
                      <a:endParaRPr kumimoji="0" lang="en-US" sz="1700" b="0" i="0" u="none" strike="noStrike" cap="none" normalizeH="0" baseline="0">
                        <a:ln>
                          <a:noFill/>
                        </a:ln>
                        <a:solidFill>
                          <a:srgbClr val="4D4D4D"/>
                        </a:solidFill>
                        <a:effectLst/>
                        <a:latin typeface="Arial" pitchFamily="34" charset="0"/>
                      </a:endParaRPr>
                    </a:p>
                  </a:txBody>
                  <a:tcPr marT="45729" marB="45729"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700" b="0" i="0" u="none" strike="noStrike" cap="none" normalizeH="0" baseline="0">
                          <a:ln>
                            <a:noFill/>
                          </a:ln>
                          <a:solidFill>
                            <a:srgbClr val="4D4D4D"/>
                          </a:solidFill>
                          <a:effectLst/>
                          <a:latin typeface="Arial" pitchFamily="34" charset="0"/>
                        </a:rPr>
                        <a:t>4</a:t>
                      </a:r>
                      <a:endParaRPr kumimoji="0" lang="en-US" sz="1700" b="0" i="0" u="none" strike="noStrike" cap="none" normalizeH="0" baseline="0">
                        <a:ln>
                          <a:noFill/>
                        </a:ln>
                        <a:solidFill>
                          <a:srgbClr val="4D4D4D"/>
                        </a:solidFill>
                        <a:effectLst/>
                        <a:latin typeface="Arial" pitchFamily="34" charset="0"/>
                      </a:endParaRPr>
                    </a:p>
                  </a:txBody>
                  <a:tcPr marT="45729" marB="45729"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60972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700" b="1" i="0" u="none" strike="noStrike" cap="none" normalizeH="0" baseline="0">
                          <a:ln>
                            <a:noFill/>
                          </a:ln>
                          <a:solidFill>
                            <a:srgbClr val="4D4D4D"/>
                          </a:solidFill>
                          <a:effectLst/>
                          <a:latin typeface="Arial" pitchFamily="34" charset="0"/>
                        </a:rPr>
                        <a:t>Acido fusidico</a:t>
                      </a:r>
                      <a:endParaRPr kumimoji="0" lang="en-US" sz="1700" b="1" i="0" u="none" strike="noStrike" cap="none" normalizeH="0" baseline="0">
                        <a:ln>
                          <a:noFill/>
                        </a:ln>
                        <a:solidFill>
                          <a:srgbClr val="4D4D4D"/>
                        </a:solidFill>
                        <a:effectLst/>
                        <a:latin typeface="Arial" pitchFamily="34" charset="0"/>
                      </a:endParaRPr>
                    </a:p>
                  </a:txBody>
                  <a:tcPr marT="45729" marB="45729"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700" b="0" i="0" u="none" strike="noStrike" cap="none" normalizeH="0" baseline="0">
                          <a:ln>
                            <a:noFill/>
                          </a:ln>
                          <a:solidFill>
                            <a:srgbClr val="4D4D4D"/>
                          </a:solidFill>
                          <a:effectLst/>
                          <a:latin typeface="Arial" pitchFamily="34" charset="0"/>
                        </a:rPr>
                        <a:t>2</a:t>
                      </a:r>
                      <a:endParaRPr kumimoji="0" lang="en-US" sz="1700" b="0" i="0" u="none" strike="noStrike" cap="none" normalizeH="0" baseline="0">
                        <a:ln>
                          <a:noFill/>
                        </a:ln>
                        <a:solidFill>
                          <a:srgbClr val="4D4D4D"/>
                        </a:solidFill>
                        <a:effectLst/>
                        <a:latin typeface="Arial" pitchFamily="34" charset="0"/>
                      </a:endParaRPr>
                    </a:p>
                  </a:txBody>
                  <a:tcPr marT="45729" marB="45729"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700" b="0" i="0" u="none" strike="noStrike" cap="none" normalizeH="0" baseline="0">
                          <a:ln>
                            <a:noFill/>
                          </a:ln>
                          <a:solidFill>
                            <a:srgbClr val="4D4D4D"/>
                          </a:solidFill>
                          <a:effectLst/>
                          <a:latin typeface="Arial" pitchFamily="34" charset="0"/>
                        </a:rPr>
                        <a:t>2</a:t>
                      </a:r>
                      <a:endParaRPr kumimoji="0" lang="en-US" sz="1700" b="0" i="0" u="none" strike="noStrike" cap="none" normalizeH="0" baseline="0">
                        <a:ln>
                          <a:noFill/>
                        </a:ln>
                        <a:solidFill>
                          <a:srgbClr val="4D4D4D"/>
                        </a:solidFill>
                        <a:effectLst/>
                        <a:latin typeface="Arial" pitchFamily="34" charset="0"/>
                      </a:endParaRPr>
                    </a:p>
                  </a:txBody>
                  <a:tcPr marT="45729" marB="45729"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700" b="0" i="0" u="none" strike="noStrike" cap="none" normalizeH="0" baseline="0">
                          <a:ln>
                            <a:noFill/>
                          </a:ln>
                          <a:solidFill>
                            <a:srgbClr val="4D4D4D"/>
                          </a:solidFill>
                          <a:effectLst/>
                          <a:latin typeface="Arial" pitchFamily="34" charset="0"/>
                        </a:rPr>
                        <a:t>2</a:t>
                      </a:r>
                      <a:endParaRPr kumimoji="0" lang="en-US" sz="1700" b="0" i="0" u="none" strike="noStrike" cap="none" normalizeH="0" baseline="0">
                        <a:ln>
                          <a:noFill/>
                        </a:ln>
                        <a:solidFill>
                          <a:srgbClr val="4D4D4D"/>
                        </a:solidFill>
                        <a:effectLst/>
                        <a:latin typeface="Arial" pitchFamily="34" charset="0"/>
                      </a:endParaRPr>
                    </a:p>
                  </a:txBody>
                  <a:tcPr marT="45729" marB="45729"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700" b="0" i="0" u="none" strike="noStrike" cap="none" normalizeH="0" baseline="0">
                          <a:ln>
                            <a:noFill/>
                          </a:ln>
                          <a:solidFill>
                            <a:srgbClr val="4D4D4D"/>
                          </a:solidFill>
                          <a:effectLst/>
                          <a:latin typeface="Arial" pitchFamily="34" charset="0"/>
                        </a:rPr>
                        <a:t>32</a:t>
                      </a:r>
                      <a:endParaRPr kumimoji="0" lang="en-US" sz="1700" b="0" i="0" u="none" strike="noStrike" cap="none" normalizeH="0" baseline="0">
                        <a:ln>
                          <a:noFill/>
                        </a:ln>
                        <a:solidFill>
                          <a:srgbClr val="4D4D4D"/>
                        </a:solidFill>
                        <a:effectLst/>
                        <a:latin typeface="Arial" pitchFamily="34" charset="0"/>
                      </a:endParaRPr>
                    </a:p>
                  </a:txBody>
                  <a:tcPr marT="45729" marB="45729"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35059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700" b="1" i="0" u="none" strike="noStrike" cap="none" normalizeH="0" baseline="0">
                          <a:ln>
                            <a:noFill/>
                          </a:ln>
                          <a:solidFill>
                            <a:srgbClr val="4D4D4D"/>
                          </a:solidFill>
                          <a:effectLst/>
                          <a:latin typeface="Arial" pitchFamily="34" charset="0"/>
                        </a:rPr>
                        <a:t>Bacitracina</a:t>
                      </a:r>
                      <a:endParaRPr kumimoji="0" lang="en-US" sz="1700" b="1" i="0" u="none" strike="noStrike" cap="none" normalizeH="0" baseline="0">
                        <a:ln>
                          <a:noFill/>
                        </a:ln>
                        <a:solidFill>
                          <a:srgbClr val="4D4D4D"/>
                        </a:solidFill>
                        <a:effectLst/>
                        <a:latin typeface="Arial" pitchFamily="34" charset="0"/>
                      </a:endParaRPr>
                    </a:p>
                  </a:txBody>
                  <a:tcPr marT="45729" marB="45729" horzOverflow="overflow">
                    <a:lnL>
                      <a:noFill/>
                    </a:lnL>
                    <a:lnR>
                      <a:noFill/>
                    </a:lnR>
                    <a:lnT>
                      <a:noFill/>
                    </a:lnT>
                    <a:lnB w="285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700" b="0" i="0" u="none" strike="noStrike" cap="none" normalizeH="0" baseline="0">
                          <a:ln>
                            <a:noFill/>
                          </a:ln>
                          <a:solidFill>
                            <a:srgbClr val="4D4D4D"/>
                          </a:solidFill>
                          <a:effectLst/>
                          <a:latin typeface="Arial" pitchFamily="34" charset="0"/>
                        </a:rPr>
                        <a:t>&gt;128</a:t>
                      </a:r>
                      <a:endParaRPr kumimoji="0" lang="en-US" sz="1700" b="0" i="0" u="none" strike="noStrike" cap="none" normalizeH="0" baseline="0">
                        <a:ln>
                          <a:noFill/>
                        </a:ln>
                        <a:solidFill>
                          <a:srgbClr val="4D4D4D"/>
                        </a:solidFill>
                        <a:effectLst/>
                        <a:latin typeface="Arial" pitchFamily="34" charset="0"/>
                      </a:endParaRPr>
                    </a:p>
                  </a:txBody>
                  <a:tcPr marT="45729" marB="45729" horzOverflow="overflow">
                    <a:lnL>
                      <a:noFill/>
                    </a:lnL>
                    <a:lnR>
                      <a:noFill/>
                    </a:lnR>
                    <a:lnT>
                      <a:noFill/>
                    </a:lnT>
                    <a:lnB w="285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700" b="0" i="0" u="none" strike="noStrike" cap="none" normalizeH="0" baseline="0">
                          <a:ln>
                            <a:noFill/>
                          </a:ln>
                          <a:solidFill>
                            <a:srgbClr val="4D4D4D"/>
                          </a:solidFill>
                          <a:effectLst/>
                          <a:latin typeface="Arial" pitchFamily="34" charset="0"/>
                        </a:rPr>
                        <a:t>&gt;128</a:t>
                      </a:r>
                      <a:endParaRPr kumimoji="0" lang="en-US" sz="1700" b="0" i="0" u="none" strike="noStrike" cap="none" normalizeH="0" baseline="0">
                        <a:ln>
                          <a:noFill/>
                        </a:ln>
                        <a:solidFill>
                          <a:srgbClr val="4D4D4D"/>
                        </a:solidFill>
                        <a:effectLst/>
                        <a:latin typeface="Arial" pitchFamily="34" charset="0"/>
                      </a:endParaRPr>
                    </a:p>
                  </a:txBody>
                  <a:tcPr marT="45729" marB="45729" horzOverflow="overflow">
                    <a:lnL>
                      <a:noFill/>
                    </a:lnL>
                    <a:lnR>
                      <a:noFill/>
                    </a:lnR>
                    <a:lnT>
                      <a:noFill/>
                    </a:lnT>
                    <a:lnB w="285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700" b="0" i="0" u="none" strike="noStrike" cap="none" normalizeH="0" baseline="0">
                          <a:ln>
                            <a:noFill/>
                          </a:ln>
                          <a:solidFill>
                            <a:srgbClr val="4D4D4D"/>
                          </a:solidFill>
                          <a:effectLst/>
                          <a:latin typeface="Arial" pitchFamily="34" charset="0"/>
                        </a:rPr>
                        <a:t>&gt;128</a:t>
                      </a:r>
                      <a:endParaRPr kumimoji="0" lang="en-US" sz="1700" b="0" i="0" u="none" strike="noStrike" cap="none" normalizeH="0" baseline="0">
                        <a:ln>
                          <a:noFill/>
                        </a:ln>
                        <a:solidFill>
                          <a:srgbClr val="4D4D4D"/>
                        </a:solidFill>
                        <a:effectLst/>
                        <a:latin typeface="Arial" pitchFamily="34" charset="0"/>
                      </a:endParaRPr>
                    </a:p>
                  </a:txBody>
                  <a:tcPr marT="45729" marB="45729" horzOverflow="overflow">
                    <a:lnL>
                      <a:noFill/>
                    </a:lnL>
                    <a:lnR>
                      <a:noFill/>
                    </a:lnR>
                    <a:lnT>
                      <a:noFill/>
                    </a:lnT>
                    <a:lnB w="28575" cap="flat" cmpd="sng" algn="ctr">
                      <a:solidFill>
                        <a:srgbClr val="5F5F5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700" b="0" i="0" u="none" strike="noStrike" cap="none" normalizeH="0" baseline="0">
                          <a:ln>
                            <a:noFill/>
                          </a:ln>
                          <a:solidFill>
                            <a:srgbClr val="4D4D4D"/>
                          </a:solidFill>
                          <a:effectLst/>
                          <a:latin typeface="Arial" pitchFamily="34" charset="0"/>
                        </a:rPr>
                        <a:t>&gt;128</a:t>
                      </a:r>
                      <a:endParaRPr kumimoji="0" lang="en-US" sz="1700" b="0" i="0" u="none" strike="noStrike" cap="none" normalizeH="0" baseline="0">
                        <a:ln>
                          <a:noFill/>
                        </a:ln>
                        <a:solidFill>
                          <a:srgbClr val="4D4D4D"/>
                        </a:solidFill>
                        <a:effectLst/>
                        <a:latin typeface="Arial" pitchFamily="34" charset="0"/>
                      </a:endParaRPr>
                    </a:p>
                  </a:txBody>
                  <a:tcPr marT="45729" marB="45729" horzOverflow="overflow">
                    <a:lnL>
                      <a:noFill/>
                    </a:lnL>
                    <a:lnR>
                      <a:noFill/>
                    </a:lnR>
                    <a:lnT>
                      <a:noFill/>
                    </a:lnT>
                    <a:lnB w="28575" cap="flat" cmpd="sng" algn="ctr">
                      <a:solidFill>
                        <a:srgbClr val="5F5F5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5059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700" b="1" i="0" u="none" strike="noStrike" cap="none" normalizeH="0" baseline="0">
                        <a:ln>
                          <a:noFill/>
                        </a:ln>
                        <a:solidFill>
                          <a:srgbClr val="4D4D4D"/>
                        </a:solidFill>
                        <a:effectLst/>
                        <a:latin typeface="Arial" pitchFamily="34" charset="0"/>
                      </a:endParaRPr>
                    </a:p>
                  </a:txBody>
                  <a:tcPr marT="45729" marB="45729" horzOverflow="overflow">
                    <a:lnL>
                      <a:noFill/>
                    </a:lnL>
                    <a:lnR>
                      <a:noFill/>
                    </a:lnR>
                    <a:lnT w="28575" cap="flat" cmpd="sng" algn="ctr">
                      <a:solidFill>
                        <a:srgbClr val="5F5F5F"/>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700" b="0" i="0" u="none" strike="noStrike" cap="none" normalizeH="0" baseline="0">
                        <a:ln>
                          <a:noFill/>
                        </a:ln>
                        <a:solidFill>
                          <a:srgbClr val="4D4D4D"/>
                        </a:solidFill>
                        <a:effectLst/>
                        <a:latin typeface="Arial" pitchFamily="34" charset="0"/>
                      </a:endParaRPr>
                    </a:p>
                  </a:txBody>
                  <a:tcPr marT="45729" marB="45729" horzOverflow="overflow">
                    <a:lnL>
                      <a:noFill/>
                    </a:lnL>
                    <a:lnR>
                      <a:noFill/>
                    </a:lnR>
                    <a:lnT w="28575" cap="flat" cmpd="sng" algn="ctr">
                      <a:solidFill>
                        <a:srgbClr val="5F5F5F"/>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700" b="0" i="0" u="none" strike="noStrike" cap="none" normalizeH="0" baseline="0">
                        <a:ln>
                          <a:noFill/>
                        </a:ln>
                        <a:solidFill>
                          <a:srgbClr val="4D4D4D"/>
                        </a:solidFill>
                        <a:effectLst/>
                        <a:latin typeface="Arial" pitchFamily="34" charset="0"/>
                      </a:endParaRPr>
                    </a:p>
                  </a:txBody>
                  <a:tcPr marT="45729" marB="45729" horzOverflow="overflow">
                    <a:lnL>
                      <a:noFill/>
                    </a:lnL>
                    <a:lnR>
                      <a:noFill/>
                    </a:lnR>
                    <a:lnT w="28575" cap="flat" cmpd="sng" algn="ctr">
                      <a:solidFill>
                        <a:srgbClr val="5F5F5F"/>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700" b="0" i="0" u="none" strike="noStrike" cap="none" normalizeH="0" baseline="0">
                        <a:ln>
                          <a:noFill/>
                        </a:ln>
                        <a:solidFill>
                          <a:srgbClr val="4D4D4D"/>
                        </a:solidFill>
                        <a:effectLst/>
                        <a:latin typeface="Arial" pitchFamily="34" charset="0"/>
                      </a:endParaRPr>
                    </a:p>
                  </a:txBody>
                  <a:tcPr marT="45729" marB="45729" horzOverflow="overflow">
                    <a:lnL>
                      <a:noFill/>
                    </a:lnL>
                    <a:lnR>
                      <a:noFill/>
                    </a:lnR>
                    <a:lnT w="28575" cap="flat" cmpd="sng" algn="ctr">
                      <a:solidFill>
                        <a:srgbClr val="5F5F5F"/>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700" b="0" i="0" u="none" strike="noStrike" cap="none" normalizeH="0" baseline="0">
                        <a:ln>
                          <a:noFill/>
                        </a:ln>
                        <a:solidFill>
                          <a:srgbClr val="4D4D4D"/>
                        </a:solidFill>
                        <a:effectLst/>
                        <a:latin typeface="Arial" pitchFamily="34" charset="0"/>
                      </a:endParaRPr>
                    </a:p>
                  </a:txBody>
                  <a:tcPr marT="45729" marB="45729" horzOverflow="overflow">
                    <a:lnL>
                      <a:noFill/>
                    </a:lnL>
                    <a:lnR>
                      <a:noFill/>
                    </a:lnR>
                    <a:lnT w="28575" cap="flat" cmpd="sng" algn="ctr">
                      <a:solidFill>
                        <a:srgbClr val="5F5F5F"/>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27014" name="Rectangle 181">
            <a:extLst>
              <a:ext uri="{FF2B5EF4-FFF2-40B4-BE49-F238E27FC236}">
                <a16:creationId xmlns:a16="http://schemas.microsoft.com/office/drawing/2014/main" id="{CEF8BDD3-4E23-4E3F-BE4A-97DAF126CEA5}"/>
              </a:ext>
            </a:extLst>
          </p:cNvPr>
          <p:cNvSpPr>
            <a:spLocks noChangeArrowheads="1"/>
          </p:cNvSpPr>
          <p:nvPr/>
        </p:nvSpPr>
        <p:spPr bwMode="auto">
          <a:xfrm>
            <a:off x="1331913" y="476250"/>
            <a:ext cx="7129462"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93763">
              <a:spcBef>
                <a:spcPct val="20000"/>
              </a:spcBef>
              <a:buChar char="•"/>
              <a:tabLst>
                <a:tab pos="449263" algn="l"/>
                <a:tab pos="893763" algn="l"/>
              </a:tabLst>
              <a:defRPr sz="3200">
                <a:solidFill>
                  <a:schemeClr val="tx1"/>
                </a:solidFill>
                <a:latin typeface="Arial" panose="020B0604020202020204" pitchFamily="34" charset="0"/>
              </a:defRPr>
            </a:lvl1pPr>
            <a:lvl2pPr marL="742950" indent="-285750" defTabSz="893763">
              <a:spcBef>
                <a:spcPct val="20000"/>
              </a:spcBef>
              <a:buChar char="–"/>
              <a:tabLst>
                <a:tab pos="449263" algn="l"/>
                <a:tab pos="893763" algn="l"/>
              </a:tabLst>
              <a:defRPr sz="2800">
                <a:solidFill>
                  <a:schemeClr val="tx1"/>
                </a:solidFill>
                <a:latin typeface="Arial" panose="020B0604020202020204" pitchFamily="34" charset="0"/>
              </a:defRPr>
            </a:lvl2pPr>
            <a:lvl3pPr marL="1143000" indent="-228600" defTabSz="893763">
              <a:spcBef>
                <a:spcPct val="20000"/>
              </a:spcBef>
              <a:buChar char="•"/>
              <a:tabLst>
                <a:tab pos="449263" algn="l"/>
                <a:tab pos="893763" algn="l"/>
              </a:tabLst>
              <a:defRPr sz="2400">
                <a:solidFill>
                  <a:schemeClr val="tx1"/>
                </a:solidFill>
                <a:latin typeface="Arial" panose="020B0604020202020204" pitchFamily="34" charset="0"/>
              </a:defRPr>
            </a:lvl3pPr>
            <a:lvl4pPr marL="1600200" indent="-228600" defTabSz="893763">
              <a:spcBef>
                <a:spcPct val="20000"/>
              </a:spcBef>
              <a:buChar char="–"/>
              <a:tabLst>
                <a:tab pos="449263" algn="l"/>
                <a:tab pos="893763" algn="l"/>
              </a:tabLst>
              <a:defRPr sz="2000">
                <a:solidFill>
                  <a:schemeClr val="tx1"/>
                </a:solidFill>
                <a:latin typeface="Arial" panose="020B0604020202020204" pitchFamily="34" charset="0"/>
              </a:defRPr>
            </a:lvl4pPr>
            <a:lvl5pPr marL="2057400" indent="-228600" defTabSz="893763">
              <a:spcBef>
                <a:spcPct val="20000"/>
              </a:spcBef>
              <a:buChar char="»"/>
              <a:tabLst>
                <a:tab pos="449263" algn="l"/>
                <a:tab pos="893763" algn="l"/>
              </a:tabLst>
              <a:defRPr sz="2000">
                <a:solidFill>
                  <a:schemeClr val="tx1"/>
                </a:solidFill>
                <a:latin typeface="Arial" panose="020B0604020202020204" pitchFamily="34" charset="0"/>
              </a:defRPr>
            </a:lvl5pPr>
            <a:lvl6pPr marL="2514600" indent="-228600" defTabSz="893763" eaLnBrk="0" fontAlgn="base" hangingPunct="0">
              <a:spcBef>
                <a:spcPct val="20000"/>
              </a:spcBef>
              <a:spcAft>
                <a:spcPct val="0"/>
              </a:spcAft>
              <a:buChar char="»"/>
              <a:tabLst>
                <a:tab pos="449263" algn="l"/>
                <a:tab pos="893763" algn="l"/>
              </a:tabLst>
              <a:defRPr sz="2000">
                <a:solidFill>
                  <a:schemeClr val="tx1"/>
                </a:solidFill>
                <a:latin typeface="Arial" panose="020B0604020202020204" pitchFamily="34" charset="0"/>
              </a:defRPr>
            </a:lvl6pPr>
            <a:lvl7pPr marL="2971800" indent="-228600" defTabSz="893763" eaLnBrk="0" fontAlgn="base" hangingPunct="0">
              <a:spcBef>
                <a:spcPct val="20000"/>
              </a:spcBef>
              <a:spcAft>
                <a:spcPct val="0"/>
              </a:spcAft>
              <a:buChar char="»"/>
              <a:tabLst>
                <a:tab pos="449263" algn="l"/>
                <a:tab pos="893763" algn="l"/>
              </a:tabLst>
              <a:defRPr sz="2000">
                <a:solidFill>
                  <a:schemeClr val="tx1"/>
                </a:solidFill>
                <a:latin typeface="Arial" panose="020B0604020202020204" pitchFamily="34" charset="0"/>
              </a:defRPr>
            </a:lvl7pPr>
            <a:lvl8pPr marL="3429000" indent="-228600" defTabSz="893763" eaLnBrk="0" fontAlgn="base" hangingPunct="0">
              <a:spcBef>
                <a:spcPct val="20000"/>
              </a:spcBef>
              <a:spcAft>
                <a:spcPct val="0"/>
              </a:spcAft>
              <a:buChar char="»"/>
              <a:tabLst>
                <a:tab pos="449263" algn="l"/>
                <a:tab pos="893763" algn="l"/>
              </a:tabLst>
              <a:defRPr sz="2000">
                <a:solidFill>
                  <a:schemeClr val="tx1"/>
                </a:solidFill>
                <a:latin typeface="Arial" panose="020B0604020202020204" pitchFamily="34" charset="0"/>
              </a:defRPr>
            </a:lvl8pPr>
            <a:lvl9pPr marL="3886200" indent="-228600" defTabSz="893763" eaLnBrk="0" fontAlgn="base" hangingPunct="0">
              <a:spcBef>
                <a:spcPct val="20000"/>
              </a:spcBef>
              <a:spcAft>
                <a:spcPct val="0"/>
              </a:spcAft>
              <a:buChar char="»"/>
              <a:tabLst>
                <a:tab pos="449263" algn="l"/>
                <a:tab pos="893763" algn="l"/>
              </a:tabLst>
              <a:defRPr sz="2000">
                <a:solidFill>
                  <a:schemeClr val="tx1"/>
                </a:solidFill>
                <a:latin typeface="Arial" panose="020B0604020202020204" pitchFamily="34" charset="0"/>
              </a:defRPr>
            </a:lvl9pPr>
          </a:lstStyle>
          <a:p>
            <a:pPr eaLnBrk="1" hangingPunct="1">
              <a:buSzPct val="50000"/>
              <a:buFontTx/>
              <a:buNone/>
            </a:pPr>
            <a:r>
              <a:rPr lang="it-IT" altLang="it-IT">
                <a:solidFill>
                  <a:srgbClr val="F78E1D"/>
                </a:solidFill>
              </a:rPr>
              <a:t>Attività</a:t>
            </a:r>
            <a:r>
              <a:rPr lang="it-IT" altLang="it-IT" i="1">
                <a:solidFill>
                  <a:srgbClr val="F78E1D"/>
                </a:solidFill>
              </a:rPr>
              <a:t> in vitro </a:t>
            </a:r>
            <a:r>
              <a:rPr lang="it-IT" altLang="it-IT">
                <a:solidFill>
                  <a:srgbClr val="F78E1D"/>
                </a:solidFill>
              </a:rPr>
              <a:t>verso </a:t>
            </a:r>
            <a:r>
              <a:rPr lang="en-US" altLang="it-IT">
                <a:solidFill>
                  <a:srgbClr val="FF9900"/>
                </a:solidFill>
              </a:rPr>
              <a:t>ceppi </a:t>
            </a:r>
            <a:r>
              <a:rPr lang="en-US" altLang="it-IT">
                <a:solidFill>
                  <a:srgbClr val="333399"/>
                </a:solidFill>
              </a:rPr>
              <a:t>resistenti di </a:t>
            </a:r>
            <a:r>
              <a:rPr lang="en-US" altLang="it-IT" i="1">
                <a:solidFill>
                  <a:srgbClr val="333399"/>
                </a:solidFill>
              </a:rPr>
              <a:t>S. aureus</a:t>
            </a:r>
            <a:r>
              <a:rPr lang="en-US" altLang="it-IT">
                <a:solidFill>
                  <a:srgbClr val="333399"/>
                </a:solidFill>
              </a:rPr>
              <a:t> </a:t>
            </a:r>
            <a:endParaRPr lang="it-IT" altLang="it-IT">
              <a:solidFill>
                <a:srgbClr val="333399"/>
              </a:solidFill>
            </a:endParaRPr>
          </a:p>
        </p:txBody>
      </p:sp>
      <p:pic>
        <p:nvPicPr>
          <p:cNvPr id="127015" name="Picture 39" descr="Mostra immagine a dimensione intera">
            <a:hlinkClick r:id="rId3"/>
            <a:extLst>
              <a:ext uri="{FF2B5EF4-FFF2-40B4-BE49-F238E27FC236}">
                <a16:creationId xmlns:a16="http://schemas.microsoft.com/office/drawing/2014/main" id="{6F3A9665-F251-4A8F-B55D-A5A337287CA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0825" y="260350"/>
            <a:ext cx="954088"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7016" name="CasellaDiTesto 1">
            <a:extLst>
              <a:ext uri="{FF2B5EF4-FFF2-40B4-BE49-F238E27FC236}">
                <a16:creationId xmlns:a16="http://schemas.microsoft.com/office/drawing/2014/main" id="{8E127FD3-CC79-4863-96D5-156C6A2384E2}"/>
              </a:ext>
            </a:extLst>
          </p:cNvPr>
          <p:cNvSpPr txBox="1">
            <a:spLocks noChangeArrowheads="1"/>
          </p:cNvSpPr>
          <p:nvPr/>
        </p:nvSpPr>
        <p:spPr bwMode="auto">
          <a:xfrm>
            <a:off x="250825" y="5661025"/>
            <a:ext cx="7850188"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it-IT" sz="1600" b="0" dirty="0"/>
              <a:t>Retapamulin was </a:t>
            </a:r>
            <a:r>
              <a:rPr lang="en-GB" altLang="it-IT" sz="1600" b="0" dirty="0">
                <a:solidFill>
                  <a:srgbClr val="FF0000"/>
                </a:solidFill>
              </a:rPr>
              <a:t>16- to 32-fold more active </a:t>
            </a:r>
            <a:r>
              <a:rPr lang="en-GB" altLang="it-IT" sz="1600" b="0" dirty="0"/>
              <a:t>than all comparators tested, with a MIC</a:t>
            </a:r>
            <a:r>
              <a:rPr lang="en-GB" altLang="it-IT" sz="1600" b="0" baseline="-25000" dirty="0"/>
              <a:t>90</a:t>
            </a:r>
            <a:r>
              <a:rPr lang="en-GB" altLang="it-IT" sz="1600" b="0" dirty="0"/>
              <a:t> of </a:t>
            </a:r>
            <a:r>
              <a:rPr lang="en-GB" altLang="it-IT" sz="1600" b="0" dirty="0">
                <a:cs typeface="Times New Roman" panose="02020603050405020304" pitchFamily="18" charset="0"/>
              </a:rPr>
              <a:t>≤</a:t>
            </a:r>
            <a:r>
              <a:rPr lang="en-GB" altLang="it-IT" sz="1600" b="0" dirty="0"/>
              <a:t>0.12 </a:t>
            </a:r>
            <a:r>
              <a:rPr lang="en-GB" altLang="it-IT" sz="1600" b="0" dirty="0" err="1"/>
              <a:t>μg</a:t>
            </a:r>
            <a:r>
              <a:rPr lang="en-GB" altLang="it-IT" sz="1600" b="0" dirty="0"/>
              <a:t>/mL, with 0.5 </a:t>
            </a:r>
            <a:r>
              <a:rPr lang="en-GB" altLang="it-IT" sz="1600" b="0" dirty="0" err="1"/>
              <a:t>μg</a:t>
            </a:r>
            <a:r>
              <a:rPr lang="en-GB" altLang="it-IT" sz="1600" b="0" dirty="0"/>
              <a:t>/mL inhibiting all 2950 staphylococcal strains tested.</a:t>
            </a:r>
          </a:p>
          <a:p>
            <a:pPr>
              <a:spcBef>
                <a:spcPct val="0"/>
              </a:spcBef>
              <a:buFontTx/>
              <a:buNone/>
            </a:pPr>
            <a:endParaRPr lang="en-GB" altLang="it-IT" sz="2000" dirty="0"/>
          </a:p>
        </p:txBody>
      </p:sp>
    </p:spTree>
  </p:cSld>
  <p:clrMapOvr>
    <a:masterClrMapping/>
  </p:clrMapOvr>
  <p:transition spd="slow">
    <p:strips dir="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4">
            <a:extLst>
              <a:ext uri="{FF2B5EF4-FFF2-40B4-BE49-F238E27FC236}">
                <a16:creationId xmlns:a16="http://schemas.microsoft.com/office/drawing/2014/main" id="{72520148-932A-4B04-8535-A2B4E88C3928}"/>
              </a:ext>
            </a:extLst>
          </p:cNvPr>
          <p:cNvSpPr txBox="1">
            <a:spLocks noChangeArrowheads="1"/>
          </p:cNvSpPr>
          <p:nvPr/>
        </p:nvSpPr>
        <p:spPr bwMode="auto">
          <a:xfrm>
            <a:off x="358775" y="476250"/>
            <a:ext cx="84248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4400">
                <a:solidFill>
                  <a:srgbClr val="FF0000"/>
                </a:solidFill>
              </a:rPr>
              <a:t>Terapia locale o terapia topica</a:t>
            </a:r>
          </a:p>
        </p:txBody>
      </p:sp>
      <p:sp>
        <p:nvSpPr>
          <p:cNvPr id="21507" name="Text Box 5">
            <a:extLst>
              <a:ext uri="{FF2B5EF4-FFF2-40B4-BE49-F238E27FC236}">
                <a16:creationId xmlns:a16="http://schemas.microsoft.com/office/drawing/2014/main" id="{3C3177B0-D91D-4ECB-9759-F350E0A5EA77}"/>
              </a:ext>
            </a:extLst>
          </p:cNvPr>
          <p:cNvSpPr txBox="1">
            <a:spLocks noChangeArrowheads="1"/>
          </p:cNvSpPr>
          <p:nvPr/>
        </p:nvSpPr>
        <p:spPr bwMode="auto">
          <a:xfrm>
            <a:off x="250825" y="2060575"/>
            <a:ext cx="864235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it-IT" altLang="it-IT" sz="2400">
                <a:solidFill>
                  <a:schemeClr val="accent2"/>
                </a:solidFill>
              </a:rPr>
              <a:t>Il bambino ha un’aumentata capacità d’assorbimento poiché lo strato corneo è molto più sottile e idratato rispetto all'adulto</a:t>
            </a:r>
          </a:p>
          <a:p>
            <a:pPr eaLnBrk="1" hangingPunct="1">
              <a:spcBef>
                <a:spcPct val="50000"/>
              </a:spcBef>
            </a:pPr>
            <a:r>
              <a:rPr lang="it-IT" altLang="it-IT" sz="2400">
                <a:solidFill>
                  <a:schemeClr val="accent2"/>
                </a:solidFill>
              </a:rPr>
              <a:t>Nell’anziano si hanno un turnover dello strato corneo ridotto e uno spessore maggiore con minore capacità di assorbimento</a:t>
            </a:r>
          </a:p>
        </p:txBody>
      </p:sp>
    </p:spTree>
  </p:cSld>
  <p:clrMapOvr>
    <a:masterClrMapping/>
  </p:clrMapOvr>
  <p:transition spd="slow">
    <p:strips dir="ru"/>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40112CFE-55AF-4DE6-B5B9-C6EAB30573C0}"/>
              </a:ext>
            </a:extLst>
          </p:cNvPr>
          <p:cNvSpPr>
            <a:spLocks noGrp="1" noChangeArrowheads="1"/>
          </p:cNvSpPr>
          <p:nvPr>
            <p:ph type="title"/>
          </p:nvPr>
        </p:nvSpPr>
        <p:spPr/>
        <p:txBody>
          <a:bodyPr/>
          <a:lstStyle/>
          <a:p>
            <a:r>
              <a:rPr lang="it-IT" altLang="it-IT"/>
              <a:t>RETAPAMULINA</a:t>
            </a:r>
          </a:p>
        </p:txBody>
      </p:sp>
      <p:sp>
        <p:nvSpPr>
          <p:cNvPr id="129027" name="Rectangle 3">
            <a:extLst>
              <a:ext uri="{FF2B5EF4-FFF2-40B4-BE49-F238E27FC236}">
                <a16:creationId xmlns:a16="http://schemas.microsoft.com/office/drawing/2014/main" id="{9DD0D382-E491-42F3-914E-D88751A4F99C}"/>
              </a:ext>
            </a:extLst>
          </p:cNvPr>
          <p:cNvSpPr>
            <a:spLocks noGrp="1" noChangeArrowheads="1"/>
          </p:cNvSpPr>
          <p:nvPr>
            <p:ph type="body" idx="1"/>
          </p:nvPr>
        </p:nvSpPr>
        <p:spPr>
          <a:xfrm>
            <a:off x="468313" y="1341438"/>
            <a:ext cx="5472112" cy="5256212"/>
          </a:xfrm>
          <a:ln w="19050">
            <a:solidFill>
              <a:schemeClr val="tx1"/>
            </a:solidFill>
            <a:miter lim="800000"/>
            <a:headEnd/>
            <a:tailEnd/>
          </a:ln>
        </p:spPr>
        <p:txBody>
          <a:bodyPr/>
          <a:lstStyle/>
          <a:p>
            <a:pPr>
              <a:lnSpc>
                <a:spcPct val="110000"/>
              </a:lnSpc>
            </a:pPr>
            <a:r>
              <a:rPr lang="en-GB" altLang="it-IT" sz="1200" i="1" dirty="0">
                <a:solidFill>
                  <a:srgbClr val="4D4D4D"/>
                </a:solidFill>
              </a:rPr>
              <a:t>IN VITRO:</a:t>
            </a:r>
          </a:p>
          <a:p>
            <a:pPr>
              <a:lnSpc>
                <a:spcPct val="110000"/>
              </a:lnSpc>
            </a:pPr>
            <a:r>
              <a:rPr lang="it-IT" altLang="it-IT" sz="1200" dirty="0"/>
              <a:t>Studi in </a:t>
            </a:r>
            <a:r>
              <a:rPr lang="it-IT" altLang="it-IT" sz="1200" dirty="0" err="1"/>
              <a:t>vitro:</a:t>
            </a:r>
            <a:r>
              <a:rPr lang="it-IT" altLang="it-IT" sz="1200" dirty="0" err="1">
                <a:solidFill>
                  <a:srgbClr val="FF0000"/>
                </a:solidFill>
              </a:rPr>
              <a:t>antibiotico</a:t>
            </a:r>
            <a:r>
              <a:rPr lang="it-IT" altLang="it-IT" sz="1200" dirty="0">
                <a:solidFill>
                  <a:srgbClr val="FF0000"/>
                </a:solidFill>
              </a:rPr>
              <a:t> resistenza</a:t>
            </a:r>
            <a:r>
              <a:rPr lang="it-IT" altLang="it-IT" sz="1200" dirty="0"/>
              <a:t> vs </a:t>
            </a:r>
            <a:r>
              <a:rPr lang="it-IT" altLang="it-IT" sz="1200" dirty="0" err="1"/>
              <a:t>Staph</a:t>
            </a:r>
            <a:r>
              <a:rPr lang="it-IT" altLang="it-IT" sz="1200" dirty="0"/>
              <a:t> </a:t>
            </a:r>
            <a:r>
              <a:rPr lang="it-IT" altLang="it-IT" sz="1200" dirty="0" err="1"/>
              <a:t>aureus</a:t>
            </a:r>
            <a:r>
              <a:rPr lang="it-IT" altLang="it-IT" sz="1200" dirty="0"/>
              <a:t> e </a:t>
            </a:r>
            <a:r>
              <a:rPr lang="it-IT" altLang="it-IT" sz="1200" dirty="0" err="1"/>
              <a:t>Strept</a:t>
            </a:r>
            <a:r>
              <a:rPr lang="it-IT" altLang="it-IT" sz="1200" dirty="0"/>
              <a:t> </a:t>
            </a:r>
            <a:r>
              <a:rPr lang="it-IT" altLang="it-IT" sz="1200" dirty="0" err="1"/>
              <a:t>pyogenes</a:t>
            </a:r>
            <a:r>
              <a:rPr lang="it-IT" altLang="it-IT" sz="1200" dirty="0"/>
              <a:t> </a:t>
            </a:r>
            <a:r>
              <a:rPr lang="it-IT" altLang="it-IT" sz="1200" dirty="0">
                <a:solidFill>
                  <a:srgbClr val="FF0000"/>
                </a:solidFill>
              </a:rPr>
              <a:t>minore</a:t>
            </a:r>
            <a:r>
              <a:rPr lang="it-IT" altLang="it-IT" sz="1200" dirty="0"/>
              <a:t> rispetto a </a:t>
            </a:r>
          </a:p>
          <a:p>
            <a:pPr>
              <a:lnSpc>
                <a:spcPct val="110000"/>
              </a:lnSpc>
            </a:pPr>
            <a:r>
              <a:rPr lang="it-IT" altLang="it-IT" sz="1200" dirty="0" err="1"/>
              <a:t>Mupirocina</a:t>
            </a:r>
            <a:endParaRPr lang="it-IT" altLang="it-IT" sz="1200" dirty="0"/>
          </a:p>
          <a:p>
            <a:pPr>
              <a:lnSpc>
                <a:spcPct val="110000"/>
              </a:lnSpc>
            </a:pPr>
            <a:r>
              <a:rPr lang="it-IT" altLang="it-IT" sz="1200" dirty="0"/>
              <a:t>Acido </a:t>
            </a:r>
            <a:r>
              <a:rPr lang="it-IT" altLang="it-IT" sz="1200" dirty="0" err="1"/>
              <a:t>fusidico</a:t>
            </a:r>
            <a:endParaRPr lang="it-IT" altLang="it-IT" sz="1200" dirty="0"/>
          </a:p>
          <a:p>
            <a:pPr>
              <a:lnSpc>
                <a:spcPct val="110000"/>
              </a:lnSpc>
            </a:pPr>
            <a:r>
              <a:rPr lang="it-IT" altLang="it-IT" sz="1200" dirty="0" err="1"/>
              <a:t>Cefalexina</a:t>
            </a:r>
            <a:endParaRPr lang="it-IT" altLang="it-IT" sz="1200" dirty="0"/>
          </a:p>
          <a:p>
            <a:pPr>
              <a:lnSpc>
                <a:spcPct val="110000"/>
              </a:lnSpc>
            </a:pPr>
            <a:r>
              <a:rPr lang="it-IT" altLang="it-IT" sz="1200" dirty="0"/>
              <a:t>Eritromicina</a:t>
            </a:r>
          </a:p>
          <a:p>
            <a:pPr>
              <a:lnSpc>
                <a:spcPct val="110000"/>
              </a:lnSpc>
            </a:pPr>
            <a:r>
              <a:rPr lang="it-IT" altLang="it-IT" sz="1200" dirty="0" err="1"/>
              <a:t>Linezolid</a:t>
            </a:r>
            <a:endParaRPr lang="it-IT" altLang="it-IT" sz="1200" dirty="0"/>
          </a:p>
          <a:p>
            <a:pPr>
              <a:lnSpc>
                <a:spcPct val="110000"/>
              </a:lnSpc>
            </a:pPr>
            <a:r>
              <a:rPr lang="it-IT" altLang="it-IT" sz="1200" dirty="0"/>
              <a:t>Vancomicina</a:t>
            </a:r>
          </a:p>
          <a:p>
            <a:pPr>
              <a:lnSpc>
                <a:spcPct val="110000"/>
              </a:lnSpc>
            </a:pPr>
            <a:r>
              <a:rPr lang="it-IT" altLang="it-IT" sz="1200" dirty="0" err="1"/>
              <a:t>Quinopristin-dalfopristin</a:t>
            </a:r>
            <a:endParaRPr lang="it-IT" altLang="it-IT" sz="1200" dirty="0"/>
          </a:p>
          <a:p>
            <a:pPr>
              <a:lnSpc>
                <a:spcPct val="110000"/>
              </a:lnSpc>
              <a:buFontTx/>
              <a:buNone/>
            </a:pPr>
            <a:endParaRPr lang="it-IT" altLang="it-IT" sz="1200" dirty="0"/>
          </a:p>
          <a:p>
            <a:pPr>
              <a:lnSpc>
                <a:spcPct val="110000"/>
              </a:lnSpc>
              <a:buFontTx/>
              <a:buNone/>
            </a:pPr>
            <a:r>
              <a:rPr lang="it-IT" altLang="it-IT" sz="1200" dirty="0"/>
              <a:t>SPETTRO D’AZIONE:</a:t>
            </a:r>
          </a:p>
          <a:p>
            <a:pPr>
              <a:lnSpc>
                <a:spcPct val="110000"/>
              </a:lnSpc>
              <a:buFontTx/>
              <a:buNone/>
            </a:pPr>
            <a:r>
              <a:rPr lang="it-IT" altLang="it-IT" sz="1200" dirty="0" err="1"/>
              <a:t>Staph</a:t>
            </a:r>
            <a:r>
              <a:rPr lang="it-IT" altLang="it-IT" sz="1200" dirty="0"/>
              <a:t> </a:t>
            </a:r>
            <a:r>
              <a:rPr lang="it-IT" altLang="it-IT" sz="1200" dirty="0" err="1"/>
              <a:t>aureus</a:t>
            </a:r>
            <a:r>
              <a:rPr lang="it-IT" altLang="it-IT" sz="1200" dirty="0"/>
              <a:t> </a:t>
            </a:r>
            <a:r>
              <a:rPr lang="it-IT" altLang="it-IT" sz="1200" dirty="0" err="1"/>
              <a:t>meticillino</a:t>
            </a:r>
            <a:r>
              <a:rPr lang="it-IT" altLang="it-IT" sz="1200" dirty="0"/>
              <a:t>-sensibile </a:t>
            </a:r>
            <a:r>
              <a:rPr lang="it-IT" altLang="it-IT" sz="1200" dirty="0" err="1"/>
              <a:t>meticilluno</a:t>
            </a:r>
            <a:r>
              <a:rPr lang="it-IT" altLang="it-IT" sz="1200" dirty="0"/>
              <a:t>-resistente, </a:t>
            </a:r>
            <a:r>
              <a:rPr lang="it-IT" altLang="it-IT" sz="1200" dirty="0" err="1"/>
              <a:t>Staph</a:t>
            </a:r>
            <a:r>
              <a:rPr lang="it-IT" altLang="it-IT" sz="1200" dirty="0"/>
              <a:t> </a:t>
            </a:r>
            <a:r>
              <a:rPr lang="it-IT" altLang="it-IT" sz="1200" dirty="0" err="1"/>
              <a:t>coagulasi</a:t>
            </a:r>
            <a:r>
              <a:rPr lang="it-IT" altLang="it-IT" sz="1200" dirty="0"/>
              <a:t> </a:t>
            </a:r>
            <a:r>
              <a:rPr lang="it-IT" altLang="it-IT" sz="1200" dirty="0" err="1"/>
              <a:t>negativi,Strept.Pyogenes</a:t>
            </a:r>
            <a:r>
              <a:rPr lang="it-IT" altLang="it-IT" sz="1200" dirty="0"/>
              <a:t>, </a:t>
            </a:r>
            <a:r>
              <a:rPr lang="it-IT" altLang="it-IT" sz="1200" dirty="0" err="1"/>
              <a:t>agalactia,pneumoniae</a:t>
            </a:r>
            <a:r>
              <a:rPr lang="it-IT" altLang="it-IT" sz="1200" dirty="0"/>
              <a:t>, </a:t>
            </a:r>
            <a:r>
              <a:rPr lang="it-IT" altLang="it-IT" sz="1200" dirty="0" err="1"/>
              <a:t>Strept</a:t>
            </a:r>
            <a:r>
              <a:rPr lang="it-IT" altLang="it-IT" sz="1200" dirty="0"/>
              <a:t>. </a:t>
            </a:r>
            <a:r>
              <a:rPr lang="it-IT" altLang="it-IT" sz="1200" dirty="0" err="1"/>
              <a:t>Viridans</a:t>
            </a:r>
            <a:endParaRPr lang="it-IT" altLang="it-IT" sz="1200" dirty="0"/>
          </a:p>
          <a:p>
            <a:pPr>
              <a:lnSpc>
                <a:spcPct val="110000"/>
              </a:lnSpc>
              <a:buFontTx/>
              <a:buNone/>
            </a:pPr>
            <a:r>
              <a:rPr lang="it-IT" altLang="it-IT" sz="1200" dirty="0"/>
              <a:t>Haemophilus </a:t>
            </a:r>
            <a:r>
              <a:rPr lang="it-IT" altLang="it-IT" sz="1200" dirty="0" err="1"/>
              <a:t>influenzaeMoxarella,corinebacterium,Micrococcus</a:t>
            </a:r>
            <a:endParaRPr lang="it-IT" altLang="it-IT" sz="1200" dirty="0"/>
          </a:p>
          <a:p>
            <a:pPr>
              <a:lnSpc>
                <a:spcPct val="110000"/>
              </a:lnSpc>
              <a:buFontTx/>
              <a:buNone/>
            </a:pPr>
            <a:r>
              <a:rPr lang="it-IT" altLang="it-IT" sz="1200" dirty="0"/>
              <a:t>ANAEROBI</a:t>
            </a:r>
          </a:p>
          <a:p>
            <a:pPr>
              <a:lnSpc>
                <a:spcPct val="110000"/>
              </a:lnSpc>
            </a:pPr>
            <a:endParaRPr lang="it-IT" altLang="it-IT" sz="1200" dirty="0"/>
          </a:p>
          <a:p>
            <a:pPr>
              <a:lnSpc>
                <a:spcPct val="80000"/>
              </a:lnSpc>
            </a:pPr>
            <a:endParaRPr lang="it-IT" altLang="it-IT" sz="1200" dirty="0"/>
          </a:p>
        </p:txBody>
      </p:sp>
      <p:pic>
        <p:nvPicPr>
          <p:cNvPr id="129028" name="Picture 5" descr="130px-Retapamulin">
            <a:extLst>
              <a:ext uri="{FF2B5EF4-FFF2-40B4-BE49-F238E27FC236}">
                <a16:creationId xmlns:a16="http://schemas.microsoft.com/office/drawing/2014/main" id="{A23E3D80-14A5-4A8C-9448-64A1182016D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4213" y="476250"/>
            <a:ext cx="12382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9" name="Text Box 8">
            <a:extLst>
              <a:ext uri="{FF2B5EF4-FFF2-40B4-BE49-F238E27FC236}">
                <a16:creationId xmlns:a16="http://schemas.microsoft.com/office/drawing/2014/main" id="{577A9306-315A-4D13-B97C-31F12C70241F}"/>
              </a:ext>
            </a:extLst>
          </p:cNvPr>
          <p:cNvSpPr txBox="1">
            <a:spLocks noChangeArrowheads="1"/>
          </p:cNvSpPr>
          <p:nvPr/>
        </p:nvSpPr>
        <p:spPr bwMode="auto">
          <a:xfrm>
            <a:off x="5435600" y="6092825"/>
            <a:ext cx="35290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IT" altLang="it-IT" sz="2000"/>
          </a:p>
        </p:txBody>
      </p:sp>
      <p:sp>
        <p:nvSpPr>
          <p:cNvPr id="129030" name="Text Box 9">
            <a:extLst>
              <a:ext uri="{FF2B5EF4-FFF2-40B4-BE49-F238E27FC236}">
                <a16:creationId xmlns:a16="http://schemas.microsoft.com/office/drawing/2014/main" id="{DDA3BA53-4C40-442C-90E0-782D97BAAB0D}"/>
              </a:ext>
            </a:extLst>
          </p:cNvPr>
          <p:cNvSpPr txBox="1">
            <a:spLocks noChangeArrowheads="1"/>
          </p:cNvSpPr>
          <p:nvPr/>
        </p:nvSpPr>
        <p:spPr bwMode="auto">
          <a:xfrm>
            <a:off x="6732588" y="6092825"/>
            <a:ext cx="2266950" cy="555625"/>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IT" altLang="it-IT" sz="1000"/>
              <a:t>Kosowska-Shick K Antimicrob.Agents Chemother.2006; 50:765.</a:t>
            </a:r>
          </a:p>
        </p:txBody>
      </p:sp>
      <p:sp>
        <p:nvSpPr>
          <p:cNvPr id="129031" name="Text Box 10">
            <a:extLst>
              <a:ext uri="{FF2B5EF4-FFF2-40B4-BE49-F238E27FC236}">
                <a16:creationId xmlns:a16="http://schemas.microsoft.com/office/drawing/2014/main" id="{DF4639B4-0DDC-4234-B4CD-E5C49A1F0C56}"/>
              </a:ext>
            </a:extLst>
          </p:cNvPr>
          <p:cNvSpPr txBox="1">
            <a:spLocks noChangeArrowheads="1"/>
          </p:cNvSpPr>
          <p:nvPr/>
        </p:nvSpPr>
        <p:spPr bwMode="auto">
          <a:xfrm>
            <a:off x="7019925" y="620713"/>
            <a:ext cx="1584325" cy="4699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IT" altLang="it-IT" sz="2400"/>
              <a:t>GRAM +</a:t>
            </a:r>
          </a:p>
        </p:txBody>
      </p:sp>
      <p:pic>
        <p:nvPicPr>
          <p:cNvPr id="129032" name="Picture 12" descr="Foto">
            <a:extLst>
              <a:ext uri="{FF2B5EF4-FFF2-40B4-BE49-F238E27FC236}">
                <a16:creationId xmlns:a16="http://schemas.microsoft.com/office/drawing/2014/main" id="{4EFF7C24-15FA-4EEC-9F1D-68BA3F1CF65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00788" y="1341438"/>
            <a:ext cx="2447925" cy="9906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9033" name="Rectangle 13">
            <a:extLst>
              <a:ext uri="{FF2B5EF4-FFF2-40B4-BE49-F238E27FC236}">
                <a16:creationId xmlns:a16="http://schemas.microsoft.com/office/drawing/2014/main" id="{CF4D204F-7310-4CB2-9DCA-B0A44510D3DB}"/>
              </a:ext>
            </a:extLst>
          </p:cNvPr>
          <p:cNvSpPr>
            <a:spLocks noChangeArrowheads="1"/>
          </p:cNvSpPr>
          <p:nvPr/>
        </p:nvSpPr>
        <p:spPr bwMode="auto">
          <a:xfrm>
            <a:off x="6300788" y="2565400"/>
            <a:ext cx="2362200" cy="1697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pPr>
            <a:r>
              <a:rPr lang="en-GB" altLang="it-IT" sz="1400" dirty="0">
                <a:solidFill>
                  <a:srgbClr val="4D4D4D"/>
                </a:solidFill>
              </a:rPr>
              <a:t>I </a:t>
            </a:r>
            <a:r>
              <a:rPr lang="en-GB" altLang="it-IT" sz="1400" dirty="0" err="1">
                <a:solidFill>
                  <a:srgbClr val="4D4D4D"/>
                </a:solidFill>
              </a:rPr>
              <a:t>dati</a:t>
            </a:r>
            <a:r>
              <a:rPr lang="en-GB" altLang="it-IT" sz="1400" dirty="0">
                <a:solidFill>
                  <a:srgbClr val="4D4D4D"/>
                </a:solidFill>
              </a:rPr>
              <a:t> di dose-ranging del </a:t>
            </a:r>
            <a:r>
              <a:rPr lang="en-GB" altLang="it-IT" sz="1400" dirty="0" err="1">
                <a:solidFill>
                  <a:srgbClr val="4D4D4D"/>
                </a:solidFill>
              </a:rPr>
              <a:t>modello</a:t>
            </a:r>
            <a:r>
              <a:rPr lang="en-GB" altLang="it-IT" sz="1400" dirty="0">
                <a:solidFill>
                  <a:srgbClr val="4D4D4D"/>
                </a:solidFill>
              </a:rPr>
              <a:t> </a:t>
            </a:r>
            <a:r>
              <a:rPr lang="en-GB" altLang="it-IT" sz="1400" i="1" dirty="0">
                <a:solidFill>
                  <a:srgbClr val="FF0000"/>
                </a:solidFill>
              </a:rPr>
              <a:t>in vivo</a:t>
            </a:r>
            <a:r>
              <a:rPr lang="en-GB" altLang="it-IT" sz="1400" dirty="0">
                <a:solidFill>
                  <a:srgbClr val="4D4D4D"/>
                </a:solidFill>
              </a:rPr>
              <a:t> </a:t>
            </a:r>
            <a:r>
              <a:rPr lang="en-GB" altLang="it-IT" sz="1400" dirty="0" err="1">
                <a:solidFill>
                  <a:srgbClr val="4D4D4D"/>
                </a:solidFill>
              </a:rPr>
              <a:t>hanno</a:t>
            </a:r>
            <a:r>
              <a:rPr lang="en-GB" altLang="it-IT" sz="1400" dirty="0">
                <a:solidFill>
                  <a:srgbClr val="4D4D4D"/>
                </a:solidFill>
              </a:rPr>
              <a:t> </a:t>
            </a:r>
            <a:r>
              <a:rPr lang="en-GB" altLang="it-IT" sz="1400" dirty="0" err="1">
                <a:solidFill>
                  <a:srgbClr val="4D4D4D"/>
                </a:solidFill>
              </a:rPr>
              <a:t>supportato</a:t>
            </a:r>
            <a:r>
              <a:rPr lang="en-GB" altLang="it-IT" sz="1400" dirty="0">
                <a:solidFill>
                  <a:srgbClr val="4D4D4D"/>
                </a:solidFill>
              </a:rPr>
              <a:t> la </a:t>
            </a:r>
            <a:r>
              <a:rPr lang="en-GB" altLang="it-IT" sz="1400" dirty="0" err="1">
                <a:solidFill>
                  <a:srgbClr val="4D4D4D"/>
                </a:solidFill>
              </a:rPr>
              <a:t>selezione</a:t>
            </a:r>
            <a:r>
              <a:rPr lang="en-GB" altLang="it-IT" sz="1400" dirty="0">
                <a:solidFill>
                  <a:srgbClr val="4D4D4D"/>
                </a:solidFill>
              </a:rPr>
              <a:t> </a:t>
            </a:r>
            <a:r>
              <a:rPr lang="en-GB" altLang="it-IT" sz="1400" dirty="0" err="1">
                <a:solidFill>
                  <a:srgbClr val="4D4D4D"/>
                </a:solidFill>
              </a:rPr>
              <a:t>della</a:t>
            </a:r>
            <a:r>
              <a:rPr lang="en-GB" altLang="it-IT" sz="1400" dirty="0">
                <a:solidFill>
                  <a:srgbClr val="4D4D4D"/>
                </a:solidFill>
              </a:rPr>
              <a:t> </a:t>
            </a:r>
            <a:r>
              <a:rPr lang="en-GB" altLang="it-IT" sz="1400" dirty="0">
                <a:solidFill>
                  <a:srgbClr val="FF0000"/>
                </a:solidFill>
              </a:rPr>
              <a:t>dose</a:t>
            </a:r>
            <a:r>
              <a:rPr lang="en-GB" altLang="it-IT" sz="1400" dirty="0">
                <a:solidFill>
                  <a:srgbClr val="4D4D4D"/>
                </a:solidFill>
              </a:rPr>
              <a:t> 1% e la </a:t>
            </a:r>
            <a:r>
              <a:rPr lang="en-GB" altLang="it-IT" sz="1400" dirty="0" err="1">
                <a:solidFill>
                  <a:srgbClr val="FF0000"/>
                </a:solidFill>
              </a:rPr>
              <a:t>posologia</a:t>
            </a:r>
            <a:r>
              <a:rPr lang="en-GB" altLang="it-IT" sz="1400" dirty="0">
                <a:solidFill>
                  <a:srgbClr val="4D4D4D"/>
                </a:solidFill>
              </a:rPr>
              <a:t> b.i.d.</a:t>
            </a:r>
            <a:r>
              <a:rPr lang="en-GB" altLang="it-IT" sz="1400" dirty="0"/>
              <a:t>  </a:t>
            </a:r>
          </a:p>
        </p:txBody>
      </p:sp>
    </p:spTree>
  </p:cSld>
  <p:clrMapOvr>
    <a:masterClrMapping/>
  </p:clrMapOvr>
  <p:transition spd="slow">
    <p:strips dir="ru"/>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4">
            <a:extLst>
              <a:ext uri="{FF2B5EF4-FFF2-40B4-BE49-F238E27FC236}">
                <a16:creationId xmlns:a16="http://schemas.microsoft.com/office/drawing/2014/main" id="{428E5349-7B14-4C09-A551-E84FF2DBC86E}"/>
              </a:ext>
            </a:extLst>
          </p:cNvPr>
          <p:cNvSpPr>
            <a:spLocks noGrp="1" noChangeArrowheads="1"/>
          </p:cNvSpPr>
          <p:nvPr>
            <p:ph type="title"/>
          </p:nvPr>
        </p:nvSpPr>
        <p:spPr>
          <a:noFill/>
        </p:spPr>
        <p:txBody>
          <a:bodyPr/>
          <a:lstStyle/>
          <a:p>
            <a:r>
              <a:rPr lang="it-IT" altLang="it-IT"/>
              <a:t>RETAPAMULINA: studi clinici</a:t>
            </a:r>
          </a:p>
        </p:txBody>
      </p:sp>
      <p:sp>
        <p:nvSpPr>
          <p:cNvPr id="130051" name="Rectangle 3">
            <a:extLst>
              <a:ext uri="{FF2B5EF4-FFF2-40B4-BE49-F238E27FC236}">
                <a16:creationId xmlns:a16="http://schemas.microsoft.com/office/drawing/2014/main" id="{80608523-6A83-4EEF-9E44-4D1B833298BC}"/>
              </a:ext>
            </a:extLst>
          </p:cNvPr>
          <p:cNvSpPr>
            <a:spLocks noGrp="1" noChangeArrowheads="1"/>
          </p:cNvSpPr>
          <p:nvPr>
            <p:ph type="body" idx="1"/>
          </p:nvPr>
        </p:nvSpPr>
        <p:spPr/>
        <p:txBody>
          <a:bodyPr/>
          <a:lstStyle/>
          <a:p>
            <a:pPr marL="360363" indent="-360363">
              <a:lnSpc>
                <a:spcPct val="90000"/>
              </a:lnSpc>
            </a:pPr>
            <a:r>
              <a:rPr lang="en-US" altLang="it-IT" sz="2800"/>
              <a:t>Cinque studi, tre diversi tipi di infezione cutanea superficiale: </a:t>
            </a:r>
          </a:p>
          <a:p>
            <a:pPr marL="825500" lvl="1">
              <a:lnSpc>
                <a:spcPct val="90000"/>
              </a:lnSpc>
            </a:pPr>
            <a:r>
              <a:rPr lang="en-US" altLang="it-IT" sz="2400" b="1" u="sng">
                <a:solidFill>
                  <a:srgbClr val="FF3300"/>
                </a:solidFill>
              </a:rPr>
              <a:t>Impetigine</a:t>
            </a:r>
          </a:p>
          <a:p>
            <a:pPr marL="1233488" lvl="2">
              <a:lnSpc>
                <a:spcPct val="90000"/>
              </a:lnSpc>
            </a:pPr>
            <a:r>
              <a:rPr lang="en-US" altLang="it-IT" sz="2000" b="1" u="sng">
                <a:solidFill>
                  <a:srgbClr val="FF3300"/>
                </a:solidFill>
              </a:rPr>
              <a:t>placebo</a:t>
            </a:r>
          </a:p>
          <a:p>
            <a:pPr marL="1233488" lvl="2">
              <a:lnSpc>
                <a:spcPct val="90000"/>
              </a:lnSpc>
            </a:pPr>
            <a:r>
              <a:rPr lang="en-US" altLang="it-IT" sz="2000" b="1" u="sng">
                <a:solidFill>
                  <a:srgbClr val="FF3300"/>
                </a:solidFill>
              </a:rPr>
              <a:t>acido fusidico topico</a:t>
            </a:r>
          </a:p>
          <a:p>
            <a:pPr marL="825500" lvl="1">
              <a:lnSpc>
                <a:spcPct val="90000"/>
              </a:lnSpc>
            </a:pPr>
            <a:r>
              <a:rPr lang="en-US" altLang="it-IT" sz="2400"/>
              <a:t>SITL (lesioni traumatiche secondariamente infette) </a:t>
            </a:r>
          </a:p>
          <a:p>
            <a:pPr marL="1233488" lvl="2">
              <a:lnSpc>
                <a:spcPct val="90000"/>
              </a:lnSpc>
            </a:pPr>
            <a:r>
              <a:rPr lang="en-GB" altLang="it-IT" sz="2000"/>
              <a:t>cefalexina orale</a:t>
            </a:r>
            <a:endParaRPr lang="en-US" altLang="it-IT" sz="2000"/>
          </a:p>
          <a:p>
            <a:pPr marL="825500" lvl="1">
              <a:lnSpc>
                <a:spcPct val="90000"/>
              </a:lnSpc>
            </a:pPr>
            <a:r>
              <a:rPr lang="en-US" altLang="it-IT" sz="2400"/>
              <a:t>SID (dermatiti secondariamente infette)</a:t>
            </a:r>
          </a:p>
          <a:p>
            <a:pPr marL="1233488" lvl="2">
              <a:lnSpc>
                <a:spcPct val="90000"/>
              </a:lnSpc>
            </a:pPr>
            <a:r>
              <a:rPr lang="en-GB" altLang="it-IT" sz="2000"/>
              <a:t>cefalexina orale</a:t>
            </a:r>
            <a:endParaRPr lang="en-US" altLang="it-IT" sz="2000"/>
          </a:p>
          <a:p>
            <a:pPr marL="360363" indent="-360363">
              <a:lnSpc>
                <a:spcPct val="90000"/>
              </a:lnSpc>
            </a:pPr>
            <a:r>
              <a:rPr lang="en-GB" altLang="it-IT" sz="2800"/>
              <a:t>Un totale di 3177 pazienti, di cui 2115 randomizzati a retapamulina</a:t>
            </a:r>
            <a:endParaRPr lang="en-US" altLang="it-IT" sz="2800"/>
          </a:p>
        </p:txBody>
      </p:sp>
    </p:spTree>
  </p:cSld>
  <p:clrMapOvr>
    <a:masterClrMapping/>
  </p:clrMapOvr>
  <p:transition spd="slow">
    <p:strips dir="ru"/>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a:extLst>
              <a:ext uri="{FF2B5EF4-FFF2-40B4-BE49-F238E27FC236}">
                <a16:creationId xmlns:a16="http://schemas.microsoft.com/office/drawing/2014/main" id="{97996611-B85A-48C4-800C-B0258293F1C0}"/>
              </a:ext>
            </a:extLst>
          </p:cNvPr>
          <p:cNvSpPr>
            <a:spLocks noGrp="1" noChangeArrowheads="1"/>
          </p:cNvSpPr>
          <p:nvPr>
            <p:ph type="title" idx="4294967295"/>
          </p:nvPr>
        </p:nvSpPr>
        <p:spPr/>
        <p:txBody>
          <a:bodyPr anchor="t"/>
          <a:lstStyle/>
          <a:p>
            <a:r>
              <a:rPr lang="en-US" altLang="it-IT" sz="2000"/>
              <a:t>Efficacia e sicurezza di Altargo</a:t>
            </a:r>
            <a:r>
              <a:rPr lang="en-US" altLang="it-IT" sz="2000" baseline="30000"/>
              <a:t>®</a:t>
            </a:r>
            <a:r>
              <a:rPr lang="en-US" altLang="it-IT" sz="2000"/>
              <a:t> nel trattamento dell’impetigine: due studi (fase 3)</a:t>
            </a:r>
          </a:p>
        </p:txBody>
      </p:sp>
      <p:sp>
        <p:nvSpPr>
          <p:cNvPr id="131075" name="AutoShape 5">
            <a:extLst>
              <a:ext uri="{FF2B5EF4-FFF2-40B4-BE49-F238E27FC236}">
                <a16:creationId xmlns:a16="http://schemas.microsoft.com/office/drawing/2014/main" id="{4A3B04A5-770E-4F6E-8846-5CFE24DDCAF6}"/>
              </a:ext>
            </a:extLst>
          </p:cNvPr>
          <p:cNvSpPr>
            <a:spLocks noChangeArrowheads="1"/>
          </p:cNvSpPr>
          <p:nvPr/>
        </p:nvSpPr>
        <p:spPr bwMode="auto">
          <a:xfrm>
            <a:off x="684213" y="3573463"/>
            <a:ext cx="7705725" cy="2374900"/>
          </a:xfrm>
          <a:prstGeom prst="roundRect">
            <a:avLst>
              <a:gd name="adj" fmla="val 16667"/>
            </a:avLst>
          </a:prstGeom>
          <a:gradFill rotWithShape="1">
            <a:gsLst>
              <a:gs pos="0">
                <a:srgbClr val="8FABAE"/>
              </a:gs>
              <a:gs pos="50000">
                <a:srgbClr val="BBE0E3"/>
              </a:gs>
              <a:gs pos="100000">
                <a:srgbClr val="8FABAE"/>
              </a:gs>
            </a:gsLst>
            <a:lin ang="5400000" scaled="1"/>
          </a:gradFill>
          <a:ln w="2857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48486" name="AutoShape 6">
            <a:extLst>
              <a:ext uri="{FF2B5EF4-FFF2-40B4-BE49-F238E27FC236}">
                <a16:creationId xmlns:a16="http://schemas.microsoft.com/office/drawing/2014/main" id="{C0127427-C041-40B4-AD97-B3ACD7F56537}"/>
              </a:ext>
            </a:extLst>
          </p:cNvPr>
          <p:cNvSpPr>
            <a:spLocks noChangeArrowheads="1"/>
          </p:cNvSpPr>
          <p:nvPr/>
        </p:nvSpPr>
        <p:spPr bwMode="auto">
          <a:xfrm>
            <a:off x="684213" y="1341438"/>
            <a:ext cx="7705725" cy="2160587"/>
          </a:xfrm>
          <a:prstGeom prst="roundRect">
            <a:avLst>
              <a:gd name="adj" fmla="val 16667"/>
            </a:avLst>
          </a:prstGeom>
          <a:gradFill rotWithShape="1">
            <a:gsLst>
              <a:gs pos="0">
                <a:srgbClr val="99FF99">
                  <a:gamma/>
                  <a:shade val="86275"/>
                  <a:invGamma/>
                </a:srgbClr>
              </a:gs>
              <a:gs pos="50000">
                <a:srgbClr val="99FF99">
                  <a:alpha val="39999"/>
                </a:srgbClr>
              </a:gs>
              <a:gs pos="100000">
                <a:srgbClr val="99FF99">
                  <a:gamma/>
                  <a:shade val="86275"/>
                  <a:invGamma/>
                </a:srgbClr>
              </a:gs>
            </a:gsLst>
            <a:lin ang="5400000" scaled="1"/>
          </a:gradFill>
          <a:ln w="28575">
            <a:solidFill>
              <a:schemeClr val="tx1"/>
            </a:solidFill>
            <a:round/>
            <a:headEnd/>
            <a:tailEnd/>
          </a:ln>
          <a:effectLst/>
        </p:spPr>
        <p:txBody>
          <a:bodyPr wrap="none" anchor="ctr"/>
          <a:lstStyle/>
          <a:p>
            <a:pPr algn="ctr" eaLnBrk="1" hangingPunct="1">
              <a:defRPr/>
            </a:pPr>
            <a:endParaRPr lang="en-US" sz="1000">
              <a:solidFill>
                <a:srgbClr val="000000"/>
              </a:solidFill>
            </a:endParaRPr>
          </a:p>
        </p:txBody>
      </p:sp>
      <p:sp>
        <p:nvSpPr>
          <p:cNvPr id="131079" name="Text Box 7">
            <a:extLst>
              <a:ext uri="{FF2B5EF4-FFF2-40B4-BE49-F238E27FC236}">
                <a16:creationId xmlns:a16="http://schemas.microsoft.com/office/drawing/2014/main" id="{72C38D0B-003F-49EA-9301-8246B4C39191}"/>
              </a:ext>
            </a:extLst>
          </p:cNvPr>
          <p:cNvSpPr txBox="1">
            <a:spLocks noChangeArrowheads="1"/>
          </p:cNvSpPr>
          <p:nvPr/>
        </p:nvSpPr>
        <p:spPr bwMode="auto">
          <a:xfrm>
            <a:off x="1079500" y="1484313"/>
            <a:ext cx="6913563"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85000"/>
              </a:lnSpc>
              <a:spcBef>
                <a:spcPct val="0"/>
              </a:spcBef>
              <a:buClr>
                <a:srgbClr val="FF6600"/>
              </a:buClr>
              <a:buSzPct val="125000"/>
              <a:buFontTx/>
              <a:buNone/>
            </a:pPr>
            <a:r>
              <a:rPr lang="en-GB" altLang="it-IT" sz="2000">
                <a:solidFill>
                  <a:srgbClr val="FF0000"/>
                </a:solidFill>
              </a:rPr>
              <a:t>Placebo trial</a:t>
            </a:r>
            <a:r>
              <a:rPr lang="en-GB" altLang="it-IT" sz="2000">
                <a:solidFill>
                  <a:srgbClr val="000000"/>
                </a:solidFill>
              </a:rPr>
              <a:t> (studio 469)</a:t>
            </a:r>
          </a:p>
          <a:p>
            <a:pPr algn="ctr">
              <a:lnSpc>
                <a:spcPct val="25000"/>
              </a:lnSpc>
              <a:spcBef>
                <a:spcPct val="0"/>
              </a:spcBef>
              <a:buClr>
                <a:srgbClr val="FF6600"/>
              </a:buClr>
              <a:buSzPct val="125000"/>
              <a:buFontTx/>
              <a:buNone/>
            </a:pPr>
            <a:endParaRPr lang="en-GB" altLang="it-IT" sz="2000">
              <a:solidFill>
                <a:srgbClr val="000000"/>
              </a:solidFill>
            </a:endParaRPr>
          </a:p>
          <a:p>
            <a:pPr algn="ctr">
              <a:lnSpc>
                <a:spcPct val="95000"/>
              </a:lnSpc>
              <a:spcBef>
                <a:spcPct val="0"/>
              </a:spcBef>
              <a:buClr>
                <a:srgbClr val="FF6600"/>
              </a:buClr>
              <a:buSzPct val="125000"/>
              <a:buFontTx/>
              <a:buNone/>
            </a:pPr>
            <a:r>
              <a:rPr lang="en-GB" altLang="it-IT" sz="2000">
                <a:solidFill>
                  <a:srgbClr val="000000"/>
                </a:solidFill>
              </a:rPr>
              <a:t>Altargo</a:t>
            </a:r>
            <a:r>
              <a:rPr lang="en-GB" altLang="it-IT" sz="2000" baseline="30000">
                <a:solidFill>
                  <a:srgbClr val="000000"/>
                </a:solidFill>
              </a:rPr>
              <a:t>®</a:t>
            </a:r>
            <a:r>
              <a:rPr lang="en-GB" altLang="it-IT" sz="2000">
                <a:solidFill>
                  <a:srgbClr val="000000"/>
                </a:solidFill>
              </a:rPr>
              <a:t> 1%, b.i.d. per 5 giorni </a:t>
            </a:r>
          </a:p>
          <a:p>
            <a:pPr algn="ctr">
              <a:lnSpc>
                <a:spcPct val="95000"/>
              </a:lnSpc>
              <a:spcBef>
                <a:spcPct val="0"/>
              </a:spcBef>
              <a:buClr>
                <a:srgbClr val="FF6600"/>
              </a:buClr>
              <a:buSzPct val="125000"/>
              <a:buFontTx/>
              <a:buNone/>
            </a:pPr>
            <a:r>
              <a:rPr lang="en-GB" altLang="it-IT" sz="2000">
                <a:solidFill>
                  <a:srgbClr val="000000"/>
                </a:solidFill>
              </a:rPr>
              <a:t>vs </a:t>
            </a:r>
          </a:p>
          <a:p>
            <a:pPr algn="ctr">
              <a:lnSpc>
                <a:spcPct val="95000"/>
              </a:lnSpc>
              <a:spcBef>
                <a:spcPct val="0"/>
              </a:spcBef>
              <a:buClr>
                <a:srgbClr val="FF6600"/>
              </a:buClr>
              <a:buSzPct val="125000"/>
              <a:buFontTx/>
              <a:buNone/>
            </a:pPr>
            <a:r>
              <a:rPr lang="en-GB" altLang="it-IT" sz="2000">
                <a:solidFill>
                  <a:srgbClr val="000000"/>
                </a:solidFill>
              </a:rPr>
              <a:t>placebo, b.i.d. per 5 giorni</a:t>
            </a:r>
          </a:p>
          <a:p>
            <a:pPr algn="ctr">
              <a:lnSpc>
                <a:spcPct val="85000"/>
              </a:lnSpc>
              <a:spcBef>
                <a:spcPct val="0"/>
              </a:spcBef>
              <a:buClr>
                <a:srgbClr val="FF6600"/>
              </a:buClr>
              <a:buSzPct val="125000"/>
              <a:buFontTx/>
              <a:buNone/>
            </a:pPr>
            <a:endParaRPr lang="en-GB" altLang="it-IT" sz="1600">
              <a:solidFill>
                <a:srgbClr val="000000"/>
              </a:solidFill>
            </a:endParaRPr>
          </a:p>
          <a:p>
            <a:pPr algn="ctr">
              <a:lnSpc>
                <a:spcPct val="85000"/>
              </a:lnSpc>
              <a:spcBef>
                <a:spcPct val="0"/>
              </a:spcBef>
              <a:buClr>
                <a:srgbClr val="FF6600"/>
              </a:buClr>
              <a:buSzPct val="125000"/>
              <a:buFontTx/>
              <a:buNone/>
            </a:pPr>
            <a:r>
              <a:rPr lang="en-US" altLang="it-IT" sz="1600">
                <a:solidFill>
                  <a:srgbClr val="000000"/>
                </a:solidFill>
              </a:rPr>
              <a:t>Studio di superiorità, randomizzato (2:1), in doppio cieco, multicentrico</a:t>
            </a:r>
          </a:p>
          <a:p>
            <a:pPr algn="ctr">
              <a:lnSpc>
                <a:spcPct val="85000"/>
              </a:lnSpc>
              <a:spcBef>
                <a:spcPct val="0"/>
              </a:spcBef>
              <a:buClr>
                <a:srgbClr val="FF6600"/>
              </a:buClr>
              <a:buSzPct val="125000"/>
              <a:buFontTx/>
              <a:buNone/>
            </a:pPr>
            <a:r>
              <a:rPr lang="en-US" altLang="it-IT" sz="1600">
                <a:solidFill>
                  <a:srgbClr val="000000"/>
                </a:solidFill>
              </a:rPr>
              <a:t>(India, Messico, Olanda, Peru)</a:t>
            </a:r>
            <a:endParaRPr lang="en-GB" altLang="it-IT" sz="1600">
              <a:solidFill>
                <a:srgbClr val="000000"/>
              </a:solidFill>
            </a:endParaRPr>
          </a:p>
        </p:txBody>
      </p:sp>
      <p:sp>
        <p:nvSpPr>
          <p:cNvPr id="131080" name="Text Box 8">
            <a:extLst>
              <a:ext uri="{FF2B5EF4-FFF2-40B4-BE49-F238E27FC236}">
                <a16:creationId xmlns:a16="http://schemas.microsoft.com/office/drawing/2014/main" id="{94C79217-2798-47F6-9208-51D7F0E6E967}"/>
              </a:ext>
            </a:extLst>
          </p:cNvPr>
          <p:cNvSpPr txBox="1">
            <a:spLocks noChangeArrowheads="1"/>
          </p:cNvSpPr>
          <p:nvPr/>
        </p:nvSpPr>
        <p:spPr bwMode="auto">
          <a:xfrm>
            <a:off x="971550" y="3646488"/>
            <a:ext cx="7132638" cy="2279650"/>
          </a:xfrm>
          <a:prstGeom prst="rect">
            <a:avLst/>
          </a:prstGeom>
          <a:gradFill rotWithShape="1">
            <a:gsLst>
              <a:gs pos="0">
                <a:srgbClr val="8FABAE"/>
              </a:gs>
              <a:gs pos="50000">
                <a:srgbClr val="BBE0E3"/>
              </a:gs>
              <a:gs pos="100000">
                <a:srgbClr val="8FABAE"/>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85000"/>
              </a:lnSpc>
              <a:spcBef>
                <a:spcPct val="0"/>
              </a:spcBef>
              <a:buFontTx/>
              <a:buNone/>
            </a:pPr>
            <a:r>
              <a:rPr lang="en-GB" altLang="it-IT" sz="2000">
                <a:solidFill>
                  <a:srgbClr val="FF0000"/>
                </a:solidFill>
              </a:rPr>
              <a:t>Comparator trial</a:t>
            </a:r>
            <a:r>
              <a:rPr lang="en-GB" altLang="it-IT" sz="2000">
                <a:solidFill>
                  <a:srgbClr val="000000"/>
                </a:solidFill>
              </a:rPr>
              <a:t> (studio 224)</a:t>
            </a:r>
          </a:p>
          <a:p>
            <a:pPr algn="ctr">
              <a:lnSpc>
                <a:spcPct val="25000"/>
              </a:lnSpc>
              <a:spcBef>
                <a:spcPct val="0"/>
              </a:spcBef>
              <a:buFontTx/>
              <a:buNone/>
            </a:pPr>
            <a:endParaRPr lang="en-GB" altLang="it-IT" sz="2000">
              <a:solidFill>
                <a:srgbClr val="000000"/>
              </a:solidFill>
            </a:endParaRPr>
          </a:p>
          <a:p>
            <a:pPr algn="ctr">
              <a:lnSpc>
                <a:spcPct val="95000"/>
              </a:lnSpc>
              <a:spcBef>
                <a:spcPct val="0"/>
              </a:spcBef>
              <a:buFontTx/>
              <a:buNone/>
            </a:pPr>
            <a:r>
              <a:rPr lang="en-GB" altLang="it-IT" sz="2000">
                <a:solidFill>
                  <a:srgbClr val="000000"/>
                </a:solidFill>
              </a:rPr>
              <a:t>Altargo</a:t>
            </a:r>
            <a:r>
              <a:rPr lang="en-GB" altLang="it-IT" sz="2000" baseline="30000">
                <a:solidFill>
                  <a:srgbClr val="000000"/>
                </a:solidFill>
              </a:rPr>
              <a:t>®</a:t>
            </a:r>
            <a:r>
              <a:rPr lang="en-GB" altLang="it-IT" sz="2000">
                <a:solidFill>
                  <a:srgbClr val="000000"/>
                </a:solidFill>
              </a:rPr>
              <a:t>, 1%, </a:t>
            </a:r>
            <a:r>
              <a:rPr lang="en-GB" altLang="it-IT" sz="2000">
                <a:solidFill>
                  <a:srgbClr val="FF0000"/>
                </a:solidFill>
              </a:rPr>
              <a:t>b.i.d. per 5 giorni</a:t>
            </a:r>
          </a:p>
          <a:p>
            <a:pPr algn="ctr">
              <a:lnSpc>
                <a:spcPct val="95000"/>
              </a:lnSpc>
              <a:spcBef>
                <a:spcPct val="0"/>
              </a:spcBef>
              <a:buFontTx/>
              <a:buNone/>
            </a:pPr>
            <a:r>
              <a:rPr lang="en-GB" altLang="it-IT" sz="2000">
                <a:solidFill>
                  <a:srgbClr val="000000"/>
                </a:solidFill>
              </a:rPr>
              <a:t>vs </a:t>
            </a:r>
          </a:p>
          <a:p>
            <a:pPr algn="ctr">
              <a:lnSpc>
                <a:spcPct val="95000"/>
              </a:lnSpc>
              <a:spcBef>
                <a:spcPct val="0"/>
              </a:spcBef>
              <a:buFontTx/>
              <a:buNone/>
            </a:pPr>
            <a:r>
              <a:rPr lang="en-GB" altLang="it-IT" sz="2000">
                <a:solidFill>
                  <a:srgbClr val="000000"/>
                </a:solidFill>
              </a:rPr>
              <a:t>Acido fusidico, 2%, </a:t>
            </a:r>
            <a:r>
              <a:rPr lang="en-GB" altLang="it-IT" sz="2000">
                <a:solidFill>
                  <a:srgbClr val="FF9900"/>
                </a:solidFill>
              </a:rPr>
              <a:t>t.i.d. per 7 giorni</a:t>
            </a:r>
          </a:p>
          <a:p>
            <a:pPr algn="ctr">
              <a:lnSpc>
                <a:spcPct val="50000"/>
              </a:lnSpc>
              <a:spcBef>
                <a:spcPct val="0"/>
              </a:spcBef>
              <a:buFontTx/>
              <a:buNone/>
            </a:pPr>
            <a:endParaRPr lang="en-GB" altLang="it-IT" sz="2000">
              <a:solidFill>
                <a:srgbClr val="000000"/>
              </a:solidFill>
            </a:endParaRPr>
          </a:p>
          <a:p>
            <a:pPr algn="ctr">
              <a:lnSpc>
                <a:spcPct val="105000"/>
              </a:lnSpc>
              <a:spcBef>
                <a:spcPct val="25000"/>
              </a:spcBef>
              <a:buClr>
                <a:srgbClr val="FF6623"/>
              </a:buClr>
              <a:buSzPct val="125000"/>
              <a:buFont typeface="Symbol" panose="05050102010706020507" pitchFamily="18" charset="2"/>
              <a:buNone/>
            </a:pPr>
            <a:r>
              <a:rPr lang="en-US" altLang="it-IT" sz="1600">
                <a:solidFill>
                  <a:srgbClr val="000000"/>
                </a:solidFill>
              </a:rPr>
              <a:t>Studio di </a:t>
            </a:r>
            <a:r>
              <a:rPr lang="en-US" altLang="it-IT" sz="1600">
                <a:solidFill>
                  <a:srgbClr val="FF0000"/>
                </a:solidFill>
              </a:rPr>
              <a:t>non-inferiorità</a:t>
            </a:r>
            <a:r>
              <a:rPr lang="en-US" altLang="it-IT" sz="1600">
                <a:solidFill>
                  <a:srgbClr val="000000"/>
                </a:solidFill>
              </a:rPr>
              <a:t>, randomizzzato (2:1), assessor-blinded, multicentrico (</a:t>
            </a:r>
            <a:r>
              <a:rPr lang="en-GB" altLang="it-IT" sz="1600">
                <a:solidFill>
                  <a:srgbClr val="000000"/>
                </a:solidFill>
              </a:rPr>
              <a:t>Canada, Costa Rica, Francia, Germania, India, </a:t>
            </a:r>
            <a:br>
              <a:rPr lang="en-GB" altLang="it-IT" sz="1600">
                <a:solidFill>
                  <a:srgbClr val="000000"/>
                </a:solidFill>
              </a:rPr>
            </a:br>
            <a:r>
              <a:rPr lang="en-GB" altLang="it-IT" sz="1600">
                <a:solidFill>
                  <a:srgbClr val="000000"/>
                </a:solidFill>
              </a:rPr>
              <a:t>Olanda, Peru, Polonia, Sud Africa</a:t>
            </a:r>
            <a:r>
              <a:rPr lang="en-US" altLang="it-IT" sz="1600">
                <a:solidFill>
                  <a:srgbClr val="000000"/>
                </a:solidFill>
              </a:rPr>
              <a:t>)</a:t>
            </a:r>
            <a:endParaRPr lang="en-GB" altLang="it-IT" sz="1600">
              <a:solidFill>
                <a:srgbClr val="000000"/>
              </a:solidFill>
            </a:endParaRPr>
          </a:p>
        </p:txBody>
      </p:sp>
      <p:sp>
        <p:nvSpPr>
          <p:cNvPr id="131081" name="Text Box 9">
            <a:extLst>
              <a:ext uri="{FF2B5EF4-FFF2-40B4-BE49-F238E27FC236}">
                <a16:creationId xmlns:a16="http://schemas.microsoft.com/office/drawing/2014/main" id="{C545AD43-A7A6-45E7-A2A9-C84FA38EC983}"/>
              </a:ext>
            </a:extLst>
          </p:cNvPr>
          <p:cNvSpPr txBox="1">
            <a:spLocks noChangeArrowheads="1"/>
          </p:cNvSpPr>
          <p:nvPr/>
        </p:nvSpPr>
        <p:spPr bwMode="auto">
          <a:xfrm>
            <a:off x="1752600" y="5876925"/>
            <a:ext cx="73453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GB" altLang="it-IT" sz="800">
              <a:solidFill>
                <a:srgbClr val="4D4D4D"/>
              </a:solidFill>
            </a:endParaRPr>
          </a:p>
          <a:p>
            <a:pPr algn="r">
              <a:spcBef>
                <a:spcPct val="0"/>
              </a:spcBef>
              <a:buFontTx/>
              <a:buNone/>
            </a:pPr>
            <a:r>
              <a:rPr lang="en-GB" altLang="it-IT" sz="800">
                <a:solidFill>
                  <a:srgbClr val="4D4D4D"/>
                </a:solidFill>
              </a:rPr>
              <a:t>Koning 2008</a:t>
            </a:r>
          </a:p>
          <a:p>
            <a:pPr algn="r">
              <a:spcBef>
                <a:spcPct val="0"/>
              </a:spcBef>
              <a:buFontTx/>
              <a:buNone/>
            </a:pPr>
            <a:r>
              <a:rPr lang="en-GB" altLang="it-IT" sz="800">
                <a:solidFill>
                  <a:srgbClr val="4D4D4D"/>
                </a:solidFill>
              </a:rPr>
              <a:t>Oranje et al, 2007 </a:t>
            </a:r>
          </a:p>
          <a:p>
            <a:pPr algn="r">
              <a:spcBef>
                <a:spcPct val="0"/>
              </a:spcBef>
              <a:buFontTx/>
              <a:buNone/>
            </a:pPr>
            <a:endParaRPr lang="en-US" altLang="it-IT" sz="800">
              <a:solidFill>
                <a:srgbClr val="4D4D4D"/>
              </a:solidFill>
            </a:endParaRPr>
          </a:p>
        </p:txBody>
      </p:sp>
    </p:spTree>
  </p:cSld>
  <p:clrMapOvr>
    <a:masterClrMapping/>
  </p:clrMapOvr>
  <p:transition spd="slow">
    <p:strips dir="ru"/>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a:extLst>
              <a:ext uri="{FF2B5EF4-FFF2-40B4-BE49-F238E27FC236}">
                <a16:creationId xmlns:a16="http://schemas.microsoft.com/office/drawing/2014/main" id="{FF4CE680-C933-4C6D-A888-1EECDB8FF5F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5650" y="765175"/>
            <a:ext cx="7740650" cy="32496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strips dir="ru"/>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1" name="Rectangle 2">
            <a:extLst>
              <a:ext uri="{FF2B5EF4-FFF2-40B4-BE49-F238E27FC236}">
                <a16:creationId xmlns:a16="http://schemas.microsoft.com/office/drawing/2014/main" id="{BFA557C1-94C2-4D84-ACA8-22269D92E437}"/>
              </a:ext>
            </a:extLst>
          </p:cNvPr>
          <p:cNvSpPr>
            <a:spLocks noGrp="1" noChangeArrowheads="1"/>
          </p:cNvSpPr>
          <p:nvPr>
            <p:ph type="title" idx="4294967295"/>
          </p:nvPr>
        </p:nvSpPr>
        <p:spPr>
          <a:xfrm>
            <a:off x="1258888" y="188913"/>
            <a:ext cx="6626225" cy="936625"/>
          </a:xfrm>
          <a:ln w="19050">
            <a:solidFill>
              <a:schemeClr val="tx1"/>
            </a:solidFill>
            <a:miter lim="800000"/>
            <a:headEnd/>
            <a:tailEnd/>
          </a:ln>
        </p:spPr>
        <p:txBody>
          <a:bodyPr anchor="t"/>
          <a:lstStyle/>
          <a:p>
            <a:r>
              <a:rPr lang="en-GB" altLang="it-IT"/>
              <a:t>1. Altargo</a:t>
            </a:r>
            <a:r>
              <a:rPr lang="en-GB" altLang="it-IT" baseline="30000"/>
              <a:t>®</a:t>
            </a:r>
            <a:r>
              <a:rPr lang="en-GB" altLang="it-IT"/>
              <a:t> verso</a:t>
            </a:r>
            <a:r>
              <a:rPr lang="en-GB" altLang="it-IT" i="1"/>
              <a:t> </a:t>
            </a:r>
            <a:r>
              <a:rPr lang="en-GB" altLang="it-IT"/>
              <a:t>placebo</a:t>
            </a:r>
            <a:endParaRPr lang="en-US" altLang="it-IT"/>
          </a:p>
        </p:txBody>
      </p:sp>
      <p:graphicFrame>
        <p:nvGraphicFramePr>
          <p:cNvPr id="2" name="Diagramma 1">
            <a:extLst>
              <a:ext uri="{FF2B5EF4-FFF2-40B4-BE49-F238E27FC236}">
                <a16:creationId xmlns:a16="http://schemas.microsoft.com/office/drawing/2014/main" id="{B6E7D600-F180-4E84-9679-18E2CD7DEC14}"/>
              </a:ext>
            </a:extLst>
          </p:cNvPr>
          <p:cNvGraphicFramePr/>
          <p:nvPr>
            <p:extLst>
              <p:ext uri="{D42A27DB-BD31-4B8C-83A1-F6EECF244321}">
                <p14:modId xmlns:p14="http://schemas.microsoft.com/office/powerpoint/2010/main" val="2482273477"/>
              </p:ext>
            </p:extLst>
          </p:nvPr>
        </p:nvGraphicFramePr>
        <p:xfrm>
          <a:off x="457200" y="1125538"/>
          <a:ext cx="8229600" cy="4467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62" name="Text Box 17">
            <a:extLst>
              <a:ext uri="{FF2B5EF4-FFF2-40B4-BE49-F238E27FC236}">
                <a16:creationId xmlns:a16="http://schemas.microsoft.com/office/drawing/2014/main" id="{9CC45875-3EFA-46D8-9E7E-56C037D1F855}"/>
              </a:ext>
            </a:extLst>
          </p:cNvPr>
          <p:cNvSpPr txBox="1">
            <a:spLocks noChangeArrowheads="1"/>
          </p:cNvSpPr>
          <p:nvPr/>
        </p:nvSpPr>
        <p:spPr bwMode="auto">
          <a:xfrm>
            <a:off x="3708400" y="6280150"/>
            <a:ext cx="540067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50000"/>
              </a:spcBef>
              <a:buFontTx/>
              <a:buNone/>
            </a:pPr>
            <a:r>
              <a:rPr lang="en-GB" altLang="it-IT" sz="800">
                <a:solidFill>
                  <a:srgbClr val="4D4D4D"/>
                </a:solidFill>
              </a:rPr>
              <a:t>Koning et al, 2008 </a:t>
            </a:r>
            <a:endParaRPr lang="en-US" altLang="it-IT" sz="800">
              <a:solidFill>
                <a:srgbClr val="4D4D4D"/>
              </a:solidFill>
            </a:endParaRPr>
          </a:p>
        </p:txBody>
      </p:sp>
      <p:sp>
        <p:nvSpPr>
          <p:cNvPr id="2063" name="Text Box 15">
            <a:extLst>
              <a:ext uri="{FF2B5EF4-FFF2-40B4-BE49-F238E27FC236}">
                <a16:creationId xmlns:a16="http://schemas.microsoft.com/office/drawing/2014/main" id="{98140BC1-64CD-4BAE-84DE-DE63393F69EF}"/>
              </a:ext>
            </a:extLst>
          </p:cNvPr>
          <p:cNvSpPr txBox="1">
            <a:spLocks noChangeArrowheads="1"/>
          </p:cNvSpPr>
          <p:nvPr/>
        </p:nvSpPr>
        <p:spPr bwMode="auto">
          <a:xfrm>
            <a:off x="6659563" y="1557338"/>
            <a:ext cx="2305050" cy="10826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IT" altLang="it-IT" sz="1600"/>
              <a:t>Impetigo primaria  (bollosa e non) con non più di 10 lesioni ( area totale=100cm</a:t>
            </a:r>
            <a:r>
              <a:rPr lang="it-IT" altLang="it-IT" sz="1600" baseline="30000"/>
              <a:t>2</a:t>
            </a:r>
            <a:r>
              <a:rPr lang="it-IT" altLang="it-IT" sz="1600"/>
              <a:t>)</a:t>
            </a:r>
          </a:p>
        </p:txBody>
      </p:sp>
      <p:sp>
        <p:nvSpPr>
          <p:cNvPr id="2064" name="Text Box 16">
            <a:extLst>
              <a:ext uri="{FF2B5EF4-FFF2-40B4-BE49-F238E27FC236}">
                <a16:creationId xmlns:a16="http://schemas.microsoft.com/office/drawing/2014/main" id="{E784EA25-DCD8-41FC-9EFE-4E2A536BFD12}"/>
              </a:ext>
            </a:extLst>
          </p:cNvPr>
          <p:cNvSpPr txBox="1">
            <a:spLocks noChangeArrowheads="1"/>
          </p:cNvSpPr>
          <p:nvPr/>
        </p:nvSpPr>
        <p:spPr bwMode="auto">
          <a:xfrm>
            <a:off x="34925" y="1484313"/>
            <a:ext cx="2493963" cy="9239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IT" altLang="it-IT" sz="1800"/>
              <a:t>Retapamulina unguento 1% 2 volte/die per 5 giorni</a:t>
            </a:r>
          </a:p>
        </p:txBody>
      </p:sp>
    </p:spTree>
  </p:cSld>
  <p:clrMapOvr>
    <a:masterClrMapping/>
  </p:clrMapOvr>
  <p:transition spd="slow">
    <p:strips dir="ru"/>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ext Box 5">
            <a:extLst>
              <a:ext uri="{FF2B5EF4-FFF2-40B4-BE49-F238E27FC236}">
                <a16:creationId xmlns:a16="http://schemas.microsoft.com/office/drawing/2014/main" id="{B482EAA4-8037-4F74-9DF8-14B8773E8FED}"/>
              </a:ext>
            </a:extLst>
          </p:cNvPr>
          <p:cNvSpPr txBox="1">
            <a:spLocks noChangeArrowheads="1"/>
          </p:cNvSpPr>
          <p:nvPr/>
        </p:nvSpPr>
        <p:spPr bwMode="auto">
          <a:xfrm>
            <a:off x="1746250" y="4492625"/>
            <a:ext cx="719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GB" altLang="it-IT" sz="1000">
                <a:solidFill>
                  <a:schemeClr val="bg1"/>
                </a:solidFill>
              </a:rPr>
              <a:t>95/147</a:t>
            </a:r>
            <a:endParaRPr lang="en-US" altLang="it-IT" sz="1000">
              <a:solidFill>
                <a:schemeClr val="bg1"/>
              </a:solidFill>
            </a:endParaRPr>
          </a:p>
        </p:txBody>
      </p:sp>
      <p:sp>
        <p:nvSpPr>
          <p:cNvPr id="135171" name="Text Box 6">
            <a:extLst>
              <a:ext uri="{FF2B5EF4-FFF2-40B4-BE49-F238E27FC236}">
                <a16:creationId xmlns:a16="http://schemas.microsoft.com/office/drawing/2014/main" id="{855C9981-741E-4D5D-AB8E-B824B3C2C05A}"/>
              </a:ext>
            </a:extLst>
          </p:cNvPr>
          <p:cNvSpPr txBox="1">
            <a:spLocks noChangeArrowheads="1"/>
          </p:cNvSpPr>
          <p:nvPr/>
        </p:nvSpPr>
        <p:spPr bwMode="auto">
          <a:xfrm>
            <a:off x="2305050" y="4491038"/>
            <a:ext cx="6492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GB" altLang="it-IT" sz="1000">
                <a:solidFill>
                  <a:srgbClr val="000000"/>
                </a:solidFill>
              </a:rPr>
              <a:t>51/66</a:t>
            </a:r>
            <a:endParaRPr lang="en-US" altLang="it-IT" sz="1000">
              <a:solidFill>
                <a:srgbClr val="000000"/>
              </a:solidFill>
            </a:endParaRPr>
          </a:p>
        </p:txBody>
      </p:sp>
      <p:sp>
        <p:nvSpPr>
          <p:cNvPr id="135172" name="Text Box 7">
            <a:extLst>
              <a:ext uri="{FF2B5EF4-FFF2-40B4-BE49-F238E27FC236}">
                <a16:creationId xmlns:a16="http://schemas.microsoft.com/office/drawing/2014/main" id="{6409EE59-E860-4D33-9637-C4E44A18D020}"/>
              </a:ext>
            </a:extLst>
          </p:cNvPr>
          <p:cNvSpPr txBox="1">
            <a:spLocks noChangeArrowheads="1"/>
          </p:cNvSpPr>
          <p:nvPr/>
        </p:nvSpPr>
        <p:spPr bwMode="auto">
          <a:xfrm>
            <a:off x="3578225" y="4492625"/>
            <a:ext cx="6492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GB" altLang="it-IT" sz="1000">
                <a:solidFill>
                  <a:schemeClr val="bg1"/>
                </a:solidFill>
              </a:rPr>
              <a:t>34/147</a:t>
            </a:r>
            <a:endParaRPr lang="en-US" altLang="it-IT" sz="1000">
              <a:solidFill>
                <a:schemeClr val="bg1"/>
              </a:solidFill>
            </a:endParaRPr>
          </a:p>
        </p:txBody>
      </p:sp>
      <p:sp>
        <p:nvSpPr>
          <p:cNvPr id="135173" name="Text Box 8">
            <a:extLst>
              <a:ext uri="{FF2B5EF4-FFF2-40B4-BE49-F238E27FC236}">
                <a16:creationId xmlns:a16="http://schemas.microsoft.com/office/drawing/2014/main" id="{BC8D1606-5752-4D64-863F-8ACE60D8D35E}"/>
              </a:ext>
            </a:extLst>
          </p:cNvPr>
          <p:cNvSpPr txBox="1">
            <a:spLocks noChangeArrowheads="1"/>
          </p:cNvSpPr>
          <p:nvPr/>
        </p:nvSpPr>
        <p:spPr bwMode="auto">
          <a:xfrm>
            <a:off x="4089400" y="4491038"/>
            <a:ext cx="6492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GB" altLang="it-IT" sz="1000">
                <a:solidFill>
                  <a:srgbClr val="000000"/>
                </a:solidFill>
              </a:rPr>
              <a:t>8/66</a:t>
            </a:r>
            <a:endParaRPr lang="en-US" altLang="it-IT" sz="1000">
              <a:solidFill>
                <a:srgbClr val="000000"/>
              </a:solidFill>
            </a:endParaRPr>
          </a:p>
        </p:txBody>
      </p:sp>
      <p:sp>
        <p:nvSpPr>
          <p:cNvPr id="135174" name="Text Box 9">
            <a:extLst>
              <a:ext uri="{FF2B5EF4-FFF2-40B4-BE49-F238E27FC236}">
                <a16:creationId xmlns:a16="http://schemas.microsoft.com/office/drawing/2014/main" id="{07583213-7329-415C-8774-4191441D27E5}"/>
              </a:ext>
            </a:extLst>
          </p:cNvPr>
          <p:cNvSpPr txBox="1">
            <a:spLocks noChangeArrowheads="1"/>
          </p:cNvSpPr>
          <p:nvPr/>
        </p:nvSpPr>
        <p:spPr bwMode="auto">
          <a:xfrm>
            <a:off x="5403850" y="4535488"/>
            <a:ext cx="6492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GB" altLang="it-IT" sz="1000">
                <a:solidFill>
                  <a:schemeClr val="bg1"/>
                </a:solidFill>
              </a:rPr>
              <a:t>10/147</a:t>
            </a:r>
            <a:endParaRPr lang="en-US" altLang="it-IT" sz="1000">
              <a:solidFill>
                <a:schemeClr val="bg1"/>
              </a:solidFill>
            </a:endParaRPr>
          </a:p>
        </p:txBody>
      </p:sp>
      <p:sp>
        <p:nvSpPr>
          <p:cNvPr id="135175" name="Text Box 10">
            <a:extLst>
              <a:ext uri="{FF2B5EF4-FFF2-40B4-BE49-F238E27FC236}">
                <a16:creationId xmlns:a16="http://schemas.microsoft.com/office/drawing/2014/main" id="{F7AC4575-1E18-44B3-BCFB-5F94F76D336B}"/>
              </a:ext>
            </a:extLst>
          </p:cNvPr>
          <p:cNvSpPr txBox="1">
            <a:spLocks noChangeArrowheads="1"/>
          </p:cNvSpPr>
          <p:nvPr/>
        </p:nvSpPr>
        <p:spPr bwMode="auto">
          <a:xfrm>
            <a:off x="5889625" y="4518025"/>
            <a:ext cx="6492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GB" altLang="it-IT" sz="1000">
                <a:solidFill>
                  <a:srgbClr val="000000"/>
                </a:solidFill>
              </a:rPr>
              <a:t>6/66</a:t>
            </a:r>
            <a:endParaRPr lang="en-US" altLang="it-IT" sz="1000">
              <a:solidFill>
                <a:srgbClr val="000000"/>
              </a:solidFill>
            </a:endParaRPr>
          </a:p>
        </p:txBody>
      </p:sp>
      <p:sp>
        <p:nvSpPr>
          <p:cNvPr id="135176" name="Text Box 12">
            <a:extLst>
              <a:ext uri="{FF2B5EF4-FFF2-40B4-BE49-F238E27FC236}">
                <a16:creationId xmlns:a16="http://schemas.microsoft.com/office/drawing/2014/main" id="{BD7E6F50-170F-4D3F-B76A-409C557F5816}"/>
              </a:ext>
            </a:extLst>
          </p:cNvPr>
          <p:cNvSpPr txBox="1">
            <a:spLocks noChangeArrowheads="1"/>
          </p:cNvSpPr>
          <p:nvPr/>
        </p:nvSpPr>
        <p:spPr bwMode="auto">
          <a:xfrm>
            <a:off x="3276600" y="4886325"/>
            <a:ext cx="1655763" cy="320675"/>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GB" altLang="it-IT" sz="1500" i="1">
                <a:solidFill>
                  <a:srgbClr val="000000"/>
                </a:solidFill>
              </a:rPr>
              <a:t>S. pyogenes</a:t>
            </a:r>
            <a:endParaRPr lang="en-US" altLang="it-IT" sz="1500" i="1">
              <a:solidFill>
                <a:srgbClr val="000000"/>
              </a:solidFill>
            </a:endParaRPr>
          </a:p>
        </p:txBody>
      </p:sp>
      <p:sp>
        <p:nvSpPr>
          <p:cNvPr id="135177" name="Text Box 13">
            <a:extLst>
              <a:ext uri="{FF2B5EF4-FFF2-40B4-BE49-F238E27FC236}">
                <a16:creationId xmlns:a16="http://schemas.microsoft.com/office/drawing/2014/main" id="{4907C271-F3A3-4B18-8B68-47F7EC0D1763}"/>
              </a:ext>
            </a:extLst>
          </p:cNvPr>
          <p:cNvSpPr txBox="1">
            <a:spLocks noChangeArrowheads="1"/>
          </p:cNvSpPr>
          <p:nvPr/>
        </p:nvSpPr>
        <p:spPr bwMode="auto">
          <a:xfrm>
            <a:off x="4214813" y="2278063"/>
            <a:ext cx="1366837" cy="649287"/>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20000"/>
              </a:lnSpc>
              <a:spcBef>
                <a:spcPct val="50000"/>
              </a:spcBef>
              <a:buFontTx/>
              <a:buNone/>
            </a:pPr>
            <a:r>
              <a:rPr lang="en-GB" altLang="it-IT" sz="1300">
                <a:solidFill>
                  <a:srgbClr val="000000"/>
                </a:solidFill>
              </a:rPr>
              <a:t>Altargo</a:t>
            </a:r>
            <a:r>
              <a:rPr lang="en-US" altLang="it-IT" sz="1300" baseline="30000">
                <a:solidFill>
                  <a:srgbClr val="000000"/>
                </a:solidFill>
                <a:cs typeface="Arial" panose="020B0604020202020204" pitchFamily="34" charset="0"/>
              </a:rPr>
              <a:t>®</a:t>
            </a:r>
          </a:p>
          <a:p>
            <a:pPr>
              <a:lnSpc>
                <a:spcPct val="110000"/>
              </a:lnSpc>
              <a:spcBef>
                <a:spcPct val="50000"/>
              </a:spcBef>
              <a:buFontTx/>
              <a:buNone/>
            </a:pPr>
            <a:r>
              <a:rPr lang="en-GB" altLang="it-IT" sz="1300">
                <a:solidFill>
                  <a:srgbClr val="000000"/>
                </a:solidFill>
                <a:cs typeface="Arial" panose="020B0604020202020204" pitchFamily="34" charset="0"/>
              </a:rPr>
              <a:t>Placebo</a:t>
            </a:r>
          </a:p>
        </p:txBody>
      </p:sp>
      <p:sp>
        <p:nvSpPr>
          <p:cNvPr id="135178" name="Text Box 17">
            <a:extLst>
              <a:ext uri="{FF2B5EF4-FFF2-40B4-BE49-F238E27FC236}">
                <a16:creationId xmlns:a16="http://schemas.microsoft.com/office/drawing/2014/main" id="{1E70C4FD-B57C-4197-8B77-C907B80B907C}"/>
              </a:ext>
            </a:extLst>
          </p:cNvPr>
          <p:cNvSpPr txBox="1">
            <a:spLocks noChangeArrowheads="1"/>
          </p:cNvSpPr>
          <p:nvPr/>
        </p:nvSpPr>
        <p:spPr bwMode="auto">
          <a:xfrm>
            <a:off x="5222875" y="4886325"/>
            <a:ext cx="1655763" cy="320675"/>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GB" altLang="it-IT" sz="1500">
                <a:solidFill>
                  <a:srgbClr val="000000"/>
                </a:solidFill>
              </a:rPr>
              <a:t>fusRSA</a:t>
            </a:r>
            <a:endParaRPr lang="en-US" altLang="it-IT" sz="1500">
              <a:solidFill>
                <a:srgbClr val="000000"/>
              </a:solidFill>
            </a:endParaRPr>
          </a:p>
        </p:txBody>
      </p:sp>
      <p:sp>
        <p:nvSpPr>
          <p:cNvPr id="135179" name="Rectangle 2">
            <a:extLst>
              <a:ext uri="{FF2B5EF4-FFF2-40B4-BE49-F238E27FC236}">
                <a16:creationId xmlns:a16="http://schemas.microsoft.com/office/drawing/2014/main" id="{B43F907C-065B-4EB7-B6EB-10F879136A78}"/>
              </a:ext>
            </a:extLst>
          </p:cNvPr>
          <p:cNvSpPr>
            <a:spLocks noGrp="1" noChangeArrowheads="1"/>
          </p:cNvSpPr>
          <p:nvPr>
            <p:ph type="title" idx="4294967295"/>
          </p:nvPr>
        </p:nvSpPr>
        <p:spPr>
          <a:xfrm>
            <a:off x="179388" y="79375"/>
            <a:ext cx="8229600" cy="1325563"/>
          </a:xfrm>
        </p:spPr>
        <p:txBody>
          <a:bodyPr anchor="t"/>
          <a:lstStyle/>
          <a:p>
            <a:r>
              <a:rPr lang="en-GB" altLang="it-IT" i="1">
                <a:solidFill>
                  <a:srgbClr val="FF0000"/>
                </a:solidFill>
              </a:rPr>
              <a:t>S. aureus</a:t>
            </a:r>
            <a:r>
              <a:rPr lang="en-GB" altLang="it-IT"/>
              <a:t>: il patogeno più comune isolato at baseline</a:t>
            </a:r>
            <a:endParaRPr lang="en-US" altLang="it-IT" baseline="30000"/>
          </a:p>
        </p:txBody>
      </p:sp>
      <p:sp>
        <p:nvSpPr>
          <p:cNvPr id="135180" name="Text Box 3">
            <a:extLst>
              <a:ext uri="{FF2B5EF4-FFF2-40B4-BE49-F238E27FC236}">
                <a16:creationId xmlns:a16="http://schemas.microsoft.com/office/drawing/2014/main" id="{4D101B5D-E9D6-4CC9-A215-9471A9D3AF93}"/>
              </a:ext>
            </a:extLst>
          </p:cNvPr>
          <p:cNvSpPr txBox="1">
            <a:spLocks noChangeArrowheads="1"/>
          </p:cNvSpPr>
          <p:nvPr/>
        </p:nvSpPr>
        <p:spPr bwMode="auto">
          <a:xfrm>
            <a:off x="3708400" y="6126163"/>
            <a:ext cx="54006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50000"/>
              </a:spcBef>
              <a:buFontTx/>
              <a:buNone/>
            </a:pPr>
            <a:r>
              <a:rPr lang="en-GB" altLang="it-IT" sz="800">
                <a:solidFill>
                  <a:srgbClr val="4D4D4D"/>
                </a:solidFill>
              </a:rPr>
              <a:t>Koning et al, 2006</a:t>
            </a:r>
          </a:p>
        </p:txBody>
      </p:sp>
      <p:sp>
        <p:nvSpPr>
          <p:cNvPr id="135181" name="Text Box 14">
            <a:extLst>
              <a:ext uri="{FF2B5EF4-FFF2-40B4-BE49-F238E27FC236}">
                <a16:creationId xmlns:a16="http://schemas.microsoft.com/office/drawing/2014/main" id="{DB61D69D-4CA6-4521-AE34-6D92DD6E4064}"/>
              </a:ext>
            </a:extLst>
          </p:cNvPr>
          <p:cNvSpPr txBox="1">
            <a:spLocks noChangeArrowheads="1"/>
          </p:cNvSpPr>
          <p:nvPr/>
        </p:nvSpPr>
        <p:spPr bwMode="auto">
          <a:xfrm>
            <a:off x="684213" y="5605463"/>
            <a:ext cx="7632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it-IT" sz="1000">
                <a:solidFill>
                  <a:srgbClr val="4D4D4D"/>
                </a:solidFill>
              </a:rPr>
              <a:t>fusRSA, fusidic acid-resistant </a:t>
            </a:r>
            <a:r>
              <a:rPr lang="en-GB" altLang="it-IT" sz="1000" i="1">
                <a:solidFill>
                  <a:srgbClr val="4D4D4D"/>
                </a:solidFill>
              </a:rPr>
              <a:t>S. aureus</a:t>
            </a:r>
            <a:r>
              <a:rPr lang="en-GB" altLang="it-IT" sz="1000">
                <a:solidFill>
                  <a:srgbClr val="4D4D4D"/>
                </a:solidFill>
              </a:rPr>
              <a:t>. Breakpoints defined as </a:t>
            </a:r>
            <a:r>
              <a:rPr lang="en-GB" altLang="it-IT" sz="1000">
                <a:solidFill>
                  <a:srgbClr val="4D4D4D"/>
                </a:solidFill>
                <a:cs typeface="Arial" panose="020B0604020202020204" pitchFamily="34" charset="0"/>
              </a:rPr>
              <a:t>≤1 µg/mL susceptible, 2 µg/mL intermediate, ≥4 µg/mL resistant. </a:t>
            </a:r>
          </a:p>
          <a:p>
            <a:pPr>
              <a:spcBef>
                <a:spcPct val="0"/>
              </a:spcBef>
              <a:buFontTx/>
              <a:buNone/>
            </a:pPr>
            <a:r>
              <a:rPr lang="en-GB" altLang="it-IT" sz="1000">
                <a:solidFill>
                  <a:srgbClr val="4D4D4D"/>
                </a:solidFill>
                <a:cs typeface="Arial" panose="020B0604020202020204" pitchFamily="34" charset="0"/>
              </a:rPr>
              <a:t>No MRSA or mupirocin-resistant </a:t>
            </a:r>
            <a:r>
              <a:rPr lang="en-GB" altLang="it-IT" sz="1000" i="1">
                <a:solidFill>
                  <a:srgbClr val="4D4D4D"/>
                </a:solidFill>
                <a:cs typeface="Arial" panose="020B0604020202020204" pitchFamily="34" charset="0"/>
              </a:rPr>
              <a:t>S. aureus </a:t>
            </a:r>
            <a:r>
              <a:rPr lang="en-GB" altLang="it-IT" sz="1000">
                <a:solidFill>
                  <a:srgbClr val="4D4D4D"/>
                </a:solidFill>
                <a:cs typeface="Arial" panose="020B0604020202020204" pitchFamily="34" charset="0"/>
              </a:rPr>
              <a:t>isolates were recovered at baseline. </a:t>
            </a:r>
          </a:p>
        </p:txBody>
      </p:sp>
      <p:grpSp>
        <p:nvGrpSpPr>
          <p:cNvPr id="135182" name="Group 21">
            <a:extLst>
              <a:ext uri="{FF2B5EF4-FFF2-40B4-BE49-F238E27FC236}">
                <a16:creationId xmlns:a16="http://schemas.microsoft.com/office/drawing/2014/main" id="{32C15F75-BE85-45DE-B0B7-95430DAC44A2}"/>
              </a:ext>
            </a:extLst>
          </p:cNvPr>
          <p:cNvGrpSpPr>
            <a:grpSpLocks noChangeAspect="1"/>
          </p:cNvGrpSpPr>
          <p:nvPr/>
        </p:nvGrpSpPr>
        <p:grpSpPr bwMode="auto">
          <a:xfrm>
            <a:off x="323850" y="1700213"/>
            <a:ext cx="8042275" cy="4006850"/>
            <a:chOff x="204" y="1059"/>
            <a:chExt cx="5338" cy="2643"/>
          </a:xfrm>
        </p:grpSpPr>
        <p:sp>
          <p:nvSpPr>
            <p:cNvPr id="135184" name="AutoShape 20">
              <a:extLst>
                <a:ext uri="{FF2B5EF4-FFF2-40B4-BE49-F238E27FC236}">
                  <a16:creationId xmlns:a16="http://schemas.microsoft.com/office/drawing/2014/main" id="{7D5DFA12-5DB9-4102-A528-07C44C1514E5}"/>
                </a:ext>
              </a:extLst>
            </p:cNvPr>
            <p:cNvSpPr>
              <a:spLocks noChangeAspect="1" noChangeArrowheads="1" noTextEdit="1"/>
            </p:cNvSpPr>
            <p:nvPr/>
          </p:nvSpPr>
          <p:spPr bwMode="auto">
            <a:xfrm>
              <a:off x="204" y="1059"/>
              <a:ext cx="5338" cy="2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grpSp>
          <p:nvGrpSpPr>
            <p:cNvPr id="135185" name="Group 222">
              <a:extLst>
                <a:ext uri="{FF2B5EF4-FFF2-40B4-BE49-F238E27FC236}">
                  <a16:creationId xmlns:a16="http://schemas.microsoft.com/office/drawing/2014/main" id="{7000F9AA-C54E-4D63-98EE-342DE5E55AFD}"/>
                </a:ext>
              </a:extLst>
            </p:cNvPr>
            <p:cNvGrpSpPr>
              <a:grpSpLocks/>
            </p:cNvGrpSpPr>
            <p:nvPr/>
          </p:nvGrpSpPr>
          <p:grpSpPr bwMode="auto">
            <a:xfrm>
              <a:off x="256" y="1111"/>
              <a:ext cx="5234" cy="2550"/>
              <a:chOff x="256" y="1111"/>
              <a:chExt cx="5234" cy="2550"/>
            </a:xfrm>
          </p:grpSpPr>
          <p:sp>
            <p:nvSpPr>
              <p:cNvPr id="135223" name="Rectangle 22">
                <a:extLst>
                  <a:ext uri="{FF2B5EF4-FFF2-40B4-BE49-F238E27FC236}">
                    <a16:creationId xmlns:a16="http://schemas.microsoft.com/office/drawing/2014/main" id="{56805005-BA90-4330-9827-950359C2091B}"/>
                  </a:ext>
                </a:extLst>
              </p:cNvPr>
              <p:cNvSpPr>
                <a:spLocks noChangeArrowheads="1"/>
              </p:cNvSpPr>
              <p:nvPr/>
            </p:nvSpPr>
            <p:spPr bwMode="auto">
              <a:xfrm>
                <a:off x="256" y="1111"/>
                <a:ext cx="5234" cy="25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24" name="Rectangle 23">
                <a:extLst>
                  <a:ext uri="{FF2B5EF4-FFF2-40B4-BE49-F238E27FC236}">
                    <a16:creationId xmlns:a16="http://schemas.microsoft.com/office/drawing/2014/main" id="{65DA5549-7305-4FED-93CD-B3DCB5F1869C}"/>
                  </a:ext>
                </a:extLst>
              </p:cNvPr>
              <p:cNvSpPr>
                <a:spLocks noChangeArrowheads="1"/>
              </p:cNvSpPr>
              <p:nvPr/>
            </p:nvSpPr>
            <p:spPr bwMode="auto">
              <a:xfrm>
                <a:off x="1154" y="1906"/>
                <a:ext cx="10" cy="1084"/>
              </a:xfrm>
              <a:prstGeom prst="rect">
                <a:avLst/>
              </a:prstGeom>
              <a:solidFill>
                <a:srgbClr val="00003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25" name="Rectangle 24">
                <a:extLst>
                  <a:ext uri="{FF2B5EF4-FFF2-40B4-BE49-F238E27FC236}">
                    <a16:creationId xmlns:a16="http://schemas.microsoft.com/office/drawing/2014/main" id="{F8C4FCCA-814B-4D18-95A7-76D5E776556F}"/>
                  </a:ext>
                </a:extLst>
              </p:cNvPr>
              <p:cNvSpPr>
                <a:spLocks noChangeArrowheads="1"/>
              </p:cNvSpPr>
              <p:nvPr/>
            </p:nvSpPr>
            <p:spPr bwMode="auto">
              <a:xfrm>
                <a:off x="1164" y="1906"/>
                <a:ext cx="11" cy="1084"/>
              </a:xfrm>
              <a:prstGeom prst="rect">
                <a:avLst/>
              </a:prstGeom>
              <a:solidFill>
                <a:srgbClr val="0000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26" name="Rectangle 25">
                <a:extLst>
                  <a:ext uri="{FF2B5EF4-FFF2-40B4-BE49-F238E27FC236}">
                    <a16:creationId xmlns:a16="http://schemas.microsoft.com/office/drawing/2014/main" id="{1B0BD41D-0E2E-4652-A85D-A1C1EB5307B9}"/>
                  </a:ext>
                </a:extLst>
              </p:cNvPr>
              <p:cNvSpPr>
                <a:spLocks noChangeArrowheads="1"/>
              </p:cNvSpPr>
              <p:nvPr/>
            </p:nvSpPr>
            <p:spPr bwMode="auto">
              <a:xfrm>
                <a:off x="1175" y="1906"/>
                <a:ext cx="10" cy="1084"/>
              </a:xfrm>
              <a:prstGeom prst="rect">
                <a:avLst/>
              </a:prstGeom>
              <a:solidFill>
                <a:srgbClr val="00004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27" name="Rectangle 26">
                <a:extLst>
                  <a:ext uri="{FF2B5EF4-FFF2-40B4-BE49-F238E27FC236}">
                    <a16:creationId xmlns:a16="http://schemas.microsoft.com/office/drawing/2014/main" id="{D0F58BBE-73F6-4947-9FFA-5C6A51A4BFAD}"/>
                  </a:ext>
                </a:extLst>
              </p:cNvPr>
              <p:cNvSpPr>
                <a:spLocks noChangeArrowheads="1"/>
              </p:cNvSpPr>
              <p:nvPr/>
            </p:nvSpPr>
            <p:spPr bwMode="auto">
              <a:xfrm>
                <a:off x="1185" y="1906"/>
                <a:ext cx="10" cy="1084"/>
              </a:xfrm>
              <a:prstGeom prst="rect">
                <a:avLst/>
              </a:prstGeom>
              <a:solidFill>
                <a:srgbClr val="00004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28" name="Rectangle 27">
                <a:extLst>
                  <a:ext uri="{FF2B5EF4-FFF2-40B4-BE49-F238E27FC236}">
                    <a16:creationId xmlns:a16="http://schemas.microsoft.com/office/drawing/2014/main" id="{EFC29E4E-C172-42D6-8474-29BD83803AFB}"/>
                  </a:ext>
                </a:extLst>
              </p:cNvPr>
              <p:cNvSpPr>
                <a:spLocks noChangeArrowheads="1"/>
              </p:cNvSpPr>
              <p:nvPr/>
            </p:nvSpPr>
            <p:spPr bwMode="auto">
              <a:xfrm>
                <a:off x="1195" y="1906"/>
                <a:ext cx="11" cy="1084"/>
              </a:xfrm>
              <a:prstGeom prst="rect">
                <a:avLst/>
              </a:prstGeom>
              <a:solidFill>
                <a:srgbClr val="00004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29" name="Rectangle 28">
                <a:extLst>
                  <a:ext uri="{FF2B5EF4-FFF2-40B4-BE49-F238E27FC236}">
                    <a16:creationId xmlns:a16="http://schemas.microsoft.com/office/drawing/2014/main" id="{4DAA5A48-2F26-4C31-B744-383A4734E91A}"/>
                  </a:ext>
                </a:extLst>
              </p:cNvPr>
              <p:cNvSpPr>
                <a:spLocks noChangeArrowheads="1"/>
              </p:cNvSpPr>
              <p:nvPr/>
            </p:nvSpPr>
            <p:spPr bwMode="auto">
              <a:xfrm>
                <a:off x="1206" y="1906"/>
                <a:ext cx="10" cy="1084"/>
              </a:xfrm>
              <a:prstGeom prst="rect">
                <a:avLst/>
              </a:prstGeom>
              <a:solidFill>
                <a:srgbClr val="00005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30" name="Rectangle 29">
                <a:extLst>
                  <a:ext uri="{FF2B5EF4-FFF2-40B4-BE49-F238E27FC236}">
                    <a16:creationId xmlns:a16="http://schemas.microsoft.com/office/drawing/2014/main" id="{5F75E279-C65D-4048-9C38-280586CD5781}"/>
                  </a:ext>
                </a:extLst>
              </p:cNvPr>
              <p:cNvSpPr>
                <a:spLocks noChangeArrowheads="1"/>
              </p:cNvSpPr>
              <p:nvPr/>
            </p:nvSpPr>
            <p:spPr bwMode="auto">
              <a:xfrm>
                <a:off x="1216" y="1906"/>
                <a:ext cx="10" cy="1084"/>
              </a:xfrm>
              <a:prstGeom prst="rect">
                <a:avLst/>
              </a:prstGeom>
              <a:solidFill>
                <a:srgbClr val="00005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31" name="Rectangle 30">
                <a:extLst>
                  <a:ext uri="{FF2B5EF4-FFF2-40B4-BE49-F238E27FC236}">
                    <a16:creationId xmlns:a16="http://schemas.microsoft.com/office/drawing/2014/main" id="{5FF1077B-CDCA-4050-92EB-F6A311880A1D}"/>
                  </a:ext>
                </a:extLst>
              </p:cNvPr>
              <p:cNvSpPr>
                <a:spLocks noChangeArrowheads="1"/>
              </p:cNvSpPr>
              <p:nvPr/>
            </p:nvSpPr>
            <p:spPr bwMode="auto">
              <a:xfrm>
                <a:off x="1226" y="1906"/>
                <a:ext cx="11" cy="1084"/>
              </a:xfrm>
              <a:prstGeom prst="rect">
                <a:avLst/>
              </a:prstGeom>
              <a:solidFill>
                <a:srgbClr val="00006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32" name="Rectangle 31">
                <a:extLst>
                  <a:ext uri="{FF2B5EF4-FFF2-40B4-BE49-F238E27FC236}">
                    <a16:creationId xmlns:a16="http://schemas.microsoft.com/office/drawing/2014/main" id="{37C1A5D3-33FE-42B3-B36B-09256324DDED}"/>
                  </a:ext>
                </a:extLst>
              </p:cNvPr>
              <p:cNvSpPr>
                <a:spLocks noChangeArrowheads="1"/>
              </p:cNvSpPr>
              <p:nvPr/>
            </p:nvSpPr>
            <p:spPr bwMode="auto">
              <a:xfrm>
                <a:off x="1237" y="1906"/>
                <a:ext cx="10" cy="1084"/>
              </a:xfrm>
              <a:prstGeom prst="rect">
                <a:avLst/>
              </a:prstGeom>
              <a:solidFill>
                <a:srgbClr val="0000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33" name="Rectangle 32">
                <a:extLst>
                  <a:ext uri="{FF2B5EF4-FFF2-40B4-BE49-F238E27FC236}">
                    <a16:creationId xmlns:a16="http://schemas.microsoft.com/office/drawing/2014/main" id="{769231D4-B9F6-4C46-A519-ACBFF4587E2B}"/>
                  </a:ext>
                </a:extLst>
              </p:cNvPr>
              <p:cNvSpPr>
                <a:spLocks noChangeArrowheads="1"/>
              </p:cNvSpPr>
              <p:nvPr/>
            </p:nvSpPr>
            <p:spPr bwMode="auto">
              <a:xfrm>
                <a:off x="1247" y="1906"/>
                <a:ext cx="10" cy="1084"/>
              </a:xfrm>
              <a:prstGeom prst="rect">
                <a:avLst/>
              </a:prstGeom>
              <a:solidFill>
                <a:srgbClr val="00006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34" name="Rectangle 33">
                <a:extLst>
                  <a:ext uri="{FF2B5EF4-FFF2-40B4-BE49-F238E27FC236}">
                    <a16:creationId xmlns:a16="http://schemas.microsoft.com/office/drawing/2014/main" id="{4D896DA5-78EC-4E3E-AA42-15366C445664}"/>
                  </a:ext>
                </a:extLst>
              </p:cNvPr>
              <p:cNvSpPr>
                <a:spLocks noChangeArrowheads="1"/>
              </p:cNvSpPr>
              <p:nvPr/>
            </p:nvSpPr>
            <p:spPr bwMode="auto">
              <a:xfrm>
                <a:off x="1257" y="1906"/>
                <a:ext cx="10" cy="1084"/>
              </a:xfrm>
              <a:prstGeom prst="rect">
                <a:avLst/>
              </a:prstGeom>
              <a:solidFill>
                <a:srgbClr val="00007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35" name="Rectangle 34">
                <a:extLst>
                  <a:ext uri="{FF2B5EF4-FFF2-40B4-BE49-F238E27FC236}">
                    <a16:creationId xmlns:a16="http://schemas.microsoft.com/office/drawing/2014/main" id="{ED3D919D-DB1D-4C60-A5D4-A1C14409D3FA}"/>
                  </a:ext>
                </a:extLst>
              </p:cNvPr>
              <p:cNvSpPr>
                <a:spLocks noChangeArrowheads="1"/>
              </p:cNvSpPr>
              <p:nvPr/>
            </p:nvSpPr>
            <p:spPr bwMode="auto">
              <a:xfrm>
                <a:off x="1267" y="1906"/>
                <a:ext cx="11" cy="1084"/>
              </a:xfrm>
              <a:prstGeom prst="rect">
                <a:avLst/>
              </a:prstGeom>
              <a:solidFill>
                <a:srgbClr val="00007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36" name="Rectangle 35">
                <a:extLst>
                  <a:ext uri="{FF2B5EF4-FFF2-40B4-BE49-F238E27FC236}">
                    <a16:creationId xmlns:a16="http://schemas.microsoft.com/office/drawing/2014/main" id="{1B50FAC6-CFC6-496C-99C6-F56B01B84853}"/>
                  </a:ext>
                </a:extLst>
              </p:cNvPr>
              <p:cNvSpPr>
                <a:spLocks noChangeArrowheads="1"/>
              </p:cNvSpPr>
              <p:nvPr/>
            </p:nvSpPr>
            <p:spPr bwMode="auto">
              <a:xfrm>
                <a:off x="1278" y="1906"/>
                <a:ext cx="10" cy="1084"/>
              </a:xfrm>
              <a:prstGeom prst="rect">
                <a:avLst/>
              </a:prstGeom>
              <a:solidFill>
                <a:srgbClr val="00007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37" name="Rectangle 36">
                <a:extLst>
                  <a:ext uri="{FF2B5EF4-FFF2-40B4-BE49-F238E27FC236}">
                    <a16:creationId xmlns:a16="http://schemas.microsoft.com/office/drawing/2014/main" id="{4E3A08D0-D869-4744-9050-2F3038D62F29}"/>
                  </a:ext>
                </a:extLst>
              </p:cNvPr>
              <p:cNvSpPr>
                <a:spLocks noChangeArrowheads="1"/>
              </p:cNvSpPr>
              <p:nvPr/>
            </p:nvSpPr>
            <p:spPr bwMode="auto">
              <a:xfrm>
                <a:off x="1288" y="1906"/>
                <a:ext cx="10" cy="1084"/>
              </a:xfrm>
              <a:prstGeom prst="rect">
                <a:avLst/>
              </a:prstGeom>
              <a:solidFill>
                <a:srgbClr val="0000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38" name="Rectangle 37">
                <a:extLst>
                  <a:ext uri="{FF2B5EF4-FFF2-40B4-BE49-F238E27FC236}">
                    <a16:creationId xmlns:a16="http://schemas.microsoft.com/office/drawing/2014/main" id="{4541F7EE-026E-4EB0-9B14-70CFE0D82296}"/>
                  </a:ext>
                </a:extLst>
              </p:cNvPr>
              <p:cNvSpPr>
                <a:spLocks noChangeArrowheads="1"/>
              </p:cNvSpPr>
              <p:nvPr/>
            </p:nvSpPr>
            <p:spPr bwMode="auto">
              <a:xfrm>
                <a:off x="1298" y="1906"/>
                <a:ext cx="11" cy="1084"/>
              </a:xfrm>
              <a:prstGeom prst="rect">
                <a:avLst/>
              </a:prstGeom>
              <a:solidFill>
                <a:srgbClr val="0000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39" name="Rectangle 38">
                <a:extLst>
                  <a:ext uri="{FF2B5EF4-FFF2-40B4-BE49-F238E27FC236}">
                    <a16:creationId xmlns:a16="http://schemas.microsoft.com/office/drawing/2014/main" id="{BD1D238E-3792-4FD0-AB34-DD8A4206BBFD}"/>
                  </a:ext>
                </a:extLst>
              </p:cNvPr>
              <p:cNvSpPr>
                <a:spLocks noChangeArrowheads="1"/>
              </p:cNvSpPr>
              <p:nvPr/>
            </p:nvSpPr>
            <p:spPr bwMode="auto">
              <a:xfrm>
                <a:off x="1309" y="1906"/>
                <a:ext cx="20" cy="1084"/>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40" name="Rectangle 39">
                <a:extLst>
                  <a:ext uri="{FF2B5EF4-FFF2-40B4-BE49-F238E27FC236}">
                    <a16:creationId xmlns:a16="http://schemas.microsoft.com/office/drawing/2014/main" id="{02012004-9213-45B0-8697-E29D61644356}"/>
                  </a:ext>
                </a:extLst>
              </p:cNvPr>
              <p:cNvSpPr>
                <a:spLocks noChangeArrowheads="1"/>
              </p:cNvSpPr>
              <p:nvPr/>
            </p:nvSpPr>
            <p:spPr bwMode="auto">
              <a:xfrm>
                <a:off x="1329" y="1906"/>
                <a:ext cx="11" cy="1084"/>
              </a:xfrm>
              <a:prstGeom prst="rect">
                <a:avLst/>
              </a:prstGeom>
              <a:solidFill>
                <a:srgbClr val="0000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41" name="Rectangle 40">
                <a:extLst>
                  <a:ext uri="{FF2B5EF4-FFF2-40B4-BE49-F238E27FC236}">
                    <a16:creationId xmlns:a16="http://schemas.microsoft.com/office/drawing/2014/main" id="{58AEAD3B-5B0C-4675-A8C5-3138C1B611D9}"/>
                  </a:ext>
                </a:extLst>
              </p:cNvPr>
              <p:cNvSpPr>
                <a:spLocks noChangeArrowheads="1"/>
              </p:cNvSpPr>
              <p:nvPr/>
            </p:nvSpPr>
            <p:spPr bwMode="auto">
              <a:xfrm>
                <a:off x="1340" y="1906"/>
                <a:ext cx="10" cy="1084"/>
              </a:xfrm>
              <a:prstGeom prst="rect">
                <a:avLst/>
              </a:prstGeom>
              <a:solidFill>
                <a:srgbClr val="0000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42" name="Rectangle 41">
                <a:extLst>
                  <a:ext uri="{FF2B5EF4-FFF2-40B4-BE49-F238E27FC236}">
                    <a16:creationId xmlns:a16="http://schemas.microsoft.com/office/drawing/2014/main" id="{61DAA7B6-4229-4FB6-8DC6-5E5E148F0DC1}"/>
                  </a:ext>
                </a:extLst>
              </p:cNvPr>
              <p:cNvSpPr>
                <a:spLocks noChangeArrowheads="1"/>
              </p:cNvSpPr>
              <p:nvPr/>
            </p:nvSpPr>
            <p:spPr bwMode="auto">
              <a:xfrm>
                <a:off x="1350" y="1906"/>
                <a:ext cx="10" cy="1084"/>
              </a:xfrm>
              <a:prstGeom prst="rect">
                <a:avLst/>
              </a:prstGeom>
              <a:solidFill>
                <a:srgbClr val="00007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43" name="Rectangle 42">
                <a:extLst>
                  <a:ext uri="{FF2B5EF4-FFF2-40B4-BE49-F238E27FC236}">
                    <a16:creationId xmlns:a16="http://schemas.microsoft.com/office/drawing/2014/main" id="{F619B574-59EA-4636-B449-8A1424288619}"/>
                  </a:ext>
                </a:extLst>
              </p:cNvPr>
              <p:cNvSpPr>
                <a:spLocks noChangeArrowheads="1"/>
              </p:cNvSpPr>
              <p:nvPr/>
            </p:nvSpPr>
            <p:spPr bwMode="auto">
              <a:xfrm>
                <a:off x="1360" y="1906"/>
                <a:ext cx="11" cy="1084"/>
              </a:xfrm>
              <a:prstGeom prst="rect">
                <a:avLst/>
              </a:prstGeom>
              <a:solidFill>
                <a:srgbClr val="00007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44" name="Rectangle 43">
                <a:extLst>
                  <a:ext uri="{FF2B5EF4-FFF2-40B4-BE49-F238E27FC236}">
                    <a16:creationId xmlns:a16="http://schemas.microsoft.com/office/drawing/2014/main" id="{87D9C26E-7EBE-471B-A9DD-33EDC6AB3F33}"/>
                  </a:ext>
                </a:extLst>
              </p:cNvPr>
              <p:cNvSpPr>
                <a:spLocks noChangeArrowheads="1"/>
              </p:cNvSpPr>
              <p:nvPr/>
            </p:nvSpPr>
            <p:spPr bwMode="auto">
              <a:xfrm>
                <a:off x="1371" y="1906"/>
                <a:ext cx="10" cy="1084"/>
              </a:xfrm>
              <a:prstGeom prst="rect">
                <a:avLst/>
              </a:prstGeom>
              <a:solidFill>
                <a:srgbClr val="00007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45" name="Rectangle 44">
                <a:extLst>
                  <a:ext uri="{FF2B5EF4-FFF2-40B4-BE49-F238E27FC236}">
                    <a16:creationId xmlns:a16="http://schemas.microsoft.com/office/drawing/2014/main" id="{6BCA7851-98B8-4677-A40F-E6A7632BF57A}"/>
                  </a:ext>
                </a:extLst>
              </p:cNvPr>
              <p:cNvSpPr>
                <a:spLocks noChangeArrowheads="1"/>
              </p:cNvSpPr>
              <p:nvPr/>
            </p:nvSpPr>
            <p:spPr bwMode="auto">
              <a:xfrm>
                <a:off x="1381" y="1906"/>
                <a:ext cx="10" cy="1084"/>
              </a:xfrm>
              <a:prstGeom prst="rect">
                <a:avLst/>
              </a:prstGeom>
              <a:solidFill>
                <a:srgbClr val="00006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46" name="Rectangle 45">
                <a:extLst>
                  <a:ext uri="{FF2B5EF4-FFF2-40B4-BE49-F238E27FC236}">
                    <a16:creationId xmlns:a16="http://schemas.microsoft.com/office/drawing/2014/main" id="{2A4B2ECE-160F-4D95-ABD9-DFAB0EB635DB}"/>
                  </a:ext>
                </a:extLst>
              </p:cNvPr>
              <p:cNvSpPr>
                <a:spLocks noChangeArrowheads="1"/>
              </p:cNvSpPr>
              <p:nvPr/>
            </p:nvSpPr>
            <p:spPr bwMode="auto">
              <a:xfrm>
                <a:off x="1391" y="1906"/>
                <a:ext cx="11" cy="1084"/>
              </a:xfrm>
              <a:prstGeom prst="rect">
                <a:avLst/>
              </a:prstGeom>
              <a:solidFill>
                <a:srgbClr val="0000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47" name="Rectangle 46">
                <a:extLst>
                  <a:ext uri="{FF2B5EF4-FFF2-40B4-BE49-F238E27FC236}">
                    <a16:creationId xmlns:a16="http://schemas.microsoft.com/office/drawing/2014/main" id="{DABD72C0-60C6-47AC-AFA9-30142A8FAD82}"/>
                  </a:ext>
                </a:extLst>
              </p:cNvPr>
              <p:cNvSpPr>
                <a:spLocks noChangeArrowheads="1"/>
              </p:cNvSpPr>
              <p:nvPr/>
            </p:nvSpPr>
            <p:spPr bwMode="auto">
              <a:xfrm>
                <a:off x="1402" y="1906"/>
                <a:ext cx="10" cy="1084"/>
              </a:xfrm>
              <a:prstGeom prst="rect">
                <a:avLst/>
              </a:prstGeom>
              <a:solidFill>
                <a:srgbClr val="00006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48" name="Rectangle 47">
                <a:extLst>
                  <a:ext uri="{FF2B5EF4-FFF2-40B4-BE49-F238E27FC236}">
                    <a16:creationId xmlns:a16="http://schemas.microsoft.com/office/drawing/2014/main" id="{0B560233-E976-4E15-A36E-A37586929F37}"/>
                  </a:ext>
                </a:extLst>
              </p:cNvPr>
              <p:cNvSpPr>
                <a:spLocks noChangeArrowheads="1"/>
              </p:cNvSpPr>
              <p:nvPr/>
            </p:nvSpPr>
            <p:spPr bwMode="auto">
              <a:xfrm>
                <a:off x="1412" y="1906"/>
                <a:ext cx="10" cy="1084"/>
              </a:xfrm>
              <a:prstGeom prst="rect">
                <a:avLst/>
              </a:prstGeom>
              <a:solidFill>
                <a:srgbClr val="00005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49" name="Rectangle 48">
                <a:extLst>
                  <a:ext uri="{FF2B5EF4-FFF2-40B4-BE49-F238E27FC236}">
                    <a16:creationId xmlns:a16="http://schemas.microsoft.com/office/drawing/2014/main" id="{5CABC8BA-EE3A-4B83-B1F8-227DA93A48DE}"/>
                  </a:ext>
                </a:extLst>
              </p:cNvPr>
              <p:cNvSpPr>
                <a:spLocks noChangeArrowheads="1"/>
              </p:cNvSpPr>
              <p:nvPr/>
            </p:nvSpPr>
            <p:spPr bwMode="auto">
              <a:xfrm>
                <a:off x="1422" y="1906"/>
                <a:ext cx="11" cy="1084"/>
              </a:xfrm>
              <a:prstGeom prst="rect">
                <a:avLst/>
              </a:prstGeom>
              <a:solidFill>
                <a:srgbClr val="00005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50" name="Rectangle 49">
                <a:extLst>
                  <a:ext uri="{FF2B5EF4-FFF2-40B4-BE49-F238E27FC236}">
                    <a16:creationId xmlns:a16="http://schemas.microsoft.com/office/drawing/2014/main" id="{E2D56148-26EA-4F3F-8A2C-202D4B160691}"/>
                  </a:ext>
                </a:extLst>
              </p:cNvPr>
              <p:cNvSpPr>
                <a:spLocks noChangeArrowheads="1"/>
              </p:cNvSpPr>
              <p:nvPr/>
            </p:nvSpPr>
            <p:spPr bwMode="auto">
              <a:xfrm>
                <a:off x="1433" y="1906"/>
                <a:ext cx="10" cy="1084"/>
              </a:xfrm>
              <a:prstGeom prst="rect">
                <a:avLst/>
              </a:prstGeom>
              <a:solidFill>
                <a:srgbClr val="00004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51" name="Rectangle 50">
                <a:extLst>
                  <a:ext uri="{FF2B5EF4-FFF2-40B4-BE49-F238E27FC236}">
                    <a16:creationId xmlns:a16="http://schemas.microsoft.com/office/drawing/2014/main" id="{4A3C59B6-1D50-4257-9CFE-7F68B92EEB69}"/>
                  </a:ext>
                </a:extLst>
              </p:cNvPr>
              <p:cNvSpPr>
                <a:spLocks noChangeArrowheads="1"/>
              </p:cNvSpPr>
              <p:nvPr/>
            </p:nvSpPr>
            <p:spPr bwMode="auto">
              <a:xfrm>
                <a:off x="1443" y="1906"/>
                <a:ext cx="10" cy="1084"/>
              </a:xfrm>
              <a:prstGeom prst="rect">
                <a:avLst/>
              </a:prstGeom>
              <a:solidFill>
                <a:srgbClr val="00004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52" name="Rectangle 51">
                <a:extLst>
                  <a:ext uri="{FF2B5EF4-FFF2-40B4-BE49-F238E27FC236}">
                    <a16:creationId xmlns:a16="http://schemas.microsoft.com/office/drawing/2014/main" id="{D6A197AA-B342-4DC8-9740-B59A83A0D4E8}"/>
                  </a:ext>
                </a:extLst>
              </p:cNvPr>
              <p:cNvSpPr>
                <a:spLocks noChangeArrowheads="1"/>
              </p:cNvSpPr>
              <p:nvPr/>
            </p:nvSpPr>
            <p:spPr bwMode="auto">
              <a:xfrm>
                <a:off x="1453" y="1906"/>
                <a:ext cx="11" cy="1084"/>
              </a:xfrm>
              <a:prstGeom prst="rect">
                <a:avLst/>
              </a:prstGeom>
              <a:solidFill>
                <a:srgbClr val="00004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53" name="Rectangle 52">
                <a:extLst>
                  <a:ext uri="{FF2B5EF4-FFF2-40B4-BE49-F238E27FC236}">
                    <a16:creationId xmlns:a16="http://schemas.microsoft.com/office/drawing/2014/main" id="{530E086C-51D7-413D-88BD-5DE3A8B93127}"/>
                  </a:ext>
                </a:extLst>
              </p:cNvPr>
              <p:cNvSpPr>
                <a:spLocks noChangeArrowheads="1"/>
              </p:cNvSpPr>
              <p:nvPr/>
            </p:nvSpPr>
            <p:spPr bwMode="auto">
              <a:xfrm>
                <a:off x="1464" y="1906"/>
                <a:ext cx="10" cy="1084"/>
              </a:xfrm>
              <a:prstGeom prst="rect">
                <a:avLst/>
              </a:prstGeom>
              <a:solidFill>
                <a:srgbClr val="0000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54" name="Rectangle 53">
                <a:extLst>
                  <a:ext uri="{FF2B5EF4-FFF2-40B4-BE49-F238E27FC236}">
                    <a16:creationId xmlns:a16="http://schemas.microsoft.com/office/drawing/2014/main" id="{5EB25BDC-D398-4E01-BF52-1B9288EC120C}"/>
                  </a:ext>
                </a:extLst>
              </p:cNvPr>
              <p:cNvSpPr>
                <a:spLocks noChangeArrowheads="1"/>
              </p:cNvSpPr>
              <p:nvPr/>
            </p:nvSpPr>
            <p:spPr bwMode="auto">
              <a:xfrm>
                <a:off x="1474" y="1906"/>
                <a:ext cx="10" cy="1084"/>
              </a:xfrm>
              <a:prstGeom prst="rect">
                <a:avLst/>
              </a:prstGeom>
              <a:solidFill>
                <a:srgbClr val="00003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55" name="Rectangle 54">
                <a:extLst>
                  <a:ext uri="{FF2B5EF4-FFF2-40B4-BE49-F238E27FC236}">
                    <a16:creationId xmlns:a16="http://schemas.microsoft.com/office/drawing/2014/main" id="{6A2E1369-F5B4-4D04-BB14-F6F157AAE65D}"/>
                  </a:ext>
                </a:extLst>
              </p:cNvPr>
              <p:cNvSpPr>
                <a:spLocks noChangeArrowheads="1"/>
              </p:cNvSpPr>
              <p:nvPr/>
            </p:nvSpPr>
            <p:spPr bwMode="auto">
              <a:xfrm>
                <a:off x="1154" y="1906"/>
                <a:ext cx="330" cy="1084"/>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56" name="Rectangle 55">
                <a:extLst>
                  <a:ext uri="{FF2B5EF4-FFF2-40B4-BE49-F238E27FC236}">
                    <a16:creationId xmlns:a16="http://schemas.microsoft.com/office/drawing/2014/main" id="{312B3C30-9123-435C-9537-401D5C36EA31}"/>
                  </a:ext>
                </a:extLst>
              </p:cNvPr>
              <p:cNvSpPr>
                <a:spLocks noChangeArrowheads="1"/>
              </p:cNvSpPr>
              <p:nvPr/>
            </p:nvSpPr>
            <p:spPr bwMode="auto">
              <a:xfrm>
                <a:off x="2300" y="2608"/>
                <a:ext cx="10" cy="382"/>
              </a:xfrm>
              <a:prstGeom prst="rect">
                <a:avLst/>
              </a:prstGeom>
              <a:solidFill>
                <a:srgbClr val="00003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57" name="Rectangle 56">
                <a:extLst>
                  <a:ext uri="{FF2B5EF4-FFF2-40B4-BE49-F238E27FC236}">
                    <a16:creationId xmlns:a16="http://schemas.microsoft.com/office/drawing/2014/main" id="{0B974106-74DC-4EC5-B3F2-E16FA42847BD}"/>
                  </a:ext>
                </a:extLst>
              </p:cNvPr>
              <p:cNvSpPr>
                <a:spLocks noChangeArrowheads="1"/>
              </p:cNvSpPr>
              <p:nvPr/>
            </p:nvSpPr>
            <p:spPr bwMode="auto">
              <a:xfrm>
                <a:off x="2310" y="2608"/>
                <a:ext cx="11" cy="382"/>
              </a:xfrm>
              <a:prstGeom prst="rect">
                <a:avLst/>
              </a:prstGeom>
              <a:solidFill>
                <a:srgbClr val="0000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58" name="Rectangle 57">
                <a:extLst>
                  <a:ext uri="{FF2B5EF4-FFF2-40B4-BE49-F238E27FC236}">
                    <a16:creationId xmlns:a16="http://schemas.microsoft.com/office/drawing/2014/main" id="{1C0B21D9-52AA-4F1B-9635-02B553093D5B}"/>
                  </a:ext>
                </a:extLst>
              </p:cNvPr>
              <p:cNvSpPr>
                <a:spLocks noChangeArrowheads="1"/>
              </p:cNvSpPr>
              <p:nvPr/>
            </p:nvSpPr>
            <p:spPr bwMode="auto">
              <a:xfrm>
                <a:off x="2321" y="2608"/>
                <a:ext cx="10" cy="382"/>
              </a:xfrm>
              <a:prstGeom prst="rect">
                <a:avLst/>
              </a:prstGeom>
              <a:solidFill>
                <a:srgbClr val="00004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59" name="Rectangle 58">
                <a:extLst>
                  <a:ext uri="{FF2B5EF4-FFF2-40B4-BE49-F238E27FC236}">
                    <a16:creationId xmlns:a16="http://schemas.microsoft.com/office/drawing/2014/main" id="{99F8A7BB-2892-4BBD-B1EA-8BBAA0B088E1}"/>
                  </a:ext>
                </a:extLst>
              </p:cNvPr>
              <p:cNvSpPr>
                <a:spLocks noChangeArrowheads="1"/>
              </p:cNvSpPr>
              <p:nvPr/>
            </p:nvSpPr>
            <p:spPr bwMode="auto">
              <a:xfrm>
                <a:off x="2331" y="2608"/>
                <a:ext cx="10" cy="382"/>
              </a:xfrm>
              <a:prstGeom prst="rect">
                <a:avLst/>
              </a:prstGeom>
              <a:solidFill>
                <a:srgbClr val="00004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60" name="Rectangle 59">
                <a:extLst>
                  <a:ext uri="{FF2B5EF4-FFF2-40B4-BE49-F238E27FC236}">
                    <a16:creationId xmlns:a16="http://schemas.microsoft.com/office/drawing/2014/main" id="{67ED7DC9-F680-453F-A7CB-B748C10BFB8A}"/>
                  </a:ext>
                </a:extLst>
              </p:cNvPr>
              <p:cNvSpPr>
                <a:spLocks noChangeArrowheads="1"/>
              </p:cNvSpPr>
              <p:nvPr/>
            </p:nvSpPr>
            <p:spPr bwMode="auto">
              <a:xfrm>
                <a:off x="2341" y="2608"/>
                <a:ext cx="11" cy="382"/>
              </a:xfrm>
              <a:prstGeom prst="rect">
                <a:avLst/>
              </a:prstGeom>
              <a:solidFill>
                <a:srgbClr val="00004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61" name="Rectangle 60">
                <a:extLst>
                  <a:ext uri="{FF2B5EF4-FFF2-40B4-BE49-F238E27FC236}">
                    <a16:creationId xmlns:a16="http://schemas.microsoft.com/office/drawing/2014/main" id="{6CCB23FA-2E47-4BD7-9B31-7E857BA3D659}"/>
                  </a:ext>
                </a:extLst>
              </p:cNvPr>
              <p:cNvSpPr>
                <a:spLocks noChangeArrowheads="1"/>
              </p:cNvSpPr>
              <p:nvPr/>
            </p:nvSpPr>
            <p:spPr bwMode="auto">
              <a:xfrm>
                <a:off x="2352" y="2608"/>
                <a:ext cx="10" cy="382"/>
              </a:xfrm>
              <a:prstGeom prst="rect">
                <a:avLst/>
              </a:prstGeom>
              <a:solidFill>
                <a:srgbClr val="00005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62" name="Rectangle 61">
                <a:extLst>
                  <a:ext uri="{FF2B5EF4-FFF2-40B4-BE49-F238E27FC236}">
                    <a16:creationId xmlns:a16="http://schemas.microsoft.com/office/drawing/2014/main" id="{6217B150-7453-4D2C-8D7A-38D6EE38BEA1}"/>
                  </a:ext>
                </a:extLst>
              </p:cNvPr>
              <p:cNvSpPr>
                <a:spLocks noChangeArrowheads="1"/>
              </p:cNvSpPr>
              <p:nvPr/>
            </p:nvSpPr>
            <p:spPr bwMode="auto">
              <a:xfrm>
                <a:off x="2362" y="2608"/>
                <a:ext cx="10" cy="382"/>
              </a:xfrm>
              <a:prstGeom prst="rect">
                <a:avLst/>
              </a:prstGeom>
              <a:solidFill>
                <a:srgbClr val="00005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63" name="Rectangle 62">
                <a:extLst>
                  <a:ext uri="{FF2B5EF4-FFF2-40B4-BE49-F238E27FC236}">
                    <a16:creationId xmlns:a16="http://schemas.microsoft.com/office/drawing/2014/main" id="{5E63ADC3-80DC-4598-856E-A3D164BC3B61}"/>
                  </a:ext>
                </a:extLst>
              </p:cNvPr>
              <p:cNvSpPr>
                <a:spLocks noChangeArrowheads="1"/>
              </p:cNvSpPr>
              <p:nvPr/>
            </p:nvSpPr>
            <p:spPr bwMode="auto">
              <a:xfrm>
                <a:off x="2372" y="2608"/>
                <a:ext cx="11" cy="382"/>
              </a:xfrm>
              <a:prstGeom prst="rect">
                <a:avLst/>
              </a:prstGeom>
              <a:solidFill>
                <a:srgbClr val="00006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64" name="Rectangle 63">
                <a:extLst>
                  <a:ext uri="{FF2B5EF4-FFF2-40B4-BE49-F238E27FC236}">
                    <a16:creationId xmlns:a16="http://schemas.microsoft.com/office/drawing/2014/main" id="{705BB464-B52D-4446-A7E3-005FBB464AD2}"/>
                  </a:ext>
                </a:extLst>
              </p:cNvPr>
              <p:cNvSpPr>
                <a:spLocks noChangeArrowheads="1"/>
              </p:cNvSpPr>
              <p:nvPr/>
            </p:nvSpPr>
            <p:spPr bwMode="auto">
              <a:xfrm>
                <a:off x="2383" y="2608"/>
                <a:ext cx="10" cy="382"/>
              </a:xfrm>
              <a:prstGeom prst="rect">
                <a:avLst/>
              </a:prstGeom>
              <a:solidFill>
                <a:srgbClr val="0000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65" name="Rectangle 64">
                <a:extLst>
                  <a:ext uri="{FF2B5EF4-FFF2-40B4-BE49-F238E27FC236}">
                    <a16:creationId xmlns:a16="http://schemas.microsoft.com/office/drawing/2014/main" id="{197978F7-1C5E-44A1-AAB8-89F476E9AF51}"/>
                  </a:ext>
                </a:extLst>
              </p:cNvPr>
              <p:cNvSpPr>
                <a:spLocks noChangeArrowheads="1"/>
              </p:cNvSpPr>
              <p:nvPr/>
            </p:nvSpPr>
            <p:spPr bwMode="auto">
              <a:xfrm>
                <a:off x="2393" y="2608"/>
                <a:ext cx="10" cy="382"/>
              </a:xfrm>
              <a:prstGeom prst="rect">
                <a:avLst/>
              </a:prstGeom>
              <a:solidFill>
                <a:srgbClr val="00006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66" name="Rectangle 65">
                <a:extLst>
                  <a:ext uri="{FF2B5EF4-FFF2-40B4-BE49-F238E27FC236}">
                    <a16:creationId xmlns:a16="http://schemas.microsoft.com/office/drawing/2014/main" id="{6DFB4F9A-41F7-4437-BF4E-BB6DF39624AF}"/>
                  </a:ext>
                </a:extLst>
              </p:cNvPr>
              <p:cNvSpPr>
                <a:spLocks noChangeArrowheads="1"/>
              </p:cNvSpPr>
              <p:nvPr/>
            </p:nvSpPr>
            <p:spPr bwMode="auto">
              <a:xfrm>
                <a:off x="2403" y="2608"/>
                <a:ext cx="11" cy="382"/>
              </a:xfrm>
              <a:prstGeom prst="rect">
                <a:avLst/>
              </a:prstGeom>
              <a:solidFill>
                <a:srgbClr val="00007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67" name="Rectangle 66">
                <a:extLst>
                  <a:ext uri="{FF2B5EF4-FFF2-40B4-BE49-F238E27FC236}">
                    <a16:creationId xmlns:a16="http://schemas.microsoft.com/office/drawing/2014/main" id="{689B0472-532E-4267-BE6E-3C035FC6783B}"/>
                  </a:ext>
                </a:extLst>
              </p:cNvPr>
              <p:cNvSpPr>
                <a:spLocks noChangeArrowheads="1"/>
              </p:cNvSpPr>
              <p:nvPr/>
            </p:nvSpPr>
            <p:spPr bwMode="auto">
              <a:xfrm>
                <a:off x="2414" y="2608"/>
                <a:ext cx="10" cy="382"/>
              </a:xfrm>
              <a:prstGeom prst="rect">
                <a:avLst/>
              </a:prstGeom>
              <a:solidFill>
                <a:srgbClr val="00007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68" name="Rectangle 67">
                <a:extLst>
                  <a:ext uri="{FF2B5EF4-FFF2-40B4-BE49-F238E27FC236}">
                    <a16:creationId xmlns:a16="http://schemas.microsoft.com/office/drawing/2014/main" id="{AE412B2E-AE31-4DC4-944B-8D17BA8472BA}"/>
                  </a:ext>
                </a:extLst>
              </p:cNvPr>
              <p:cNvSpPr>
                <a:spLocks noChangeArrowheads="1"/>
              </p:cNvSpPr>
              <p:nvPr/>
            </p:nvSpPr>
            <p:spPr bwMode="auto">
              <a:xfrm>
                <a:off x="2424" y="2608"/>
                <a:ext cx="10" cy="382"/>
              </a:xfrm>
              <a:prstGeom prst="rect">
                <a:avLst/>
              </a:prstGeom>
              <a:solidFill>
                <a:srgbClr val="00007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69" name="Rectangle 68">
                <a:extLst>
                  <a:ext uri="{FF2B5EF4-FFF2-40B4-BE49-F238E27FC236}">
                    <a16:creationId xmlns:a16="http://schemas.microsoft.com/office/drawing/2014/main" id="{D9F1FCFF-ED4C-462B-B298-F10608A3DDFA}"/>
                  </a:ext>
                </a:extLst>
              </p:cNvPr>
              <p:cNvSpPr>
                <a:spLocks noChangeArrowheads="1"/>
              </p:cNvSpPr>
              <p:nvPr/>
            </p:nvSpPr>
            <p:spPr bwMode="auto">
              <a:xfrm>
                <a:off x="2434" y="2608"/>
                <a:ext cx="11" cy="382"/>
              </a:xfrm>
              <a:prstGeom prst="rect">
                <a:avLst/>
              </a:prstGeom>
              <a:solidFill>
                <a:srgbClr val="0000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70" name="Rectangle 69">
                <a:extLst>
                  <a:ext uri="{FF2B5EF4-FFF2-40B4-BE49-F238E27FC236}">
                    <a16:creationId xmlns:a16="http://schemas.microsoft.com/office/drawing/2014/main" id="{E179AF20-2203-43A9-B0BC-BA6D3705E59E}"/>
                  </a:ext>
                </a:extLst>
              </p:cNvPr>
              <p:cNvSpPr>
                <a:spLocks noChangeArrowheads="1"/>
              </p:cNvSpPr>
              <p:nvPr/>
            </p:nvSpPr>
            <p:spPr bwMode="auto">
              <a:xfrm>
                <a:off x="2445" y="2608"/>
                <a:ext cx="10" cy="382"/>
              </a:xfrm>
              <a:prstGeom prst="rect">
                <a:avLst/>
              </a:prstGeom>
              <a:solidFill>
                <a:srgbClr val="0000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71" name="Rectangle 70">
                <a:extLst>
                  <a:ext uri="{FF2B5EF4-FFF2-40B4-BE49-F238E27FC236}">
                    <a16:creationId xmlns:a16="http://schemas.microsoft.com/office/drawing/2014/main" id="{7D8B6D69-1CF6-46B6-B0DF-A2EC5EFF44F4}"/>
                  </a:ext>
                </a:extLst>
              </p:cNvPr>
              <p:cNvSpPr>
                <a:spLocks noChangeArrowheads="1"/>
              </p:cNvSpPr>
              <p:nvPr/>
            </p:nvSpPr>
            <p:spPr bwMode="auto">
              <a:xfrm>
                <a:off x="2455" y="2608"/>
                <a:ext cx="21" cy="382"/>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72" name="Rectangle 71">
                <a:extLst>
                  <a:ext uri="{FF2B5EF4-FFF2-40B4-BE49-F238E27FC236}">
                    <a16:creationId xmlns:a16="http://schemas.microsoft.com/office/drawing/2014/main" id="{953AA8B5-49C9-416D-A713-18A1D7020C7D}"/>
                  </a:ext>
                </a:extLst>
              </p:cNvPr>
              <p:cNvSpPr>
                <a:spLocks noChangeArrowheads="1"/>
              </p:cNvSpPr>
              <p:nvPr/>
            </p:nvSpPr>
            <p:spPr bwMode="auto">
              <a:xfrm>
                <a:off x="2476" y="2608"/>
                <a:ext cx="10" cy="382"/>
              </a:xfrm>
              <a:prstGeom prst="rect">
                <a:avLst/>
              </a:prstGeom>
              <a:solidFill>
                <a:srgbClr val="0000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73" name="Rectangle 72">
                <a:extLst>
                  <a:ext uri="{FF2B5EF4-FFF2-40B4-BE49-F238E27FC236}">
                    <a16:creationId xmlns:a16="http://schemas.microsoft.com/office/drawing/2014/main" id="{7720E667-52A4-4DE1-94C9-555713CA666F}"/>
                  </a:ext>
                </a:extLst>
              </p:cNvPr>
              <p:cNvSpPr>
                <a:spLocks noChangeArrowheads="1"/>
              </p:cNvSpPr>
              <p:nvPr/>
            </p:nvSpPr>
            <p:spPr bwMode="auto">
              <a:xfrm>
                <a:off x="2486" y="2608"/>
                <a:ext cx="10" cy="382"/>
              </a:xfrm>
              <a:prstGeom prst="rect">
                <a:avLst/>
              </a:prstGeom>
              <a:solidFill>
                <a:srgbClr val="0000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74" name="Rectangle 73">
                <a:extLst>
                  <a:ext uri="{FF2B5EF4-FFF2-40B4-BE49-F238E27FC236}">
                    <a16:creationId xmlns:a16="http://schemas.microsoft.com/office/drawing/2014/main" id="{A20BECB2-7317-43A8-BB69-9D4D97C64508}"/>
                  </a:ext>
                </a:extLst>
              </p:cNvPr>
              <p:cNvSpPr>
                <a:spLocks noChangeArrowheads="1"/>
              </p:cNvSpPr>
              <p:nvPr/>
            </p:nvSpPr>
            <p:spPr bwMode="auto">
              <a:xfrm>
                <a:off x="2496" y="2608"/>
                <a:ext cx="10" cy="382"/>
              </a:xfrm>
              <a:prstGeom prst="rect">
                <a:avLst/>
              </a:prstGeom>
              <a:solidFill>
                <a:srgbClr val="00007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75" name="Rectangle 74">
                <a:extLst>
                  <a:ext uri="{FF2B5EF4-FFF2-40B4-BE49-F238E27FC236}">
                    <a16:creationId xmlns:a16="http://schemas.microsoft.com/office/drawing/2014/main" id="{A4ECF7E1-245C-46CE-94BF-DBA53CFF088D}"/>
                  </a:ext>
                </a:extLst>
              </p:cNvPr>
              <p:cNvSpPr>
                <a:spLocks noChangeArrowheads="1"/>
              </p:cNvSpPr>
              <p:nvPr/>
            </p:nvSpPr>
            <p:spPr bwMode="auto">
              <a:xfrm>
                <a:off x="2506" y="2608"/>
                <a:ext cx="11" cy="382"/>
              </a:xfrm>
              <a:prstGeom prst="rect">
                <a:avLst/>
              </a:prstGeom>
              <a:solidFill>
                <a:srgbClr val="00007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76" name="Rectangle 75">
                <a:extLst>
                  <a:ext uri="{FF2B5EF4-FFF2-40B4-BE49-F238E27FC236}">
                    <a16:creationId xmlns:a16="http://schemas.microsoft.com/office/drawing/2014/main" id="{078C8AC7-DAFA-4945-92CB-124439A8F7C7}"/>
                  </a:ext>
                </a:extLst>
              </p:cNvPr>
              <p:cNvSpPr>
                <a:spLocks noChangeArrowheads="1"/>
              </p:cNvSpPr>
              <p:nvPr/>
            </p:nvSpPr>
            <p:spPr bwMode="auto">
              <a:xfrm>
                <a:off x="2517" y="2608"/>
                <a:ext cx="10" cy="382"/>
              </a:xfrm>
              <a:prstGeom prst="rect">
                <a:avLst/>
              </a:prstGeom>
              <a:solidFill>
                <a:srgbClr val="00007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77" name="Rectangle 76">
                <a:extLst>
                  <a:ext uri="{FF2B5EF4-FFF2-40B4-BE49-F238E27FC236}">
                    <a16:creationId xmlns:a16="http://schemas.microsoft.com/office/drawing/2014/main" id="{53A712F2-A3D3-44EB-8975-B66C4F865723}"/>
                  </a:ext>
                </a:extLst>
              </p:cNvPr>
              <p:cNvSpPr>
                <a:spLocks noChangeArrowheads="1"/>
              </p:cNvSpPr>
              <p:nvPr/>
            </p:nvSpPr>
            <p:spPr bwMode="auto">
              <a:xfrm>
                <a:off x="2527" y="2608"/>
                <a:ext cx="10" cy="382"/>
              </a:xfrm>
              <a:prstGeom prst="rect">
                <a:avLst/>
              </a:prstGeom>
              <a:solidFill>
                <a:srgbClr val="00006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78" name="Rectangle 77">
                <a:extLst>
                  <a:ext uri="{FF2B5EF4-FFF2-40B4-BE49-F238E27FC236}">
                    <a16:creationId xmlns:a16="http://schemas.microsoft.com/office/drawing/2014/main" id="{6B6D1219-06AD-4147-8243-34CC573C2887}"/>
                  </a:ext>
                </a:extLst>
              </p:cNvPr>
              <p:cNvSpPr>
                <a:spLocks noChangeArrowheads="1"/>
              </p:cNvSpPr>
              <p:nvPr/>
            </p:nvSpPr>
            <p:spPr bwMode="auto">
              <a:xfrm>
                <a:off x="2537" y="2608"/>
                <a:ext cx="11" cy="382"/>
              </a:xfrm>
              <a:prstGeom prst="rect">
                <a:avLst/>
              </a:prstGeom>
              <a:solidFill>
                <a:srgbClr val="0000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79" name="Rectangle 78">
                <a:extLst>
                  <a:ext uri="{FF2B5EF4-FFF2-40B4-BE49-F238E27FC236}">
                    <a16:creationId xmlns:a16="http://schemas.microsoft.com/office/drawing/2014/main" id="{2018F120-54AE-4B6C-9FC5-BA79ECDE6BA0}"/>
                  </a:ext>
                </a:extLst>
              </p:cNvPr>
              <p:cNvSpPr>
                <a:spLocks noChangeArrowheads="1"/>
              </p:cNvSpPr>
              <p:nvPr/>
            </p:nvSpPr>
            <p:spPr bwMode="auto">
              <a:xfrm>
                <a:off x="2548" y="2608"/>
                <a:ext cx="10" cy="382"/>
              </a:xfrm>
              <a:prstGeom prst="rect">
                <a:avLst/>
              </a:prstGeom>
              <a:solidFill>
                <a:srgbClr val="00006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80" name="Rectangle 79">
                <a:extLst>
                  <a:ext uri="{FF2B5EF4-FFF2-40B4-BE49-F238E27FC236}">
                    <a16:creationId xmlns:a16="http://schemas.microsoft.com/office/drawing/2014/main" id="{31BF318F-EBDC-4074-8978-BEB3112F3C38}"/>
                  </a:ext>
                </a:extLst>
              </p:cNvPr>
              <p:cNvSpPr>
                <a:spLocks noChangeArrowheads="1"/>
              </p:cNvSpPr>
              <p:nvPr/>
            </p:nvSpPr>
            <p:spPr bwMode="auto">
              <a:xfrm>
                <a:off x="2558" y="2608"/>
                <a:ext cx="10" cy="382"/>
              </a:xfrm>
              <a:prstGeom prst="rect">
                <a:avLst/>
              </a:prstGeom>
              <a:solidFill>
                <a:srgbClr val="00005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81" name="Rectangle 80">
                <a:extLst>
                  <a:ext uri="{FF2B5EF4-FFF2-40B4-BE49-F238E27FC236}">
                    <a16:creationId xmlns:a16="http://schemas.microsoft.com/office/drawing/2014/main" id="{683BFB0D-CA7B-4FAD-B1EE-7F13C1FEA464}"/>
                  </a:ext>
                </a:extLst>
              </p:cNvPr>
              <p:cNvSpPr>
                <a:spLocks noChangeArrowheads="1"/>
              </p:cNvSpPr>
              <p:nvPr/>
            </p:nvSpPr>
            <p:spPr bwMode="auto">
              <a:xfrm>
                <a:off x="2568" y="2608"/>
                <a:ext cx="11" cy="382"/>
              </a:xfrm>
              <a:prstGeom prst="rect">
                <a:avLst/>
              </a:prstGeom>
              <a:solidFill>
                <a:srgbClr val="00005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82" name="Rectangle 81">
                <a:extLst>
                  <a:ext uri="{FF2B5EF4-FFF2-40B4-BE49-F238E27FC236}">
                    <a16:creationId xmlns:a16="http://schemas.microsoft.com/office/drawing/2014/main" id="{35B8DBB9-790E-41B3-BD7B-89AE659005FD}"/>
                  </a:ext>
                </a:extLst>
              </p:cNvPr>
              <p:cNvSpPr>
                <a:spLocks noChangeArrowheads="1"/>
              </p:cNvSpPr>
              <p:nvPr/>
            </p:nvSpPr>
            <p:spPr bwMode="auto">
              <a:xfrm>
                <a:off x="2579" y="2608"/>
                <a:ext cx="10" cy="382"/>
              </a:xfrm>
              <a:prstGeom prst="rect">
                <a:avLst/>
              </a:prstGeom>
              <a:solidFill>
                <a:srgbClr val="00004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83" name="Rectangle 82">
                <a:extLst>
                  <a:ext uri="{FF2B5EF4-FFF2-40B4-BE49-F238E27FC236}">
                    <a16:creationId xmlns:a16="http://schemas.microsoft.com/office/drawing/2014/main" id="{767D0F5F-D605-4BB5-A10A-8435EB6C490A}"/>
                  </a:ext>
                </a:extLst>
              </p:cNvPr>
              <p:cNvSpPr>
                <a:spLocks noChangeArrowheads="1"/>
              </p:cNvSpPr>
              <p:nvPr/>
            </p:nvSpPr>
            <p:spPr bwMode="auto">
              <a:xfrm>
                <a:off x="2589" y="2608"/>
                <a:ext cx="10" cy="382"/>
              </a:xfrm>
              <a:prstGeom prst="rect">
                <a:avLst/>
              </a:prstGeom>
              <a:solidFill>
                <a:srgbClr val="00004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84" name="Rectangle 83">
                <a:extLst>
                  <a:ext uri="{FF2B5EF4-FFF2-40B4-BE49-F238E27FC236}">
                    <a16:creationId xmlns:a16="http://schemas.microsoft.com/office/drawing/2014/main" id="{84BF0C56-B395-47F9-A8C8-56BBE3BE0B48}"/>
                  </a:ext>
                </a:extLst>
              </p:cNvPr>
              <p:cNvSpPr>
                <a:spLocks noChangeArrowheads="1"/>
              </p:cNvSpPr>
              <p:nvPr/>
            </p:nvSpPr>
            <p:spPr bwMode="auto">
              <a:xfrm>
                <a:off x="2599" y="2608"/>
                <a:ext cx="11" cy="382"/>
              </a:xfrm>
              <a:prstGeom prst="rect">
                <a:avLst/>
              </a:prstGeom>
              <a:solidFill>
                <a:srgbClr val="00004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85" name="Rectangle 84">
                <a:extLst>
                  <a:ext uri="{FF2B5EF4-FFF2-40B4-BE49-F238E27FC236}">
                    <a16:creationId xmlns:a16="http://schemas.microsoft.com/office/drawing/2014/main" id="{1E6BE167-4B3C-4378-A3BA-FBF87DEEE10A}"/>
                  </a:ext>
                </a:extLst>
              </p:cNvPr>
              <p:cNvSpPr>
                <a:spLocks noChangeArrowheads="1"/>
              </p:cNvSpPr>
              <p:nvPr/>
            </p:nvSpPr>
            <p:spPr bwMode="auto">
              <a:xfrm>
                <a:off x="2610" y="2608"/>
                <a:ext cx="10" cy="382"/>
              </a:xfrm>
              <a:prstGeom prst="rect">
                <a:avLst/>
              </a:prstGeom>
              <a:solidFill>
                <a:srgbClr val="0000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86" name="Rectangle 85">
                <a:extLst>
                  <a:ext uri="{FF2B5EF4-FFF2-40B4-BE49-F238E27FC236}">
                    <a16:creationId xmlns:a16="http://schemas.microsoft.com/office/drawing/2014/main" id="{D6EFC2B1-F10F-4853-8FC3-83F3D59AF135}"/>
                  </a:ext>
                </a:extLst>
              </p:cNvPr>
              <p:cNvSpPr>
                <a:spLocks noChangeArrowheads="1"/>
              </p:cNvSpPr>
              <p:nvPr/>
            </p:nvSpPr>
            <p:spPr bwMode="auto">
              <a:xfrm>
                <a:off x="2620" y="2608"/>
                <a:ext cx="10" cy="382"/>
              </a:xfrm>
              <a:prstGeom prst="rect">
                <a:avLst/>
              </a:prstGeom>
              <a:solidFill>
                <a:srgbClr val="00003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87" name="Rectangle 86">
                <a:extLst>
                  <a:ext uri="{FF2B5EF4-FFF2-40B4-BE49-F238E27FC236}">
                    <a16:creationId xmlns:a16="http://schemas.microsoft.com/office/drawing/2014/main" id="{65990C6C-580A-43AF-94EA-827A474A1789}"/>
                  </a:ext>
                </a:extLst>
              </p:cNvPr>
              <p:cNvSpPr>
                <a:spLocks noChangeArrowheads="1"/>
              </p:cNvSpPr>
              <p:nvPr/>
            </p:nvSpPr>
            <p:spPr bwMode="auto">
              <a:xfrm>
                <a:off x="2300" y="2608"/>
                <a:ext cx="330" cy="382"/>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88" name="Rectangle 87">
                <a:extLst>
                  <a:ext uri="{FF2B5EF4-FFF2-40B4-BE49-F238E27FC236}">
                    <a16:creationId xmlns:a16="http://schemas.microsoft.com/office/drawing/2014/main" id="{4AC079A1-D0C8-4B43-8F40-8603E47B7CA4}"/>
                  </a:ext>
                </a:extLst>
              </p:cNvPr>
              <p:cNvSpPr>
                <a:spLocks noChangeArrowheads="1"/>
              </p:cNvSpPr>
              <p:nvPr/>
            </p:nvSpPr>
            <p:spPr bwMode="auto">
              <a:xfrm>
                <a:off x="3446" y="2876"/>
                <a:ext cx="10" cy="114"/>
              </a:xfrm>
              <a:prstGeom prst="rect">
                <a:avLst/>
              </a:prstGeom>
              <a:solidFill>
                <a:srgbClr val="00003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89" name="Rectangle 88">
                <a:extLst>
                  <a:ext uri="{FF2B5EF4-FFF2-40B4-BE49-F238E27FC236}">
                    <a16:creationId xmlns:a16="http://schemas.microsoft.com/office/drawing/2014/main" id="{AFFEFB48-FF98-4723-8F81-6C5E90FC4AB4}"/>
                  </a:ext>
                </a:extLst>
              </p:cNvPr>
              <p:cNvSpPr>
                <a:spLocks noChangeArrowheads="1"/>
              </p:cNvSpPr>
              <p:nvPr/>
            </p:nvSpPr>
            <p:spPr bwMode="auto">
              <a:xfrm>
                <a:off x="3456" y="2876"/>
                <a:ext cx="11" cy="114"/>
              </a:xfrm>
              <a:prstGeom prst="rect">
                <a:avLst/>
              </a:prstGeom>
              <a:solidFill>
                <a:srgbClr val="0000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90" name="Rectangle 89">
                <a:extLst>
                  <a:ext uri="{FF2B5EF4-FFF2-40B4-BE49-F238E27FC236}">
                    <a16:creationId xmlns:a16="http://schemas.microsoft.com/office/drawing/2014/main" id="{D774471B-2F78-407F-BBE7-BA8686D7A166}"/>
                  </a:ext>
                </a:extLst>
              </p:cNvPr>
              <p:cNvSpPr>
                <a:spLocks noChangeArrowheads="1"/>
              </p:cNvSpPr>
              <p:nvPr/>
            </p:nvSpPr>
            <p:spPr bwMode="auto">
              <a:xfrm>
                <a:off x="3467" y="2876"/>
                <a:ext cx="10" cy="114"/>
              </a:xfrm>
              <a:prstGeom prst="rect">
                <a:avLst/>
              </a:prstGeom>
              <a:solidFill>
                <a:srgbClr val="00004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91" name="Rectangle 90">
                <a:extLst>
                  <a:ext uri="{FF2B5EF4-FFF2-40B4-BE49-F238E27FC236}">
                    <a16:creationId xmlns:a16="http://schemas.microsoft.com/office/drawing/2014/main" id="{B4B6D69E-017F-4AD0-9826-6876B44D6CD2}"/>
                  </a:ext>
                </a:extLst>
              </p:cNvPr>
              <p:cNvSpPr>
                <a:spLocks noChangeArrowheads="1"/>
              </p:cNvSpPr>
              <p:nvPr/>
            </p:nvSpPr>
            <p:spPr bwMode="auto">
              <a:xfrm>
                <a:off x="3477" y="2876"/>
                <a:ext cx="10" cy="114"/>
              </a:xfrm>
              <a:prstGeom prst="rect">
                <a:avLst/>
              </a:prstGeom>
              <a:solidFill>
                <a:srgbClr val="00004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92" name="Rectangle 91">
                <a:extLst>
                  <a:ext uri="{FF2B5EF4-FFF2-40B4-BE49-F238E27FC236}">
                    <a16:creationId xmlns:a16="http://schemas.microsoft.com/office/drawing/2014/main" id="{9D1AF980-1B34-4621-BAD6-3BFC16964FEF}"/>
                  </a:ext>
                </a:extLst>
              </p:cNvPr>
              <p:cNvSpPr>
                <a:spLocks noChangeArrowheads="1"/>
              </p:cNvSpPr>
              <p:nvPr/>
            </p:nvSpPr>
            <p:spPr bwMode="auto">
              <a:xfrm>
                <a:off x="3487" y="2876"/>
                <a:ext cx="11" cy="114"/>
              </a:xfrm>
              <a:prstGeom prst="rect">
                <a:avLst/>
              </a:prstGeom>
              <a:solidFill>
                <a:srgbClr val="00004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93" name="Rectangle 92">
                <a:extLst>
                  <a:ext uri="{FF2B5EF4-FFF2-40B4-BE49-F238E27FC236}">
                    <a16:creationId xmlns:a16="http://schemas.microsoft.com/office/drawing/2014/main" id="{74CAF336-BE9C-461F-80CF-8BD1302764D3}"/>
                  </a:ext>
                </a:extLst>
              </p:cNvPr>
              <p:cNvSpPr>
                <a:spLocks noChangeArrowheads="1"/>
              </p:cNvSpPr>
              <p:nvPr/>
            </p:nvSpPr>
            <p:spPr bwMode="auto">
              <a:xfrm>
                <a:off x="3498" y="2876"/>
                <a:ext cx="10" cy="114"/>
              </a:xfrm>
              <a:prstGeom prst="rect">
                <a:avLst/>
              </a:prstGeom>
              <a:solidFill>
                <a:srgbClr val="00005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94" name="Rectangle 93">
                <a:extLst>
                  <a:ext uri="{FF2B5EF4-FFF2-40B4-BE49-F238E27FC236}">
                    <a16:creationId xmlns:a16="http://schemas.microsoft.com/office/drawing/2014/main" id="{BD2D08A4-B6AA-4C43-9FD2-5D58D79CC672}"/>
                  </a:ext>
                </a:extLst>
              </p:cNvPr>
              <p:cNvSpPr>
                <a:spLocks noChangeArrowheads="1"/>
              </p:cNvSpPr>
              <p:nvPr/>
            </p:nvSpPr>
            <p:spPr bwMode="auto">
              <a:xfrm>
                <a:off x="3508" y="2876"/>
                <a:ext cx="10" cy="114"/>
              </a:xfrm>
              <a:prstGeom prst="rect">
                <a:avLst/>
              </a:prstGeom>
              <a:solidFill>
                <a:srgbClr val="00005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95" name="Rectangle 94">
                <a:extLst>
                  <a:ext uri="{FF2B5EF4-FFF2-40B4-BE49-F238E27FC236}">
                    <a16:creationId xmlns:a16="http://schemas.microsoft.com/office/drawing/2014/main" id="{52FECE97-211E-40DC-8E64-9C38FED94D44}"/>
                  </a:ext>
                </a:extLst>
              </p:cNvPr>
              <p:cNvSpPr>
                <a:spLocks noChangeArrowheads="1"/>
              </p:cNvSpPr>
              <p:nvPr/>
            </p:nvSpPr>
            <p:spPr bwMode="auto">
              <a:xfrm>
                <a:off x="3518" y="2876"/>
                <a:ext cx="11" cy="114"/>
              </a:xfrm>
              <a:prstGeom prst="rect">
                <a:avLst/>
              </a:prstGeom>
              <a:solidFill>
                <a:srgbClr val="00006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96" name="Rectangle 95">
                <a:extLst>
                  <a:ext uri="{FF2B5EF4-FFF2-40B4-BE49-F238E27FC236}">
                    <a16:creationId xmlns:a16="http://schemas.microsoft.com/office/drawing/2014/main" id="{D6EC9AD9-EAD1-466D-AF5A-F62C48F4403B}"/>
                  </a:ext>
                </a:extLst>
              </p:cNvPr>
              <p:cNvSpPr>
                <a:spLocks noChangeArrowheads="1"/>
              </p:cNvSpPr>
              <p:nvPr/>
            </p:nvSpPr>
            <p:spPr bwMode="auto">
              <a:xfrm>
                <a:off x="3529" y="2876"/>
                <a:ext cx="10" cy="114"/>
              </a:xfrm>
              <a:prstGeom prst="rect">
                <a:avLst/>
              </a:prstGeom>
              <a:solidFill>
                <a:srgbClr val="0000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97" name="Rectangle 96">
                <a:extLst>
                  <a:ext uri="{FF2B5EF4-FFF2-40B4-BE49-F238E27FC236}">
                    <a16:creationId xmlns:a16="http://schemas.microsoft.com/office/drawing/2014/main" id="{4E45CACA-A22C-4B6F-9814-9D3EF2FF4378}"/>
                  </a:ext>
                </a:extLst>
              </p:cNvPr>
              <p:cNvSpPr>
                <a:spLocks noChangeArrowheads="1"/>
              </p:cNvSpPr>
              <p:nvPr/>
            </p:nvSpPr>
            <p:spPr bwMode="auto">
              <a:xfrm>
                <a:off x="3539" y="2876"/>
                <a:ext cx="10" cy="114"/>
              </a:xfrm>
              <a:prstGeom prst="rect">
                <a:avLst/>
              </a:prstGeom>
              <a:solidFill>
                <a:srgbClr val="00006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98" name="Rectangle 97">
                <a:extLst>
                  <a:ext uri="{FF2B5EF4-FFF2-40B4-BE49-F238E27FC236}">
                    <a16:creationId xmlns:a16="http://schemas.microsoft.com/office/drawing/2014/main" id="{42E20FDB-6D9A-4553-882A-EF0473A4B82F}"/>
                  </a:ext>
                </a:extLst>
              </p:cNvPr>
              <p:cNvSpPr>
                <a:spLocks noChangeArrowheads="1"/>
              </p:cNvSpPr>
              <p:nvPr/>
            </p:nvSpPr>
            <p:spPr bwMode="auto">
              <a:xfrm>
                <a:off x="3549" y="2876"/>
                <a:ext cx="11" cy="114"/>
              </a:xfrm>
              <a:prstGeom prst="rect">
                <a:avLst/>
              </a:prstGeom>
              <a:solidFill>
                <a:srgbClr val="00007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99" name="Rectangle 98">
                <a:extLst>
                  <a:ext uri="{FF2B5EF4-FFF2-40B4-BE49-F238E27FC236}">
                    <a16:creationId xmlns:a16="http://schemas.microsoft.com/office/drawing/2014/main" id="{04546B5A-F6D1-4021-9FEA-1773DFF0C880}"/>
                  </a:ext>
                </a:extLst>
              </p:cNvPr>
              <p:cNvSpPr>
                <a:spLocks noChangeArrowheads="1"/>
              </p:cNvSpPr>
              <p:nvPr/>
            </p:nvSpPr>
            <p:spPr bwMode="auto">
              <a:xfrm>
                <a:off x="3560" y="2876"/>
                <a:ext cx="10" cy="114"/>
              </a:xfrm>
              <a:prstGeom prst="rect">
                <a:avLst/>
              </a:prstGeom>
              <a:solidFill>
                <a:srgbClr val="00007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00" name="Rectangle 99">
                <a:extLst>
                  <a:ext uri="{FF2B5EF4-FFF2-40B4-BE49-F238E27FC236}">
                    <a16:creationId xmlns:a16="http://schemas.microsoft.com/office/drawing/2014/main" id="{487667B6-7410-4F61-A755-2890541F3B3A}"/>
                  </a:ext>
                </a:extLst>
              </p:cNvPr>
              <p:cNvSpPr>
                <a:spLocks noChangeArrowheads="1"/>
              </p:cNvSpPr>
              <p:nvPr/>
            </p:nvSpPr>
            <p:spPr bwMode="auto">
              <a:xfrm>
                <a:off x="3570" y="2876"/>
                <a:ext cx="10" cy="114"/>
              </a:xfrm>
              <a:prstGeom prst="rect">
                <a:avLst/>
              </a:prstGeom>
              <a:solidFill>
                <a:srgbClr val="00007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01" name="Rectangle 100">
                <a:extLst>
                  <a:ext uri="{FF2B5EF4-FFF2-40B4-BE49-F238E27FC236}">
                    <a16:creationId xmlns:a16="http://schemas.microsoft.com/office/drawing/2014/main" id="{055E8FBB-F9A2-4220-8ECB-24DA4851176D}"/>
                  </a:ext>
                </a:extLst>
              </p:cNvPr>
              <p:cNvSpPr>
                <a:spLocks noChangeArrowheads="1"/>
              </p:cNvSpPr>
              <p:nvPr/>
            </p:nvSpPr>
            <p:spPr bwMode="auto">
              <a:xfrm>
                <a:off x="3580" y="2876"/>
                <a:ext cx="11" cy="114"/>
              </a:xfrm>
              <a:prstGeom prst="rect">
                <a:avLst/>
              </a:prstGeom>
              <a:solidFill>
                <a:srgbClr val="0000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02" name="Rectangle 101">
                <a:extLst>
                  <a:ext uri="{FF2B5EF4-FFF2-40B4-BE49-F238E27FC236}">
                    <a16:creationId xmlns:a16="http://schemas.microsoft.com/office/drawing/2014/main" id="{0FE89FC1-22FA-4649-A581-4352AC1D2408}"/>
                  </a:ext>
                </a:extLst>
              </p:cNvPr>
              <p:cNvSpPr>
                <a:spLocks noChangeArrowheads="1"/>
              </p:cNvSpPr>
              <p:nvPr/>
            </p:nvSpPr>
            <p:spPr bwMode="auto">
              <a:xfrm>
                <a:off x="3591" y="2876"/>
                <a:ext cx="10" cy="114"/>
              </a:xfrm>
              <a:prstGeom prst="rect">
                <a:avLst/>
              </a:prstGeom>
              <a:solidFill>
                <a:srgbClr val="0000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03" name="Rectangle 102">
                <a:extLst>
                  <a:ext uri="{FF2B5EF4-FFF2-40B4-BE49-F238E27FC236}">
                    <a16:creationId xmlns:a16="http://schemas.microsoft.com/office/drawing/2014/main" id="{7C02628F-490A-44C6-A1CF-BB305738752C}"/>
                  </a:ext>
                </a:extLst>
              </p:cNvPr>
              <p:cNvSpPr>
                <a:spLocks noChangeArrowheads="1"/>
              </p:cNvSpPr>
              <p:nvPr/>
            </p:nvSpPr>
            <p:spPr bwMode="auto">
              <a:xfrm>
                <a:off x="3601" y="2876"/>
                <a:ext cx="21" cy="114"/>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04" name="Rectangle 103">
                <a:extLst>
                  <a:ext uri="{FF2B5EF4-FFF2-40B4-BE49-F238E27FC236}">
                    <a16:creationId xmlns:a16="http://schemas.microsoft.com/office/drawing/2014/main" id="{023DE7C1-F068-4E4E-A6AF-648EEA2A171E}"/>
                  </a:ext>
                </a:extLst>
              </p:cNvPr>
              <p:cNvSpPr>
                <a:spLocks noChangeArrowheads="1"/>
              </p:cNvSpPr>
              <p:nvPr/>
            </p:nvSpPr>
            <p:spPr bwMode="auto">
              <a:xfrm>
                <a:off x="3622" y="2876"/>
                <a:ext cx="10" cy="114"/>
              </a:xfrm>
              <a:prstGeom prst="rect">
                <a:avLst/>
              </a:prstGeom>
              <a:solidFill>
                <a:srgbClr val="0000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05" name="Rectangle 104">
                <a:extLst>
                  <a:ext uri="{FF2B5EF4-FFF2-40B4-BE49-F238E27FC236}">
                    <a16:creationId xmlns:a16="http://schemas.microsoft.com/office/drawing/2014/main" id="{1177A0FD-7E79-455B-B19F-57FF6C88197B}"/>
                  </a:ext>
                </a:extLst>
              </p:cNvPr>
              <p:cNvSpPr>
                <a:spLocks noChangeArrowheads="1"/>
              </p:cNvSpPr>
              <p:nvPr/>
            </p:nvSpPr>
            <p:spPr bwMode="auto">
              <a:xfrm>
                <a:off x="3632" y="2876"/>
                <a:ext cx="10" cy="114"/>
              </a:xfrm>
              <a:prstGeom prst="rect">
                <a:avLst/>
              </a:prstGeom>
              <a:solidFill>
                <a:srgbClr val="0000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06" name="Rectangle 105">
                <a:extLst>
                  <a:ext uri="{FF2B5EF4-FFF2-40B4-BE49-F238E27FC236}">
                    <a16:creationId xmlns:a16="http://schemas.microsoft.com/office/drawing/2014/main" id="{DEFF31D9-8AEB-4F58-A809-8E25A0B7AF84}"/>
                  </a:ext>
                </a:extLst>
              </p:cNvPr>
              <p:cNvSpPr>
                <a:spLocks noChangeArrowheads="1"/>
              </p:cNvSpPr>
              <p:nvPr/>
            </p:nvSpPr>
            <p:spPr bwMode="auto">
              <a:xfrm>
                <a:off x="3642" y="2876"/>
                <a:ext cx="11" cy="114"/>
              </a:xfrm>
              <a:prstGeom prst="rect">
                <a:avLst/>
              </a:prstGeom>
              <a:solidFill>
                <a:srgbClr val="00007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07" name="Rectangle 106">
                <a:extLst>
                  <a:ext uri="{FF2B5EF4-FFF2-40B4-BE49-F238E27FC236}">
                    <a16:creationId xmlns:a16="http://schemas.microsoft.com/office/drawing/2014/main" id="{76CDCBFE-208F-4939-8A92-1ACFD65F3B1B}"/>
                  </a:ext>
                </a:extLst>
              </p:cNvPr>
              <p:cNvSpPr>
                <a:spLocks noChangeArrowheads="1"/>
              </p:cNvSpPr>
              <p:nvPr/>
            </p:nvSpPr>
            <p:spPr bwMode="auto">
              <a:xfrm>
                <a:off x="3653" y="2876"/>
                <a:ext cx="10" cy="114"/>
              </a:xfrm>
              <a:prstGeom prst="rect">
                <a:avLst/>
              </a:prstGeom>
              <a:solidFill>
                <a:srgbClr val="00007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08" name="Rectangle 107">
                <a:extLst>
                  <a:ext uri="{FF2B5EF4-FFF2-40B4-BE49-F238E27FC236}">
                    <a16:creationId xmlns:a16="http://schemas.microsoft.com/office/drawing/2014/main" id="{93229923-204A-4F22-B32D-777320F84C54}"/>
                  </a:ext>
                </a:extLst>
              </p:cNvPr>
              <p:cNvSpPr>
                <a:spLocks noChangeArrowheads="1"/>
              </p:cNvSpPr>
              <p:nvPr/>
            </p:nvSpPr>
            <p:spPr bwMode="auto">
              <a:xfrm>
                <a:off x="3663" y="2876"/>
                <a:ext cx="10" cy="114"/>
              </a:xfrm>
              <a:prstGeom prst="rect">
                <a:avLst/>
              </a:prstGeom>
              <a:solidFill>
                <a:srgbClr val="00007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09" name="Rectangle 108">
                <a:extLst>
                  <a:ext uri="{FF2B5EF4-FFF2-40B4-BE49-F238E27FC236}">
                    <a16:creationId xmlns:a16="http://schemas.microsoft.com/office/drawing/2014/main" id="{A0769A0A-AC57-45A7-8631-A9903E2879FA}"/>
                  </a:ext>
                </a:extLst>
              </p:cNvPr>
              <p:cNvSpPr>
                <a:spLocks noChangeArrowheads="1"/>
              </p:cNvSpPr>
              <p:nvPr/>
            </p:nvSpPr>
            <p:spPr bwMode="auto">
              <a:xfrm>
                <a:off x="3673" y="2876"/>
                <a:ext cx="11" cy="114"/>
              </a:xfrm>
              <a:prstGeom prst="rect">
                <a:avLst/>
              </a:prstGeom>
              <a:solidFill>
                <a:srgbClr val="00006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10" name="Rectangle 109">
                <a:extLst>
                  <a:ext uri="{FF2B5EF4-FFF2-40B4-BE49-F238E27FC236}">
                    <a16:creationId xmlns:a16="http://schemas.microsoft.com/office/drawing/2014/main" id="{F59A01FF-C557-496C-8176-5FF248F72AFB}"/>
                  </a:ext>
                </a:extLst>
              </p:cNvPr>
              <p:cNvSpPr>
                <a:spLocks noChangeArrowheads="1"/>
              </p:cNvSpPr>
              <p:nvPr/>
            </p:nvSpPr>
            <p:spPr bwMode="auto">
              <a:xfrm>
                <a:off x="3684" y="2876"/>
                <a:ext cx="10" cy="114"/>
              </a:xfrm>
              <a:prstGeom prst="rect">
                <a:avLst/>
              </a:prstGeom>
              <a:solidFill>
                <a:srgbClr val="0000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11" name="Rectangle 110">
                <a:extLst>
                  <a:ext uri="{FF2B5EF4-FFF2-40B4-BE49-F238E27FC236}">
                    <a16:creationId xmlns:a16="http://schemas.microsoft.com/office/drawing/2014/main" id="{C54695B3-5E4F-48E7-88DF-6BADED5F84AC}"/>
                  </a:ext>
                </a:extLst>
              </p:cNvPr>
              <p:cNvSpPr>
                <a:spLocks noChangeArrowheads="1"/>
              </p:cNvSpPr>
              <p:nvPr/>
            </p:nvSpPr>
            <p:spPr bwMode="auto">
              <a:xfrm>
                <a:off x="3694" y="2876"/>
                <a:ext cx="10" cy="114"/>
              </a:xfrm>
              <a:prstGeom prst="rect">
                <a:avLst/>
              </a:prstGeom>
              <a:solidFill>
                <a:srgbClr val="00006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12" name="Rectangle 111">
                <a:extLst>
                  <a:ext uri="{FF2B5EF4-FFF2-40B4-BE49-F238E27FC236}">
                    <a16:creationId xmlns:a16="http://schemas.microsoft.com/office/drawing/2014/main" id="{9F897119-ABB5-48C0-BD6A-0098F5A4F5B9}"/>
                  </a:ext>
                </a:extLst>
              </p:cNvPr>
              <p:cNvSpPr>
                <a:spLocks noChangeArrowheads="1"/>
              </p:cNvSpPr>
              <p:nvPr/>
            </p:nvSpPr>
            <p:spPr bwMode="auto">
              <a:xfrm>
                <a:off x="3704" y="2876"/>
                <a:ext cx="11" cy="114"/>
              </a:xfrm>
              <a:prstGeom prst="rect">
                <a:avLst/>
              </a:prstGeom>
              <a:solidFill>
                <a:srgbClr val="00005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13" name="Rectangle 112">
                <a:extLst>
                  <a:ext uri="{FF2B5EF4-FFF2-40B4-BE49-F238E27FC236}">
                    <a16:creationId xmlns:a16="http://schemas.microsoft.com/office/drawing/2014/main" id="{89C05D94-C6AB-4339-9C6E-0B8DE2F7CF85}"/>
                  </a:ext>
                </a:extLst>
              </p:cNvPr>
              <p:cNvSpPr>
                <a:spLocks noChangeArrowheads="1"/>
              </p:cNvSpPr>
              <p:nvPr/>
            </p:nvSpPr>
            <p:spPr bwMode="auto">
              <a:xfrm>
                <a:off x="3715" y="2876"/>
                <a:ext cx="10" cy="114"/>
              </a:xfrm>
              <a:prstGeom prst="rect">
                <a:avLst/>
              </a:prstGeom>
              <a:solidFill>
                <a:srgbClr val="00005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14" name="Rectangle 113">
                <a:extLst>
                  <a:ext uri="{FF2B5EF4-FFF2-40B4-BE49-F238E27FC236}">
                    <a16:creationId xmlns:a16="http://schemas.microsoft.com/office/drawing/2014/main" id="{47C78738-131B-4AAC-BFC3-8540BFFF7941}"/>
                  </a:ext>
                </a:extLst>
              </p:cNvPr>
              <p:cNvSpPr>
                <a:spLocks noChangeArrowheads="1"/>
              </p:cNvSpPr>
              <p:nvPr/>
            </p:nvSpPr>
            <p:spPr bwMode="auto">
              <a:xfrm>
                <a:off x="3725" y="2876"/>
                <a:ext cx="10" cy="114"/>
              </a:xfrm>
              <a:prstGeom prst="rect">
                <a:avLst/>
              </a:prstGeom>
              <a:solidFill>
                <a:srgbClr val="00004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15" name="Rectangle 114">
                <a:extLst>
                  <a:ext uri="{FF2B5EF4-FFF2-40B4-BE49-F238E27FC236}">
                    <a16:creationId xmlns:a16="http://schemas.microsoft.com/office/drawing/2014/main" id="{E8EB5020-648E-4793-B05E-9FE4EAC451A3}"/>
                  </a:ext>
                </a:extLst>
              </p:cNvPr>
              <p:cNvSpPr>
                <a:spLocks noChangeArrowheads="1"/>
              </p:cNvSpPr>
              <p:nvPr/>
            </p:nvSpPr>
            <p:spPr bwMode="auto">
              <a:xfrm>
                <a:off x="3735" y="2876"/>
                <a:ext cx="11" cy="114"/>
              </a:xfrm>
              <a:prstGeom prst="rect">
                <a:avLst/>
              </a:prstGeom>
              <a:solidFill>
                <a:srgbClr val="00004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16" name="Rectangle 115">
                <a:extLst>
                  <a:ext uri="{FF2B5EF4-FFF2-40B4-BE49-F238E27FC236}">
                    <a16:creationId xmlns:a16="http://schemas.microsoft.com/office/drawing/2014/main" id="{AEF1DF22-7E73-4F10-97B3-43D0A7D8DBF5}"/>
                  </a:ext>
                </a:extLst>
              </p:cNvPr>
              <p:cNvSpPr>
                <a:spLocks noChangeArrowheads="1"/>
              </p:cNvSpPr>
              <p:nvPr/>
            </p:nvSpPr>
            <p:spPr bwMode="auto">
              <a:xfrm>
                <a:off x="3746" y="2876"/>
                <a:ext cx="10" cy="114"/>
              </a:xfrm>
              <a:prstGeom prst="rect">
                <a:avLst/>
              </a:prstGeom>
              <a:solidFill>
                <a:srgbClr val="00004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17" name="Rectangle 116">
                <a:extLst>
                  <a:ext uri="{FF2B5EF4-FFF2-40B4-BE49-F238E27FC236}">
                    <a16:creationId xmlns:a16="http://schemas.microsoft.com/office/drawing/2014/main" id="{5D411F0F-B693-4BFF-81CF-7C3BD773DAB9}"/>
                  </a:ext>
                </a:extLst>
              </p:cNvPr>
              <p:cNvSpPr>
                <a:spLocks noChangeArrowheads="1"/>
              </p:cNvSpPr>
              <p:nvPr/>
            </p:nvSpPr>
            <p:spPr bwMode="auto">
              <a:xfrm>
                <a:off x="3756" y="2876"/>
                <a:ext cx="10" cy="114"/>
              </a:xfrm>
              <a:prstGeom prst="rect">
                <a:avLst/>
              </a:prstGeom>
              <a:solidFill>
                <a:srgbClr val="0000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18" name="Rectangle 117">
                <a:extLst>
                  <a:ext uri="{FF2B5EF4-FFF2-40B4-BE49-F238E27FC236}">
                    <a16:creationId xmlns:a16="http://schemas.microsoft.com/office/drawing/2014/main" id="{199F4E23-6050-4D18-8A8D-4AC012971208}"/>
                  </a:ext>
                </a:extLst>
              </p:cNvPr>
              <p:cNvSpPr>
                <a:spLocks noChangeArrowheads="1"/>
              </p:cNvSpPr>
              <p:nvPr/>
            </p:nvSpPr>
            <p:spPr bwMode="auto">
              <a:xfrm>
                <a:off x="3766" y="2876"/>
                <a:ext cx="10" cy="114"/>
              </a:xfrm>
              <a:prstGeom prst="rect">
                <a:avLst/>
              </a:prstGeom>
              <a:solidFill>
                <a:srgbClr val="00003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19" name="Rectangle 118">
                <a:extLst>
                  <a:ext uri="{FF2B5EF4-FFF2-40B4-BE49-F238E27FC236}">
                    <a16:creationId xmlns:a16="http://schemas.microsoft.com/office/drawing/2014/main" id="{BED75034-E7C6-4029-B86C-46AAF84D9494}"/>
                  </a:ext>
                </a:extLst>
              </p:cNvPr>
              <p:cNvSpPr>
                <a:spLocks noChangeArrowheads="1"/>
              </p:cNvSpPr>
              <p:nvPr/>
            </p:nvSpPr>
            <p:spPr bwMode="auto">
              <a:xfrm>
                <a:off x="3446" y="2876"/>
                <a:ext cx="330" cy="114"/>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20" name="Rectangle 119">
                <a:extLst>
                  <a:ext uri="{FF2B5EF4-FFF2-40B4-BE49-F238E27FC236}">
                    <a16:creationId xmlns:a16="http://schemas.microsoft.com/office/drawing/2014/main" id="{C186CB08-615C-40EC-B231-C3A6BD0A0390}"/>
                  </a:ext>
                </a:extLst>
              </p:cNvPr>
              <p:cNvSpPr>
                <a:spLocks noChangeArrowheads="1"/>
              </p:cNvSpPr>
              <p:nvPr/>
            </p:nvSpPr>
            <p:spPr bwMode="auto">
              <a:xfrm>
                <a:off x="1484" y="1699"/>
                <a:ext cx="11" cy="1291"/>
              </a:xfrm>
              <a:prstGeom prst="rect">
                <a:avLst/>
              </a:prstGeom>
              <a:solidFill>
                <a:srgbClr val="49794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21" name="Rectangle 120">
                <a:extLst>
                  <a:ext uri="{FF2B5EF4-FFF2-40B4-BE49-F238E27FC236}">
                    <a16:creationId xmlns:a16="http://schemas.microsoft.com/office/drawing/2014/main" id="{E06FF660-1F10-45F6-AD6C-80C0E37E8445}"/>
                  </a:ext>
                </a:extLst>
              </p:cNvPr>
              <p:cNvSpPr>
                <a:spLocks noChangeArrowheads="1"/>
              </p:cNvSpPr>
              <p:nvPr/>
            </p:nvSpPr>
            <p:spPr bwMode="auto">
              <a:xfrm>
                <a:off x="1495" y="1699"/>
                <a:ext cx="10" cy="1291"/>
              </a:xfrm>
              <a:prstGeom prst="rect">
                <a:avLst/>
              </a:prstGeom>
              <a:solidFill>
                <a:srgbClr val="4C7E4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22" name="Rectangle 121">
                <a:extLst>
                  <a:ext uri="{FF2B5EF4-FFF2-40B4-BE49-F238E27FC236}">
                    <a16:creationId xmlns:a16="http://schemas.microsoft.com/office/drawing/2014/main" id="{83010B38-749A-4603-AA70-CCC812DAFFB5}"/>
                  </a:ext>
                </a:extLst>
              </p:cNvPr>
              <p:cNvSpPr>
                <a:spLocks noChangeArrowheads="1"/>
              </p:cNvSpPr>
              <p:nvPr/>
            </p:nvSpPr>
            <p:spPr bwMode="auto">
              <a:xfrm>
                <a:off x="1505" y="1699"/>
                <a:ext cx="10" cy="1291"/>
              </a:xfrm>
              <a:prstGeom prst="rect">
                <a:avLst/>
              </a:prstGeom>
              <a:solidFill>
                <a:srgbClr val="5086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23" name="Rectangle 122">
                <a:extLst>
                  <a:ext uri="{FF2B5EF4-FFF2-40B4-BE49-F238E27FC236}">
                    <a16:creationId xmlns:a16="http://schemas.microsoft.com/office/drawing/2014/main" id="{4486EDA6-203D-42E8-8E72-6344C1BAC23E}"/>
                  </a:ext>
                </a:extLst>
              </p:cNvPr>
              <p:cNvSpPr>
                <a:spLocks noChangeArrowheads="1"/>
              </p:cNvSpPr>
              <p:nvPr/>
            </p:nvSpPr>
            <p:spPr bwMode="auto">
              <a:xfrm>
                <a:off x="1515" y="1699"/>
                <a:ext cx="11" cy="1291"/>
              </a:xfrm>
              <a:prstGeom prst="rect">
                <a:avLst/>
              </a:prstGeom>
              <a:solidFill>
                <a:srgbClr val="57905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24" name="Rectangle 123">
                <a:extLst>
                  <a:ext uri="{FF2B5EF4-FFF2-40B4-BE49-F238E27FC236}">
                    <a16:creationId xmlns:a16="http://schemas.microsoft.com/office/drawing/2014/main" id="{149BAAB4-E82E-49CE-8EA1-A4637E2523B1}"/>
                  </a:ext>
                </a:extLst>
              </p:cNvPr>
              <p:cNvSpPr>
                <a:spLocks noChangeArrowheads="1"/>
              </p:cNvSpPr>
              <p:nvPr/>
            </p:nvSpPr>
            <p:spPr bwMode="auto">
              <a:xfrm>
                <a:off x="1526" y="1699"/>
                <a:ext cx="10" cy="1291"/>
              </a:xfrm>
              <a:prstGeom prst="rect">
                <a:avLst/>
              </a:prstGeom>
              <a:solidFill>
                <a:srgbClr val="5E9C5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25" name="Rectangle 124">
                <a:extLst>
                  <a:ext uri="{FF2B5EF4-FFF2-40B4-BE49-F238E27FC236}">
                    <a16:creationId xmlns:a16="http://schemas.microsoft.com/office/drawing/2014/main" id="{E5E98D92-888B-4B22-8837-3307B17B02C9}"/>
                  </a:ext>
                </a:extLst>
              </p:cNvPr>
              <p:cNvSpPr>
                <a:spLocks noChangeArrowheads="1"/>
              </p:cNvSpPr>
              <p:nvPr/>
            </p:nvSpPr>
            <p:spPr bwMode="auto">
              <a:xfrm>
                <a:off x="1536" y="1699"/>
                <a:ext cx="10" cy="1291"/>
              </a:xfrm>
              <a:prstGeom prst="rect">
                <a:avLst/>
              </a:prstGeom>
              <a:solidFill>
                <a:srgbClr val="66A9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26" name="Rectangle 125">
                <a:extLst>
                  <a:ext uri="{FF2B5EF4-FFF2-40B4-BE49-F238E27FC236}">
                    <a16:creationId xmlns:a16="http://schemas.microsoft.com/office/drawing/2014/main" id="{5EAD41B3-7A47-4A42-991B-1420C88A0B6A}"/>
                  </a:ext>
                </a:extLst>
              </p:cNvPr>
              <p:cNvSpPr>
                <a:spLocks noChangeArrowheads="1"/>
              </p:cNvSpPr>
              <p:nvPr/>
            </p:nvSpPr>
            <p:spPr bwMode="auto">
              <a:xfrm>
                <a:off x="1546" y="1699"/>
                <a:ext cx="11" cy="1291"/>
              </a:xfrm>
              <a:prstGeom prst="rect">
                <a:avLst/>
              </a:prstGeom>
              <a:solidFill>
                <a:srgbClr val="6EB76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27" name="Rectangle 126">
                <a:extLst>
                  <a:ext uri="{FF2B5EF4-FFF2-40B4-BE49-F238E27FC236}">
                    <a16:creationId xmlns:a16="http://schemas.microsoft.com/office/drawing/2014/main" id="{46FFB52F-E786-4C2E-8831-BDA6581AE975}"/>
                  </a:ext>
                </a:extLst>
              </p:cNvPr>
              <p:cNvSpPr>
                <a:spLocks noChangeArrowheads="1"/>
              </p:cNvSpPr>
              <p:nvPr/>
            </p:nvSpPr>
            <p:spPr bwMode="auto">
              <a:xfrm>
                <a:off x="1557" y="1699"/>
                <a:ext cx="10" cy="1291"/>
              </a:xfrm>
              <a:prstGeom prst="rect">
                <a:avLst/>
              </a:prstGeom>
              <a:solidFill>
                <a:srgbClr val="77C57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28" name="Rectangle 127">
                <a:extLst>
                  <a:ext uri="{FF2B5EF4-FFF2-40B4-BE49-F238E27FC236}">
                    <a16:creationId xmlns:a16="http://schemas.microsoft.com/office/drawing/2014/main" id="{A8016397-DBB4-4074-B6B7-6FABEBCDB537}"/>
                  </a:ext>
                </a:extLst>
              </p:cNvPr>
              <p:cNvSpPr>
                <a:spLocks noChangeArrowheads="1"/>
              </p:cNvSpPr>
              <p:nvPr/>
            </p:nvSpPr>
            <p:spPr bwMode="auto">
              <a:xfrm>
                <a:off x="1567" y="1699"/>
                <a:ext cx="10" cy="1291"/>
              </a:xfrm>
              <a:prstGeom prst="rect">
                <a:avLst/>
              </a:prstGeom>
              <a:solidFill>
                <a:srgbClr val="7ED27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29" name="Rectangle 128">
                <a:extLst>
                  <a:ext uri="{FF2B5EF4-FFF2-40B4-BE49-F238E27FC236}">
                    <a16:creationId xmlns:a16="http://schemas.microsoft.com/office/drawing/2014/main" id="{6FB7A57C-C667-4278-A84E-6CDBF0366084}"/>
                  </a:ext>
                </a:extLst>
              </p:cNvPr>
              <p:cNvSpPr>
                <a:spLocks noChangeArrowheads="1"/>
              </p:cNvSpPr>
              <p:nvPr/>
            </p:nvSpPr>
            <p:spPr bwMode="auto">
              <a:xfrm>
                <a:off x="1577" y="1699"/>
                <a:ext cx="11" cy="1291"/>
              </a:xfrm>
              <a:prstGeom prst="rect">
                <a:avLst/>
              </a:prstGeom>
              <a:solidFill>
                <a:srgbClr val="86DF8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30" name="Rectangle 129">
                <a:extLst>
                  <a:ext uri="{FF2B5EF4-FFF2-40B4-BE49-F238E27FC236}">
                    <a16:creationId xmlns:a16="http://schemas.microsoft.com/office/drawing/2014/main" id="{CC018A55-531A-4BB7-BA4A-7B14C399D889}"/>
                  </a:ext>
                </a:extLst>
              </p:cNvPr>
              <p:cNvSpPr>
                <a:spLocks noChangeArrowheads="1"/>
              </p:cNvSpPr>
              <p:nvPr/>
            </p:nvSpPr>
            <p:spPr bwMode="auto">
              <a:xfrm>
                <a:off x="1588" y="1699"/>
                <a:ext cx="10" cy="1291"/>
              </a:xfrm>
              <a:prstGeom prst="rect">
                <a:avLst/>
              </a:prstGeom>
              <a:solidFill>
                <a:srgbClr val="8BE88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31" name="Rectangle 130">
                <a:extLst>
                  <a:ext uri="{FF2B5EF4-FFF2-40B4-BE49-F238E27FC236}">
                    <a16:creationId xmlns:a16="http://schemas.microsoft.com/office/drawing/2014/main" id="{01051249-D84F-4E5D-863E-3DA8E4102924}"/>
                  </a:ext>
                </a:extLst>
              </p:cNvPr>
              <p:cNvSpPr>
                <a:spLocks noChangeArrowheads="1"/>
              </p:cNvSpPr>
              <p:nvPr/>
            </p:nvSpPr>
            <p:spPr bwMode="auto">
              <a:xfrm>
                <a:off x="1598" y="1699"/>
                <a:ext cx="10" cy="1291"/>
              </a:xfrm>
              <a:prstGeom prst="rect">
                <a:avLst/>
              </a:prstGeom>
              <a:solidFill>
                <a:srgbClr val="90F09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32" name="Rectangle 131">
                <a:extLst>
                  <a:ext uri="{FF2B5EF4-FFF2-40B4-BE49-F238E27FC236}">
                    <a16:creationId xmlns:a16="http://schemas.microsoft.com/office/drawing/2014/main" id="{5A6BDF0E-E757-435B-A5C1-6C650E2505CF}"/>
                  </a:ext>
                </a:extLst>
              </p:cNvPr>
              <p:cNvSpPr>
                <a:spLocks noChangeArrowheads="1"/>
              </p:cNvSpPr>
              <p:nvPr/>
            </p:nvSpPr>
            <p:spPr bwMode="auto">
              <a:xfrm>
                <a:off x="1608" y="1699"/>
                <a:ext cx="11" cy="1291"/>
              </a:xfrm>
              <a:prstGeom prst="rect">
                <a:avLst/>
              </a:prstGeom>
              <a:solidFill>
                <a:srgbClr val="93F59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33" name="Rectangle 132">
                <a:extLst>
                  <a:ext uri="{FF2B5EF4-FFF2-40B4-BE49-F238E27FC236}">
                    <a16:creationId xmlns:a16="http://schemas.microsoft.com/office/drawing/2014/main" id="{5981ABA9-74E6-43DF-A3D6-E9BD8EFD95AB}"/>
                  </a:ext>
                </a:extLst>
              </p:cNvPr>
              <p:cNvSpPr>
                <a:spLocks noChangeArrowheads="1"/>
              </p:cNvSpPr>
              <p:nvPr/>
            </p:nvSpPr>
            <p:spPr bwMode="auto">
              <a:xfrm>
                <a:off x="1619" y="1699"/>
                <a:ext cx="10" cy="1291"/>
              </a:xfrm>
              <a:prstGeom prst="rect">
                <a:avLst/>
              </a:prstGeom>
              <a:solidFill>
                <a:srgbClr val="96FB9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34" name="Rectangle 133">
                <a:extLst>
                  <a:ext uri="{FF2B5EF4-FFF2-40B4-BE49-F238E27FC236}">
                    <a16:creationId xmlns:a16="http://schemas.microsoft.com/office/drawing/2014/main" id="{86BA9D67-127D-4A08-B5F7-C87B1AC37079}"/>
                  </a:ext>
                </a:extLst>
              </p:cNvPr>
              <p:cNvSpPr>
                <a:spLocks noChangeArrowheads="1"/>
              </p:cNvSpPr>
              <p:nvPr/>
            </p:nvSpPr>
            <p:spPr bwMode="auto">
              <a:xfrm>
                <a:off x="1629" y="1699"/>
                <a:ext cx="10" cy="1291"/>
              </a:xfrm>
              <a:prstGeom prst="rect">
                <a:avLst/>
              </a:prstGeom>
              <a:solidFill>
                <a:srgbClr val="97FD9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35" name="Rectangle 134">
                <a:extLst>
                  <a:ext uri="{FF2B5EF4-FFF2-40B4-BE49-F238E27FC236}">
                    <a16:creationId xmlns:a16="http://schemas.microsoft.com/office/drawing/2014/main" id="{F9B403C6-7193-4E94-9BF0-EFB9F4EB4B20}"/>
                  </a:ext>
                </a:extLst>
              </p:cNvPr>
              <p:cNvSpPr>
                <a:spLocks noChangeArrowheads="1"/>
              </p:cNvSpPr>
              <p:nvPr/>
            </p:nvSpPr>
            <p:spPr bwMode="auto">
              <a:xfrm>
                <a:off x="1639" y="1699"/>
                <a:ext cx="11" cy="1291"/>
              </a:xfrm>
              <a:prstGeom prst="rect">
                <a:avLst/>
              </a:prstGeom>
              <a:solidFill>
                <a:srgbClr val="99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36" name="Rectangle 135">
                <a:extLst>
                  <a:ext uri="{FF2B5EF4-FFF2-40B4-BE49-F238E27FC236}">
                    <a16:creationId xmlns:a16="http://schemas.microsoft.com/office/drawing/2014/main" id="{9DFD7671-7099-4FA7-85CA-6A0801F3ACEF}"/>
                  </a:ext>
                </a:extLst>
              </p:cNvPr>
              <p:cNvSpPr>
                <a:spLocks noChangeArrowheads="1"/>
              </p:cNvSpPr>
              <p:nvPr/>
            </p:nvSpPr>
            <p:spPr bwMode="auto">
              <a:xfrm>
                <a:off x="1650" y="1699"/>
                <a:ext cx="10" cy="1291"/>
              </a:xfrm>
              <a:prstGeom prst="rect">
                <a:avLst/>
              </a:prstGeom>
              <a:solidFill>
                <a:srgbClr val="97FD9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37" name="Rectangle 136">
                <a:extLst>
                  <a:ext uri="{FF2B5EF4-FFF2-40B4-BE49-F238E27FC236}">
                    <a16:creationId xmlns:a16="http://schemas.microsoft.com/office/drawing/2014/main" id="{00C96690-8C03-47B3-AC80-FC1069657827}"/>
                  </a:ext>
                </a:extLst>
              </p:cNvPr>
              <p:cNvSpPr>
                <a:spLocks noChangeArrowheads="1"/>
              </p:cNvSpPr>
              <p:nvPr/>
            </p:nvSpPr>
            <p:spPr bwMode="auto">
              <a:xfrm>
                <a:off x="1660" y="1699"/>
                <a:ext cx="10" cy="1291"/>
              </a:xfrm>
              <a:prstGeom prst="rect">
                <a:avLst/>
              </a:prstGeom>
              <a:solidFill>
                <a:srgbClr val="96FB9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38" name="Rectangle 137">
                <a:extLst>
                  <a:ext uri="{FF2B5EF4-FFF2-40B4-BE49-F238E27FC236}">
                    <a16:creationId xmlns:a16="http://schemas.microsoft.com/office/drawing/2014/main" id="{82738E08-4B95-4CA9-8D3C-5B8245ACD19A}"/>
                  </a:ext>
                </a:extLst>
              </p:cNvPr>
              <p:cNvSpPr>
                <a:spLocks noChangeArrowheads="1"/>
              </p:cNvSpPr>
              <p:nvPr/>
            </p:nvSpPr>
            <p:spPr bwMode="auto">
              <a:xfrm>
                <a:off x="1670" y="1699"/>
                <a:ext cx="10" cy="1291"/>
              </a:xfrm>
              <a:prstGeom prst="rect">
                <a:avLst/>
              </a:prstGeom>
              <a:solidFill>
                <a:srgbClr val="93F69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39" name="Rectangle 138">
                <a:extLst>
                  <a:ext uri="{FF2B5EF4-FFF2-40B4-BE49-F238E27FC236}">
                    <a16:creationId xmlns:a16="http://schemas.microsoft.com/office/drawing/2014/main" id="{F363C431-71F2-4E70-BC34-85755380DCCD}"/>
                  </a:ext>
                </a:extLst>
              </p:cNvPr>
              <p:cNvSpPr>
                <a:spLocks noChangeArrowheads="1"/>
              </p:cNvSpPr>
              <p:nvPr/>
            </p:nvSpPr>
            <p:spPr bwMode="auto">
              <a:xfrm>
                <a:off x="1680" y="1699"/>
                <a:ext cx="11" cy="1291"/>
              </a:xfrm>
              <a:prstGeom prst="rect">
                <a:avLst/>
              </a:prstGeom>
              <a:solidFill>
                <a:srgbClr val="90F09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40" name="Rectangle 139">
                <a:extLst>
                  <a:ext uri="{FF2B5EF4-FFF2-40B4-BE49-F238E27FC236}">
                    <a16:creationId xmlns:a16="http://schemas.microsoft.com/office/drawing/2014/main" id="{068558A9-B37C-481E-A0E5-CC26DDC71BA7}"/>
                  </a:ext>
                </a:extLst>
              </p:cNvPr>
              <p:cNvSpPr>
                <a:spLocks noChangeArrowheads="1"/>
              </p:cNvSpPr>
              <p:nvPr/>
            </p:nvSpPr>
            <p:spPr bwMode="auto">
              <a:xfrm>
                <a:off x="1691" y="1699"/>
                <a:ext cx="10" cy="1291"/>
              </a:xfrm>
              <a:prstGeom prst="rect">
                <a:avLst/>
              </a:prstGeom>
              <a:solidFill>
                <a:srgbClr val="8BE88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41" name="Rectangle 140">
                <a:extLst>
                  <a:ext uri="{FF2B5EF4-FFF2-40B4-BE49-F238E27FC236}">
                    <a16:creationId xmlns:a16="http://schemas.microsoft.com/office/drawing/2014/main" id="{8AD19DE2-FEA7-467C-A6A1-723E59D15B7F}"/>
                  </a:ext>
                </a:extLst>
              </p:cNvPr>
              <p:cNvSpPr>
                <a:spLocks noChangeArrowheads="1"/>
              </p:cNvSpPr>
              <p:nvPr/>
            </p:nvSpPr>
            <p:spPr bwMode="auto">
              <a:xfrm>
                <a:off x="1701" y="1699"/>
                <a:ext cx="10" cy="1291"/>
              </a:xfrm>
              <a:prstGeom prst="rect">
                <a:avLst/>
              </a:prstGeom>
              <a:solidFill>
                <a:srgbClr val="86DF8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42" name="Rectangle 141">
                <a:extLst>
                  <a:ext uri="{FF2B5EF4-FFF2-40B4-BE49-F238E27FC236}">
                    <a16:creationId xmlns:a16="http://schemas.microsoft.com/office/drawing/2014/main" id="{00B8BAB1-EABE-4922-B083-EE87F312750D}"/>
                  </a:ext>
                </a:extLst>
              </p:cNvPr>
              <p:cNvSpPr>
                <a:spLocks noChangeArrowheads="1"/>
              </p:cNvSpPr>
              <p:nvPr/>
            </p:nvSpPr>
            <p:spPr bwMode="auto">
              <a:xfrm>
                <a:off x="1711" y="1699"/>
                <a:ext cx="11" cy="1291"/>
              </a:xfrm>
              <a:prstGeom prst="rect">
                <a:avLst/>
              </a:prstGeom>
              <a:solidFill>
                <a:srgbClr val="7ED27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43" name="Rectangle 142">
                <a:extLst>
                  <a:ext uri="{FF2B5EF4-FFF2-40B4-BE49-F238E27FC236}">
                    <a16:creationId xmlns:a16="http://schemas.microsoft.com/office/drawing/2014/main" id="{BFD69446-31FF-4545-8546-9B6495CEDDA5}"/>
                  </a:ext>
                </a:extLst>
              </p:cNvPr>
              <p:cNvSpPr>
                <a:spLocks noChangeArrowheads="1"/>
              </p:cNvSpPr>
              <p:nvPr/>
            </p:nvSpPr>
            <p:spPr bwMode="auto">
              <a:xfrm>
                <a:off x="1722" y="1699"/>
                <a:ext cx="10" cy="1291"/>
              </a:xfrm>
              <a:prstGeom prst="rect">
                <a:avLst/>
              </a:prstGeom>
              <a:solidFill>
                <a:srgbClr val="77C57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44" name="Rectangle 143">
                <a:extLst>
                  <a:ext uri="{FF2B5EF4-FFF2-40B4-BE49-F238E27FC236}">
                    <a16:creationId xmlns:a16="http://schemas.microsoft.com/office/drawing/2014/main" id="{67443C31-A682-4463-BA39-C43329CCB2F8}"/>
                  </a:ext>
                </a:extLst>
              </p:cNvPr>
              <p:cNvSpPr>
                <a:spLocks noChangeArrowheads="1"/>
              </p:cNvSpPr>
              <p:nvPr/>
            </p:nvSpPr>
            <p:spPr bwMode="auto">
              <a:xfrm>
                <a:off x="1732" y="1699"/>
                <a:ext cx="10" cy="1291"/>
              </a:xfrm>
              <a:prstGeom prst="rect">
                <a:avLst/>
              </a:prstGeom>
              <a:solidFill>
                <a:srgbClr val="6EB76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45" name="Rectangle 144">
                <a:extLst>
                  <a:ext uri="{FF2B5EF4-FFF2-40B4-BE49-F238E27FC236}">
                    <a16:creationId xmlns:a16="http://schemas.microsoft.com/office/drawing/2014/main" id="{3811D6F9-41DE-4753-A048-CFA2E8033D56}"/>
                  </a:ext>
                </a:extLst>
              </p:cNvPr>
              <p:cNvSpPr>
                <a:spLocks noChangeArrowheads="1"/>
              </p:cNvSpPr>
              <p:nvPr/>
            </p:nvSpPr>
            <p:spPr bwMode="auto">
              <a:xfrm>
                <a:off x="1742" y="1699"/>
                <a:ext cx="11" cy="1291"/>
              </a:xfrm>
              <a:prstGeom prst="rect">
                <a:avLst/>
              </a:prstGeom>
              <a:solidFill>
                <a:srgbClr val="66A9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46" name="Rectangle 145">
                <a:extLst>
                  <a:ext uri="{FF2B5EF4-FFF2-40B4-BE49-F238E27FC236}">
                    <a16:creationId xmlns:a16="http://schemas.microsoft.com/office/drawing/2014/main" id="{E93C218C-5711-4D6A-B096-BC687E6244B8}"/>
                  </a:ext>
                </a:extLst>
              </p:cNvPr>
              <p:cNvSpPr>
                <a:spLocks noChangeArrowheads="1"/>
              </p:cNvSpPr>
              <p:nvPr/>
            </p:nvSpPr>
            <p:spPr bwMode="auto">
              <a:xfrm>
                <a:off x="1753" y="1699"/>
                <a:ext cx="10" cy="1291"/>
              </a:xfrm>
              <a:prstGeom prst="rect">
                <a:avLst/>
              </a:prstGeom>
              <a:solidFill>
                <a:srgbClr val="5E9C5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47" name="Rectangle 146">
                <a:extLst>
                  <a:ext uri="{FF2B5EF4-FFF2-40B4-BE49-F238E27FC236}">
                    <a16:creationId xmlns:a16="http://schemas.microsoft.com/office/drawing/2014/main" id="{F5EADD4B-86E3-4E37-9342-FB540BF13794}"/>
                  </a:ext>
                </a:extLst>
              </p:cNvPr>
              <p:cNvSpPr>
                <a:spLocks noChangeArrowheads="1"/>
              </p:cNvSpPr>
              <p:nvPr/>
            </p:nvSpPr>
            <p:spPr bwMode="auto">
              <a:xfrm>
                <a:off x="1763" y="1699"/>
                <a:ext cx="10" cy="1291"/>
              </a:xfrm>
              <a:prstGeom prst="rect">
                <a:avLst/>
              </a:prstGeom>
              <a:solidFill>
                <a:srgbClr val="57905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48" name="Rectangle 147">
                <a:extLst>
                  <a:ext uri="{FF2B5EF4-FFF2-40B4-BE49-F238E27FC236}">
                    <a16:creationId xmlns:a16="http://schemas.microsoft.com/office/drawing/2014/main" id="{BB703123-454A-4284-82FC-0088BAF865EC}"/>
                  </a:ext>
                </a:extLst>
              </p:cNvPr>
              <p:cNvSpPr>
                <a:spLocks noChangeArrowheads="1"/>
              </p:cNvSpPr>
              <p:nvPr/>
            </p:nvSpPr>
            <p:spPr bwMode="auto">
              <a:xfrm>
                <a:off x="1773" y="1699"/>
                <a:ext cx="11" cy="1291"/>
              </a:xfrm>
              <a:prstGeom prst="rect">
                <a:avLst/>
              </a:prstGeom>
              <a:solidFill>
                <a:srgbClr val="51865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49" name="Rectangle 148">
                <a:extLst>
                  <a:ext uri="{FF2B5EF4-FFF2-40B4-BE49-F238E27FC236}">
                    <a16:creationId xmlns:a16="http://schemas.microsoft.com/office/drawing/2014/main" id="{B220018C-D0D5-4EA2-8025-06284A0EA199}"/>
                  </a:ext>
                </a:extLst>
              </p:cNvPr>
              <p:cNvSpPr>
                <a:spLocks noChangeArrowheads="1"/>
              </p:cNvSpPr>
              <p:nvPr/>
            </p:nvSpPr>
            <p:spPr bwMode="auto">
              <a:xfrm>
                <a:off x="1784" y="1699"/>
                <a:ext cx="10" cy="1291"/>
              </a:xfrm>
              <a:prstGeom prst="rect">
                <a:avLst/>
              </a:prstGeom>
              <a:solidFill>
                <a:srgbClr val="4C7E4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50" name="Rectangle 149">
                <a:extLst>
                  <a:ext uri="{FF2B5EF4-FFF2-40B4-BE49-F238E27FC236}">
                    <a16:creationId xmlns:a16="http://schemas.microsoft.com/office/drawing/2014/main" id="{4821A526-F6E3-4D09-BB75-A1F965AA3CB7}"/>
                  </a:ext>
                </a:extLst>
              </p:cNvPr>
              <p:cNvSpPr>
                <a:spLocks noChangeArrowheads="1"/>
              </p:cNvSpPr>
              <p:nvPr/>
            </p:nvSpPr>
            <p:spPr bwMode="auto">
              <a:xfrm>
                <a:off x="1794" y="1699"/>
                <a:ext cx="10" cy="1291"/>
              </a:xfrm>
              <a:prstGeom prst="rect">
                <a:avLst/>
              </a:prstGeom>
              <a:solidFill>
                <a:srgbClr val="49794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51" name="Rectangle 150">
                <a:extLst>
                  <a:ext uri="{FF2B5EF4-FFF2-40B4-BE49-F238E27FC236}">
                    <a16:creationId xmlns:a16="http://schemas.microsoft.com/office/drawing/2014/main" id="{642E073B-3FC6-4BBA-B32A-E7246E78C256}"/>
                  </a:ext>
                </a:extLst>
              </p:cNvPr>
              <p:cNvSpPr>
                <a:spLocks noChangeArrowheads="1"/>
              </p:cNvSpPr>
              <p:nvPr/>
            </p:nvSpPr>
            <p:spPr bwMode="auto">
              <a:xfrm>
                <a:off x="1484" y="1699"/>
                <a:ext cx="320" cy="1291"/>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52" name="Rectangle 151">
                <a:extLst>
                  <a:ext uri="{FF2B5EF4-FFF2-40B4-BE49-F238E27FC236}">
                    <a16:creationId xmlns:a16="http://schemas.microsoft.com/office/drawing/2014/main" id="{A1956C4E-30EC-43F9-8685-3A62518DFBE8}"/>
                  </a:ext>
                </a:extLst>
              </p:cNvPr>
              <p:cNvSpPr>
                <a:spLocks noChangeArrowheads="1"/>
              </p:cNvSpPr>
              <p:nvPr/>
            </p:nvSpPr>
            <p:spPr bwMode="auto">
              <a:xfrm>
                <a:off x="2630" y="2783"/>
                <a:ext cx="11" cy="207"/>
              </a:xfrm>
              <a:prstGeom prst="rect">
                <a:avLst/>
              </a:prstGeom>
              <a:solidFill>
                <a:srgbClr val="49794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53" name="Rectangle 152">
                <a:extLst>
                  <a:ext uri="{FF2B5EF4-FFF2-40B4-BE49-F238E27FC236}">
                    <a16:creationId xmlns:a16="http://schemas.microsoft.com/office/drawing/2014/main" id="{74C3B0F4-AAFC-44FA-A622-0CAF03419BB5}"/>
                  </a:ext>
                </a:extLst>
              </p:cNvPr>
              <p:cNvSpPr>
                <a:spLocks noChangeArrowheads="1"/>
              </p:cNvSpPr>
              <p:nvPr/>
            </p:nvSpPr>
            <p:spPr bwMode="auto">
              <a:xfrm>
                <a:off x="2641" y="2783"/>
                <a:ext cx="10" cy="207"/>
              </a:xfrm>
              <a:prstGeom prst="rect">
                <a:avLst/>
              </a:prstGeom>
              <a:solidFill>
                <a:srgbClr val="4C7E4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54" name="Rectangle 153">
                <a:extLst>
                  <a:ext uri="{FF2B5EF4-FFF2-40B4-BE49-F238E27FC236}">
                    <a16:creationId xmlns:a16="http://schemas.microsoft.com/office/drawing/2014/main" id="{24CBDC21-0037-4B7B-BD6E-B0B8C1E26DCD}"/>
                  </a:ext>
                </a:extLst>
              </p:cNvPr>
              <p:cNvSpPr>
                <a:spLocks noChangeArrowheads="1"/>
              </p:cNvSpPr>
              <p:nvPr/>
            </p:nvSpPr>
            <p:spPr bwMode="auto">
              <a:xfrm>
                <a:off x="2651" y="2783"/>
                <a:ext cx="10" cy="207"/>
              </a:xfrm>
              <a:prstGeom prst="rect">
                <a:avLst/>
              </a:prstGeom>
              <a:solidFill>
                <a:srgbClr val="5086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55" name="Rectangle 154">
                <a:extLst>
                  <a:ext uri="{FF2B5EF4-FFF2-40B4-BE49-F238E27FC236}">
                    <a16:creationId xmlns:a16="http://schemas.microsoft.com/office/drawing/2014/main" id="{A11BF504-49BB-44BF-8A25-4DF303704283}"/>
                  </a:ext>
                </a:extLst>
              </p:cNvPr>
              <p:cNvSpPr>
                <a:spLocks noChangeArrowheads="1"/>
              </p:cNvSpPr>
              <p:nvPr/>
            </p:nvSpPr>
            <p:spPr bwMode="auto">
              <a:xfrm>
                <a:off x="2661" y="2783"/>
                <a:ext cx="11" cy="207"/>
              </a:xfrm>
              <a:prstGeom prst="rect">
                <a:avLst/>
              </a:prstGeom>
              <a:solidFill>
                <a:srgbClr val="57905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56" name="Rectangle 155">
                <a:extLst>
                  <a:ext uri="{FF2B5EF4-FFF2-40B4-BE49-F238E27FC236}">
                    <a16:creationId xmlns:a16="http://schemas.microsoft.com/office/drawing/2014/main" id="{7CB632EB-895F-467F-856B-0FE0FFCE3E30}"/>
                  </a:ext>
                </a:extLst>
              </p:cNvPr>
              <p:cNvSpPr>
                <a:spLocks noChangeArrowheads="1"/>
              </p:cNvSpPr>
              <p:nvPr/>
            </p:nvSpPr>
            <p:spPr bwMode="auto">
              <a:xfrm>
                <a:off x="2672" y="2783"/>
                <a:ext cx="10" cy="207"/>
              </a:xfrm>
              <a:prstGeom prst="rect">
                <a:avLst/>
              </a:prstGeom>
              <a:solidFill>
                <a:srgbClr val="5E9C5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57" name="Rectangle 156">
                <a:extLst>
                  <a:ext uri="{FF2B5EF4-FFF2-40B4-BE49-F238E27FC236}">
                    <a16:creationId xmlns:a16="http://schemas.microsoft.com/office/drawing/2014/main" id="{F8FBB5E3-2598-4491-90D4-F87134EA9230}"/>
                  </a:ext>
                </a:extLst>
              </p:cNvPr>
              <p:cNvSpPr>
                <a:spLocks noChangeArrowheads="1"/>
              </p:cNvSpPr>
              <p:nvPr/>
            </p:nvSpPr>
            <p:spPr bwMode="auto">
              <a:xfrm>
                <a:off x="2682" y="2783"/>
                <a:ext cx="10" cy="207"/>
              </a:xfrm>
              <a:prstGeom prst="rect">
                <a:avLst/>
              </a:prstGeom>
              <a:solidFill>
                <a:srgbClr val="66A9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58" name="Rectangle 157">
                <a:extLst>
                  <a:ext uri="{FF2B5EF4-FFF2-40B4-BE49-F238E27FC236}">
                    <a16:creationId xmlns:a16="http://schemas.microsoft.com/office/drawing/2014/main" id="{493B62C1-6BF7-4F91-A351-71A71EB63CB3}"/>
                  </a:ext>
                </a:extLst>
              </p:cNvPr>
              <p:cNvSpPr>
                <a:spLocks noChangeArrowheads="1"/>
              </p:cNvSpPr>
              <p:nvPr/>
            </p:nvSpPr>
            <p:spPr bwMode="auto">
              <a:xfrm>
                <a:off x="2692" y="2783"/>
                <a:ext cx="11" cy="207"/>
              </a:xfrm>
              <a:prstGeom prst="rect">
                <a:avLst/>
              </a:prstGeom>
              <a:solidFill>
                <a:srgbClr val="6EB76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59" name="Rectangle 158">
                <a:extLst>
                  <a:ext uri="{FF2B5EF4-FFF2-40B4-BE49-F238E27FC236}">
                    <a16:creationId xmlns:a16="http://schemas.microsoft.com/office/drawing/2014/main" id="{4821C058-887B-4147-A897-CFA49F181705}"/>
                  </a:ext>
                </a:extLst>
              </p:cNvPr>
              <p:cNvSpPr>
                <a:spLocks noChangeArrowheads="1"/>
              </p:cNvSpPr>
              <p:nvPr/>
            </p:nvSpPr>
            <p:spPr bwMode="auto">
              <a:xfrm>
                <a:off x="2703" y="2783"/>
                <a:ext cx="10" cy="207"/>
              </a:xfrm>
              <a:prstGeom prst="rect">
                <a:avLst/>
              </a:prstGeom>
              <a:solidFill>
                <a:srgbClr val="77C57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60" name="Rectangle 159">
                <a:extLst>
                  <a:ext uri="{FF2B5EF4-FFF2-40B4-BE49-F238E27FC236}">
                    <a16:creationId xmlns:a16="http://schemas.microsoft.com/office/drawing/2014/main" id="{765FDBBA-A0C1-490A-B0F6-111168FDBB84}"/>
                  </a:ext>
                </a:extLst>
              </p:cNvPr>
              <p:cNvSpPr>
                <a:spLocks noChangeArrowheads="1"/>
              </p:cNvSpPr>
              <p:nvPr/>
            </p:nvSpPr>
            <p:spPr bwMode="auto">
              <a:xfrm>
                <a:off x="2713" y="2783"/>
                <a:ext cx="10" cy="207"/>
              </a:xfrm>
              <a:prstGeom prst="rect">
                <a:avLst/>
              </a:prstGeom>
              <a:solidFill>
                <a:srgbClr val="7ED27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61" name="Rectangle 160">
                <a:extLst>
                  <a:ext uri="{FF2B5EF4-FFF2-40B4-BE49-F238E27FC236}">
                    <a16:creationId xmlns:a16="http://schemas.microsoft.com/office/drawing/2014/main" id="{84CA3934-D37B-457A-90C3-0494BACD56D9}"/>
                  </a:ext>
                </a:extLst>
              </p:cNvPr>
              <p:cNvSpPr>
                <a:spLocks noChangeArrowheads="1"/>
              </p:cNvSpPr>
              <p:nvPr/>
            </p:nvSpPr>
            <p:spPr bwMode="auto">
              <a:xfrm>
                <a:off x="2723" y="2783"/>
                <a:ext cx="11" cy="207"/>
              </a:xfrm>
              <a:prstGeom prst="rect">
                <a:avLst/>
              </a:prstGeom>
              <a:solidFill>
                <a:srgbClr val="86DF8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62" name="Rectangle 161">
                <a:extLst>
                  <a:ext uri="{FF2B5EF4-FFF2-40B4-BE49-F238E27FC236}">
                    <a16:creationId xmlns:a16="http://schemas.microsoft.com/office/drawing/2014/main" id="{7EBCAE3B-E7E6-45D3-AF77-0752CF4B349A}"/>
                  </a:ext>
                </a:extLst>
              </p:cNvPr>
              <p:cNvSpPr>
                <a:spLocks noChangeArrowheads="1"/>
              </p:cNvSpPr>
              <p:nvPr/>
            </p:nvSpPr>
            <p:spPr bwMode="auto">
              <a:xfrm>
                <a:off x="2734" y="2783"/>
                <a:ext cx="10" cy="207"/>
              </a:xfrm>
              <a:prstGeom prst="rect">
                <a:avLst/>
              </a:prstGeom>
              <a:solidFill>
                <a:srgbClr val="8BE88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63" name="Rectangle 162">
                <a:extLst>
                  <a:ext uri="{FF2B5EF4-FFF2-40B4-BE49-F238E27FC236}">
                    <a16:creationId xmlns:a16="http://schemas.microsoft.com/office/drawing/2014/main" id="{02911B60-5D3A-4B49-9143-5F9E39EE53D7}"/>
                  </a:ext>
                </a:extLst>
              </p:cNvPr>
              <p:cNvSpPr>
                <a:spLocks noChangeArrowheads="1"/>
              </p:cNvSpPr>
              <p:nvPr/>
            </p:nvSpPr>
            <p:spPr bwMode="auto">
              <a:xfrm>
                <a:off x="2744" y="2783"/>
                <a:ext cx="10" cy="207"/>
              </a:xfrm>
              <a:prstGeom prst="rect">
                <a:avLst/>
              </a:prstGeom>
              <a:solidFill>
                <a:srgbClr val="90F09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64" name="Rectangle 163">
                <a:extLst>
                  <a:ext uri="{FF2B5EF4-FFF2-40B4-BE49-F238E27FC236}">
                    <a16:creationId xmlns:a16="http://schemas.microsoft.com/office/drawing/2014/main" id="{11FBCC54-DCD7-4A76-AF59-7A40D14B235F}"/>
                  </a:ext>
                </a:extLst>
              </p:cNvPr>
              <p:cNvSpPr>
                <a:spLocks noChangeArrowheads="1"/>
              </p:cNvSpPr>
              <p:nvPr/>
            </p:nvSpPr>
            <p:spPr bwMode="auto">
              <a:xfrm>
                <a:off x="2754" y="2783"/>
                <a:ext cx="11" cy="207"/>
              </a:xfrm>
              <a:prstGeom prst="rect">
                <a:avLst/>
              </a:prstGeom>
              <a:solidFill>
                <a:srgbClr val="93F59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65" name="Rectangle 164">
                <a:extLst>
                  <a:ext uri="{FF2B5EF4-FFF2-40B4-BE49-F238E27FC236}">
                    <a16:creationId xmlns:a16="http://schemas.microsoft.com/office/drawing/2014/main" id="{65760A92-1F84-4704-833C-CF89FB017213}"/>
                  </a:ext>
                </a:extLst>
              </p:cNvPr>
              <p:cNvSpPr>
                <a:spLocks noChangeArrowheads="1"/>
              </p:cNvSpPr>
              <p:nvPr/>
            </p:nvSpPr>
            <p:spPr bwMode="auto">
              <a:xfrm>
                <a:off x="2765" y="2783"/>
                <a:ext cx="10" cy="207"/>
              </a:xfrm>
              <a:prstGeom prst="rect">
                <a:avLst/>
              </a:prstGeom>
              <a:solidFill>
                <a:srgbClr val="96FB9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66" name="Rectangle 165">
                <a:extLst>
                  <a:ext uri="{FF2B5EF4-FFF2-40B4-BE49-F238E27FC236}">
                    <a16:creationId xmlns:a16="http://schemas.microsoft.com/office/drawing/2014/main" id="{DADF3024-D54A-40BA-A90C-126395F7D370}"/>
                  </a:ext>
                </a:extLst>
              </p:cNvPr>
              <p:cNvSpPr>
                <a:spLocks noChangeArrowheads="1"/>
              </p:cNvSpPr>
              <p:nvPr/>
            </p:nvSpPr>
            <p:spPr bwMode="auto">
              <a:xfrm>
                <a:off x="2775" y="2783"/>
                <a:ext cx="10" cy="207"/>
              </a:xfrm>
              <a:prstGeom prst="rect">
                <a:avLst/>
              </a:prstGeom>
              <a:solidFill>
                <a:srgbClr val="97FD9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67" name="Rectangle 166">
                <a:extLst>
                  <a:ext uri="{FF2B5EF4-FFF2-40B4-BE49-F238E27FC236}">
                    <a16:creationId xmlns:a16="http://schemas.microsoft.com/office/drawing/2014/main" id="{F08B83D5-154F-4B83-A512-BA4843BC22D3}"/>
                  </a:ext>
                </a:extLst>
              </p:cNvPr>
              <p:cNvSpPr>
                <a:spLocks noChangeArrowheads="1"/>
              </p:cNvSpPr>
              <p:nvPr/>
            </p:nvSpPr>
            <p:spPr bwMode="auto">
              <a:xfrm>
                <a:off x="2785" y="2783"/>
                <a:ext cx="11" cy="207"/>
              </a:xfrm>
              <a:prstGeom prst="rect">
                <a:avLst/>
              </a:prstGeom>
              <a:solidFill>
                <a:srgbClr val="99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68" name="Rectangle 167">
                <a:extLst>
                  <a:ext uri="{FF2B5EF4-FFF2-40B4-BE49-F238E27FC236}">
                    <a16:creationId xmlns:a16="http://schemas.microsoft.com/office/drawing/2014/main" id="{02C68FAD-239B-4305-A2E3-B60AF98CD365}"/>
                  </a:ext>
                </a:extLst>
              </p:cNvPr>
              <p:cNvSpPr>
                <a:spLocks noChangeArrowheads="1"/>
              </p:cNvSpPr>
              <p:nvPr/>
            </p:nvSpPr>
            <p:spPr bwMode="auto">
              <a:xfrm>
                <a:off x="2796" y="2783"/>
                <a:ext cx="10" cy="207"/>
              </a:xfrm>
              <a:prstGeom prst="rect">
                <a:avLst/>
              </a:prstGeom>
              <a:solidFill>
                <a:srgbClr val="97FD9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69" name="Rectangle 168">
                <a:extLst>
                  <a:ext uri="{FF2B5EF4-FFF2-40B4-BE49-F238E27FC236}">
                    <a16:creationId xmlns:a16="http://schemas.microsoft.com/office/drawing/2014/main" id="{31A551A2-8DC6-4CE5-B525-1309FDE05FC4}"/>
                  </a:ext>
                </a:extLst>
              </p:cNvPr>
              <p:cNvSpPr>
                <a:spLocks noChangeArrowheads="1"/>
              </p:cNvSpPr>
              <p:nvPr/>
            </p:nvSpPr>
            <p:spPr bwMode="auto">
              <a:xfrm>
                <a:off x="2806" y="2783"/>
                <a:ext cx="10" cy="207"/>
              </a:xfrm>
              <a:prstGeom prst="rect">
                <a:avLst/>
              </a:prstGeom>
              <a:solidFill>
                <a:srgbClr val="96FB9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70" name="Rectangle 169">
                <a:extLst>
                  <a:ext uri="{FF2B5EF4-FFF2-40B4-BE49-F238E27FC236}">
                    <a16:creationId xmlns:a16="http://schemas.microsoft.com/office/drawing/2014/main" id="{B8AD2538-E351-4D5F-B341-763E781094EA}"/>
                  </a:ext>
                </a:extLst>
              </p:cNvPr>
              <p:cNvSpPr>
                <a:spLocks noChangeArrowheads="1"/>
              </p:cNvSpPr>
              <p:nvPr/>
            </p:nvSpPr>
            <p:spPr bwMode="auto">
              <a:xfrm>
                <a:off x="2816" y="2783"/>
                <a:ext cx="11" cy="207"/>
              </a:xfrm>
              <a:prstGeom prst="rect">
                <a:avLst/>
              </a:prstGeom>
              <a:solidFill>
                <a:srgbClr val="93F69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71" name="Rectangle 170">
                <a:extLst>
                  <a:ext uri="{FF2B5EF4-FFF2-40B4-BE49-F238E27FC236}">
                    <a16:creationId xmlns:a16="http://schemas.microsoft.com/office/drawing/2014/main" id="{E46B6B04-A68F-4EE0-A2DA-BA434846B9D5}"/>
                  </a:ext>
                </a:extLst>
              </p:cNvPr>
              <p:cNvSpPr>
                <a:spLocks noChangeArrowheads="1"/>
              </p:cNvSpPr>
              <p:nvPr/>
            </p:nvSpPr>
            <p:spPr bwMode="auto">
              <a:xfrm>
                <a:off x="2827" y="2783"/>
                <a:ext cx="10" cy="207"/>
              </a:xfrm>
              <a:prstGeom prst="rect">
                <a:avLst/>
              </a:prstGeom>
              <a:solidFill>
                <a:srgbClr val="90F09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72" name="Rectangle 171">
                <a:extLst>
                  <a:ext uri="{FF2B5EF4-FFF2-40B4-BE49-F238E27FC236}">
                    <a16:creationId xmlns:a16="http://schemas.microsoft.com/office/drawing/2014/main" id="{3B008E6F-5979-4DFD-A743-E780FD9336D9}"/>
                  </a:ext>
                </a:extLst>
              </p:cNvPr>
              <p:cNvSpPr>
                <a:spLocks noChangeArrowheads="1"/>
              </p:cNvSpPr>
              <p:nvPr/>
            </p:nvSpPr>
            <p:spPr bwMode="auto">
              <a:xfrm>
                <a:off x="2837" y="2783"/>
                <a:ext cx="10" cy="207"/>
              </a:xfrm>
              <a:prstGeom prst="rect">
                <a:avLst/>
              </a:prstGeom>
              <a:solidFill>
                <a:srgbClr val="8BE88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73" name="Rectangle 172">
                <a:extLst>
                  <a:ext uri="{FF2B5EF4-FFF2-40B4-BE49-F238E27FC236}">
                    <a16:creationId xmlns:a16="http://schemas.microsoft.com/office/drawing/2014/main" id="{7C52AEE7-9D32-4E8A-B854-830283B94D7F}"/>
                  </a:ext>
                </a:extLst>
              </p:cNvPr>
              <p:cNvSpPr>
                <a:spLocks noChangeArrowheads="1"/>
              </p:cNvSpPr>
              <p:nvPr/>
            </p:nvSpPr>
            <p:spPr bwMode="auto">
              <a:xfrm>
                <a:off x="2847" y="2783"/>
                <a:ext cx="11" cy="207"/>
              </a:xfrm>
              <a:prstGeom prst="rect">
                <a:avLst/>
              </a:prstGeom>
              <a:solidFill>
                <a:srgbClr val="86DF8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74" name="Rectangle 173">
                <a:extLst>
                  <a:ext uri="{FF2B5EF4-FFF2-40B4-BE49-F238E27FC236}">
                    <a16:creationId xmlns:a16="http://schemas.microsoft.com/office/drawing/2014/main" id="{A361B667-A70C-4F68-BF69-251F35FD3C20}"/>
                  </a:ext>
                </a:extLst>
              </p:cNvPr>
              <p:cNvSpPr>
                <a:spLocks noChangeArrowheads="1"/>
              </p:cNvSpPr>
              <p:nvPr/>
            </p:nvSpPr>
            <p:spPr bwMode="auto">
              <a:xfrm>
                <a:off x="2858" y="2783"/>
                <a:ext cx="10" cy="207"/>
              </a:xfrm>
              <a:prstGeom prst="rect">
                <a:avLst/>
              </a:prstGeom>
              <a:solidFill>
                <a:srgbClr val="7ED27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75" name="Rectangle 174">
                <a:extLst>
                  <a:ext uri="{FF2B5EF4-FFF2-40B4-BE49-F238E27FC236}">
                    <a16:creationId xmlns:a16="http://schemas.microsoft.com/office/drawing/2014/main" id="{3E3553F5-EFF9-48E4-BB6B-22E124658CB5}"/>
                  </a:ext>
                </a:extLst>
              </p:cNvPr>
              <p:cNvSpPr>
                <a:spLocks noChangeArrowheads="1"/>
              </p:cNvSpPr>
              <p:nvPr/>
            </p:nvSpPr>
            <p:spPr bwMode="auto">
              <a:xfrm>
                <a:off x="2868" y="2783"/>
                <a:ext cx="10" cy="207"/>
              </a:xfrm>
              <a:prstGeom prst="rect">
                <a:avLst/>
              </a:prstGeom>
              <a:solidFill>
                <a:srgbClr val="77C57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76" name="Rectangle 175">
                <a:extLst>
                  <a:ext uri="{FF2B5EF4-FFF2-40B4-BE49-F238E27FC236}">
                    <a16:creationId xmlns:a16="http://schemas.microsoft.com/office/drawing/2014/main" id="{47C1E7C8-1F16-4EFE-A4C7-60A9A69D2B00}"/>
                  </a:ext>
                </a:extLst>
              </p:cNvPr>
              <p:cNvSpPr>
                <a:spLocks noChangeArrowheads="1"/>
              </p:cNvSpPr>
              <p:nvPr/>
            </p:nvSpPr>
            <p:spPr bwMode="auto">
              <a:xfrm>
                <a:off x="2878" y="2783"/>
                <a:ext cx="11" cy="207"/>
              </a:xfrm>
              <a:prstGeom prst="rect">
                <a:avLst/>
              </a:prstGeom>
              <a:solidFill>
                <a:srgbClr val="6EB76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77" name="Rectangle 176">
                <a:extLst>
                  <a:ext uri="{FF2B5EF4-FFF2-40B4-BE49-F238E27FC236}">
                    <a16:creationId xmlns:a16="http://schemas.microsoft.com/office/drawing/2014/main" id="{84BAD315-2CA4-48C4-85D0-579ACDBA3FBF}"/>
                  </a:ext>
                </a:extLst>
              </p:cNvPr>
              <p:cNvSpPr>
                <a:spLocks noChangeArrowheads="1"/>
              </p:cNvSpPr>
              <p:nvPr/>
            </p:nvSpPr>
            <p:spPr bwMode="auto">
              <a:xfrm>
                <a:off x="2889" y="2783"/>
                <a:ext cx="10" cy="207"/>
              </a:xfrm>
              <a:prstGeom prst="rect">
                <a:avLst/>
              </a:prstGeom>
              <a:solidFill>
                <a:srgbClr val="66A9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78" name="Rectangle 177">
                <a:extLst>
                  <a:ext uri="{FF2B5EF4-FFF2-40B4-BE49-F238E27FC236}">
                    <a16:creationId xmlns:a16="http://schemas.microsoft.com/office/drawing/2014/main" id="{4E5DAC1C-B2BF-43C5-8AB3-05C1256D209C}"/>
                  </a:ext>
                </a:extLst>
              </p:cNvPr>
              <p:cNvSpPr>
                <a:spLocks noChangeArrowheads="1"/>
              </p:cNvSpPr>
              <p:nvPr/>
            </p:nvSpPr>
            <p:spPr bwMode="auto">
              <a:xfrm>
                <a:off x="2899" y="2783"/>
                <a:ext cx="10" cy="207"/>
              </a:xfrm>
              <a:prstGeom prst="rect">
                <a:avLst/>
              </a:prstGeom>
              <a:solidFill>
                <a:srgbClr val="5E9C5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79" name="Rectangle 178">
                <a:extLst>
                  <a:ext uri="{FF2B5EF4-FFF2-40B4-BE49-F238E27FC236}">
                    <a16:creationId xmlns:a16="http://schemas.microsoft.com/office/drawing/2014/main" id="{BA686D4D-D69C-4A6A-B363-4EC3A7B5A3C9}"/>
                  </a:ext>
                </a:extLst>
              </p:cNvPr>
              <p:cNvSpPr>
                <a:spLocks noChangeArrowheads="1"/>
              </p:cNvSpPr>
              <p:nvPr/>
            </p:nvSpPr>
            <p:spPr bwMode="auto">
              <a:xfrm>
                <a:off x="2909" y="2783"/>
                <a:ext cx="11" cy="207"/>
              </a:xfrm>
              <a:prstGeom prst="rect">
                <a:avLst/>
              </a:prstGeom>
              <a:solidFill>
                <a:srgbClr val="57905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80" name="Rectangle 179">
                <a:extLst>
                  <a:ext uri="{FF2B5EF4-FFF2-40B4-BE49-F238E27FC236}">
                    <a16:creationId xmlns:a16="http://schemas.microsoft.com/office/drawing/2014/main" id="{C4B99189-F77B-4CF2-8A5F-C2D7F3E3B391}"/>
                  </a:ext>
                </a:extLst>
              </p:cNvPr>
              <p:cNvSpPr>
                <a:spLocks noChangeArrowheads="1"/>
              </p:cNvSpPr>
              <p:nvPr/>
            </p:nvSpPr>
            <p:spPr bwMode="auto">
              <a:xfrm>
                <a:off x="2920" y="2783"/>
                <a:ext cx="10" cy="207"/>
              </a:xfrm>
              <a:prstGeom prst="rect">
                <a:avLst/>
              </a:prstGeom>
              <a:solidFill>
                <a:srgbClr val="51865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81" name="Rectangle 180">
                <a:extLst>
                  <a:ext uri="{FF2B5EF4-FFF2-40B4-BE49-F238E27FC236}">
                    <a16:creationId xmlns:a16="http://schemas.microsoft.com/office/drawing/2014/main" id="{3A534DEA-4204-498A-A3C0-2EF8231F8CCD}"/>
                  </a:ext>
                </a:extLst>
              </p:cNvPr>
              <p:cNvSpPr>
                <a:spLocks noChangeArrowheads="1"/>
              </p:cNvSpPr>
              <p:nvPr/>
            </p:nvSpPr>
            <p:spPr bwMode="auto">
              <a:xfrm>
                <a:off x="2930" y="2783"/>
                <a:ext cx="10" cy="207"/>
              </a:xfrm>
              <a:prstGeom prst="rect">
                <a:avLst/>
              </a:prstGeom>
              <a:solidFill>
                <a:srgbClr val="4C7E4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82" name="Rectangle 181">
                <a:extLst>
                  <a:ext uri="{FF2B5EF4-FFF2-40B4-BE49-F238E27FC236}">
                    <a16:creationId xmlns:a16="http://schemas.microsoft.com/office/drawing/2014/main" id="{F9909453-43C6-4296-830B-41D31F7DA644}"/>
                  </a:ext>
                </a:extLst>
              </p:cNvPr>
              <p:cNvSpPr>
                <a:spLocks noChangeArrowheads="1"/>
              </p:cNvSpPr>
              <p:nvPr/>
            </p:nvSpPr>
            <p:spPr bwMode="auto">
              <a:xfrm>
                <a:off x="2940" y="2783"/>
                <a:ext cx="10" cy="207"/>
              </a:xfrm>
              <a:prstGeom prst="rect">
                <a:avLst/>
              </a:prstGeom>
              <a:solidFill>
                <a:srgbClr val="49794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83" name="Rectangle 182">
                <a:extLst>
                  <a:ext uri="{FF2B5EF4-FFF2-40B4-BE49-F238E27FC236}">
                    <a16:creationId xmlns:a16="http://schemas.microsoft.com/office/drawing/2014/main" id="{5122CAFE-C1D8-4DCB-BE9A-EB00F17BFA86}"/>
                  </a:ext>
                </a:extLst>
              </p:cNvPr>
              <p:cNvSpPr>
                <a:spLocks noChangeArrowheads="1"/>
              </p:cNvSpPr>
              <p:nvPr/>
            </p:nvSpPr>
            <p:spPr bwMode="auto">
              <a:xfrm>
                <a:off x="2630" y="2783"/>
                <a:ext cx="320" cy="207"/>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84" name="Rectangle 183">
                <a:extLst>
                  <a:ext uri="{FF2B5EF4-FFF2-40B4-BE49-F238E27FC236}">
                    <a16:creationId xmlns:a16="http://schemas.microsoft.com/office/drawing/2014/main" id="{4981B78E-26D4-4160-8445-50AE2B43EC50}"/>
                  </a:ext>
                </a:extLst>
              </p:cNvPr>
              <p:cNvSpPr>
                <a:spLocks noChangeArrowheads="1"/>
              </p:cNvSpPr>
              <p:nvPr/>
            </p:nvSpPr>
            <p:spPr bwMode="auto">
              <a:xfrm>
                <a:off x="3776" y="2835"/>
                <a:ext cx="11" cy="155"/>
              </a:xfrm>
              <a:prstGeom prst="rect">
                <a:avLst/>
              </a:prstGeom>
              <a:solidFill>
                <a:srgbClr val="49794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85" name="Rectangle 184">
                <a:extLst>
                  <a:ext uri="{FF2B5EF4-FFF2-40B4-BE49-F238E27FC236}">
                    <a16:creationId xmlns:a16="http://schemas.microsoft.com/office/drawing/2014/main" id="{99BE790F-E1B5-4827-9EDE-2917E5AAB8D0}"/>
                  </a:ext>
                </a:extLst>
              </p:cNvPr>
              <p:cNvSpPr>
                <a:spLocks noChangeArrowheads="1"/>
              </p:cNvSpPr>
              <p:nvPr/>
            </p:nvSpPr>
            <p:spPr bwMode="auto">
              <a:xfrm>
                <a:off x="3787" y="2835"/>
                <a:ext cx="10" cy="155"/>
              </a:xfrm>
              <a:prstGeom prst="rect">
                <a:avLst/>
              </a:prstGeom>
              <a:solidFill>
                <a:srgbClr val="4C7E4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86" name="Rectangle 185">
                <a:extLst>
                  <a:ext uri="{FF2B5EF4-FFF2-40B4-BE49-F238E27FC236}">
                    <a16:creationId xmlns:a16="http://schemas.microsoft.com/office/drawing/2014/main" id="{3BDDFE4B-7495-490A-839F-61E45438B559}"/>
                  </a:ext>
                </a:extLst>
              </p:cNvPr>
              <p:cNvSpPr>
                <a:spLocks noChangeArrowheads="1"/>
              </p:cNvSpPr>
              <p:nvPr/>
            </p:nvSpPr>
            <p:spPr bwMode="auto">
              <a:xfrm>
                <a:off x="3797" y="2835"/>
                <a:ext cx="10" cy="155"/>
              </a:xfrm>
              <a:prstGeom prst="rect">
                <a:avLst/>
              </a:prstGeom>
              <a:solidFill>
                <a:srgbClr val="5086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87" name="Rectangle 186">
                <a:extLst>
                  <a:ext uri="{FF2B5EF4-FFF2-40B4-BE49-F238E27FC236}">
                    <a16:creationId xmlns:a16="http://schemas.microsoft.com/office/drawing/2014/main" id="{233EED2F-788F-4BD8-A854-F4021894E38B}"/>
                  </a:ext>
                </a:extLst>
              </p:cNvPr>
              <p:cNvSpPr>
                <a:spLocks noChangeArrowheads="1"/>
              </p:cNvSpPr>
              <p:nvPr/>
            </p:nvSpPr>
            <p:spPr bwMode="auto">
              <a:xfrm>
                <a:off x="3807" y="2835"/>
                <a:ext cx="11" cy="155"/>
              </a:xfrm>
              <a:prstGeom prst="rect">
                <a:avLst/>
              </a:prstGeom>
              <a:solidFill>
                <a:srgbClr val="57905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88" name="Rectangle 187">
                <a:extLst>
                  <a:ext uri="{FF2B5EF4-FFF2-40B4-BE49-F238E27FC236}">
                    <a16:creationId xmlns:a16="http://schemas.microsoft.com/office/drawing/2014/main" id="{117673E2-AA86-47CA-9CC2-C13129118AE4}"/>
                  </a:ext>
                </a:extLst>
              </p:cNvPr>
              <p:cNvSpPr>
                <a:spLocks noChangeArrowheads="1"/>
              </p:cNvSpPr>
              <p:nvPr/>
            </p:nvSpPr>
            <p:spPr bwMode="auto">
              <a:xfrm>
                <a:off x="3818" y="2835"/>
                <a:ext cx="10" cy="155"/>
              </a:xfrm>
              <a:prstGeom prst="rect">
                <a:avLst/>
              </a:prstGeom>
              <a:solidFill>
                <a:srgbClr val="5E9C5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89" name="Rectangle 188">
                <a:extLst>
                  <a:ext uri="{FF2B5EF4-FFF2-40B4-BE49-F238E27FC236}">
                    <a16:creationId xmlns:a16="http://schemas.microsoft.com/office/drawing/2014/main" id="{292BCCE7-27DA-4BCC-9E14-35F2BD71E013}"/>
                  </a:ext>
                </a:extLst>
              </p:cNvPr>
              <p:cNvSpPr>
                <a:spLocks noChangeArrowheads="1"/>
              </p:cNvSpPr>
              <p:nvPr/>
            </p:nvSpPr>
            <p:spPr bwMode="auto">
              <a:xfrm>
                <a:off x="3828" y="2835"/>
                <a:ext cx="10" cy="155"/>
              </a:xfrm>
              <a:prstGeom prst="rect">
                <a:avLst/>
              </a:prstGeom>
              <a:solidFill>
                <a:srgbClr val="66A9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90" name="Rectangle 189">
                <a:extLst>
                  <a:ext uri="{FF2B5EF4-FFF2-40B4-BE49-F238E27FC236}">
                    <a16:creationId xmlns:a16="http://schemas.microsoft.com/office/drawing/2014/main" id="{9A3AD4DA-915C-41EF-9875-9D5DF39480BB}"/>
                  </a:ext>
                </a:extLst>
              </p:cNvPr>
              <p:cNvSpPr>
                <a:spLocks noChangeArrowheads="1"/>
              </p:cNvSpPr>
              <p:nvPr/>
            </p:nvSpPr>
            <p:spPr bwMode="auto">
              <a:xfrm>
                <a:off x="3838" y="2835"/>
                <a:ext cx="11" cy="155"/>
              </a:xfrm>
              <a:prstGeom prst="rect">
                <a:avLst/>
              </a:prstGeom>
              <a:solidFill>
                <a:srgbClr val="6EB76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91" name="Rectangle 190">
                <a:extLst>
                  <a:ext uri="{FF2B5EF4-FFF2-40B4-BE49-F238E27FC236}">
                    <a16:creationId xmlns:a16="http://schemas.microsoft.com/office/drawing/2014/main" id="{4307B8A2-B99E-4E27-BF01-3740FFC36275}"/>
                  </a:ext>
                </a:extLst>
              </p:cNvPr>
              <p:cNvSpPr>
                <a:spLocks noChangeArrowheads="1"/>
              </p:cNvSpPr>
              <p:nvPr/>
            </p:nvSpPr>
            <p:spPr bwMode="auto">
              <a:xfrm>
                <a:off x="3849" y="2835"/>
                <a:ext cx="10" cy="155"/>
              </a:xfrm>
              <a:prstGeom prst="rect">
                <a:avLst/>
              </a:prstGeom>
              <a:solidFill>
                <a:srgbClr val="77C57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92" name="Rectangle 191">
                <a:extLst>
                  <a:ext uri="{FF2B5EF4-FFF2-40B4-BE49-F238E27FC236}">
                    <a16:creationId xmlns:a16="http://schemas.microsoft.com/office/drawing/2014/main" id="{1CEC8053-8632-42C9-9C43-91F047B100DD}"/>
                  </a:ext>
                </a:extLst>
              </p:cNvPr>
              <p:cNvSpPr>
                <a:spLocks noChangeArrowheads="1"/>
              </p:cNvSpPr>
              <p:nvPr/>
            </p:nvSpPr>
            <p:spPr bwMode="auto">
              <a:xfrm>
                <a:off x="3859" y="2835"/>
                <a:ext cx="10" cy="155"/>
              </a:xfrm>
              <a:prstGeom prst="rect">
                <a:avLst/>
              </a:prstGeom>
              <a:solidFill>
                <a:srgbClr val="7ED27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93" name="Rectangle 192">
                <a:extLst>
                  <a:ext uri="{FF2B5EF4-FFF2-40B4-BE49-F238E27FC236}">
                    <a16:creationId xmlns:a16="http://schemas.microsoft.com/office/drawing/2014/main" id="{B347572F-FF40-422D-8A3A-17D9B148CD72}"/>
                  </a:ext>
                </a:extLst>
              </p:cNvPr>
              <p:cNvSpPr>
                <a:spLocks noChangeArrowheads="1"/>
              </p:cNvSpPr>
              <p:nvPr/>
            </p:nvSpPr>
            <p:spPr bwMode="auto">
              <a:xfrm>
                <a:off x="3869" y="2835"/>
                <a:ext cx="11" cy="155"/>
              </a:xfrm>
              <a:prstGeom prst="rect">
                <a:avLst/>
              </a:prstGeom>
              <a:solidFill>
                <a:srgbClr val="86DF8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94" name="Rectangle 193">
                <a:extLst>
                  <a:ext uri="{FF2B5EF4-FFF2-40B4-BE49-F238E27FC236}">
                    <a16:creationId xmlns:a16="http://schemas.microsoft.com/office/drawing/2014/main" id="{0F3935CA-DEA8-45C4-9FD3-AB787298FD19}"/>
                  </a:ext>
                </a:extLst>
              </p:cNvPr>
              <p:cNvSpPr>
                <a:spLocks noChangeArrowheads="1"/>
              </p:cNvSpPr>
              <p:nvPr/>
            </p:nvSpPr>
            <p:spPr bwMode="auto">
              <a:xfrm>
                <a:off x="3880" y="2835"/>
                <a:ext cx="10" cy="155"/>
              </a:xfrm>
              <a:prstGeom prst="rect">
                <a:avLst/>
              </a:prstGeom>
              <a:solidFill>
                <a:srgbClr val="8BE88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95" name="Rectangle 194">
                <a:extLst>
                  <a:ext uri="{FF2B5EF4-FFF2-40B4-BE49-F238E27FC236}">
                    <a16:creationId xmlns:a16="http://schemas.microsoft.com/office/drawing/2014/main" id="{5D8031FD-98C1-4C1A-8711-A3A07EC4B63A}"/>
                  </a:ext>
                </a:extLst>
              </p:cNvPr>
              <p:cNvSpPr>
                <a:spLocks noChangeArrowheads="1"/>
              </p:cNvSpPr>
              <p:nvPr/>
            </p:nvSpPr>
            <p:spPr bwMode="auto">
              <a:xfrm>
                <a:off x="3890" y="2835"/>
                <a:ext cx="10" cy="155"/>
              </a:xfrm>
              <a:prstGeom prst="rect">
                <a:avLst/>
              </a:prstGeom>
              <a:solidFill>
                <a:srgbClr val="90F09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96" name="Rectangle 195">
                <a:extLst>
                  <a:ext uri="{FF2B5EF4-FFF2-40B4-BE49-F238E27FC236}">
                    <a16:creationId xmlns:a16="http://schemas.microsoft.com/office/drawing/2014/main" id="{A2510D59-1BF9-46E7-A5D5-949D978F92E9}"/>
                  </a:ext>
                </a:extLst>
              </p:cNvPr>
              <p:cNvSpPr>
                <a:spLocks noChangeArrowheads="1"/>
              </p:cNvSpPr>
              <p:nvPr/>
            </p:nvSpPr>
            <p:spPr bwMode="auto">
              <a:xfrm>
                <a:off x="3900" y="2835"/>
                <a:ext cx="11" cy="155"/>
              </a:xfrm>
              <a:prstGeom prst="rect">
                <a:avLst/>
              </a:prstGeom>
              <a:solidFill>
                <a:srgbClr val="93F59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97" name="Rectangle 196">
                <a:extLst>
                  <a:ext uri="{FF2B5EF4-FFF2-40B4-BE49-F238E27FC236}">
                    <a16:creationId xmlns:a16="http://schemas.microsoft.com/office/drawing/2014/main" id="{DF632C7B-4575-4D76-8507-E5628DF61049}"/>
                  </a:ext>
                </a:extLst>
              </p:cNvPr>
              <p:cNvSpPr>
                <a:spLocks noChangeArrowheads="1"/>
              </p:cNvSpPr>
              <p:nvPr/>
            </p:nvSpPr>
            <p:spPr bwMode="auto">
              <a:xfrm>
                <a:off x="3911" y="2835"/>
                <a:ext cx="10" cy="155"/>
              </a:xfrm>
              <a:prstGeom prst="rect">
                <a:avLst/>
              </a:prstGeom>
              <a:solidFill>
                <a:srgbClr val="96FB9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98" name="Rectangle 197">
                <a:extLst>
                  <a:ext uri="{FF2B5EF4-FFF2-40B4-BE49-F238E27FC236}">
                    <a16:creationId xmlns:a16="http://schemas.microsoft.com/office/drawing/2014/main" id="{F246CA1B-8B7D-4C84-B01C-FE0CA1A93A3F}"/>
                  </a:ext>
                </a:extLst>
              </p:cNvPr>
              <p:cNvSpPr>
                <a:spLocks noChangeArrowheads="1"/>
              </p:cNvSpPr>
              <p:nvPr/>
            </p:nvSpPr>
            <p:spPr bwMode="auto">
              <a:xfrm>
                <a:off x="3921" y="2835"/>
                <a:ext cx="10" cy="155"/>
              </a:xfrm>
              <a:prstGeom prst="rect">
                <a:avLst/>
              </a:prstGeom>
              <a:solidFill>
                <a:srgbClr val="97FD9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399" name="Rectangle 198">
                <a:extLst>
                  <a:ext uri="{FF2B5EF4-FFF2-40B4-BE49-F238E27FC236}">
                    <a16:creationId xmlns:a16="http://schemas.microsoft.com/office/drawing/2014/main" id="{1F178EEC-B0F3-4B29-A68E-11647CC6674C}"/>
                  </a:ext>
                </a:extLst>
              </p:cNvPr>
              <p:cNvSpPr>
                <a:spLocks noChangeArrowheads="1"/>
              </p:cNvSpPr>
              <p:nvPr/>
            </p:nvSpPr>
            <p:spPr bwMode="auto">
              <a:xfrm>
                <a:off x="3931" y="2835"/>
                <a:ext cx="11" cy="155"/>
              </a:xfrm>
              <a:prstGeom prst="rect">
                <a:avLst/>
              </a:prstGeom>
              <a:solidFill>
                <a:srgbClr val="99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400" name="Rectangle 199">
                <a:extLst>
                  <a:ext uri="{FF2B5EF4-FFF2-40B4-BE49-F238E27FC236}">
                    <a16:creationId xmlns:a16="http://schemas.microsoft.com/office/drawing/2014/main" id="{99B0218F-53E8-4167-B705-07C97BEFDD2A}"/>
                  </a:ext>
                </a:extLst>
              </p:cNvPr>
              <p:cNvSpPr>
                <a:spLocks noChangeArrowheads="1"/>
              </p:cNvSpPr>
              <p:nvPr/>
            </p:nvSpPr>
            <p:spPr bwMode="auto">
              <a:xfrm>
                <a:off x="3942" y="2835"/>
                <a:ext cx="10" cy="155"/>
              </a:xfrm>
              <a:prstGeom prst="rect">
                <a:avLst/>
              </a:prstGeom>
              <a:solidFill>
                <a:srgbClr val="97FD9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401" name="Rectangle 200">
                <a:extLst>
                  <a:ext uri="{FF2B5EF4-FFF2-40B4-BE49-F238E27FC236}">
                    <a16:creationId xmlns:a16="http://schemas.microsoft.com/office/drawing/2014/main" id="{A48C6129-22D5-4A7A-9DFA-7331BE00B6E1}"/>
                  </a:ext>
                </a:extLst>
              </p:cNvPr>
              <p:cNvSpPr>
                <a:spLocks noChangeArrowheads="1"/>
              </p:cNvSpPr>
              <p:nvPr/>
            </p:nvSpPr>
            <p:spPr bwMode="auto">
              <a:xfrm>
                <a:off x="3952" y="2835"/>
                <a:ext cx="10" cy="155"/>
              </a:xfrm>
              <a:prstGeom prst="rect">
                <a:avLst/>
              </a:prstGeom>
              <a:solidFill>
                <a:srgbClr val="96FB9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402" name="Rectangle 201">
                <a:extLst>
                  <a:ext uri="{FF2B5EF4-FFF2-40B4-BE49-F238E27FC236}">
                    <a16:creationId xmlns:a16="http://schemas.microsoft.com/office/drawing/2014/main" id="{BD06E3CB-7A1F-44D3-AE69-EB4014C917C6}"/>
                  </a:ext>
                </a:extLst>
              </p:cNvPr>
              <p:cNvSpPr>
                <a:spLocks noChangeArrowheads="1"/>
              </p:cNvSpPr>
              <p:nvPr/>
            </p:nvSpPr>
            <p:spPr bwMode="auto">
              <a:xfrm>
                <a:off x="3962" y="2835"/>
                <a:ext cx="11" cy="155"/>
              </a:xfrm>
              <a:prstGeom prst="rect">
                <a:avLst/>
              </a:prstGeom>
              <a:solidFill>
                <a:srgbClr val="93F69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403" name="Rectangle 202">
                <a:extLst>
                  <a:ext uri="{FF2B5EF4-FFF2-40B4-BE49-F238E27FC236}">
                    <a16:creationId xmlns:a16="http://schemas.microsoft.com/office/drawing/2014/main" id="{2A7373D8-8E98-4FFA-AC00-74BE66F81111}"/>
                  </a:ext>
                </a:extLst>
              </p:cNvPr>
              <p:cNvSpPr>
                <a:spLocks noChangeArrowheads="1"/>
              </p:cNvSpPr>
              <p:nvPr/>
            </p:nvSpPr>
            <p:spPr bwMode="auto">
              <a:xfrm>
                <a:off x="3973" y="2835"/>
                <a:ext cx="10" cy="155"/>
              </a:xfrm>
              <a:prstGeom prst="rect">
                <a:avLst/>
              </a:prstGeom>
              <a:solidFill>
                <a:srgbClr val="90F09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404" name="Rectangle 203">
                <a:extLst>
                  <a:ext uri="{FF2B5EF4-FFF2-40B4-BE49-F238E27FC236}">
                    <a16:creationId xmlns:a16="http://schemas.microsoft.com/office/drawing/2014/main" id="{1D886DE0-FB34-4944-A2C3-03611FBCFF41}"/>
                  </a:ext>
                </a:extLst>
              </p:cNvPr>
              <p:cNvSpPr>
                <a:spLocks noChangeArrowheads="1"/>
              </p:cNvSpPr>
              <p:nvPr/>
            </p:nvSpPr>
            <p:spPr bwMode="auto">
              <a:xfrm>
                <a:off x="3983" y="2835"/>
                <a:ext cx="10" cy="155"/>
              </a:xfrm>
              <a:prstGeom prst="rect">
                <a:avLst/>
              </a:prstGeom>
              <a:solidFill>
                <a:srgbClr val="8BE88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405" name="Rectangle 204">
                <a:extLst>
                  <a:ext uri="{FF2B5EF4-FFF2-40B4-BE49-F238E27FC236}">
                    <a16:creationId xmlns:a16="http://schemas.microsoft.com/office/drawing/2014/main" id="{D318C832-C80F-4799-872F-0BFC66561AA6}"/>
                  </a:ext>
                </a:extLst>
              </p:cNvPr>
              <p:cNvSpPr>
                <a:spLocks noChangeArrowheads="1"/>
              </p:cNvSpPr>
              <p:nvPr/>
            </p:nvSpPr>
            <p:spPr bwMode="auto">
              <a:xfrm>
                <a:off x="3993" y="2835"/>
                <a:ext cx="11" cy="155"/>
              </a:xfrm>
              <a:prstGeom prst="rect">
                <a:avLst/>
              </a:prstGeom>
              <a:solidFill>
                <a:srgbClr val="86DF8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406" name="Rectangle 205">
                <a:extLst>
                  <a:ext uri="{FF2B5EF4-FFF2-40B4-BE49-F238E27FC236}">
                    <a16:creationId xmlns:a16="http://schemas.microsoft.com/office/drawing/2014/main" id="{9EDEA1FE-C62D-44BD-A614-D0DC6A38AD29}"/>
                  </a:ext>
                </a:extLst>
              </p:cNvPr>
              <p:cNvSpPr>
                <a:spLocks noChangeArrowheads="1"/>
              </p:cNvSpPr>
              <p:nvPr/>
            </p:nvSpPr>
            <p:spPr bwMode="auto">
              <a:xfrm>
                <a:off x="4004" y="2835"/>
                <a:ext cx="10" cy="155"/>
              </a:xfrm>
              <a:prstGeom prst="rect">
                <a:avLst/>
              </a:prstGeom>
              <a:solidFill>
                <a:srgbClr val="7ED27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407" name="Rectangle 206">
                <a:extLst>
                  <a:ext uri="{FF2B5EF4-FFF2-40B4-BE49-F238E27FC236}">
                    <a16:creationId xmlns:a16="http://schemas.microsoft.com/office/drawing/2014/main" id="{F18A1709-B5E7-4084-89FB-C938CCC54F2D}"/>
                  </a:ext>
                </a:extLst>
              </p:cNvPr>
              <p:cNvSpPr>
                <a:spLocks noChangeArrowheads="1"/>
              </p:cNvSpPr>
              <p:nvPr/>
            </p:nvSpPr>
            <p:spPr bwMode="auto">
              <a:xfrm>
                <a:off x="4014" y="2835"/>
                <a:ext cx="10" cy="155"/>
              </a:xfrm>
              <a:prstGeom prst="rect">
                <a:avLst/>
              </a:prstGeom>
              <a:solidFill>
                <a:srgbClr val="77C57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408" name="Rectangle 207">
                <a:extLst>
                  <a:ext uri="{FF2B5EF4-FFF2-40B4-BE49-F238E27FC236}">
                    <a16:creationId xmlns:a16="http://schemas.microsoft.com/office/drawing/2014/main" id="{0598EA33-AFFE-46DD-A474-02D647B339F8}"/>
                  </a:ext>
                </a:extLst>
              </p:cNvPr>
              <p:cNvSpPr>
                <a:spLocks noChangeArrowheads="1"/>
              </p:cNvSpPr>
              <p:nvPr/>
            </p:nvSpPr>
            <p:spPr bwMode="auto">
              <a:xfrm>
                <a:off x="4024" y="2835"/>
                <a:ext cx="11" cy="155"/>
              </a:xfrm>
              <a:prstGeom prst="rect">
                <a:avLst/>
              </a:prstGeom>
              <a:solidFill>
                <a:srgbClr val="6EB76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409" name="Rectangle 208">
                <a:extLst>
                  <a:ext uri="{FF2B5EF4-FFF2-40B4-BE49-F238E27FC236}">
                    <a16:creationId xmlns:a16="http://schemas.microsoft.com/office/drawing/2014/main" id="{E157B130-204A-4D86-B974-89A95D6293D8}"/>
                  </a:ext>
                </a:extLst>
              </p:cNvPr>
              <p:cNvSpPr>
                <a:spLocks noChangeArrowheads="1"/>
              </p:cNvSpPr>
              <p:nvPr/>
            </p:nvSpPr>
            <p:spPr bwMode="auto">
              <a:xfrm>
                <a:off x="4035" y="2835"/>
                <a:ext cx="10" cy="155"/>
              </a:xfrm>
              <a:prstGeom prst="rect">
                <a:avLst/>
              </a:prstGeom>
              <a:solidFill>
                <a:srgbClr val="66A9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410" name="Rectangle 209">
                <a:extLst>
                  <a:ext uri="{FF2B5EF4-FFF2-40B4-BE49-F238E27FC236}">
                    <a16:creationId xmlns:a16="http://schemas.microsoft.com/office/drawing/2014/main" id="{9E0ED2EE-B7C6-4437-B9D3-705FBE54F859}"/>
                  </a:ext>
                </a:extLst>
              </p:cNvPr>
              <p:cNvSpPr>
                <a:spLocks noChangeArrowheads="1"/>
              </p:cNvSpPr>
              <p:nvPr/>
            </p:nvSpPr>
            <p:spPr bwMode="auto">
              <a:xfrm>
                <a:off x="4045" y="2835"/>
                <a:ext cx="10" cy="155"/>
              </a:xfrm>
              <a:prstGeom prst="rect">
                <a:avLst/>
              </a:prstGeom>
              <a:solidFill>
                <a:srgbClr val="5E9C5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411" name="Rectangle 210">
                <a:extLst>
                  <a:ext uri="{FF2B5EF4-FFF2-40B4-BE49-F238E27FC236}">
                    <a16:creationId xmlns:a16="http://schemas.microsoft.com/office/drawing/2014/main" id="{4AD380FA-9BA8-4C71-85DA-EF621FF3DFF3}"/>
                  </a:ext>
                </a:extLst>
              </p:cNvPr>
              <p:cNvSpPr>
                <a:spLocks noChangeArrowheads="1"/>
              </p:cNvSpPr>
              <p:nvPr/>
            </p:nvSpPr>
            <p:spPr bwMode="auto">
              <a:xfrm>
                <a:off x="4055" y="2835"/>
                <a:ext cx="11" cy="155"/>
              </a:xfrm>
              <a:prstGeom prst="rect">
                <a:avLst/>
              </a:prstGeom>
              <a:solidFill>
                <a:srgbClr val="57905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412" name="Rectangle 211">
                <a:extLst>
                  <a:ext uri="{FF2B5EF4-FFF2-40B4-BE49-F238E27FC236}">
                    <a16:creationId xmlns:a16="http://schemas.microsoft.com/office/drawing/2014/main" id="{8F301D56-0349-40B2-B074-D483EFF135D5}"/>
                  </a:ext>
                </a:extLst>
              </p:cNvPr>
              <p:cNvSpPr>
                <a:spLocks noChangeArrowheads="1"/>
              </p:cNvSpPr>
              <p:nvPr/>
            </p:nvSpPr>
            <p:spPr bwMode="auto">
              <a:xfrm>
                <a:off x="4066" y="2835"/>
                <a:ext cx="10" cy="155"/>
              </a:xfrm>
              <a:prstGeom prst="rect">
                <a:avLst/>
              </a:prstGeom>
              <a:solidFill>
                <a:srgbClr val="51865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413" name="Rectangle 212">
                <a:extLst>
                  <a:ext uri="{FF2B5EF4-FFF2-40B4-BE49-F238E27FC236}">
                    <a16:creationId xmlns:a16="http://schemas.microsoft.com/office/drawing/2014/main" id="{ADA38DC4-3F9E-4CA5-8030-2B33747F5FE5}"/>
                  </a:ext>
                </a:extLst>
              </p:cNvPr>
              <p:cNvSpPr>
                <a:spLocks noChangeArrowheads="1"/>
              </p:cNvSpPr>
              <p:nvPr/>
            </p:nvSpPr>
            <p:spPr bwMode="auto">
              <a:xfrm>
                <a:off x="4076" y="2835"/>
                <a:ext cx="10" cy="155"/>
              </a:xfrm>
              <a:prstGeom prst="rect">
                <a:avLst/>
              </a:prstGeom>
              <a:solidFill>
                <a:srgbClr val="4C7E4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414" name="Rectangle 213">
                <a:extLst>
                  <a:ext uri="{FF2B5EF4-FFF2-40B4-BE49-F238E27FC236}">
                    <a16:creationId xmlns:a16="http://schemas.microsoft.com/office/drawing/2014/main" id="{1320979E-EC70-469B-9123-B8FB1C71F784}"/>
                  </a:ext>
                </a:extLst>
              </p:cNvPr>
              <p:cNvSpPr>
                <a:spLocks noChangeArrowheads="1"/>
              </p:cNvSpPr>
              <p:nvPr/>
            </p:nvSpPr>
            <p:spPr bwMode="auto">
              <a:xfrm>
                <a:off x="4086" y="2835"/>
                <a:ext cx="11" cy="155"/>
              </a:xfrm>
              <a:prstGeom prst="rect">
                <a:avLst/>
              </a:prstGeom>
              <a:solidFill>
                <a:srgbClr val="49794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415" name="Rectangle 214">
                <a:extLst>
                  <a:ext uri="{FF2B5EF4-FFF2-40B4-BE49-F238E27FC236}">
                    <a16:creationId xmlns:a16="http://schemas.microsoft.com/office/drawing/2014/main" id="{4F6DA254-6C6F-4797-81B3-FC74B82ABD39}"/>
                  </a:ext>
                </a:extLst>
              </p:cNvPr>
              <p:cNvSpPr>
                <a:spLocks noChangeArrowheads="1"/>
              </p:cNvSpPr>
              <p:nvPr/>
            </p:nvSpPr>
            <p:spPr bwMode="auto">
              <a:xfrm>
                <a:off x="3776" y="2835"/>
                <a:ext cx="321" cy="155"/>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416" name="Line 215">
                <a:extLst>
                  <a:ext uri="{FF2B5EF4-FFF2-40B4-BE49-F238E27FC236}">
                    <a16:creationId xmlns:a16="http://schemas.microsoft.com/office/drawing/2014/main" id="{A2CECAA6-6C4B-4181-A4A1-D09D17652BC4}"/>
                  </a:ext>
                </a:extLst>
              </p:cNvPr>
              <p:cNvSpPr>
                <a:spLocks noChangeShapeType="1"/>
              </p:cNvSpPr>
              <p:nvPr/>
            </p:nvSpPr>
            <p:spPr bwMode="auto">
              <a:xfrm>
                <a:off x="906" y="1317"/>
                <a:ext cx="1" cy="167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35417" name="Line 216">
                <a:extLst>
                  <a:ext uri="{FF2B5EF4-FFF2-40B4-BE49-F238E27FC236}">
                    <a16:creationId xmlns:a16="http://schemas.microsoft.com/office/drawing/2014/main" id="{93291522-84AF-4FC8-8310-06AC4BAF90A6}"/>
                  </a:ext>
                </a:extLst>
              </p:cNvPr>
              <p:cNvSpPr>
                <a:spLocks noChangeShapeType="1"/>
              </p:cNvSpPr>
              <p:nvPr/>
            </p:nvSpPr>
            <p:spPr bwMode="auto">
              <a:xfrm>
                <a:off x="875" y="2990"/>
                <a:ext cx="3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35418" name="Line 217">
                <a:extLst>
                  <a:ext uri="{FF2B5EF4-FFF2-40B4-BE49-F238E27FC236}">
                    <a16:creationId xmlns:a16="http://schemas.microsoft.com/office/drawing/2014/main" id="{9DF1880D-3376-4741-9FBE-B11874D49CCF}"/>
                  </a:ext>
                </a:extLst>
              </p:cNvPr>
              <p:cNvSpPr>
                <a:spLocks noChangeShapeType="1"/>
              </p:cNvSpPr>
              <p:nvPr/>
            </p:nvSpPr>
            <p:spPr bwMode="auto">
              <a:xfrm>
                <a:off x="875" y="2659"/>
                <a:ext cx="3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35419" name="Line 218">
                <a:extLst>
                  <a:ext uri="{FF2B5EF4-FFF2-40B4-BE49-F238E27FC236}">
                    <a16:creationId xmlns:a16="http://schemas.microsoft.com/office/drawing/2014/main" id="{ACCE0D4F-89DB-4467-AA1F-3DBF5E90EA18}"/>
                  </a:ext>
                </a:extLst>
              </p:cNvPr>
              <p:cNvSpPr>
                <a:spLocks noChangeShapeType="1"/>
              </p:cNvSpPr>
              <p:nvPr/>
            </p:nvSpPr>
            <p:spPr bwMode="auto">
              <a:xfrm>
                <a:off x="875" y="2319"/>
                <a:ext cx="3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35420" name="Line 219">
                <a:extLst>
                  <a:ext uri="{FF2B5EF4-FFF2-40B4-BE49-F238E27FC236}">
                    <a16:creationId xmlns:a16="http://schemas.microsoft.com/office/drawing/2014/main" id="{B77B37DA-8F26-43A7-ADA8-3D38052E91CC}"/>
                  </a:ext>
                </a:extLst>
              </p:cNvPr>
              <p:cNvSpPr>
                <a:spLocks noChangeShapeType="1"/>
              </p:cNvSpPr>
              <p:nvPr/>
            </p:nvSpPr>
            <p:spPr bwMode="auto">
              <a:xfrm>
                <a:off x="875" y="1988"/>
                <a:ext cx="3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35421" name="Line 220">
                <a:extLst>
                  <a:ext uri="{FF2B5EF4-FFF2-40B4-BE49-F238E27FC236}">
                    <a16:creationId xmlns:a16="http://schemas.microsoft.com/office/drawing/2014/main" id="{27AF4C98-3661-4BF4-886D-3A5482F34187}"/>
                  </a:ext>
                </a:extLst>
              </p:cNvPr>
              <p:cNvSpPr>
                <a:spLocks noChangeShapeType="1"/>
              </p:cNvSpPr>
              <p:nvPr/>
            </p:nvSpPr>
            <p:spPr bwMode="auto">
              <a:xfrm>
                <a:off x="875" y="1647"/>
                <a:ext cx="3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35422" name="Line 221">
                <a:extLst>
                  <a:ext uri="{FF2B5EF4-FFF2-40B4-BE49-F238E27FC236}">
                    <a16:creationId xmlns:a16="http://schemas.microsoft.com/office/drawing/2014/main" id="{2802BC8C-23DB-46C0-8DA9-976A5CCC39CC}"/>
                  </a:ext>
                </a:extLst>
              </p:cNvPr>
              <p:cNvSpPr>
                <a:spLocks noChangeShapeType="1"/>
              </p:cNvSpPr>
              <p:nvPr/>
            </p:nvSpPr>
            <p:spPr bwMode="auto">
              <a:xfrm>
                <a:off x="875" y="1317"/>
                <a:ext cx="3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grpSp>
        <p:sp>
          <p:nvSpPr>
            <p:cNvPr id="135186" name="Line 223">
              <a:extLst>
                <a:ext uri="{FF2B5EF4-FFF2-40B4-BE49-F238E27FC236}">
                  <a16:creationId xmlns:a16="http://schemas.microsoft.com/office/drawing/2014/main" id="{E90C5A1D-4AEF-4083-AD4F-19486319E60E}"/>
                </a:ext>
              </a:extLst>
            </p:cNvPr>
            <p:cNvSpPr>
              <a:spLocks noChangeShapeType="1"/>
            </p:cNvSpPr>
            <p:nvPr/>
          </p:nvSpPr>
          <p:spPr bwMode="auto">
            <a:xfrm>
              <a:off x="906" y="2990"/>
              <a:ext cx="343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35187" name="Line 224">
              <a:extLst>
                <a:ext uri="{FF2B5EF4-FFF2-40B4-BE49-F238E27FC236}">
                  <a16:creationId xmlns:a16="http://schemas.microsoft.com/office/drawing/2014/main" id="{1B7CC100-B26C-4A36-AA73-F4AA2BF78A6C}"/>
                </a:ext>
              </a:extLst>
            </p:cNvPr>
            <p:cNvSpPr>
              <a:spLocks noChangeShapeType="1"/>
            </p:cNvSpPr>
            <p:nvPr/>
          </p:nvSpPr>
          <p:spPr bwMode="auto">
            <a:xfrm flipV="1">
              <a:off x="906" y="2990"/>
              <a:ext cx="1" cy="4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35188" name="Line 225">
              <a:extLst>
                <a:ext uri="{FF2B5EF4-FFF2-40B4-BE49-F238E27FC236}">
                  <a16:creationId xmlns:a16="http://schemas.microsoft.com/office/drawing/2014/main" id="{3D06783D-7698-4CA3-A9BC-F155128E91A9}"/>
                </a:ext>
              </a:extLst>
            </p:cNvPr>
            <p:cNvSpPr>
              <a:spLocks noChangeShapeType="1"/>
            </p:cNvSpPr>
            <p:nvPr/>
          </p:nvSpPr>
          <p:spPr bwMode="auto">
            <a:xfrm flipV="1">
              <a:off x="2052" y="2990"/>
              <a:ext cx="1" cy="4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35189" name="Line 226">
              <a:extLst>
                <a:ext uri="{FF2B5EF4-FFF2-40B4-BE49-F238E27FC236}">
                  <a16:creationId xmlns:a16="http://schemas.microsoft.com/office/drawing/2014/main" id="{16F44F2E-0C60-4DC4-A186-0982CABD0EB9}"/>
                </a:ext>
              </a:extLst>
            </p:cNvPr>
            <p:cNvSpPr>
              <a:spLocks noChangeShapeType="1"/>
            </p:cNvSpPr>
            <p:nvPr/>
          </p:nvSpPr>
          <p:spPr bwMode="auto">
            <a:xfrm flipV="1">
              <a:off x="3198" y="2990"/>
              <a:ext cx="1" cy="4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35190" name="Line 227">
              <a:extLst>
                <a:ext uri="{FF2B5EF4-FFF2-40B4-BE49-F238E27FC236}">
                  <a16:creationId xmlns:a16="http://schemas.microsoft.com/office/drawing/2014/main" id="{7AA60C00-E8D5-4857-84AE-F360B9A5E9F7}"/>
                </a:ext>
              </a:extLst>
            </p:cNvPr>
            <p:cNvSpPr>
              <a:spLocks noChangeShapeType="1"/>
            </p:cNvSpPr>
            <p:nvPr/>
          </p:nvSpPr>
          <p:spPr bwMode="auto">
            <a:xfrm flipV="1">
              <a:off x="4344" y="2990"/>
              <a:ext cx="1" cy="4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35191" name="Rectangle 228">
              <a:extLst>
                <a:ext uri="{FF2B5EF4-FFF2-40B4-BE49-F238E27FC236}">
                  <a16:creationId xmlns:a16="http://schemas.microsoft.com/office/drawing/2014/main" id="{1EC6FE98-0963-4687-BA3D-37EC9FD32BE9}"/>
                </a:ext>
              </a:extLst>
            </p:cNvPr>
            <p:cNvSpPr>
              <a:spLocks noChangeArrowheads="1"/>
            </p:cNvSpPr>
            <p:nvPr/>
          </p:nvSpPr>
          <p:spPr bwMode="auto">
            <a:xfrm>
              <a:off x="3487" y="2742"/>
              <a:ext cx="230"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200">
                  <a:solidFill>
                    <a:srgbClr val="000000"/>
                  </a:solidFill>
                  <a:latin typeface="Small Fonts" charset="0"/>
                </a:rPr>
                <a:t>6.8%</a:t>
              </a:r>
              <a:endParaRPr lang="it-IT" altLang="it-IT" sz="1000"/>
            </a:p>
          </p:txBody>
        </p:sp>
        <p:sp>
          <p:nvSpPr>
            <p:cNvPr id="135192" name="Rectangle 229">
              <a:extLst>
                <a:ext uri="{FF2B5EF4-FFF2-40B4-BE49-F238E27FC236}">
                  <a16:creationId xmlns:a16="http://schemas.microsoft.com/office/drawing/2014/main" id="{E51E36F9-DF03-4542-A7FE-86F52890A5DF}"/>
                </a:ext>
              </a:extLst>
            </p:cNvPr>
            <p:cNvSpPr>
              <a:spLocks noChangeArrowheads="1"/>
            </p:cNvSpPr>
            <p:nvPr/>
          </p:nvSpPr>
          <p:spPr bwMode="auto">
            <a:xfrm>
              <a:off x="2321" y="2484"/>
              <a:ext cx="284"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200">
                  <a:solidFill>
                    <a:srgbClr val="000000"/>
                  </a:solidFill>
                  <a:latin typeface="Small Fonts" charset="0"/>
                </a:rPr>
                <a:t>23.1%</a:t>
              </a:r>
              <a:endParaRPr lang="it-IT" altLang="it-IT" sz="1000"/>
            </a:p>
          </p:txBody>
        </p:sp>
        <p:sp>
          <p:nvSpPr>
            <p:cNvPr id="135193" name="Rectangle 230">
              <a:extLst>
                <a:ext uri="{FF2B5EF4-FFF2-40B4-BE49-F238E27FC236}">
                  <a16:creationId xmlns:a16="http://schemas.microsoft.com/office/drawing/2014/main" id="{1BF2D593-D5C4-48EE-8C72-76996F86DCDC}"/>
                </a:ext>
              </a:extLst>
            </p:cNvPr>
            <p:cNvSpPr>
              <a:spLocks noChangeArrowheads="1"/>
            </p:cNvSpPr>
            <p:nvPr/>
          </p:nvSpPr>
          <p:spPr bwMode="auto">
            <a:xfrm>
              <a:off x="1144" y="1751"/>
              <a:ext cx="284"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200">
                  <a:solidFill>
                    <a:srgbClr val="000000"/>
                  </a:solidFill>
                  <a:latin typeface="Small Fonts" charset="0"/>
                </a:rPr>
                <a:t>64.6%</a:t>
              </a:r>
              <a:endParaRPr lang="it-IT" altLang="it-IT" sz="1000"/>
            </a:p>
          </p:txBody>
        </p:sp>
        <p:sp>
          <p:nvSpPr>
            <p:cNvPr id="135194" name="Rectangle 231">
              <a:extLst>
                <a:ext uri="{FF2B5EF4-FFF2-40B4-BE49-F238E27FC236}">
                  <a16:creationId xmlns:a16="http://schemas.microsoft.com/office/drawing/2014/main" id="{87676079-0B27-4E50-992A-210F3C07844D}"/>
                </a:ext>
              </a:extLst>
            </p:cNvPr>
            <p:cNvSpPr>
              <a:spLocks noChangeArrowheads="1"/>
            </p:cNvSpPr>
            <p:nvPr/>
          </p:nvSpPr>
          <p:spPr bwMode="auto">
            <a:xfrm>
              <a:off x="3819" y="2701"/>
              <a:ext cx="230"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200">
                  <a:solidFill>
                    <a:srgbClr val="000000"/>
                  </a:solidFill>
                  <a:latin typeface="Small Fonts" charset="0"/>
                </a:rPr>
                <a:t>9.1%</a:t>
              </a:r>
              <a:endParaRPr lang="it-IT" altLang="it-IT" sz="1000"/>
            </a:p>
          </p:txBody>
        </p:sp>
        <p:sp>
          <p:nvSpPr>
            <p:cNvPr id="135195" name="Rectangle 232">
              <a:extLst>
                <a:ext uri="{FF2B5EF4-FFF2-40B4-BE49-F238E27FC236}">
                  <a16:creationId xmlns:a16="http://schemas.microsoft.com/office/drawing/2014/main" id="{7F12BE60-6613-4532-B997-8216D135A814}"/>
                </a:ext>
              </a:extLst>
            </p:cNvPr>
            <p:cNvSpPr>
              <a:spLocks noChangeArrowheads="1"/>
            </p:cNvSpPr>
            <p:nvPr/>
          </p:nvSpPr>
          <p:spPr bwMode="auto">
            <a:xfrm>
              <a:off x="2651" y="2649"/>
              <a:ext cx="284"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200">
                  <a:solidFill>
                    <a:srgbClr val="000000"/>
                  </a:solidFill>
                  <a:latin typeface="Small Fonts" charset="0"/>
                </a:rPr>
                <a:t>12.1%</a:t>
              </a:r>
              <a:endParaRPr lang="it-IT" altLang="it-IT" sz="1000"/>
            </a:p>
          </p:txBody>
        </p:sp>
        <p:sp>
          <p:nvSpPr>
            <p:cNvPr id="135196" name="Rectangle 233">
              <a:extLst>
                <a:ext uri="{FF2B5EF4-FFF2-40B4-BE49-F238E27FC236}">
                  <a16:creationId xmlns:a16="http://schemas.microsoft.com/office/drawing/2014/main" id="{552242E3-174F-48B6-8ED5-4BE37746570F}"/>
                </a:ext>
              </a:extLst>
            </p:cNvPr>
            <p:cNvSpPr>
              <a:spLocks noChangeArrowheads="1"/>
            </p:cNvSpPr>
            <p:nvPr/>
          </p:nvSpPr>
          <p:spPr bwMode="auto">
            <a:xfrm>
              <a:off x="1484" y="1575"/>
              <a:ext cx="28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200">
                  <a:solidFill>
                    <a:srgbClr val="000000"/>
                  </a:solidFill>
                  <a:latin typeface="Small Fonts" charset="0"/>
                </a:rPr>
                <a:t>77.3%</a:t>
              </a:r>
              <a:endParaRPr lang="it-IT" altLang="it-IT" sz="1000"/>
            </a:p>
          </p:txBody>
        </p:sp>
        <p:sp>
          <p:nvSpPr>
            <p:cNvPr id="135197" name="Rectangle 234">
              <a:extLst>
                <a:ext uri="{FF2B5EF4-FFF2-40B4-BE49-F238E27FC236}">
                  <a16:creationId xmlns:a16="http://schemas.microsoft.com/office/drawing/2014/main" id="{75BD60AB-21EC-451B-9705-E23F1DEE4229}"/>
                </a:ext>
              </a:extLst>
            </p:cNvPr>
            <p:cNvSpPr>
              <a:spLocks noChangeArrowheads="1"/>
            </p:cNvSpPr>
            <p:nvPr/>
          </p:nvSpPr>
          <p:spPr bwMode="auto">
            <a:xfrm>
              <a:off x="762" y="2917"/>
              <a:ext cx="66"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400">
                  <a:solidFill>
                    <a:srgbClr val="000000"/>
                  </a:solidFill>
                </a:rPr>
                <a:t>0</a:t>
              </a:r>
              <a:endParaRPr lang="it-IT" altLang="it-IT" sz="1000"/>
            </a:p>
          </p:txBody>
        </p:sp>
        <p:sp>
          <p:nvSpPr>
            <p:cNvPr id="135198" name="Rectangle 235">
              <a:extLst>
                <a:ext uri="{FF2B5EF4-FFF2-40B4-BE49-F238E27FC236}">
                  <a16:creationId xmlns:a16="http://schemas.microsoft.com/office/drawing/2014/main" id="{D375525D-6049-421D-8F11-E334BF10B3B5}"/>
                </a:ext>
              </a:extLst>
            </p:cNvPr>
            <p:cNvSpPr>
              <a:spLocks noChangeArrowheads="1"/>
            </p:cNvSpPr>
            <p:nvPr/>
          </p:nvSpPr>
          <p:spPr bwMode="auto">
            <a:xfrm>
              <a:off x="700" y="2587"/>
              <a:ext cx="131"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400">
                  <a:solidFill>
                    <a:srgbClr val="000000"/>
                  </a:solidFill>
                </a:rPr>
                <a:t>20</a:t>
              </a:r>
              <a:endParaRPr lang="it-IT" altLang="it-IT" sz="1000"/>
            </a:p>
          </p:txBody>
        </p:sp>
        <p:sp>
          <p:nvSpPr>
            <p:cNvPr id="135199" name="Rectangle 236">
              <a:extLst>
                <a:ext uri="{FF2B5EF4-FFF2-40B4-BE49-F238E27FC236}">
                  <a16:creationId xmlns:a16="http://schemas.microsoft.com/office/drawing/2014/main" id="{CC0C1B28-1929-4E23-BA8D-EA636FEB149F}"/>
                </a:ext>
              </a:extLst>
            </p:cNvPr>
            <p:cNvSpPr>
              <a:spLocks noChangeArrowheads="1"/>
            </p:cNvSpPr>
            <p:nvPr/>
          </p:nvSpPr>
          <p:spPr bwMode="auto">
            <a:xfrm>
              <a:off x="700" y="2246"/>
              <a:ext cx="131"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400">
                  <a:solidFill>
                    <a:srgbClr val="000000"/>
                  </a:solidFill>
                </a:rPr>
                <a:t>40</a:t>
              </a:r>
              <a:endParaRPr lang="it-IT" altLang="it-IT" sz="1000"/>
            </a:p>
          </p:txBody>
        </p:sp>
        <p:sp>
          <p:nvSpPr>
            <p:cNvPr id="135200" name="Rectangle 237">
              <a:extLst>
                <a:ext uri="{FF2B5EF4-FFF2-40B4-BE49-F238E27FC236}">
                  <a16:creationId xmlns:a16="http://schemas.microsoft.com/office/drawing/2014/main" id="{2558C502-C5C8-4269-B7DD-3C45668DEFE8}"/>
                </a:ext>
              </a:extLst>
            </p:cNvPr>
            <p:cNvSpPr>
              <a:spLocks noChangeArrowheads="1"/>
            </p:cNvSpPr>
            <p:nvPr/>
          </p:nvSpPr>
          <p:spPr bwMode="auto">
            <a:xfrm>
              <a:off x="700" y="1916"/>
              <a:ext cx="131"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400">
                  <a:solidFill>
                    <a:srgbClr val="000000"/>
                  </a:solidFill>
                </a:rPr>
                <a:t>60</a:t>
              </a:r>
              <a:endParaRPr lang="it-IT" altLang="it-IT" sz="1000"/>
            </a:p>
          </p:txBody>
        </p:sp>
        <p:sp>
          <p:nvSpPr>
            <p:cNvPr id="135201" name="Rectangle 238">
              <a:extLst>
                <a:ext uri="{FF2B5EF4-FFF2-40B4-BE49-F238E27FC236}">
                  <a16:creationId xmlns:a16="http://schemas.microsoft.com/office/drawing/2014/main" id="{67A2B298-92DE-48F5-91E7-176E45436BF5}"/>
                </a:ext>
              </a:extLst>
            </p:cNvPr>
            <p:cNvSpPr>
              <a:spLocks noChangeArrowheads="1"/>
            </p:cNvSpPr>
            <p:nvPr/>
          </p:nvSpPr>
          <p:spPr bwMode="auto">
            <a:xfrm>
              <a:off x="700" y="1575"/>
              <a:ext cx="131"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400">
                  <a:solidFill>
                    <a:srgbClr val="000000"/>
                  </a:solidFill>
                </a:rPr>
                <a:t>80</a:t>
              </a:r>
              <a:endParaRPr lang="it-IT" altLang="it-IT" sz="1000"/>
            </a:p>
          </p:txBody>
        </p:sp>
        <p:sp>
          <p:nvSpPr>
            <p:cNvPr id="135202" name="Rectangle 239">
              <a:extLst>
                <a:ext uri="{FF2B5EF4-FFF2-40B4-BE49-F238E27FC236}">
                  <a16:creationId xmlns:a16="http://schemas.microsoft.com/office/drawing/2014/main" id="{E2821F68-7FA7-4550-BE09-2171E4A87851}"/>
                </a:ext>
              </a:extLst>
            </p:cNvPr>
            <p:cNvSpPr>
              <a:spLocks noChangeArrowheads="1"/>
            </p:cNvSpPr>
            <p:nvPr/>
          </p:nvSpPr>
          <p:spPr bwMode="auto">
            <a:xfrm>
              <a:off x="637" y="1245"/>
              <a:ext cx="195"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400">
                  <a:solidFill>
                    <a:srgbClr val="000000"/>
                  </a:solidFill>
                </a:rPr>
                <a:t>100</a:t>
              </a:r>
              <a:endParaRPr lang="it-IT" altLang="it-IT" sz="1000"/>
            </a:p>
          </p:txBody>
        </p:sp>
        <p:sp>
          <p:nvSpPr>
            <p:cNvPr id="135203" name="Rectangle 240">
              <a:extLst>
                <a:ext uri="{FF2B5EF4-FFF2-40B4-BE49-F238E27FC236}">
                  <a16:creationId xmlns:a16="http://schemas.microsoft.com/office/drawing/2014/main" id="{E19131AA-3D5A-4505-ABB0-78C1A22A7BA3}"/>
                </a:ext>
              </a:extLst>
            </p:cNvPr>
            <p:cNvSpPr>
              <a:spLocks noChangeArrowheads="1"/>
            </p:cNvSpPr>
            <p:nvPr/>
          </p:nvSpPr>
          <p:spPr bwMode="auto">
            <a:xfrm>
              <a:off x="1185" y="3103"/>
              <a:ext cx="645"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600" i="1">
                  <a:solidFill>
                    <a:srgbClr val="000000"/>
                  </a:solidFill>
                </a:rPr>
                <a:t>S. aureus </a:t>
              </a:r>
              <a:endParaRPr lang="it-IT" altLang="it-IT" sz="1000"/>
            </a:p>
          </p:txBody>
        </p:sp>
        <p:sp>
          <p:nvSpPr>
            <p:cNvPr id="135204" name="Rectangle 241">
              <a:extLst>
                <a:ext uri="{FF2B5EF4-FFF2-40B4-BE49-F238E27FC236}">
                  <a16:creationId xmlns:a16="http://schemas.microsoft.com/office/drawing/2014/main" id="{712F3EB9-196F-44DF-9494-0B54BE4E60FA}"/>
                </a:ext>
              </a:extLst>
            </p:cNvPr>
            <p:cNvSpPr>
              <a:spLocks noChangeArrowheads="1"/>
            </p:cNvSpPr>
            <p:nvPr/>
          </p:nvSpPr>
          <p:spPr bwMode="auto">
            <a:xfrm>
              <a:off x="2248" y="3103"/>
              <a:ext cx="83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600" i="1">
                  <a:solidFill>
                    <a:srgbClr val="000000"/>
                  </a:solidFill>
                </a:rPr>
                <a:t>S. pyogenes </a:t>
              </a:r>
              <a:endParaRPr lang="it-IT" altLang="it-IT" sz="1000"/>
            </a:p>
          </p:txBody>
        </p:sp>
        <p:sp>
          <p:nvSpPr>
            <p:cNvPr id="135205" name="Rectangle 242">
              <a:extLst>
                <a:ext uri="{FF2B5EF4-FFF2-40B4-BE49-F238E27FC236}">
                  <a16:creationId xmlns:a16="http://schemas.microsoft.com/office/drawing/2014/main" id="{EF7297E4-9297-431C-8DD9-E8350799F449}"/>
                </a:ext>
              </a:extLst>
            </p:cNvPr>
            <p:cNvSpPr>
              <a:spLocks noChangeArrowheads="1"/>
            </p:cNvSpPr>
            <p:nvPr/>
          </p:nvSpPr>
          <p:spPr bwMode="auto">
            <a:xfrm>
              <a:off x="3539" y="3103"/>
              <a:ext cx="486"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600" i="1">
                  <a:solidFill>
                    <a:srgbClr val="000000"/>
                  </a:solidFill>
                </a:rPr>
                <a:t>fusRSA</a:t>
              </a:r>
              <a:endParaRPr lang="it-IT" altLang="it-IT" sz="1000"/>
            </a:p>
          </p:txBody>
        </p:sp>
        <p:sp>
          <p:nvSpPr>
            <p:cNvPr id="135206" name="Rectangle 243">
              <a:extLst>
                <a:ext uri="{FF2B5EF4-FFF2-40B4-BE49-F238E27FC236}">
                  <a16:creationId xmlns:a16="http://schemas.microsoft.com/office/drawing/2014/main" id="{32F79C84-E691-44EA-83E1-F80199E25069}"/>
                </a:ext>
              </a:extLst>
            </p:cNvPr>
            <p:cNvSpPr>
              <a:spLocks noChangeArrowheads="1"/>
            </p:cNvSpPr>
            <p:nvPr/>
          </p:nvSpPr>
          <p:spPr bwMode="auto">
            <a:xfrm>
              <a:off x="2352" y="3330"/>
              <a:ext cx="536"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400">
                  <a:solidFill>
                    <a:srgbClr val="000000"/>
                  </a:solidFill>
                </a:rPr>
                <a:t>Patogeno</a:t>
              </a:r>
              <a:endParaRPr lang="it-IT" altLang="it-IT" sz="1000"/>
            </a:p>
          </p:txBody>
        </p:sp>
        <p:sp>
          <p:nvSpPr>
            <p:cNvPr id="135207" name="Rectangle 244">
              <a:extLst>
                <a:ext uri="{FF2B5EF4-FFF2-40B4-BE49-F238E27FC236}">
                  <a16:creationId xmlns:a16="http://schemas.microsoft.com/office/drawing/2014/main" id="{AFE692A3-FB86-4D18-ABDB-693A1188B0A7}"/>
                </a:ext>
              </a:extLst>
            </p:cNvPr>
            <p:cNvSpPr>
              <a:spLocks noChangeArrowheads="1"/>
            </p:cNvSpPr>
            <p:nvPr/>
          </p:nvSpPr>
          <p:spPr bwMode="auto">
            <a:xfrm rot="-5400000">
              <a:off x="88" y="2099"/>
              <a:ext cx="832"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400">
                  <a:solidFill>
                    <a:srgbClr val="000000"/>
                  </a:solidFill>
                </a:rPr>
                <a:t>Frequienza (%)</a:t>
              </a:r>
            </a:p>
          </p:txBody>
        </p:sp>
        <p:sp>
          <p:nvSpPr>
            <p:cNvPr id="135208" name="Rectangle 245">
              <a:extLst>
                <a:ext uri="{FF2B5EF4-FFF2-40B4-BE49-F238E27FC236}">
                  <a16:creationId xmlns:a16="http://schemas.microsoft.com/office/drawing/2014/main" id="{5AAF1056-16DF-4689-B358-1703B4BC1142}"/>
                </a:ext>
              </a:extLst>
            </p:cNvPr>
            <p:cNvSpPr>
              <a:spLocks noChangeArrowheads="1"/>
            </p:cNvSpPr>
            <p:nvPr/>
          </p:nvSpPr>
          <p:spPr bwMode="auto">
            <a:xfrm>
              <a:off x="2537" y="1451"/>
              <a:ext cx="682" cy="40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09" name="Rectangle 246">
              <a:extLst>
                <a:ext uri="{FF2B5EF4-FFF2-40B4-BE49-F238E27FC236}">
                  <a16:creationId xmlns:a16="http://schemas.microsoft.com/office/drawing/2014/main" id="{0E7122EC-9918-4944-B626-E4747228F0E9}"/>
                </a:ext>
              </a:extLst>
            </p:cNvPr>
            <p:cNvSpPr>
              <a:spLocks noChangeArrowheads="1"/>
            </p:cNvSpPr>
            <p:nvPr/>
          </p:nvSpPr>
          <p:spPr bwMode="auto">
            <a:xfrm>
              <a:off x="2579" y="1524"/>
              <a:ext cx="10" cy="62"/>
            </a:xfrm>
            <a:prstGeom prst="rect">
              <a:avLst/>
            </a:prstGeom>
            <a:solidFill>
              <a:srgbClr val="00004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10" name="Rectangle 247">
              <a:extLst>
                <a:ext uri="{FF2B5EF4-FFF2-40B4-BE49-F238E27FC236}">
                  <a16:creationId xmlns:a16="http://schemas.microsoft.com/office/drawing/2014/main" id="{CBEC1E10-F8C8-4323-99D0-EB5E2D824E32}"/>
                </a:ext>
              </a:extLst>
            </p:cNvPr>
            <p:cNvSpPr>
              <a:spLocks noChangeArrowheads="1"/>
            </p:cNvSpPr>
            <p:nvPr/>
          </p:nvSpPr>
          <p:spPr bwMode="auto">
            <a:xfrm>
              <a:off x="2589" y="1524"/>
              <a:ext cx="10" cy="62"/>
            </a:xfrm>
            <a:prstGeom prst="rect">
              <a:avLst/>
            </a:prstGeom>
            <a:solidFill>
              <a:srgbClr val="00006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11" name="Rectangle 248">
              <a:extLst>
                <a:ext uri="{FF2B5EF4-FFF2-40B4-BE49-F238E27FC236}">
                  <a16:creationId xmlns:a16="http://schemas.microsoft.com/office/drawing/2014/main" id="{76E1C62D-4271-4789-A548-6F79DFA1CC98}"/>
                </a:ext>
              </a:extLst>
            </p:cNvPr>
            <p:cNvSpPr>
              <a:spLocks noChangeArrowheads="1"/>
            </p:cNvSpPr>
            <p:nvPr/>
          </p:nvSpPr>
          <p:spPr bwMode="auto">
            <a:xfrm>
              <a:off x="2599" y="1524"/>
              <a:ext cx="21" cy="62"/>
            </a:xfrm>
            <a:prstGeom prst="rect">
              <a:avLst/>
            </a:prstGeom>
            <a:solidFill>
              <a:srgbClr val="00007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12" name="Rectangle 249">
              <a:extLst>
                <a:ext uri="{FF2B5EF4-FFF2-40B4-BE49-F238E27FC236}">
                  <a16:creationId xmlns:a16="http://schemas.microsoft.com/office/drawing/2014/main" id="{3F802929-590B-4DEA-8776-E2A60EC55C5F}"/>
                </a:ext>
              </a:extLst>
            </p:cNvPr>
            <p:cNvSpPr>
              <a:spLocks noChangeArrowheads="1"/>
            </p:cNvSpPr>
            <p:nvPr/>
          </p:nvSpPr>
          <p:spPr bwMode="auto">
            <a:xfrm>
              <a:off x="2620" y="1524"/>
              <a:ext cx="10" cy="62"/>
            </a:xfrm>
            <a:prstGeom prst="rect">
              <a:avLst/>
            </a:prstGeom>
            <a:solidFill>
              <a:srgbClr val="00006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13" name="Rectangle 250">
              <a:extLst>
                <a:ext uri="{FF2B5EF4-FFF2-40B4-BE49-F238E27FC236}">
                  <a16:creationId xmlns:a16="http://schemas.microsoft.com/office/drawing/2014/main" id="{D62D4345-2E8A-4089-9487-BDA6AB1A902F}"/>
                </a:ext>
              </a:extLst>
            </p:cNvPr>
            <p:cNvSpPr>
              <a:spLocks noChangeArrowheads="1"/>
            </p:cNvSpPr>
            <p:nvPr/>
          </p:nvSpPr>
          <p:spPr bwMode="auto">
            <a:xfrm>
              <a:off x="2630" y="1524"/>
              <a:ext cx="11" cy="62"/>
            </a:xfrm>
            <a:prstGeom prst="rect">
              <a:avLst/>
            </a:prstGeom>
            <a:solidFill>
              <a:srgbClr val="00004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14" name="Rectangle 251">
              <a:extLst>
                <a:ext uri="{FF2B5EF4-FFF2-40B4-BE49-F238E27FC236}">
                  <a16:creationId xmlns:a16="http://schemas.microsoft.com/office/drawing/2014/main" id="{B9C21969-E278-4861-9871-C2F5B206174F}"/>
                </a:ext>
              </a:extLst>
            </p:cNvPr>
            <p:cNvSpPr>
              <a:spLocks noChangeArrowheads="1"/>
            </p:cNvSpPr>
            <p:nvPr/>
          </p:nvSpPr>
          <p:spPr bwMode="auto">
            <a:xfrm>
              <a:off x="2579" y="1524"/>
              <a:ext cx="62" cy="62"/>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15" name="Rectangle 252">
              <a:extLst>
                <a:ext uri="{FF2B5EF4-FFF2-40B4-BE49-F238E27FC236}">
                  <a16:creationId xmlns:a16="http://schemas.microsoft.com/office/drawing/2014/main" id="{F8047F27-07C7-4946-9330-53CA01DD0933}"/>
                </a:ext>
              </a:extLst>
            </p:cNvPr>
            <p:cNvSpPr>
              <a:spLocks noChangeArrowheads="1"/>
            </p:cNvSpPr>
            <p:nvPr/>
          </p:nvSpPr>
          <p:spPr bwMode="auto">
            <a:xfrm>
              <a:off x="2682" y="1482"/>
              <a:ext cx="500"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400">
                  <a:solidFill>
                    <a:srgbClr val="000000"/>
                  </a:solidFill>
                </a:rPr>
                <a:t>Altargo®</a:t>
              </a:r>
              <a:endParaRPr lang="it-IT" altLang="it-IT" sz="1000"/>
            </a:p>
          </p:txBody>
        </p:sp>
        <p:sp>
          <p:nvSpPr>
            <p:cNvPr id="135216" name="Rectangle 253">
              <a:extLst>
                <a:ext uri="{FF2B5EF4-FFF2-40B4-BE49-F238E27FC236}">
                  <a16:creationId xmlns:a16="http://schemas.microsoft.com/office/drawing/2014/main" id="{0FAB4995-CD74-4715-9AE7-AF92CAA07CFC}"/>
                </a:ext>
              </a:extLst>
            </p:cNvPr>
            <p:cNvSpPr>
              <a:spLocks noChangeArrowheads="1"/>
            </p:cNvSpPr>
            <p:nvPr/>
          </p:nvSpPr>
          <p:spPr bwMode="auto">
            <a:xfrm>
              <a:off x="2579" y="1720"/>
              <a:ext cx="10" cy="62"/>
            </a:xfrm>
            <a:prstGeom prst="rect">
              <a:avLst/>
            </a:prstGeom>
            <a:solidFill>
              <a:srgbClr val="51875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17" name="Rectangle 254">
              <a:extLst>
                <a:ext uri="{FF2B5EF4-FFF2-40B4-BE49-F238E27FC236}">
                  <a16:creationId xmlns:a16="http://schemas.microsoft.com/office/drawing/2014/main" id="{6E679C98-4E92-4005-A093-1D992F213A54}"/>
                </a:ext>
              </a:extLst>
            </p:cNvPr>
            <p:cNvSpPr>
              <a:spLocks noChangeArrowheads="1"/>
            </p:cNvSpPr>
            <p:nvPr/>
          </p:nvSpPr>
          <p:spPr bwMode="auto">
            <a:xfrm>
              <a:off x="2589" y="1720"/>
              <a:ext cx="10" cy="62"/>
            </a:xfrm>
            <a:prstGeom prst="rect">
              <a:avLst/>
            </a:prstGeom>
            <a:solidFill>
              <a:srgbClr val="79C97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18" name="Rectangle 255">
              <a:extLst>
                <a:ext uri="{FF2B5EF4-FFF2-40B4-BE49-F238E27FC236}">
                  <a16:creationId xmlns:a16="http://schemas.microsoft.com/office/drawing/2014/main" id="{B171BEE9-5349-46EA-880A-57BAB7050745}"/>
                </a:ext>
              </a:extLst>
            </p:cNvPr>
            <p:cNvSpPr>
              <a:spLocks noChangeArrowheads="1"/>
            </p:cNvSpPr>
            <p:nvPr/>
          </p:nvSpPr>
          <p:spPr bwMode="auto">
            <a:xfrm>
              <a:off x="2599" y="1720"/>
              <a:ext cx="21" cy="62"/>
            </a:xfrm>
            <a:prstGeom prst="rect">
              <a:avLst/>
            </a:prstGeom>
            <a:solidFill>
              <a:srgbClr val="94F89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19" name="Rectangle 256">
              <a:extLst>
                <a:ext uri="{FF2B5EF4-FFF2-40B4-BE49-F238E27FC236}">
                  <a16:creationId xmlns:a16="http://schemas.microsoft.com/office/drawing/2014/main" id="{0F283820-ADB6-4B99-BE05-8E40EF18B3A1}"/>
                </a:ext>
              </a:extLst>
            </p:cNvPr>
            <p:cNvSpPr>
              <a:spLocks noChangeArrowheads="1"/>
            </p:cNvSpPr>
            <p:nvPr/>
          </p:nvSpPr>
          <p:spPr bwMode="auto">
            <a:xfrm>
              <a:off x="2620" y="1720"/>
              <a:ext cx="10" cy="62"/>
            </a:xfrm>
            <a:prstGeom prst="rect">
              <a:avLst/>
            </a:prstGeom>
            <a:solidFill>
              <a:srgbClr val="79C97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20" name="Rectangle 257">
              <a:extLst>
                <a:ext uri="{FF2B5EF4-FFF2-40B4-BE49-F238E27FC236}">
                  <a16:creationId xmlns:a16="http://schemas.microsoft.com/office/drawing/2014/main" id="{48388DCD-55D3-4BE1-9FFE-3BE1649C711F}"/>
                </a:ext>
              </a:extLst>
            </p:cNvPr>
            <p:cNvSpPr>
              <a:spLocks noChangeArrowheads="1"/>
            </p:cNvSpPr>
            <p:nvPr/>
          </p:nvSpPr>
          <p:spPr bwMode="auto">
            <a:xfrm>
              <a:off x="2630" y="1720"/>
              <a:ext cx="11" cy="62"/>
            </a:xfrm>
            <a:prstGeom prst="rect">
              <a:avLst/>
            </a:prstGeom>
            <a:solidFill>
              <a:srgbClr val="51875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21" name="Rectangle 258">
              <a:extLst>
                <a:ext uri="{FF2B5EF4-FFF2-40B4-BE49-F238E27FC236}">
                  <a16:creationId xmlns:a16="http://schemas.microsoft.com/office/drawing/2014/main" id="{9E15E946-49B9-4FEF-ADBE-06221F7CAACA}"/>
                </a:ext>
              </a:extLst>
            </p:cNvPr>
            <p:cNvSpPr>
              <a:spLocks noChangeArrowheads="1"/>
            </p:cNvSpPr>
            <p:nvPr/>
          </p:nvSpPr>
          <p:spPr bwMode="auto">
            <a:xfrm>
              <a:off x="2579" y="1720"/>
              <a:ext cx="62" cy="62"/>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000"/>
            </a:p>
          </p:txBody>
        </p:sp>
        <p:sp>
          <p:nvSpPr>
            <p:cNvPr id="135222" name="Rectangle 259">
              <a:extLst>
                <a:ext uri="{FF2B5EF4-FFF2-40B4-BE49-F238E27FC236}">
                  <a16:creationId xmlns:a16="http://schemas.microsoft.com/office/drawing/2014/main" id="{7126E388-50A6-4E61-9373-63FECC15A4EA}"/>
                </a:ext>
              </a:extLst>
            </p:cNvPr>
            <p:cNvSpPr>
              <a:spLocks noChangeArrowheads="1"/>
            </p:cNvSpPr>
            <p:nvPr/>
          </p:nvSpPr>
          <p:spPr bwMode="auto">
            <a:xfrm>
              <a:off x="2682" y="1678"/>
              <a:ext cx="451"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400">
                  <a:solidFill>
                    <a:srgbClr val="000000"/>
                  </a:solidFill>
                </a:rPr>
                <a:t>Placebo</a:t>
              </a:r>
              <a:endParaRPr lang="it-IT" altLang="it-IT" sz="1000"/>
            </a:p>
          </p:txBody>
        </p:sp>
      </p:grpSp>
      <p:sp>
        <p:nvSpPr>
          <p:cNvPr id="135183" name="Rectangle 11">
            <a:extLst>
              <a:ext uri="{FF2B5EF4-FFF2-40B4-BE49-F238E27FC236}">
                <a16:creationId xmlns:a16="http://schemas.microsoft.com/office/drawing/2014/main" id="{0DF17482-DC99-432E-8C6D-253193E394A4}"/>
              </a:ext>
            </a:extLst>
          </p:cNvPr>
          <p:cNvSpPr>
            <a:spLocks noChangeArrowheads="1"/>
          </p:cNvSpPr>
          <p:nvPr/>
        </p:nvSpPr>
        <p:spPr bwMode="auto">
          <a:xfrm>
            <a:off x="6804025" y="1627188"/>
            <a:ext cx="1909763" cy="649287"/>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GB" altLang="it-IT" sz="1200">
                <a:solidFill>
                  <a:srgbClr val="4D4D4D"/>
                </a:solidFill>
              </a:rPr>
              <a:t>n/N: number of isolates/total number of pathogens isolated </a:t>
            </a:r>
          </a:p>
        </p:txBody>
      </p:sp>
    </p:spTree>
  </p:cSld>
  <p:clrMapOvr>
    <a:masterClrMapping/>
  </p:clrMapOvr>
  <p:transition spd="slow">
    <p:strips dir="ru"/>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CD08E520-B2EF-4332-893F-FCF1070E4235}"/>
              </a:ext>
            </a:extLst>
          </p:cNvPr>
          <p:cNvSpPr>
            <a:spLocks noGrp="1" noChangeArrowheads="1"/>
          </p:cNvSpPr>
          <p:nvPr>
            <p:ph type="title" idx="4294967295"/>
          </p:nvPr>
        </p:nvSpPr>
        <p:spPr>
          <a:xfrm>
            <a:off x="2124075" y="828675"/>
            <a:ext cx="6804025" cy="1219200"/>
          </a:xfrm>
          <a:noFill/>
        </p:spPr>
        <p:txBody>
          <a:bodyPr lIns="0" tIns="0" rIns="0" bIns="0">
            <a:spAutoFit/>
          </a:bodyPr>
          <a:lstStyle/>
          <a:p>
            <a:r>
              <a:rPr lang="it-IT" altLang="it-IT" sz="4000"/>
              <a:t>Elevata efficacia clinica complessiva</a:t>
            </a:r>
            <a:endParaRPr lang="en-US" altLang="it-IT" sz="4000"/>
          </a:p>
        </p:txBody>
      </p:sp>
      <p:graphicFrame>
        <p:nvGraphicFramePr>
          <p:cNvPr id="137219" name="Object 3">
            <a:extLst>
              <a:ext uri="{FF2B5EF4-FFF2-40B4-BE49-F238E27FC236}">
                <a16:creationId xmlns:a16="http://schemas.microsoft.com/office/drawing/2014/main" id="{09A3DFA0-D0D6-4778-90B8-72791A6B123F}"/>
              </a:ext>
            </a:extLst>
          </p:cNvPr>
          <p:cNvGraphicFramePr>
            <a:graphicFrameLocks noGrp="1" noChangeAspect="1"/>
          </p:cNvGraphicFramePr>
          <p:nvPr>
            <p:ph sz="half" idx="4294967295"/>
          </p:nvPr>
        </p:nvGraphicFramePr>
        <p:xfrm>
          <a:off x="3348038" y="1844675"/>
          <a:ext cx="3343275" cy="3270250"/>
        </p:xfrm>
        <a:graphic>
          <a:graphicData uri="http://schemas.openxmlformats.org/presentationml/2006/ole">
            <mc:AlternateContent xmlns:mc="http://schemas.openxmlformats.org/markup-compatibility/2006">
              <mc:Choice xmlns:v="urn:schemas-microsoft-com:vml" Requires="v">
                <p:oleObj name="Photo Editor Photo" r:id="rId3" imgW="4086795" imgH="5304762" progId="MSPhotoEd.3">
                  <p:embed/>
                </p:oleObj>
              </mc:Choice>
              <mc:Fallback>
                <p:oleObj name="Photo Editor Photo" r:id="rId3" imgW="4086795" imgH="5304762" progId="MSPhotoEd.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8038" y="1844675"/>
                        <a:ext cx="3343275" cy="327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7220" name="Rectangle 4">
            <a:extLst>
              <a:ext uri="{FF2B5EF4-FFF2-40B4-BE49-F238E27FC236}">
                <a16:creationId xmlns:a16="http://schemas.microsoft.com/office/drawing/2014/main" id="{5C62C89D-0AEE-4682-8DFE-F6531ED64BE8}"/>
              </a:ext>
            </a:extLst>
          </p:cNvPr>
          <p:cNvSpPr>
            <a:spLocks noChangeArrowheads="1"/>
          </p:cNvSpPr>
          <p:nvPr/>
        </p:nvSpPr>
        <p:spPr bwMode="auto">
          <a:xfrm>
            <a:off x="1997075" y="5588000"/>
            <a:ext cx="4159250"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93763">
              <a:spcBef>
                <a:spcPct val="20000"/>
              </a:spcBef>
              <a:buChar char="•"/>
              <a:tabLst>
                <a:tab pos="449263" algn="l"/>
                <a:tab pos="893763" algn="l"/>
              </a:tabLst>
              <a:defRPr sz="3200">
                <a:solidFill>
                  <a:schemeClr val="tx1"/>
                </a:solidFill>
                <a:latin typeface="Arial" panose="020B0604020202020204" pitchFamily="34" charset="0"/>
              </a:defRPr>
            </a:lvl1pPr>
            <a:lvl2pPr marL="742950" indent="-285750" defTabSz="893763">
              <a:spcBef>
                <a:spcPct val="20000"/>
              </a:spcBef>
              <a:buChar char="–"/>
              <a:tabLst>
                <a:tab pos="449263" algn="l"/>
                <a:tab pos="893763" algn="l"/>
              </a:tabLst>
              <a:defRPr sz="2800">
                <a:solidFill>
                  <a:schemeClr val="tx1"/>
                </a:solidFill>
                <a:latin typeface="Arial" panose="020B0604020202020204" pitchFamily="34" charset="0"/>
              </a:defRPr>
            </a:lvl2pPr>
            <a:lvl3pPr marL="1143000" indent="-228600" defTabSz="893763">
              <a:spcBef>
                <a:spcPct val="20000"/>
              </a:spcBef>
              <a:buChar char="•"/>
              <a:tabLst>
                <a:tab pos="449263" algn="l"/>
                <a:tab pos="893763" algn="l"/>
              </a:tabLst>
              <a:defRPr sz="2400">
                <a:solidFill>
                  <a:schemeClr val="tx1"/>
                </a:solidFill>
                <a:latin typeface="Arial" panose="020B0604020202020204" pitchFamily="34" charset="0"/>
              </a:defRPr>
            </a:lvl3pPr>
            <a:lvl4pPr marL="1600200" indent="-228600" defTabSz="893763">
              <a:spcBef>
                <a:spcPct val="20000"/>
              </a:spcBef>
              <a:buChar char="–"/>
              <a:tabLst>
                <a:tab pos="449263" algn="l"/>
                <a:tab pos="893763" algn="l"/>
              </a:tabLst>
              <a:defRPr sz="2000">
                <a:solidFill>
                  <a:schemeClr val="tx1"/>
                </a:solidFill>
                <a:latin typeface="Arial" panose="020B0604020202020204" pitchFamily="34" charset="0"/>
              </a:defRPr>
            </a:lvl4pPr>
            <a:lvl5pPr marL="2057400" indent="-228600" defTabSz="893763">
              <a:spcBef>
                <a:spcPct val="20000"/>
              </a:spcBef>
              <a:buChar char="»"/>
              <a:tabLst>
                <a:tab pos="449263" algn="l"/>
                <a:tab pos="893763" algn="l"/>
              </a:tabLst>
              <a:defRPr sz="2000">
                <a:solidFill>
                  <a:schemeClr val="tx1"/>
                </a:solidFill>
                <a:latin typeface="Arial" panose="020B0604020202020204" pitchFamily="34" charset="0"/>
              </a:defRPr>
            </a:lvl5pPr>
            <a:lvl6pPr marL="2514600" indent="-228600" defTabSz="893763" eaLnBrk="0" fontAlgn="base" hangingPunct="0">
              <a:spcBef>
                <a:spcPct val="20000"/>
              </a:spcBef>
              <a:spcAft>
                <a:spcPct val="0"/>
              </a:spcAft>
              <a:buChar char="»"/>
              <a:tabLst>
                <a:tab pos="449263" algn="l"/>
                <a:tab pos="893763" algn="l"/>
              </a:tabLst>
              <a:defRPr sz="2000">
                <a:solidFill>
                  <a:schemeClr val="tx1"/>
                </a:solidFill>
                <a:latin typeface="Arial" panose="020B0604020202020204" pitchFamily="34" charset="0"/>
              </a:defRPr>
            </a:lvl6pPr>
            <a:lvl7pPr marL="2971800" indent="-228600" defTabSz="893763" eaLnBrk="0" fontAlgn="base" hangingPunct="0">
              <a:spcBef>
                <a:spcPct val="20000"/>
              </a:spcBef>
              <a:spcAft>
                <a:spcPct val="0"/>
              </a:spcAft>
              <a:buChar char="»"/>
              <a:tabLst>
                <a:tab pos="449263" algn="l"/>
                <a:tab pos="893763" algn="l"/>
              </a:tabLst>
              <a:defRPr sz="2000">
                <a:solidFill>
                  <a:schemeClr val="tx1"/>
                </a:solidFill>
                <a:latin typeface="Arial" panose="020B0604020202020204" pitchFamily="34" charset="0"/>
              </a:defRPr>
            </a:lvl7pPr>
            <a:lvl8pPr marL="3429000" indent="-228600" defTabSz="893763" eaLnBrk="0" fontAlgn="base" hangingPunct="0">
              <a:spcBef>
                <a:spcPct val="20000"/>
              </a:spcBef>
              <a:spcAft>
                <a:spcPct val="0"/>
              </a:spcAft>
              <a:buChar char="»"/>
              <a:tabLst>
                <a:tab pos="449263" algn="l"/>
                <a:tab pos="893763" algn="l"/>
              </a:tabLst>
              <a:defRPr sz="2000">
                <a:solidFill>
                  <a:schemeClr val="tx1"/>
                </a:solidFill>
                <a:latin typeface="Arial" panose="020B0604020202020204" pitchFamily="34" charset="0"/>
              </a:defRPr>
            </a:lvl8pPr>
            <a:lvl9pPr marL="3886200" indent="-228600" defTabSz="893763" eaLnBrk="0" fontAlgn="base" hangingPunct="0">
              <a:spcBef>
                <a:spcPct val="20000"/>
              </a:spcBef>
              <a:spcAft>
                <a:spcPct val="0"/>
              </a:spcAft>
              <a:buChar char="»"/>
              <a:tabLst>
                <a:tab pos="449263" algn="l"/>
                <a:tab pos="893763" algn="l"/>
              </a:tabLst>
              <a:defRPr sz="2000">
                <a:solidFill>
                  <a:schemeClr val="tx1"/>
                </a:solidFill>
                <a:latin typeface="Arial" panose="020B0604020202020204" pitchFamily="34" charset="0"/>
              </a:defRPr>
            </a:lvl9pPr>
          </a:lstStyle>
          <a:p>
            <a:pPr eaLnBrk="1" hangingPunct="1">
              <a:spcAft>
                <a:spcPct val="20000"/>
              </a:spcAft>
              <a:buFontTx/>
              <a:buNone/>
            </a:pPr>
            <a:r>
              <a:rPr lang="it-IT" altLang="it-IT" sz="1000">
                <a:solidFill>
                  <a:srgbClr val="4D4D4D"/>
                </a:solidFill>
                <a:cs typeface="Arial" panose="020B0604020202020204" pitchFamily="34" charset="0"/>
              </a:rPr>
              <a:t>*n/N, numero di successi clinici/numero di pazienti </a:t>
            </a:r>
          </a:p>
          <a:p>
            <a:pPr eaLnBrk="1" hangingPunct="1">
              <a:spcAft>
                <a:spcPct val="20000"/>
              </a:spcAft>
              <a:buFontTx/>
              <a:buNone/>
            </a:pPr>
            <a:r>
              <a:rPr lang="it-IT" altLang="it-IT" sz="1200">
                <a:solidFill>
                  <a:srgbClr val="FF0000"/>
                </a:solidFill>
                <a:cs typeface="Arial" panose="020B0604020202020204" pitchFamily="34" charset="0"/>
              </a:rPr>
              <a:t>Differenza tra i trattamenti: 33,5%</a:t>
            </a:r>
            <a:r>
              <a:rPr lang="it-IT" altLang="it-IT" sz="1000">
                <a:solidFill>
                  <a:srgbClr val="4D4D4D"/>
                </a:solidFill>
                <a:cs typeface="Arial" panose="020B0604020202020204" pitchFamily="34" charset="0"/>
              </a:rPr>
              <a:t>    (IC 95%: 20,5 - 46,5)</a:t>
            </a:r>
          </a:p>
          <a:p>
            <a:pPr eaLnBrk="1" hangingPunct="1">
              <a:spcAft>
                <a:spcPct val="20000"/>
              </a:spcAft>
              <a:buFontTx/>
              <a:buNone/>
            </a:pPr>
            <a:r>
              <a:rPr lang="it-IT" altLang="it-IT" sz="1000">
                <a:solidFill>
                  <a:srgbClr val="4D4D4D"/>
                </a:solidFill>
                <a:cs typeface="Arial" panose="020B0604020202020204" pitchFamily="34" charset="0"/>
              </a:rPr>
              <a:t>IC, intervallo di confidenza;</a:t>
            </a:r>
          </a:p>
        </p:txBody>
      </p:sp>
      <p:sp>
        <p:nvSpPr>
          <p:cNvPr id="137221" name="Rectangle 5">
            <a:extLst>
              <a:ext uri="{FF2B5EF4-FFF2-40B4-BE49-F238E27FC236}">
                <a16:creationId xmlns:a16="http://schemas.microsoft.com/office/drawing/2014/main" id="{837ED542-EDEB-47A9-949C-6211B1867435}"/>
              </a:ext>
            </a:extLst>
          </p:cNvPr>
          <p:cNvSpPr>
            <a:spLocks noChangeArrowheads="1"/>
          </p:cNvSpPr>
          <p:nvPr/>
        </p:nvSpPr>
        <p:spPr bwMode="auto">
          <a:xfrm rot="-5400000">
            <a:off x="2310607" y="3342481"/>
            <a:ext cx="1719262"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93763">
              <a:spcBef>
                <a:spcPct val="20000"/>
              </a:spcBef>
              <a:buChar char="•"/>
              <a:tabLst>
                <a:tab pos="449263" algn="l"/>
                <a:tab pos="893763" algn="l"/>
              </a:tabLst>
              <a:defRPr sz="3200">
                <a:solidFill>
                  <a:schemeClr val="tx1"/>
                </a:solidFill>
                <a:latin typeface="Arial" panose="020B0604020202020204" pitchFamily="34" charset="0"/>
              </a:defRPr>
            </a:lvl1pPr>
            <a:lvl2pPr marL="742950" indent="-285750" defTabSz="893763">
              <a:spcBef>
                <a:spcPct val="20000"/>
              </a:spcBef>
              <a:buChar char="–"/>
              <a:tabLst>
                <a:tab pos="449263" algn="l"/>
                <a:tab pos="893763" algn="l"/>
              </a:tabLst>
              <a:defRPr sz="2800">
                <a:solidFill>
                  <a:schemeClr val="tx1"/>
                </a:solidFill>
                <a:latin typeface="Arial" panose="020B0604020202020204" pitchFamily="34" charset="0"/>
              </a:defRPr>
            </a:lvl2pPr>
            <a:lvl3pPr marL="1143000" indent="-228600" defTabSz="893763">
              <a:spcBef>
                <a:spcPct val="20000"/>
              </a:spcBef>
              <a:buChar char="•"/>
              <a:tabLst>
                <a:tab pos="449263" algn="l"/>
                <a:tab pos="893763" algn="l"/>
              </a:tabLst>
              <a:defRPr sz="2400">
                <a:solidFill>
                  <a:schemeClr val="tx1"/>
                </a:solidFill>
                <a:latin typeface="Arial" panose="020B0604020202020204" pitchFamily="34" charset="0"/>
              </a:defRPr>
            </a:lvl3pPr>
            <a:lvl4pPr marL="1600200" indent="-228600" defTabSz="893763">
              <a:spcBef>
                <a:spcPct val="20000"/>
              </a:spcBef>
              <a:buChar char="–"/>
              <a:tabLst>
                <a:tab pos="449263" algn="l"/>
                <a:tab pos="893763" algn="l"/>
              </a:tabLst>
              <a:defRPr sz="2000">
                <a:solidFill>
                  <a:schemeClr val="tx1"/>
                </a:solidFill>
                <a:latin typeface="Arial" panose="020B0604020202020204" pitchFamily="34" charset="0"/>
              </a:defRPr>
            </a:lvl4pPr>
            <a:lvl5pPr marL="2057400" indent="-228600" defTabSz="893763">
              <a:spcBef>
                <a:spcPct val="20000"/>
              </a:spcBef>
              <a:buChar char="»"/>
              <a:tabLst>
                <a:tab pos="449263" algn="l"/>
                <a:tab pos="893763" algn="l"/>
              </a:tabLst>
              <a:defRPr sz="2000">
                <a:solidFill>
                  <a:schemeClr val="tx1"/>
                </a:solidFill>
                <a:latin typeface="Arial" panose="020B0604020202020204" pitchFamily="34" charset="0"/>
              </a:defRPr>
            </a:lvl5pPr>
            <a:lvl6pPr marL="2514600" indent="-228600" defTabSz="893763" eaLnBrk="0" fontAlgn="base" hangingPunct="0">
              <a:spcBef>
                <a:spcPct val="20000"/>
              </a:spcBef>
              <a:spcAft>
                <a:spcPct val="0"/>
              </a:spcAft>
              <a:buChar char="»"/>
              <a:tabLst>
                <a:tab pos="449263" algn="l"/>
                <a:tab pos="893763" algn="l"/>
              </a:tabLst>
              <a:defRPr sz="2000">
                <a:solidFill>
                  <a:schemeClr val="tx1"/>
                </a:solidFill>
                <a:latin typeface="Arial" panose="020B0604020202020204" pitchFamily="34" charset="0"/>
              </a:defRPr>
            </a:lvl6pPr>
            <a:lvl7pPr marL="2971800" indent="-228600" defTabSz="893763" eaLnBrk="0" fontAlgn="base" hangingPunct="0">
              <a:spcBef>
                <a:spcPct val="20000"/>
              </a:spcBef>
              <a:spcAft>
                <a:spcPct val="0"/>
              </a:spcAft>
              <a:buChar char="»"/>
              <a:tabLst>
                <a:tab pos="449263" algn="l"/>
                <a:tab pos="893763" algn="l"/>
              </a:tabLst>
              <a:defRPr sz="2000">
                <a:solidFill>
                  <a:schemeClr val="tx1"/>
                </a:solidFill>
                <a:latin typeface="Arial" panose="020B0604020202020204" pitchFamily="34" charset="0"/>
              </a:defRPr>
            </a:lvl7pPr>
            <a:lvl8pPr marL="3429000" indent="-228600" defTabSz="893763" eaLnBrk="0" fontAlgn="base" hangingPunct="0">
              <a:spcBef>
                <a:spcPct val="20000"/>
              </a:spcBef>
              <a:spcAft>
                <a:spcPct val="0"/>
              </a:spcAft>
              <a:buChar char="»"/>
              <a:tabLst>
                <a:tab pos="449263" algn="l"/>
                <a:tab pos="893763" algn="l"/>
              </a:tabLst>
              <a:defRPr sz="2000">
                <a:solidFill>
                  <a:schemeClr val="tx1"/>
                </a:solidFill>
                <a:latin typeface="Arial" panose="020B0604020202020204" pitchFamily="34" charset="0"/>
              </a:defRPr>
            </a:lvl8pPr>
            <a:lvl9pPr marL="3886200" indent="-228600" defTabSz="893763" eaLnBrk="0" fontAlgn="base" hangingPunct="0">
              <a:spcBef>
                <a:spcPct val="20000"/>
              </a:spcBef>
              <a:spcAft>
                <a:spcPct val="0"/>
              </a:spcAft>
              <a:buChar char="»"/>
              <a:tabLst>
                <a:tab pos="449263" algn="l"/>
                <a:tab pos="893763" algn="l"/>
              </a:tabLst>
              <a:defRPr sz="2000">
                <a:solidFill>
                  <a:schemeClr val="tx1"/>
                </a:solidFill>
                <a:latin typeface="Arial" panose="020B0604020202020204" pitchFamily="34" charset="0"/>
              </a:defRPr>
            </a:lvl9pPr>
          </a:lstStyle>
          <a:p>
            <a:pPr eaLnBrk="1" hangingPunct="1">
              <a:spcAft>
                <a:spcPct val="20000"/>
              </a:spcAft>
              <a:buFontTx/>
              <a:buNone/>
            </a:pPr>
            <a:r>
              <a:rPr lang="en-GB" altLang="it-IT" sz="1400">
                <a:solidFill>
                  <a:schemeClr val="folHlink"/>
                </a:solidFill>
                <a:cs typeface="Arial" panose="020B0604020202020204" pitchFamily="34" charset="0"/>
              </a:rPr>
              <a:t>Efficacia clinica (%)</a:t>
            </a:r>
            <a:endParaRPr lang="en-US" altLang="it-IT" sz="1400">
              <a:solidFill>
                <a:schemeClr val="folHlink"/>
              </a:solidFill>
              <a:cs typeface="Arial" panose="020B0604020202020204" pitchFamily="34" charset="0"/>
            </a:endParaRPr>
          </a:p>
        </p:txBody>
      </p:sp>
      <p:sp>
        <p:nvSpPr>
          <p:cNvPr id="137222" name="Rectangle 6">
            <a:extLst>
              <a:ext uri="{FF2B5EF4-FFF2-40B4-BE49-F238E27FC236}">
                <a16:creationId xmlns:a16="http://schemas.microsoft.com/office/drawing/2014/main" id="{383BC5E6-C208-48B7-97A1-CBF695932D62}"/>
              </a:ext>
            </a:extLst>
          </p:cNvPr>
          <p:cNvSpPr>
            <a:spLocks noChangeArrowheads="1"/>
          </p:cNvSpPr>
          <p:nvPr/>
        </p:nvSpPr>
        <p:spPr bwMode="auto">
          <a:xfrm>
            <a:off x="7380288" y="2781300"/>
            <a:ext cx="7429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93763">
              <a:spcBef>
                <a:spcPct val="20000"/>
              </a:spcBef>
              <a:buChar char="•"/>
              <a:tabLst>
                <a:tab pos="449263" algn="l"/>
                <a:tab pos="893763" algn="l"/>
              </a:tabLst>
              <a:defRPr sz="3200">
                <a:solidFill>
                  <a:schemeClr val="tx1"/>
                </a:solidFill>
                <a:latin typeface="Arial" panose="020B0604020202020204" pitchFamily="34" charset="0"/>
              </a:defRPr>
            </a:lvl1pPr>
            <a:lvl2pPr marL="742950" indent="-285750" defTabSz="893763">
              <a:spcBef>
                <a:spcPct val="20000"/>
              </a:spcBef>
              <a:buChar char="–"/>
              <a:tabLst>
                <a:tab pos="449263" algn="l"/>
                <a:tab pos="893763" algn="l"/>
              </a:tabLst>
              <a:defRPr sz="2800">
                <a:solidFill>
                  <a:schemeClr val="tx1"/>
                </a:solidFill>
                <a:latin typeface="Arial" panose="020B0604020202020204" pitchFamily="34" charset="0"/>
              </a:defRPr>
            </a:lvl2pPr>
            <a:lvl3pPr marL="1143000" indent="-228600" defTabSz="893763">
              <a:spcBef>
                <a:spcPct val="20000"/>
              </a:spcBef>
              <a:buChar char="•"/>
              <a:tabLst>
                <a:tab pos="449263" algn="l"/>
                <a:tab pos="893763" algn="l"/>
              </a:tabLst>
              <a:defRPr sz="2400">
                <a:solidFill>
                  <a:schemeClr val="tx1"/>
                </a:solidFill>
                <a:latin typeface="Arial" panose="020B0604020202020204" pitchFamily="34" charset="0"/>
              </a:defRPr>
            </a:lvl3pPr>
            <a:lvl4pPr marL="1600200" indent="-228600" defTabSz="893763">
              <a:spcBef>
                <a:spcPct val="20000"/>
              </a:spcBef>
              <a:buChar char="–"/>
              <a:tabLst>
                <a:tab pos="449263" algn="l"/>
                <a:tab pos="893763" algn="l"/>
              </a:tabLst>
              <a:defRPr sz="2000">
                <a:solidFill>
                  <a:schemeClr val="tx1"/>
                </a:solidFill>
                <a:latin typeface="Arial" panose="020B0604020202020204" pitchFamily="34" charset="0"/>
              </a:defRPr>
            </a:lvl4pPr>
            <a:lvl5pPr marL="2057400" indent="-228600" defTabSz="893763">
              <a:spcBef>
                <a:spcPct val="20000"/>
              </a:spcBef>
              <a:buChar char="»"/>
              <a:tabLst>
                <a:tab pos="449263" algn="l"/>
                <a:tab pos="893763" algn="l"/>
              </a:tabLst>
              <a:defRPr sz="2000">
                <a:solidFill>
                  <a:schemeClr val="tx1"/>
                </a:solidFill>
                <a:latin typeface="Arial" panose="020B0604020202020204" pitchFamily="34" charset="0"/>
              </a:defRPr>
            </a:lvl5pPr>
            <a:lvl6pPr marL="2514600" indent="-228600" defTabSz="893763" eaLnBrk="0" fontAlgn="base" hangingPunct="0">
              <a:spcBef>
                <a:spcPct val="20000"/>
              </a:spcBef>
              <a:spcAft>
                <a:spcPct val="0"/>
              </a:spcAft>
              <a:buChar char="»"/>
              <a:tabLst>
                <a:tab pos="449263" algn="l"/>
                <a:tab pos="893763" algn="l"/>
              </a:tabLst>
              <a:defRPr sz="2000">
                <a:solidFill>
                  <a:schemeClr val="tx1"/>
                </a:solidFill>
                <a:latin typeface="Arial" panose="020B0604020202020204" pitchFamily="34" charset="0"/>
              </a:defRPr>
            </a:lvl6pPr>
            <a:lvl7pPr marL="2971800" indent="-228600" defTabSz="893763" eaLnBrk="0" fontAlgn="base" hangingPunct="0">
              <a:spcBef>
                <a:spcPct val="20000"/>
              </a:spcBef>
              <a:spcAft>
                <a:spcPct val="0"/>
              </a:spcAft>
              <a:buChar char="»"/>
              <a:tabLst>
                <a:tab pos="449263" algn="l"/>
                <a:tab pos="893763" algn="l"/>
              </a:tabLst>
              <a:defRPr sz="2000">
                <a:solidFill>
                  <a:schemeClr val="tx1"/>
                </a:solidFill>
                <a:latin typeface="Arial" panose="020B0604020202020204" pitchFamily="34" charset="0"/>
              </a:defRPr>
            </a:lvl7pPr>
            <a:lvl8pPr marL="3429000" indent="-228600" defTabSz="893763" eaLnBrk="0" fontAlgn="base" hangingPunct="0">
              <a:spcBef>
                <a:spcPct val="20000"/>
              </a:spcBef>
              <a:spcAft>
                <a:spcPct val="0"/>
              </a:spcAft>
              <a:buChar char="»"/>
              <a:tabLst>
                <a:tab pos="449263" algn="l"/>
                <a:tab pos="893763" algn="l"/>
              </a:tabLst>
              <a:defRPr sz="2000">
                <a:solidFill>
                  <a:schemeClr val="tx1"/>
                </a:solidFill>
                <a:latin typeface="Arial" panose="020B0604020202020204" pitchFamily="34" charset="0"/>
              </a:defRPr>
            </a:lvl8pPr>
            <a:lvl9pPr marL="3886200" indent="-228600" defTabSz="893763" eaLnBrk="0" fontAlgn="base" hangingPunct="0">
              <a:spcBef>
                <a:spcPct val="20000"/>
              </a:spcBef>
              <a:spcAft>
                <a:spcPct val="0"/>
              </a:spcAft>
              <a:buChar char="»"/>
              <a:tabLst>
                <a:tab pos="449263" algn="l"/>
                <a:tab pos="893763" algn="l"/>
              </a:tabLst>
              <a:defRPr sz="2000">
                <a:solidFill>
                  <a:schemeClr val="tx1"/>
                </a:solidFill>
                <a:latin typeface="Arial" panose="020B0604020202020204" pitchFamily="34" charset="0"/>
              </a:defRPr>
            </a:lvl9pPr>
          </a:lstStyle>
          <a:p>
            <a:pPr eaLnBrk="1" hangingPunct="1">
              <a:spcAft>
                <a:spcPct val="20000"/>
              </a:spcAft>
              <a:buFontTx/>
              <a:buNone/>
            </a:pPr>
            <a:r>
              <a:rPr lang="en-GB" altLang="it-IT" sz="1000">
                <a:solidFill>
                  <a:srgbClr val="F78E1D"/>
                </a:solidFill>
                <a:cs typeface="Arial" panose="020B0604020202020204" pitchFamily="34" charset="0"/>
              </a:rPr>
              <a:t>Altargo</a:t>
            </a:r>
            <a:r>
              <a:rPr lang="en-GB" altLang="it-IT" sz="1000" baseline="30000">
                <a:solidFill>
                  <a:srgbClr val="F78E1D"/>
                </a:solidFill>
                <a:cs typeface="Arial" panose="020B0604020202020204" pitchFamily="34" charset="0"/>
              </a:rPr>
              <a:t>®</a:t>
            </a:r>
            <a:endParaRPr lang="en-US" altLang="it-IT" sz="1000" baseline="30000">
              <a:solidFill>
                <a:srgbClr val="F78E1D"/>
              </a:solidFill>
              <a:cs typeface="Arial" panose="020B0604020202020204" pitchFamily="34" charset="0"/>
            </a:endParaRPr>
          </a:p>
        </p:txBody>
      </p:sp>
      <p:sp>
        <p:nvSpPr>
          <p:cNvPr id="137223" name="Rectangle 7">
            <a:extLst>
              <a:ext uri="{FF2B5EF4-FFF2-40B4-BE49-F238E27FC236}">
                <a16:creationId xmlns:a16="http://schemas.microsoft.com/office/drawing/2014/main" id="{9CCE010D-8567-4F26-9A8C-5E2BF19C5459}"/>
              </a:ext>
            </a:extLst>
          </p:cNvPr>
          <p:cNvSpPr>
            <a:spLocks noChangeArrowheads="1"/>
          </p:cNvSpPr>
          <p:nvPr/>
        </p:nvSpPr>
        <p:spPr bwMode="auto">
          <a:xfrm>
            <a:off x="7380288" y="2997200"/>
            <a:ext cx="7429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93763">
              <a:spcBef>
                <a:spcPct val="20000"/>
              </a:spcBef>
              <a:buChar char="•"/>
              <a:tabLst>
                <a:tab pos="449263" algn="l"/>
                <a:tab pos="893763" algn="l"/>
              </a:tabLst>
              <a:defRPr sz="3200">
                <a:solidFill>
                  <a:schemeClr val="tx1"/>
                </a:solidFill>
                <a:latin typeface="Arial" panose="020B0604020202020204" pitchFamily="34" charset="0"/>
              </a:defRPr>
            </a:lvl1pPr>
            <a:lvl2pPr marL="742950" indent="-285750" defTabSz="893763">
              <a:spcBef>
                <a:spcPct val="20000"/>
              </a:spcBef>
              <a:buChar char="–"/>
              <a:tabLst>
                <a:tab pos="449263" algn="l"/>
                <a:tab pos="893763" algn="l"/>
              </a:tabLst>
              <a:defRPr sz="2800">
                <a:solidFill>
                  <a:schemeClr val="tx1"/>
                </a:solidFill>
                <a:latin typeface="Arial" panose="020B0604020202020204" pitchFamily="34" charset="0"/>
              </a:defRPr>
            </a:lvl2pPr>
            <a:lvl3pPr marL="1143000" indent="-228600" defTabSz="893763">
              <a:spcBef>
                <a:spcPct val="20000"/>
              </a:spcBef>
              <a:buChar char="•"/>
              <a:tabLst>
                <a:tab pos="449263" algn="l"/>
                <a:tab pos="893763" algn="l"/>
              </a:tabLst>
              <a:defRPr sz="2400">
                <a:solidFill>
                  <a:schemeClr val="tx1"/>
                </a:solidFill>
                <a:latin typeface="Arial" panose="020B0604020202020204" pitchFamily="34" charset="0"/>
              </a:defRPr>
            </a:lvl3pPr>
            <a:lvl4pPr marL="1600200" indent="-228600" defTabSz="893763">
              <a:spcBef>
                <a:spcPct val="20000"/>
              </a:spcBef>
              <a:buChar char="–"/>
              <a:tabLst>
                <a:tab pos="449263" algn="l"/>
                <a:tab pos="893763" algn="l"/>
              </a:tabLst>
              <a:defRPr sz="2000">
                <a:solidFill>
                  <a:schemeClr val="tx1"/>
                </a:solidFill>
                <a:latin typeface="Arial" panose="020B0604020202020204" pitchFamily="34" charset="0"/>
              </a:defRPr>
            </a:lvl4pPr>
            <a:lvl5pPr marL="2057400" indent="-228600" defTabSz="893763">
              <a:spcBef>
                <a:spcPct val="20000"/>
              </a:spcBef>
              <a:buChar char="»"/>
              <a:tabLst>
                <a:tab pos="449263" algn="l"/>
                <a:tab pos="893763" algn="l"/>
              </a:tabLst>
              <a:defRPr sz="2000">
                <a:solidFill>
                  <a:schemeClr val="tx1"/>
                </a:solidFill>
                <a:latin typeface="Arial" panose="020B0604020202020204" pitchFamily="34" charset="0"/>
              </a:defRPr>
            </a:lvl5pPr>
            <a:lvl6pPr marL="2514600" indent="-228600" defTabSz="893763" eaLnBrk="0" fontAlgn="base" hangingPunct="0">
              <a:spcBef>
                <a:spcPct val="20000"/>
              </a:spcBef>
              <a:spcAft>
                <a:spcPct val="0"/>
              </a:spcAft>
              <a:buChar char="»"/>
              <a:tabLst>
                <a:tab pos="449263" algn="l"/>
                <a:tab pos="893763" algn="l"/>
              </a:tabLst>
              <a:defRPr sz="2000">
                <a:solidFill>
                  <a:schemeClr val="tx1"/>
                </a:solidFill>
                <a:latin typeface="Arial" panose="020B0604020202020204" pitchFamily="34" charset="0"/>
              </a:defRPr>
            </a:lvl6pPr>
            <a:lvl7pPr marL="2971800" indent="-228600" defTabSz="893763" eaLnBrk="0" fontAlgn="base" hangingPunct="0">
              <a:spcBef>
                <a:spcPct val="20000"/>
              </a:spcBef>
              <a:spcAft>
                <a:spcPct val="0"/>
              </a:spcAft>
              <a:buChar char="»"/>
              <a:tabLst>
                <a:tab pos="449263" algn="l"/>
                <a:tab pos="893763" algn="l"/>
              </a:tabLst>
              <a:defRPr sz="2000">
                <a:solidFill>
                  <a:schemeClr val="tx1"/>
                </a:solidFill>
                <a:latin typeface="Arial" panose="020B0604020202020204" pitchFamily="34" charset="0"/>
              </a:defRPr>
            </a:lvl7pPr>
            <a:lvl8pPr marL="3429000" indent="-228600" defTabSz="893763" eaLnBrk="0" fontAlgn="base" hangingPunct="0">
              <a:spcBef>
                <a:spcPct val="20000"/>
              </a:spcBef>
              <a:spcAft>
                <a:spcPct val="0"/>
              </a:spcAft>
              <a:buChar char="»"/>
              <a:tabLst>
                <a:tab pos="449263" algn="l"/>
                <a:tab pos="893763" algn="l"/>
              </a:tabLst>
              <a:defRPr sz="2000">
                <a:solidFill>
                  <a:schemeClr val="tx1"/>
                </a:solidFill>
                <a:latin typeface="Arial" panose="020B0604020202020204" pitchFamily="34" charset="0"/>
              </a:defRPr>
            </a:lvl8pPr>
            <a:lvl9pPr marL="3886200" indent="-228600" defTabSz="893763" eaLnBrk="0" fontAlgn="base" hangingPunct="0">
              <a:spcBef>
                <a:spcPct val="20000"/>
              </a:spcBef>
              <a:spcAft>
                <a:spcPct val="0"/>
              </a:spcAft>
              <a:buChar char="»"/>
              <a:tabLst>
                <a:tab pos="449263" algn="l"/>
                <a:tab pos="893763" algn="l"/>
              </a:tabLst>
              <a:defRPr sz="2000">
                <a:solidFill>
                  <a:schemeClr val="tx1"/>
                </a:solidFill>
                <a:latin typeface="Arial" panose="020B0604020202020204" pitchFamily="34" charset="0"/>
              </a:defRPr>
            </a:lvl9pPr>
          </a:lstStyle>
          <a:p>
            <a:pPr eaLnBrk="1" hangingPunct="1">
              <a:spcAft>
                <a:spcPct val="20000"/>
              </a:spcAft>
              <a:buFontTx/>
              <a:buNone/>
            </a:pPr>
            <a:r>
              <a:rPr lang="en-GB" altLang="it-IT" sz="1000">
                <a:solidFill>
                  <a:srgbClr val="F78E1D"/>
                </a:solidFill>
                <a:cs typeface="Arial" panose="020B0604020202020204" pitchFamily="34" charset="0"/>
              </a:rPr>
              <a:t>Placebo</a:t>
            </a:r>
            <a:endParaRPr lang="en-US" altLang="it-IT" sz="1000">
              <a:solidFill>
                <a:srgbClr val="F78E1D"/>
              </a:solidFill>
              <a:cs typeface="Arial" panose="020B0604020202020204" pitchFamily="34" charset="0"/>
            </a:endParaRPr>
          </a:p>
        </p:txBody>
      </p:sp>
      <p:graphicFrame>
        <p:nvGraphicFramePr>
          <p:cNvPr id="137224" name="Object 9">
            <a:extLst>
              <a:ext uri="{FF2B5EF4-FFF2-40B4-BE49-F238E27FC236}">
                <a16:creationId xmlns:a16="http://schemas.microsoft.com/office/drawing/2014/main" id="{F4359852-D5B4-4505-A39E-A143E31CF701}"/>
              </a:ext>
            </a:extLst>
          </p:cNvPr>
          <p:cNvGraphicFramePr>
            <a:graphicFrameLocks noGrp="1" noChangeAspect="1"/>
          </p:cNvGraphicFramePr>
          <p:nvPr>
            <p:ph sz="half" idx="4294967295"/>
          </p:nvPr>
        </p:nvGraphicFramePr>
        <p:xfrm>
          <a:off x="7024688" y="2730500"/>
          <a:ext cx="211137" cy="490538"/>
        </p:xfrm>
        <a:graphic>
          <a:graphicData uri="http://schemas.openxmlformats.org/presentationml/2006/ole">
            <mc:AlternateContent xmlns:mc="http://schemas.openxmlformats.org/markup-compatibility/2006">
              <mc:Choice xmlns:v="urn:schemas-microsoft-com:vml" Requires="v">
                <p:oleObj name="Photo Editor Photo" r:id="rId5" imgW="504762" imgH="1171429" progId="MSPhotoEd.3">
                  <p:embed/>
                </p:oleObj>
              </mc:Choice>
              <mc:Fallback>
                <p:oleObj name="Photo Editor Photo" r:id="rId5" imgW="504762" imgH="1171429" progId="MSPhotoEd.3">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24688" y="2730500"/>
                        <a:ext cx="211137"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7225" name="Text Box 10">
            <a:extLst>
              <a:ext uri="{FF2B5EF4-FFF2-40B4-BE49-F238E27FC236}">
                <a16:creationId xmlns:a16="http://schemas.microsoft.com/office/drawing/2014/main" id="{119AAD45-A061-4E28-AC35-7A79D4FF3B31}"/>
              </a:ext>
            </a:extLst>
          </p:cNvPr>
          <p:cNvSpPr txBox="1">
            <a:spLocks noChangeArrowheads="1"/>
          </p:cNvSpPr>
          <p:nvPr/>
        </p:nvSpPr>
        <p:spPr bwMode="auto">
          <a:xfrm>
            <a:off x="5449888" y="4759325"/>
            <a:ext cx="58737"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spAutoFit/>
          </a:bodyPr>
          <a:lstStyle>
            <a:lvl1pPr marL="285750" indent="-285750" defTabSz="893763">
              <a:spcBef>
                <a:spcPct val="20000"/>
              </a:spcBef>
              <a:buChar char="•"/>
              <a:tabLst>
                <a:tab pos="449263" algn="l"/>
                <a:tab pos="893763" algn="l"/>
              </a:tabLst>
              <a:defRPr sz="3200">
                <a:solidFill>
                  <a:schemeClr val="tx1"/>
                </a:solidFill>
                <a:latin typeface="Arial" panose="020B0604020202020204" pitchFamily="34" charset="0"/>
              </a:defRPr>
            </a:lvl1pPr>
            <a:lvl2pPr marL="742950" indent="-285750" defTabSz="893763">
              <a:spcBef>
                <a:spcPct val="20000"/>
              </a:spcBef>
              <a:buChar char="–"/>
              <a:tabLst>
                <a:tab pos="449263" algn="l"/>
                <a:tab pos="893763" algn="l"/>
              </a:tabLst>
              <a:defRPr sz="2800">
                <a:solidFill>
                  <a:schemeClr val="tx1"/>
                </a:solidFill>
                <a:latin typeface="Arial" panose="020B0604020202020204" pitchFamily="34" charset="0"/>
              </a:defRPr>
            </a:lvl2pPr>
            <a:lvl3pPr marL="1143000" indent="-228600" defTabSz="893763">
              <a:spcBef>
                <a:spcPct val="20000"/>
              </a:spcBef>
              <a:buChar char="•"/>
              <a:tabLst>
                <a:tab pos="449263" algn="l"/>
                <a:tab pos="893763" algn="l"/>
              </a:tabLst>
              <a:defRPr sz="2400">
                <a:solidFill>
                  <a:schemeClr val="tx1"/>
                </a:solidFill>
                <a:latin typeface="Arial" panose="020B0604020202020204" pitchFamily="34" charset="0"/>
              </a:defRPr>
            </a:lvl3pPr>
            <a:lvl4pPr marL="1600200" indent="-228600" defTabSz="893763">
              <a:spcBef>
                <a:spcPct val="20000"/>
              </a:spcBef>
              <a:buChar char="–"/>
              <a:tabLst>
                <a:tab pos="449263" algn="l"/>
                <a:tab pos="893763" algn="l"/>
              </a:tabLst>
              <a:defRPr sz="2000">
                <a:solidFill>
                  <a:schemeClr val="tx1"/>
                </a:solidFill>
                <a:latin typeface="Arial" panose="020B0604020202020204" pitchFamily="34" charset="0"/>
              </a:defRPr>
            </a:lvl4pPr>
            <a:lvl5pPr marL="2057400" indent="-228600" defTabSz="893763">
              <a:spcBef>
                <a:spcPct val="20000"/>
              </a:spcBef>
              <a:buChar char="»"/>
              <a:tabLst>
                <a:tab pos="449263" algn="l"/>
                <a:tab pos="893763" algn="l"/>
              </a:tabLst>
              <a:defRPr sz="2000">
                <a:solidFill>
                  <a:schemeClr val="tx1"/>
                </a:solidFill>
                <a:latin typeface="Arial" panose="020B0604020202020204" pitchFamily="34" charset="0"/>
              </a:defRPr>
            </a:lvl5pPr>
            <a:lvl6pPr marL="2514600" indent="-228600" defTabSz="893763" eaLnBrk="0" fontAlgn="base" hangingPunct="0">
              <a:spcBef>
                <a:spcPct val="20000"/>
              </a:spcBef>
              <a:spcAft>
                <a:spcPct val="0"/>
              </a:spcAft>
              <a:buChar char="»"/>
              <a:tabLst>
                <a:tab pos="449263" algn="l"/>
                <a:tab pos="893763" algn="l"/>
              </a:tabLst>
              <a:defRPr sz="2000">
                <a:solidFill>
                  <a:schemeClr val="tx1"/>
                </a:solidFill>
                <a:latin typeface="Arial" panose="020B0604020202020204" pitchFamily="34" charset="0"/>
              </a:defRPr>
            </a:lvl6pPr>
            <a:lvl7pPr marL="2971800" indent="-228600" defTabSz="893763" eaLnBrk="0" fontAlgn="base" hangingPunct="0">
              <a:spcBef>
                <a:spcPct val="20000"/>
              </a:spcBef>
              <a:spcAft>
                <a:spcPct val="0"/>
              </a:spcAft>
              <a:buChar char="»"/>
              <a:tabLst>
                <a:tab pos="449263" algn="l"/>
                <a:tab pos="893763" algn="l"/>
              </a:tabLst>
              <a:defRPr sz="2000">
                <a:solidFill>
                  <a:schemeClr val="tx1"/>
                </a:solidFill>
                <a:latin typeface="Arial" panose="020B0604020202020204" pitchFamily="34" charset="0"/>
              </a:defRPr>
            </a:lvl7pPr>
            <a:lvl8pPr marL="3429000" indent="-228600" defTabSz="893763" eaLnBrk="0" fontAlgn="base" hangingPunct="0">
              <a:spcBef>
                <a:spcPct val="20000"/>
              </a:spcBef>
              <a:spcAft>
                <a:spcPct val="0"/>
              </a:spcAft>
              <a:buChar char="»"/>
              <a:tabLst>
                <a:tab pos="449263" algn="l"/>
                <a:tab pos="893763" algn="l"/>
              </a:tabLst>
              <a:defRPr sz="2000">
                <a:solidFill>
                  <a:schemeClr val="tx1"/>
                </a:solidFill>
                <a:latin typeface="Arial" panose="020B0604020202020204" pitchFamily="34" charset="0"/>
              </a:defRPr>
            </a:lvl8pPr>
            <a:lvl9pPr marL="3886200" indent="-228600" defTabSz="893763" eaLnBrk="0" fontAlgn="base" hangingPunct="0">
              <a:spcBef>
                <a:spcPct val="20000"/>
              </a:spcBef>
              <a:spcAft>
                <a:spcPct val="0"/>
              </a:spcAft>
              <a:buChar char="»"/>
              <a:tabLst>
                <a:tab pos="449263" algn="l"/>
                <a:tab pos="893763" algn="l"/>
              </a:tabLst>
              <a:defRPr sz="2000">
                <a:solidFill>
                  <a:schemeClr val="tx1"/>
                </a:solidFill>
                <a:latin typeface="Arial" panose="020B0604020202020204" pitchFamily="34" charset="0"/>
              </a:defRPr>
            </a:lvl9pPr>
          </a:lstStyle>
          <a:p>
            <a:pPr eaLnBrk="1" hangingPunct="1">
              <a:spcAft>
                <a:spcPct val="20000"/>
              </a:spcAft>
              <a:buClr>
                <a:srgbClr val="F78E1D"/>
              </a:buClr>
              <a:buFont typeface="Wingdings" panose="05000000000000000000" pitchFamily="2" charset="2"/>
              <a:buNone/>
            </a:pPr>
            <a:r>
              <a:rPr lang="it-IT" altLang="it-IT" sz="1200">
                <a:solidFill>
                  <a:srgbClr val="4D4D4D"/>
                </a:solidFill>
                <a:cs typeface="Arial" panose="020B0604020202020204" pitchFamily="34" charset="0"/>
              </a:rPr>
              <a:t>*</a:t>
            </a:r>
          </a:p>
        </p:txBody>
      </p:sp>
      <p:sp>
        <p:nvSpPr>
          <p:cNvPr id="137226" name="Rectangle 11">
            <a:extLst>
              <a:ext uri="{FF2B5EF4-FFF2-40B4-BE49-F238E27FC236}">
                <a16:creationId xmlns:a16="http://schemas.microsoft.com/office/drawing/2014/main" id="{856378B5-7E00-41BF-91C1-E9379E421665}"/>
              </a:ext>
            </a:extLst>
          </p:cNvPr>
          <p:cNvSpPr>
            <a:spLocks noChangeArrowheads="1"/>
          </p:cNvSpPr>
          <p:nvPr/>
        </p:nvSpPr>
        <p:spPr bwMode="auto">
          <a:xfrm>
            <a:off x="6242050" y="4724400"/>
            <a:ext cx="58738"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spAutoFit/>
          </a:bodyPr>
          <a:lstStyle>
            <a:lvl1pPr marL="285750" indent="-285750" defTabSz="893763">
              <a:spcBef>
                <a:spcPct val="20000"/>
              </a:spcBef>
              <a:buChar char="•"/>
              <a:tabLst>
                <a:tab pos="449263" algn="l"/>
                <a:tab pos="893763" algn="l"/>
              </a:tabLst>
              <a:defRPr sz="3200">
                <a:solidFill>
                  <a:schemeClr val="tx1"/>
                </a:solidFill>
                <a:latin typeface="Arial" panose="020B0604020202020204" pitchFamily="34" charset="0"/>
              </a:defRPr>
            </a:lvl1pPr>
            <a:lvl2pPr marL="742950" indent="-285750" defTabSz="893763">
              <a:spcBef>
                <a:spcPct val="20000"/>
              </a:spcBef>
              <a:buChar char="–"/>
              <a:tabLst>
                <a:tab pos="449263" algn="l"/>
                <a:tab pos="893763" algn="l"/>
              </a:tabLst>
              <a:defRPr sz="2800">
                <a:solidFill>
                  <a:schemeClr val="tx1"/>
                </a:solidFill>
                <a:latin typeface="Arial" panose="020B0604020202020204" pitchFamily="34" charset="0"/>
              </a:defRPr>
            </a:lvl2pPr>
            <a:lvl3pPr marL="1143000" indent="-228600" defTabSz="893763">
              <a:spcBef>
                <a:spcPct val="20000"/>
              </a:spcBef>
              <a:buChar char="•"/>
              <a:tabLst>
                <a:tab pos="449263" algn="l"/>
                <a:tab pos="893763" algn="l"/>
              </a:tabLst>
              <a:defRPr sz="2400">
                <a:solidFill>
                  <a:schemeClr val="tx1"/>
                </a:solidFill>
                <a:latin typeface="Arial" panose="020B0604020202020204" pitchFamily="34" charset="0"/>
              </a:defRPr>
            </a:lvl3pPr>
            <a:lvl4pPr marL="1600200" indent="-228600" defTabSz="893763">
              <a:spcBef>
                <a:spcPct val="20000"/>
              </a:spcBef>
              <a:buChar char="–"/>
              <a:tabLst>
                <a:tab pos="449263" algn="l"/>
                <a:tab pos="893763" algn="l"/>
              </a:tabLst>
              <a:defRPr sz="2000">
                <a:solidFill>
                  <a:schemeClr val="tx1"/>
                </a:solidFill>
                <a:latin typeface="Arial" panose="020B0604020202020204" pitchFamily="34" charset="0"/>
              </a:defRPr>
            </a:lvl4pPr>
            <a:lvl5pPr marL="2057400" indent="-228600" defTabSz="893763">
              <a:spcBef>
                <a:spcPct val="20000"/>
              </a:spcBef>
              <a:buChar char="»"/>
              <a:tabLst>
                <a:tab pos="449263" algn="l"/>
                <a:tab pos="893763" algn="l"/>
              </a:tabLst>
              <a:defRPr sz="2000">
                <a:solidFill>
                  <a:schemeClr val="tx1"/>
                </a:solidFill>
                <a:latin typeface="Arial" panose="020B0604020202020204" pitchFamily="34" charset="0"/>
              </a:defRPr>
            </a:lvl5pPr>
            <a:lvl6pPr marL="2514600" indent="-228600" defTabSz="893763" eaLnBrk="0" fontAlgn="base" hangingPunct="0">
              <a:spcBef>
                <a:spcPct val="20000"/>
              </a:spcBef>
              <a:spcAft>
                <a:spcPct val="0"/>
              </a:spcAft>
              <a:buChar char="»"/>
              <a:tabLst>
                <a:tab pos="449263" algn="l"/>
                <a:tab pos="893763" algn="l"/>
              </a:tabLst>
              <a:defRPr sz="2000">
                <a:solidFill>
                  <a:schemeClr val="tx1"/>
                </a:solidFill>
                <a:latin typeface="Arial" panose="020B0604020202020204" pitchFamily="34" charset="0"/>
              </a:defRPr>
            </a:lvl6pPr>
            <a:lvl7pPr marL="2971800" indent="-228600" defTabSz="893763" eaLnBrk="0" fontAlgn="base" hangingPunct="0">
              <a:spcBef>
                <a:spcPct val="20000"/>
              </a:spcBef>
              <a:spcAft>
                <a:spcPct val="0"/>
              </a:spcAft>
              <a:buChar char="»"/>
              <a:tabLst>
                <a:tab pos="449263" algn="l"/>
                <a:tab pos="893763" algn="l"/>
              </a:tabLst>
              <a:defRPr sz="2000">
                <a:solidFill>
                  <a:schemeClr val="tx1"/>
                </a:solidFill>
                <a:latin typeface="Arial" panose="020B0604020202020204" pitchFamily="34" charset="0"/>
              </a:defRPr>
            </a:lvl7pPr>
            <a:lvl8pPr marL="3429000" indent="-228600" defTabSz="893763" eaLnBrk="0" fontAlgn="base" hangingPunct="0">
              <a:spcBef>
                <a:spcPct val="20000"/>
              </a:spcBef>
              <a:spcAft>
                <a:spcPct val="0"/>
              </a:spcAft>
              <a:buChar char="»"/>
              <a:tabLst>
                <a:tab pos="449263" algn="l"/>
                <a:tab pos="893763" algn="l"/>
              </a:tabLst>
              <a:defRPr sz="2000">
                <a:solidFill>
                  <a:schemeClr val="tx1"/>
                </a:solidFill>
                <a:latin typeface="Arial" panose="020B0604020202020204" pitchFamily="34" charset="0"/>
              </a:defRPr>
            </a:lvl8pPr>
            <a:lvl9pPr marL="3886200" indent="-228600" defTabSz="893763" eaLnBrk="0" fontAlgn="base" hangingPunct="0">
              <a:spcBef>
                <a:spcPct val="20000"/>
              </a:spcBef>
              <a:spcAft>
                <a:spcPct val="0"/>
              </a:spcAft>
              <a:buChar char="»"/>
              <a:tabLst>
                <a:tab pos="449263" algn="l"/>
                <a:tab pos="893763" algn="l"/>
              </a:tabLst>
              <a:defRPr sz="2000">
                <a:solidFill>
                  <a:schemeClr val="tx1"/>
                </a:solidFill>
                <a:latin typeface="Arial" panose="020B0604020202020204" pitchFamily="34" charset="0"/>
              </a:defRPr>
            </a:lvl9pPr>
          </a:lstStyle>
          <a:p>
            <a:pPr eaLnBrk="1" hangingPunct="1">
              <a:spcAft>
                <a:spcPct val="20000"/>
              </a:spcAft>
              <a:buClr>
                <a:srgbClr val="F78E1D"/>
              </a:buClr>
              <a:buFont typeface="Wingdings" panose="05000000000000000000" pitchFamily="2" charset="2"/>
              <a:buNone/>
            </a:pPr>
            <a:r>
              <a:rPr lang="it-IT" altLang="it-IT" sz="1200">
                <a:solidFill>
                  <a:schemeClr val="bg1"/>
                </a:solidFill>
                <a:cs typeface="Arial" panose="020B0604020202020204" pitchFamily="34" charset="0"/>
              </a:rPr>
              <a:t>*</a:t>
            </a:r>
          </a:p>
        </p:txBody>
      </p:sp>
      <p:sp>
        <p:nvSpPr>
          <p:cNvPr id="137227" name="Rectangle 14">
            <a:extLst>
              <a:ext uri="{FF2B5EF4-FFF2-40B4-BE49-F238E27FC236}">
                <a16:creationId xmlns:a16="http://schemas.microsoft.com/office/drawing/2014/main" id="{2FD1783D-BB35-495A-8FD9-8D37E237E097}"/>
              </a:ext>
            </a:extLst>
          </p:cNvPr>
          <p:cNvSpPr>
            <a:spLocks noChangeArrowheads="1"/>
          </p:cNvSpPr>
          <p:nvPr/>
        </p:nvSpPr>
        <p:spPr bwMode="auto">
          <a:xfrm>
            <a:off x="250825" y="188913"/>
            <a:ext cx="2952750"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IT" sz="4000">
                <a:solidFill>
                  <a:srgbClr val="0054A4"/>
                </a:solidFill>
                <a:cs typeface="Arial" panose="020B0604020202020204" pitchFamily="34" charset="0"/>
              </a:rPr>
              <a:t>RISULTATI</a:t>
            </a:r>
          </a:p>
        </p:txBody>
      </p:sp>
      <p:sp>
        <p:nvSpPr>
          <p:cNvPr id="137228" name="Text Box 15">
            <a:extLst>
              <a:ext uri="{FF2B5EF4-FFF2-40B4-BE49-F238E27FC236}">
                <a16:creationId xmlns:a16="http://schemas.microsoft.com/office/drawing/2014/main" id="{F39B47D8-237C-4B68-84BB-7322770413DB}"/>
              </a:ext>
            </a:extLst>
          </p:cNvPr>
          <p:cNvSpPr txBox="1">
            <a:spLocks noChangeArrowheads="1"/>
          </p:cNvSpPr>
          <p:nvPr/>
        </p:nvSpPr>
        <p:spPr bwMode="auto">
          <a:xfrm>
            <a:off x="6156325" y="2276475"/>
            <a:ext cx="13684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GB" altLang="it-IT" sz="1200" i="1">
                <a:solidFill>
                  <a:srgbClr val="4D4D4D"/>
                </a:solidFill>
                <a:cs typeface="Arial" panose="020B0604020202020204" pitchFamily="34" charset="0"/>
              </a:rPr>
              <a:t>p&lt;</a:t>
            </a:r>
            <a:r>
              <a:rPr lang="en-GB" altLang="it-IT" sz="1200">
                <a:solidFill>
                  <a:srgbClr val="4D4D4D"/>
                </a:solidFill>
                <a:cs typeface="Arial" panose="020B0604020202020204" pitchFamily="34" charset="0"/>
              </a:rPr>
              <a:t>0.0001</a:t>
            </a:r>
            <a:endParaRPr lang="en-US" altLang="it-IT" sz="1200">
              <a:solidFill>
                <a:srgbClr val="4D4D4D"/>
              </a:solidFill>
              <a:cs typeface="Arial" panose="020B0604020202020204" pitchFamily="34" charset="0"/>
            </a:endParaRPr>
          </a:p>
        </p:txBody>
      </p:sp>
    </p:spTree>
  </p:cSld>
  <p:clrMapOvr>
    <a:masterClrMapping/>
  </p:clrMapOvr>
  <p:transition spd="slow">
    <p:strips dir="ru"/>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9266" name="Object 28">
            <a:extLst>
              <a:ext uri="{FF2B5EF4-FFF2-40B4-BE49-F238E27FC236}">
                <a16:creationId xmlns:a16="http://schemas.microsoft.com/office/drawing/2014/main" id="{CE4BBD74-A909-41F9-B74F-E2FE3B18848C}"/>
              </a:ext>
            </a:extLst>
          </p:cNvPr>
          <p:cNvGraphicFramePr>
            <a:graphicFrameLocks noGrp="1" noChangeAspect="1"/>
          </p:cNvGraphicFramePr>
          <p:nvPr>
            <p:ph idx="4294967295"/>
          </p:nvPr>
        </p:nvGraphicFramePr>
        <p:xfrm>
          <a:off x="395288" y="1700213"/>
          <a:ext cx="8193087" cy="4240212"/>
        </p:xfrm>
        <a:graphic>
          <a:graphicData uri="http://schemas.openxmlformats.org/presentationml/2006/ole">
            <mc:AlternateContent xmlns:mc="http://schemas.openxmlformats.org/markup-compatibility/2006">
              <mc:Choice xmlns:v="urn:schemas-microsoft-com:vml" Requires="v">
                <p:oleObj name="Chart" r:id="rId3" imgW="4914900" imgH="2543251" progId="Excel.Chart.8">
                  <p:embed/>
                </p:oleObj>
              </mc:Choice>
              <mc:Fallback>
                <p:oleObj name="Chart" r:id="rId3" imgW="4914900" imgH="2543251" progId="Excel.Chart.8">
                  <p:embed/>
                  <p:pic>
                    <p:nvPicPr>
                      <p:cNvPr id="0" name="Object 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1700213"/>
                        <a:ext cx="8193087" cy="424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9267" name="Text Box 29">
            <a:extLst>
              <a:ext uri="{FF2B5EF4-FFF2-40B4-BE49-F238E27FC236}">
                <a16:creationId xmlns:a16="http://schemas.microsoft.com/office/drawing/2014/main" id="{8493F4B4-9FC1-4285-B014-36915ACFB1CB}"/>
              </a:ext>
            </a:extLst>
          </p:cNvPr>
          <p:cNvSpPr txBox="1">
            <a:spLocks noChangeArrowheads="1"/>
          </p:cNvSpPr>
          <p:nvPr/>
        </p:nvSpPr>
        <p:spPr bwMode="auto">
          <a:xfrm>
            <a:off x="2087563" y="4503738"/>
            <a:ext cx="863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GB" altLang="it-IT" sz="1000">
                <a:solidFill>
                  <a:schemeClr val="bg1"/>
                </a:solidFill>
              </a:rPr>
              <a:t>84/95</a:t>
            </a:r>
            <a:endParaRPr lang="en-US" altLang="it-IT" sz="1000">
              <a:solidFill>
                <a:schemeClr val="bg1"/>
              </a:solidFill>
            </a:endParaRPr>
          </a:p>
        </p:txBody>
      </p:sp>
      <p:sp>
        <p:nvSpPr>
          <p:cNvPr id="139268" name="Text Box 30">
            <a:extLst>
              <a:ext uri="{FF2B5EF4-FFF2-40B4-BE49-F238E27FC236}">
                <a16:creationId xmlns:a16="http://schemas.microsoft.com/office/drawing/2014/main" id="{99175297-29AB-468B-981D-33E9173356B1}"/>
              </a:ext>
            </a:extLst>
          </p:cNvPr>
          <p:cNvSpPr txBox="1">
            <a:spLocks noChangeArrowheads="1"/>
          </p:cNvSpPr>
          <p:nvPr/>
        </p:nvSpPr>
        <p:spPr bwMode="auto">
          <a:xfrm>
            <a:off x="2889250" y="4503738"/>
            <a:ext cx="863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GB" altLang="it-IT" sz="1000">
                <a:solidFill>
                  <a:srgbClr val="000000"/>
                </a:solidFill>
              </a:rPr>
              <a:t>27/51</a:t>
            </a:r>
            <a:endParaRPr lang="en-US" altLang="it-IT" sz="1000">
              <a:solidFill>
                <a:srgbClr val="000000"/>
              </a:solidFill>
            </a:endParaRPr>
          </a:p>
        </p:txBody>
      </p:sp>
      <p:sp>
        <p:nvSpPr>
          <p:cNvPr id="139269" name="Text Box 31">
            <a:extLst>
              <a:ext uri="{FF2B5EF4-FFF2-40B4-BE49-F238E27FC236}">
                <a16:creationId xmlns:a16="http://schemas.microsoft.com/office/drawing/2014/main" id="{B3A16D4C-CA8B-40B5-AAEC-E1195BA2403D}"/>
              </a:ext>
            </a:extLst>
          </p:cNvPr>
          <p:cNvSpPr txBox="1">
            <a:spLocks noChangeArrowheads="1"/>
          </p:cNvSpPr>
          <p:nvPr/>
        </p:nvSpPr>
        <p:spPr bwMode="auto">
          <a:xfrm>
            <a:off x="4930775" y="4503738"/>
            <a:ext cx="863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GB" altLang="it-IT" sz="1000">
                <a:solidFill>
                  <a:schemeClr val="bg1"/>
                </a:solidFill>
              </a:rPr>
              <a:t>30/34</a:t>
            </a:r>
            <a:endParaRPr lang="en-US" altLang="it-IT" sz="1000">
              <a:solidFill>
                <a:schemeClr val="bg1"/>
              </a:solidFill>
            </a:endParaRPr>
          </a:p>
        </p:txBody>
      </p:sp>
      <p:sp>
        <p:nvSpPr>
          <p:cNvPr id="139270" name="Text Box 32">
            <a:extLst>
              <a:ext uri="{FF2B5EF4-FFF2-40B4-BE49-F238E27FC236}">
                <a16:creationId xmlns:a16="http://schemas.microsoft.com/office/drawing/2014/main" id="{F751C3E8-FEC0-4EA5-910F-8D60C4196DDF}"/>
              </a:ext>
            </a:extLst>
          </p:cNvPr>
          <p:cNvSpPr txBox="1">
            <a:spLocks noChangeArrowheads="1"/>
          </p:cNvSpPr>
          <p:nvPr/>
        </p:nvSpPr>
        <p:spPr bwMode="auto">
          <a:xfrm>
            <a:off x="5711825" y="4506913"/>
            <a:ext cx="863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GB" altLang="it-IT" sz="1000">
                <a:solidFill>
                  <a:srgbClr val="000000"/>
                </a:solidFill>
              </a:rPr>
              <a:t>3/8</a:t>
            </a:r>
            <a:endParaRPr lang="en-US" altLang="it-IT" sz="1000">
              <a:solidFill>
                <a:srgbClr val="000000"/>
              </a:solidFill>
            </a:endParaRPr>
          </a:p>
        </p:txBody>
      </p:sp>
      <p:sp>
        <p:nvSpPr>
          <p:cNvPr id="139271" name="Text Box 34">
            <a:extLst>
              <a:ext uri="{FF2B5EF4-FFF2-40B4-BE49-F238E27FC236}">
                <a16:creationId xmlns:a16="http://schemas.microsoft.com/office/drawing/2014/main" id="{9579F0E5-DBE5-414D-AD09-EA8ED8E8F568}"/>
              </a:ext>
            </a:extLst>
          </p:cNvPr>
          <p:cNvSpPr txBox="1">
            <a:spLocks noChangeArrowheads="1"/>
          </p:cNvSpPr>
          <p:nvPr/>
        </p:nvSpPr>
        <p:spPr bwMode="auto">
          <a:xfrm>
            <a:off x="7308850" y="2374900"/>
            <a:ext cx="1403350" cy="623888"/>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GB" altLang="it-IT" sz="1400">
                <a:solidFill>
                  <a:srgbClr val="000000"/>
                </a:solidFill>
              </a:rPr>
              <a:t>Altargo</a:t>
            </a:r>
            <a:r>
              <a:rPr lang="en-US" altLang="it-IT" sz="1400" baseline="30000">
                <a:solidFill>
                  <a:srgbClr val="000000"/>
                </a:solidFill>
              </a:rPr>
              <a:t>®</a:t>
            </a:r>
            <a:endParaRPr lang="en-GB" altLang="it-IT" sz="1400" baseline="30000">
              <a:solidFill>
                <a:srgbClr val="000000"/>
              </a:solidFill>
              <a:cs typeface="Arial" panose="020B0604020202020204" pitchFamily="34" charset="0"/>
            </a:endParaRPr>
          </a:p>
          <a:p>
            <a:pPr>
              <a:spcBef>
                <a:spcPct val="50000"/>
              </a:spcBef>
              <a:buFontTx/>
              <a:buNone/>
            </a:pPr>
            <a:r>
              <a:rPr lang="en-GB" altLang="it-IT" sz="1400">
                <a:solidFill>
                  <a:srgbClr val="000000"/>
                </a:solidFill>
                <a:cs typeface="Arial" panose="020B0604020202020204" pitchFamily="34" charset="0"/>
              </a:rPr>
              <a:t>Placebo</a:t>
            </a:r>
          </a:p>
        </p:txBody>
      </p:sp>
      <p:sp>
        <p:nvSpPr>
          <p:cNvPr id="139272" name="Rectangle 2">
            <a:extLst>
              <a:ext uri="{FF2B5EF4-FFF2-40B4-BE49-F238E27FC236}">
                <a16:creationId xmlns:a16="http://schemas.microsoft.com/office/drawing/2014/main" id="{EAF1BFF0-4F77-4E89-B1E6-E59F5721D64F}"/>
              </a:ext>
            </a:extLst>
          </p:cNvPr>
          <p:cNvSpPr>
            <a:spLocks noGrp="1" noChangeArrowheads="1"/>
          </p:cNvSpPr>
          <p:nvPr>
            <p:ph type="title" idx="4294967295"/>
          </p:nvPr>
        </p:nvSpPr>
        <p:spPr>
          <a:xfrm>
            <a:off x="468313" y="260350"/>
            <a:ext cx="8424862" cy="1477963"/>
          </a:xfrm>
        </p:spPr>
        <p:txBody>
          <a:bodyPr anchor="t"/>
          <a:lstStyle/>
          <a:p>
            <a:r>
              <a:rPr lang="en-GB" altLang="it-IT" sz="4800"/>
              <a:t>Elevata efficacia clinica per-patogeno at EOT</a:t>
            </a:r>
            <a:endParaRPr lang="en-US" altLang="it-IT" sz="4800" baseline="30000">
              <a:cs typeface="Arial" panose="020B0604020202020204" pitchFamily="34" charset="0"/>
            </a:endParaRPr>
          </a:p>
        </p:txBody>
      </p:sp>
      <p:sp>
        <p:nvSpPr>
          <p:cNvPr id="139273" name="Text Box 3">
            <a:extLst>
              <a:ext uri="{FF2B5EF4-FFF2-40B4-BE49-F238E27FC236}">
                <a16:creationId xmlns:a16="http://schemas.microsoft.com/office/drawing/2014/main" id="{F8C7FB5A-4968-40B9-96F8-71FBC866DE67}"/>
              </a:ext>
            </a:extLst>
          </p:cNvPr>
          <p:cNvSpPr txBox="1">
            <a:spLocks noChangeArrowheads="1"/>
          </p:cNvSpPr>
          <p:nvPr/>
        </p:nvSpPr>
        <p:spPr bwMode="auto">
          <a:xfrm>
            <a:off x="3708400" y="6280150"/>
            <a:ext cx="540067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50000"/>
              </a:spcBef>
              <a:buFontTx/>
              <a:buNone/>
            </a:pPr>
            <a:r>
              <a:rPr lang="en-GB" altLang="it-IT" sz="800">
                <a:solidFill>
                  <a:srgbClr val="4D4D4D"/>
                </a:solidFill>
              </a:rPr>
              <a:t>Koning et al, 2006 </a:t>
            </a:r>
            <a:endParaRPr lang="en-US" altLang="it-IT" sz="800">
              <a:solidFill>
                <a:srgbClr val="4D4D4D"/>
              </a:solidFill>
            </a:endParaRPr>
          </a:p>
        </p:txBody>
      </p:sp>
      <p:sp>
        <p:nvSpPr>
          <p:cNvPr id="139274" name="Text Box 33">
            <a:extLst>
              <a:ext uri="{FF2B5EF4-FFF2-40B4-BE49-F238E27FC236}">
                <a16:creationId xmlns:a16="http://schemas.microsoft.com/office/drawing/2014/main" id="{AEF21FE0-5393-4CCB-BAB0-3DFA940469E7}"/>
              </a:ext>
            </a:extLst>
          </p:cNvPr>
          <p:cNvSpPr txBox="1">
            <a:spLocks noChangeArrowheads="1"/>
          </p:cNvSpPr>
          <p:nvPr/>
        </p:nvSpPr>
        <p:spPr bwMode="auto">
          <a:xfrm>
            <a:off x="7091363" y="4005263"/>
            <a:ext cx="1944687"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GB" altLang="it-IT" sz="1200">
                <a:solidFill>
                  <a:srgbClr val="4D4D4D"/>
                </a:solidFill>
              </a:rPr>
              <a:t>n/N: numero di successi clinici /numero di patogeni isolati al basale</a:t>
            </a:r>
            <a:endParaRPr lang="en-US" altLang="it-IT" sz="1200">
              <a:solidFill>
                <a:srgbClr val="4D4D4D"/>
              </a:solidFill>
            </a:endParaRPr>
          </a:p>
        </p:txBody>
      </p:sp>
    </p:spTree>
  </p:cSld>
  <p:clrMapOvr>
    <a:masterClrMapping/>
  </p:clrMapOvr>
  <p:transition spd="slow">
    <p:strips dir="ru"/>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EFD14927-2B9A-4F6F-A3E5-0DEDA4336BDE}"/>
              </a:ext>
            </a:extLst>
          </p:cNvPr>
          <p:cNvSpPr>
            <a:spLocks noGrp="1" noChangeArrowheads="1"/>
          </p:cNvSpPr>
          <p:nvPr>
            <p:ph type="title" idx="4294967295"/>
          </p:nvPr>
        </p:nvSpPr>
        <p:spPr>
          <a:xfrm>
            <a:off x="611188" y="485775"/>
            <a:ext cx="8424862" cy="1143000"/>
          </a:xfrm>
        </p:spPr>
        <p:txBody>
          <a:bodyPr anchor="t"/>
          <a:lstStyle/>
          <a:p>
            <a:r>
              <a:rPr lang="en-GB" altLang="it-IT"/>
              <a:t>Altargo</a:t>
            </a:r>
            <a:r>
              <a:rPr lang="en-US" altLang="it-IT" baseline="30000">
                <a:cs typeface="Arial" panose="020B0604020202020204" pitchFamily="34" charset="0"/>
              </a:rPr>
              <a:t>®</a:t>
            </a:r>
            <a:r>
              <a:rPr lang="en-GB" altLang="it-IT"/>
              <a:t>: più efficace contro fusRSA</a:t>
            </a:r>
            <a:endParaRPr lang="en-US" altLang="it-IT"/>
          </a:p>
        </p:txBody>
      </p:sp>
      <p:sp>
        <p:nvSpPr>
          <p:cNvPr id="141315" name="Text Box 3">
            <a:extLst>
              <a:ext uri="{FF2B5EF4-FFF2-40B4-BE49-F238E27FC236}">
                <a16:creationId xmlns:a16="http://schemas.microsoft.com/office/drawing/2014/main" id="{AC2FB49A-213C-423A-9E68-9729F89FAFA5}"/>
              </a:ext>
            </a:extLst>
          </p:cNvPr>
          <p:cNvSpPr txBox="1">
            <a:spLocks noChangeArrowheads="1"/>
          </p:cNvSpPr>
          <p:nvPr/>
        </p:nvSpPr>
        <p:spPr bwMode="auto">
          <a:xfrm>
            <a:off x="3708400" y="6280150"/>
            <a:ext cx="540067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50000"/>
              </a:spcBef>
              <a:buFontTx/>
              <a:buNone/>
            </a:pPr>
            <a:r>
              <a:rPr lang="en-GB" altLang="it-IT" sz="800">
                <a:solidFill>
                  <a:srgbClr val="4D4D4D"/>
                </a:solidFill>
              </a:rPr>
              <a:t>Koning et al, 2006 </a:t>
            </a:r>
            <a:endParaRPr lang="en-US" altLang="it-IT" sz="800">
              <a:solidFill>
                <a:srgbClr val="4D4D4D"/>
              </a:solidFill>
            </a:endParaRPr>
          </a:p>
        </p:txBody>
      </p:sp>
      <p:sp>
        <p:nvSpPr>
          <p:cNvPr id="141316" name="Text Box 12">
            <a:extLst>
              <a:ext uri="{FF2B5EF4-FFF2-40B4-BE49-F238E27FC236}">
                <a16:creationId xmlns:a16="http://schemas.microsoft.com/office/drawing/2014/main" id="{5363CCF3-AA59-4678-83A0-562838FED09C}"/>
              </a:ext>
            </a:extLst>
          </p:cNvPr>
          <p:cNvSpPr txBox="1">
            <a:spLocks noChangeArrowheads="1"/>
          </p:cNvSpPr>
          <p:nvPr/>
        </p:nvSpPr>
        <p:spPr bwMode="auto">
          <a:xfrm>
            <a:off x="647700" y="5559425"/>
            <a:ext cx="71294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GB" altLang="it-IT" sz="1200">
                <a:solidFill>
                  <a:srgbClr val="1E65B4"/>
                </a:solidFill>
              </a:rPr>
              <a:t> </a:t>
            </a:r>
            <a:endParaRPr lang="en-US" altLang="it-IT" sz="1200">
              <a:solidFill>
                <a:srgbClr val="1E65B4"/>
              </a:solidFill>
            </a:endParaRPr>
          </a:p>
        </p:txBody>
      </p:sp>
      <p:sp>
        <p:nvSpPr>
          <p:cNvPr id="141317" name="Text Box 20">
            <a:extLst>
              <a:ext uri="{FF2B5EF4-FFF2-40B4-BE49-F238E27FC236}">
                <a16:creationId xmlns:a16="http://schemas.microsoft.com/office/drawing/2014/main" id="{132E06DB-18AF-4A4D-A554-3B57E7526BA6}"/>
              </a:ext>
            </a:extLst>
          </p:cNvPr>
          <p:cNvSpPr txBox="1">
            <a:spLocks noChangeArrowheads="1"/>
          </p:cNvSpPr>
          <p:nvPr/>
        </p:nvSpPr>
        <p:spPr bwMode="auto">
          <a:xfrm>
            <a:off x="684213" y="5876925"/>
            <a:ext cx="75596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GB" altLang="it-IT" sz="1000">
                <a:solidFill>
                  <a:srgbClr val="4D4D4D"/>
                </a:solidFill>
              </a:rPr>
              <a:t>fusRSA, fusidic acid-resistant </a:t>
            </a:r>
            <a:r>
              <a:rPr lang="en-GB" altLang="it-IT" sz="1000" i="1">
                <a:solidFill>
                  <a:srgbClr val="4D4D4D"/>
                </a:solidFill>
              </a:rPr>
              <a:t>S. aureus</a:t>
            </a:r>
            <a:r>
              <a:rPr lang="en-GB" altLang="it-IT" sz="1000">
                <a:solidFill>
                  <a:srgbClr val="4D4D4D"/>
                </a:solidFill>
              </a:rPr>
              <a:t>. Breakpoints defined as ≤1 µg/mL susceptible, 2 µg/mL intermediate, ≥4 µg/mL resistant.</a:t>
            </a:r>
            <a:endParaRPr lang="en-GB" altLang="it-IT" sz="1000" i="1">
              <a:solidFill>
                <a:srgbClr val="4D4D4D"/>
              </a:solidFill>
            </a:endParaRPr>
          </a:p>
        </p:txBody>
      </p:sp>
      <p:grpSp>
        <p:nvGrpSpPr>
          <p:cNvPr id="141318" name="Group 24">
            <a:extLst>
              <a:ext uri="{FF2B5EF4-FFF2-40B4-BE49-F238E27FC236}">
                <a16:creationId xmlns:a16="http://schemas.microsoft.com/office/drawing/2014/main" id="{708E3316-D99B-42B6-9055-C31D479A5603}"/>
              </a:ext>
            </a:extLst>
          </p:cNvPr>
          <p:cNvGrpSpPr>
            <a:grpSpLocks/>
          </p:cNvGrpSpPr>
          <p:nvPr/>
        </p:nvGrpSpPr>
        <p:grpSpPr bwMode="auto">
          <a:xfrm>
            <a:off x="395288" y="1700213"/>
            <a:ext cx="8334375" cy="3933825"/>
            <a:chOff x="465" y="1170"/>
            <a:chExt cx="5250" cy="2478"/>
          </a:xfrm>
        </p:grpSpPr>
        <p:graphicFrame>
          <p:nvGraphicFramePr>
            <p:cNvPr id="141320" name="Object 16">
              <a:extLst>
                <a:ext uri="{FF2B5EF4-FFF2-40B4-BE49-F238E27FC236}">
                  <a16:creationId xmlns:a16="http://schemas.microsoft.com/office/drawing/2014/main" id="{52DC63D2-C611-40F7-A809-408217243D70}"/>
                </a:ext>
              </a:extLst>
            </p:cNvPr>
            <p:cNvGraphicFramePr>
              <a:graphicFrameLocks noChangeAspect="1"/>
            </p:cNvGraphicFramePr>
            <p:nvPr/>
          </p:nvGraphicFramePr>
          <p:xfrm>
            <a:off x="465" y="1170"/>
            <a:ext cx="5051" cy="2478"/>
          </p:xfrm>
          <a:graphic>
            <a:graphicData uri="http://schemas.openxmlformats.org/presentationml/2006/ole">
              <mc:AlternateContent xmlns:mc="http://schemas.openxmlformats.org/markup-compatibility/2006">
                <mc:Choice xmlns:v="urn:schemas-microsoft-com:vml" Requires="v">
                  <p:oleObj name="Chart" r:id="rId3" imgW="5048402" imgH="2476500" progId="Excel.Chart.8">
                    <p:embed/>
                  </p:oleObj>
                </mc:Choice>
                <mc:Fallback>
                  <p:oleObj name="Chart" r:id="rId3" imgW="5048402" imgH="2476500" progId="Excel.Chart.8">
                    <p:embed/>
                    <p:pic>
                      <p:nvPicPr>
                        <p:cNvPr id="0" name="Object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 y="1170"/>
                          <a:ext cx="5051" cy="2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1321" name="Text Box 17">
              <a:extLst>
                <a:ext uri="{FF2B5EF4-FFF2-40B4-BE49-F238E27FC236}">
                  <a16:creationId xmlns:a16="http://schemas.microsoft.com/office/drawing/2014/main" id="{48B24D68-F9D8-4C7F-874C-500609B52370}"/>
                </a:ext>
              </a:extLst>
            </p:cNvPr>
            <p:cNvSpPr txBox="1">
              <a:spLocks noChangeArrowheads="1"/>
            </p:cNvSpPr>
            <p:nvPr/>
          </p:nvSpPr>
          <p:spPr bwMode="auto">
            <a:xfrm>
              <a:off x="2223" y="2646"/>
              <a:ext cx="54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GB" altLang="it-IT" sz="1200">
                  <a:solidFill>
                    <a:schemeClr val="bg1"/>
                  </a:solidFill>
                </a:rPr>
                <a:t>9/10</a:t>
              </a:r>
              <a:endParaRPr lang="en-US" altLang="it-IT" sz="1200">
                <a:solidFill>
                  <a:schemeClr val="bg1"/>
                </a:solidFill>
              </a:endParaRPr>
            </a:p>
          </p:txBody>
        </p:sp>
        <p:sp>
          <p:nvSpPr>
            <p:cNvPr id="141322" name="Text Box 18">
              <a:extLst>
                <a:ext uri="{FF2B5EF4-FFF2-40B4-BE49-F238E27FC236}">
                  <a16:creationId xmlns:a16="http://schemas.microsoft.com/office/drawing/2014/main" id="{5A674D66-3E6C-4A0B-BD43-09ED12F5E945}"/>
                </a:ext>
              </a:extLst>
            </p:cNvPr>
            <p:cNvSpPr txBox="1">
              <a:spLocks noChangeArrowheads="1"/>
            </p:cNvSpPr>
            <p:nvPr/>
          </p:nvSpPr>
          <p:spPr bwMode="auto">
            <a:xfrm>
              <a:off x="3176" y="2659"/>
              <a:ext cx="54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GB" altLang="it-IT" sz="1200">
                  <a:solidFill>
                    <a:srgbClr val="000000"/>
                  </a:solidFill>
                </a:rPr>
                <a:t>2/6</a:t>
              </a:r>
              <a:endParaRPr lang="en-US" altLang="it-IT" sz="1200">
                <a:solidFill>
                  <a:srgbClr val="000000"/>
                </a:solidFill>
              </a:endParaRPr>
            </a:p>
          </p:txBody>
        </p:sp>
        <p:sp>
          <p:nvSpPr>
            <p:cNvPr id="141323" name="Text Box 19">
              <a:extLst>
                <a:ext uri="{FF2B5EF4-FFF2-40B4-BE49-F238E27FC236}">
                  <a16:creationId xmlns:a16="http://schemas.microsoft.com/office/drawing/2014/main" id="{FB702E93-6E00-433A-86D1-2ED816E99F5E}"/>
                </a:ext>
              </a:extLst>
            </p:cNvPr>
            <p:cNvSpPr txBox="1">
              <a:spLocks noChangeArrowheads="1"/>
            </p:cNvSpPr>
            <p:nvPr/>
          </p:nvSpPr>
          <p:spPr bwMode="auto">
            <a:xfrm>
              <a:off x="4037" y="2568"/>
              <a:ext cx="1610"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GB" altLang="it-IT" sz="1200">
                  <a:solidFill>
                    <a:srgbClr val="4D4D4D"/>
                  </a:solidFill>
                </a:rPr>
                <a:t>n/N: numero di successi clinici /numero di patogeni isolati al basale</a:t>
              </a:r>
              <a:endParaRPr lang="en-US" altLang="it-IT" sz="1200">
                <a:solidFill>
                  <a:srgbClr val="4D4D4D"/>
                </a:solidFill>
              </a:endParaRPr>
            </a:p>
          </p:txBody>
        </p:sp>
        <p:sp>
          <p:nvSpPr>
            <p:cNvPr id="141324" name="Text Box 21">
              <a:extLst>
                <a:ext uri="{FF2B5EF4-FFF2-40B4-BE49-F238E27FC236}">
                  <a16:creationId xmlns:a16="http://schemas.microsoft.com/office/drawing/2014/main" id="{DA289BBD-102A-47E6-88C6-F5034E5E7D9D}"/>
                </a:ext>
              </a:extLst>
            </p:cNvPr>
            <p:cNvSpPr txBox="1">
              <a:spLocks noChangeArrowheads="1"/>
            </p:cNvSpPr>
            <p:nvPr/>
          </p:nvSpPr>
          <p:spPr bwMode="auto">
            <a:xfrm>
              <a:off x="4921" y="2010"/>
              <a:ext cx="794" cy="393"/>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GB" altLang="it-IT" sz="1400">
                  <a:solidFill>
                    <a:srgbClr val="000000"/>
                  </a:solidFill>
                </a:rPr>
                <a:t>Altargo</a:t>
              </a:r>
              <a:r>
                <a:rPr lang="en-US" altLang="it-IT" sz="1400" baseline="30000">
                  <a:solidFill>
                    <a:srgbClr val="000000"/>
                  </a:solidFill>
                </a:rPr>
                <a:t>®</a:t>
              </a:r>
              <a:endParaRPr lang="en-GB" altLang="it-IT" sz="1400" baseline="30000">
                <a:solidFill>
                  <a:srgbClr val="000000"/>
                </a:solidFill>
                <a:cs typeface="Arial" panose="020B0604020202020204" pitchFamily="34" charset="0"/>
              </a:endParaRPr>
            </a:p>
            <a:p>
              <a:pPr>
                <a:spcBef>
                  <a:spcPct val="50000"/>
                </a:spcBef>
                <a:buFontTx/>
                <a:buNone/>
              </a:pPr>
              <a:r>
                <a:rPr lang="en-GB" altLang="it-IT" sz="1400">
                  <a:solidFill>
                    <a:srgbClr val="000000"/>
                  </a:solidFill>
                  <a:cs typeface="Arial" panose="020B0604020202020204" pitchFamily="34" charset="0"/>
                </a:rPr>
                <a:t>Placebo</a:t>
              </a:r>
            </a:p>
          </p:txBody>
        </p:sp>
        <p:sp>
          <p:nvSpPr>
            <p:cNvPr id="141325" name="Text Box 22">
              <a:extLst>
                <a:ext uri="{FF2B5EF4-FFF2-40B4-BE49-F238E27FC236}">
                  <a16:creationId xmlns:a16="http://schemas.microsoft.com/office/drawing/2014/main" id="{292C1CF4-6A6F-4A24-AB26-176CB9E9183C}"/>
                </a:ext>
              </a:extLst>
            </p:cNvPr>
            <p:cNvSpPr txBox="1">
              <a:spLocks noChangeArrowheads="1"/>
            </p:cNvSpPr>
            <p:nvPr/>
          </p:nvSpPr>
          <p:spPr bwMode="auto">
            <a:xfrm>
              <a:off x="3221" y="2160"/>
              <a:ext cx="499" cy="192"/>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GB" altLang="it-IT" sz="1400">
                  <a:solidFill>
                    <a:srgbClr val="000000"/>
                  </a:solidFill>
                </a:rPr>
                <a:t>33.3%</a:t>
              </a:r>
              <a:endParaRPr lang="en-US" altLang="it-IT" sz="1400">
                <a:solidFill>
                  <a:srgbClr val="000000"/>
                </a:solidFill>
              </a:endParaRPr>
            </a:p>
          </p:txBody>
        </p:sp>
      </p:grpSp>
      <p:sp>
        <p:nvSpPr>
          <p:cNvPr id="141319" name="Text Box 13">
            <a:extLst>
              <a:ext uri="{FF2B5EF4-FFF2-40B4-BE49-F238E27FC236}">
                <a16:creationId xmlns:a16="http://schemas.microsoft.com/office/drawing/2014/main" id="{AFC92552-94F4-419E-B63C-FA040853E17E}"/>
              </a:ext>
            </a:extLst>
          </p:cNvPr>
          <p:cNvSpPr txBox="1">
            <a:spLocks noChangeArrowheads="1"/>
          </p:cNvSpPr>
          <p:nvPr/>
        </p:nvSpPr>
        <p:spPr bwMode="auto">
          <a:xfrm>
            <a:off x="5435600" y="5157788"/>
            <a:ext cx="3384550" cy="6334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r>
              <a:rPr lang="it-IT" altLang="it-IT" sz="1400"/>
              <a:t>Prurito ( 6% farmaco vs 1% placebo)</a:t>
            </a:r>
          </a:p>
          <a:p>
            <a:pPr eaLnBrk="1" hangingPunct="1">
              <a:spcBef>
                <a:spcPct val="50000"/>
              </a:spcBef>
              <a:buFontTx/>
              <a:buNone/>
            </a:pPr>
            <a:endParaRPr lang="it-IT" altLang="it-IT" sz="1400"/>
          </a:p>
        </p:txBody>
      </p:sp>
    </p:spTree>
  </p:cSld>
  <p:clrMapOvr>
    <a:masterClrMapping/>
  </p:clrMapOvr>
  <p:transition spd="slow">
    <p:strips dir="ru"/>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4">
            <a:extLst>
              <a:ext uri="{FF2B5EF4-FFF2-40B4-BE49-F238E27FC236}">
                <a16:creationId xmlns:a16="http://schemas.microsoft.com/office/drawing/2014/main" id="{ABBA6BAF-F178-43F8-811D-6AE7D63DC6B7}"/>
              </a:ext>
            </a:extLst>
          </p:cNvPr>
          <p:cNvPicPr>
            <a:picLocks noGrp="1" noChangeAspect="1" noChangeArrowheads="1"/>
          </p:cNvPicPr>
          <p:nvPr>
            <p:ph type="body" idx="1"/>
          </p:nvPr>
        </p:nvPicPr>
        <p:blipFill>
          <a:blip r:embed="rId2">
            <a:extLst>
              <a:ext uri="{28A0092B-C50C-407E-A947-70E740481C1C}">
                <a14:useLocalDpi xmlns:a14="http://schemas.microsoft.com/office/drawing/2010/main"/>
              </a:ext>
            </a:extLst>
          </a:blip>
          <a:srcRect/>
          <a:stretch>
            <a:fillRect/>
          </a:stretch>
        </p:blipFill>
        <p:spPr>
          <a:xfrm>
            <a:off x="539750" y="549275"/>
            <a:ext cx="8085138" cy="4210050"/>
          </a:xfrm>
          <a:noFill/>
          <a:ln w="28575" algn="ctr">
            <a:solidFill>
              <a:schemeClr val="tx1"/>
            </a:solidFill>
            <a:miter lim="800000"/>
            <a:headEnd/>
            <a:tailEnd/>
          </a:ln>
        </p:spPr>
      </p:pic>
    </p:spTree>
  </p:cSld>
  <p:clrMapOvr>
    <a:masterClrMapping/>
  </p:clrMapOvr>
  <p:transition spd="slow">
    <p:strips dir="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neonato, persona, tenendo, interni&#10;&#10;Descrizione generata automaticamente">
            <a:extLst>
              <a:ext uri="{FF2B5EF4-FFF2-40B4-BE49-F238E27FC236}">
                <a16:creationId xmlns:a16="http://schemas.microsoft.com/office/drawing/2014/main" id="{810FD1F0-6FDB-49D5-BDC0-C9641B8C91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1520" y="404664"/>
            <a:ext cx="4677156" cy="3863340"/>
          </a:xfrm>
          <a:prstGeom prst="rect">
            <a:avLst/>
          </a:prstGeom>
        </p:spPr>
      </p:pic>
      <p:pic>
        <p:nvPicPr>
          <p:cNvPr id="5" name="Immagine 4" descr="Immagine che contiene persona, uomo&#10;&#10;Descrizione generata automaticamente">
            <a:extLst>
              <a:ext uri="{FF2B5EF4-FFF2-40B4-BE49-F238E27FC236}">
                <a16:creationId xmlns:a16="http://schemas.microsoft.com/office/drawing/2014/main" id="{B73FB584-A72C-40F7-B876-0313EB38801B}"/>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3995936" y="2996952"/>
            <a:ext cx="4704522" cy="3528392"/>
          </a:xfrm>
          <a:prstGeom prst="rect">
            <a:avLst/>
          </a:prstGeom>
        </p:spPr>
      </p:pic>
      <p:sp>
        <p:nvSpPr>
          <p:cNvPr id="6" name="Rettangolo 5">
            <a:extLst>
              <a:ext uri="{FF2B5EF4-FFF2-40B4-BE49-F238E27FC236}">
                <a16:creationId xmlns:a16="http://schemas.microsoft.com/office/drawing/2014/main" id="{9AD1816B-E7CD-4733-A648-FC930E4DFB97}"/>
              </a:ext>
            </a:extLst>
          </p:cNvPr>
          <p:cNvSpPr/>
          <p:nvPr/>
        </p:nvSpPr>
        <p:spPr bwMode="auto">
          <a:xfrm>
            <a:off x="2339752" y="1484784"/>
            <a:ext cx="1224136" cy="432048"/>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000" b="1" i="0" u="none" strike="noStrike" cap="none" normalizeH="0" baseline="0">
              <a:ln>
                <a:solidFill>
                  <a:sysClr val="windowText" lastClr="000000"/>
                </a:solidFill>
              </a:ln>
              <a:solidFill>
                <a:sysClr val="windowText" lastClr="000000"/>
              </a:solidFill>
              <a:effectLst/>
              <a:latin typeface="Arial" charset="0"/>
            </a:endParaRPr>
          </a:p>
        </p:txBody>
      </p:sp>
    </p:spTree>
    <p:extLst>
      <p:ext uri="{BB962C8B-B14F-4D97-AF65-F5344CB8AC3E}">
        <p14:creationId xmlns:p14="http://schemas.microsoft.com/office/powerpoint/2010/main" val="58225397"/>
      </p:ext>
    </p:extLst>
  </p:cSld>
  <p:clrMapOvr>
    <a:masterClrMapping/>
  </p:clrMapOvr>
  <p:transition spd="slow">
    <p:strips dir="ru"/>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5" name="Rectangle 2">
            <a:extLst>
              <a:ext uri="{FF2B5EF4-FFF2-40B4-BE49-F238E27FC236}">
                <a16:creationId xmlns:a16="http://schemas.microsoft.com/office/drawing/2014/main" id="{BDCD82BD-755D-4785-96DB-9EBD0055F1D9}"/>
              </a:ext>
            </a:extLst>
          </p:cNvPr>
          <p:cNvSpPr>
            <a:spLocks noGrp="1" noChangeArrowheads="1"/>
          </p:cNvSpPr>
          <p:nvPr>
            <p:ph type="title" idx="4294967295"/>
          </p:nvPr>
        </p:nvSpPr>
        <p:spPr>
          <a:xfrm>
            <a:off x="900113" y="44450"/>
            <a:ext cx="7632700" cy="1143000"/>
          </a:xfrm>
        </p:spPr>
        <p:txBody>
          <a:bodyPr anchor="t"/>
          <a:lstStyle/>
          <a:p>
            <a:r>
              <a:rPr lang="en-GB" altLang="it-IT" sz="4000"/>
              <a:t>2. Altargo</a:t>
            </a:r>
            <a:r>
              <a:rPr lang="en-GB" altLang="it-IT" sz="4000" baseline="30000"/>
              <a:t>®</a:t>
            </a:r>
            <a:r>
              <a:rPr lang="en-GB" altLang="it-IT" sz="4000"/>
              <a:t> verso acido fusidico</a:t>
            </a:r>
            <a:endParaRPr lang="en-US" altLang="it-IT" sz="4000"/>
          </a:p>
        </p:txBody>
      </p:sp>
      <p:graphicFrame>
        <p:nvGraphicFramePr>
          <p:cNvPr id="2" name="Diagramma 1">
            <a:extLst>
              <a:ext uri="{FF2B5EF4-FFF2-40B4-BE49-F238E27FC236}">
                <a16:creationId xmlns:a16="http://schemas.microsoft.com/office/drawing/2014/main" id="{10BDF3F7-C56F-4C45-9DDC-DB33C1D071DB}"/>
              </a:ext>
            </a:extLst>
          </p:cNvPr>
          <p:cNvGraphicFramePr/>
          <p:nvPr>
            <p:extLst>
              <p:ext uri="{D42A27DB-BD31-4B8C-83A1-F6EECF244321}">
                <p14:modId xmlns:p14="http://schemas.microsoft.com/office/powerpoint/2010/main" val="1623366601"/>
              </p:ext>
            </p:extLst>
          </p:nvPr>
        </p:nvGraphicFramePr>
        <p:xfrm>
          <a:off x="1619250" y="1323975"/>
          <a:ext cx="5832475" cy="45370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086" name="Text Box 30">
            <a:extLst>
              <a:ext uri="{FF2B5EF4-FFF2-40B4-BE49-F238E27FC236}">
                <a16:creationId xmlns:a16="http://schemas.microsoft.com/office/drawing/2014/main" id="{D5850642-FEB2-489A-A9D6-382D334DDEF2}"/>
              </a:ext>
            </a:extLst>
          </p:cNvPr>
          <p:cNvSpPr txBox="1">
            <a:spLocks noChangeArrowheads="1"/>
          </p:cNvSpPr>
          <p:nvPr/>
        </p:nvSpPr>
        <p:spPr bwMode="auto">
          <a:xfrm>
            <a:off x="539750" y="6137275"/>
            <a:ext cx="3384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it-IT" sz="1000">
                <a:solidFill>
                  <a:srgbClr val="4D4D4D"/>
                </a:solidFill>
              </a:rPr>
              <a:t>*hanno ricevuto almeno un trattamento</a:t>
            </a:r>
          </a:p>
        </p:txBody>
      </p:sp>
      <p:sp>
        <p:nvSpPr>
          <p:cNvPr id="179233" name="Text Box 33">
            <a:extLst>
              <a:ext uri="{FF2B5EF4-FFF2-40B4-BE49-F238E27FC236}">
                <a16:creationId xmlns:a16="http://schemas.microsoft.com/office/drawing/2014/main" id="{9C982EB9-9AEF-44E1-986B-6EE1EC88D451}"/>
              </a:ext>
            </a:extLst>
          </p:cNvPr>
          <p:cNvSpPr txBox="1">
            <a:spLocks noChangeArrowheads="1"/>
          </p:cNvSpPr>
          <p:nvPr/>
        </p:nvSpPr>
        <p:spPr bwMode="auto">
          <a:xfrm>
            <a:off x="2339975" y="765175"/>
            <a:ext cx="4392613" cy="1135063"/>
          </a:xfrm>
          <a:prstGeom prst="rect">
            <a:avLst/>
          </a:prstGeom>
          <a:gradFill rotWithShape="1">
            <a:gsLst>
              <a:gs pos="0">
                <a:srgbClr val="8FABAE"/>
              </a:gs>
              <a:gs pos="50000">
                <a:srgbClr val="BBE0E3"/>
              </a:gs>
              <a:gs pos="100000">
                <a:srgbClr val="8FABAE"/>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25000"/>
              </a:lnSpc>
              <a:spcBef>
                <a:spcPct val="0"/>
              </a:spcBef>
              <a:buFontTx/>
              <a:buNone/>
            </a:pPr>
            <a:endParaRPr lang="en-GB" altLang="it-IT" sz="1400">
              <a:solidFill>
                <a:srgbClr val="000000"/>
              </a:solidFill>
            </a:endParaRPr>
          </a:p>
          <a:p>
            <a:pPr algn="ctr">
              <a:lnSpc>
                <a:spcPct val="95000"/>
              </a:lnSpc>
              <a:spcBef>
                <a:spcPct val="0"/>
              </a:spcBef>
              <a:buFontTx/>
              <a:buNone/>
            </a:pPr>
            <a:r>
              <a:rPr lang="en-GB" altLang="it-IT" sz="1400">
                <a:solidFill>
                  <a:srgbClr val="000000"/>
                </a:solidFill>
              </a:rPr>
              <a:t>Altargo</a:t>
            </a:r>
            <a:r>
              <a:rPr lang="en-GB" altLang="it-IT" sz="1400" baseline="30000">
                <a:solidFill>
                  <a:srgbClr val="000000"/>
                </a:solidFill>
              </a:rPr>
              <a:t>®</a:t>
            </a:r>
            <a:r>
              <a:rPr lang="en-GB" altLang="it-IT" sz="1400">
                <a:solidFill>
                  <a:srgbClr val="000000"/>
                </a:solidFill>
              </a:rPr>
              <a:t>, 1%, </a:t>
            </a:r>
            <a:r>
              <a:rPr lang="en-GB" altLang="it-IT" sz="1400">
                <a:solidFill>
                  <a:srgbClr val="FF0000"/>
                </a:solidFill>
              </a:rPr>
              <a:t>b.i.d. per 5 giorni</a:t>
            </a:r>
          </a:p>
          <a:p>
            <a:pPr algn="ctr">
              <a:lnSpc>
                <a:spcPct val="95000"/>
              </a:lnSpc>
              <a:spcBef>
                <a:spcPct val="0"/>
              </a:spcBef>
              <a:buFontTx/>
              <a:buNone/>
            </a:pPr>
            <a:r>
              <a:rPr lang="en-GB" altLang="it-IT" sz="1400">
                <a:solidFill>
                  <a:srgbClr val="000000"/>
                </a:solidFill>
              </a:rPr>
              <a:t>vs </a:t>
            </a:r>
          </a:p>
          <a:p>
            <a:pPr algn="ctr">
              <a:lnSpc>
                <a:spcPct val="95000"/>
              </a:lnSpc>
              <a:spcBef>
                <a:spcPct val="0"/>
              </a:spcBef>
              <a:buFontTx/>
              <a:buNone/>
            </a:pPr>
            <a:r>
              <a:rPr lang="en-GB" altLang="it-IT" sz="1400">
                <a:solidFill>
                  <a:srgbClr val="000000"/>
                </a:solidFill>
              </a:rPr>
              <a:t>Acido fusidico, 2%, </a:t>
            </a:r>
            <a:r>
              <a:rPr lang="en-GB" altLang="it-IT" sz="1400">
                <a:solidFill>
                  <a:srgbClr val="FF9900"/>
                </a:solidFill>
              </a:rPr>
              <a:t>t.i.d. per 7 giorni</a:t>
            </a:r>
          </a:p>
          <a:p>
            <a:pPr algn="ctr">
              <a:lnSpc>
                <a:spcPct val="50000"/>
              </a:lnSpc>
              <a:spcBef>
                <a:spcPct val="0"/>
              </a:spcBef>
              <a:buFontTx/>
              <a:buNone/>
            </a:pPr>
            <a:endParaRPr lang="en-GB" altLang="it-IT" sz="1400">
              <a:solidFill>
                <a:srgbClr val="000000"/>
              </a:solidFill>
            </a:endParaRPr>
          </a:p>
          <a:p>
            <a:pPr algn="ctr">
              <a:lnSpc>
                <a:spcPct val="105000"/>
              </a:lnSpc>
              <a:spcBef>
                <a:spcPct val="25000"/>
              </a:spcBef>
              <a:buClr>
                <a:srgbClr val="FF6623"/>
              </a:buClr>
              <a:buSzPct val="125000"/>
              <a:buFont typeface="Symbol" panose="05050102010706020507" pitchFamily="18" charset="2"/>
              <a:buNone/>
            </a:pPr>
            <a:r>
              <a:rPr lang="en-US" altLang="it-IT" sz="1400">
                <a:solidFill>
                  <a:srgbClr val="000000"/>
                </a:solidFill>
              </a:rPr>
              <a:t>Studio di </a:t>
            </a:r>
            <a:r>
              <a:rPr lang="en-US" altLang="it-IT" sz="1400">
                <a:solidFill>
                  <a:srgbClr val="FF0000"/>
                </a:solidFill>
              </a:rPr>
              <a:t>non-inferiorità</a:t>
            </a:r>
            <a:r>
              <a:rPr lang="en-US" altLang="it-IT" sz="1400">
                <a:solidFill>
                  <a:srgbClr val="000000"/>
                </a:solidFill>
              </a:rPr>
              <a:t>, </a:t>
            </a:r>
            <a:endParaRPr lang="en-GB" altLang="it-IT" sz="1400">
              <a:solidFill>
                <a:srgbClr val="000000"/>
              </a:solidFill>
            </a:endParaRPr>
          </a:p>
        </p:txBody>
      </p:sp>
    </p:spTree>
  </p:cSld>
  <p:clrMapOvr>
    <a:masterClrMapping/>
  </p:clrMapOvr>
  <p:transition spd="slow">
    <p:strips dir="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xit" presetSubtype="16" fill="hold" grpId="0" nodeType="clickEffect">
                                  <p:stCondLst>
                                    <p:cond delay="0"/>
                                  </p:stCondLst>
                                  <p:childTnLst>
                                    <p:animEffect transition="out" filter="box(in)">
                                      <p:cBhvr>
                                        <p:cTn id="6" dur="500"/>
                                        <p:tgtEl>
                                          <p:spTgt spid="179233"/>
                                        </p:tgtEl>
                                      </p:cBhvr>
                                    </p:animEffect>
                                    <p:set>
                                      <p:cBhvr>
                                        <p:cTn id="7" dur="1" fill="hold">
                                          <p:stCondLst>
                                            <p:cond delay="499"/>
                                          </p:stCondLst>
                                        </p:cTn>
                                        <p:tgtEl>
                                          <p:spTgt spid="1792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33" grpId="0" animBg="1"/>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a:extLst>
              <a:ext uri="{FF2B5EF4-FFF2-40B4-BE49-F238E27FC236}">
                <a16:creationId xmlns:a16="http://schemas.microsoft.com/office/drawing/2014/main" id="{2F5158BF-2BF3-49BB-B1A0-8F1DD72CAD6E}"/>
              </a:ext>
            </a:extLst>
          </p:cNvPr>
          <p:cNvSpPr>
            <a:spLocks noGrp="1" noChangeArrowheads="1"/>
          </p:cNvSpPr>
          <p:nvPr>
            <p:ph type="title" idx="4294967295"/>
          </p:nvPr>
        </p:nvSpPr>
        <p:spPr>
          <a:xfrm>
            <a:off x="457200" y="333375"/>
            <a:ext cx="8218488" cy="1287463"/>
          </a:xfrm>
          <a:ln>
            <a:solidFill>
              <a:schemeClr val="tx1"/>
            </a:solidFill>
            <a:miter lim="800000"/>
            <a:headEnd/>
            <a:tailEnd/>
          </a:ln>
        </p:spPr>
        <p:txBody>
          <a:bodyPr anchor="t"/>
          <a:lstStyle/>
          <a:p>
            <a:r>
              <a:rPr lang="en-GB" altLang="it-IT" sz="4000" i="1"/>
              <a:t>S. aureus</a:t>
            </a:r>
            <a:r>
              <a:rPr lang="en-GB" altLang="it-IT" sz="4000"/>
              <a:t>: il più comune patogeno isolato at baseline</a:t>
            </a:r>
            <a:endParaRPr lang="en-US" altLang="it-IT" sz="4000"/>
          </a:p>
        </p:txBody>
      </p:sp>
      <p:grpSp>
        <p:nvGrpSpPr>
          <p:cNvPr id="145411" name="Group 91">
            <a:extLst>
              <a:ext uri="{FF2B5EF4-FFF2-40B4-BE49-F238E27FC236}">
                <a16:creationId xmlns:a16="http://schemas.microsoft.com/office/drawing/2014/main" id="{B40BFA63-18B9-4642-806D-3EFC1AD13DDB}"/>
              </a:ext>
            </a:extLst>
          </p:cNvPr>
          <p:cNvGrpSpPr>
            <a:grpSpLocks/>
          </p:cNvGrpSpPr>
          <p:nvPr/>
        </p:nvGrpSpPr>
        <p:grpSpPr bwMode="auto">
          <a:xfrm>
            <a:off x="250825" y="1557338"/>
            <a:ext cx="8699500" cy="4578350"/>
            <a:chOff x="283" y="946"/>
            <a:chExt cx="5480" cy="2884"/>
          </a:xfrm>
        </p:grpSpPr>
        <p:graphicFrame>
          <p:nvGraphicFramePr>
            <p:cNvPr id="145412" name="Object 80">
              <a:extLst>
                <a:ext uri="{FF2B5EF4-FFF2-40B4-BE49-F238E27FC236}">
                  <a16:creationId xmlns:a16="http://schemas.microsoft.com/office/drawing/2014/main" id="{984BD3C9-A9A3-4602-8247-F18C69F117B1}"/>
                </a:ext>
              </a:extLst>
            </p:cNvPr>
            <p:cNvGraphicFramePr>
              <a:graphicFrameLocks noChangeAspect="1"/>
            </p:cNvGraphicFramePr>
            <p:nvPr/>
          </p:nvGraphicFramePr>
          <p:xfrm>
            <a:off x="283" y="946"/>
            <a:ext cx="5480" cy="2768"/>
          </p:xfrm>
          <a:graphic>
            <a:graphicData uri="http://schemas.openxmlformats.org/presentationml/2006/ole">
              <mc:AlternateContent xmlns:mc="http://schemas.openxmlformats.org/markup-compatibility/2006">
                <mc:Choice xmlns:v="urn:schemas-microsoft-com:vml" Requires="v">
                  <p:oleObj name="Chart" r:id="rId3" imgW="4867351" imgH="2457602" progId="Excel.Chart.8">
                    <p:embed/>
                  </p:oleObj>
                </mc:Choice>
                <mc:Fallback>
                  <p:oleObj name="Chart" r:id="rId3" imgW="4867351" imgH="2457602" progId="Excel.Chart.8">
                    <p:embed/>
                    <p:pic>
                      <p:nvPicPr>
                        <p:cNvPr id="0" name="Object 8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 y="946"/>
                          <a:ext cx="5480" cy="2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5413" name="Text Box 82">
              <a:extLst>
                <a:ext uri="{FF2B5EF4-FFF2-40B4-BE49-F238E27FC236}">
                  <a16:creationId xmlns:a16="http://schemas.microsoft.com/office/drawing/2014/main" id="{32B6DBD5-A569-4649-9B3A-0FB7DD291C4B}"/>
                </a:ext>
              </a:extLst>
            </p:cNvPr>
            <p:cNvSpPr txBox="1">
              <a:spLocks noChangeArrowheads="1"/>
            </p:cNvSpPr>
            <p:nvPr/>
          </p:nvSpPr>
          <p:spPr bwMode="auto">
            <a:xfrm>
              <a:off x="4604" y="2614"/>
              <a:ext cx="997" cy="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GB" altLang="it-IT" sz="1200">
                  <a:solidFill>
                    <a:srgbClr val="4D4D4D"/>
                  </a:solidFill>
                </a:rPr>
                <a:t>n/N: numero di isolati clinici/numero totale di patogeni isolati </a:t>
              </a:r>
              <a:endParaRPr lang="en-US" altLang="it-IT" sz="1200">
                <a:solidFill>
                  <a:srgbClr val="4D4D4D"/>
                </a:solidFill>
              </a:endParaRPr>
            </a:p>
            <a:p>
              <a:pPr>
                <a:spcBef>
                  <a:spcPct val="50000"/>
                </a:spcBef>
                <a:buFontTx/>
                <a:buNone/>
              </a:pPr>
              <a:endParaRPr lang="en-US" altLang="it-IT" sz="1200">
                <a:solidFill>
                  <a:srgbClr val="4D4D4D"/>
                </a:solidFill>
              </a:endParaRPr>
            </a:p>
          </p:txBody>
        </p:sp>
        <p:sp>
          <p:nvSpPr>
            <p:cNvPr id="145414" name="Text Box 83">
              <a:extLst>
                <a:ext uri="{FF2B5EF4-FFF2-40B4-BE49-F238E27FC236}">
                  <a16:creationId xmlns:a16="http://schemas.microsoft.com/office/drawing/2014/main" id="{A0E89CE2-7FC3-4799-A27F-2BA09C3D1E30}"/>
                </a:ext>
              </a:extLst>
            </p:cNvPr>
            <p:cNvSpPr txBox="1">
              <a:spLocks noChangeArrowheads="1"/>
            </p:cNvSpPr>
            <p:nvPr/>
          </p:nvSpPr>
          <p:spPr bwMode="auto">
            <a:xfrm>
              <a:off x="3243" y="3067"/>
              <a:ext cx="52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it-IT" sz="1000">
                  <a:solidFill>
                    <a:schemeClr val="bg1"/>
                  </a:solidFill>
                </a:rPr>
                <a:t>96/349</a:t>
              </a:r>
            </a:p>
          </p:txBody>
        </p:sp>
        <p:sp>
          <p:nvSpPr>
            <p:cNvPr id="145415" name="Text Box 84">
              <a:extLst>
                <a:ext uri="{FF2B5EF4-FFF2-40B4-BE49-F238E27FC236}">
                  <a16:creationId xmlns:a16="http://schemas.microsoft.com/office/drawing/2014/main" id="{82E9527B-5E29-4372-B693-0D037CB90ACB}"/>
                </a:ext>
              </a:extLst>
            </p:cNvPr>
            <p:cNvSpPr txBox="1">
              <a:spLocks noChangeArrowheads="1"/>
            </p:cNvSpPr>
            <p:nvPr/>
          </p:nvSpPr>
          <p:spPr bwMode="auto">
            <a:xfrm>
              <a:off x="3878" y="3067"/>
              <a:ext cx="453"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it-IT" sz="1000">
                  <a:solidFill>
                    <a:srgbClr val="000000"/>
                  </a:solidFill>
                </a:rPr>
                <a:t>41/177</a:t>
              </a:r>
            </a:p>
          </p:txBody>
        </p:sp>
        <p:sp>
          <p:nvSpPr>
            <p:cNvPr id="145416" name="Text Box 85">
              <a:extLst>
                <a:ext uri="{FF2B5EF4-FFF2-40B4-BE49-F238E27FC236}">
                  <a16:creationId xmlns:a16="http://schemas.microsoft.com/office/drawing/2014/main" id="{99CC2A4B-548B-441B-9B94-D18E1561EAA7}"/>
                </a:ext>
              </a:extLst>
            </p:cNvPr>
            <p:cNvSpPr txBox="1">
              <a:spLocks noChangeArrowheads="1"/>
            </p:cNvSpPr>
            <p:nvPr/>
          </p:nvSpPr>
          <p:spPr bwMode="auto">
            <a:xfrm>
              <a:off x="1338" y="3067"/>
              <a:ext cx="544"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it-IT" sz="1000">
                  <a:solidFill>
                    <a:schemeClr val="bg1"/>
                  </a:solidFill>
                </a:rPr>
                <a:t>228/349</a:t>
              </a:r>
            </a:p>
          </p:txBody>
        </p:sp>
        <p:sp>
          <p:nvSpPr>
            <p:cNvPr id="145417" name="Text Box 86">
              <a:extLst>
                <a:ext uri="{FF2B5EF4-FFF2-40B4-BE49-F238E27FC236}">
                  <a16:creationId xmlns:a16="http://schemas.microsoft.com/office/drawing/2014/main" id="{E071CFF1-6977-41F4-A6A4-4101249BCC88}"/>
                </a:ext>
              </a:extLst>
            </p:cNvPr>
            <p:cNvSpPr txBox="1">
              <a:spLocks noChangeArrowheads="1"/>
            </p:cNvSpPr>
            <p:nvPr/>
          </p:nvSpPr>
          <p:spPr bwMode="auto">
            <a:xfrm>
              <a:off x="1927" y="3067"/>
              <a:ext cx="54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it-IT" sz="1000">
                  <a:solidFill>
                    <a:srgbClr val="000000"/>
                  </a:solidFill>
                </a:rPr>
                <a:t>113/177</a:t>
              </a:r>
            </a:p>
          </p:txBody>
        </p:sp>
        <p:sp>
          <p:nvSpPr>
            <p:cNvPr id="145418" name="Text Box 87">
              <a:extLst>
                <a:ext uri="{FF2B5EF4-FFF2-40B4-BE49-F238E27FC236}">
                  <a16:creationId xmlns:a16="http://schemas.microsoft.com/office/drawing/2014/main" id="{1B67BD02-FC8A-4D01-9F27-EDA0D4B6B7A6}"/>
                </a:ext>
              </a:extLst>
            </p:cNvPr>
            <p:cNvSpPr txBox="1">
              <a:spLocks noChangeArrowheads="1"/>
            </p:cNvSpPr>
            <p:nvPr/>
          </p:nvSpPr>
          <p:spPr bwMode="auto">
            <a:xfrm>
              <a:off x="2872" y="1223"/>
              <a:ext cx="907" cy="393"/>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GB" altLang="it-IT" sz="1400">
                  <a:solidFill>
                    <a:srgbClr val="000000"/>
                  </a:solidFill>
                </a:rPr>
                <a:t>Altargo</a:t>
              </a:r>
              <a:r>
                <a:rPr lang="en-US" altLang="it-IT" sz="1400" baseline="30000">
                  <a:solidFill>
                    <a:srgbClr val="000000"/>
                  </a:solidFill>
                </a:rPr>
                <a:t>®</a:t>
              </a:r>
              <a:endParaRPr lang="en-GB" altLang="it-IT" sz="1400" baseline="30000">
                <a:solidFill>
                  <a:srgbClr val="000000"/>
                </a:solidFill>
                <a:cs typeface="Arial" panose="020B0604020202020204" pitchFamily="34" charset="0"/>
              </a:endParaRPr>
            </a:p>
            <a:p>
              <a:pPr>
                <a:spcBef>
                  <a:spcPct val="50000"/>
                </a:spcBef>
                <a:buFontTx/>
                <a:buNone/>
              </a:pPr>
              <a:r>
                <a:rPr lang="en-GB" altLang="it-IT" sz="1400">
                  <a:solidFill>
                    <a:srgbClr val="000000"/>
                  </a:solidFill>
                  <a:cs typeface="Arial" panose="020B0604020202020204" pitchFamily="34" charset="0"/>
                </a:rPr>
                <a:t>Acido fusidico</a:t>
              </a:r>
            </a:p>
          </p:txBody>
        </p:sp>
        <p:sp>
          <p:nvSpPr>
            <p:cNvPr id="145419" name="Text Box 88">
              <a:extLst>
                <a:ext uri="{FF2B5EF4-FFF2-40B4-BE49-F238E27FC236}">
                  <a16:creationId xmlns:a16="http://schemas.microsoft.com/office/drawing/2014/main" id="{14995F9B-4E84-489C-88D4-247F2F25EAE2}"/>
                </a:ext>
              </a:extLst>
            </p:cNvPr>
            <p:cNvSpPr txBox="1">
              <a:spLocks noChangeArrowheads="1"/>
            </p:cNvSpPr>
            <p:nvPr/>
          </p:nvSpPr>
          <p:spPr bwMode="auto">
            <a:xfrm>
              <a:off x="612" y="3657"/>
              <a:ext cx="449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GB" altLang="it-IT" sz="1200">
                  <a:solidFill>
                    <a:srgbClr val="1E65B4"/>
                  </a:solidFill>
                </a:rPr>
                <a:t> </a:t>
              </a:r>
              <a:endParaRPr lang="en-US" altLang="it-IT" sz="1200">
                <a:solidFill>
                  <a:srgbClr val="1E65B4"/>
                </a:solidFill>
              </a:endParaRPr>
            </a:p>
          </p:txBody>
        </p:sp>
      </p:grpSp>
    </p:spTree>
  </p:cSld>
  <p:clrMapOvr>
    <a:masterClrMapping/>
  </p:clrMapOvr>
  <p:transition spd="slow">
    <p:strips dir="ru"/>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a:extLst>
              <a:ext uri="{FF2B5EF4-FFF2-40B4-BE49-F238E27FC236}">
                <a16:creationId xmlns:a16="http://schemas.microsoft.com/office/drawing/2014/main" id="{E900B75D-940A-44B6-8A7F-D4539C4FDE37}"/>
              </a:ext>
            </a:extLst>
          </p:cNvPr>
          <p:cNvSpPr>
            <a:spLocks noGrp="1" noChangeArrowheads="1"/>
          </p:cNvSpPr>
          <p:nvPr>
            <p:ph type="title" idx="4294967295"/>
          </p:nvPr>
        </p:nvSpPr>
        <p:spPr>
          <a:xfrm>
            <a:off x="468313" y="260350"/>
            <a:ext cx="8424862" cy="1152525"/>
          </a:xfrm>
          <a:ln>
            <a:solidFill>
              <a:schemeClr val="tx1"/>
            </a:solidFill>
            <a:miter lim="800000"/>
            <a:headEnd/>
            <a:tailEnd/>
          </a:ln>
        </p:spPr>
        <p:txBody>
          <a:bodyPr anchor="t"/>
          <a:lstStyle/>
          <a:p>
            <a:r>
              <a:rPr lang="en-GB" altLang="it-IT" sz="3200"/>
              <a:t>Ceppi di </a:t>
            </a:r>
            <a:r>
              <a:rPr lang="en-GB" altLang="it-IT" sz="3200" i="1"/>
              <a:t>S. aureus</a:t>
            </a:r>
            <a:r>
              <a:rPr lang="en-GB" altLang="it-IT" sz="3200"/>
              <a:t> resistenti a meticillina, mupirocina o acido fusidico al basale</a:t>
            </a:r>
            <a:endParaRPr lang="en-US" altLang="it-IT" sz="3200"/>
          </a:p>
        </p:txBody>
      </p:sp>
      <p:sp>
        <p:nvSpPr>
          <p:cNvPr id="147459" name="Text Box 11">
            <a:extLst>
              <a:ext uri="{FF2B5EF4-FFF2-40B4-BE49-F238E27FC236}">
                <a16:creationId xmlns:a16="http://schemas.microsoft.com/office/drawing/2014/main" id="{B81B5258-2D8F-4308-954F-CEAECC26C7C4}"/>
              </a:ext>
            </a:extLst>
          </p:cNvPr>
          <p:cNvSpPr txBox="1">
            <a:spLocks noChangeArrowheads="1"/>
          </p:cNvSpPr>
          <p:nvPr/>
        </p:nvSpPr>
        <p:spPr bwMode="auto">
          <a:xfrm>
            <a:off x="971550" y="5805488"/>
            <a:ext cx="71294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GB" altLang="it-IT" sz="1200">
                <a:solidFill>
                  <a:srgbClr val="1E65B4"/>
                </a:solidFill>
              </a:rPr>
              <a:t> </a:t>
            </a:r>
            <a:endParaRPr lang="en-US" altLang="it-IT" sz="1200">
              <a:solidFill>
                <a:srgbClr val="1E65B4"/>
              </a:solidFill>
            </a:endParaRPr>
          </a:p>
        </p:txBody>
      </p:sp>
      <p:graphicFrame>
        <p:nvGraphicFramePr>
          <p:cNvPr id="147460" name="Object 14">
            <a:extLst>
              <a:ext uri="{FF2B5EF4-FFF2-40B4-BE49-F238E27FC236}">
                <a16:creationId xmlns:a16="http://schemas.microsoft.com/office/drawing/2014/main" id="{169A36A1-CBA1-4DAB-8542-FA14B020E789}"/>
              </a:ext>
            </a:extLst>
          </p:cNvPr>
          <p:cNvGraphicFramePr>
            <a:graphicFrameLocks noGrp="1" noChangeAspect="1"/>
          </p:cNvGraphicFramePr>
          <p:nvPr>
            <p:ph idx="4294967295"/>
          </p:nvPr>
        </p:nvGraphicFramePr>
        <p:xfrm>
          <a:off x="250825" y="1484313"/>
          <a:ext cx="8739188" cy="4735512"/>
        </p:xfrm>
        <a:graphic>
          <a:graphicData uri="http://schemas.openxmlformats.org/presentationml/2006/ole">
            <mc:AlternateContent xmlns:mc="http://schemas.openxmlformats.org/markup-compatibility/2006">
              <mc:Choice xmlns:v="urn:schemas-microsoft-com:vml" Requires="v">
                <p:oleObj name="Chart" r:id="rId3" imgW="4886249" imgH="2648102" progId="Excel.Chart.8">
                  <p:embed/>
                </p:oleObj>
              </mc:Choice>
              <mc:Fallback>
                <p:oleObj name="Chart" r:id="rId3" imgW="4886249" imgH="2648102" progId="Excel.Chart.8">
                  <p:embed/>
                  <p:pic>
                    <p:nvPicPr>
                      <p:cNvPr id="0" name="Object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1484313"/>
                        <a:ext cx="8739188" cy="4735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7461" name="Text Box 15">
            <a:extLst>
              <a:ext uri="{FF2B5EF4-FFF2-40B4-BE49-F238E27FC236}">
                <a16:creationId xmlns:a16="http://schemas.microsoft.com/office/drawing/2014/main" id="{E045EFB3-96A6-40E8-B922-601C6AB348F2}"/>
              </a:ext>
            </a:extLst>
          </p:cNvPr>
          <p:cNvSpPr txBox="1">
            <a:spLocks noChangeArrowheads="1"/>
          </p:cNvSpPr>
          <p:nvPr/>
        </p:nvSpPr>
        <p:spPr bwMode="auto">
          <a:xfrm>
            <a:off x="7605713" y="3725863"/>
            <a:ext cx="153828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GB" altLang="it-IT" sz="1200">
                <a:solidFill>
                  <a:srgbClr val="4D4D4D"/>
                </a:solidFill>
              </a:rPr>
              <a:t>n/N: numero di patogeni particolari/numero totale di patogeni</a:t>
            </a:r>
            <a:endParaRPr lang="en-US" altLang="it-IT" sz="1200">
              <a:solidFill>
                <a:srgbClr val="4D4D4D"/>
              </a:solidFill>
            </a:endParaRPr>
          </a:p>
        </p:txBody>
      </p:sp>
      <p:sp>
        <p:nvSpPr>
          <p:cNvPr id="147462" name="Text Box 16">
            <a:extLst>
              <a:ext uri="{FF2B5EF4-FFF2-40B4-BE49-F238E27FC236}">
                <a16:creationId xmlns:a16="http://schemas.microsoft.com/office/drawing/2014/main" id="{6CEC0BF7-7EA9-499F-A171-3E4B180742B0}"/>
              </a:ext>
            </a:extLst>
          </p:cNvPr>
          <p:cNvSpPr txBox="1">
            <a:spLocks noChangeArrowheads="1"/>
          </p:cNvSpPr>
          <p:nvPr/>
        </p:nvSpPr>
        <p:spPr bwMode="auto">
          <a:xfrm>
            <a:off x="1341438" y="4518025"/>
            <a:ext cx="9350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it-IT" sz="1000">
                <a:solidFill>
                  <a:schemeClr val="bg1"/>
                </a:solidFill>
              </a:rPr>
              <a:t>8/349</a:t>
            </a:r>
          </a:p>
        </p:txBody>
      </p:sp>
      <p:sp>
        <p:nvSpPr>
          <p:cNvPr id="147463" name="Text Box 17">
            <a:extLst>
              <a:ext uri="{FF2B5EF4-FFF2-40B4-BE49-F238E27FC236}">
                <a16:creationId xmlns:a16="http://schemas.microsoft.com/office/drawing/2014/main" id="{FC4927C6-1D28-4567-BD40-89AC381E3EAE}"/>
              </a:ext>
            </a:extLst>
          </p:cNvPr>
          <p:cNvSpPr txBox="1">
            <a:spLocks noChangeArrowheads="1"/>
          </p:cNvSpPr>
          <p:nvPr/>
        </p:nvSpPr>
        <p:spPr bwMode="auto">
          <a:xfrm>
            <a:off x="2239963" y="4518025"/>
            <a:ext cx="8636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it-IT" sz="1000">
                <a:solidFill>
                  <a:srgbClr val="000000"/>
                </a:solidFill>
              </a:rPr>
              <a:t>2/177</a:t>
            </a:r>
          </a:p>
        </p:txBody>
      </p:sp>
      <p:sp>
        <p:nvSpPr>
          <p:cNvPr id="147464" name="Text Box 18">
            <a:extLst>
              <a:ext uri="{FF2B5EF4-FFF2-40B4-BE49-F238E27FC236}">
                <a16:creationId xmlns:a16="http://schemas.microsoft.com/office/drawing/2014/main" id="{C6011F58-FAF1-414D-8745-C76CBC066078}"/>
              </a:ext>
            </a:extLst>
          </p:cNvPr>
          <p:cNvSpPr txBox="1">
            <a:spLocks noChangeArrowheads="1"/>
          </p:cNvSpPr>
          <p:nvPr/>
        </p:nvSpPr>
        <p:spPr bwMode="auto">
          <a:xfrm>
            <a:off x="3500438" y="4518025"/>
            <a:ext cx="7683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it-IT" sz="1000">
                <a:solidFill>
                  <a:schemeClr val="bg1"/>
                </a:solidFill>
              </a:rPr>
              <a:t>7/349</a:t>
            </a:r>
          </a:p>
        </p:txBody>
      </p:sp>
      <p:sp>
        <p:nvSpPr>
          <p:cNvPr id="147465" name="Text Box 19">
            <a:extLst>
              <a:ext uri="{FF2B5EF4-FFF2-40B4-BE49-F238E27FC236}">
                <a16:creationId xmlns:a16="http://schemas.microsoft.com/office/drawing/2014/main" id="{EFA6CE47-3845-46E4-9D62-474CADB76BF0}"/>
              </a:ext>
            </a:extLst>
          </p:cNvPr>
          <p:cNvSpPr txBox="1">
            <a:spLocks noChangeArrowheads="1"/>
          </p:cNvSpPr>
          <p:nvPr/>
        </p:nvSpPr>
        <p:spPr bwMode="auto">
          <a:xfrm>
            <a:off x="4400550" y="4518025"/>
            <a:ext cx="7921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it-IT" sz="1000">
                <a:solidFill>
                  <a:srgbClr val="000000"/>
                </a:solidFill>
              </a:rPr>
              <a:t>6/177</a:t>
            </a:r>
          </a:p>
        </p:txBody>
      </p:sp>
      <p:sp>
        <p:nvSpPr>
          <p:cNvPr id="147466" name="Text Box 20">
            <a:extLst>
              <a:ext uri="{FF2B5EF4-FFF2-40B4-BE49-F238E27FC236}">
                <a16:creationId xmlns:a16="http://schemas.microsoft.com/office/drawing/2014/main" id="{5FDE6E12-21B3-48F7-895D-7230DA035533}"/>
              </a:ext>
            </a:extLst>
          </p:cNvPr>
          <p:cNvSpPr txBox="1">
            <a:spLocks noChangeArrowheads="1"/>
          </p:cNvSpPr>
          <p:nvPr/>
        </p:nvSpPr>
        <p:spPr bwMode="auto">
          <a:xfrm>
            <a:off x="5589588" y="4518025"/>
            <a:ext cx="696912"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it-IT" sz="1000">
                <a:solidFill>
                  <a:schemeClr val="bg1"/>
                </a:solidFill>
              </a:rPr>
              <a:t>10/349</a:t>
            </a:r>
          </a:p>
        </p:txBody>
      </p:sp>
      <p:sp>
        <p:nvSpPr>
          <p:cNvPr id="147467" name="Text Box 21">
            <a:extLst>
              <a:ext uri="{FF2B5EF4-FFF2-40B4-BE49-F238E27FC236}">
                <a16:creationId xmlns:a16="http://schemas.microsoft.com/office/drawing/2014/main" id="{086E15B9-D9CA-4CE1-9F8B-117B407C4738}"/>
              </a:ext>
            </a:extLst>
          </p:cNvPr>
          <p:cNvSpPr txBox="1">
            <a:spLocks noChangeArrowheads="1"/>
          </p:cNvSpPr>
          <p:nvPr/>
        </p:nvSpPr>
        <p:spPr bwMode="auto">
          <a:xfrm>
            <a:off x="6381750" y="4518025"/>
            <a:ext cx="79216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it-IT" sz="1000">
                <a:solidFill>
                  <a:srgbClr val="000000"/>
                </a:solidFill>
              </a:rPr>
              <a:t>9/177</a:t>
            </a:r>
          </a:p>
        </p:txBody>
      </p:sp>
      <p:sp>
        <p:nvSpPr>
          <p:cNvPr id="147468" name="Text Box 22">
            <a:extLst>
              <a:ext uri="{FF2B5EF4-FFF2-40B4-BE49-F238E27FC236}">
                <a16:creationId xmlns:a16="http://schemas.microsoft.com/office/drawing/2014/main" id="{9D36DB9D-6AC0-43E7-97B4-A789A1902325}"/>
              </a:ext>
            </a:extLst>
          </p:cNvPr>
          <p:cNvSpPr txBox="1">
            <a:spLocks noChangeArrowheads="1"/>
          </p:cNvSpPr>
          <p:nvPr/>
        </p:nvSpPr>
        <p:spPr bwMode="auto">
          <a:xfrm>
            <a:off x="4005263" y="2492375"/>
            <a:ext cx="1439862" cy="623888"/>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GB" altLang="it-IT" sz="1400">
                <a:solidFill>
                  <a:srgbClr val="000000"/>
                </a:solidFill>
              </a:rPr>
              <a:t>Altargo</a:t>
            </a:r>
            <a:r>
              <a:rPr lang="en-US" altLang="it-IT" sz="1400" baseline="30000">
                <a:solidFill>
                  <a:srgbClr val="000000"/>
                </a:solidFill>
              </a:rPr>
              <a:t>®</a:t>
            </a:r>
            <a:endParaRPr lang="en-GB" altLang="it-IT" sz="1400" baseline="30000">
              <a:solidFill>
                <a:srgbClr val="000000"/>
              </a:solidFill>
              <a:cs typeface="Arial" panose="020B0604020202020204" pitchFamily="34" charset="0"/>
            </a:endParaRPr>
          </a:p>
          <a:p>
            <a:pPr>
              <a:spcBef>
                <a:spcPct val="50000"/>
              </a:spcBef>
              <a:buFontTx/>
              <a:buNone/>
            </a:pPr>
            <a:r>
              <a:rPr lang="en-GB" altLang="it-IT" sz="1400">
                <a:solidFill>
                  <a:srgbClr val="000000"/>
                </a:solidFill>
                <a:cs typeface="Arial" panose="020B0604020202020204" pitchFamily="34" charset="0"/>
              </a:rPr>
              <a:t>Acido fusidico</a:t>
            </a:r>
          </a:p>
        </p:txBody>
      </p:sp>
      <p:sp>
        <p:nvSpPr>
          <p:cNvPr id="147469" name="Text Box 23">
            <a:extLst>
              <a:ext uri="{FF2B5EF4-FFF2-40B4-BE49-F238E27FC236}">
                <a16:creationId xmlns:a16="http://schemas.microsoft.com/office/drawing/2014/main" id="{53D30B07-916F-437B-8BFF-DEC69863E320}"/>
              </a:ext>
            </a:extLst>
          </p:cNvPr>
          <p:cNvSpPr txBox="1">
            <a:spLocks noChangeArrowheads="1"/>
          </p:cNvSpPr>
          <p:nvPr/>
        </p:nvSpPr>
        <p:spPr bwMode="auto">
          <a:xfrm>
            <a:off x="539750" y="5661025"/>
            <a:ext cx="8208963"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90000"/>
              </a:lnSpc>
              <a:spcBef>
                <a:spcPct val="10000"/>
              </a:spcBef>
              <a:buFontTx/>
              <a:buNone/>
            </a:pPr>
            <a:r>
              <a:rPr lang="en-GB" altLang="it-IT" sz="1000">
                <a:solidFill>
                  <a:srgbClr val="4D4D4D"/>
                </a:solidFill>
              </a:rPr>
              <a:t>MRSA, methicillin-resistant </a:t>
            </a:r>
            <a:r>
              <a:rPr lang="en-GB" altLang="it-IT" sz="1000" i="1">
                <a:solidFill>
                  <a:srgbClr val="4D4D4D"/>
                </a:solidFill>
              </a:rPr>
              <a:t>S. aureus,</a:t>
            </a:r>
            <a:r>
              <a:rPr lang="en-GB" altLang="it-IT" sz="1000">
                <a:solidFill>
                  <a:srgbClr val="4D4D4D"/>
                </a:solidFill>
              </a:rPr>
              <a:t> as defined by susceptibility to oxacillin; mupRSA, mupirocin-resistant </a:t>
            </a:r>
            <a:r>
              <a:rPr lang="en-GB" altLang="it-IT" sz="1000" i="1">
                <a:solidFill>
                  <a:srgbClr val="4D4D4D"/>
                </a:solidFill>
              </a:rPr>
              <a:t>S. aureus</a:t>
            </a:r>
            <a:r>
              <a:rPr lang="en-GB" altLang="it-IT" sz="1000">
                <a:solidFill>
                  <a:srgbClr val="4D4D4D"/>
                </a:solidFill>
              </a:rPr>
              <a:t>. Breakpoints defined as ≤4 µg/mL susceptible, ≥8 µg/mL resistant; fusRSA, fusidic acid-resistant </a:t>
            </a:r>
            <a:r>
              <a:rPr lang="en-GB" altLang="it-IT" sz="1000" i="1">
                <a:solidFill>
                  <a:srgbClr val="4D4D4D"/>
                </a:solidFill>
              </a:rPr>
              <a:t>S. aureus</a:t>
            </a:r>
            <a:r>
              <a:rPr lang="en-GB" altLang="it-IT" sz="1000">
                <a:solidFill>
                  <a:srgbClr val="4D4D4D"/>
                </a:solidFill>
              </a:rPr>
              <a:t>. Breakpoints defined as ≤1 µg/mL susceptible, 2 µg/mL intermediate, ≥4 µg/mL resistant. </a:t>
            </a:r>
          </a:p>
        </p:txBody>
      </p:sp>
    </p:spTree>
  </p:cSld>
  <p:clrMapOvr>
    <a:masterClrMapping/>
  </p:clrMapOvr>
  <p:transition spd="slow">
    <p:strips dir="ru"/>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a:extLst>
              <a:ext uri="{FF2B5EF4-FFF2-40B4-BE49-F238E27FC236}">
                <a16:creationId xmlns:a16="http://schemas.microsoft.com/office/drawing/2014/main" id="{2B806C0C-6155-46EB-A241-73FC0792F2DD}"/>
              </a:ext>
            </a:extLst>
          </p:cNvPr>
          <p:cNvSpPr>
            <a:spLocks noGrp="1" noChangeArrowheads="1"/>
          </p:cNvSpPr>
          <p:nvPr>
            <p:ph type="title" idx="4294967295"/>
          </p:nvPr>
        </p:nvSpPr>
        <p:spPr>
          <a:xfrm>
            <a:off x="455613" y="274638"/>
            <a:ext cx="8364537" cy="1143000"/>
          </a:xfrm>
          <a:ln>
            <a:solidFill>
              <a:schemeClr val="tx1"/>
            </a:solidFill>
            <a:miter lim="800000"/>
            <a:headEnd/>
            <a:tailEnd/>
          </a:ln>
        </p:spPr>
        <p:txBody>
          <a:bodyPr anchor="t"/>
          <a:lstStyle/>
          <a:p>
            <a:r>
              <a:rPr lang="en-GB" altLang="it-IT" sz="3200"/>
              <a:t>Altargo</a:t>
            </a:r>
            <a:r>
              <a:rPr lang="en-US" altLang="it-IT" sz="3200" baseline="30000">
                <a:cs typeface="Arial" panose="020B0604020202020204" pitchFamily="34" charset="0"/>
              </a:rPr>
              <a:t>®</a:t>
            </a:r>
            <a:r>
              <a:rPr lang="en-GB" altLang="it-IT" sz="3200"/>
              <a:t>: statisticamente</a:t>
            </a:r>
            <a:r>
              <a:rPr lang="en-GB" altLang="it-IT" sz="3200" baseline="30000"/>
              <a:t> </a:t>
            </a:r>
            <a:r>
              <a:rPr lang="en-GB" altLang="it-IT" sz="3200"/>
              <a:t>superiore ad acido fusidico nell’endpoint primario (EOT)</a:t>
            </a:r>
            <a:r>
              <a:rPr lang="en-GB" altLang="it-IT" sz="4300">
                <a:solidFill>
                  <a:schemeClr val="accent2"/>
                </a:solidFill>
              </a:rPr>
              <a:t> </a:t>
            </a:r>
            <a:endParaRPr lang="en-US" altLang="it-IT" sz="4300">
              <a:solidFill>
                <a:schemeClr val="accent2"/>
              </a:solidFill>
            </a:endParaRPr>
          </a:p>
        </p:txBody>
      </p:sp>
      <p:sp>
        <p:nvSpPr>
          <p:cNvPr id="149507" name="Text Box 4">
            <a:extLst>
              <a:ext uri="{FF2B5EF4-FFF2-40B4-BE49-F238E27FC236}">
                <a16:creationId xmlns:a16="http://schemas.microsoft.com/office/drawing/2014/main" id="{D96006BF-D455-403A-9DE2-5CE0931C88CD}"/>
              </a:ext>
            </a:extLst>
          </p:cNvPr>
          <p:cNvSpPr txBox="1">
            <a:spLocks noChangeArrowheads="1"/>
          </p:cNvSpPr>
          <p:nvPr/>
        </p:nvSpPr>
        <p:spPr bwMode="auto">
          <a:xfrm>
            <a:off x="971550" y="6021388"/>
            <a:ext cx="71294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GB" altLang="it-IT" sz="1200">
                <a:solidFill>
                  <a:srgbClr val="1E65B4"/>
                </a:solidFill>
              </a:rPr>
              <a:t> </a:t>
            </a:r>
            <a:endParaRPr lang="en-US" altLang="it-IT" sz="1200">
              <a:solidFill>
                <a:srgbClr val="1E65B4"/>
              </a:solidFill>
            </a:endParaRPr>
          </a:p>
        </p:txBody>
      </p:sp>
      <p:graphicFrame>
        <p:nvGraphicFramePr>
          <p:cNvPr id="149508" name="Object 17">
            <a:extLst>
              <a:ext uri="{FF2B5EF4-FFF2-40B4-BE49-F238E27FC236}">
                <a16:creationId xmlns:a16="http://schemas.microsoft.com/office/drawing/2014/main" id="{7DA29B1A-82C7-4ABB-95C7-F922F4BD4627}"/>
              </a:ext>
            </a:extLst>
          </p:cNvPr>
          <p:cNvGraphicFramePr>
            <a:graphicFrameLocks noGrp="1" noChangeAspect="1"/>
          </p:cNvGraphicFramePr>
          <p:nvPr>
            <p:ph idx="4294967295"/>
          </p:nvPr>
        </p:nvGraphicFramePr>
        <p:xfrm>
          <a:off x="377825" y="1931988"/>
          <a:ext cx="8743950" cy="4008437"/>
        </p:xfrm>
        <a:graphic>
          <a:graphicData uri="http://schemas.openxmlformats.org/presentationml/2006/ole">
            <mc:AlternateContent xmlns:mc="http://schemas.openxmlformats.org/markup-compatibility/2006">
              <mc:Choice xmlns:v="urn:schemas-microsoft-com:vml" Requires="v">
                <p:oleObj name="Chart" r:id="rId3" imgW="5486400" imgH="2514600" progId="Excel.Chart.8">
                  <p:embed/>
                </p:oleObj>
              </mc:Choice>
              <mc:Fallback>
                <p:oleObj name="Chart" r:id="rId3" imgW="5486400" imgH="2514600" progId="Excel.Chart.8">
                  <p:embed/>
                  <p:pic>
                    <p:nvPicPr>
                      <p:cNvPr id="0" name="Object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825" y="1931988"/>
                        <a:ext cx="8743950" cy="400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9509" name="Text Box 18">
            <a:extLst>
              <a:ext uri="{FF2B5EF4-FFF2-40B4-BE49-F238E27FC236}">
                <a16:creationId xmlns:a16="http://schemas.microsoft.com/office/drawing/2014/main" id="{F257B37B-F8E3-495E-BB7F-F54533A63091}"/>
              </a:ext>
            </a:extLst>
          </p:cNvPr>
          <p:cNvSpPr txBox="1">
            <a:spLocks noChangeArrowheads="1"/>
          </p:cNvSpPr>
          <p:nvPr/>
        </p:nvSpPr>
        <p:spPr bwMode="auto">
          <a:xfrm>
            <a:off x="4140200" y="1789113"/>
            <a:ext cx="10810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GB" altLang="it-IT" sz="1200" i="1">
                <a:solidFill>
                  <a:srgbClr val="4D4D4D"/>
                </a:solidFill>
              </a:rPr>
              <a:t>p&lt;</a:t>
            </a:r>
            <a:r>
              <a:rPr lang="en-GB" altLang="it-IT" sz="1200">
                <a:solidFill>
                  <a:srgbClr val="4D4D4D"/>
                </a:solidFill>
              </a:rPr>
              <a:t>0.005</a:t>
            </a:r>
            <a:endParaRPr lang="en-US" altLang="it-IT" sz="1200">
              <a:solidFill>
                <a:srgbClr val="4D4D4D"/>
              </a:solidFill>
            </a:endParaRPr>
          </a:p>
        </p:txBody>
      </p:sp>
      <p:sp>
        <p:nvSpPr>
          <p:cNvPr id="149510" name="Text Box 19">
            <a:extLst>
              <a:ext uri="{FF2B5EF4-FFF2-40B4-BE49-F238E27FC236}">
                <a16:creationId xmlns:a16="http://schemas.microsoft.com/office/drawing/2014/main" id="{3DD4D004-9AF7-44C9-98AD-5D81B8D89D7D}"/>
              </a:ext>
            </a:extLst>
          </p:cNvPr>
          <p:cNvSpPr txBox="1">
            <a:spLocks noChangeArrowheads="1"/>
          </p:cNvSpPr>
          <p:nvPr/>
        </p:nvSpPr>
        <p:spPr bwMode="auto">
          <a:xfrm>
            <a:off x="7092950" y="4021138"/>
            <a:ext cx="1871663"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GB" altLang="it-IT" sz="1200">
                <a:solidFill>
                  <a:srgbClr val="4D4D4D"/>
                </a:solidFill>
              </a:rPr>
              <a:t>n/N: numero di successi clinici/numero totale di pazienti </a:t>
            </a:r>
            <a:endParaRPr lang="en-US" altLang="it-IT" sz="1200">
              <a:solidFill>
                <a:srgbClr val="4D4D4D"/>
              </a:solidFill>
            </a:endParaRPr>
          </a:p>
        </p:txBody>
      </p:sp>
      <p:sp>
        <p:nvSpPr>
          <p:cNvPr id="149511" name="Rectangle 20">
            <a:extLst>
              <a:ext uri="{FF2B5EF4-FFF2-40B4-BE49-F238E27FC236}">
                <a16:creationId xmlns:a16="http://schemas.microsoft.com/office/drawing/2014/main" id="{8A37E67E-4561-406B-9E99-31861A69FA1D}"/>
              </a:ext>
            </a:extLst>
          </p:cNvPr>
          <p:cNvSpPr>
            <a:spLocks noChangeArrowheads="1"/>
          </p:cNvSpPr>
          <p:nvPr/>
        </p:nvSpPr>
        <p:spPr bwMode="auto">
          <a:xfrm>
            <a:off x="2646363" y="4597400"/>
            <a:ext cx="8461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it-IT" sz="1000">
                <a:solidFill>
                  <a:schemeClr val="bg1"/>
                </a:solidFill>
              </a:rPr>
              <a:t>314/317</a:t>
            </a:r>
            <a:endParaRPr lang="en-US" altLang="it-IT" sz="1000">
              <a:solidFill>
                <a:schemeClr val="bg1"/>
              </a:solidFill>
            </a:endParaRPr>
          </a:p>
        </p:txBody>
      </p:sp>
      <p:sp>
        <p:nvSpPr>
          <p:cNvPr id="149512" name="Rectangle 21">
            <a:extLst>
              <a:ext uri="{FF2B5EF4-FFF2-40B4-BE49-F238E27FC236}">
                <a16:creationId xmlns:a16="http://schemas.microsoft.com/office/drawing/2014/main" id="{33304528-31C8-46BD-A6BA-03559D0B7D66}"/>
              </a:ext>
            </a:extLst>
          </p:cNvPr>
          <p:cNvSpPr>
            <a:spLocks noChangeArrowheads="1"/>
          </p:cNvSpPr>
          <p:nvPr/>
        </p:nvSpPr>
        <p:spPr bwMode="auto">
          <a:xfrm>
            <a:off x="5902325" y="4622800"/>
            <a:ext cx="6381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it-IT" sz="1000">
                <a:solidFill>
                  <a:srgbClr val="000000"/>
                </a:solidFill>
              </a:rPr>
              <a:t>141/150</a:t>
            </a:r>
          </a:p>
        </p:txBody>
      </p:sp>
      <p:grpSp>
        <p:nvGrpSpPr>
          <p:cNvPr id="149513" name="Group 22">
            <a:extLst>
              <a:ext uri="{FF2B5EF4-FFF2-40B4-BE49-F238E27FC236}">
                <a16:creationId xmlns:a16="http://schemas.microsoft.com/office/drawing/2014/main" id="{F4233289-8CAD-465F-B9EA-72FBAD1FFC8C}"/>
              </a:ext>
            </a:extLst>
          </p:cNvPr>
          <p:cNvGrpSpPr>
            <a:grpSpLocks/>
          </p:cNvGrpSpPr>
          <p:nvPr/>
        </p:nvGrpSpPr>
        <p:grpSpPr bwMode="auto">
          <a:xfrm>
            <a:off x="2987675" y="1789113"/>
            <a:ext cx="3240088" cy="287337"/>
            <a:chOff x="1247" y="1525"/>
            <a:chExt cx="227" cy="227"/>
          </a:xfrm>
        </p:grpSpPr>
        <p:sp>
          <p:nvSpPr>
            <p:cNvPr id="149516" name="Line 23">
              <a:extLst>
                <a:ext uri="{FF2B5EF4-FFF2-40B4-BE49-F238E27FC236}">
                  <a16:creationId xmlns:a16="http://schemas.microsoft.com/office/drawing/2014/main" id="{80F96701-48DD-494A-B9B2-182ABCDD6E2D}"/>
                </a:ext>
              </a:extLst>
            </p:cNvPr>
            <p:cNvSpPr>
              <a:spLocks noChangeShapeType="1"/>
            </p:cNvSpPr>
            <p:nvPr/>
          </p:nvSpPr>
          <p:spPr bwMode="auto">
            <a:xfrm>
              <a:off x="1247" y="1525"/>
              <a:ext cx="22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it-IT"/>
            </a:p>
          </p:txBody>
        </p:sp>
        <p:sp>
          <p:nvSpPr>
            <p:cNvPr id="149517" name="Line 24">
              <a:extLst>
                <a:ext uri="{FF2B5EF4-FFF2-40B4-BE49-F238E27FC236}">
                  <a16:creationId xmlns:a16="http://schemas.microsoft.com/office/drawing/2014/main" id="{9E631175-CBDF-458B-BA09-C42BDB5D19D4}"/>
                </a:ext>
              </a:extLst>
            </p:cNvPr>
            <p:cNvSpPr>
              <a:spLocks noChangeShapeType="1"/>
            </p:cNvSpPr>
            <p:nvPr/>
          </p:nvSpPr>
          <p:spPr bwMode="auto">
            <a:xfrm>
              <a:off x="1247" y="1525"/>
              <a:ext cx="0"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it-IT"/>
            </a:p>
          </p:txBody>
        </p:sp>
        <p:sp>
          <p:nvSpPr>
            <p:cNvPr id="149518" name="Line 25">
              <a:extLst>
                <a:ext uri="{FF2B5EF4-FFF2-40B4-BE49-F238E27FC236}">
                  <a16:creationId xmlns:a16="http://schemas.microsoft.com/office/drawing/2014/main" id="{6273566E-C4A7-4542-B406-30937A12BD98}"/>
                </a:ext>
              </a:extLst>
            </p:cNvPr>
            <p:cNvSpPr>
              <a:spLocks noChangeShapeType="1"/>
            </p:cNvSpPr>
            <p:nvPr/>
          </p:nvSpPr>
          <p:spPr bwMode="auto">
            <a:xfrm>
              <a:off x="1474" y="1525"/>
              <a:ext cx="0" cy="22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it-IT"/>
            </a:p>
          </p:txBody>
        </p:sp>
      </p:grpSp>
      <p:sp>
        <p:nvSpPr>
          <p:cNvPr id="149514" name="Text Box 26">
            <a:extLst>
              <a:ext uri="{FF2B5EF4-FFF2-40B4-BE49-F238E27FC236}">
                <a16:creationId xmlns:a16="http://schemas.microsoft.com/office/drawing/2014/main" id="{8E3A96B3-D00E-47EF-9F14-F498645EF7E8}"/>
              </a:ext>
            </a:extLst>
          </p:cNvPr>
          <p:cNvSpPr txBox="1">
            <a:spLocks noChangeArrowheads="1"/>
          </p:cNvSpPr>
          <p:nvPr/>
        </p:nvSpPr>
        <p:spPr bwMode="auto">
          <a:xfrm>
            <a:off x="2051050" y="5011738"/>
            <a:ext cx="6049963" cy="320675"/>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GB" altLang="it-IT" sz="1500"/>
              <a:t>         </a:t>
            </a:r>
            <a:r>
              <a:rPr lang="en-GB" altLang="it-IT" sz="1500">
                <a:solidFill>
                  <a:srgbClr val="000000"/>
                </a:solidFill>
              </a:rPr>
              <a:t>Altargo</a:t>
            </a:r>
            <a:r>
              <a:rPr lang="en-GB" altLang="it-IT" sz="1500" baseline="30000">
                <a:solidFill>
                  <a:srgbClr val="000000"/>
                </a:solidFill>
              </a:rPr>
              <a:t>®</a:t>
            </a:r>
            <a:r>
              <a:rPr lang="en-GB" altLang="it-IT" sz="1500">
                <a:solidFill>
                  <a:srgbClr val="000000"/>
                </a:solidFill>
              </a:rPr>
              <a:t>                                            Acido fusidico</a:t>
            </a:r>
            <a:endParaRPr lang="en-US" altLang="it-IT" sz="1500">
              <a:solidFill>
                <a:srgbClr val="000000"/>
              </a:solidFill>
            </a:endParaRPr>
          </a:p>
        </p:txBody>
      </p:sp>
      <p:sp>
        <p:nvSpPr>
          <p:cNvPr id="149515" name="Text Box 27">
            <a:extLst>
              <a:ext uri="{FF2B5EF4-FFF2-40B4-BE49-F238E27FC236}">
                <a16:creationId xmlns:a16="http://schemas.microsoft.com/office/drawing/2014/main" id="{D44B0A26-52CF-441D-8EA7-2BC80023CD03}"/>
              </a:ext>
            </a:extLst>
          </p:cNvPr>
          <p:cNvSpPr txBox="1">
            <a:spLocks noChangeArrowheads="1"/>
          </p:cNvSpPr>
          <p:nvPr/>
        </p:nvSpPr>
        <p:spPr bwMode="auto">
          <a:xfrm>
            <a:off x="2411413" y="1484313"/>
            <a:ext cx="4248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GB" altLang="it-IT" sz="1200">
                <a:solidFill>
                  <a:srgbClr val="4D4D4D"/>
                </a:solidFill>
              </a:rPr>
              <a:t>Differenza tra i trattamenti: 5.1%; 95% CI: 1.1</a:t>
            </a:r>
            <a:r>
              <a:rPr lang="en-GB" altLang="it-IT" sz="1200">
                <a:solidFill>
                  <a:srgbClr val="4D4D4D"/>
                </a:solidFill>
                <a:cs typeface="Arial" panose="020B0604020202020204" pitchFamily="34" charset="0"/>
              </a:rPr>
              <a:t>%, </a:t>
            </a:r>
            <a:r>
              <a:rPr lang="en-GB" altLang="it-IT" sz="1200">
                <a:solidFill>
                  <a:srgbClr val="4D4D4D"/>
                </a:solidFill>
              </a:rPr>
              <a:t>9.0% </a:t>
            </a:r>
            <a:endParaRPr lang="en-US" altLang="it-IT" sz="1200">
              <a:solidFill>
                <a:srgbClr val="4D4D4D"/>
              </a:solidFill>
            </a:endParaRPr>
          </a:p>
        </p:txBody>
      </p:sp>
    </p:spTree>
  </p:cSld>
  <p:clrMapOvr>
    <a:masterClrMapping/>
  </p:clrMapOvr>
  <p:transition spd="slow">
    <p:strips dir="ru"/>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60D5C02D-DADA-437D-8F90-5F2FBECF23D2}"/>
              </a:ext>
            </a:extLst>
          </p:cNvPr>
          <p:cNvSpPr>
            <a:spLocks noGrp="1" noChangeArrowheads="1"/>
          </p:cNvSpPr>
          <p:nvPr>
            <p:ph type="title" idx="4294967295"/>
          </p:nvPr>
        </p:nvSpPr>
        <p:spPr>
          <a:xfrm>
            <a:off x="468313" y="274638"/>
            <a:ext cx="8135937" cy="1282700"/>
          </a:xfrm>
          <a:ln>
            <a:solidFill>
              <a:schemeClr val="tx1"/>
            </a:solidFill>
            <a:miter lim="800000"/>
            <a:headEnd/>
            <a:tailEnd/>
          </a:ln>
        </p:spPr>
        <p:txBody>
          <a:bodyPr anchor="t"/>
          <a:lstStyle/>
          <a:p>
            <a:r>
              <a:rPr lang="en-GB" altLang="it-IT" sz="4000"/>
              <a:t>Altargo</a:t>
            </a:r>
            <a:r>
              <a:rPr lang="en-US" altLang="it-IT" sz="4000" baseline="30000">
                <a:cs typeface="Arial" panose="020B0604020202020204" pitchFamily="34" charset="0"/>
              </a:rPr>
              <a:t>®</a:t>
            </a:r>
            <a:r>
              <a:rPr lang="en-GB" altLang="it-IT" sz="4000"/>
              <a:t>: efficacia clinica per-patogeno simile ad acido fusidico</a:t>
            </a:r>
            <a:endParaRPr lang="en-US" altLang="it-IT" sz="4000"/>
          </a:p>
        </p:txBody>
      </p:sp>
      <p:grpSp>
        <p:nvGrpSpPr>
          <p:cNvPr id="151555" name="Group 29">
            <a:extLst>
              <a:ext uri="{FF2B5EF4-FFF2-40B4-BE49-F238E27FC236}">
                <a16:creationId xmlns:a16="http://schemas.microsoft.com/office/drawing/2014/main" id="{0C4E5D8B-FF91-4082-A8AC-D49D2E2266C7}"/>
              </a:ext>
            </a:extLst>
          </p:cNvPr>
          <p:cNvGrpSpPr>
            <a:grpSpLocks/>
          </p:cNvGrpSpPr>
          <p:nvPr/>
        </p:nvGrpSpPr>
        <p:grpSpPr bwMode="auto">
          <a:xfrm>
            <a:off x="538163" y="1879600"/>
            <a:ext cx="8210550" cy="3997325"/>
            <a:chOff x="339" y="1028"/>
            <a:chExt cx="5172" cy="2518"/>
          </a:xfrm>
        </p:grpSpPr>
        <p:graphicFrame>
          <p:nvGraphicFramePr>
            <p:cNvPr id="151556" name="Object 19">
              <a:extLst>
                <a:ext uri="{FF2B5EF4-FFF2-40B4-BE49-F238E27FC236}">
                  <a16:creationId xmlns:a16="http://schemas.microsoft.com/office/drawing/2014/main" id="{652BEA6F-30BB-4AB3-97EC-9FEEE11A9EC4}"/>
                </a:ext>
              </a:extLst>
            </p:cNvPr>
            <p:cNvGraphicFramePr>
              <a:graphicFrameLocks noChangeAspect="1"/>
            </p:cNvGraphicFramePr>
            <p:nvPr/>
          </p:nvGraphicFramePr>
          <p:xfrm>
            <a:off x="339" y="1028"/>
            <a:ext cx="4941" cy="2518"/>
          </p:xfrm>
          <a:graphic>
            <a:graphicData uri="http://schemas.openxmlformats.org/presentationml/2006/ole">
              <mc:AlternateContent xmlns:mc="http://schemas.openxmlformats.org/markup-compatibility/2006">
                <mc:Choice xmlns:v="urn:schemas-microsoft-com:vml" Requires="v">
                  <p:oleObj name="Chart" r:id="rId3" imgW="4924349" imgH="2352751" progId="Excel.Chart.8">
                    <p:embed/>
                  </p:oleObj>
                </mc:Choice>
                <mc:Fallback>
                  <p:oleObj name="Chart" r:id="rId3" imgW="4924349" imgH="2352751" progId="Excel.Chart.8">
                    <p:embed/>
                    <p:pic>
                      <p:nvPicPr>
                        <p:cNvPr id="0" name="Object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 y="1028"/>
                          <a:ext cx="4941" cy="2518"/>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1557" name="Text Box 20">
              <a:extLst>
                <a:ext uri="{FF2B5EF4-FFF2-40B4-BE49-F238E27FC236}">
                  <a16:creationId xmlns:a16="http://schemas.microsoft.com/office/drawing/2014/main" id="{BC8F571C-9E7F-44C8-BC6F-E839CAA731DB}"/>
                </a:ext>
              </a:extLst>
            </p:cNvPr>
            <p:cNvSpPr txBox="1">
              <a:spLocks noChangeArrowheads="1"/>
            </p:cNvSpPr>
            <p:nvPr/>
          </p:nvSpPr>
          <p:spPr bwMode="auto">
            <a:xfrm>
              <a:off x="1111" y="2700"/>
              <a:ext cx="86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GB" altLang="it-IT" sz="1000">
                  <a:solidFill>
                    <a:schemeClr val="bg1"/>
                  </a:solidFill>
                </a:rPr>
                <a:t>209/211</a:t>
              </a:r>
              <a:endParaRPr lang="en-US" altLang="it-IT" sz="1000">
                <a:solidFill>
                  <a:schemeClr val="bg1"/>
                </a:solidFill>
              </a:endParaRPr>
            </a:p>
          </p:txBody>
        </p:sp>
        <p:sp>
          <p:nvSpPr>
            <p:cNvPr id="151558" name="Text Box 21">
              <a:extLst>
                <a:ext uri="{FF2B5EF4-FFF2-40B4-BE49-F238E27FC236}">
                  <a16:creationId xmlns:a16="http://schemas.microsoft.com/office/drawing/2014/main" id="{74B4911C-760A-49C5-9E01-F463AFD0E193}"/>
                </a:ext>
              </a:extLst>
            </p:cNvPr>
            <p:cNvSpPr txBox="1">
              <a:spLocks noChangeArrowheads="1"/>
            </p:cNvSpPr>
            <p:nvPr/>
          </p:nvSpPr>
          <p:spPr bwMode="auto">
            <a:xfrm>
              <a:off x="1608" y="2701"/>
              <a:ext cx="86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GB" altLang="it-IT" sz="1000">
                  <a:solidFill>
                    <a:srgbClr val="000000"/>
                  </a:solidFill>
                </a:rPr>
                <a:t>90/97</a:t>
              </a:r>
              <a:endParaRPr lang="en-US" altLang="it-IT" sz="1000">
                <a:solidFill>
                  <a:srgbClr val="000000"/>
                </a:solidFill>
              </a:endParaRPr>
            </a:p>
          </p:txBody>
        </p:sp>
        <p:sp>
          <p:nvSpPr>
            <p:cNvPr id="151559" name="Text Box 22">
              <a:extLst>
                <a:ext uri="{FF2B5EF4-FFF2-40B4-BE49-F238E27FC236}">
                  <a16:creationId xmlns:a16="http://schemas.microsoft.com/office/drawing/2014/main" id="{D24CF145-0CC5-4116-A698-5085AC29DCA5}"/>
                </a:ext>
              </a:extLst>
            </p:cNvPr>
            <p:cNvSpPr txBox="1">
              <a:spLocks noChangeArrowheads="1"/>
            </p:cNvSpPr>
            <p:nvPr/>
          </p:nvSpPr>
          <p:spPr bwMode="auto">
            <a:xfrm>
              <a:off x="2834" y="2700"/>
              <a:ext cx="86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GB" altLang="it-IT" sz="1000">
                  <a:solidFill>
                    <a:schemeClr val="bg1"/>
                  </a:solidFill>
                </a:rPr>
                <a:t>90/92</a:t>
              </a:r>
              <a:endParaRPr lang="en-US" altLang="it-IT" sz="1000">
                <a:solidFill>
                  <a:schemeClr val="bg1"/>
                </a:solidFill>
              </a:endParaRPr>
            </a:p>
          </p:txBody>
        </p:sp>
        <p:sp>
          <p:nvSpPr>
            <p:cNvPr id="151560" name="Text Box 23">
              <a:extLst>
                <a:ext uri="{FF2B5EF4-FFF2-40B4-BE49-F238E27FC236}">
                  <a16:creationId xmlns:a16="http://schemas.microsoft.com/office/drawing/2014/main" id="{023AD497-0CC0-4FFE-A977-47F8CE816668}"/>
                </a:ext>
              </a:extLst>
            </p:cNvPr>
            <p:cNvSpPr txBox="1">
              <a:spLocks noChangeArrowheads="1"/>
            </p:cNvSpPr>
            <p:nvPr/>
          </p:nvSpPr>
          <p:spPr bwMode="auto">
            <a:xfrm>
              <a:off x="3333" y="2700"/>
              <a:ext cx="86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GB" altLang="it-IT" sz="1000">
                  <a:solidFill>
                    <a:srgbClr val="000000"/>
                  </a:solidFill>
                </a:rPr>
                <a:t>32/36</a:t>
              </a:r>
              <a:endParaRPr lang="en-US" altLang="it-IT" sz="1000">
                <a:solidFill>
                  <a:srgbClr val="000000"/>
                </a:solidFill>
              </a:endParaRPr>
            </a:p>
          </p:txBody>
        </p:sp>
        <p:sp>
          <p:nvSpPr>
            <p:cNvPr id="151561" name="Text Box 24">
              <a:extLst>
                <a:ext uri="{FF2B5EF4-FFF2-40B4-BE49-F238E27FC236}">
                  <a16:creationId xmlns:a16="http://schemas.microsoft.com/office/drawing/2014/main" id="{22830326-57BE-4CA4-8AB9-11EE9D65ACD4}"/>
                </a:ext>
              </a:extLst>
            </p:cNvPr>
            <p:cNvSpPr txBox="1">
              <a:spLocks noChangeArrowheads="1"/>
            </p:cNvSpPr>
            <p:nvPr/>
          </p:nvSpPr>
          <p:spPr bwMode="auto">
            <a:xfrm>
              <a:off x="4242" y="2293"/>
              <a:ext cx="1112"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it-IT" sz="1200">
                  <a:solidFill>
                    <a:srgbClr val="4D4D4D"/>
                  </a:solidFill>
                </a:rPr>
                <a:t>n/N: numero di successi clinici/numero di patogeni isolati al basale</a:t>
              </a:r>
              <a:endParaRPr lang="en-US" altLang="it-IT" sz="1200">
                <a:solidFill>
                  <a:srgbClr val="4D4D4D"/>
                </a:solidFill>
              </a:endParaRPr>
            </a:p>
          </p:txBody>
        </p:sp>
        <p:sp>
          <p:nvSpPr>
            <p:cNvPr id="151562" name="Text Box 25">
              <a:extLst>
                <a:ext uri="{FF2B5EF4-FFF2-40B4-BE49-F238E27FC236}">
                  <a16:creationId xmlns:a16="http://schemas.microsoft.com/office/drawing/2014/main" id="{75CEBA10-CD38-472F-A2FC-46E6F3499753}"/>
                </a:ext>
              </a:extLst>
            </p:cNvPr>
            <p:cNvSpPr txBox="1">
              <a:spLocks noChangeArrowheads="1"/>
            </p:cNvSpPr>
            <p:nvPr/>
          </p:nvSpPr>
          <p:spPr bwMode="auto">
            <a:xfrm>
              <a:off x="4604" y="1174"/>
              <a:ext cx="907" cy="393"/>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GB" altLang="it-IT" sz="1400">
                  <a:solidFill>
                    <a:srgbClr val="000000"/>
                  </a:solidFill>
                </a:rPr>
                <a:t>Altargo</a:t>
              </a:r>
              <a:r>
                <a:rPr lang="en-US" altLang="it-IT" sz="1400" baseline="30000">
                  <a:solidFill>
                    <a:srgbClr val="000000"/>
                  </a:solidFill>
                </a:rPr>
                <a:t>®</a:t>
              </a:r>
              <a:endParaRPr lang="en-GB" altLang="it-IT" sz="1400" baseline="30000">
                <a:solidFill>
                  <a:srgbClr val="000000"/>
                </a:solidFill>
                <a:cs typeface="Arial" panose="020B0604020202020204" pitchFamily="34" charset="0"/>
              </a:endParaRPr>
            </a:p>
            <a:p>
              <a:pPr>
                <a:spcBef>
                  <a:spcPct val="50000"/>
                </a:spcBef>
                <a:buFontTx/>
                <a:buNone/>
              </a:pPr>
              <a:r>
                <a:rPr lang="en-GB" altLang="it-IT" sz="1400">
                  <a:solidFill>
                    <a:srgbClr val="000000"/>
                  </a:solidFill>
                  <a:cs typeface="Arial" panose="020B0604020202020204" pitchFamily="34" charset="0"/>
                </a:rPr>
                <a:t>Acido fusidico</a:t>
              </a:r>
            </a:p>
          </p:txBody>
        </p:sp>
      </p:grpSp>
    </p:spTree>
  </p:cSld>
  <p:clrMapOvr>
    <a:masterClrMapping/>
  </p:clrMapOvr>
  <p:transition spd="slow">
    <p:strips dir="ru"/>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a:extLst>
              <a:ext uri="{FF2B5EF4-FFF2-40B4-BE49-F238E27FC236}">
                <a16:creationId xmlns:a16="http://schemas.microsoft.com/office/drawing/2014/main" id="{1990562C-41A9-4BDC-8E50-6819A96680FD}"/>
              </a:ext>
            </a:extLst>
          </p:cNvPr>
          <p:cNvSpPr>
            <a:spLocks noGrp="1" noChangeArrowheads="1"/>
          </p:cNvSpPr>
          <p:nvPr>
            <p:ph type="title" idx="4294967295"/>
          </p:nvPr>
        </p:nvSpPr>
        <p:spPr>
          <a:xfrm>
            <a:off x="455613" y="274638"/>
            <a:ext cx="8364537" cy="1143000"/>
          </a:xfrm>
          <a:ln>
            <a:solidFill>
              <a:schemeClr val="tx1"/>
            </a:solidFill>
            <a:miter lim="800000"/>
            <a:headEnd/>
            <a:tailEnd/>
          </a:ln>
        </p:spPr>
        <p:txBody>
          <a:bodyPr anchor="t"/>
          <a:lstStyle/>
          <a:p>
            <a:r>
              <a:rPr lang="en-GB" altLang="it-IT" sz="3200">
                <a:solidFill>
                  <a:srgbClr val="333399"/>
                </a:solidFill>
              </a:rPr>
              <a:t>Altargo</a:t>
            </a:r>
            <a:r>
              <a:rPr lang="en-GB" altLang="it-IT" sz="3200" baseline="30000">
                <a:solidFill>
                  <a:srgbClr val="333399"/>
                </a:solidFill>
              </a:rPr>
              <a:t>®</a:t>
            </a:r>
            <a:r>
              <a:rPr lang="en-GB" altLang="it-IT" sz="3200">
                <a:solidFill>
                  <a:srgbClr val="333399"/>
                </a:solidFill>
              </a:rPr>
              <a:t>:</a:t>
            </a:r>
            <a:r>
              <a:rPr lang="en-GB" altLang="it-IT" sz="3200">
                <a:solidFill>
                  <a:schemeClr val="accent2"/>
                </a:solidFill>
              </a:rPr>
              <a:t> </a:t>
            </a:r>
            <a:r>
              <a:rPr lang="en-GB" altLang="it-IT" sz="3200"/>
              <a:t>alta efficacia clinica contro ceppi di</a:t>
            </a:r>
            <a:br>
              <a:rPr lang="en-GB" altLang="it-IT" sz="3200"/>
            </a:br>
            <a:r>
              <a:rPr lang="en-GB" altLang="it-IT" sz="3200" i="1"/>
              <a:t>S. aureus</a:t>
            </a:r>
            <a:r>
              <a:rPr lang="en-GB" altLang="it-IT" sz="3200"/>
              <a:t> resistenti alle attuali terapie (EOT)</a:t>
            </a:r>
            <a:r>
              <a:rPr lang="en-GB" altLang="it-IT" sz="4000"/>
              <a:t>  </a:t>
            </a:r>
            <a:endParaRPr lang="en-US" altLang="it-IT" sz="4000"/>
          </a:p>
        </p:txBody>
      </p:sp>
      <p:sp>
        <p:nvSpPr>
          <p:cNvPr id="153603" name="Text Box 16">
            <a:extLst>
              <a:ext uri="{FF2B5EF4-FFF2-40B4-BE49-F238E27FC236}">
                <a16:creationId xmlns:a16="http://schemas.microsoft.com/office/drawing/2014/main" id="{A5A56F5A-07E7-4343-8304-76147E3AAB0E}"/>
              </a:ext>
            </a:extLst>
          </p:cNvPr>
          <p:cNvSpPr txBox="1">
            <a:spLocks noChangeArrowheads="1"/>
          </p:cNvSpPr>
          <p:nvPr/>
        </p:nvSpPr>
        <p:spPr bwMode="auto">
          <a:xfrm>
            <a:off x="793750" y="1052513"/>
            <a:ext cx="17287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endParaRPr lang="en-US" altLang="it-IT" sz="1200">
              <a:solidFill>
                <a:srgbClr val="1E65B4"/>
              </a:solidFill>
            </a:endParaRPr>
          </a:p>
        </p:txBody>
      </p:sp>
      <p:grpSp>
        <p:nvGrpSpPr>
          <p:cNvPr id="153604" name="Group 30">
            <a:extLst>
              <a:ext uri="{FF2B5EF4-FFF2-40B4-BE49-F238E27FC236}">
                <a16:creationId xmlns:a16="http://schemas.microsoft.com/office/drawing/2014/main" id="{CD5CADF5-4343-4185-A442-67CF2034B9CE}"/>
              </a:ext>
            </a:extLst>
          </p:cNvPr>
          <p:cNvGrpSpPr>
            <a:grpSpLocks/>
          </p:cNvGrpSpPr>
          <p:nvPr/>
        </p:nvGrpSpPr>
        <p:grpSpPr bwMode="auto">
          <a:xfrm>
            <a:off x="542925" y="1952625"/>
            <a:ext cx="8205788" cy="3379788"/>
            <a:chOff x="342" y="1022"/>
            <a:chExt cx="5169" cy="2129"/>
          </a:xfrm>
        </p:grpSpPr>
        <p:graphicFrame>
          <p:nvGraphicFramePr>
            <p:cNvPr id="153607" name="Object 14">
              <a:extLst>
                <a:ext uri="{FF2B5EF4-FFF2-40B4-BE49-F238E27FC236}">
                  <a16:creationId xmlns:a16="http://schemas.microsoft.com/office/drawing/2014/main" id="{2E7C2268-6C15-46F6-8F82-BD144AB515D1}"/>
                </a:ext>
              </a:extLst>
            </p:cNvPr>
            <p:cNvGraphicFramePr>
              <a:graphicFrameLocks noChangeAspect="1"/>
            </p:cNvGraphicFramePr>
            <p:nvPr/>
          </p:nvGraphicFramePr>
          <p:xfrm>
            <a:off x="342" y="1022"/>
            <a:ext cx="4889" cy="2129"/>
          </p:xfrm>
          <a:graphic>
            <a:graphicData uri="http://schemas.openxmlformats.org/presentationml/2006/ole">
              <mc:AlternateContent xmlns:mc="http://schemas.openxmlformats.org/markup-compatibility/2006">
                <mc:Choice xmlns:v="urn:schemas-microsoft-com:vml" Requires="v">
                  <p:oleObj name="Chart" r:id="rId3" imgW="4943551" imgH="2152802" progId="Excel.Chart.8">
                    <p:embed/>
                  </p:oleObj>
                </mc:Choice>
                <mc:Fallback>
                  <p:oleObj name="Chart" r:id="rId3" imgW="4943551" imgH="2152802" progId="Excel.Chart.8">
                    <p:embed/>
                    <p:pic>
                      <p:nvPicPr>
                        <p:cNvPr id="0" name="Object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 y="1022"/>
                          <a:ext cx="4889" cy="2129"/>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3608" name="Text Box 15">
              <a:extLst>
                <a:ext uri="{FF2B5EF4-FFF2-40B4-BE49-F238E27FC236}">
                  <a16:creationId xmlns:a16="http://schemas.microsoft.com/office/drawing/2014/main" id="{11C127AF-6153-4D62-BCA0-E0B8960A5995}"/>
                </a:ext>
              </a:extLst>
            </p:cNvPr>
            <p:cNvSpPr txBox="1">
              <a:spLocks noChangeArrowheads="1"/>
            </p:cNvSpPr>
            <p:nvPr/>
          </p:nvSpPr>
          <p:spPr bwMode="auto">
            <a:xfrm>
              <a:off x="4266" y="1909"/>
              <a:ext cx="1157"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it-IT" sz="1200">
                  <a:solidFill>
                    <a:srgbClr val="4D4D4D"/>
                  </a:solidFill>
                </a:rPr>
                <a:t>n/N: numero di successi clinici/numero di patogeni isolati al basale</a:t>
              </a:r>
              <a:endParaRPr lang="en-US" altLang="it-IT" sz="1200">
                <a:solidFill>
                  <a:srgbClr val="4D4D4D"/>
                </a:solidFill>
              </a:endParaRPr>
            </a:p>
          </p:txBody>
        </p:sp>
        <p:sp>
          <p:nvSpPr>
            <p:cNvPr id="153609" name="Text Box 17">
              <a:extLst>
                <a:ext uri="{FF2B5EF4-FFF2-40B4-BE49-F238E27FC236}">
                  <a16:creationId xmlns:a16="http://schemas.microsoft.com/office/drawing/2014/main" id="{0459E70D-90EC-4C40-A656-2EAC7C0C9EF7}"/>
                </a:ext>
              </a:extLst>
            </p:cNvPr>
            <p:cNvSpPr txBox="1">
              <a:spLocks noChangeArrowheads="1"/>
            </p:cNvSpPr>
            <p:nvPr/>
          </p:nvSpPr>
          <p:spPr bwMode="auto">
            <a:xfrm>
              <a:off x="1090" y="2369"/>
              <a:ext cx="36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GB" altLang="it-IT" sz="1000">
                  <a:solidFill>
                    <a:schemeClr val="bg1"/>
                  </a:solidFill>
                </a:rPr>
                <a:t>8/8</a:t>
              </a:r>
              <a:endParaRPr lang="en-US" altLang="it-IT" sz="1000">
                <a:solidFill>
                  <a:schemeClr val="bg1"/>
                </a:solidFill>
              </a:endParaRPr>
            </a:p>
          </p:txBody>
        </p:sp>
        <p:sp>
          <p:nvSpPr>
            <p:cNvPr id="153610" name="Text Box 18">
              <a:extLst>
                <a:ext uri="{FF2B5EF4-FFF2-40B4-BE49-F238E27FC236}">
                  <a16:creationId xmlns:a16="http://schemas.microsoft.com/office/drawing/2014/main" id="{8ECE2B73-B104-4E1D-972F-043F36DDA659}"/>
                </a:ext>
              </a:extLst>
            </p:cNvPr>
            <p:cNvSpPr txBox="1">
              <a:spLocks noChangeArrowheads="1"/>
            </p:cNvSpPr>
            <p:nvPr/>
          </p:nvSpPr>
          <p:spPr bwMode="auto">
            <a:xfrm>
              <a:off x="1477" y="2369"/>
              <a:ext cx="45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GB" altLang="it-IT" sz="1000">
                  <a:solidFill>
                    <a:srgbClr val="000000"/>
                  </a:solidFill>
                </a:rPr>
                <a:t>2/2</a:t>
              </a:r>
              <a:endParaRPr lang="en-US" altLang="it-IT" sz="1000">
                <a:solidFill>
                  <a:srgbClr val="000000"/>
                </a:solidFill>
              </a:endParaRPr>
            </a:p>
          </p:txBody>
        </p:sp>
        <p:sp>
          <p:nvSpPr>
            <p:cNvPr id="153611" name="Text Box 19">
              <a:extLst>
                <a:ext uri="{FF2B5EF4-FFF2-40B4-BE49-F238E27FC236}">
                  <a16:creationId xmlns:a16="http://schemas.microsoft.com/office/drawing/2014/main" id="{F38F8514-A9E2-4539-A18C-05C89735D6BD}"/>
                </a:ext>
              </a:extLst>
            </p:cNvPr>
            <p:cNvSpPr txBox="1">
              <a:spLocks noChangeArrowheads="1"/>
            </p:cNvSpPr>
            <p:nvPr/>
          </p:nvSpPr>
          <p:spPr bwMode="auto">
            <a:xfrm>
              <a:off x="2245" y="2369"/>
              <a:ext cx="40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GB" altLang="it-IT" sz="1000">
                  <a:solidFill>
                    <a:schemeClr val="bg1"/>
                  </a:solidFill>
                </a:rPr>
                <a:t>6/6</a:t>
              </a:r>
              <a:endParaRPr lang="en-US" altLang="it-IT" sz="1000">
                <a:solidFill>
                  <a:schemeClr val="bg1"/>
                </a:solidFill>
              </a:endParaRPr>
            </a:p>
          </p:txBody>
        </p:sp>
        <p:sp>
          <p:nvSpPr>
            <p:cNvPr id="153612" name="Text Box 20">
              <a:extLst>
                <a:ext uri="{FF2B5EF4-FFF2-40B4-BE49-F238E27FC236}">
                  <a16:creationId xmlns:a16="http://schemas.microsoft.com/office/drawing/2014/main" id="{E93E5432-098F-4F41-B3F6-5E61BA66F9FF}"/>
                </a:ext>
              </a:extLst>
            </p:cNvPr>
            <p:cNvSpPr txBox="1">
              <a:spLocks noChangeArrowheads="1"/>
            </p:cNvSpPr>
            <p:nvPr/>
          </p:nvSpPr>
          <p:spPr bwMode="auto">
            <a:xfrm>
              <a:off x="2653" y="2369"/>
              <a:ext cx="40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GB" altLang="it-IT" sz="1000">
                  <a:solidFill>
                    <a:srgbClr val="000000"/>
                  </a:solidFill>
                </a:rPr>
                <a:t>2/3</a:t>
              </a:r>
              <a:endParaRPr lang="en-US" altLang="it-IT" sz="1000">
                <a:solidFill>
                  <a:srgbClr val="000000"/>
                </a:solidFill>
              </a:endParaRPr>
            </a:p>
          </p:txBody>
        </p:sp>
        <p:sp>
          <p:nvSpPr>
            <p:cNvPr id="153613" name="Text Box 21">
              <a:extLst>
                <a:ext uri="{FF2B5EF4-FFF2-40B4-BE49-F238E27FC236}">
                  <a16:creationId xmlns:a16="http://schemas.microsoft.com/office/drawing/2014/main" id="{365071A0-2F4E-44D2-95F8-EEAAEF541D6F}"/>
                </a:ext>
              </a:extLst>
            </p:cNvPr>
            <p:cNvSpPr txBox="1">
              <a:spLocks noChangeArrowheads="1"/>
            </p:cNvSpPr>
            <p:nvPr/>
          </p:nvSpPr>
          <p:spPr bwMode="auto">
            <a:xfrm>
              <a:off x="3288" y="2369"/>
              <a:ext cx="49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GB" altLang="it-IT" sz="1000">
                  <a:solidFill>
                    <a:schemeClr val="bg1"/>
                  </a:solidFill>
                </a:rPr>
                <a:t>9/9</a:t>
              </a:r>
              <a:endParaRPr lang="en-US" altLang="it-IT" sz="1000">
                <a:solidFill>
                  <a:schemeClr val="bg1"/>
                </a:solidFill>
              </a:endParaRPr>
            </a:p>
          </p:txBody>
        </p:sp>
        <p:sp>
          <p:nvSpPr>
            <p:cNvPr id="153614" name="Text Box 22">
              <a:extLst>
                <a:ext uri="{FF2B5EF4-FFF2-40B4-BE49-F238E27FC236}">
                  <a16:creationId xmlns:a16="http://schemas.microsoft.com/office/drawing/2014/main" id="{BDC8494A-D046-4A47-A7E5-2262E3911EB5}"/>
                </a:ext>
              </a:extLst>
            </p:cNvPr>
            <p:cNvSpPr txBox="1">
              <a:spLocks noChangeArrowheads="1"/>
            </p:cNvSpPr>
            <p:nvPr/>
          </p:nvSpPr>
          <p:spPr bwMode="auto">
            <a:xfrm>
              <a:off x="3696" y="2369"/>
              <a:ext cx="49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GB" altLang="it-IT" sz="1000">
                  <a:solidFill>
                    <a:srgbClr val="000000"/>
                  </a:solidFill>
                </a:rPr>
                <a:t>4/7</a:t>
              </a:r>
              <a:endParaRPr lang="en-US" altLang="it-IT" sz="1000">
                <a:solidFill>
                  <a:srgbClr val="000000"/>
                </a:solidFill>
              </a:endParaRPr>
            </a:p>
          </p:txBody>
        </p:sp>
        <p:sp>
          <p:nvSpPr>
            <p:cNvPr id="153615" name="Text Box 23">
              <a:extLst>
                <a:ext uri="{FF2B5EF4-FFF2-40B4-BE49-F238E27FC236}">
                  <a16:creationId xmlns:a16="http://schemas.microsoft.com/office/drawing/2014/main" id="{90C016BE-ED2A-4D29-89B5-63153C2EE369}"/>
                </a:ext>
              </a:extLst>
            </p:cNvPr>
            <p:cNvSpPr txBox="1">
              <a:spLocks noChangeArrowheads="1"/>
            </p:cNvSpPr>
            <p:nvPr/>
          </p:nvSpPr>
          <p:spPr bwMode="auto">
            <a:xfrm>
              <a:off x="4604" y="1061"/>
              <a:ext cx="907" cy="367"/>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90000"/>
                </a:lnSpc>
                <a:spcBef>
                  <a:spcPct val="50000"/>
                </a:spcBef>
                <a:buFontTx/>
                <a:buNone/>
              </a:pPr>
              <a:r>
                <a:rPr lang="en-GB" altLang="it-IT" sz="1400">
                  <a:solidFill>
                    <a:srgbClr val="000000"/>
                  </a:solidFill>
                </a:rPr>
                <a:t>Altargo</a:t>
              </a:r>
              <a:r>
                <a:rPr lang="en-US" altLang="it-IT" sz="1400" baseline="30000">
                  <a:solidFill>
                    <a:srgbClr val="000000"/>
                  </a:solidFill>
                </a:rPr>
                <a:t>®</a:t>
              </a:r>
              <a:endParaRPr lang="en-GB" altLang="it-IT" sz="1400" baseline="30000">
                <a:solidFill>
                  <a:srgbClr val="000000"/>
                </a:solidFill>
                <a:cs typeface="Arial" panose="020B0604020202020204" pitchFamily="34" charset="0"/>
              </a:endParaRPr>
            </a:p>
            <a:p>
              <a:pPr>
                <a:lnSpc>
                  <a:spcPct val="90000"/>
                </a:lnSpc>
                <a:spcBef>
                  <a:spcPct val="50000"/>
                </a:spcBef>
                <a:buFontTx/>
                <a:buNone/>
              </a:pPr>
              <a:r>
                <a:rPr lang="en-GB" altLang="it-IT" sz="1400">
                  <a:solidFill>
                    <a:srgbClr val="000000"/>
                  </a:solidFill>
                  <a:cs typeface="Arial" panose="020B0604020202020204" pitchFamily="34" charset="0"/>
                </a:rPr>
                <a:t>Acido fusidico</a:t>
              </a:r>
            </a:p>
          </p:txBody>
        </p:sp>
      </p:grpSp>
      <p:sp>
        <p:nvSpPr>
          <p:cNvPr id="153605" name="Text Box 24">
            <a:extLst>
              <a:ext uri="{FF2B5EF4-FFF2-40B4-BE49-F238E27FC236}">
                <a16:creationId xmlns:a16="http://schemas.microsoft.com/office/drawing/2014/main" id="{3E66CDAD-1E57-4A75-98E6-95A2BD1E42F3}"/>
              </a:ext>
            </a:extLst>
          </p:cNvPr>
          <p:cNvSpPr txBox="1">
            <a:spLocks noChangeArrowheads="1"/>
          </p:cNvSpPr>
          <p:nvPr/>
        </p:nvSpPr>
        <p:spPr bwMode="auto">
          <a:xfrm>
            <a:off x="646113" y="5127625"/>
            <a:ext cx="781367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90000"/>
              </a:lnSpc>
              <a:spcBef>
                <a:spcPct val="10000"/>
              </a:spcBef>
              <a:buFontTx/>
              <a:buNone/>
            </a:pPr>
            <a:r>
              <a:rPr lang="en-GB" altLang="it-IT" sz="1000">
                <a:solidFill>
                  <a:srgbClr val="4D4D4D"/>
                </a:solidFill>
              </a:rPr>
              <a:t>MRSA, methicillin-resistant </a:t>
            </a:r>
            <a:r>
              <a:rPr lang="en-GB" altLang="it-IT" sz="1000" i="1">
                <a:solidFill>
                  <a:srgbClr val="4D4D4D"/>
                </a:solidFill>
              </a:rPr>
              <a:t>S. aureus</a:t>
            </a:r>
            <a:r>
              <a:rPr lang="en-GB" altLang="it-IT" sz="1000">
                <a:solidFill>
                  <a:srgbClr val="4D4D4D"/>
                </a:solidFill>
              </a:rPr>
              <a:t>, as defined by susceptibility to oxacillin; mupRSA, mupirocin-resistant </a:t>
            </a:r>
            <a:r>
              <a:rPr lang="en-GB" altLang="it-IT" sz="1000" i="1">
                <a:solidFill>
                  <a:srgbClr val="4D4D4D"/>
                </a:solidFill>
              </a:rPr>
              <a:t>S. aureus</a:t>
            </a:r>
            <a:r>
              <a:rPr lang="en-GB" altLang="it-IT" sz="1000">
                <a:solidFill>
                  <a:srgbClr val="4D4D4D"/>
                </a:solidFill>
              </a:rPr>
              <a:t>. </a:t>
            </a:r>
          </a:p>
          <a:p>
            <a:pPr>
              <a:lnSpc>
                <a:spcPct val="90000"/>
              </a:lnSpc>
              <a:spcBef>
                <a:spcPct val="10000"/>
              </a:spcBef>
              <a:buFontTx/>
              <a:buNone/>
            </a:pPr>
            <a:r>
              <a:rPr lang="en-GB" altLang="it-IT" sz="1000">
                <a:solidFill>
                  <a:srgbClr val="4D4D4D"/>
                </a:solidFill>
              </a:rPr>
              <a:t>Breakpoints defined as ≤4 µg/mL susceptible, ≥8 µg/mL resistant; fusRSA, fusidic acid-resistant </a:t>
            </a:r>
            <a:r>
              <a:rPr lang="en-GB" altLang="it-IT" sz="1000" i="1">
                <a:solidFill>
                  <a:srgbClr val="4D4D4D"/>
                </a:solidFill>
              </a:rPr>
              <a:t>S. aureus. </a:t>
            </a:r>
          </a:p>
          <a:p>
            <a:pPr>
              <a:lnSpc>
                <a:spcPct val="90000"/>
              </a:lnSpc>
              <a:spcBef>
                <a:spcPct val="10000"/>
              </a:spcBef>
              <a:buFontTx/>
              <a:buNone/>
            </a:pPr>
            <a:r>
              <a:rPr lang="en-GB" altLang="it-IT" sz="1000">
                <a:solidFill>
                  <a:srgbClr val="4D4D4D"/>
                </a:solidFill>
              </a:rPr>
              <a:t>Breakpoints defined as ≤1 µg/mL susceptible, 2 µg/mL intermediate, ≥4 µg/mL resistant. </a:t>
            </a:r>
          </a:p>
        </p:txBody>
      </p:sp>
      <p:sp>
        <p:nvSpPr>
          <p:cNvPr id="153606" name="Text Box 32">
            <a:extLst>
              <a:ext uri="{FF2B5EF4-FFF2-40B4-BE49-F238E27FC236}">
                <a16:creationId xmlns:a16="http://schemas.microsoft.com/office/drawing/2014/main" id="{8738235D-7889-4D0E-8380-92EE30DB7000}"/>
              </a:ext>
            </a:extLst>
          </p:cNvPr>
          <p:cNvSpPr txBox="1">
            <a:spLocks noChangeArrowheads="1"/>
          </p:cNvSpPr>
          <p:nvPr/>
        </p:nvSpPr>
        <p:spPr bwMode="auto">
          <a:xfrm>
            <a:off x="-36513" y="6624638"/>
            <a:ext cx="5121276"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ckThin">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it-IT" sz="1100">
                <a:solidFill>
                  <a:srgbClr val="333399"/>
                </a:solidFill>
                <a:latin typeface="Calibri" panose="020F0502020204030204" pitchFamily="34" charset="0"/>
              </a:rPr>
              <a:t>Altargo</a:t>
            </a:r>
            <a:r>
              <a:rPr lang="en-GB" altLang="it-IT" sz="1100" baseline="30000">
                <a:solidFill>
                  <a:srgbClr val="333399"/>
                </a:solidFill>
                <a:latin typeface="Calibri" panose="020F0502020204030204" pitchFamily="34" charset="0"/>
              </a:rPr>
              <a:t>®</a:t>
            </a:r>
            <a:r>
              <a:rPr lang="en-GB" altLang="it-IT" sz="1100">
                <a:solidFill>
                  <a:srgbClr val="333399"/>
                </a:solidFill>
                <a:latin typeface="Calibri" panose="020F0502020204030204" pitchFamily="34" charset="0"/>
              </a:rPr>
              <a:t> is not approved for use </a:t>
            </a:r>
            <a:r>
              <a:rPr lang="en-GB" altLang="it-IT" sz="1100" i="1">
                <a:solidFill>
                  <a:srgbClr val="333399"/>
                </a:solidFill>
                <a:latin typeface="Calibri" panose="020F0502020204030204" pitchFamily="34" charset="0"/>
              </a:rPr>
              <a:t>vs</a:t>
            </a:r>
            <a:r>
              <a:rPr lang="en-GB" altLang="it-IT" sz="1100">
                <a:solidFill>
                  <a:srgbClr val="333399"/>
                </a:solidFill>
                <a:latin typeface="Calibri" panose="020F0502020204030204" pitchFamily="34" charset="0"/>
              </a:rPr>
              <a:t> infections due to MRSA </a:t>
            </a:r>
          </a:p>
        </p:txBody>
      </p:sp>
    </p:spTree>
  </p:cSld>
  <p:clrMapOvr>
    <a:masterClrMapping/>
  </p:clrMapOvr>
  <p:transition spd="slow">
    <p:strips dir="ru"/>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23019A2C-0C7D-4095-BDA1-936D6A77DCA3}"/>
              </a:ext>
            </a:extLst>
          </p:cNvPr>
          <p:cNvSpPr>
            <a:spLocks noGrp="1" noChangeArrowheads="1"/>
          </p:cNvSpPr>
          <p:nvPr>
            <p:ph type="title" idx="4294967295"/>
          </p:nvPr>
        </p:nvSpPr>
        <p:spPr>
          <a:xfrm>
            <a:off x="457200" y="115888"/>
            <a:ext cx="8218488" cy="1296987"/>
          </a:xfrm>
          <a:ln>
            <a:solidFill>
              <a:schemeClr val="tx1"/>
            </a:solidFill>
            <a:miter lim="800000"/>
            <a:headEnd/>
            <a:tailEnd/>
          </a:ln>
        </p:spPr>
        <p:txBody>
          <a:bodyPr anchor="t"/>
          <a:lstStyle/>
          <a:p>
            <a:r>
              <a:rPr lang="en-GB" altLang="it-IT" sz="4000"/>
              <a:t>Studi clinici di fase III nell’impetigine:</a:t>
            </a:r>
            <a:endParaRPr lang="en-US" altLang="it-IT" sz="4000"/>
          </a:p>
        </p:txBody>
      </p:sp>
      <p:sp>
        <p:nvSpPr>
          <p:cNvPr id="155651" name="Rectangle 3">
            <a:extLst>
              <a:ext uri="{FF2B5EF4-FFF2-40B4-BE49-F238E27FC236}">
                <a16:creationId xmlns:a16="http://schemas.microsoft.com/office/drawing/2014/main" id="{A3615FE1-0595-4869-8496-FCA204F93CA0}"/>
              </a:ext>
            </a:extLst>
          </p:cNvPr>
          <p:cNvSpPr>
            <a:spLocks noGrp="1" noChangeArrowheads="1"/>
          </p:cNvSpPr>
          <p:nvPr>
            <p:ph type="body" idx="4294967295"/>
          </p:nvPr>
        </p:nvSpPr>
        <p:spPr>
          <a:xfrm>
            <a:off x="468313" y="1485900"/>
            <a:ext cx="8280400" cy="5256213"/>
          </a:xfrm>
          <a:ln>
            <a:solidFill>
              <a:schemeClr val="tx1"/>
            </a:solidFill>
            <a:miter lim="800000"/>
            <a:headEnd/>
            <a:tailEnd/>
          </a:ln>
        </p:spPr>
        <p:txBody>
          <a:bodyPr/>
          <a:lstStyle/>
          <a:p>
            <a:pPr marL="360363" indent="-360363">
              <a:lnSpc>
                <a:spcPct val="110000"/>
              </a:lnSpc>
            </a:pPr>
            <a:r>
              <a:rPr lang="en-GB" altLang="it-IT" sz="2400">
                <a:solidFill>
                  <a:srgbClr val="4D4D4D"/>
                </a:solidFill>
              </a:rPr>
              <a:t>Altargo</a:t>
            </a:r>
            <a:r>
              <a:rPr lang="en-GB" altLang="it-IT" sz="2400" baseline="30000">
                <a:solidFill>
                  <a:srgbClr val="4D4D4D"/>
                </a:solidFill>
              </a:rPr>
              <a:t>®</a:t>
            </a:r>
            <a:r>
              <a:rPr lang="en-GB" altLang="it-IT" sz="2400">
                <a:solidFill>
                  <a:srgbClr val="4D4D4D"/>
                </a:solidFill>
              </a:rPr>
              <a:t> (5 giorni b.i.d.) è significativamente </a:t>
            </a:r>
            <a:r>
              <a:rPr lang="en-GB" altLang="it-IT" sz="2400">
                <a:solidFill>
                  <a:srgbClr val="FF0000"/>
                </a:solidFill>
              </a:rPr>
              <a:t>superiore a placebo</a:t>
            </a:r>
            <a:r>
              <a:rPr lang="en-GB" altLang="it-IT" sz="2400">
                <a:solidFill>
                  <a:srgbClr val="4D4D4D"/>
                </a:solidFill>
              </a:rPr>
              <a:t> nel trattamento dell’impetigine</a:t>
            </a:r>
          </a:p>
          <a:p>
            <a:pPr marL="360363" indent="-360363">
              <a:lnSpc>
                <a:spcPct val="110000"/>
              </a:lnSpc>
            </a:pPr>
            <a:r>
              <a:rPr lang="en-GB" altLang="it-IT" sz="2400">
                <a:solidFill>
                  <a:srgbClr val="4D4D4D"/>
                </a:solidFill>
              </a:rPr>
              <a:t>Altargo</a:t>
            </a:r>
            <a:r>
              <a:rPr lang="en-GB" altLang="it-IT" sz="2400" baseline="30000">
                <a:solidFill>
                  <a:srgbClr val="4D4D4D"/>
                </a:solidFill>
              </a:rPr>
              <a:t>®</a:t>
            </a:r>
            <a:r>
              <a:rPr lang="en-GB" altLang="it-IT" sz="2400">
                <a:solidFill>
                  <a:srgbClr val="4D4D4D"/>
                </a:solidFill>
              </a:rPr>
              <a:t> (5 giorni b.i.d.) è </a:t>
            </a:r>
            <a:r>
              <a:rPr lang="en-GB" altLang="it-IT" sz="2400">
                <a:solidFill>
                  <a:srgbClr val="FF0000"/>
                </a:solidFill>
              </a:rPr>
              <a:t>efficace almeno quanto acido fusidico</a:t>
            </a:r>
            <a:r>
              <a:rPr lang="en-GB" altLang="it-IT" sz="2400">
                <a:solidFill>
                  <a:srgbClr val="4D4D4D"/>
                </a:solidFill>
              </a:rPr>
              <a:t> (7 giorni b.i.d.) nel trattamento dell’impetigine </a:t>
            </a:r>
          </a:p>
          <a:p>
            <a:pPr marL="360363" indent="-360363">
              <a:lnSpc>
                <a:spcPct val="120000"/>
              </a:lnSpc>
            </a:pPr>
            <a:r>
              <a:rPr lang="en-GB" altLang="it-IT" sz="2400">
                <a:solidFill>
                  <a:srgbClr val="4D4D4D"/>
                </a:solidFill>
              </a:rPr>
              <a:t>Altargo</a:t>
            </a:r>
            <a:r>
              <a:rPr lang="en-GB" altLang="it-IT" sz="2400" baseline="30000">
                <a:solidFill>
                  <a:srgbClr val="4D4D4D"/>
                </a:solidFill>
              </a:rPr>
              <a:t>®</a:t>
            </a:r>
            <a:r>
              <a:rPr lang="en-GB" altLang="it-IT" sz="2400">
                <a:solidFill>
                  <a:srgbClr val="4D4D4D"/>
                </a:solidFill>
              </a:rPr>
              <a:t> ha un’efficacia batteriologica comparabile ad acido fusidico contro </a:t>
            </a:r>
            <a:r>
              <a:rPr lang="en-GB" altLang="it-IT" sz="2400" i="1">
                <a:solidFill>
                  <a:srgbClr val="4D4D4D"/>
                </a:solidFill>
              </a:rPr>
              <a:t>S. aureus</a:t>
            </a:r>
            <a:r>
              <a:rPr lang="en-GB" altLang="it-IT" sz="2400">
                <a:solidFill>
                  <a:srgbClr val="4D4D4D"/>
                </a:solidFill>
              </a:rPr>
              <a:t> and </a:t>
            </a:r>
            <a:r>
              <a:rPr lang="en-GB" altLang="it-IT" sz="2400" i="1">
                <a:solidFill>
                  <a:srgbClr val="4D4D4D"/>
                </a:solidFill>
              </a:rPr>
              <a:t>S. pyogenes</a:t>
            </a:r>
            <a:endParaRPr lang="en-GB" altLang="it-IT" sz="2400">
              <a:solidFill>
                <a:srgbClr val="4D4D4D"/>
              </a:solidFill>
            </a:endParaRPr>
          </a:p>
          <a:p>
            <a:pPr marL="360363" indent="-360363">
              <a:lnSpc>
                <a:spcPct val="120000"/>
              </a:lnSpc>
            </a:pPr>
            <a:r>
              <a:rPr lang="en-GB" altLang="it-IT" sz="2400">
                <a:solidFill>
                  <a:srgbClr val="4D4D4D"/>
                </a:solidFill>
              </a:rPr>
              <a:t>Altargo</a:t>
            </a:r>
            <a:r>
              <a:rPr lang="en-GB" altLang="it-IT" sz="2400" baseline="30000">
                <a:solidFill>
                  <a:srgbClr val="4D4D4D"/>
                </a:solidFill>
              </a:rPr>
              <a:t>®</a:t>
            </a:r>
            <a:r>
              <a:rPr lang="en-GB" altLang="it-IT" sz="2400">
                <a:solidFill>
                  <a:srgbClr val="4D4D4D"/>
                </a:solidFill>
              </a:rPr>
              <a:t> ha una percentuale di efficacia del</a:t>
            </a:r>
            <a:r>
              <a:rPr lang="en-GB" altLang="it-IT" sz="2400" baseline="30000">
                <a:solidFill>
                  <a:srgbClr val="4D4D4D"/>
                </a:solidFill>
              </a:rPr>
              <a:t> </a:t>
            </a:r>
            <a:r>
              <a:rPr lang="en-GB" altLang="it-IT" sz="2400">
                <a:solidFill>
                  <a:srgbClr val="4D4D4D"/>
                </a:solidFill>
              </a:rPr>
              <a:t>99.1% contro </a:t>
            </a:r>
            <a:r>
              <a:rPr lang="en-GB" altLang="it-IT" sz="2400" i="1">
                <a:solidFill>
                  <a:srgbClr val="4D4D4D"/>
                </a:solidFill>
              </a:rPr>
              <a:t>S. aureus</a:t>
            </a:r>
            <a:r>
              <a:rPr lang="en-GB" altLang="it-IT" sz="2400">
                <a:solidFill>
                  <a:srgbClr val="4D4D4D"/>
                </a:solidFill>
              </a:rPr>
              <a:t> e 97.8% contro </a:t>
            </a:r>
            <a:r>
              <a:rPr lang="en-GB" altLang="it-IT" sz="2400" i="1">
                <a:solidFill>
                  <a:srgbClr val="4D4D4D"/>
                </a:solidFill>
              </a:rPr>
              <a:t>S. pyogenes (</a:t>
            </a:r>
            <a:r>
              <a:rPr lang="en-GB" altLang="it-IT" sz="2400">
                <a:solidFill>
                  <a:srgbClr val="4D4D4D"/>
                </a:solidFill>
              </a:rPr>
              <a:t>efficacia di acido fusidico</a:t>
            </a:r>
            <a:r>
              <a:rPr lang="en-GB" altLang="it-IT" sz="2400" i="1">
                <a:solidFill>
                  <a:srgbClr val="4D4D4D"/>
                </a:solidFill>
              </a:rPr>
              <a:t>: </a:t>
            </a:r>
            <a:r>
              <a:rPr lang="en-GB" altLang="it-IT" sz="2400">
                <a:solidFill>
                  <a:srgbClr val="4D4D4D"/>
                </a:solidFill>
              </a:rPr>
              <a:t>93.8% e 88.9%, rispettivamente)</a:t>
            </a:r>
          </a:p>
          <a:p>
            <a:pPr marL="360363" indent="-360363">
              <a:lnSpc>
                <a:spcPct val="120000"/>
              </a:lnSpc>
            </a:pPr>
            <a:r>
              <a:rPr lang="en-GB" altLang="it-IT" sz="2400">
                <a:solidFill>
                  <a:srgbClr val="4D4D4D"/>
                </a:solidFill>
              </a:rPr>
              <a:t>Altargo</a:t>
            </a:r>
            <a:r>
              <a:rPr lang="en-GB" altLang="it-IT" sz="2400" baseline="30000">
                <a:solidFill>
                  <a:srgbClr val="4D4D4D"/>
                </a:solidFill>
              </a:rPr>
              <a:t>®</a:t>
            </a:r>
            <a:r>
              <a:rPr lang="en-GB" altLang="it-IT" sz="2400">
                <a:solidFill>
                  <a:srgbClr val="4D4D4D"/>
                </a:solidFill>
              </a:rPr>
              <a:t> ha un’elevata efficacia contro ceppi di </a:t>
            </a:r>
            <a:r>
              <a:rPr lang="en-GB" altLang="it-IT" sz="2400" i="1">
                <a:solidFill>
                  <a:srgbClr val="4D4D4D"/>
                </a:solidFill>
              </a:rPr>
              <a:t>S. aureus</a:t>
            </a:r>
            <a:r>
              <a:rPr lang="en-GB" altLang="it-IT" sz="2400">
                <a:solidFill>
                  <a:srgbClr val="4D4D4D"/>
                </a:solidFill>
              </a:rPr>
              <a:t> </a:t>
            </a:r>
            <a:r>
              <a:rPr lang="en-GB" altLang="it-IT" sz="2400">
                <a:solidFill>
                  <a:srgbClr val="FF0000"/>
                </a:solidFill>
              </a:rPr>
              <a:t>resistenti ad acido fusidico e mupirocina</a:t>
            </a:r>
            <a:endParaRPr lang="en-US" altLang="it-IT" sz="2400">
              <a:solidFill>
                <a:srgbClr val="FF0000"/>
              </a:solidFill>
            </a:endParaRPr>
          </a:p>
          <a:p>
            <a:pPr marL="360363" indent="-360363">
              <a:lnSpc>
                <a:spcPct val="110000"/>
              </a:lnSpc>
              <a:buFontTx/>
              <a:buNone/>
            </a:pPr>
            <a:endParaRPr lang="en-GB" altLang="it-IT" sz="2400">
              <a:solidFill>
                <a:srgbClr val="FF0000"/>
              </a:solidFill>
            </a:endParaRPr>
          </a:p>
        </p:txBody>
      </p:sp>
    </p:spTree>
  </p:cSld>
  <p:clrMapOvr>
    <a:masterClrMapping/>
  </p:clrMapOvr>
  <p:transition spd="slow">
    <p:strips dir="ru"/>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3">
            <a:extLst>
              <a:ext uri="{FF2B5EF4-FFF2-40B4-BE49-F238E27FC236}">
                <a16:creationId xmlns:a16="http://schemas.microsoft.com/office/drawing/2014/main" id="{67DC36FD-7B54-48AB-A496-3C4A2ACE4216}"/>
              </a:ext>
            </a:extLst>
          </p:cNvPr>
          <p:cNvSpPr>
            <a:spLocks noGrp="1" noChangeArrowheads="1"/>
          </p:cNvSpPr>
          <p:nvPr>
            <p:ph type="body" idx="4294967295"/>
          </p:nvPr>
        </p:nvSpPr>
        <p:spPr>
          <a:xfrm>
            <a:off x="457200" y="404813"/>
            <a:ext cx="8218488" cy="6119812"/>
          </a:xfrm>
          <a:ln>
            <a:solidFill>
              <a:schemeClr val="tx1"/>
            </a:solidFill>
            <a:miter lim="800000"/>
            <a:headEnd/>
            <a:tailEnd/>
          </a:ln>
        </p:spPr>
        <p:txBody>
          <a:bodyPr/>
          <a:lstStyle/>
          <a:p>
            <a:pPr marL="360363" indent="-360363" algn="ctr">
              <a:buFontTx/>
              <a:buNone/>
            </a:pPr>
            <a:r>
              <a:rPr lang="en-US" altLang="it-IT" sz="4000" dirty="0" err="1">
                <a:solidFill>
                  <a:srgbClr val="FF0000"/>
                </a:solidFill>
                <a:latin typeface="Arial Black" panose="020B0A04020102020204" pitchFamily="34" charset="0"/>
              </a:rPr>
              <a:t>Retapamulina</a:t>
            </a:r>
            <a:r>
              <a:rPr lang="en-US" altLang="it-IT" sz="4000" dirty="0">
                <a:solidFill>
                  <a:srgbClr val="FF0000"/>
                </a:solidFill>
                <a:latin typeface="Arial Black" panose="020B0A04020102020204" pitchFamily="34" charset="0"/>
              </a:rPr>
              <a:t> </a:t>
            </a:r>
            <a:r>
              <a:rPr lang="en-GB" altLang="it-IT" sz="4000" dirty="0" err="1">
                <a:solidFill>
                  <a:srgbClr val="FF0000"/>
                </a:solidFill>
                <a:latin typeface="Arial Black" panose="020B0A04020102020204" pitchFamily="34" charset="0"/>
              </a:rPr>
              <a:t>unguento</a:t>
            </a:r>
            <a:r>
              <a:rPr lang="en-GB" altLang="it-IT" sz="4000" dirty="0">
                <a:solidFill>
                  <a:srgbClr val="FF0000"/>
                </a:solidFill>
                <a:latin typeface="Arial Black" panose="020B0A04020102020204" pitchFamily="34" charset="0"/>
              </a:rPr>
              <a:t> ha:</a:t>
            </a:r>
          </a:p>
          <a:p>
            <a:pPr marL="360363" indent="-360363">
              <a:buFontTx/>
              <a:buNone/>
            </a:pPr>
            <a:r>
              <a:rPr lang="en-GB" altLang="it-IT" sz="2400" dirty="0">
                <a:solidFill>
                  <a:srgbClr val="4D4D4D"/>
                </a:solidFill>
              </a:rPr>
              <a:t>un </a:t>
            </a:r>
            <a:r>
              <a:rPr lang="en-GB" altLang="it-IT" sz="2400" dirty="0" err="1">
                <a:solidFill>
                  <a:srgbClr val="4D4D4D"/>
                </a:solidFill>
              </a:rPr>
              <a:t>meccanismo</a:t>
            </a:r>
            <a:r>
              <a:rPr lang="en-GB" altLang="it-IT" sz="2400" dirty="0">
                <a:solidFill>
                  <a:srgbClr val="4D4D4D"/>
                </a:solidFill>
              </a:rPr>
              <a:t> </a:t>
            </a:r>
            <a:r>
              <a:rPr lang="en-GB" altLang="it-IT" sz="2400" dirty="0" err="1">
                <a:solidFill>
                  <a:srgbClr val="4D4D4D"/>
                </a:solidFill>
              </a:rPr>
              <a:t>d’azione</a:t>
            </a:r>
            <a:r>
              <a:rPr lang="en-GB" altLang="it-IT" sz="2400" dirty="0">
                <a:solidFill>
                  <a:srgbClr val="4D4D4D"/>
                </a:solidFill>
              </a:rPr>
              <a:t> </a:t>
            </a:r>
            <a:r>
              <a:rPr lang="en-GB" altLang="it-IT" sz="2400" dirty="0" err="1">
                <a:solidFill>
                  <a:srgbClr val="4D4D4D"/>
                </a:solidFill>
              </a:rPr>
              <a:t>innovativo</a:t>
            </a:r>
            <a:endParaRPr lang="en-GB" altLang="it-IT" sz="2400" dirty="0">
              <a:solidFill>
                <a:srgbClr val="4D4D4D"/>
              </a:solidFill>
            </a:endParaRPr>
          </a:p>
          <a:p>
            <a:pPr marL="825500" lvl="1"/>
            <a:r>
              <a:rPr lang="en-GB" altLang="it-IT" sz="2400" dirty="0" err="1">
                <a:solidFill>
                  <a:srgbClr val="4D4D4D"/>
                </a:solidFill>
              </a:rPr>
              <a:t>nessuna</a:t>
            </a:r>
            <a:r>
              <a:rPr lang="en-GB" altLang="it-IT" sz="2400" dirty="0">
                <a:solidFill>
                  <a:srgbClr val="4D4D4D"/>
                </a:solidFill>
              </a:rPr>
              <a:t> </a:t>
            </a:r>
            <a:r>
              <a:rPr lang="en-GB" altLang="it-IT" sz="2400" dirty="0" err="1">
                <a:solidFill>
                  <a:srgbClr val="4D4D4D"/>
                </a:solidFill>
              </a:rPr>
              <a:t>resistenza</a:t>
            </a:r>
            <a:r>
              <a:rPr lang="en-GB" altLang="it-IT" sz="2400" dirty="0">
                <a:solidFill>
                  <a:srgbClr val="4D4D4D"/>
                </a:solidFill>
              </a:rPr>
              <a:t> </a:t>
            </a:r>
            <a:r>
              <a:rPr lang="en-GB" altLang="it-IT" sz="2400" dirty="0" err="1">
                <a:solidFill>
                  <a:srgbClr val="4D4D4D"/>
                </a:solidFill>
              </a:rPr>
              <a:t>crociata</a:t>
            </a:r>
            <a:r>
              <a:rPr lang="en-GB" altLang="it-IT" sz="2400" dirty="0">
                <a:solidFill>
                  <a:srgbClr val="4D4D4D"/>
                </a:solidFill>
              </a:rPr>
              <a:t> nota con </a:t>
            </a:r>
            <a:r>
              <a:rPr lang="en-GB" altLang="it-IT" sz="2400" dirty="0" err="1">
                <a:solidFill>
                  <a:srgbClr val="4D4D4D"/>
                </a:solidFill>
              </a:rPr>
              <a:t>altre</a:t>
            </a:r>
            <a:r>
              <a:rPr lang="en-GB" altLang="it-IT" sz="2400" dirty="0">
                <a:solidFill>
                  <a:srgbClr val="4D4D4D"/>
                </a:solidFill>
              </a:rPr>
              <a:t> </a:t>
            </a:r>
            <a:r>
              <a:rPr lang="en-GB" altLang="it-IT" sz="2400" dirty="0" err="1">
                <a:solidFill>
                  <a:srgbClr val="4D4D4D"/>
                </a:solidFill>
              </a:rPr>
              <a:t>classi</a:t>
            </a:r>
            <a:r>
              <a:rPr lang="en-GB" altLang="it-IT" sz="2400" dirty="0">
                <a:solidFill>
                  <a:srgbClr val="4D4D4D"/>
                </a:solidFill>
              </a:rPr>
              <a:t> di </a:t>
            </a:r>
            <a:r>
              <a:rPr lang="en-GB" altLang="it-IT" sz="2400" dirty="0" err="1">
                <a:solidFill>
                  <a:srgbClr val="4D4D4D"/>
                </a:solidFill>
              </a:rPr>
              <a:t>antibatterici</a:t>
            </a:r>
            <a:endParaRPr lang="en-GB" altLang="it-IT" sz="2400" dirty="0">
              <a:solidFill>
                <a:srgbClr val="4D4D4D"/>
              </a:solidFill>
            </a:endParaRPr>
          </a:p>
          <a:p>
            <a:pPr marL="825500" lvl="1"/>
            <a:r>
              <a:rPr lang="en-GB" altLang="it-IT" sz="2400" dirty="0" err="1">
                <a:solidFill>
                  <a:srgbClr val="4D4D4D"/>
                </a:solidFill>
              </a:rPr>
              <a:t>un’eccellente</a:t>
            </a:r>
            <a:r>
              <a:rPr lang="en-GB" altLang="it-IT" sz="2400" dirty="0">
                <a:solidFill>
                  <a:srgbClr val="4D4D4D"/>
                </a:solidFill>
              </a:rPr>
              <a:t> </a:t>
            </a:r>
            <a:r>
              <a:rPr lang="en-GB" altLang="it-IT" sz="2400" dirty="0" err="1">
                <a:solidFill>
                  <a:srgbClr val="4D4D4D"/>
                </a:solidFill>
              </a:rPr>
              <a:t>attività</a:t>
            </a:r>
            <a:r>
              <a:rPr lang="en-GB" altLang="it-IT" sz="2400" dirty="0">
                <a:solidFill>
                  <a:srgbClr val="4D4D4D"/>
                </a:solidFill>
              </a:rPr>
              <a:t> </a:t>
            </a:r>
            <a:r>
              <a:rPr lang="en-GB" altLang="it-IT" sz="2400" i="1" dirty="0">
                <a:solidFill>
                  <a:srgbClr val="4D4D4D"/>
                </a:solidFill>
              </a:rPr>
              <a:t>in vitro</a:t>
            </a:r>
            <a:r>
              <a:rPr lang="en-GB" altLang="it-IT" sz="2400" dirty="0">
                <a:solidFill>
                  <a:srgbClr val="4D4D4D"/>
                </a:solidFill>
              </a:rPr>
              <a:t> </a:t>
            </a:r>
            <a:r>
              <a:rPr lang="en-GB" altLang="it-IT" sz="2400" dirty="0" err="1">
                <a:solidFill>
                  <a:srgbClr val="4D4D4D"/>
                </a:solidFill>
              </a:rPr>
              <a:t>contro</a:t>
            </a:r>
            <a:r>
              <a:rPr lang="en-GB" altLang="it-IT" sz="2400" dirty="0">
                <a:solidFill>
                  <a:srgbClr val="4D4D4D"/>
                </a:solidFill>
              </a:rPr>
              <a:t> </a:t>
            </a:r>
            <a:r>
              <a:rPr lang="en-GB" altLang="it-IT" sz="2400" i="1" dirty="0">
                <a:solidFill>
                  <a:srgbClr val="4D4D4D"/>
                </a:solidFill>
              </a:rPr>
              <a:t>S. aureus</a:t>
            </a:r>
            <a:r>
              <a:rPr lang="en-GB" altLang="it-IT" sz="2400" dirty="0">
                <a:solidFill>
                  <a:srgbClr val="4D4D4D"/>
                </a:solidFill>
              </a:rPr>
              <a:t> (</a:t>
            </a:r>
            <a:r>
              <a:rPr lang="en-GB" altLang="it-IT" sz="2400" dirty="0" err="1">
                <a:solidFill>
                  <a:srgbClr val="4D4D4D"/>
                </a:solidFill>
              </a:rPr>
              <a:t>inclusi</a:t>
            </a:r>
            <a:r>
              <a:rPr lang="en-GB" altLang="it-IT" sz="2400" dirty="0">
                <a:solidFill>
                  <a:srgbClr val="4D4D4D"/>
                </a:solidFill>
              </a:rPr>
              <a:t> </a:t>
            </a:r>
            <a:r>
              <a:rPr lang="en-GB" altLang="it-IT" sz="2400" dirty="0" err="1">
                <a:solidFill>
                  <a:srgbClr val="4D4D4D"/>
                </a:solidFill>
              </a:rPr>
              <a:t>i</a:t>
            </a:r>
            <a:r>
              <a:rPr lang="en-GB" altLang="it-IT" sz="2400" dirty="0">
                <a:solidFill>
                  <a:srgbClr val="4D4D4D"/>
                </a:solidFill>
              </a:rPr>
              <a:t> </a:t>
            </a:r>
            <a:r>
              <a:rPr lang="en-GB" altLang="it-IT" sz="2400" dirty="0" err="1">
                <a:solidFill>
                  <a:srgbClr val="4D4D4D"/>
                </a:solidFill>
              </a:rPr>
              <a:t>ceppi</a:t>
            </a:r>
            <a:r>
              <a:rPr lang="en-GB" altLang="it-IT" sz="2400" dirty="0">
                <a:solidFill>
                  <a:srgbClr val="4D4D4D"/>
                </a:solidFill>
              </a:rPr>
              <a:t> </a:t>
            </a:r>
            <a:r>
              <a:rPr lang="en-GB" altLang="it-IT" sz="2400" dirty="0" err="1">
                <a:solidFill>
                  <a:srgbClr val="4D4D4D"/>
                </a:solidFill>
              </a:rPr>
              <a:t>resistenti</a:t>
            </a:r>
            <a:r>
              <a:rPr lang="en-GB" altLang="it-IT" sz="2400" dirty="0">
                <a:solidFill>
                  <a:srgbClr val="4D4D4D"/>
                </a:solidFill>
              </a:rPr>
              <a:t> ad </a:t>
            </a:r>
            <a:r>
              <a:rPr lang="en-GB" altLang="it-IT" sz="2400" dirty="0" err="1">
                <a:solidFill>
                  <a:srgbClr val="4D4D4D"/>
                </a:solidFill>
              </a:rPr>
              <a:t>altri</a:t>
            </a:r>
            <a:r>
              <a:rPr lang="en-GB" altLang="it-IT" sz="2400" dirty="0">
                <a:solidFill>
                  <a:srgbClr val="4D4D4D"/>
                </a:solidFill>
              </a:rPr>
              <a:t> </a:t>
            </a:r>
            <a:r>
              <a:rPr lang="en-GB" altLang="it-IT" sz="2400" dirty="0" err="1">
                <a:solidFill>
                  <a:srgbClr val="4D4D4D"/>
                </a:solidFill>
              </a:rPr>
              <a:t>agenti</a:t>
            </a:r>
            <a:r>
              <a:rPr lang="en-GB" altLang="it-IT" sz="2400" dirty="0">
                <a:solidFill>
                  <a:srgbClr val="4D4D4D"/>
                </a:solidFill>
              </a:rPr>
              <a:t> </a:t>
            </a:r>
            <a:r>
              <a:rPr lang="en-GB" altLang="it-IT" sz="2400" dirty="0" err="1">
                <a:solidFill>
                  <a:srgbClr val="4D4D4D"/>
                </a:solidFill>
              </a:rPr>
              <a:t>antibiotici</a:t>
            </a:r>
            <a:r>
              <a:rPr lang="en-GB" altLang="it-IT" sz="2400" dirty="0">
                <a:solidFill>
                  <a:srgbClr val="4D4D4D"/>
                </a:solidFill>
              </a:rPr>
              <a:t>) e </a:t>
            </a:r>
            <a:r>
              <a:rPr lang="en-GB" altLang="it-IT" sz="2400" i="1" dirty="0">
                <a:solidFill>
                  <a:srgbClr val="4D4D4D"/>
                </a:solidFill>
              </a:rPr>
              <a:t>S. pyogenes</a:t>
            </a:r>
            <a:r>
              <a:rPr lang="en-GB" altLang="it-IT" sz="2400" dirty="0">
                <a:solidFill>
                  <a:srgbClr val="4D4D4D"/>
                </a:solidFill>
              </a:rPr>
              <a:t> </a:t>
            </a:r>
          </a:p>
          <a:p>
            <a:pPr marL="825500" lvl="1"/>
            <a:r>
              <a:rPr lang="en-GB" altLang="it-IT" sz="2400" dirty="0" err="1">
                <a:solidFill>
                  <a:srgbClr val="4D4D4D"/>
                </a:solidFill>
              </a:rPr>
              <a:t>un’elevata</a:t>
            </a:r>
            <a:r>
              <a:rPr lang="en-GB" altLang="it-IT" sz="2400" dirty="0">
                <a:solidFill>
                  <a:srgbClr val="4D4D4D"/>
                </a:solidFill>
              </a:rPr>
              <a:t> </a:t>
            </a:r>
            <a:r>
              <a:rPr lang="en-GB" altLang="it-IT" sz="2400" dirty="0" err="1">
                <a:solidFill>
                  <a:srgbClr val="4D4D4D"/>
                </a:solidFill>
              </a:rPr>
              <a:t>efficacia</a:t>
            </a:r>
            <a:r>
              <a:rPr lang="en-GB" altLang="it-IT" sz="2400" dirty="0">
                <a:solidFill>
                  <a:srgbClr val="4D4D4D"/>
                </a:solidFill>
              </a:rPr>
              <a:t> </a:t>
            </a:r>
            <a:r>
              <a:rPr lang="en-GB" altLang="it-IT" sz="2400" dirty="0" err="1">
                <a:solidFill>
                  <a:srgbClr val="4D4D4D"/>
                </a:solidFill>
              </a:rPr>
              <a:t>clinica</a:t>
            </a:r>
            <a:endParaRPr lang="en-GB" altLang="it-IT" sz="2400" dirty="0">
              <a:solidFill>
                <a:srgbClr val="4D4D4D"/>
              </a:solidFill>
            </a:endParaRPr>
          </a:p>
          <a:p>
            <a:pPr marL="825500" lvl="1"/>
            <a:r>
              <a:rPr lang="en-GB" altLang="it-IT" sz="2400" dirty="0" err="1">
                <a:solidFill>
                  <a:srgbClr val="4D4D4D"/>
                </a:solidFill>
              </a:rPr>
              <a:t>una</a:t>
            </a:r>
            <a:r>
              <a:rPr lang="en-GB" altLang="it-IT" sz="2400" dirty="0">
                <a:solidFill>
                  <a:srgbClr val="4D4D4D"/>
                </a:solidFill>
              </a:rPr>
              <a:t> </a:t>
            </a:r>
            <a:r>
              <a:rPr lang="en-GB" altLang="it-IT" sz="2400" dirty="0" err="1">
                <a:solidFill>
                  <a:srgbClr val="4D4D4D"/>
                </a:solidFill>
              </a:rPr>
              <a:t>bassa</a:t>
            </a:r>
            <a:r>
              <a:rPr lang="en-GB" altLang="it-IT" sz="2400" dirty="0">
                <a:solidFill>
                  <a:srgbClr val="4D4D4D"/>
                </a:solidFill>
              </a:rPr>
              <a:t> </a:t>
            </a:r>
            <a:r>
              <a:rPr lang="en-GB" altLang="it-IT" sz="2400" dirty="0" err="1">
                <a:solidFill>
                  <a:srgbClr val="4D4D4D"/>
                </a:solidFill>
              </a:rPr>
              <a:t>propensione</a:t>
            </a:r>
            <a:r>
              <a:rPr lang="en-GB" altLang="it-IT" sz="2400" dirty="0">
                <a:solidFill>
                  <a:srgbClr val="4D4D4D"/>
                </a:solidFill>
              </a:rPr>
              <a:t> </a:t>
            </a:r>
            <a:r>
              <a:rPr lang="en-GB" altLang="it-IT" sz="2400" i="1" dirty="0">
                <a:solidFill>
                  <a:srgbClr val="4D4D4D"/>
                </a:solidFill>
              </a:rPr>
              <a:t>in vitro</a:t>
            </a:r>
            <a:r>
              <a:rPr lang="en-GB" altLang="it-IT" sz="2400" dirty="0">
                <a:solidFill>
                  <a:srgbClr val="4D4D4D"/>
                </a:solidFill>
              </a:rPr>
              <a:t> </a:t>
            </a:r>
            <a:r>
              <a:rPr lang="en-GB" altLang="it-IT" sz="2400" dirty="0" err="1">
                <a:solidFill>
                  <a:srgbClr val="4D4D4D"/>
                </a:solidFill>
              </a:rPr>
              <a:t>allo</a:t>
            </a:r>
            <a:r>
              <a:rPr lang="en-GB" altLang="it-IT" sz="2400" dirty="0">
                <a:solidFill>
                  <a:srgbClr val="4D4D4D"/>
                </a:solidFill>
              </a:rPr>
              <a:t> </a:t>
            </a:r>
            <a:r>
              <a:rPr lang="en-GB" altLang="it-IT" sz="2400" dirty="0" err="1">
                <a:solidFill>
                  <a:srgbClr val="4D4D4D"/>
                </a:solidFill>
              </a:rPr>
              <a:t>sviluppo</a:t>
            </a:r>
            <a:r>
              <a:rPr lang="en-GB" altLang="it-IT" sz="2400" dirty="0">
                <a:solidFill>
                  <a:srgbClr val="4D4D4D"/>
                </a:solidFill>
              </a:rPr>
              <a:t> di </a:t>
            </a:r>
            <a:r>
              <a:rPr lang="en-GB" altLang="it-IT" sz="2400" dirty="0" err="1">
                <a:solidFill>
                  <a:srgbClr val="4D4D4D"/>
                </a:solidFill>
              </a:rPr>
              <a:t>resistenza</a:t>
            </a:r>
            <a:r>
              <a:rPr lang="en-GB" altLang="it-IT" sz="2400" dirty="0">
                <a:solidFill>
                  <a:srgbClr val="4D4D4D"/>
                </a:solidFill>
              </a:rPr>
              <a:t> </a:t>
            </a:r>
          </a:p>
          <a:p>
            <a:pPr marL="825500" lvl="1"/>
            <a:r>
              <a:rPr lang="en-GB" altLang="it-IT" sz="2400" dirty="0" err="1">
                <a:solidFill>
                  <a:srgbClr val="4D4D4D"/>
                </a:solidFill>
              </a:rPr>
              <a:t>offre</a:t>
            </a:r>
            <a:r>
              <a:rPr lang="en-GB" altLang="it-IT" sz="2400" dirty="0">
                <a:solidFill>
                  <a:srgbClr val="4D4D4D"/>
                </a:solidFill>
              </a:rPr>
              <a:t> un </a:t>
            </a:r>
            <a:r>
              <a:rPr lang="en-GB" altLang="it-IT" sz="2400" dirty="0" err="1">
                <a:solidFill>
                  <a:srgbClr val="4D4D4D"/>
                </a:solidFill>
              </a:rPr>
              <a:t>trattamento</a:t>
            </a:r>
            <a:r>
              <a:rPr lang="en-GB" altLang="it-IT" sz="2400" dirty="0">
                <a:solidFill>
                  <a:srgbClr val="4D4D4D"/>
                </a:solidFill>
              </a:rPr>
              <a:t> </a:t>
            </a:r>
            <a:r>
              <a:rPr lang="en-GB" altLang="it-IT" sz="2400" dirty="0" err="1">
                <a:solidFill>
                  <a:srgbClr val="4D4D4D"/>
                </a:solidFill>
              </a:rPr>
              <a:t>efficace</a:t>
            </a:r>
            <a:r>
              <a:rPr lang="en-GB" altLang="it-IT" sz="2400" dirty="0">
                <a:solidFill>
                  <a:srgbClr val="4D4D4D"/>
                </a:solidFill>
              </a:rPr>
              <a:t> senza </a:t>
            </a:r>
            <a:r>
              <a:rPr lang="en-GB" altLang="it-IT" sz="2400" dirty="0" err="1">
                <a:solidFill>
                  <a:srgbClr val="4D4D4D"/>
                </a:solidFill>
              </a:rPr>
              <a:t>esposizione</a:t>
            </a:r>
            <a:r>
              <a:rPr lang="en-GB" altLang="it-IT" sz="2400" dirty="0">
                <a:solidFill>
                  <a:srgbClr val="4D4D4D"/>
                </a:solidFill>
              </a:rPr>
              <a:t> </a:t>
            </a:r>
            <a:r>
              <a:rPr lang="en-GB" altLang="it-IT" sz="2400" dirty="0" err="1">
                <a:solidFill>
                  <a:srgbClr val="4D4D4D"/>
                </a:solidFill>
              </a:rPr>
              <a:t>sistemica</a:t>
            </a:r>
            <a:r>
              <a:rPr lang="en-GB" altLang="it-IT" sz="2400" dirty="0">
                <a:solidFill>
                  <a:srgbClr val="4D4D4D"/>
                </a:solidFill>
              </a:rPr>
              <a:t> </a:t>
            </a:r>
          </a:p>
          <a:p>
            <a:pPr marL="825500" lvl="1"/>
            <a:r>
              <a:rPr lang="en-GB" altLang="it-IT" sz="2400" dirty="0">
                <a:solidFill>
                  <a:srgbClr val="4D4D4D"/>
                </a:solidFill>
              </a:rPr>
              <a:t>è ben </a:t>
            </a:r>
            <a:r>
              <a:rPr lang="en-GB" altLang="it-IT" sz="2400" dirty="0" err="1">
                <a:solidFill>
                  <a:srgbClr val="4D4D4D"/>
                </a:solidFill>
              </a:rPr>
              <a:t>tollerato</a:t>
            </a:r>
            <a:r>
              <a:rPr lang="en-GB" altLang="it-IT" sz="2400" dirty="0">
                <a:solidFill>
                  <a:srgbClr val="4D4D4D"/>
                </a:solidFill>
              </a:rPr>
              <a:t> </a:t>
            </a:r>
            <a:r>
              <a:rPr lang="en-GB" altLang="it-IT" sz="2400" dirty="0" err="1">
                <a:solidFill>
                  <a:srgbClr val="4D4D4D"/>
                </a:solidFill>
              </a:rPr>
              <a:t>sia</a:t>
            </a:r>
            <a:r>
              <a:rPr lang="en-GB" altLang="it-IT" sz="2400" dirty="0">
                <a:solidFill>
                  <a:srgbClr val="4D4D4D"/>
                </a:solidFill>
              </a:rPr>
              <a:t> </a:t>
            </a:r>
            <a:r>
              <a:rPr lang="en-GB" altLang="it-IT" sz="2400" dirty="0" err="1">
                <a:solidFill>
                  <a:srgbClr val="4D4D4D"/>
                </a:solidFill>
              </a:rPr>
              <a:t>negli</a:t>
            </a:r>
            <a:r>
              <a:rPr lang="en-GB" altLang="it-IT" sz="2400" dirty="0">
                <a:solidFill>
                  <a:srgbClr val="4D4D4D"/>
                </a:solidFill>
              </a:rPr>
              <a:t> </a:t>
            </a:r>
            <a:r>
              <a:rPr lang="en-GB" altLang="it-IT" sz="2400" dirty="0" err="1">
                <a:solidFill>
                  <a:srgbClr val="4D4D4D"/>
                </a:solidFill>
              </a:rPr>
              <a:t>adulti</a:t>
            </a:r>
            <a:r>
              <a:rPr lang="en-GB" altLang="it-IT" sz="2400" dirty="0">
                <a:solidFill>
                  <a:srgbClr val="4D4D4D"/>
                </a:solidFill>
              </a:rPr>
              <a:t> </a:t>
            </a:r>
            <a:r>
              <a:rPr lang="en-GB" altLang="it-IT" sz="2400" dirty="0" err="1">
                <a:solidFill>
                  <a:srgbClr val="4D4D4D"/>
                </a:solidFill>
              </a:rPr>
              <a:t>che</a:t>
            </a:r>
            <a:r>
              <a:rPr lang="en-GB" altLang="it-IT" sz="2400" dirty="0">
                <a:solidFill>
                  <a:srgbClr val="4D4D4D"/>
                </a:solidFill>
              </a:rPr>
              <a:t> </a:t>
            </a:r>
            <a:r>
              <a:rPr lang="en-GB" altLang="it-IT" sz="2400" dirty="0" err="1">
                <a:solidFill>
                  <a:srgbClr val="4D4D4D"/>
                </a:solidFill>
              </a:rPr>
              <a:t>nei</a:t>
            </a:r>
            <a:r>
              <a:rPr lang="en-GB" altLang="it-IT" sz="2400" dirty="0">
                <a:solidFill>
                  <a:srgbClr val="4D4D4D"/>
                </a:solidFill>
              </a:rPr>
              <a:t> bambini</a:t>
            </a:r>
          </a:p>
          <a:p>
            <a:pPr marL="825500" lvl="1"/>
            <a:r>
              <a:rPr lang="en-GB" altLang="it-IT" sz="2400" dirty="0" err="1">
                <a:solidFill>
                  <a:srgbClr val="4D4D4D"/>
                </a:solidFill>
              </a:rPr>
              <a:t>richiede</a:t>
            </a:r>
            <a:r>
              <a:rPr lang="en-GB" altLang="it-IT" sz="2400" dirty="0">
                <a:solidFill>
                  <a:srgbClr val="4D4D4D"/>
                </a:solidFill>
              </a:rPr>
              <a:t> uno schema </a:t>
            </a:r>
            <a:r>
              <a:rPr lang="en-GB" altLang="it-IT" sz="2400" dirty="0" err="1">
                <a:solidFill>
                  <a:srgbClr val="4D4D4D"/>
                </a:solidFill>
              </a:rPr>
              <a:t>posologico</a:t>
            </a:r>
            <a:r>
              <a:rPr lang="en-GB" altLang="it-IT" sz="2400" dirty="0">
                <a:solidFill>
                  <a:srgbClr val="4D4D4D"/>
                </a:solidFill>
              </a:rPr>
              <a:t> di soli 5 </a:t>
            </a:r>
            <a:r>
              <a:rPr lang="en-GB" altLang="it-IT" sz="2400" dirty="0" err="1">
                <a:solidFill>
                  <a:srgbClr val="4D4D4D"/>
                </a:solidFill>
              </a:rPr>
              <a:t>giorni</a:t>
            </a:r>
            <a:r>
              <a:rPr lang="en-GB" altLang="it-IT" sz="2400" dirty="0">
                <a:solidFill>
                  <a:srgbClr val="4D4D4D"/>
                </a:solidFill>
              </a:rPr>
              <a:t> b.i.d.</a:t>
            </a:r>
            <a:endParaRPr lang="en-US" altLang="it-IT" sz="2400" dirty="0">
              <a:solidFill>
                <a:srgbClr val="4D4D4D"/>
              </a:solidFill>
            </a:endParaRPr>
          </a:p>
        </p:txBody>
      </p:sp>
    </p:spTree>
  </p:cSld>
  <p:clrMapOvr>
    <a:masterClrMapping/>
  </p:clrMapOvr>
  <p:transition spd="slow">
    <p:strips dir="ru"/>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a:extLst>
              <a:ext uri="{FF2B5EF4-FFF2-40B4-BE49-F238E27FC236}">
                <a16:creationId xmlns:a16="http://schemas.microsoft.com/office/drawing/2014/main" id="{60C922E8-FD98-4DAB-A163-B2F0A8834CF1}"/>
              </a:ext>
            </a:extLst>
          </p:cNvPr>
          <p:cNvSpPr>
            <a:spLocks noGrp="1" noChangeArrowheads="1"/>
          </p:cNvSpPr>
          <p:nvPr>
            <p:ph type="title"/>
          </p:nvPr>
        </p:nvSpPr>
        <p:spPr/>
        <p:txBody>
          <a:bodyPr/>
          <a:lstStyle/>
          <a:p>
            <a:r>
              <a:rPr lang="it-IT" altLang="it-IT"/>
              <a:t>Eventi avversi (AE	s)</a:t>
            </a:r>
          </a:p>
        </p:txBody>
      </p:sp>
      <p:pic>
        <p:nvPicPr>
          <p:cNvPr id="159747" name="Picture 4">
            <a:extLst>
              <a:ext uri="{FF2B5EF4-FFF2-40B4-BE49-F238E27FC236}">
                <a16:creationId xmlns:a16="http://schemas.microsoft.com/office/drawing/2014/main" id="{76265C5D-43DE-4AF0-B167-A19EC17F8DB5}"/>
              </a:ext>
            </a:extLst>
          </p:cNvPr>
          <p:cNvPicPr>
            <a:picLocks noGrp="1" noChangeAspect="1" noChangeArrowheads="1"/>
          </p:cNvPicPr>
          <p:nvPr>
            <p:ph type="body" idx="1"/>
          </p:nvPr>
        </p:nvPicPr>
        <p:blipFill>
          <a:blip r:embed="rId2">
            <a:extLst>
              <a:ext uri="{28A0092B-C50C-407E-A947-70E740481C1C}">
                <a14:useLocalDpi xmlns:a14="http://schemas.microsoft.com/office/drawing/2010/main"/>
              </a:ext>
            </a:extLst>
          </a:blip>
          <a:srcRect/>
          <a:stretch>
            <a:fillRect/>
          </a:stretch>
        </p:blipFill>
        <p:spPr>
          <a:xfrm>
            <a:off x="179388" y="1700213"/>
            <a:ext cx="8713787" cy="4524375"/>
          </a:xfrm>
          <a:noFill/>
        </p:spPr>
      </p:pic>
      <p:cxnSp>
        <p:nvCxnSpPr>
          <p:cNvPr id="159748" name="Connettore 1 4">
            <a:extLst>
              <a:ext uri="{FF2B5EF4-FFF2-40B4-BE49-F238E27FC236}">
                <a16:creationId xmlns:a16="http://schemas.microsoft.com/office/drawing/2014/main" id="{BFF98422-53AD-4B15-B55A-8C9E625255E0}"/>
              </a:ext>
            </a:extLst>
          </p:cNvPr>
          <p:cNvCxnSpPr>
            <a:cxnSpLocks noChangeShapeType="1"/>
          </p:cNvCxnSpPr>
          <p:nvPr/>
        </p:nvCxnSpPr>
        <p:spPr bwMode="auto">
          <a:xfrm>
            <a:off x="323850" y="3068638"/>
            <a:ext cx="3311525" cy="0"/>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59749" name="Connettore 1 7">
            <a:extLst>
              <a:ext uri="{FF2B5EF4-FFF2-40B4-BE49-F238E27FC236}">
                <a16:creationId xmlns:a16="http://schemas.microsoft.com/office/drawing/2014/main" id="{C1896DD5-7153-4495-A8D7-FA76756B1B0C}"/>
              </a:ext>
            </a:extLst>
          </p:cNvPr>
          <p:cNvCxnSpPr>
            <a:cxnSpLocks noChangeShapeType="1"/>
          </p:cNvCxnSpPr>
          <p:nvPr/>
        </p:nvCxnSpPr>
        <p:spPr bwMode="auto">
          <a:xfrm>
            <a:off x="250825" y="3644900"/>
            <a:ext cx="2520950" cy="0"/>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spTree>
  </p:cSld>
  <p:clrMapOvr>
    <a:masterClrMapping/>
  </p:clrMapOvr>
  <p:transition spd="slow">
    <p:strips dir="ru"/>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a:extLst>
              <a:ext uri="{FF2B5EF4-FFF2-40B4-BE49-F238E27FC236}">
                <a16:creationId xmlns:a16="http://schemas.microsoft.com/office/drawing/2014/main" id="{A2361ED4-B6C1-42B4-A918-809DA6762B5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0825" y="549275"/>
            <a:ext cx="8767763" cy="5759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Connettore diritto 2">
            <a:extLst>
              <a:ext uri="{FF2B5EF4-FFF2-40B4-BE49-F238E27FC236}">
                <a16:creationId xmlns:a16="http://schemas.microsoft.com/office/drawing/2014/main" id="{A9D06CC1-F15C-488B-BE61-B21A020575F7}"/>
              </a:ext>
            </a:extLst>
          </p:cNvPr>
          <p:cNvCxnSpPr/>
          <p:nvPr/>
        </p:nvCxnSpPr>
        <p:spPr bwMode="auto">
          <a:xfrm>
            <a:off x="1403648" y="3140968"/>
            <a:ext cx="4104456" cy="0"/>
          </a:xfrm>
          <a:prstGeom prst="line">
            <a:avLst/>
          </a:prstGeom>
          <a:solidFill>
            <a:schemeClr val="accent1"/>
          </a:solidFill>
          <a:ln w="19050" cap="flat" cmpd="sng" algn="ctr">
            <a:solidFill>
              <a:srgbClr val="FF0000"/>
            </a:solidFill>
            <a:prstDash val="solid"/>
            <a:round/>
            <a:headEnd type="none" w="med" len="med"/>
            <a:tailEnd type="none" w="med" len="med"/>
          </a:ln>
          <a:effectLst/>
        </p:spPr>
      </p:cxnSp>
    </p:spTree>
  </p:cSld>
  <p:clrMapOvr>
    <a:masterClrMapping/>
  </p:clrMapOvr>
  <p:transition spd="slow">
    <p:strips dir="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4">
            <a:extLst>
              <a:ext uri="{FF2B5EF4-FFF2-40B4-BE49-F238E27FC236}">
                <a16:creationId xmlns:a16="http://schemas.microsoft.com/office/drawing/2014/main" id="{12799CC8-93E7-409B-A97C-21D893C03AEF}"/>
              </a:ext>
            </a:extLst>
          </p:cNvPr>
          <p:cNvSpPr txBox="1">
            <a:spLocks noChangeArrowheads="1"/>
          </p:cNvSpPr>
          <p:nvPr/>
        </p:nvSpPr>
        <p:spPr bwMode="auto">
          <a:xfrm>
            <a:off x="358775" y="476250"/>
            <a:ext cx="84248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4400">
                <a:solidFill>
                  <a:srgbClr val="FF0000"/>
                </a:solidFill>
              </a:rPr>
              <a:t>Terapia locale o terapia topica</a:t>
            </a:r>
          </a:p>
        </p:txBody>
      </p:sp>
      <p:sp>
        <p:nvSpPr>
          <p:cNvPr id="22531" name="Text Box 5">
            <a:extLst>
              <a:ext uri="{FF2B5EF4-FFF2-40B4-BE49-F238E27FC236}">
                <a16:creationId xmlns:a16="http://schemas.microsoft.com/office/drawing/2014/main" id="{AAB74DD3-20F3-4E1D-91DB-CBACB74A93E4}"/>
              </a:ext>
            </a:extLst>
          </p:cNvPr>
          <p:cNvSpPr txBox="1">
            <a:spLocks noChangeArrowheads="1"/>
          </p:cNvSpPr>
          <p:nvPr/>
        </p:nvSpPr>
        <p:spPr bwMode="auto">
          <a:xfrm>
            <a:off x="250825" y="1557338"/>
            <a:ext cx="8642350" cy="507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it-IT" altLang="it-IT" sz="2400" dirty="0">
                <a:solidFill>
                  <a:schemeClr val="accent2"/>
                </a:solidFill>
              </a:rPr>
              <a:t>A seconda della </a:t>
            </a:r>
            <a:r>
              <a:rPr lang="it-IT" altLang="it-IT" sz="2400" dirty="0">
                <a:solidFill>
                  <a:srgbClr val="FF0000"/>
                </a:solidFill>
              </a:rPr>
              <a:t>sede anatomica </a:t>
            </a:r>
            <a:r>
              <a:rPr lang="it-IT" altLang="it-IT" sz="2400" dirty="0">
                <a:solidFill>
                  <a:schemeClr val="accent2"/>
                </a:solidFill>
              </a:rPr>
              <a:t>si ha un diverso spessore </a:t>
            </a:r>
            <a:r>
              <a:rPr lang="it-IT" altLang="it-IT" sz="2400" dirty="0">
                <a:solidFill>
                  <a:schemeClr val="accent2"/>
                </a:solidFill>
                <a:sym typeface="Wingdings" panose="05000000000000000000" pitchFamily="2" charset="2"/>
              </a:rPr>
              <a:t></a:t>
            </a:r>
            <a:r>
              <a:rPr lang="it-IT" altLang="it-IT" sz="2400" dirty="0">
                <a:solidFill>
                  <a:schemeClr val="accent2"/>
                </a:solidFill>
              </a:rPr>
              <a:t> una differente permeabilità</a:t>
            </a:r>
          </a:p>
          <a:p>
            <a:pPr eaLnBrk="1" hangingPunct="1">
              <a:spcBef>
                <a:spcPct val="50000"/>
              </a:spcBef>
            </a:pPr>
            <a:r>
              <a:rPr lang="it-IT" altLang="it-IT" sz="2400" dirty="0">
                <a:solidFill>
                  <a:schemeClr val="accent2"/>
                </a:solidFill>
              </a:rPr>
              <a:t>Anche l’</a:t>
            </a:r>
            <a:r>
              <a:rPr lang="it-IT" altLang="it-IT" sz="2400" dirty="0">
                <a:solidFill>
                  <a:srgbClr val="FF0000"/>
                </a:solidFill>
              </a:rPr>
              <a:t>integrità</a:t>
            </a:r>
            <a:r>
              <a:rPr lang="it-IT" altLang="it-IT" sz="2400" dirty="0">
                <a:solidFill>
                  <a:schemeClr val="accent2"/>
                </a:solidFill>
              </a:rPr>
              <a:t> della cute costituisce un fattore fondamentale per l’effetto barriera alla penetrazione</a:t>
            </a:r>
          </a:p>
          <a:p>
            <a:pPr eaLnBrk="1" hangingPunct="1">
              <a:spcBef>
                <a:spcPct val="50000"/>
              </a:spcBef>
            </a:pPr>
            <a:r>
              <a:rPr lang="it-IT" altLang="it-IT" sz="2400" dirty="0">
                <a:solidFill>
                  <a:schemeClr val="accent2"/>
                </a:solidFill>
              </a:rPr>
              <a:t>In caso di lesioni cutanee una sostanza può rapidamente diffondere nello strato corneo e, una volta nel derma, raggiungere la circolazione sistemica</a:t>
            </a:r>
          </a:p>
          <a:p>
            <a:pPr eaLnBrk="1" hangingPunct="1">
              <a:spcBef>
                <a:spcPct val="50000"/>
              </a:spcBef>
            </a:pPr>
            <a:r>
              <a:rPr lang="it-IT" altLang="it-IT" sz="2400" dirty="0">
                <a:solidFill>
                  <a:schemeClr val="accent2"/>
                </a:solidFill>
              </a:rPr>
              <a:t>I </a:t>
            </a:r>
            <a:r>
              <a:rPr lang="it-IT" altLang="it-IT" sz="2400" dirty="0">
                <a:solidFill>
                  <a:srgbClr val="FF0000"/>
                </a:solidFill>
              </a:rPr>
              <a:t>processi patologici</a:t>
            </a:r>
            <a:r>
              <a:rPr lang="it-IT" altLang="it-IT" sz="2400" dirty="0">
                <a:solidFill>
                  <a:schemeClr val="accent2"/>
                </a:solidFill>
              </a:rPr>
              <a:t> possono compromettere la barriera cutanea alterando sia la composizione di proteine e lipidi (ad es. ittiosi, dermatite atopica e dermatite da contatto) sia il processo di proliferazione dei </a:t>
            </a:r>
            <a:r>
              <a:rPr lang="it-IT" altLang="it-IT" sz="2400" dirty="0" err="1">
                <a:solidFill>
                  <a:schemeClr val="accent2"/>
                </a:solidFill>
              </a:rPr>
              <a:t>corneociti</a:t>
            </a:r>
            <a:r>
              <a:rPr lang="it-IT" altLang="it-IT" sz="2400" dirty="0">
                <a:solidFill>
                  <a:schemeClr val="accent2"/>
                </a:solidFill>
              </a:rPr>
              <a:t> (ad es. psoriasi)</a:t>
            </a:r>
          </a:p>
        </p:txBody>
      </p:sp>
    </p:spTree>
  </p:cSld>
  <p:clrMapOvr>
    <a:masterClrMapping/>
  </p:clrMapOvr>
  <p:transition spd="slow">
    <p:strips dir="ru"/>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itolo 1">
            <a:extLst>
              <a:ext uri="{FF2B5EF4-FFF2-40B4-BE49-F238E27FC236}">
                <a16:creationId xmlns:a16="http://schemas.microsoft.com/office/drawing/2014/main" id="{98E1E4C1-3EFE-4104-B053-1E856E1EE308}"/>
              </a:ext>
            </a:extLst>
          </p:cNvPr>
          <p:cNvSpPr>
            <a:spLocks noGrp="1" noChangeArrowheads="1"/>
          </p:cNvSpPr>
          <p:nvPr>
            <p:ph type="title"/>
          </p:nvPr>
        </p:nvSpPr>
        <p:spPr/>
        <p:txBody>
          <a:bodyPr/>
          <a:lstStyle/>
          <a:p>
            <a:r>
              <a:rPr lang="it-IT" altLang="it-IT" b="1">
                <a:solidFill>
                  <a:srgbClr val="FF0000"/>
                </a:solidFill>
              </a:rPr>
              <a:t>Ozenoxacina crema 10 mg/g</a:t>
            </a:r>
          </a:p>
        </p:txBody>
      </p:sp>
      <p:sp>
        <p:nvSpPr>
          <p:cNvPr id="161795" name="Segnaposto contenuto 2">
            <a:extLst>
              <a:ext uri="{FF2B5EF4-FFF2-40B4-BE49-F238E27FC236}">
                <a16:creationId xmlns:a16="http://schemas.microsoft.com/office/drawing/2014/main" id="{87C3A972-6141-4ED3-8881-5F40743F564C}"/>
              </a:ext>
            </a:extLst>
          </p:cNvPr>
          <p:cNvSpPr>
            <a:spLocks noGrp="1" noChangeArrowheads="1"/>
          </p:cNvSpPr>
          <p:nvPr>
            <p:ph idx="1"/>
          </p:nvPr>
        </p:nvSpPr>
        <p:spPr/>
        <p:txBody>
          <a:bodyPr/>
          <a:lstStyle/>
          <a:p>
            <a:r>
              <a:rPr lang="it-IT" altLang="it-IT" sz="2000" dirty="0"/>
              <a:t>Indicato per un’infezione batterica che colpisce piccole aree cutanee</a:t>
            </a:r>
          </a:p>
          <a:p>
            <a:r>
              <a:rPr lang="it-IT" altLang="it-IT" sz="2000" dirty="0"/>
              <a:t>Indicato negli adulti, negli adolescenti, nei bambini e nei lattanti &gt; sei mesi </a:t>
            </a:r>
          </a:p>
          <a:p>
            <a:r>
              <a:rPr lang="it-IT" altLang="it-IT" sz="2000" dirty="0"/>
              <a:t>Chinolonico non fluoridrato</a:t>
            </a:r>
          </a:p>
          <a:p>
            <a:r>
              <a:rPr lang="it-IT" altLang="it-IT" sz="2000" dirty="0"/>
              <a:t>Applicazione di un sottile strato di crema sulla cute infetta due volte al giorno per cinque giorni </a:t>
            </a:r>
          </a:p>
          <a:p>
            <a:r>
              <a:rPr lang="it-IT" altLang="it-IT" sz="2000" dirty="0"/>
              <a:t>L’area trattata può essere coperta con una garza o un bendaggio sterile, se lo si desidera </a:t>
            </a:r>
          </a:p>
          <a:p>
            <a:r>
              <a:rPr lang="it-IT" altLang="it-IT" sz="2000" dirty="0"/>
              <a:t>Lavare le mani prima e dopo l'applicazione della crema</a:t>
            </a:r>
          </a:p>
          <a:p>
            <a:pPr eaLnBrk="1" hangingPunct="1"/>
            <a:r>
              <a:rPr lang="it-IT" altLang="it-IT" sz="2000" dirty="0"/>
              <a:t>Eccipiente(i) con effetti noti: ogni grammo di crema contiene 1mg di acido benzoico (E-210), 150 mg di glicole propilenico e 40 mg di alcol </a:t>
            </a:r>
            <a:r>
              <a:rPr lang="it-IT" altLang="it-IT" sz="2000" dirty="0" err="1"/>
              <a:t>stearilico</a:t>
            </a:r>
            <a:r>
              <a:rPr lang="it-IT" altLang="it-IT" sz="2000" dirty="0"/>
              <a:t>.</a:t>
            </a:r>
          </a:p>
          <a:p>
            <a:endParaRPr lang="it-IT" altLang="it-IT" sz="2000" dirty="0"/>
          </a:p>
        </p:txBody>
      </p:sp>
    </p:spTree>
  </p:cSld>
  <p:clrMapOvr>
    <a:masterClrMapping/>
  </p:clrMapOvr>
  <p:transition spd="slow">
    <p:strips dir="ru"/>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itolo 1">
            <a:extLst>
              <a:ext uri="{FF2B5EF4-FFF2-40B4-BE49-F238E27FC236}">
                <a16:creationId xmlns:a16="http://schemas.microsoft.com/office/drawing/2014/main" id="{98E1E4C1-3EFE-4104-B053-1E856E1EE308}"/>
              </a:ext>
            </a:extLst>
          </p:cNvPr>
          <p:cNvSpPr>
            <a:spLocks noGrp="1" noChangeArrowheads="1"/>
          </p:cNvSpPr>
          <p:nvPr>
            <p:ph type="title"/>
          </p:nvPr>
        </p:nvSpPr>
        <p:spPr/>
        <p:txBody>
          <a:bodyPr/>
          <a:lstStyle/>
          <a:p>
            <a:r>
              <a:rPr lang="it-IT" altLang="it-IT" b="1">
                <a:solidFill>
                  <a:srgbClr val="FF0000"/>
                </a:solidFill>
              </a:rPr>
              <a:t>Ozenoxacina crema 10 mg/g</a:t>
            </a:r>
          </a:p>
        </p:txBody>
      </p:sp>
      <p:sp>
        <p:nvSpPr>
          <p:cNvPr id="161795" name="Segnaposto contenuto 2">
            <a:extLst>
              <a:ext uri="{FF2B5EF4-FFF2-40B4-BE49-F238E27FC236}">
                <a16:creationId xmlns:a16="http://schemas.microsoft.com/office/drawing/2014/main" id="{87C3A972-6141-4ED3-8881-5F40743F564C}"/>
              </a:ext>
            </a:extLst>
          </p:cNvPr>
          <p:cNvSpPr>
            <a:spLocks noGrp="1" noChangeArrowheads="1"/>
          </p:cNvSpPr>
          <p:nvPr>
            <p:ph idx="1"/>
          </p:nvPr>
        </p:nvSpPr>
        <p:spPr/>
        <p:txBody>
          <a:bodyPr/>
          <a:lstStyle/>
          <a:p>
            <a:r>
              <a:rPr lang="it-IT" altLang="it-IT" sz="2400" dirty="0"/>
              <a:t>Approvato da FDA nel 2017</a:t>
            </a:r>
          </a:p>
          <a:p>
            <a:r>
              <a:rPr lang="it-IT" altLang="it-IT" sz="2400" dirty="0"/>
              <a:t>EMA nel 2019</a:t>
            </a:r>
          </a:p>
          <a:p>
            <a:r>
              <a:rPr lang="it-IT" altLang="it-IT" sz="2400" dirty="0"/>
              <a:t>Caratteristiche promettenti</a:t>
            </a:r>
          </a:p>
          <a:p>
            <a:r>
              <a:rPr lang="it-IT" altLang="it-IT" sz="2400" dirty="0"/>
              <a:t>NO l'atomo di fluoro NO chinolone-indotta </a:t>
            </a:r>
            <a:r>
              <a:rPr lang="it-IT" altLang="it-IT" sz="2400" dirty="0" err="1"/>
              <a:t>condrotossicità</a:t>
            </a:r>
            <a:endParaRPr lang="it-IT" altLang="it-IT" sz="2400" dirty="0"/>
          </a:p>
          <a:p>
            <a:r>
              <a:rPr lang="it-IT" altLang="it-IT" sz="2400" dirty="0"/>
              <a:t>Esercita una doppia inibizione su DNA </a:t>
            </a:r>
            <a:r>
              <a:rPr lang="it-IT" altLang="it-IT" sz="2400" dirty="0" err="1"/>
              <a:t>girasi</a:t>
            </a:r>
            <a:r>
              <a:rPr lang="it-IT" altLang="it-IT" sz="2400" dirty="0"/>
              <a:t> e topoisomerasi IV, impedendo così possibile resistenze</a:t>
            </a:r>
          </a:p>
          <a:p>
            <a:endParaRPr lang="it-IT" altLang="it-IT" sz="2000" dirty="0"/>
          </a:p>
        </p:txBody>
      </p:sp>
    </p:spTree>
    <p:extLst>
      <p:ext uri="{BB962C8B-B14F-4D97-AF65-F5344CB8AC3E}">
        <p14:creationId xmlns:p14="http://schemas.microsoft.com/office/powerpoint/2010/main" val="2720944144"/>
      </p:ext>
    </p:extLst>
  </p:cSld>
  <p:clrMapOvr>
    <a:masterClrMapping/>
  </p:clrMapOvr>
  <p:transition spd="slow">
    <p:strips dir="ru"/>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itolo 1">
            <a:extLst>
              <a:ext uri="{FF2B5EF4-FFF2-40B4-BE49-F238E27FC236}">
                <a16:creationId xmlns:a16="http://schemas.microsoft.com/office/drawing/2014/main" id="{98E1E4C1-3EFE-4104-B053-1E856E1EE308}"/>
              </a:ext>
            </a:extLst>
          </p:cNvPr>
          <p:cNvSpPr>
            <a:spLocks noGrp="1" noChangeArrowheads="1"/>
          </p:cNvSpPr>
          <p:nvPr>
            <p:ph type="title"/>
          </p:nvPr>
        </p:nvSpPr>
        <p:spPr/>
        <p:txBody>
          <a:bodyPr/>
          <a:lstStyle/>
          <a:p>
            <a:r>
              <a:rPr lang="it-IT" altLang="it-IT" b="1">
                <a:solidFill>
                  <a:srgbClr val="FF0000"/>
                </a:solidFill>
              </a:rPr>
              <a:t>Ozenoxacina crema 10 mg/g</a:t>
            </a:r>
          </a:p>
        </p:txBody>
      </p:sp>
      <p:sp>
        <p:nvSpPr>
          <p:cNvPr id="161795" name="Segnaposto contenuto 2">
            <a:extLst>
              <a:ext uri="{FF2B5EF4-FFF2-40B4-BE49-F238E27FC236}">
                <a16:creationId xmlns:a16="http://schemas.microsoft.com/office/drawing/2014/main" id="{87C3A972-6141-4ED3-8881-5F40743F564C}"/>
              </a:ext>
            </a:extLst>
          </p:cNvPr>
          <p:cNvSpPr>
            <a:spLocks noGrp="1" noChangeArrowheads="1"/>
          </p:cNvSpPr>
          <p:nvPr>
            <p:ph idx="1"/>
          </p:nvPr>
        </p:nvSpPr>
        <p:spPr/>
        <p:txBody>
          <a:bodyPr/>
          <a:lstStyle/>
          <a:p>
            <a:r>
              <a:rPr lang="it-IT" altLang="it-IT" sz="2400" dirty="0"/>
              <a:t>Torello et al </a:t>
            </a:r>
          </a:p>
          <a:p>
            <a:r>
              <a:rPr lang="it-IT" altLang="it-IT" sz="2400" dirty="0"/>
              <a:t>Trial di fase I e III</a:t>
            </a:r>
          </a:p>
          <a:p>
            <a:r>
              <a:rPr lang="it-IT" altLang="it-IT" sz="2400" dirty="0"/>
              <a:t>529 impetigini non bollose</a:t>
            </a:r>
          </a:p>
          <a:p>
            <a:r>
              <a:rPr lang="it-IT" altLang="it-IT" sz="2400" dirty="0"/>
              <a:t>Età 6 mesi</a:t>
            </a:r>
            <a:r>
              <a:rPr lang="it-IT" altLang="it-IT" sz="2400" dirty="0">
                <a:sym typeface="Wingdings" panose="05000000000000000000" pitchFamily="2" charset="2"/>
              </a:rPr>
              <a:t>18 aa</a:t>
            </a:r>
          </a:p>
          <a:p>
            <a:r>
              <a:rPr lang="it-IT" altLang="it-IT" sz="2400" dirty="0">
                <a:sym typeface="Wingdings" panose="05000000000000000000" pitchFamily="2" charset="2"/>
              </a:rPr>
              <a:t>Regressione in tutti i pazienti delle lesioni</a:t>
            </a:r>
          </a:p>
          <a:p>
            <a:r>
              <a:rPr lang="it-IT" altLang="it-IT" sz="2400" dirty="0">
                <a:sym typeface="Wingdings" panose="05000000000000000000" pitchFamily="2" charset="2"/>
              </a:rPr>
              <a:t>Solo in 1 assorbimento sistemico, ma a dosi non tossiche</a:t>
            </a:r>
          </a:p>
          <a:p>
            <a:r>
              <a:rPr lang="it-IT" altLang="it-IT" sz="2400" dirty="0">
                <a:sym typeface="Wingdings" panose="05000000000000000000" pitchFamily="2" charset="2"/>
              </a:rPr>
              <a:t>Efficace e sicuro</a:t>
            </a:r>
            <a:endParaRPr lang="it-IT" altLang="it-IT" sz="2400" dirty="0"/>
          </a:p>
          <a:p>
            <a:endParaRPr lang="it-IT" altLang="it-IT" sz="2000" dirty="0"/>
          </a:p>
        </p:txBody>
      </p:sp>
    </p:spTree>
    <p:extLst>
      <p:ext uri="{BB962C8B-B14F-4D97-AF65-F5344CB8AC3E}">
        <p14:creationId xmlns:p14="http://schemas.microsoft.com/office/powerpoint/2010/main" val="3097413115"/>
      </p:ext>
    </p:extLst>
  </p:cSld>
  <p:clrMapOvr>
    <a:masterClrMapping/>
  </p:clrMapOvr>
  <p:transition spd="slow">
    <p:strips dir="ru"/>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itolo 1">
            <a:extLst>
              <a:ext uri="{FF2B5EF4-FFF2-40B4-BE49-F238E27FC236}">
                <a16:creationId xmlns:a16="http://schemas.microsoft.com/office/drawing/2014/main" id="{98E1E4C1-3EFE-4104-B053-1E856E1EE308}"/>
              </a:ext>
            </a:extLst>
          </p:cNvPr>
          <p:cNvSpPr>
            <a:spLocks noGrp="1" noChangeArrowheads="1"/>
          </p:cNvSpPr>
          <p:nvPr>
            <p:ph type="title"/>
          </p:nvPr>
        </p:nvSpPr>
        <p:spPr/>
        <p:txBody>
          <a:bodyPr/>
          <a:lstStyle/>
          <a:p>
            <a:r>
              <a:rPr lang="it-IT" altLang="it-IT" b="1" dirty="0">
                <a:solidFill>
                  <a:srgbClr val="FF0000"/>
                </a:solidFill>
              </a:rPr>
              <a:t>DAC da Ab</a:t>
            </a:r>
          </a:p>
        </p:txBody>
      </p:sp>
      <p:sp>
        <p:nvSpPr>
          <p:cNvPr id="161795" name="Segnaposto contenuto 2">
            <a:extLst>
              <a:ext uri="{FF2B5EF4-FFF2-40B4-BE49-F238E27FC236}">
                <a16:creationId xmlns:a16="http://schemas.microsoft.com/office/drawing/2014/main" id="{87C3A972-6141-4ED3-8881-5F40743F564C}"/>
              </a:ext>
            </a:extLst>
          </p:cNvPr>
          <p:cNvSpPr>
            <a:spLocks noGrp="1" noChangeArrowheads="1"/>
          </p:cNvSpPr>
          <p:nvPr>
            <p:ph idx="1"/>
          </p:nvPr>
        </p:nvSpPr>
        <p:spPr/>
        <p:txBody>
          <a:bodyPr/>
          <a:lstStyle/>
          <a:p>
            <a:r>
              <a:rPr lang="it-IT" altLang="it-IT" sz="2400" dirty="0"/>
              <a:t>Rare </a:t>
            </a:r>
          </a:p>
          <a:p>
            <a:r>
              <a:rPr lang="it-IT" altLang="it-IT" sz="2400" dirty="0"/>
              <a:t>Più comuni con </a:t>
            </a:r>
            <a:r>
              <a:rPr lang="it-IT" altLang="it-IT" sz="2400" dirty="0" err="1"/>
              <a:t>aminoglicosidi</a:t>
            </a:r>
            <a:endParaRPr lang="it-IT" altLang="it-IT" sz="2400" dirty="0"/>
          </a:p>
          <a:p>
            <a:r>
              <a:rPr lang="it-IT" altLang="it-IT" sz="2400" dirty="0"/>
              <a:t>1-1-3.8% dei casi trattati</a:t>
            </a:r>
          </a:p>
          <a:p>
            <a:r>
              <a:rPr lang="it-IT" altLang="it-IT" sz="2400" dirty="0"/>
              <a:t>La principale è la neomicina, che però crocia con </a:t>
            </a:r>
            <a:r>
              <a:rPr lang="it-IT" altLang="it-IT" sz="2400" dirty="0" err="1"/>
              <a:t>tobramicicina</a:t>
            </a:r>
            <a:r>
              <a:rPr lang="it-IT" altLang="it-IT" sz="2400" dirty="0"/>
              <a:t>, </a:t>
            </a:r>
            <a:r>
              <a:rPr lang="it-IT" altLang="it-IT" sz="2400" dirty="0" err="1"/>
              <a:t>kanamicina</a:t>
            </a:r>
            <a:r>
              <a:rPr lang="it-IT" altLang="it-IT" sz="2400" dirty="0"/>
              <a:t> e gentamicina</a:t>
            </a:r>
          </a:p>
          <a:p>
            <a:r>
              <a:rPr lang="it-IT" altLang="it-IT" sz="2400" dirty="0"/>
              <a:t>Altri sono cloramfenicolo (usato per le ulcere) e la clindamicina (molto rara)</a:t>
            </a:r>
          </a:p>
          <a:p>
            <a:r>
              <a:rPr lang="it-IT" altLang="it-IT" sz="2400" dirty="0"/>
              <a:t>Il meccanismo d’azione si ipotizza essere relato all’alterazione della barriera cutanea</a:t>
            </a:r>
          </a:p>
          <a:p>
            <a:endParaRPr lang="it-IT" altLang="it-IT" sz="2000" dirty="0"/>
          </a:p>
        </p:txBody>
      </p:sp>
    </p:spTree>
    <p:extLst>
      <p:ext uri="{BB962C8B-B14F-4D97-AF65-F5344CB8AC3E}">
        <p14:creationId xmlns:p14="http://schemas.microsoft.com/office/powerpoint/2010/main" val="3287971093"/>
      </p:ext>
    </p:extLst>
  </p:cSld>
  <p:clrMapOvr>
    <a:masterClrMapping/>
  </p:clrMapOvr>
  <p:transition spd="slow">
    <p:strips dir="ru"/>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7BD17A0E-A1E2-96F8-1105-A6DEF40675BF}"/>
              </a:ext>
            </a:extLst>
          </p:cNvPr>
          <p:cNvPicPr>
            <a:picLocks noChangeAspect="1"/>
          </p:cNvPicPr>
          <p:nvPr/>
        </p:nvPicPr>
        <p:blipFill>
          <a:blip r:embed="rId2"/>
          <a:stretch>
            <a:fillRect/>
          </a:stretch>
        </p:blipFill>
        <p:spPr>
          <a:xfrm>
            <a:off x="657824" y="68263"/>
            <a:ext cx="7828352" cy="6721475"/>
          </a:xfrm>
          <a:prstGeom prst="rect">
            <a:avLst/>
          </a:prstGeom>
          <a:noFill/>
        </p:spPr>
      </p:pic>
    </p:spTree>
    <p:extLst>
      <p:ext uri="{BB962C8B-B14F-4D97-AF65-F5344CB8AC3E}">
        <p14:creationId xmlns:p14="http://schemas.microsoft.com/office/powerpoint/2010/main" val="1196964926"/>
      </p:ext>
    </p:extLst>
  </p:cSld>
  <p:clrMapOvr>
    <a:masterClrMapping/>
  </p:clrMapOvr>
  <p:transition spd="slow">
    <p:strips dir="ru"/>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C118A262-05EB-4607-AD0D-BD7365B4CF62}"/>
              </a:ext>
            </a:extLst>
          </p:cNvPr>
          <p:cNvSpPr>
            <a:spLocks noGrp="1" noChangeArrowheads="1"/>
          </p:cNvSpPr>
          <p:nvPr>
            <p:ph type="title"/>
          </p:nvPr>
        </p:nvSpPr>
        <p:spPr>
          <a:xfrm>
            <a:off x="457200" y="-26988"/>
            <a:ext cx="8229600" cy="1143001"/>
          </a:xfrm>
        </p:spPr>
        <p:txBody>
          <a:bodyPr/>
          <a:lstStyle/>
          <a:p>
            <a:pPr eaLnBrk="1" hangingPunct="1"/>
            <a:r>
              <a:rPr lang="it-IT" altLang="it-IT" b="1">
                <a:solidFill>
                  <a:srgbClr val="FF0000"/>
                </a:solidFill>
              </a:rPr>
              <a:t>Antibiotici Topici</a:t>
            </a:r>
          </a:p>
        </p:txBody>
      </p:sp>
      <p:sp>
        <p:nvSpPr>
          <p:cNvPr id="89091" name="Rectangle 3">
            <a:extLst>
              <a:ext uri="{FF2B5EF4-FFF2-40B4-BE49-F238E27FC236}">
                <a16:creationId xmlns:a16="http://schemas.microsoft.com/office/drawing/2014/main" id="{BB319056-2FEA-4AD8-A88A-DA54EC0FE7FE}"/>
              </a:ext>
            </a:extLst>
          </p:cNvPr>
          <p:cNvSpPr>
            <a:spLocks noGrp="1" noChangeArrowheads="1"/>
          </p:cNvSpPr>
          <p:nvPr>
            <p:ph type="body" idx="1"/>
          </p:nvPr>
        </p:nvSpPr>
        <p:spPr>
          <a:xfrm>
            <a:off x="468313" y="1196975"/>
            <a:ext cx="8229600" cy="5327650"/>
          </a:xfrm>
        </p:spPr>
        <p:txBody>
          <a:bodyPr/>
          <a:lstStyle/>
          <a:p>
            <a:pPr marL="609600" indent="-609600" eaLnBrk="1" hangingPunct="1">
              <a:buFontTx/>
              <a:buNone/>
            </a:pPr>
            <a:r>
              <a:rPr lang="it-IT" altLang="it-IT" sz="2800" b="1">
                <a:solidFill>
                  <a:schemeClr val="accent2"/>
                </a:solidFill>
              </a:rPr>
              <a:t>Gli antibiotici topici possono essere utilizzati da soli o associati a terapia generale</a:t>
            </a:r>
          </a:p>
          <a:p>
            <a:pPr marL="609600" indent="-609600" eaLnBrk="1" hangingPunct="1">
              <a:buFontTx/>
              <a:buNone/>
            </a:pPr>
            <a:endParaRPr lang="it-IT" altLang="it-IT" sz="2800" b="1">
              <a:solidFill>
                <a:schemeClr val="accent2"/>
              </a:solidFill>
            </a:endParaRPr>
          </a:p>
          <a:p>
            <a:pPr marL="609600" indent="-609600" eaLnBrk="1" hangingPunct="1">
              <a:buFontTx/>
              <a:buNone/>
            </a:pPr>
            <a:r>
              <a:rPr lang="it-IT" altLang="it-IT" sz="2800" b="1">
                <a:solidFill>
                  <a:schemeClr val="accent2"/>
                </a:solidFill>
              </a:rPr>
              <a:t>Da soli</a:t>
            </a:r>
            <a:r>
              <a:rPr lang="it-IT" altLang="it-IT" sz="2800" i="1">
                <a:solidFill>
                  <a:schemeClr val="accent2"/>
                </a:solidFill>
              </a:rPr>
              <a:t>:	</a:t>
            </a:r>
            <a:r>
              <a:rPr lang="it-IT" altLang="it-IT" sz="2800" b="1">
                <a:solidFill>
                  <a:schemeClr val="accent2"/>
                </a:solidFill>
              </a:rPr>
              <a:t>impetigine a focolaio unico</a:t>
            </a:r>
          </a:p>
          <a:p>
            <a:pPr marL="609600" indent="-609600" eaLnBrk="1" hangingPunct="1">
              <a:buFontTx/>
              <a:buNone/>
            </a:pPr>
            <a:r>
              <a:rPr lang="it-IT" altLang="it-IT" sz="2800" b="1">
                <a:solidFill>
                  <a:schemeClr val="accent2"/>
                </a:solidFill>
              </a:rPr>
              <a:t>             	follicoliti</a:t>
            </a:r>
          </a:p>
          <a:p>
            <a:pPr marL="609600" indent="-609600" eaLnBrk="1" hangingPunct="1">
              <a:buFontTx/>
              <a:buNone/>
            </a:pPr>
            <a:r>
              <a:rPr lang="it-IT" altLang="it-IT" sz="2800" b="1">
                <a:solidFill>
                  <a:schemeClr val="accent2"/>
                </a:solidFill>
              </a:rPr>
              <a:t>             	foruncoli</a:t>
            </a:r>
          </a:p>
          <a:p>
            <a:pPr marL="609600" indent="-609600" eaLnBrk="1" hangingPunct="1">
              <a:buFontTx/>
              <a:buNone/>
            </a:pPr>
            <a:r>
              <a:rPr lang="it-IT" altLang="it-IT" sz="2800" b="1">
                <a:solidFill>
                  <a:schemeClr val="accent2"/>
                </a:solidFill>
              </a:rPr>
              <a:t>             	intertrigine</a:t>
            </a:r>
          </a:p>
          <a:p>
            <a:pPr marL="609600" indent="-609600" eaLnBrk="1" hangingPunct="1">
              <a:buFontTx/>
              <a:buNone/>
            </a:pPr>
            <a:r>
              <a:rPr lang="it-IT" altLang="it-IT" sz="2800" b="1">
                <a:solidFill>
                  <a:schemeClr val="accent2"/>
                </a:solidFill>
              </a:rPr>
              <a:t>             	idrosadenite</a:t>
            </a:r>
          </a:p>
          <a:p>
            <a:pPr marL="609600" indent="-609600" eaLnBrk="1" hangingPunct="1">
              <a:buFontTx/>
              <a:buNone/>
            </a:pPr>
            <a:r>
              <a:rPr lang="it-IT" altLang="it-IT" sz="2800" b="1">
                <a:solidFill>
                  <a:schemeClr val="accent2"/>
                </a:solidFill>
              </a:rPr>
              <a:t>             	perionissi</a:t>
            </a:r>
          </a:p>
          <a:p>
            <a:pPr marL="609600" indent="-609600" eaLnBrk="1" hangingPunct="1">
              <a:buFontTx/>
              <a:buNone/>
            </a:pPr>
            <a:r>
              <a:rPr lang="it-IT" altLang="it-IT" sz="2800" b="1">
                <a:solidFill>
                  <a:schemeClr val="accent2"/>
                </a:solidFill>
              </a:rPr>
              <a:t>             	ustione</a:t>
            </a:r>
          </a:p>
          <a:p>
            <a:pPr marL="609600" indent="-609600" eaLnBrk="1" hangingPunct="1">
              <a:buFontTx/>
              <a:buNone/>
            </a:pPr>
            <a:r>
              <a:rPr lang="it-IT" altLang="it-IT" sz="2800" b="1">
                <a:solidFill>
                  <a:schemeClr val="accent2"/>
                </a:solidFill>
              </a:rPr>
              <a:t>			acne</a:t>
            </a:r>
          </a:p>
          <a:p>
            <a:pPr marL="609600" indent="-609600" eaLnBrk="1" hangingPunct="1">
              <a:buFontTx/>
              <a:buNone/>
            </a:pPr>
            <a:r>
              <a:rPr lang="it-IT" altLang="it-IT" sz="2800"/>
              <a:t>		</a:t>
            </a:r>
          </a:p>
        </p:txBody>
      </p:sp>
      <p:pic>
        <p:nvPicPr>
          <p:cNvPr id="89092" name="Immagine 1">
            <a:extLst>
              <a:ext uri="{FF2B5EF4-FFF2-40B4-BE49-F238E27FC236}">
                <a16:creationId xmlns:a16="http://schemas.microsoft.com/office/drawing/2014/main" id="{E4457E8D-84C1-4A2F-B8CA-B496217DBA8A}"/>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867400" y="3500438"/>
            <a:ext cx="2590800" cy="335756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9093" name="Ovale 2">
            <a:extLst>
              <a:ext uri="{FF2B5EF4-FFF2-40B4-BE49-F238E27FC236}">
                <a16:creationId xmlns:a16="http://schemas.microsoft.com/office/drawing/2014/main" id="{053A211A-B404-467B-9793-A59954044B79}"/>
              </a:ext>
            </a:extLst>
          </p:cNvPr>
          <p:cNvSpPr>
            <a:spLocks noChangeArrowheads="1"/>
          </p:cNvSpPr>
          <p:nvPr/>
        </p:nvSpPr>
        <p:spPr bwMode="auto">
          <a:xfrm>
            <a:off x="5629275" y="4005263"/>
            <a:ext cx="887413" cy="503237"/>
          </a:xfrm>
          <a:prstGeom prst="ellipse">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it-IT" sz="2000"/>
          </a:p>
        </p:txBody>
      </p:sp>
      <p:sp>
        <p:nvSpPr>
          <p:cNvPr id="89094" name="Ovale 5">
            <a:extLst>
              <a:ext uri="{FF2B5EF4-FFF2-40B4-BE49-F238E27FC236}">
                <a16:creationId xmlns:a16="http://schemas.microsoft.com/office/drawing/2014/main" id="{44C23D8C-8A48-45BD-A241-751B408BC4A2}"/>
              </a:ext>
            </a:extLst>
          </p:cNvPr>
          <p:cNvSpPr>
            <a:spLocks noChangeArrowheads="1"/>
          </p:cNvSpPr>
          <p:nvPr/>
        </p:nvSpPr>
        <p:spPr bwMode="auto">
          <a:xfrm>
            <a:off x="7308850" y="3644900"/>
            <a:ext cx="1006475" cy="504825"/>
          </a:xfrm>
          <a:prstGeom prst="ellipse">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it-IT" sz="2000"/>
          </a:p>
        </p:txBody>
      </p:sp>
    </p:spTree>
    <p:extLst>
      <p:ext uri="{BB962C8B-B14F-4D97-AF65-F5344CB8AC3E}">
        <p14:creationId xmlns:p14="http://schemas.microsoft.com/office/powerpoint/2010/main" val="3309029747"/>
      </p:ext>
    </p:extLst>
  </p:cSld>
  <p:clrMapOvr>
    <a:masterClrMapping/>
  </p:clrMapOvr>
  <p:transition spd="slow">
    <p:strips dir="ru"/>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C6799D75-B976-4346-9CFF-DA52F8C11BBE}"/>
              </a:ext>
            </a:extLst>
          </p:cNvPr>
          <p:cNvSpPr>
            <a:spLocks noGrp="1" noChangeArrowheads="1"/>
          </p:cNvSpPr>
          <p:nvPr>
            <p:ph type="title"/>
          </p:nvPr>
        </p:nvSpPr>
        <p:spPr/>
        <p:txBody>
          <a:bodyPr/>
          <a:lstStyle/>
          <a:p>
            <a:pPr eaLnBrk="1" hangingPunct="1"/>
            <a:r>
              <a:rPr lang="it-IT" altLang="it-IT" b="1">
                <a:solidFill>
                  <a:srgbClr val="FF0000"/>
                </a:solidFill>
              </a:rPr>
              <a:t>Antibiotici Topici</a:t>
            </a:r>
          </a:p>
        </p:txBody>
      </p:sp>
      <p:sp>
        <p:nvSpPr>
          <p:cNvPr id="90115" name="Rectangle 3">
            <a:extLst>
              <a:ext uri="{FF2B5EF4-FFF2-40B4-BE49-F238E27FC236}">
                <a16:creationId xmlns:a16="http://schemas.microsoft.com/office/drawing/2014/main" id="{01128130-6212-43C6-84C1-FACBE130F48E}"/>
              </a:ext>
            </a:extLst>
          </p:cNvPr>
          <p:cNvSpPr>
            <a:spLocks noGrp="1" noChangeArrowheads="1"/>
          </p:cNvSpPr>
          <p:nvPr>
            <p:ph type="body" idx="1"/>
          </p:nvPr>
        </p:nvSpPr>
        <p:spPr>
          <a:xfrm>
            <a:off x="468313" y="1700213"/>
            <a:ext cx="8229600" cy="5327650"/>
          </a:xfrm>
        </p:spPr>
        <p:txBody>
          <a:bodyPr/>
          <a:lstStyle/>
          <a:p>
            <a:pPr marL="609600" indent="-609600" eaLnBrk="1" hangingPunct="1">
              <a:buFontTx/>
              <a:buNone/>
            </a:pPr>
            <a:r>
              <a:rPr lang="it-IT" altLang="it-IT" sz="2800" b="1" dirty="0">
                <a:solidFill>
                  <a:schemeClr val="accent2"/>
                </a:solidFill>
              </a:rPr>
              <a:t>Gli antibiotici topici possono essere utilizzati da soli o associati a terapia generale</a:t>
            </a:r>
          </a:p>
          <a:p>
            <a:pPr marL="609600" indent="-609600" eaLnBrk="1" hangingPunct="1">
              <a:buFontTx/>
              <a:buNone/>
            </a:pPr>
            <a:r>
              <a:rPr lang="it-IT" altLang="it-IT" sz="2800" dirty="0">
                <a:solidFill>
                  <a:schemeClr val="accent2"/>
                </a:solidFill>
              </a:rPr>
              <a:t>	</a:t>
            </a:r>
          </a:p>
          <a:p>
            <a:pPr marL="609600" indent="-609600" eaLnBrk="1" hangingPunct="1">
              <a:buFontTx/>
              <a:buNone/>
            </a:pPr>
            <a:r>
              <a:rPr lang="it-IT" altLang="it-IT" sz="2800" b="1" dirty="0">
                <a:solidFill>
                  <a:schemeClr val="accent2"/>
                </a:solidFill>
              </a:rPr>
              <a:t>Associati a terapia generale:</a:t>
            </a:r>
          </a:p>
          <a:p>
            <a:pPr marL="609600" indent="-609600" eaLnBrk="1" hangingPunct="1">
              <a:buFontTx/>
              <a:buNone/>
            </a:pPr>
            <a:r>
              <a:rPr lang="it-IT" altLang="it-IT" sz="2800" b="1" i="1" dirty="0">
                <a:solidFill>
                  <a:schemeClr val="accent2"/>
                </a:solidFill>
              </a:rPr>
              <a:t>                	</a:t>
            </a:r>
            <a:r>
              <a:rPr lang="it-IT" altLang="it-IT" sz="2800" b="1" dirty="0">
                <a:solidFill>
                  <a:schemeClr val="accent2"/>
                </a:solidFill>
              </a:rPr>
              <a:t>impetigine a focolai multipli</a:t>
            </a:r>
          </a:p>
          <a:p>
            <a:pPr marL="609600" indent="-609600" eaLnBrk="1" hangingPunct="1">
              <a:buFontTx/>
              <a:buNone/>
            </a:pPr>
            <a:r>
              <a:rPr lang="it-IT" altLang="it-IT" sz="2800" b="1" dirty="0">
                <a:solidFill>
                  <a:schemeClr val="accent2"/>
                </a:solidFill>
              </a:rPr>
              <a:t>                	</a:t>
            </a:r>
            <a:r>
              <a:rPr lang="it-IT" altLang="it-IT" sz="2800" b="1" dirty="0">
                <a:solidFill>
                  <a:srgbClr val="FFC000"/>
                </a:solidFill>
              </a:rPr>
              <a:t>acne</a:t>
            </a:r>
          </a:p>
          <a:p>
            <a:pPr marL="609600" indent="-609600" eaLnBrk="1" hangingPunct="1">
              <a:buFontTx/>
              <a:buNone/>
            </a:pPr>
            <a:r>
              <a:rPr lang="it-IT" altLang="it-IT" sz="2800" b="1" dirty="0">
                <a:solidFill>
                  <a:schemeClr val="accent2"/>
                </a:solidFill>
              </a:rPr>
              <a:t>                	ustione</a:t>
            </a:r>
          </a:p>
          <a:p>
            <a:pPr marL="609600" indent="-609600" eaLnBrk="1" hangingPunct="1">
              <a:buFontTx/>
              <a:buNone/>
            </a:pPr>
            <a:r>
              <a:rPr lang="it-IT" altLang="it-IT" sz="2800" i="1" dirty="0"/>
              <a:t>                </a:t>
            </a:r>
          </a:p>
          <a:p>
            <a:pPr marL="609600" indent="-609600" eaLnBrk="1" hangingPunct="1">
              <a:buFontTx/>
              <a:buNone/>
            </a:pPr>
            <a:endParaRPr lang="it-IT" altLang="it-IT" sz="2800" i="1" dirty="0"/>
          </a:p>
          <a:p>
            <a:pPr marL="609600" indent="-609600" eaLnBrk="1" hangingPunct="1">
              <a:buFontTx/>
              <a:buNone/>
            </a:pPr>
            <a:r>
              <a:rPr lang="it-IT" altLang="it-IT" sz="2800" dirty="0"/>
              <a:t>		</a:t>
            </a:r>
          </a:p>
          <a:p>
            <a:pPr marL="609600" indent="-609600" eaLnBrk="1" hangingPunct="1">
              <a:buFontTx/>
              <a:buNone/>
            </a:pPr>
            <a:r>
              <a:rPr lang="it-IT" altLang="it-IT" sz="2800" dirty="0"/>
              <a:t>	</a:t>
            </a:r>
          </a:p>
        </p:txBody>
      </p:sp>
    </p:spTree>
    <p:extLst>
      <p:ext uri="{BB962C8B-B14F-4D97-AF65-F5344CB8AC3E}">
        <p14:creationId xmlns:p14="http://schemas.microsoft.com/office/powerpoint/2010/main" val="3383521460"/>
      </p:ext>
    </p:extLst>
  </p:cSld>
  <p:clrMapOvr>
    <a:masterClrMapping/>
  </p:clrMapOvr>
  <p:transition spd="slow">
    <p:strips dir="ru"/>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F5228D8F-0099-4672-A7F9-2A5FCAED4FEB}"/>
              </a:ext>
            </a:extLst>
          </p:cNvPr>
          <p:cNvSpPr>
            <a:spLocks noGrp="1" noChangeArrowheads="1"/>
          </p:cNvSpPr>
          <p:nvPr>
            <p:ph type="title"/>
          </p:nvPr>
        </p:nvSpPr>
        <p:spPr/>
        <p:txBody>
          <a:bodyPr/>
          <a:lstStyle/>
          <a:p>
            <a:pPr eaLnBrk="1" hangingPunct="1"/>
            <a:r>
              <a:rPr lang="it-IT" altLang="it-IT" b="1">
                <a:solidFill>
                  <a:srgbClr val="FF0000"/>
                </a:solidFill>
              </a:rPr>
              <a:t>Antibiotici Topici</a:t>
            </a:r>
          </a:p>
        </p:txBody>
      </p:sp>
      <p:sp>
        <p:nvSpPr>
          <p:cNvPr id="91139" name="Rectangle 3">
            <a:extLst>
              <a:ext uri="{FF2B5EF4-FFF2-40B4-BE49-F238E27FC236}">
                <a16:creationId xmlns:a16="http://schemas.microsoft.com/office/drawing/2014/main" id="{36581233-A7EB-4D09-911A-AD98BAEFD17B}"/>
              </a:ext>
            </a:extLst>
          </p:cNvPr>
          <p:cNvSpPr>
            <a:spLocks noGrp="1" noChangeArrowheads="1"/>
          </p:cNvSpPr>
          <p:nvPr>
            <p:ph type="body" idx="1"/>
          </p:nvPr>
        </p:nvSpPr>
        <p:spPr>
          <a:xfrm>
            <a:off x="446088" y="1417638"/>
            <a:ext cx="8229600" cy="5327650"/>
          </a:xfrm>
        </p:spPr>
        <p:txBody>
          <a:bodyPr/>
          <a:lstStyle/>
          <a:p>
            <a:pPr marL="609600" indent="-609600" eaLnBrk="1" hangingPunct="1">
              <a:buFontTx/>
              <a:buNone/>
            </a:pPr>
            <a:r>
              <a:rPr lang="it-IT" altLang="it-IT" sz="2400" b="1" dirty="0">
                <a:solidFill>
                  <a:schemeClr val="accent2"/>
                </a:solidFill>
              </a:rPr>
              <a:t>Gli antibiotici topici sono molto efficaci nel trattamento di infezioni batteriche superficiali e dell’acne volgare</a:t>
            </a:r>
          </a:p>
          <a:p>
            <a:pPr marL="609600" indent="-609600" eaLnBrk="1" hangingPunct="1">
              <a:buFontTx/>
              <a:buNone/>
            </a:pPr>
            <a:r>
              <a:rPr lang="it-IT" altLang="it-IT" sz="2400" b="1" dirty="0">
                <a:solidFill>
                  <a:schemeClr val="accent2"/>
                </a:solidFill>
              </a:rPr>
              <a:t> </a:t>
            </a:r>
          </a:p>
          <a:p>
            <a:pPr marL="609600" indent="-609600" eaLnBrk="1" hangingPunct="1">
              <a:buFontTx/>
              <a:buNone/>
            </a:pPr>
            <a:endParaRPr lang="it-IT" altLang="it-IT" sz="2400" b="1" dirty="0">
              <a:solidFill>
                <a:schemeClr val="accent2"/>
              </a:solidFill>
            </a:endParaRPr>
          </a:p>
          <a:p>
            <a:pPr marL="609600" indent="-609600" eaLnBrk="1" hangingPunct="1">
              <a:buFontTx/>
              <a:buNone/>
            </a:pPr>
            <a:endParaRPr lang="it-IT" altLang="it-IT" sz="2400" b="1" dirty="0">
              <a:solidFill>
                <a:schemeClr val="accent2"/>
              </a:solidFill>
            </a:endParaRPr>
          </a:p>
          <a:p>
            <a:pPr marL="609600" indent="-609600" eaLnBrk="1" hangingPunct="1">
              <a:buFontTx/>
              <a:buNone/>
            </a:pPr>
            <a:endParaRPr lang="it-IT" altLang="it-IT" sz="2400" b="1" dirty="0">
              <a:solidFill>
                <a:schemeClr val="accent2"/>
              </a:solidFill>
            </a:endParaRPr>
          </a:p>
          <a:p>
            <a:pPr marL="609600" indent="-609600" eaLnBrk="1" hangingPunct="1">
              <a:buFontTx/>
              <a:buNone/>
            </a:pPr>
            <a:endParaRPr lang="it-IT" altLang="it-IT" sz="2400" b="1" dirty="0">
              <a:solidFill>
                <a:schemeClr val="accent2"/>
              </a:solidFill>
            </a:endParaRPr>
          </a:p>
          <a:p>
            <a:pPr marL="609600" indent="-609600" eaLnBrk="1" hangingPunct="1">
              <a:buFontTx/>
              <a:buNone/>
            </a:pPr>
            <a:endParaRPr lang="it-IT" altLang="it-IT" sz="2400" b="1" dirty="0">
              <a:solidFill>
                <a:schemeClr val="accent2"/>
              </a:solidFill>
            </a:endParaRPr>
          </a:p>
          <a:p>
            <a:pPr marL="609600" indent="-609600" eaLnBrk="1" hangingPunct="1">
              <a:buFontTx/>
              <a:buNone/>
            </a:pPr>
            <a:r>
              <a:rPr lang="it-IT" altLang="it-IT" sz="2400" b="1" dirty="0">
                <a:solidFill>
                  <a:schemeClr val="accent2"/>
                </a:solidFill>
              </a:rPr>
              <a:t>L’acne volgare è, la più comune malattia dermatologica trattata con antibiotici topici, ma se la malattia è molto estesa o se resistente alla terapia topica, può essere trattata anche con quelli sistemici</a:t>
            </a:r>
          </a:p>
        </p:txBody>
      </p:sp>
    </p:spTree>
    <p:extLst>
      <p:ext uri="{BB962C8B-B14F-4D97-AF65-F5344CB8AC3E}">
        <p14:creationId xmlns:p14="http://schemas.microsoft.com/office/powerpoint/2010/main" val="2264669960"/>
      </p:ext>
    </p:extLst>
  </p:cSld>
  <p:clrMapOvr>
    <a:masterClrMapping/>
  </p:clrMapOvr>
  <p:transition spd="slow">
    <p:strips dir="ru"/>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770729B6-DF7E-4C5F-81A2-33F5BB0FC5EA}"/>
              </a:ext>
            </a:extLst>
          </p:cNvPr>
          <p:cNvSpPr>
            <a:spLocks noGrp="1" noChangeArrowheads="1"/>
          </p:cNvSpPr>
          <p:nvPr>
            <p:ph type="title"/>
          </p:nvPr>
        </p:nvSpPr>
        <p:spPr/>
        <p:txBody>
          <a:bodyPr/>
          <a:lstStyle/>
          <a:p>
            <a:pPr eaLnBrk="1" hangingPunct="1"/>
            <a:r>
              <a:rPr lang="it-IT" altLang="it-IT" b="1">
                <a:solidFill>
                  <a:srgbClr val="FF0000"/>
                </a:solidFill>
              </a:rPr>
              <a:t>Antibiotici Topici</a:t>
            </a:r>
          </a:p>
        </p:txBody>
      </p:sp>
      <p:sp>
        <p:nvSpPr>
          <p:cNvPr id="92163" name="Rectangle 3">
            <a:extLst>
              <a:ext uri="{FF2B5EF4-FFF2-40B4-BE49-F238E27FC236}">
                <a16:creationId xmlns:a16="http://schemas.microsoft.com/office/drawing/2014/main" id="{89D803DA-A167-4EC6-97F4-FD3814B44740}"/>
              </a:ext>
            </a:extLst>
          </p:cNvPr>
          <p:cNvSpPr>
            <a:spLocks noGrp="1" noChangeArrowheads="1"/>
          </p:cNvSpPr>
          <p:nvPr>
            <p:ph type="body" idx="1"/>
          </p:nvPr>
        </p:nvSpPr>
        <p:spPr>
          <a:xfrm>
            <a:off x="446088" y="1417638"/>
            <a:ext cx="8229600" cy="5327650"/>
          </a:xfrm>
        </p:spPr>
        <p:txBody>
          <a:bodyPr/>
          <a:lstStyle/>
          <a:p>
            <a:pPr marL="609600" indent="-609600" eaLnBrk="1" hangingPunct="1">
              <a:buFontTx/>
              <a:buNone/>
            </a:pPr>
            <a:r>
              <a:rPr lang="it-IT" altLang="it-IT" sz="2800" b="1" dirty="0">
                <a:solidFill>
                  <a:schemeClr val="accent2"/>
                </a:solidFill>
              </a:rPr>
              <a:t>Normalmente nell’acne volgare gli antibiotici topici vengono utilizzati sia da soli che in combinazione con BPO o </a:t>
            </a:r>
            <a:r>
              <a:rPr lang="it-IT" altLang="it-IT" sz="2800" b="1" dirty="0" err="1">
                <a:solidFill>
                  <a:schemeClr val="accent2"/>
                </a:solidFill>
              </a:rPr>
              <a:t>tretinoina</a:t>
            </a:r>
            <a:endParaRPr lang="it-IT" altLang="it-IT" sz="2800" b="1" dirty="0">
              <a:solidFill>
                <a:schemeClr val="accent2"/>
              </a:solidFill>
            </a:endParaRPr>
          </a:p>
          <a:p>
            <a:pPr marL="609600" indent="-609600" eaLnBrk="1" hangingPunct="1">
              <a:buFontTx/>
              <a:buNone/>
            </a:pPr>
            <a:endParaRPr lang="it-IT" altLang="it-IT" sz="2800" b="1" dirty="0">
              <a:solidFill>
                <a:schemeClr val="accent2"/>
              </a:solidFill>
            </a:endParaRPr>
          </a:p>
          <a:p>
            <a:pPr marL="609600" indent="-609600" eaLnBrk="1" hangingPunct="1">
              <a:buFontTx/>
              <a:buNone/>
            </a:pPr>
            <a:r>
              <a:rPr lang="it-IT" altLang="it-IT" sz="2800" b="1" dirty="0">
                <a:solidFill>
                  <a:schemeClr val="accent2"/>
                </a:solidFill>
              </a:rPr>
              <a:t>Sono comunemente impiegati clindamicina, eritromicina che possono essere veicolati in gel, mousse o creme</a:t>
            </a:r>
          </a:p>
          <a:p>
            <a:pPr marL="609600" indent="-609600" eaLnBrk="1" hangingPunct="1">
              <a:buFontTx/>
              <a:buNone/>
            </a:pPr>
            <a:endParaRPr lang="it-IT" altLang="it-IT" sz="2800" b="1" dirty="0">
              <a:solidFill>
                <a:schemeClr val="accent2"/>
              </a:solidFill>
            </a:endParaRPr>
          </a:p>
          <a:p>
            <a:pPr marL="609600" indent="-609600" eaLnBrk="1" hangingPunct="1">
              <a:buFontTx/>
              <a:buNone/>
            </a:pPr>
            <a:r>
              <a:rPr lang="it-IT" altLang="it-IT" sz="2800" b="1" dirty="0">
                <a:solidFill>
                  <a:schemeClr val="accent2"/>
                </a:solidFill>
              </a:rPr>
              <a:t>Le tetracicline sono utilizzate prevalentemente come terapia sistemica</a:t>
            </a:r>
          </a:p>
        </p:txBody>
      </p:sp>
    </p:spTree>
    <p:extLst>
      <p:ext uri="{BB962C8B-B14F-4D97-AF65-F5344CB8AC3E}">
        <p14:creationId xmlns:p14="http://schemas.microsoft.com/office/powerpoint/2010/main" val="3810409886"/>
      </p:ext>
    </p:extLst>
  </p:cSld>
  <p:clrMapOvr>
    <a:masterClrMapping/>
  </p:clrMapOvr>
  <p:transition spd="slow">
    <p:strips dir="ru"/>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BD52F1E9-0C01-4D50-A5A8-C91197017045}"/>
              </a:ext>
            </a:extLst>
          </p:cNvPr>
          <p:cNvPicPr>
            <a:picLocks noChangeAspect="1"/>
          </p:cNvPicPr>
          <p:nvPr/>
        </p:nvPicPr>
        <p:blipFill>
          <a:blip r:embed="rId2">
            <a:lum bright="-20000" contrast="40000"/>
          </a:blip>
          <a:stretch>
            <a:fillRect/>
          </a:stretch>
        </p:blipFill>
        <p:spPr>
          <a:xfrm>
            <a:off x="395536" y="116632"/>
            <a:ext cx="8202926" cy="4968552"/>
          </a:xfrm>
          <a:prstGeom prst="rect">
            <a:avLst/>
          </a:prstGeom>
        </p:spPr>
      </p:pic>
      <p:pic>
        <p:nvPicPr>
          <p:cNvPr id="7" name="Immagine 6">
            <a:extLst>
              <a:ext uri="{FF2B5EF4-FFF2-40B4-BE49-F238E27FC236}">
                <a16:creationId xmlns:a16="http://schemas.microsoft.com/office/drawing/2014/main" id="{5BDCA944-97C7-46C2-8A2E-1DB17DC7440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94092" y="4944169"/>
            <a:ext cx="3299908" cy="1770830"/>
          </a:xfrm>
          <a:prstGeom prst="rect">
            <a:avLst/>
          </a:prstGeom>
        </p:spPr>
      </p:pic>
    </p:spTree>
    <p:extLst>
      <p:ext uri="{BB962C8B-B14F-4D97-AF65-F5344CB8AC3E}">
        <p14:creationId xmlns:p14="http://schemas.microsoft.com/office/powerpoint/2010/main" val="3288997015"/>
      </p:ext>
    </p:extLst>
  </p:cSld>
  <p:clrMapOvr>
    <a:masterClrMapping/>
  </p:clrMapOvr>
  <p:transition spd="slow">
    <p:strips dir="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4">
            <a:extLst>
              <a:ext uri="{FF2B5EF4-FFF2-40B4-BE49-F238E27FC236}">
                <a16:creationId xmlns:a16="http://schemas.microsoft.com/office/drawing/2014/main" id="{8163F135-086C-42F4-9766-7E18263B4D04}"/>
              </a:ext>
            </a:extLst>
          </p:cNvPr>
          <p:cNvSpPr txBox="1">
            <a:spLocks noChangeArrowheads="1"/>
          </p:cNvSpPr>
          <p:nvPr/>
        </p:nvSpPr>
        <p:spPr bwMode="auto">
          <a:xfrm>
            <a:off x="358775" y="476250"/>
            <a:ext cx="84248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4400">
                <a:solidFill>
                  <a:srgbClr val="FF0000"/>
                </a:solidFill>
              </a:rPr>
              <a:t>Terapia locale o terapia topica</a:t>
            </a:r>
          </a:p>
        </p:txBody>
      </p:sp>
      <p:sp>
        <p:nvSpPr>
          <p:cNvPr id="8195" name="Text Box 5">
            <a:extLst>
              <a:ext uri="{FF2B5EF4-FFF2-40B4-BE49-F238E27FC236}">
                <a16:creationId xmlns:a16="http://schemas.microsoft.com/office/drawing/2014/main" id="{8AC9506B-C321-4BB2-8718-51A062DF66E9}"/>
              </a:ext>
            </a:extLst>
          </p:cNvPr>
          <p:cNvSpPr txBox="1">
            <a:spLocks noChangeArrowheads="1"/>
          </p:cNvSpPr>
          <p:nvPr/>
        </p:nvSpPr>
        <p:spPr bwMode="auto">
          <a:xfrm>
            <a:off x="250825" y="2997200"/>
            <a:ext cx="864235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4000" dirty="0">
                <a:solidFill>
                  <a:schemeClr val="accent2"/>
                </a:solidFill>
              </a:rPr>
              <a:t>Terapia che si avvale di farmaci applicati localmente sulla cute per la cura di malattie dermatologiche</a:t>
            </a:r>
          </a:p>
        </p:txBody>
      </p:sp>
    </p:spTree>
  </p:cSld>
  <p:clrMapOvr>
    <a:masterClrMapping/>
  </p:clrMapOvr>
  <p:transition spd="slow">
    <p:strips dir="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F43D5677-81C0-416F-B4A1-CB2B69C7BAD4}"/>
              </a:ext>
            </a:extLst>
          </p:cNvPr>
          <p:cNvPicPr>
            <a:picLocks noChangeAspect="1"/>
          </p:cNvPicPr>
          <p:nvPr/>
        </p:nvPicPr>
        <p:blipFill>
          <a:blip r:embed="rId2"/>
          <a:stretch>
            <a:fillRect/>
          </a:stretch>
        </p:blipFill>
        <p:spPr>
          <a:xfrm>
            <a:off x="539552" y="1357466"/>
            <a:ext cx="2664296" cy="4015750"/>
          </a:xfrm>
          <a:prstGeom prst="rect">
            <a:avLst/>
          </a:prstGeom>
        </p:spPr>
      </p:pic>
      <p:pic>
        <p:nvPicPr>
          <p:cNvPr id="5" name="Immagine 4">
            <a:extLst>
              <a:ext uri="{FF2B5EF4-FFF2-40B4-BE49-F238E27FC236}">
                <a16:creationId xmlns:a16="http://schemas.microsoft.com/office/drawing/2014/main" id="{70877876-F099-4FE4-BE27-8D6DCE251A22}"/>
              </a:ext>
            </a:extLst>
          </p:cNvPr>
          <p:cNvPicPr>
            <a:picLocks noChangeAspect="1"/>
          </p:cNvPicPr>
          <p:nvPr/>
        </p:nvPicPr>
        <p:blipFill>
          <a:blip r:embed="rId3" cstate="email">
            <a:lum contrast="40000"/>
            <a:extLst>
              <a:ext uri="{28A0092B-C50C-407E-A947-70E740481C1C}">
                <a14:useLocalDpi xmlns:a14="http://schemas.microsoft.com/office/drawing/2010/main"/>
              </a:ext>
            </a:extLst>
          </a:blip>
          <a:stretch>
            <a:fillRect/>
          </a:stretch>
        </p:blipFill>
        <p:spPr>
          <a:xfrm>
            <a:off x="3491880" y="1357466"/>
            <a:ext cx="2664296" cy="4005825"/>
          </a:xfrm>
          <a:prstGeom prst="rect">
            <a:avLst/>
          </a:prstGeom>
        </p:spPr>
      </p:pic>
      <p:pic>
        <p:nvPicPr>
          <p:cNvPr id="7" name="Immagine 6">
            <a:extLst>
              <a:ext uri="{FF2B5EF4-FFF2-40B4-BE49-F238E27FC236}">
                <a16:creationId xmlns:a16="http://schemas.microsoft.com/office/drawing/2014/main" id="{5810AD5F-04F9-4B2D-AA85-A2C28D1B6A7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81936" y="1357466"/>
            <a:ext cx="2677167" cy="4015750"/>
          </a:xfrm>
          <a:prstGeom prst="rect">
            <a:avLst/>
          </a:prstGeom>
        </p:spPr>
      </p:pic>
    </p:spTree>
    <p:extLst>
      <p:ext uri="{BB962C8B-B14F-4D97-AF65-F5344CB8AC3E}">
        <p14:creationId xmlns:p14="http://schemas.microsoft.com/office/powerpoint/2010/main" val="3760592305"/>
      </p:ext>
    </p:extLst>
  </p:cSld>
  <p:clrMapOvr>
    <a:masterClrMapping/>
  </p:clrMapOvr>
  <p:transition spd="slow">
    <p:strips dir="ru"/>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A4B60D90-4EAF-4717-82E1-2A17D18D2A99}"/>
              </a:ext>
            </a:extLst>
          </p:cNvPr>
          <p:cNvPicPr>
            <a:picLocks noChangeAspect="1"/>
          </p:cNvPicPr>
          <p:nvPr/>
        </p:nvPicPr>
        <p:blipFill>
          <a:blip r:embed="rId2" cstate="email">
            <a:lum bright="-20000" contrast="40000"/>
            <a:extLst>
              <a:ext uri="{28A0092B-C50C-407E-A947-70E740481C1C}">
                <a14:useLocalDpi xmlns:a14="http://schemas.microsoft.com/office/drawing/2010/main"/>
              </a:ext>
            </a:extLst>
          </a:blip>
          <a:stretch>
            <a:fillRect/>
          </a:stretch>
        </p:blipFill>
        <p:spPr>
          <a:xfrm>
            <a:off x="169359" y="692696"/>
            <a:ext cx="8805281" cy="4536504"/>
          </a:xfrm>
          <a:prstGeom prst="rect">
            <a:avLst/>
          </a:prstGeom>
        </p:spPr>
      </p:pic>
      <p:sp>
        <p:nvSpPr>
          <p:cNvPr id="2" name="Ovale 1">
            <a:extLst>
              <a:ext uri="{FF2B5EF4-FFF2-40B4-BE49-F238E27FC236}">
                <a16:creationId xmlns:a16="http://schemas.microsoft.com/office/drawing/2014/main" id="{DC21A428-493A-48DC-BFC7-17087CBDD8D3}"/>
              </a:ext>
            </a:extLst>
          </p:cNvPr>
          <p:cNvSpPr/>
          <p:nvPr/>
        </p:nvSpPr>
        <p:spPr bwMode="auto">
          <a:xfrm>
            <a:off x="2555776" y="1556792"/>
            <a:ext cx="1584176" cy="504056"/>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000" b="1" i="0" u="none" strike="noStrike" cap="none" normalizeH="0" baseline="0">
              <a:ln>
                <a:noFill/>
              </a:ln>
              <a:solidFill>
                <a:schemeClr val="tx1"/>
              </a:solidFill>
              <a:effectLst/>
              <a:latin typeface="Arial" charset="0"/>
            </a:endParaRPr>
          </a:p>
        </p:txBody>
      </p:sp>
      <p:sp>
        <p:nvSpPr>
          <p:cNvPr id="4" name="Ovale 3">
            <a:extLst>
              <a:ext uri="{FF2B5EF4-FFF2-40B4-BE49-F238E27FC236}">
                <a16:creationId xmlns:a16="http://schemas.microsoft.com/office/drawing/2014/main" id="{453F4547-AEDE-40D4-944A-7DCA98B966A7}"/>
              </a:ext>
            </a:extLst>
          </p:cNvPr>
          <p:cNvSpPr/>
          <p:nvPr/>
        </p:nvSpPr>
        <p:spPr bwMode="auto">
          <a:xfrm>
            <a:off x="2627784" y="2132856"/>
            <a:ext cx="1584176" cy="792088"/>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0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069924619"/>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770729B6-DF7E-4C5F-81A2-33F5BB0FC5EA}"/>
              </a:ext>
            </a:extLst>
          </p:cNvPr>
          <p:cNvSpPr>
            <a:spLocks noGrp="1" noChangeArrowheads="1"/>
          </p:cNvSpPr>
          <p:nvPr>
            <p:ph type="title"/>
          </p:nvPr>
        </p:nvSpPr>
        <p:spPr/>
        <p:txBody>
          <a:bodyPr/>
          <a:lstStyle/>
          <a:p>
            <a:pPr eaLnBrk="1" hangingPunct="1"/>
            <a:r>
              <a:rPr lang="it-IT" altLang="it-IT" b="1">
                <a:solidFill>
                  <a:srgbClr val="FF0000"/>
                </a:solidFill>
              </a:rPr>
              <a:t>Antibiotici Topici</a:t>
            </a:r>
          </a:p>
        </p:txBody>
      </p:sp>
      <p:sp>
        <p:nvSpPr>
          <p:cNvPr id="92163" name="Rectangle 3">
            <a:extLst>
              <a:ext uri="{FF2B5EF4-FFF2-40B4-BE49-F238E27FC236}">
                <a16:creationId xmlns:a16="http://schemas.microsoft.com/office/drawing/2014/main" id="{89D803DA-A167-4EC6-97F4-FD3814B44740}"/>
              </a:ext>
            </a:extLst>
          </p:cNvPr>
          <p:cNvSpPr>
            <a:spLocks noGrp="1" noChangeArrowheads="1"/>
          </p:cNvSpPr>
          <p:nvPr>
            <p:ph type="body" idx="1"/>
          </p:nvPr>
        </p:nvSpPr>
        <p:spPr>
          <a:xfrm>
            <a:off x="446088" y="1417638"/>
            <a:ext cx="8229600" cy="5327650"/>
          </a:xfrm>
        </p:spPr>
        <p:txBody>
          <a:bodyPr/>
          <a:lstStyle/>
          <a:p>
            <a:pPr marL="609600" indent="-609600" eaLnBrk="1" hangingPunct="1">
              <a:buFontTx/>
              <a:buNone/>
            </a:pPr>
            <a:r>
              <a:rPr lang="it-IT" altLang="it-IT" sz="2800" b="1" dirty="0">
                <a:solidFill>
                  <a:schemeClr val="accent2"/>
                </a:solidFill>
              </a:rPr>
              <a:t>Gli antibiotici topici trovano anche impiego in un’altra patologia delle strutture </a:t>
            </a:r>
            <a:r>
              <a:rPr lang="it-IT" altLang="it-IT" sz="2800" b="1" dirty="0" err="1">
                <a:solidFill>
                  <a:schemeClr val="accent2"/>
                </a:solidFill>
              </a:rPr>
              <a:t>annessiali</a:t>
            </a:r>
            <a:r>
              <a:rPr lang="it-IT" altLang="it-IT" sz="2800" b="1" dirty="0">
                <a:solidFill>
                  <a:schemeClr val="accent2"/>
                </a:solidFill>
              </a:rPr>
              <a:t> ovvero la rosacea (o acne rosacea)</a:t>
            </a:r>
          </a:p>
          <a:p>
            <a:pPr marL="609600" indent="-609600" eaLnBrk="1" hangingPunct="1">
              <a:buFontTx/>
              <a:buNone/>
            </a:pPr>
            <a:endParaRPr lang="it-IT" altLang="it-IT" sz="2800" b="1" dirty="0">
              <a:solidFill>
                <a:schemeClr val="accent2"/>
              </a:solidFill>
            </a:endParaRPr>
          </a:p>
          <a:p>
            <a:pPr marL="609600" indent="-609600" eaLnBrk="1" hangingPunct="1">
              <a:buFontTx/>
              <a:buNone/>
            </a:pPr>
            <a:endParaRPr lang="it-IT" altLang="it-IT" sz="2800" b="1" dirty="0">
              <a:solidFill>
                <a:schemeClr val="accent2"/>
              </a:solidFill>
            </a:endParaRPr>
          </a:p>
          <a:p>
            <a:pPr marL="609600" indent="-609600" eaLnBrk="1" hangingPunct="1">
              <a:buFontTx/>
              <a:buNone/>
            </a:pPr>
            <a:endParaRPr lang="it-IT" altLang="it-IT" sz="2800" b="1" dirty="0">
              <a:solidFill>
                <a:schemeClr val="accent2"/>
              </a:solidFill>
            </a:endParaRPr>
          </a:p>
          <a:p>
            <a:pPr marL="609600" indent="-609600" eaLnBrk="1" hangingPunct="1">
              <a:buFontTx/>
              <a:buNone/>
            </a:pPr>
            <a:endParaRPr lang="it-IT" altLang="it-IT" sz="2800" b="1" dirty="0">
              <a:solidFill>
                <a:schemeClr val="accent2"/>
              </a:solidFill>
            </a:endParaRPr>
          </a:p>
          <a:p>
            <a:pPr marL="609600" indent="-609600" eaLnBrk="1" hangingPunct="1">
              <a:buFontTx/>
              <a:buNone/>
            </a:pPr>
            <a:endParaRPr lang="it-IT" altLang="it-IT" sz="2800" b="1" dirty="0">
              <a:solidFill>
                <a:schemeClr val="accent2"/>
              </a:solidFill>
            </a:endParaRPr>
          </a:p>
          <a:p>
            <a:pPr marL="609600" indent="-609600" eaLnBrk="1" hangingPunct="1">
              <a:buFontTx/>
              <a:buNone/>
            </a:pPr>
            <a:r>
              <a:rPr lang="it-IT" altLang="it-IT" sz="2800" b="1" dirty="0">
                <a:solidFill>
                  <a:schemeClr val="accent2"/>
                </a:solidFill>
              </a:rPr>
              <a:t>Distinta in diversi sottotipi in base alla gravità la rosacea prevede l’uso di antibiotici topici</a:t>
            </a:r>
          </a:p>
        </p:txBody>
      </p:sp>
    </p:spTree>
    <p:extLst>
      <p:ext uri="{BB962C8B-B14F-4D97-AF65-F5344CB8AC3E}">
        <p14:creationId xmlns:p14="http://schemas.microsoft.com/office/powerpoint/2010/main" val="1116169181"/>
      </p:ext>
    </p:extLst>
  </p:cSld>
  <p:clrMapOvr>
    <a:masterClrMapping/>
  </p:clrMapOvr>
  <p:transition spd="slow">
    <p:strips dir="ru"/>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44F2C81A-29E6-4C46-9F41-C266B959F59E}"/>
              </a:ext>
            </a:extLst>
          </p:cNvPr>
          <p:cNvPicPr>
            <a:picLocks noChangeAspect="1"/>
          </p:cNvPicPr>
          <p:nvPr/>
        </p:nvPicPr>
        <p:blipFill>
          <a:blip r:embed="rId2">
            <a:lum bright="-20000" contrast="40000"/>
          </a:blip>
          <a:stretch>
            <a:fillRect/>
          </a:stretch>
        </p:blipFill>
        <p:spPr>
          <a:xfrm>
            <a:off x="1979712" y="213955"/>
            <a:ext cx="5832648" cy="6430090"/>
          </a:xfrm>
          <a:prstGeom prst="rect">
            <a:avLst/>
          </a:prstGeom>
        </p:spPr>
      </p:pic>
    </p:spTree>
    <p:extLst>
      <p:ext uri="{BB962C8B-B14F-4D97-AF65-F5344CB8AC3E}">
        <p14:creationId xmlns:p14="http://schemas.microsoft.com/office/powerpoint/2010/main" val="3320764769"/>
      </p:ext>
    </p:extLst>
  </p:cSld>
  <p:clrMapOvr>
    <a:masterClrMapping/>
  </p:clrMapOvr>
  <p:transition spd="slow">
    <p:strips dir="ru"/>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860276B-3CD1-4336-BE32-BCAFA45AF38C}"/>
              </a:ext>
            </a:extLst>
          </p:cNvPr>
          <p:cNvPicPr>
            <a:picLocks noChangeAspect="1"/>
          </p:cNvPicPr>
          <p:nvPr/>
        </p:nvPicPr>
        <p:blipFill>
          <a:blip r:embed="rId2" cstate="email">
            <a:lum contrast="20000"/>
            <a:extLst>
              <a:ext uri="{28A0092B-C50C-407E-A947-70E740481C1C}">
                <a14:useLocalDpi xmlns:a14="http://schemas.microsoft.com/office/drawing/2010/main"/>
              </a:ext>
            </a:extLst>
          </a:blip>
          <a:stretch>
            <a:fillRect/>
          </a:stretch>
        </p:blipFill>
        <p:spPr>
          <a:xfrm>
            <a:off x="107504" y="15416"/>
            <a:ext cx="2421228" cy="3668664"/>
          </a:xfrm>
          <a:prstGeom prst="rect">
            <a:avLst/>
          </a:prstGeom>
        </p:spPr>
      </p:pic>
      <p:pic>
        <p:nvPicPr>
          <p:cNvPr id="5" name="Immagine 4">
            <a:extLst>
              <a:ext uri="{FF2B5EF4-FFF2-40B4-BE49-F238E27FC236}">
                <a16:creationId xmlns:a16="http://schemas.microsoft.com/office/drawing/2014/main" id="{1219C734-3B7A-4113-BD8B-401010826C41}"/>
              </a:ext>
            </a:extLst>
          </p:cNvPr>
          <p:cNvPicPr>
            <a:picLocks noChangeAspect="1"/>
          </p:cNvPicPr>
          <p:nvPr/>
        </p:nvPicPr>
        <p:blipFill>
          <a:blip r:embed="rId3" cstate="email">
            <a:lum contrast="20000"/>
            <a:extLst>
              <a:ext uri="{28A0092B-C50C-407E-A947-70E740481C1C}">
                <a14:useLocalDpi xmlns:a14="http://schemas.microsoft.com/office/drawing/2010/main"/>
              </a:ext>
            </a:extLst>
          </a:blip>
          <a:stretch>
            <a:fillRect/>
          </a:stretch>
        </p:blipFill>
        <p:spPr>
          <a:xfrm>
            <a:off x="2771800" y="116632"/>
            <a:ext cx="4893972" cy="3567448"/>
          </a:xfrm>
          <a:prstGeom prst="rect">
            <a:avLst/>
          </a:prstGeom>
        </p:spPr>
      </p:pic>
      <p:pic>
        <p:nvPicPr>
          <p:cNvPr id="7" name="Immagine 6">
            <a:extLst>
              <a:ext uri="{FF2B5EF4-FFF2-40B4-BE49-F238E27FC236}">
                <a16:creationId xmlns:a16="http://schemas.microsoft.com/office/drawing/2014/main" id="{6B96D414-2D94-4348-B95B-F63E09995412}"/>
              </a:ext>
            </a:extLst>
          </p:cNvPr>
          <p:cNvPicPr>
            <a:picLocks noChangeAspect="1"/>
          </p:cNvPicPr>
          <p:nvPr/>
        </p:nvPicPr>
        <p:blipFill>
          <a:blip r:embed="rId4" cstate="email">
            <a:lum contrast="20000"/>
            <a:extLst>
              <a:ext uri="{28A0092B-C50C-407E-A947-70E740481C1C}">
                <a14:useLocalDpi xmlns:a14="http://schemas.microsoft.com/office/drawing/2010/main"/>
              </a:ext>
            </a:extLst>
          </a:blip>
          <a:stretch>
            <a:fillRect/>
          </a:stretch>
        </p:blipFill>
        <p:spPr>
          <a:xfrm>
            <a:off x="107504" y="3933056"/>
            <a:ext cx="3301894" cy="2808312"/>
          </a:xfrm>
          <a:prstGeom prst="rect">
            <a:avLst/>
          </a:prstGeom>
        </p:spPr>
      </p:pic>
      <p:pic>
        <p:nvPicPr>
          <p:cNvPr id="9" name="Immagine 8">
            <a:extLst>
              <a:ext uri="{FF2B5EF4-FFF2-40B4-BE49-F238E27FC236}">
                <a16:creationId xmlns:a16="http://schemas.microsoft.com/office/drawing/2014/main" id="{E0E5C37E-55A8-4B1A-8A8D-1FEE9DF8E7B2}"/>
              </a:ext>
            </a:extLst>
          </p:cNvPr>
          <p:cNvPicPr>
            <a:picLocks noChangeAspect="1"/>
          </p:cNvPicPr>
          <p:nvPr/>
        </p:nvPicPr>
        <p:blipFill>
          <a:blip r:embed="rId5" cstate="email">
            <a:lum contrast="20000"/>
            <a:extLst>
              <a:ext uri="{28A0092B-C50C-407E-A947-70E740481C1C}">
                <a14:useLocalDpi xmlns:a14="http://schemas.microsoft.com/office/drawing/2010/main"/>
              </a:ext>
            </a:extLst>
          </a:blip>
          <a:stretch>
            <a:fillRect/>
          </a:stretch>
        </p:blipFill>
        <p:spPr>
          <a:xfrm>
            <a:off x="3779912" y="3914455"/>
            <a:ext cx="3885860" cy="2826913"/>
          </a:xfrm>
          <a:prstGeom prst="rect">
            <a:avLst/>
          </a:prstGeom>
        </p:spPr>
      </p:pic>
    </p:spTree>
    <p:extLst>
      <p:ext uri="{BB962C8B-B14F-4D97-AF65-F5344CB8AC3E}">
        <p14:creationId xmlns:p14="http://schemas.microsoft.com/office/powerpoint/2010/main" val="2391082414"/>
      </p:ext>
    </p:extLst>
  </p:cSld>
  <p:clrMapOvr>
    <a:masterClrMapping/>
  </p:clrMapOvr>
  <p:transition spd="slow">
    <p:strips dir="ru"/>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770729B6-DF7E-4C5F-81A2-33F5BB0FC5EA}"/>
              </a:ext>
            </a:extLst>
          </p:cNvPr>
          <p:cNvSpPr>
            <a:spLocks noGrp="1" noChangeArrowheads="1"/>
          </p:cNvSpPr>
          <p:nvPr>
            <p:ph type="title"/>
          </p:nvPr>
        </p:nvSpPr>
        <p:spPr/>
        <p:txBody>
          <a:bodyPr/>
          <a:lstStyle/>
          <a:p>
            <a:pPr eaLnBrk="1" hangingPunct="1"/>
            <a:r>
              <a:rPr lang="it-IT" altLang="it-IT" b="1">
                <a:solidFill>
                  <a:srgbClr val="FF0000"/>
                </a:solidFill>
              </a:rPr>
              <a:t>Antibiotici Topici</a:t>
            </a:r>
          </a:p>
        </p:txBody>
      </p:sp>
      <p:sp>
        <p:nvSpPr>
          <p:cNvPr id="92163" name="Rectangle 3">
            <a:extLst>
              <a:ext uri="{FF2B5EF4-FFF2-40B4-BE49-F238E27FC236}">
                <a16:creationId xmlns:a16="http://schemas.microsoft.com/office/drawing/2014/main" id="{89D803DA-A167-4EC6-97F4-FD3814B44740}"/>
              </a:ext>
            </a:extLst>
          </p:cNvPr>
          <p:cNvSpPr>
            <a:spLocks noGrp="1" noChangeArrowheads="1"/>
          </p:cNvSpPr>
          <p:nvPr>
            <p:ph type="body" idx="1"/>
          </p:nvPr>
        </p:nvSpPr>
        <p:spPr>
          <a:xfrm>
            <a:off x="446088" y="1417638"/>
            <a:ext cx="8229600" cy="5327650"/>
          </a:xfrm>
        </p:spPr>
        <p:txBody>
          <a:bodyPr/>
          <a:lstStyle/>
          <a:p>
            <a:pPr marL="609600" indent="-609600" eaLnBrk="1" hangingPunct="1">
              <a:buFontTx/>
              <a:buNone/>
            </a:pPr>
            <a:r>
              <a:rPr lang="it-IT" altLang="it-IT" sz="2800" b="1" dirty="0">
                <a:solidFill>
                  <a:schemeClr val="accent2"/>
                </a:solidFill>
              </a:rPr>
              <a:t>Il principale antibiotico utilizzato è il </a:t>
            </a:r>
            <a:r>
              <a:rPr lang="it-IT" altLang="it-IT" sz="2800" b="1" dirty="0" err="1">
                <a:solidFill>
                  <a:schemeClr val="accent2"/>
                </a:solidFill>
              </a:rPr>
              <a:t>metronidazolo</a:t>
            </a:r>
            <a:r>
              <a:rPr lang="it-IT" altLang="it-IT" sz="2800" b="1" dirty="0">
                <a:solidFill>
                  <a:schemeClr val="accent2"/>
                </a:solidFill>
              </a:rPr>
              <a:t> che ha un’azione anti-infiammatoria</a:t>
            </a:r>
          </a:p>
          <a:p>
            <a:pPr marL="609600" indent="-609600" eaLnBrk="1" hangingPunct="1">
              <a:buFontTx/>
              <a:buNone/>
            </a:pPr>
            <a:endParaRPr lang="it-IT" altLang="it-IT" sz="2800" b="1" dirty="0">
              <a:solidFill>
                <a:schemeClr val="accent2"/>
              </a:solidFill>
            </a:endParaRPr>
          </a:p>
          <a:p>
            <a:pPr marL="609600" indent="-609600" eaLnBrk="1" hangingPunct="1">
              <a:buFontTx/>
              <a:buNone/>
            </a:pPr>
            <a:r>
              <a:rPr lang="it-IT" altLang="it-IT" sz="2800" b="1" dirty="0">
                <a:solidFill>
                  <a:schemeClr val="accent2"/>
                </a:solidFill>
              </a:rPr>
              <a:t>Viene applicato 1-2 volte al giorno</a:t>
            </a:r>
          </a:p>
          <a:p>
            <a:pPr marL="609600" indent="-609600" eaLnBrk="1" hangingPunct="1">
              <a:buFontTx/>
              <a:buNone/>
            </a:pPr>
            <a:endParaRPr lang="it-IT" altLang="it-IT" sz="2800" b="1" dirty="0">
              <a:solidFill>
                <a:schemeClr val="accent2"/>
              </a:solidFill>
            </a:endParaRPr>
          </a:p>
          <a:p>
            <a:pPr marL="609600" indent="-609600" eaLnBrk="1" hangingPunct="1">
              <a:buFontTx/>
              <a:buNone/>
            </a:pPr>
            <a:r>
              <a:rPr lang="it-IT" altLang="it-IT" sz="2800" b="1" dirty="0">
                <a:solidFill>
                  <a:schemeClr val="accent2"/>
                </a:solidFill>
              </a:rPr>
              <a:t>La terapia deve essere protratta per mesi in quanto l’azione non è rapida e si evidenzia dopo alcune settimane</a:t>
            </a:r>
          </a:p>
          <a:p>
            <a:pPr marL="609600" indent="-609600" eaLnBrk="1" hangingPunct="1">
              <a:buFontTx/>
              <a:buNone/>
            </a:pPr>
            <a:endParaRPr lang="it-IT" altLang="it-IT" sz="2800" b="1" dirty="0">
              <a:solidFill>
                <a:schemeClr val="accent2"/>
              </a:solidFill>
            </a:endParaRPr>
          </a:p>
        </p:txBody>
      </p:sp>
    </p:spTree>
    <p:extLst>
      <p:ext uri="{BB962C8B-B14F-4D97-AF65-F5344CB8AC3E}">
        <p14:creationId xmlns:p14="http://schemas.microsoft.com/office/powerpoint/2010/main" val="2185005113"/>
      </p:ext>
    </p:extLst>
  </p:cSld>
  <p:clrMapOvr>
    <a:masterClrMapping/>
  </p:clrMapOvr>
  <p:transition spd="slow">
    <p:strips dir="ru"/>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770729B6-DF7E-4C5F-81A2-33F5BB0FC5EA}"/>
              </a:ext>
            </a:extLst>
          </p:cNvPr>
          <p:cNvSpPr>
            <a:spLocks noGrp="1" noChangeArrowheads="1"/>
          </p:cNvSpPr>
          <p:nvPr>
            <p:ph type="title"/>
          </p:nvPr>
        </p:nvSpPr>
        <p:spPr/>
        <p:txBody>
          <a:bodyPr/>
          <a:lstStyle/>
          <a:p>
            <a:pPr eaLnBrk="1" hangingPunct="1"/>
            <a:r>
              <a:rPr lang="it-IT" altLang="it-IT" b="1">
                <a:solidFill>
                  <a:srgbClr val="FF0000"/>
                </a:solidFill>
              </a:rPr>
              <a:t>Antibiotici Topici</a:t>
            </a:r>
          </a:p>
        </p:txBody>
      </p:sp>
      <p:sp>
        <p:nvSpPr>
          <p:cNvPr id="92163" name="Rectangle 3">
            <a:extLst>
              <a:ext uri="{FF2B5EF4-FFF2-40B4-BE49-F238E27FC236}">
                <a16:creationId xmlns:a16="http://schemas.microsoft.com/office/drawing/2014/main" id="{89D803DA-A167-4EC6-97F4-FD3814B44740}"/>
              </a:ext>
            </a:extLst>
          </p:cNvPr>
          <p:cNvSpPr>
            <a:spLocks noGrp="1" noChangeArrowheads="1"/>
          </p:cNvSpPr>
          <p:nvPr>
            <p:ph type="body" idx="1"/>
          </p:nvPr>
        </p:nvSpPr>
        <p:spPr>
          <a:xfrm>
            <a:off x="446088" y="1417638"/>
            <a:ext cx="8229600" cy="5327650"/>
          </a:xfrm>
        </p:spPr>
        <p:txBody>
          <a:bodyPr/>
          <a:lstStyle/>
          <a:p>
            <a:pPr marL="609600" indent="-609600" eaLnBrk="1" hangingPunct="1">
              <a:buFontTx/>
              <a:buNone/>
            </a:pPr>
            <a:r>
              <a:rPr lang="it-IT" altLang="it-IT" sz="2800" b="1" dirty="0">
                <a:solidFill>
                  <a:schemeClr val="accent2"/>
                </a:solidFill>
              </a:rPr>
              <a:t>Alcune formulazioni posso essere irritanti come i gel per via dell’importante componente infiammatoria e portare ad una scarsa compliance alla terapia</a:t>
            </a:r>
          </a:p>
          <a:p>
            <a:pPr marL="609600" indent="-609600" eaLnBrk="1" hangingPunct="1">
              <a:buFontTx/>
              <a:buNone/>
            </a:pPr>
            <a:endParaRPr lang="it-IT" altLang="it-IT" sz="2800" b="1" dirty="0">
              <a:solidFill>
                <a:schemeClr val="accent2"/>
              </a:solidFill>
            </a:endParaRPr>
          </a:p>
          <a:p>
            <a:pPr marL="609600" indent="-609600" eaLnBrk="1" hangingPunct="1">
              <a:buFontTx/>
              <a:buNone/>
            </a:pPr>
            <a:r>
              <a:rPr lang="it-IT" altLang="it-IT" sz="2800" b="1" dirty="0">
                <a:solidFill>
                  <a:schemeClr val="accent2"/>
                </a:solidFill>
              </a:rPr>
              <a:t>Le tetracicline, la clindamicina e l’eritromicina topica appaiono invece meno efficaci nella terapia topica della rosacea</a:t>
            </a:r>
          </a:p>
        </p:txBody>
      </p:sp>
    </p:spTree>
    <p:extLst>
      <p:ext uri="{BB962C8B-B14F-4D97-AF65-F5344CB8AC3E}">
        <p14:creationId xmlns:p14="http://schemas.microsoft.com/office/powerpoint/2010/main" val="3304085473"/>
      </p:ext>
    </p:extLst>
  </p:cSld>
  <p:clrMapOvr>
    <a:masterClrMapping/>
  </p:clrMapOvr>
  <p:transition spd="slow">
    <p:strips dir="ru"/>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BFB19B03-3E93-4125-8E6E-2D12322F5FCC}"/>
              </a:ext>
            </a:extLst>
          </p:cNvPr>
          <p:cNvPicPr>
            <a:picLocks noChangeAspect="1"/>
          </p:cNvPicPr>
          <p:nvPr/>
        </p:nvPicPr>
        <p:blipFill>
          <a:blip r:embed="rId2" cstate="email">
            <a:lum bright="-20000" contrast="40000"/>
            <a:extLst>
              <a:ext uri="{28A0092B-C50C-407E-A947-70E740481C1C}">
                <a14:useLocalDpi xmlns:a14="http://schemas.microsoft.com/office/drawing/2010/main"/>
              </a:ext>
            </a:extLst>
          </a:blip>
          <a:stretch>
            <a:fillRect/>
          </a:stretch>
        </p:blipFill>
        <p:spPr>
          <a:xfrm>
            <a:off x="2483768" y="124391"/>
            <a:ext cx="4680520" cy="6609218"/>
          </a:xfrm>
          <a:prstGeom prst="rect">
            <a:avLst/>
          </a:prstGeom>
        </p:spPr>
      </p:pic>
      <p:sp>
        <p:nvSpPr>
          <p:cNvPr id="6" name="Freccia a destra 5">
            <a:extLst>
              <a:ext uri="{FF2B5EF4-FFF2-40B4-BE49-F238E27FC236}">
                <a16:creationId xmlns:a16="http://schemas.microsoft.com/office/drawing/2014/main" id="{0776E88B-C44C-4857-A382-7880704671CA}"/>
              </a:ext>
            </a:extLst>
          </p:cNvPr>
          <p:cNvSpPr/>
          <p:nvPr/>
        </p:nvSpPr>
        <p:spPr bwMode="auto">
          <a:xfrm>
            <a:off x="1511660" y="1196752"/>
            <a:ext cx="936104" cy="288032"/>
          </a:xfrm>
          <a:prstGeom prst="rightArrow">
            <a:avLst/>
          </a:prstGeom>
          <a:solidFill>
            <a:srgbClr val="002060"/>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0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200466476"/>
      </p:ext>
    </p:extLst>
  </p:cSld>
  <p:clrMapOvr>
    <a:masterClrMapping/>
  </p:clrMapOvr>
  <p:transition spd="slow">
    <p:strips dir="ru"/>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199BEF76-2840-4EAD-94CC-8CFC998A9267}"/>
              </a:ext>
            </a:extLst>
          </p:cNvPr>
          <p:cNvSpPr>
            <a:spLocks noGrp="1" noChangeArrowheads="1"/>
          </p:cNvSpPr>
          <p:nvPr>
            <p:ph type="title"/>
          </p:nvPr>
        </p:nvSpPr>
        <p:spPr/>
        <p:txBody>
          <a:bodyPr/>
          <a:lstStyle/>
          <a:p>
            <a:pPr eaLnBrk="1" hangingPunct="1"/>
            <a:r>
              <a:rPr lang="it-IT" altLang="it-IT" b="1">
                <a:solidFill>
                  <a:srgbClr val="FF0000"/>
                </a:solidFill>
              </a:rPr>
              <a:t>Antibiotici Topici</a:t>
            </a:r>
          </a:p>
        </p:txBody>
      </p:sp>
      <p:sp>
        <p:nvSpPr>
          <p:cNvPr id="94211" name="Rectangle 3">
            <a:extLst>
              <a:ext uri="{FF2B5EF4-FFF2-40B4-BE49-F238E27FC236}">
                <a16:creationId xmlns:a16="http://schemas.microsoft.com/office/drawing/2014/main" id="{48C39344-848B-4352-B923-D9144CAD7E10}"/>
              </a:ext>
            </a:extLst>
          </p:cNvPr>
          <p:cNvSpPr>
            <a:spLocks noGrp="1" noChangeArrowheads="1"/>
          </p:cNvSpPr>
          <p:nvPr>
            <p:ph type="body" idx="1"/>
          </p:nvPr>
        </p:nvSpPr>
        <p:spPr>
          <a:xfrm>
            <a:off x="446088" y="1417638"/>
            <a:ext cx="8229600" cy="5327650"/>
          </a:xfrm>
        </p:spPr>
        <p:txBody>
          <a:bodyPr/>
          <a:lstStyle/>
          <a:p>
            <a:pPr marL="609600" indent="-609600" eaLnBrk="1" hangingPunct="1">
              <a:buFontTx/>
              <a:buNone/>
            </a:pPr>
            <a:r>
              <a:rPr lang="it-IT" altLang="it-IT" sz="2400" b="1" dirty="0">
                <a:solidFill>
                  <a:schemeClr val="accent2"/>
                </a:solidFill>
              </a:rPr>
              <a:t>Per il trattamento di ferite o abrasioni e ustioni di grado minore sono indicate preparazioni topiche contenenti neomicina, bacitracina e polimixina B, in associazione anche con idrocortisone, lidocaina e </a:t>
            </a:r>
            <a:r>
              <a:rPr lang="it-IT" altLang="it-IT" sz="2400" b="1" dirty="0" err="1">
                <a:solidFill>
                  <a:schemeClr val="accent2"/>
                </a:solidFill>
              </a:rPr>
              <a:t>pramoxina</a:t>
            </a:r>
            <a:endParaRPr lang="it-IT" altLang="it-IT" sz="2400" b="1" dirty="0">
              <a:solidFill>
                <a:schemeClr val="accent2"/>
              </a:solidFill>
            </a:endParaRPr>
          </a:p>
          <a:p>
            <a:pPr marL="609600" indent="-609600" eaLnBrk="1" hangingPunct="1">
              <a:buFontTx/>
              <a:buNone/>
            </a:pPr>
            <a:endParaRPr lang="it-IT" altLang="it-IT" sz="2400" b="1" dirty="0">
              <a:solidFill>
                <a:schemeClr val="accent2"/>
              </a:solidFill>
            </a:endParaRPr>
          </a:p>
          <a:p>
            <a:pPr marL="609600" indent="-609600" eaLnBrk="1" hangingPunct="1">
              <a:buFontTx/>
              <a:buNone/>
            </a:pPr>
            <a:endParaRPr lang="it-IT" altLang="it-IT" sz="2400" b="1" dirty="0">
              <a:solidFill>
                <a:schemeClr val="accent2"/>
              </a:solidFill>
            </a:endParaRPr>
          </a:p>
          <a:p>
            <a:pPr marL="609600" indent="-609600" eaLnBrk="1" hangingPunct="1">
              <a:buFontTx/>
              <a:buNone/>
            </a:pPr>
            <a:endParaRPr lang="it-IT" altLang="it-IT" sz="2400" b="1" dirty="0">
              <a:solidFill>
                <a:schemeClr val="accent2"/>
              </a:solidFill>
            </a:endParaRPr>
          </a:p>
          <a:p>
            <a:pPr marL="609600" indent="-609600" eaLnBrk="1" hangingPunct="1">
              <a:buFontTx/>
              <a:buNone/>
            </a:pPr>
            <a:endParaRPr lang="it-IT" altLang="it-IT" sz="2400" b="1" dirty="0">
              <a:solidFill>
                <a:schemeClr val="accent2"/>
              </a:solidFill>
            </a:endParaRPr>
          </a:p>
          <a:p>
            <a:pPr marL="609600" indent="-609600" eaLnBrk="1" hangingPunct="1">
              <a:buFontTx/>
              <a:buNone/>
            </a:pPr>
            <a:endParaRPr lang="it-IT" altLang="it-IT" sz="2400" b="1" dirty="0">
              <a:solidFill>
                <a:schemeClr val="accent2"/>
              </a:solidFill>
            </a:endParaRPr>
          </a:p>
          <a:p>
            <a:pPr marL="609600" indent="-609600" eaLnBrk="1" hangingPunct="1">
              <a:buFontTx/>
              <a:buNone/>
            </a:pPr>
            <a:r>
              <a:rPr lang="it-IT" altLang="it-IT" sz="2400" b="1" dirty="0">
                <a:solidFill>
                  <a:schemeClr val="accent2"/>
                </a:solidFill>
              </a:rPr>
              <a:t> L’uso topico degli antibiotici è, comunque, limitato dal rischio di sensibilizzazione</a:t>
            </a:r>
          </a:p>
        </p:txBody>
      </p:sp>
    </p:spTree>
    <p:extLst>
      <p:ext uri="{BB962C8B-B14F-4D97-AF65-F5344CB8AC3E}">
        <p14:creationId xmlns:p14="http://schemas.microsoft.com/office/powerpoint/2010/main" val="1918777825"/>
      </p:ext>
    </p:extLst>
  </p:cSld>
  <p:clrMapOvr>
    <a:masterClrMapping/>
  </p:clrMapOvr>
  <p:transition spd="slow">
    <p:strips dir="ru"/>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64C355E4-69C6-44D0-B13F-BD52D015C2FF}"/>
              </a:ext>
            </a:extLst>
          </p:cNvPr>
          <p:cNvSpPr>
            <a:spLocks noGrp="1" noChangeArrowheads="1"/>
          </p:cNvSpPr>
          <p:nvPr>
            <p:ph type="title"/>
          </p:nvPr>
        </p:nvSpPr>
        <p:spPr>
          <a:xfrm>
            <a:off x="457200" y="-26988"/>
            <a:ext cx="8229600" cy="1143001"/>
          </a:xfrm>
        </p:spPr>
        <p:txBody>
          <a:bodyPr/>
          <a:lstStyle/>
          <a:p>
            <a:pPr eaLnBrk="1" hangingPunct="1"/>
            <a:r>
              <a:rPr lang="it-IT" altLang="it-IT" sz="4000" b="1">
                <a:solidFill>
                  <a:srgbClr val="FF0000"/>
                </a:solidFill>
              </a:rPr>
              <a:t>Antibiotici Topici</a:t>
            </a:r>
          </a:p>
        </p:txBody>
      </p:sp>
      <p:sp>
        <p:nvSpPr>
          <p:cNvPr id="95235" name="Rectangle 3">
            <a:extLst>
              <a:ext uri="{FF2B5EF4-FFF2-40B4-BE49-F238E27FC236}">
                <a16:creationId xmlns:a16="http://schemas.microsoft.com/office/drawing/2014/main" id="{976E2779-E40C-4227-B381-3897B8716D84}"/>
              </a:ext>
            </a:extLst>
          </p:cNvPr>
          <p:cNvSpPr>
            <a:spLocks noGrp="1" noChangeArrowheads="1"/>
          </p:cNvSpPr>
          <p:nvPr>
            <p:ph type="body" idx="1"/>
          </p:nvPr>
        </p:nvSpPr>
        <p:spPr>
          <a:xfrm>
            <a:off x="250825" y="1196975"/>
            <a:ext cx="8675688" cy="5327650"/>
          </a:xfrm>
        </p:spPr>
        <p:txBody>
          <a:bodyPr/>
          <a:lstStyle/>
          <a:p>
            <a:pPr marL="609600" indent="-609600" eaLnBrk="1" hangingPunct="1">
              <a:lnSpc>
                <a:spcPct val="80000"/>
              </a:lnSpc>
            </a:pPr>
            <a:r>
              <a:rPr lang="it-IT" altLang="it-IT" sz="2400" b="1">
                <a:solidFill>
                  <a:srgbClr val="FF0000"/>
                </a:solidFill>
              </a:rPr>
              <a:t>Gentamicina</a:t>
            </a:r>
            <a:r>
              <a:rPr lang="it-IT" altLang="it-IT" sz="2400" b="1">
                <a:solidFill>
                  <a:schemeClr val="accent2"/>
                </a:solidFill>
              </a:rPr>
              <a:t>		</a:t>
            </a:r>
            <a:r>
              <a:rPr lang="it-IT" altLang="it-IT" sz="2400" b="1" i="1">
                <a:solidFill>
                  <a:schemeClr val="accent2"/>
                </a:solidFill>
              </a:rPr>
              <a:t>Gentalyn</a:t>
            </a:r>
            <a:r>
              <a:rPr lang="it-IT" altLang="it-IT" sz="2400" b="1" i="1" baseline="30000">
                <a:solidFill>
                  <a:schemeClr val="accent2"/>
                </a:solidFill>
              </a:rPr>
              <a:t>®</a:t>
            </a:r>
            <a:r>
              <a:rPr lang="it-IT" altLang="it-IT" sz="2400" b="1" i="1">
                <a:solidFill>
                  <a:schemeClr val="accent2"/>
                </a:solidFill>
              </a:rPr>
              <a:t>	     crema</a:t>
            </a:r>
          </a:p>
          <a:p>
            <a:pPr marL="609600" indent="-609600" eaLnBrk="1" hangingPunct="1">
              <a:lnSpc>
                <a:spcPct val="80000"/>
              </a:lnSpc>
              <a:buFontTx/>
              <a:buNone/>
            </a:pPr>
            <a:r>
              <a:rPr lang="it-IT" altLang="it-IT" sz="2400" b="1" i="1">
                <a:solidFill>
                  <a:schemeClr val="accent2"/>
                </a:solidFill>
              </a:rPr>
              <a:t>							     unguento</a:t>
            </a:r>
          </a:p>
          <a:p>
            <a:pPr marL="609600" indent="-609600" eaLnBrk="1" hangingPunct="1">
              <a:lnSpc>
                <a:spcPct val="80000"/>
              </a:lnSpc>
              <a:buFontTx/>
              <a:buNone/>
            </a:pPr>
            <a:r>
              <a:rPr lang="it-IT" altLang="it-IT" sz="2400" b="1" i="1">
                <a:solidFill>
                  <a:schemeClr val="accent2"/>
                </a:solidFill>
              </a:rPr>
              <a:t>							     crema oftalmica</a:t>
            </a:r>
          </a:p>
          <a:p>
            <a:pPr marL="609600" indent="-609600" eaLnBrk="1" hangingPunct="1">
              <a:lnSpc>
                <a:spcPct val="80000"/>
              </a:lnSpc>
              <a:buFontTx/>
              <a:buNone/>
            </a:pPr>
            <a:endParaRPr lang="it-IT" altLang="it-IT" sz="2400" b="1" i="1">
              <a:solidFill>
                <a:schemeClr val="accent2"/>
              </a:solidFill>
            </a:endParaRPr>
          </a:p>
          <a:p>
            <a:pPr marL="609600" indent="-609600" eaLnBrk="1" hangingPunct="1">
              <a:lnSpc>
                <a:spcPct val="80000"/>
              </a:lnSpc>
            </a:pPr>
            <a:r>
              <a:rPr lang="it-IT" altLang="it-IT" sz="2400" b="1">
                <a:solidFill>
                  <a:srgbClr val="FF0000"/>
                </a:solidFill>
              </a:rPr>
              <a:t>Mupirocina</a:t>
            </a:r>
            <a:r>
              <a:rPr lang="it-IT" altLang="it-IT" sz="2400" b="1">
                <a:solidFill>
                  <a:schemeClr val="accent2"/>
                </a:solidFill>
              </a:rPr>
              <a:t>		</a:t>
            </a:r>
            <a:r>
              <a:rPr lang="it-IT" altLang="it-IT" sz="2400" b="1" i="1">
                <a:solidFill>
                  <a:schemeClr val="accent2"/>
                </a:solidFill>
              </a:rPr>
              <a:t>Bactroban</a:t>
            </a:r>
            <a:r>
              <a:rPr lang="it-IT" altLang="it-IT" sz="2400" b="1" i="1" baseline="30000">
                <a:solidFill>
                  <a:schemeClr val="accent2"/>
                </a:solidFill>
              </a:rPr>
              <a:t>®</a:t>
            </a:r>
            <a:r>
              <a:rPr lang="it-IT" altLang="it-IT" sz="2400" b="1">
                <a:solidFill>
                  <a:schemeClr val="accent2"/>
                </a:solidFill>
              </a:rPr>
              <a:t>	     </a:t>
            </a:r>
            <a:r>
              <a:rPr lang="it-IT" altLang="it-IT" sz="2400" b="1" i="1">
                <a:solidFill>
                  <a:schemeClr val="accent2"/>
                </a:solidFill>
              </a:rPr>
              <a:t>crema</a:t>
            </a:r>
          </a:p>
          <a:p>
            <a:pPr marL="609600" indent="-609600" eaLnBrk="1" hangingPunct="1">
              <a:lnSpc>
                <a:spcPct val="80000"/>
              </a:lnSpc>
              <a:buFontTx/>
              <a:buNone/>
            </a:pPr>
            <a:r>
              <a:rPr lang="it-IT" altLang="it-IT" sz="2400" b="1" i="1">
                <a:solidFill>
                  <a:schemeClr val="accent2"/>
                </a:solidFill>
              </a:rPr>
              <a:t>							     unguento</a:t>
            </a:r>
          </a:p>
          <a:p>
            <a:pPr marL="609600" indent="-609600" eaLnBrk="1" hangingPunct="1">
              <a:lnSpc>
                <a:spcPct val="80000"/>
              </a:lnSpc>
              <a:buFontTx/>
              <a:buNone/>
            </a:pPr>
            <a:r>
              <a:rPr lang="it-IT" altLang="it-IT" sz="2400" b="1" i="1">
                <a:solidFill>
                  <a:schemeClr val="accent2"/>
                </a:solidFill>
              </a:rPr>
              <a:t>							     pomata nasale</a:t>
            </a:r>
          </a:p>
          <a:p>
            <a:pPr marL="609600" indent="-609600" eaLnBrk="1" hangingPunct="1">
              <a:lnSpc>
                <a:spcPct val="80000"/>
              </a:lnSpc>
              <a:buFontTx/>
              <a:buNone/>
            </a:pPr>
            <a:r>
              <a:rPr lang="it-IT" altLang="it-IT" sz="2400" b="1" i="1">
                <a:solidFill>
                  <a:schemeClr val="accent2"/>
                </a:solidFill>
              </a:rPr>
              <a:t>				 	Mupiskin </a:t>
            </a:r>
            <a:r>
              <a:rPr lang="it-IT" altLang="it-IT" sz="2400" b="1" i="1" baseline="30000">
                <a:solidFill>
                  <a:schemeClr val="accent2"/>
                </a:solidFill>
              </a:rPr>
              <a:t>®	      </a:t>
            </a:r>
            <a:r>
              <a:rPr lang="it-IT" altLang="it-IT" sz="2400" b="1" i="1">
                <a:solidFill>
                  <a:schemeClr val="accent2"/>
                </a:solidFill>
              </a:rPr>
              <a:t>unguento</a:t>
            </a:r>
          </a:p>
          <a:p>
            <a:pPr marL="609600" indent="-609600" eaLnBrk="1" hangingPunct="1">
              <a:lnSpc>
                <a:spcPct val="80000"/>
              </a:lnSpc>
              <a:buFontTx/>
              <a:buNone/>
            </a:pPr>
            <a:endParaRPr lang="it-IT" altLang="it-IT" sz="2400" b="1" i="1">
              <a:solidFill>
                <a:schemeClr val="accent2"/>
              </a:solidFill>
            </a:endParaRPr>
          </a:p>
          <a:p>
            <a:pPr marL="609600" indent="-609600" eaLnBrk="1" hangingPunct="1">
              <a:lnSpc>
                <a:spcPct val="80000"/>
              </a:lnSpc>
              <a:buFontTx/>
              <a:buNone/>
            </a:pPr>
            <a:endParaRPr lang="it-IT" altLang="it-IT" sz="2400" b="1">
              <a:solidFill>
                <a:schemeClr val="accent2"/>
              </a:solidFill>
            </a:endParaRPr>
          </a:p>
          <a:p>
            <a:pPr marL="609600" indent="-609600" eaLnBrk="1" hangingPunct="1">
              <a:lnSpc>
                <a:spcPct val="80000"/>
              </a:lnSpc>
            </a:pPr>
            <a:r>
              <a:rPr lang="it-IT" altLang="it-IT" sz="2400" b="1">
                <a:solidFill>
                  <a:srgbClr val="FF0000"/>
                </a:solidFill>
              </a:rPr>
              <a:t>Acido Fusidico</a:t>
            </a:r>
            <a:r>
              <a:rPr lang="it-IT" altLang="it-IT" sz="2400" b="1">
                <a:solidFill>
                  <a:schemeClr val="accent2"/>
                </a:solidFill>
              </a:rPr>
              <a:t>    	</a:t>
            </a:r>
            <a:r>
              <a:rPr lang="it-IT" altLang="it-IT" sz="2400" b="1" i="1">
                <a:solidFill>
                  <a:schemeClr val="accent2"/>
                </a:solidFill>
              </a:rPr>
              <a:t>Fucidin</a:t>
            </a:r>
            <a:r>
              <a:rPr lang="it-IT" altLang="it-IT" sz="2400" b="1" i="1" baseline="30000">
                <a:solidFill>
                  <a:schemeClr val="accent2"/>
                </a:solidFill>
              </a:rPr>
              <a:t>®	       </a:t>
            </a:r>
            <a:r>
              <a:rPr lang="it-IT" altLang="it-IT" sz="2400" b="1" i="1">
                <a:solidFill>
                  <a:schemeClr val="accent2"/>
                </a:solidFill>
              </a:rPr>
              <a:t>crema</a:t>
            </a:r>
          </a:p>
          <a:p>
            <a:pPr marL="609600" indent="-609600" eaLnBrk="1" hangingPunct="1">
              <a:lnSpc>
                <a:spcPct val="80000"/>
              </a:lnSpc>
            </a:pPr>
            <a:endParaRPr lang="it-IT" altLang="it-IT" sz="2400" b="1">
              <a:solidFill>
                <a:schemeClr val="accent2"/>
              </a:solidFill>
            </a:endParaRPr>
          </a:p>
          <a:p>
            <a:pPr marL="609600" indent="-609600" eaLnBrk="1" hangingPunct="1">
              <a:lnSpc>
                <a:spcPct val="80000"/>
              </a:lnSpc>
            </a:pPr>
            <a:r>
              <a:rPr lang="it-IT" altLang="it-IT" sz="2400" b="1">
                <a:solidFill>
                  <a:srgbClr val="FF0000"/>
                </a:solidFill>
              </a:rPr>
              <a:t>Acido Fusidico</a:t>
            </a:r>
            <a:r>
              <a:rPr lang="it-IT" altLang="it-IT" sz="2400" b="1">
                <a:solidFill>
                  <a:schemeClr val="accent2"/>
                </a:solidFill>
              </a:rPr>
              <a:t> 	</a:t>
            </a:r>
            <a:r>
              <a:rPr lang="it-IT" altLang="it-IT" sz="2400" b="1" i="1">
                <a:solidFill>
                  <a:schemeClr val="accent2"/>
                </a:solidFill>
              </a:rPr>
              <a:t>Fucidin</a:t>
            </a:r>
            <a:r>
              <a:rPr lang="it-IT" altLang="it-IT" sz="2400" b="1" i="1" baseline="30000">
                <a:solidFill>
                  <a:schemeClr val="accent2"/>
                </a:solidFill>
              </a:rPr>
              <a:t>®</a:t>
            </a:r>
            <a:r>
              <a:rPr lang="it-IT" altLang="it-IT" sz="2400" b="1" i="1">
                <a:solidFill>
                  <a:schemeClr val="accent2"/>
                </a:solidFill>
              </a:rPr>
              <a:t> 	     unguento</a:t>
            </a:r>
          </a:p>
          <a:p>
            <a:pPr marL="609600" indent="-609600" eaLnBrk="1" hangingPunct="1">
              <a:lnSpc>
                <a:spcPct val="80000"/>
              </a:lnSpc>
              <a:buFontTx/>
              <a:buNone/>
            </a:pPr>
            <a:r>
              <a:rPr lang="it-IT" altLang="it-IT" sz="2400" b="1">
                <a:solidFill>
                  <a:schemeClr val="accent2"/>
                </a:solidFill>
              </a:rPr>
              <a:t>	</a:t>
            </a:r>
            <a:r>
              <a:rPr lang="it-IT" altLang="it-IT" sz="2400" b="1">
                <a:solidFill>
                  <a:srgbClr val="FF0000"/>
                </a:solidFill>
              </a:rPr>
              <a:t>sale sodico</a:t>
            </a:r>
            <a:r>
              <a:rPr lang="it-IT" altLang="it-IT" sz="2400" b="1">
                <a:solidFill>
                  <a:schemeClr val="accent2"/>
                </a:solidFill>
              </a:rPr>
              <a:t> 		</a:t>
            </a:r>
            <a:r>
              <a:rPr lang="it-IT" altLang="it-IT" sz="2400" b="1" i="1">
                <a:solidFill>
                  <a:schemeClr val="accent2"/>
                </a:solidFill>
              </a:rPr>
              <a:t>Dermomycin</a:t>
            </a:r>
            <a:r>
              <a:rPr lang="it-IT" altLang="it-IT" sz="2400" b="1" i="1" baseline="30000">
                <a:solidFill>
                  <a:schemeClr val="accent2"/>
                </a:solidFill>
              </a:rPr>
              <a:t>®</a:t>
            </a:r>
            <a:r>
              <a:rPr lang="it-IT" altLang="it-IT" sz="2400" b="1" i="1">
                <a:solidFill>
                  <a:schemeClr val="accent2"/>
                </a:solidFill>
              </a:rPr>
              <a:t>   crema</a:t>
            </a:r>
          </a:p>
          <a:p>
            <a:pPr marL="609600" indent="-609600" eaLnBrk="1" hangingPunct="1">
              <a:lnSpc>
                <a:spcPct val="80000"/>
              </a:lnSpc>
              <a:buFontTx/>
              <a:buNone/>
            </a:pPr>
            <a:r>
              <a:rPr lang="it-IT" altLang="it-IT" sz="2400" b="1">
                <a:solidFill>
                  <a:schemeClr val="accent2"/>
                </a:solidFill>
              </a:rPr>
              <a:t>		</a:t>
            </a:r>
          </a:p>
        </p:txBody>
      </p:sp>
    </p:spTree>
    <p:extLst>
      <p:ext uri="{BB962C8B-B14F-4D97-AF65-F5344CB8AC3E}">
        <p14:creationId xmlns:p14="http://schemas.microsoft.com/office/powerpoint/2010/main" val="3646302583"/>
      </p:ext>
    </p:extLst>
  </p:cSld>
  <p:clrMapOvr>
    <a:masterClrMapping/>
  </p:clrMapOvr>
  <p:transition spd="slow">
    <p:strips dir="ru"/>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4">
            <a:extLst>
              <a:ext uri="{FF2B5EF4-FFF2-40B4-BE49-F238E27FC236}">
                <a16:creationId xmlns:a16="http://schemas.microsoft.com/office/drawing/2014/main" id="{2393D02F-E203-4A65-B7BD-B744430A09A6}"/>
              </a:ext>
            </a:extLst>
          </p:cNvPr>
          <p:cNvSpPr>
            <a:spLocks noGrp="1" noChangeArrowheads="1"/>
          </p:cNvSpPr>
          <p:nvPr>
            <p:ph type="body" idx="1"/>
          </p:nvPr>
        </p:nvSpPr>
        <p:spPr>
          <a:xfrm>
            <a:off x="395288" y="1773238"/>
            <a:ext cx="8748712" cy="4895850"/>
          </a:xfrm>
          <a:noFill/>
        </p:spPr>
        <p:txBody>
          <a:bodyPr/>
          <a:lstStyle/>
          <a:p>
            <a:pPr marL="609600" indent="-609600" eaLnBrk="1" hangingPunct="1"/>
            <a:r>
              <a:rPr lang="it-IT" altLang="it-IT" b="1">
                <a:solidFill>
                  <a:srgbClr val="FF0000"/>
                </a:solidFill>
              </a:rPr>
              <a:t>Eritromicina</a:t>
            </a:r>
            <a:r>
              <a:rPr lang="it-IT" altLang="it-IT" b="1">
                <a:solidFill>
                  <a:schemeClr val="accent2"/>
                </a:solidFill>
              </a:rPr>
              <a:t>	</a:t>
            </a:r>
          </a:p>
          <a:p>
            <a:pPr marL="609600" indent="-609600" eaLnBrk="1" hangingPunct="1">
              <a:buFontTx/>
              <a:buNone/>
            </a:pPr>
            <a:r>
              <a:rPr lang="it-IT" altLang="it-IT">
                <a:solidFill>
                  <a:schemeClr val="accent2"/>
                </a:solidFill>
              </a:rPr>
              <a:t>		</a:t>
            </a:r>
            <a:r>
              <a:rPr lang="it-IT" altLang="it-IT" sz="2800" b="1" i="1">
                <a:solidFill>
                  <a:schemeClr val="accent2"/>
                </a:solidFill>
              </a:rPr>
              <a:t>Eritromicina  Galderma gel 3%</a:t>
            </a:r>
          </a:p>
          <a:p>
            <a:pPr marL="609600" indent="-609600" eaLnBrk="1" hangingPunct="1">
              <a:buFontTx/>
              <a:buNone/>
            </a:pPr>
            <a:r>
              <a:rPr lang="it-IT" altLang="it-IT" sz="2800" b="1" i="1">
                <a:solidFill>
                  <a:schemeClr val="accent2"/>
                </a:solidFill>
              </a:rPr>
              <a:t>		Eritromicina IDI crema 3%</a:t>
            </a:r>
          </a:p>
          <a:p>
            <a:pPr marL="609600" indent="-609600" eaLnBrk="1" hangingPunct="1">
              <a:buFontTx/>
              <a:buNone/>
            </a:pPr>
            <a:r>
              <a:rPr lang="it-IT" altLang="it-IT" sz="2800" b="1" i="1">
                <a:solidFill>
                  <a:schemeClr val="accent2"/>
                </a:solidFill>
              </a:rPr>
              <a:t>		Eritromicina IDI soluzione cutanea 3%</a:t>
            </a:r>
          </a:p>
          <a:p>
            <a:pPr marL="609600" indent="-609600" eaLnBrk="1" hangingPunct="1">
              <a:buFontTx/>
              <a:buNone/>
            </a:pPr>
            <a:r>
              <a:rPr lang="it-IT" altLang="it-IT" sz="2800" b="1" i="1">
                <a:solidFill>
                  <a:schemeClr val="accent2"/>
                </a:solidFill>
              </a:rPr>
              <a:t>		Eritromicina IDI gel 3%</a:t>
            </a:r>
          </a:p>
          <a:p>
            <a:pPr marL="609600" indent="-609600" eaLnBrk="1" hangingPunct="1">
              <a:buFontTx/>
              <a:buNone/>
            </a:pPr>
            <a:r>
              <a:rPr lang="it-IT" altLang="it-IT" sz="2800" b="1" i="1">
                <a:solidFill>
                  <a:schemeClr val="accent2"/>
                </a:solidFill>
              </a:rPr>
              <a:t>		Eryacne</a:t>
            </a:r>
            <a:r>
              <a:rPr lang="it-IT" altLang="it-IT" sz="2400" b="1" i="1" baseline="30000">
                <a:solidFill>
                  <a:schemeClr val="accent2"/>
                </a:solidFill>
              </a:rPr>
              <a:t>® </a:t>
            </a:r>
            <a:r>
              <a:rPr lang="it-IT" altLang="it-IT" sz="2800" b="1" i="1">
                <a:solidFill>
                  <a:schemeClr val="accent2"/>
                </a:solidFill>
              </a:rPr>
              <a:t>gel 4%</a:t>
            </a:r>
            <a:r>
              <a:rPr lang="it-IT" altLang="it-IT" sz="2800" b="1">
                <a:solidFill>
                  <a:schemeClr val="accent2"/>
                </a:solidFill>
                <a:sym typeface="Wingdings" panose="05000000000000000000" pitchFamily="2" charset="2"/>
              </a:rPr>
              <a:t> associazione con Zn</a:t>
            </a:r>
          </a:p>
          <a:p>
            <a:pPr marL="609600" indent="-609600" eaLnBrk="1" hangingPunct="1">
              <a:buFontTx/>
              <a:buNone/>
            </a:pPr>
            <a:r>
              <a:rPr lang="it-IT" altLang="it-IT" sz="2800" b="1">
                <a:solidFill>
                  <a:schemeClr val="accent2"/>
                </a:solidFill>
                <a:sym typeface="Wingdings" panose="05000000000000000000" pitchFamily="2" charset="2"/>
              </a:rPr>
              <a:t>		</a:t>
            </a:r>
            <a:r>
              <a:rPr lang="it-IT" altLang="it-IT" sz="2800" b="1" i="1">
                <a:solidFill>
                  <a:schemeClr val="accent2"/>
                </a:solidFill>
                <a:sym typeface="Wingdings" panose="05000000000000000000" pitchFamily="2" charset="2"/>
              </a:rPr>
              <a:t>Zynerit</a:t>
            </a:r>
            <a:r>
              <a:rPr lang="it-IT" altLang="it-IT" sz="2400" b="1" i="1" baseline="30000">
                <a:solidFill>
                  <a:schemeClr val="accent2"/>
                </a:solidFill>
              </a:rPr>
              <a:t>®</a:t>
            </a:r>
            <a:r>
              <a:rPr lang="it-IT" altLang="it-IT" sz="2400" b="1" i="1">
                <a:solidFill>
                  <a:schemeClr val="accent2"/>
                </a:solidFill>
              </a:rPr>
              <a:t> </a:t>
            </a:r>
            <a:r>
              <a:rPr lang="it-IT" altLang="it-IT" sz="2800" b="1" i="1">
                <a:solidFill>
                  <a:schemeClr val="accent2"/>
                </a:solidFill>
                <a:sym typeface="Wingdings" panose="05000000000000000000" pitchFamily="2" charset="2"/>
              </a:rPr>
              <a:t>lozione</a:t>
            </a:r>
            <a:r>
              <a:rPr lang="it-IT" altLang="it-IT" sz="2800" b="1">
                <a:solidFill>
                  <a:schemeClr val="accent2"/>
                </a:solidFill>
                <a:sym typeface="Wingdings" panose="05000000000000000000" pitchFamily="2" charset="2"/>
              </a:rPr>
              <a:t>  associazione con Zn 					    acetato diidrato</a:t>
            </a:r>
            <a:endParaRPr lang="it-IT" altLang="it-IT" sz="2800" b="1">
              <a:solidFill>
                <a:schemeClr val="accent2"/>
              </a:solidFill>
            </a:endParaRPr>
          </a:p>
          <a:p>
            <a:pPr marL="609600" indent="-609600" eaLnBrk="1" hangingPunct="1">
              <a:buFontTx/>
              <a:buNone/>
            </a:pPr>
            <a:r>
              <a:rPr lang="it-IT" altLang="it-IT">
                <a:solidFill>
                  <a:schemeClr val="accent2"/>
                </a:solidFill>
              </a:rPr>
              <a:t>	</a:t>
            </a:r>
          </a:p>
        </p:txBody>
      </p:sp>
      <p:sp>
        <p:nvSpPr>
          <p:cNvPr id="96259" name="Rectangle 5">
            <a:extLst>
              <a:ext uri="{FF2B5EF4-FFF2-40B4-BE49-F238E27FC236}">
                <a16:creationId xmlns:a16="http://schemas.microsoft.com/office/drawing/2014/main" id="{70B6AEE6-4A2B-4625-82B3-3B1F4917D634}"/>
              </a:ext>
            </a:extLst>
          </p:cNvPr>
          <p:cNvSpPr>
            <a:spLocks noGrp="1" noChangeArrowheads="1"/>
          </p:cNvSpPr>
          <p:nvPr>
            <p:ph type="title"/>
          </p:nvPr>
        </p:nvSpPr>
        <p:spPr>
          <a:noFill/>
        </p:spPr>
        <p:txBody>
          <a:bodyPr/>
          <a:lstStyle/>
          <a:p>
            <a:pPr eaLnBrk="1" hangingPunct="1"/>
            <a:r>
              <a:rPr lang="it-IT" altLang="it-IT" b="1">
                <a:solidFill>
                  <a:srgbClr val="FF0000"/>
                </a:solidFill>
              </a:rPr>
              <a:t>Antibiotici Topici</a:t>
            </a:r>
          </a:p>
        </p:txBody>
      </p:sp>
    </p:spTree>
    <p:extLst>
      <p:ext uri="{BB962C8B-B14F-4D97-AF65-F5344CB8AC3E}">
        <p14:creationId xmlns:p14="http://schemas.microsoft.com/office/powerpoint/2010/main" val="4189429299"/>
      </p:ext>
    </p:extLst>
  </p:cSld>
  <p:clrMapOvr>
    <a:masterClrMapping/>
  </p:clrMapOvr>
  <p:transition spd="slow">
    <p:strips dir="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4">
            <a:extLst>
              <a:ext uri="{FF2B5EF4-FFF2-40B4-BE49-F238E27FC236}">
                <a16:creationId xmlns:a16="http://schemas.microsoft.com/office/drawing/2014/main" id="{3D434E16-32FF-42D8-ABDB-959B2D88C5AA}"/>
              </a:ext>
            </a:extLst>
          </p:cNvPr>
          <p:cNvSpPr txBox="1">
            <a:spLocks noChangeArrowheads="1"/>
          </p:cNvSpPr>
          <p:nvPr/>
        </p:nvSpPr>
        <p:spPr bwMode="auto">
          <a:xfrm>
            <a:off x="358775" y="476250"/>
            <a:ext cx="84248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4400" dirty="0">
                <a:solidFill>
                  <a:srgbClr val="FF0000"/>
                </a:solidFill>
              </a:rPr>
              <a:t>Terapia locale o terapia topica</a:t>
            </a:r>
          </a:p>
        </p:txBody>
      </p:sp>
      <p:sp>
        <p:nvSpPr>
          <p:cNvPr id="23555" name="Text Box 5">
            <a:extLst>
              <a:ext uri="{FF2B5EF4-FFF2-40B4-BE49-F238E27FC236}">
                <a16:creationId xmlns:a16="http://schemas.microsoft.com/office/drawing/2014/main" id="{4331CC4D-A823-42ED-A10A-FA8BD9C70B1A}"/>
              </a:ext>
            </a:extLst>
          </p:cNvPr>
          <p:cNvSpPr txBox="1">
            <a:spLocks noChangeArrowheads="1"/>
          </p:cNvSpPr>
          <p:nvPr/>
        </p:nvSpPr>
        <p:spPr bwMode="auto">
          <a:xfrm>
            <a:off x="250825" y="1773238"/>
            <a:ext cx="8642350"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it-IT" altLang="it-IT" sz="2400" dirty="0">
                <a:solidFill>
                  <a:schemeClr val="accent2"/>
                </a:solidFill>
              </a:rPr>
              <a:t>Anche lo </a:t>
            </a:r>
            <a:r>
              <a:rPr lang="it-IT" altLang="it-IT" sz="2400" dirty="0">
                <a:solidFill>
                  <a:srgbClr val="FF0000"/>
                </a:solidFill>
              </a:rPr>
              <a:t>stato d’idratazione</a:t>
            </a:r>
            <a:r>
              <a:rPr lang="it-IT" altLang="it-IT" sz="2400" dirty="0">
                <a:solidFill>
                  <a:schemeClr val="accent2"/>
                </a:solidFill>
              </a:rPr>
              <a:t> della cute riveste molta importanza poiché una maggiore idratazione cutanea corrisponde ad un aumento del coefficiente di diffusione e d’attività dell’agente penetrante</a:t>
            </a:r>
          </a:p>
          <a:p>
            <a:pPr eaLnBrk="1" hangingPunct="1">
              <a:spcBef>
                <a:spcPct val="50000"/>
              </a:spcBef>
            </a:pPr>
            <a:r>
              <a:rPr lang="it-IT" altLang="it-IT" sz="2400" dirty="0">
                <a:solidFill>
                  <a:schemeClr val="accent2"/>
                </a:solidFill>
              </a:rPr>
              <a:t>Le condizioni d’assorbimento di un preparato per uso topico migliorano, quando la </a:t>
            </a:r>
            <a:r>
              <a:rPr lang="it-IT" altLang="it-IT" sz="2400" dirty="0">
                <a:solidFill>
                  <a:srgbClr val="FF0000"/>
                </a:solidFill>
              </a:rPr>
              <a:t>temperatura cutanea </a:t>
            </a:r>
            <a:r>
              <a:rPr lang="it-IT" altLang="it-IT" sz="2400" dirty="0">
                <a:solidFill>
                  <a:schemeClr val="accent2"/>
                </a:solidFill>
              </a:rPr>
              <a:t>aumenta, poiché aumenta la viscosità del sebo</a:t>
            </a:r>
          </a:p>
          <a:p>
            <a:pPr eaLnBrk="1" hangingPunct="1">
              <a:spcBef>
                <a:spcPct val="50000"/>
              </a:spcBef>
            </a:pPr>
            <a:r>
              <a:rPr lang="it-IT" altLang="it-IT" sz="2400" dirty="0">
                <a:solidFill>
                  <a:schemeClr val="accent2"/>
                </a:solidFill>
              </a:rPr>
              <a:t>L’</a:t>
            </a:r>
            <a:r>
              <a:rPr lang="it-IT" altLang="it-IT" sz="2400" dirty="0">
                <a:solidFill>
                  <a:srgbClr val="FF0000"/>
                </a:solidFill>
              </a:rPr>
              <a:t>occlusione</a:t>
            </a:r>
            <a:r>
              <a:rPr lang="it-IT" altLang="it-IT" sz="2400" dirty="0">
                <a:solidFill>
                  <a:schemeClr val="accent2"/>
                </a:solidFill>
              </a:rPr>
              <a:t> della superficie epidermica con un film plastico o con un unguento grasso, impedendo l'evaporazione dell'acqua, incrementa il contenuto acquoso dello strato corneo, con conseguente aumento della velocità d’assorbimento </a:t>
            </a:r>
          </a:p>
        </p:txBody>
      </p:sp>
    </p:spTree>
  </p:cSld>
  <p:clrMapOvr>
    <a:masterClrMapping/>
  </p:clrMapOvr>
  <p:transition spd="slow">
    <p:strips dir="ru"/>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4">
            <a:extLst>
              <a:ext uri="{FF2B5EF4-FFF2-40B4-BE49-F238E27FC236}">
                <a16:creationId xmlns:a16="http://schemas.microsoft.com/office/drawing/2014/main" id="{DA45294F-7AD4-4DF2-ADFE-B3BBE7CFCAF3}"/>
              </a:ext>
            </a:extLst>
          </p:cNvPr>
          <p:cNvSpPr>
            <a:spLocks noGrp="1" noChangeArrowheads="1"/>
          </p:cNvSpPr>
          <p:nvPr>
            <p:ph type="title"/>
          </p:nvPr>
        </p:nvSpPr>
        <p:spPr>
          <a:xfrm>
            <a:off x="457200" y="-100013"/>
            <a:ext cx="8229600" cy="1143001"/>
          </a:xfrm>
          <a:noFill/>
        </p:spPr>
        <p:txBody>
          <a:bodyPr/>
          <a:lstStyle/>
          <a:p>
            <a:pPr eaLnBrk="1" hangingPunct="1"/>
            <a:r>
              <a:rPr lang="it-IT" altLang="it-IT" sz="3600" b="1">
                <a:solidFill>
                  <a:srgbClr val="FF0000"/>
                </a:solidFill>
              </a:rPr>
              <a:t>Antibiotici Topici</a:t>
            </a:r>
          </a:p>
        </p:txBody>
      </p:sp>
      <p:sp>
        <p:nvSpPr>
          <p:cNvPr id="47107" name="Rectangle 5">
            <a:extLst>
              <a:ext uri="{FF2B5EF4-FFF2-40B4-BE49-F238E27FC236}">
                <a16:creationId xmlns:a16="http://schemas.microsoft.com/office/drawing/2014/main" id="{DE3A7A02-1679-4A75-9DA6-AFBBFB35D208}"/>
              </a:ext>
            </a:extLst>
          </p:cNvPr>
          <p:cNvSpPr>
            <a:spLocks noGrp="1" noChangeArrowheads="1"/>
          </p:cNvSpPr>
          <p:nvPr>
            <p:ph type="body" idx="1"/>
          </p:nvPr>
        </p:nvSpPr>
        <p:spPr>
          <a:xfrm>
            <a:off x="303213" y="1125538"/>
            <a:ext cx="8229600" cy="5543550"/>
          </a:xfrm>
        </p:spPr>
        <p:txBody>
          <a:bodyPr/>
          <a:lstStyle/>
          <a:p>
            <a:pPr marL="609600" indent="-609600" eaLnBrk="1" hangingPunct="1">
              <a:lnSpc>
                <a:spcPct val="90000"/>
              </a:lnSpc>
              <a:defRPr/>
            </a:pPr>
            <a:r>
              <a:rPr lang="it-IT" altLang="it-IT" sz="2000" b="1" dirty="0" err="1">
                <a:solidFill>
                  <a:srgbClr val="FF0000"/>
                </a:solidFill>
              </a:rPr>
              <a:t>Clindamicina</a:t>
            </a:r>
            <a:r>
              <a:rPr lang="it-IT" altLang="it-IT" sz="2000" b="1" dirty="0">
                <a:solidFill>
                  <a:schemeClr val="accent2"/>
                </a:solidFill>
              </a:rPr>
              <a:t>	</a:t>
            </a:r>
          </a:p>
          <a:p>
            <a:pPr marL="609600" indent="-609600" eaLnBrk="1" hangingPunct="1">
              <a:lnSpc>
                <a:spcPct val="90000"/>
              </a:lnSpc>
              <a:buFontTx/>
              <a:buNone/>
              <a:defRPr/>
            </a:pPr>
            <a:r>
              <a:rPr lang="it-IT" altLang="it-IT" sz="2000" dirty="0">
                <a:solidFill>
                  <a:schemeClr val="accent2"/>
                </a:solidFill>
              </a:rPr>
              <a:t>		</a:t>
            </a:r>
            <a:r>
              <a:rPr lang="it-IT" altLang="it-IT" sz="2000" b="1" i="1" dirty="0" err="1">
                <a:solidFill>
                  <a:schemeClr val="accent2"/>
                </a:solidFill>
              </a:rPr>
              <a:t>Dalacin</a:t>
            </a:r>
            <a:r>
              <a:rPr lang="it-IT" altLang="it-IT" sz="2000" b="1" i="1" dirty="0">
                <a:solidFill>
                  <a:schemeClr val="accent2"/>
                </a:solidFill>
              </a:rPr>
              <a:t> T gel 1%	</a:t>
            </a:r>
          </a:p>
          <a:p>
            <a:pPr marL="609600" indent="-609600" eaLnBrk="1" hangingPunct="1">
              <a:lnSpc>
                <a:spcPct val="90000"/>
              </a:lnSpc>
              <a:buFontTx/>
              <a:buNone/>
              <a:defRPr/>
            </a:pPr>
            <a:r>
              <a:rPr lang="it-IT" altLang="it-IT" sz="2000" b="1" i="1" dirty="0">
                <a:solidFill>
                  <a:schemeClr val="accent2"/>
                </a:solidFill>
              </a:rPr>
              <a:t>				latte 1%</a:t>
            </a:r>
          </a:p>
          <a:p>
            <a:pPr marL="609600" indent="-609600" eaLnBrk="1" hangingPunct="1">
              <a:lnSpc>
                <a:spcPct val="90000"/>
              </a:lnSpc>
              <a:buFontTx/>
              <a:buNone/>
              <a:defRPr/>
            </a:pPr>
            <a:r>
              <a:rPr lang="it-IT" altLang="it-IT" sz="2000" b="1" i="1" dirty="0">
                <a:solidFill>
                  <a:schemeClr val="accent2"/>
                </a:solidFill>
              </a:rPr>
              <a:t>				soluzione dermatologica</a:t>
            </a:r>
          </a:p>
          <a:p>
            <a:pPr marL="609600" indent="-609600" eaLnBrk="1" hangingPunct="1">
              <a:lnSpc>
                <a:spcPct val="90000"/>
              </a:lnSpc>
              <a:buFontTx/>
              <a:buNone/>
              <a:defRPr/>
            </a:pPr>
            <a:r>
              <a:rPr lang="it-IT" altLang="it-IT" sz="2000" b="1" i="1" dirty="0">
                <a:solidFill>
                  <a:schemeClr val="accent2"/>
                </a:solidFill>
              </a:rPr>
              <a:t>		</a:t>
            </a:r>
            <a:r>
              <a:rPr lang="it-IT" altLang="it-IT" sz="2000" b="1" i="1" dirty="0" err="1">
                <a:solidFill>
                  <a:schemeClr val="accent2"/>
                </a:solidFill>
              </a:rPr>
              <a:t>Maskrim</a:t>
            </a:r>
            <a:r>
              <a:rPr lang="it-IT" altLang="it-IT" sz="2000" b="1" i="1" dirty="0">
                <a:solidFill>
                  <a:schemeClr val="accent2"/>
                </a:solidFill>
              </a:rPr>
              <a:t> latte  1%</a:t>
            </a:r>
          </a:p>
          <a:p>
            <a:pPr marL="609600" indent="-609600" eaLnBrk="1" hangingPunct="1">
              <a:lnSpc>
                <a:spcPct val="90000"/>
              </a:lnSpc>
              <a:buFontTx/>
              <a:buNone/>
              <a:defRPr/>
            </a:pPr>
            <a:r>
              <a:rPr lang="it-IT" altLang="it-IT" sz="2000" b="1" i="1" dirty="0">
                <a:solidFill>
                  <a:schemeClr val="accent2"/>
                </a:solidFill>
              </a:rPr>
              <a:t>		</a:t>
            </a:r>
            <a:r>
              <a:rPr lang="it-IT" altLang="it-IT" sz="2000" b="1" i="1" dirty="0" err="1">
                <a:solidFill>
                  <a:schemeClr val="accent2"/>
                </a:solidFill>
              </a:rPr>
              <a:t>Clindamicina</a:t>
            </a:r>
            <a:r>
              <a:rPr lang="it-IT" altLang="it-IT" sz="2000" b="1" i="1" dirty="0">
                <a:solidFill>
                  <a:schemeClr val="accent2"/>
                </a:solidFill>
              </a:rPr>
              <a:t> </a:t>
            </a:r>
            <a:r>
              <a:rPr lang="it-IT" altLang="it-IT" sz="2000" b="1" i="1" dirty="0" err="1">
                <a:solidFill>
                  <a:schemeClr val="accent2"/>
                </a:solidFill>
              </a:rPr>
              <a:t>same</a:t>
            </a:r>
            <a:r>
              <a:rPr lang="it-IT" altLang="it-IT" sz="2000" b="1" i="1" dirty="0">
                <a:solidFill>
                  <a:schemeClr val="accent2"/>
                </a:solidFill>
              </a:rPr>
              <a:t> gel </a:t>
            </a:r>
          </a:p>
          <a:p>
            <a:pPr eaLnBrk="1" hangingPunct="1">
              <a:lnSpc>
                <a:spcPct val="90000"/>
              </a:lnSpc>
              <a:defRPr/>
            </a:pPr>
            <a:r>
              <a:rPr lang="it-IT" altLang="it-IT" sz="2000" b="1" dirty="0" err="1">
                <a:solidFill>
                  <a:srgbClr val="FF0000"/>
                </a:solidFill>
              </a:rPr>
              <a:t>Amikacina</a:t>
            </a:r>
            <a:r>
              <a:rPr lang="it-IT" altLang="it-IT" sz="2000" b="1" dirty="0">
                <a:solidFill>
                  <a:srgbClr val="FF0000"/>
                </a:solidFill>
              </a:rPr>
              <a:t> solfato</a:t>
            </a:r>
          </a:p>
          <a:p>
            <a:pPr marL="609600" indent="-609600" eaLnBrk="1" hangingPunct="1">
              <a:lnSpc>
                <a:spcPct val="90000"/>
              </a:lnSpc>
              <a:buFontTx/>
              <a:buNone/>
              <a:defRPr/>
            </a:pPr>
            <a:r>
              <a:rPr lang="it-IT" altLang="it-IT" sz="2000" b="1" dirty="0">
                <a:solidFill>
                  <a:schemeClr val="accent2"/>
                </a:solidFill>
              </a:rPr>
              <a:t>		</a:t>
            </a:r>
            <a:r>
              <a:rPr lang="it-IT" altLang="it-IT" sz="2000" b="1" i="1" dirty="0" err="1">
                <a:solidFill>
                  <a:schemeClr val="accent2"/>
                </a:solidFill>
              </a:rPr>
              <a:t>Dramigel</a:t>
            </a:r>
            <a:r>
              <a:rPr lang="it-IT" altLang="it-IT" sz="2000" b="1" i="1" dirty="0">
                <a:solidFill>
                  <a:schemeClr val="accent2"/>
                </a:solidFill>
              </a:rPr>
              <a:t> gel 5%</a:t>
            </a:r>
          </a:p>
          <a:p>
            <a:pPr marL="609600" indent="-609600" eaLnBrk="1" hangingPunct="1">
              <a:lnSpc>
                <a:spcPct val="90000"/>
              </a:lnSpc>
              <a:buFontTx/>
              <a:buNone/>
              <a:defRPr/>
            </a:pPr>
            <a:r>
              <a:rPr lang="it-IT" altLang="it-IT" sz="2000" b="1" i="1" dirty="0">
                <a:solidFill>
                  <a:schemeClr val="accent2"/>
                </a:solidFill>
              </a:rPr>
              <a:t>		</a:t>
            </a:r>
            <a:r>
              <a:rPr lang="it-IT" altLang="it-IT" sz="2000" b="1" i="1" dirty="0" err="1">
                <a:solidFill>
                  <a:schemeClr val="accent2"/>
                </a:solidFill>
              </a:rPr>
              <a:t>Likacin</a:t>
            </a:r>
            <a:r>
              <a:rPr lang="it-IT" altLang="it-IT" sz="2000" b="1" i="1" dirty="0">
                <a:solidFill>
                  <a:schemeClr val="accent2"/>
                </a:solidFill>
              </a:rPr>
              <a:t> gel 30g 5%</a:t>
            </a:r>
          </a:p>
          <a:p>
            <a:pPr marL="609600" indent="-609600" eaLnBrk="1" hangingPunct="1">
              <a:lnSpc>
                <a:spcPct val="90000"/>
              </a:lnSpc>
              <a:defRPr/>
            </a:pPr>
            <a:r>
              <a:rPr lang="it-IT" altLang="it-IT" sz="2000" b="1" dirty="0" err="1">
                <a:solidFill>
                  <a:srgbClr val="FF0000"/>
                </a:solidFill>
              </a:rPr>
              <a:t>Sulfadiazina</a:t>
            </a:r>
            <a:r>
              <a:rPr lang="it-IT" altLang="it-IT" sz="2000" b="1" dirty="0">
                <a:solidFill>
                  <a:srgbClr val="FF0000"/>
                </a:solidFill>
              </a:rPr>
              <a:t> </a:t>
            </a:r>
            <a:r>
              <a:rPr lang="it-IT" altLang="it-IT" sz="2000" b="1" dirty="0" err="1">
                <a:solidFill>
                  <a:srgbClr val="FF0000"/>
                </a:solidFill>
              </a:rPr>
              <a:t>argentica</a:t>
            </a:r>
            <a:endParaRPr lang="it-IT" altLang="it-IT" sz="2000" b="1" dirty="0">
              <a:solidFill>
                <a:srgbClr val="FF0000"/>
              </a:solidFill>
            </a:endParaRPr>
          </a:p>
          <a:p>
            <a:pPr marL="609600" indent="-609600" eaLnBrk="1" hangingPunct="1">
              <a:lnSpc>
                <a:spcPct val="90000"/>
              </a:lnSpc>
              <a:buFontTx/>
              <a:buNone/>
              <a:defRPr/>
            </a:pPr>
            <a:r>
              <a:rPr lang="it-IT" altLang="it-IT" sz="2000" i="1" dirty="0">
                <a:solidFill>
                  <a:schemeClr val="accent2"/>
                </a:solidFill>
              </a:rPr>
              <a:t>		</a:t>
            </a:r>
            <a:r>
              <a:rPr lang="it-IT" altLang="it-IT" sz="2000" b="1" i="1" dirty="0" err="1">
                <a:solidFill>
                  <a:schemeClr val="accent2"/>
                </a:solidFill>
              </a:rPr>
              <a:t>Sofargen</a:t>
            </a:r>
            <a:r>
              <a:rPr lang="it-IT" altLang="it-IT" sz="2000" b="1" i="1" dirty="0">
                <a:solidFill>
                  <a:schemeClr val="accent2"/>
                </a:solidFill>
              </a:rPr>
              <a:t> crema 1%</a:t>
            </a:r>
          </a:p>
          <a:p>
            <a:pPr marL="609600" indent="-609600" eaLnBrk="1" hangingPunct="1">
              <a:lnSpc>
                <a:spcPct val="90000"/>
              </a:lnSpc>
              <a:buFontTx/>
              <a:buNone/>
              <a:defRPr/>
            </a:pPr>
            <a:r>
              <a:rPr lang="it-IT" altLang="it-IT" sz="2000" b="1" i="1" dirty="0">
                <a:solidFill>
                  <a:schemeClr val="accent2"/>
                </a:solidFill>
              </a:rPr>
              <a:t>		</a:t>
            </a:r>
            <a:r>
              <a:rPr lang="it-IT" altLang="it-IT" sz="2000" b="1" i="1" dirty="0" err="1">
                <a:solidFill>
                  <a:schemeClr val="accent2"/>
                </a:solidFill>
              </a:rPr>
              <a:t>Connettivina</a:t>
            </a:r>
            <a:r>
              <a:rPr lang="it-IT" altLang="it-IT" sz="2000" b="1" i="1" dirty="0">
                <a:solidFill>
                  <a:schemeClr val="accent2"/>
                </a:solidFill>
              </a:rPr>
              <a:t> plus crema</a:t>
            </a:r>
            <a:r>
              <a:rPr lang="it-IT" altLang="it-IT" sz="2400" b="1" i="1" dirty="0">
                <a:solidFill>
                  <a:schemeClr val="accent2"/>
                </a:solidFill>
              </a:rPr>
              <a:t> </a:t>
            </a:r>
            <a:r>
              <a:rPr lang="it-IT" altLang="it-IT" sz="2000" b="1" i="1" dirty="0">
                <a:solidFill>
                  <a:schemeClr val="accent2"/>
                </a:solidFill>
              </a:rPr>
              <a:t>e garze</a:t>
            </a:r>
            <a:r>
              <a:rPr lang="it-IT" altLang="it-IT" sz="2400" i="1" dirty="0">
                <a:solidFill>
                  <a:schemeClr val="accent2"/>
                </a:solidFill>
              </a:rPr>
              <a:t> </a:t>
            </a:r>
          </a:p>
          <a:p>
            <a:pPr marL="609600" indent="-609600" eaLnBrk="1" hangingPunct="1">
              <a:lnSpc>
                <a:spcPct val="90000"/>
              </a:lnSpc>
              <a:defRPr/>
            </a:pPr>
            <a:r>
              <a:rPr lang="it-IT" altLang="it-IT" sz="2000" b="1" dirty="0" err="1">
                <a:solidFill>
                  <a:srgbClr val="FF0000"/>
                </a:solidFill>
              </a:rPr>
              <a:t>Metronidazolo</a:t>
            </a:r>
            <a:r>
              <a:rPr lang="it-IT" altLang="it-IT" sz="2000" b="1" dirty="0">
                <a:solidFill>
                  <a:schemeClr val="accent2"/>
                </a:solidFill>
              </a:rPr>
              <a:t> </a:t>
            </a:r>
          </a:p>
          <a:p>
            <a:pPr marL="609600" indent="-609600" eaLnBrk="1" hangingPunct="1">
              <a:lnSpc>
                <a:spcPct val="90000"/>
              </a:lnSpc>
              <a:buFontTx/>
              <a:buNone/>
              <a:defRPr/>
            </a:pPr>
            <a:r>
              <a:rPr lang="it-IT" altLang="it-IT" sz="2000" b="1" i="1" dirty="0">
                <a:solidFill>
                  <a:schemeClr val="accent2"/>
                </a:solidFill>
              </a:rPr>
              <a:t>            	</a:t>
            </a:r>
            <a:r>
              <a:rPr lang="it-IT" altLang="it-IT" sz="2000" b="1" i="1" dirty="0" err="1">
                <a:solidFill>
                  <a:schemeClr val="accent2"/>
                </a:solidFill>
              </a:rPr>
              <a:t>Metronidazolo</a:t>
            </a:r>
            <a:r>
              <a:rPr lang="it-IT" altLang="it-IT" sz="2000" b="1" i="1" dirty="0">
                <a:solidFill>
                  <a:schemeClr val="accent2"/>
                </a:solidFill>
              </a:rPr>
              <a:t> gel 1%</a:t>
            </a:r>
          </a:p>
          <a:p>
            <a:pPr marL="609600" indent="-609600" eaLnBrk="1" hangingPunct="1">
              <a:lnSpc>
                <a:spcPct val="90000"/>
              </a:lnSpc>
              <a:buFontTx/>
              <a:buNone/>
              <a:defRPr/>
            </a:pPr>
            <a:r>
              <a:rPr lang="it-IT" altLang="it-IT" sz="2000" b="1" i="1" dirty="0">
                <a:solidFill>
                  <a:schemeClr val="accent2"/>
                </a:solidFill>
              </a:rPr>
              <a:t>           	 </a:t>
            </a:r>
            <a:r>
              <a:rPr lang="it-IT" altLang="it-IT" sz="2000" b="1" i="1" dirty="0" err="1">
                <a:solidFill>
                  <a:schemeClr val="accent2"/>
                </a:solidFill>
              </a:rPr>
              <a:t>Rozex</a:t>
            </a:r>
            <a:r>
              <a:rPr lang="it-IT" altLang="it-IT" sz="2000" b="1" i="1" dirty="0">
                <a:solidFill>
                  <a:schemeClr val="accent2"/>
                </a:solidFill>
              </a:rPr>
              <a:t> crema 0,75%</a:t>
            </a:r>
          </a:p>
          <a:p>
            <a:pPr marL="609600" indent="-609600" eaLnBrk="1" hangingPunct="1">
              <a:lnSpc>
                <a:spcPct val="90000"/>
              </a:lnSpc>
              <a:buFontTx/>
              <a:buNone/>
              <a:defRPr/>
            </a:pPr>
            <a:r>
              <a:rPr lang="it-IT" altLang="it-IT" sz="2000" b="1" i="1" dirty="0">
                <a:solidFill>
                  <a:schemeClr val="accent2"/>
                </a:solidFill>
              </a:rPr>
              <a:t>		</a:t>
            </a:r>
            <a:r>
              <a:rPr lang="it-IT" altLang="it-IT" sz="2000" b="1" i="1" dirty="0" err="1">
                <a:solidFill>
                  <a:schemeClr val="accent2"/>
                </a:solidFill>
              </a:rPr>
              <a:t>Rosiced</a:t>
            </a:r>
            <a:r>
              <a:rPr lang="it-IT" altLang="it-IT" sz="2000" b="1" i="1" dirty="0">
                <a:solidFill>
                  <a:schemeClr val="accent2"/>
                </a:solidFill>
              </a:rPr>
              <a:t> Crema 0,75%</a:t>
            </a:r>
          </a:p>
          <a:p>
            <a:pPr marL="609600" indent="-609600" eaLnBrk="1" hangingPunct="1">
              <a:lnSpc>
                <a:spcPct val="90000"/>
              </a:lnSpc>
              <a:buFontTx/>
              <a:buNone/>
              <a:defRPr/>
            </a:pPr>
            <a:endParaRPr lang="it-IT" altLang="it-IT" sz="2000" b="1" i="1" dirty="0">
              <a:solidFill>
                <a:schemeClr val="accent2"/>
              </a:solidFill>
            </a:endParaRPr>
          </a:p>
        </p:txBody>
      </p:sp>
    </p:spTree>
    <p:extLst>
      <p:ext uri="{BB962C8B-B14F-4D97-AF65-F5344CB8AC3E}">
        <p14:creationId xmlns:p14="http://schemas.microsoft.com/office/powerpoint/2010/main" val="3174034134"/>
      </p:ext>
    </p:extLst>
  </p:cSld>
  <p:clrMapOvr>
    <a:masterClrMapping/>
  </p:clrMapOvr>
  <p:transition spd="slow">
    <p:strips dir="ru"/>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a:extLst>
              <a:ext uri="{FF2B5EF4-FFF2-40B4-BE49-F238E27FC236}">
                <a16:creationId xmlns:a16="http://schemas.microsoft.com/office/drawing/2014/main" id="{48BAD64B-C935-4E9A-9FA0-E21C6878A25C}"/>
              </a:ext>
            </a:extLst>
          </p:cNvPr>
          <p:cNvSpPr>
            <a:spLocks noGrp="1" noChangeArrowheads="1"/>
          </p:cNvSpPr>
          <p:nvPr>
            <p:ph type="title"/>
          </p:nvPr>
        </p:nvSpPr>
        <p:spPr/>
        <p:txBody>
          <a:bodyPr/>
          <a:lstStyle/>
          <a:p>
            <a:pPr eaLnBrk="1" hangingPunct="1"/>
            <a:r>
              <a:rPr lang="it-IT" altLang="it-IT" b="1">
                <a:solidFill>
                  <a:srgbClr val="FF0000"/>
                </a:solidFill>
              </a:rPr>
              <a:t>Antivirali</a:t>
            </a:r>
          </a:p>
        </p:txBody>
      </p:sp>
      <p:sp>
        <p:nvSpPr>
          <p:cNvPr id="162819" name="Rectangle 3">
            <a:extLst>
              <a:ext uri="{FF2B5EF4-FFF2-40B4-BE49-F238E27FC236}">
                <a16:creationId xmlns:a16="http://schemas.microsoft.com/office/drawing/2014/main" id="{EFA3C6B2-6CC1-4BDA-9383-79BE44DE69B9}"/>
              </a:ext>
            </a:extLst>
          </p:cNvPr>
          <p:cNvSpPr>
            <a:spLocks noGrp="1" noChangeArrowheads="1"/>
          </p:cNvSpPr>
          <p:nvPr>
            <p:ph type="body" idx="1"/>
          </p:nvPr>
        </p:nvSpPr>
        <p:spPr/>
        <p:txBody>
          <a:bodyPr/>
          <a:lstStyle/>
          <a:p>
            <a:pPr algn="ctr" eaLnBrk="1" hangingPunct="1">
              <a:buFontTx/>
              <a:buNone/>
            </a:pPr>
            <a:r>
              <a:rPr lang="it-IT" altLang="it-IT" sz="2800" b="1">
                <a:solidFill>
                  <a:schemeClr val="accent2"/>
                </a:solidFill>
              </a:rPr>
              <a:t>Gli antivirali topici possono essere utilizzati da soli o associati a terapia generale:</a:t>
            </a:r>
          </a:p>
          <a:p>
            <a:pPr eaLnBrk="1" hangingPunct="1">
              <a:buFontTx/>
              <a:buNone/>
            </a:pPr>
            <a:r>
              <a:rPr lang="it-IT" altLang="it-IT" b="1">
                <a:solidFill>
                  <a:schemeClr val="accent2"/>
                </a:solidFill>
              </a:rPr>
              <a:t>	</a:t>
            </a:r>
          </a:p>
          <a:p>
            <a:pPr eaLnBrk="1" hangingPunct="1">
              <a:buFontTx/>
              <a:buNone/>
            </a:pPr>
            <a:r>
              <a:rPr lang="it-IT" altLang="it-IT" sz="2800" b="1" i="1">
                <a:solidFill>
                  <a:schemeClr val="accent2"/>
                </a:solidFill>
              </a:rPr>
              <a:t>		- herpes simplex</a:t>
            </a:r>
          </a:p>
          <a:p>
            <a:pPr eaLnBrk="1" hangingPunct="1">
              <a:buFontTx/>
              <a:buNone/>
            </a:pPr>
            <a:r>
              <a:rPr lang="it-IT" altLang="it-IT" sz="2800" b="1" i="1">
                <a:solidFill>
                  <a:schemeClr val="accent2"/>
                </a:solidFill>
              </a:rPr>
              <a:t>         - varicella</a:t>
            </a:r>
          </a:p>
          <a:p>
            <a:pPr eaLnBrk="1" hangingPunct="1">
              <a:buFontTx/>
              <a:buNone/>
            </a:pPr>
            <a:r>
              <a:rPr lang="it-IT" altLang="it-IT" sz="2800" b="1" i="1">
                <a:solidFill>
                  <a:schemeClr val="accent2"/>
                </a:solidFill>
              </a:rPr>
              <a:t>		- herpes zoster</a:t>
            </a:r>
          </a:p>
          <a:p>
            <a:pPr lvl="2" eaLnBrk="1" hangingPunct="1">
              <a:buFontTx/>
              <a:buNone/>
            </a:pPr>
            <a:r>
              <a:rPr lang="it-IT" altLang="it-IT" b="1">
                <a:solidFill>
                  <a:schemeClr val="accent2"/>
                </a:solidFill>
              </a:rPr>
              <a:t> </a:t>
            </a:r>
          </a:p>
        </p:txBody>
      </p:sp>
    </p:spTree>
  </p:cSld>
  <p:clrMapOvr>
    <a:masterClrMapping/>
  </p:clrMapOvr>
  <p:transition spd="slow">
    <p:strips dir="ru"/>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88069B09-AC42-43F8-AC37-BE26835632EC}"/>
              </a:ext>
            </a:extLst>
          </p:cNvPr>
          <p:cNvPicPr>
            <a:picLocks noChangeAspect="1"/>
          </p:cNvPicPr>
          <p:nvPr/>
        </p:nvPicPr>
        <p:blipFill>
          <a:blip r:embed="rId2" cstate="email">
            <a:lum contrast="20000"/>
            <a:extLst>
              <a:ext uri="{28A0092B-C50C-407E-A947-70E740481C1C}">
                <a14:useLocalDpi xmlns:a14="http://schemas.microsoft.com/office/drawing/2010/main"/>
              </a:ext>
            </a:extLst>
          </a:blip>
          <a:stretch>
            <a:fillRect/>
          </a:stretch>
        </p:blipFill>
        <p:spPr>
          <a:xfrm>
            <a:off x="179512" y="0"/>
            <a:ext cx="4464496" cy="3652079"/>
          </a:xfrm>
          <a:prstGeom prst="rect">
            <a:avLst/>
          </a:prstGeom>
        </p:spPr>
      </p:pic>
      <p:pic>
        <p:nvPicPr>
          <p:cNvPr id="7" name="Immagine 6">
            <a:extLst>
              <a:ext uri="{FF2B5EF4-FFF2-40B4-BE49-F238E27FC236}">
                <a16:creationId xmlns:a16="http://schemas.microsoft.com/office/drawing/2014/main" id="{2053D743-4B26-45B5-A563-262EDA9C0DB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76056" y="116633"/>
            <a:ext cx="3168352" cy="3384376"/>
          </a:xfrm>
          <a:prstGeom prst="rect">
            <a:avLst/>
          </a:prstGeom>
        </p:spPr>
      </p:pic>
      <p:pic>
        <p:nvPicPr>
          <p:cNvPr id="13" name="Immagine 12">
            <a:extLst>
              <a:ext uri="{FF2B5EF4-FFF2-40B4-BE49-F238E27FC236}">
                <a16:creationId xmlns:a16="http://schemas.microsoft.com/office/drawing/2014/main" id="{5C8C65EA-D837-4A81-838F-B69CA704D81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1520" y="3667698"/>
            <a:ext cx="2887354" cy="2641622"/>
          </a:xfrm>
          <a:prstGeom prst="rect">
            <a:avLst/>
          </a:prstGeom>
        </p:spPr>
      </p:pic>
      <p:pic>
        <p:nvPicPr>
          <p:cNvPr id="15" name="Immagine 14">
            <a:extLst>
              <a:ext uri="{FF2B5EF4-FFF2-40B4-BE49-F238E27FC236}">
                <a16:creationId xmlns:a16="http://schemas.microsoft.com/office/drawing/2014/main" id="{8BD842A5-AF13-4722-AAEF-BD65FB4B366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33394" y="3667698"/>
            <a:ext cx="3173322" cy="2641622"/>
          </a:xfrm>
          <a:prstGeom prst="rect">
            <a:avLst/>
          </a:prstGeom>
        </p:spPr>
      </p:pic>
    </p:spTree>
    <p:extLst>
      <p:ext uri="{BB962C8B-B14F-4D97-AF65-F5344CB8AC3E}">
        <p14:creationId xmlns:p14="http://schemas.microsoft.com/office/powerpoint/2010/main" val="1639575946"/>
      </p:ext>
    </p:extLst>
  </p:cSld>
  <p:clrMapOvr>
    <a:masterClrMapping/>
  </p:clrMapOvr>
  <p:transition spd="slow">
    <p:strips dir="ru"/>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persona, uomo, cappello, indossando&#10;&#10;Descrizione generata automaticamente">
            <a:extLst>
              <a:ext uri="{FF2B5EF4-FFF2-40B4-BE49-F238E27FC236}">
                <a16:creationId xmlns:a16="http://schemas.microsoft.com/office/drawing/2014/main" id="{6D344E73-758A-4394-895B-1DBDC2A67E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23723" y="620688"/>
            <a:ext cx="3456384" cy="2592288"/>
          </a:xfrm>
          <a:prstGeom prst="rect">
            <a:avLst/>
          </a:prstGeom>
        </p:spPr>
      </p:pic>
      <p:pic>
        <p:nvPicPr>
          <p:cNvPr id="5" name="Immagine 4">
            <a:extLst>
              <a:ext uri="{FF2B5EF4-FFF2-40B4-BE49-F238E27FC236}">
                <a16:creationId xmlns:a16="http://schemas.microsoft.com/office/drawing/2014/main" id="{ECA77BB7-881A-4461-9C66-4FFE79F7CCB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1520" y="548679"/>
            <a:ext cx="2592288" cy="2656383"/>
          </a:xfrm>
          <a:prstGeom prst="rect">
            <a:avLst/>
          </a:prstGeom>
        </p:spPr>
      </p:pic>
      <p:sp>
        <p:nvSpPr>
          <p:cNvPr id="6" name="Ovale 5">
            <a:extLst>
              <a:ext uri="{FF2B5EF4-FFF2-40B4-BE49-F238E27FC236}">
                <a16:creationId xmlns:a16="http://schemas.microsoft.com/office/drawing/2014/main" id="{6C90E099-2F4D-42D0-8F30-073A748031BB}"/>
              </a:ext>
            </a:extLst>
          </p:cNvPr>
          <p:cNvSpPr/>
          <p:nvPr/>
        </p:nvSpPr>
        <p:spPr bwMode="auto">
          <a:xfrm>
            <a:off x="1763688" y="2199793"/>
            <a:ext cx="648072" cy="432048"/>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000" b="1" i="0" u="none" strike="noStrike" cap="none" normalizeH="0" baseline="0">
              <a:ln>
                <a:noFill/>
              </a:ln>
              <a:solidFill>
                <a:schemeClr val="tx1"/>
              </a:solidFill>
              <a:effectLst/>
              <a:latin typeface="Arial" charset="0"/>
            </a:endParaRPr>
          </a:p>
        </p:txBody>
      </p:sp>
      <p:sp>
        <p:nvSpPr>
          <p:cNvPr id="7" name="Freccia a destra 6">
            <a:extLst>
              <a:ext uri="{FF2B5EF4-FFF2-40B4-BE49-F238E27FC236}">
                <a16:creationId xmlns:a16="http://schemas.microsoft.com/office/drawing/2014/main" id="{907592D4-CD02-4ACF-B819-AE79829469D3}"/>
              </a:ext>
            </a:extLst>
          </p:cNvPr>
          <p:cNvSpPr/>
          <p:nvPr/>
        </p:nvSpPr>
        <p:spPr bwMode="auto">
          <a:xfrm>
            <a:off x="3395531" y="1799791"/>
            <a:ext cx="1368152" cy="616026"/>
          </a:xfrm>
          <a:prstGeom prst="rightArrow">
            <a:avLst/>
          </a:prstGeom>
          <a:solidFill>
            <a:srgbClr val="002060"/>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000" b="1" i="0" u="none" strike="noStrike" cap="none" normalizeH="0" baseline="0" dirty="0">
              <a:ln>
                <a:noFill/>
              </a:ln>
              <a:solidFill>
                <a:srgbClr val="002060"/>
              </a:solidFill>
              <a:effectLst/>
              <a:latin typeface="Arial" charset="0"/>
            </a:endParaRPr>
          </a:p>
        </p:txBody>
      </p:sp>
      <p:pic>
        <p:nvPicPr>
          <p:cNvPr id="9" name="Immagine 8" descr="Immagine che contiene persona, abbigliamento, interni, uomo&#10;&#10;Descrizione generata automaticamente">
            <a:extLst>
              <a:ext uri="{FF2B5EF4-FFF2-40B4-BE49-F238E27FC236}">
                <a16:creationId xmlns:a16="http://schemas.microsoft.com/office/drawing/2014/main" id="{6E78CA4C-FCA9-4375-901B-CCE954747F83}"/>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a:stretch/>
        </p:blipFill>
        <p:spPr>
          <a:xfrm>
            <a:off x="251520" y="3429000"/>
            <a:ext cx="2869523" cy="3284984"/>
          </a:xfrm>
          <a:prstGeom prst="rect">
            <a:avLst/>
          </a:prstGeom>
        </p:spPr>
      </p:pic>
      <p:pic>
        <p:nvPicPr>
          <p:cNvPr id="11" name="Immagine 10" descr="Immagine che contiene cibo, tatuaggio&#10;&#10;Descrizione generata automaticamente">
            <a:extLst>
              <a:ext uri="{FF2B5EF4-FFF2-40B4-BE49-F238E27FC236}">
                <a16:creationId xmlns:a16="http://schemas.microsoft.com/office/drawing/2014/main" id="{B1862166-62E3-4899-98B4-4B357DF72DE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23723" y="3429000"/>
            <a:ext cx="1666875" cy="3429000"/>
          </a:xfrm>
          <a:prstGeom prst="rect">
            <a:avLst/>
          </a:prstGeom>
        </p:spPr>
      </p:pic>
    </p:spTree>
    <p:extLst>
      <p:ext uri="{BB962C8B-B14F-4D97-AF65-F5344CB8AC3E}">
        <p14:creationId xmlns:p14="http://schemas.microsoft.com/office/powerpoint/2010/main" val="2641728771"/>
      </p:ext>
    </p:extLst>
  </p:cSld>
  <p:clrMapOvr>
    <a:masterClrMapping/>
  </p:clrMapOvr>
  <p:transition spd="slow">
    <p:strips dir="ru"/>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a:extLst>
              <a:ext uri="{FF2B5EF4-FFF2-40B4-BE49-F238E27FC236}">
                <a16:creationId xmlns:a16="http://schemas.microsoft.com/office/drawing/2014/main" id="{299F10A3-D0E0-4F02-B247-40B6973C401D}"/>
              </a:ext>
            </a:extLst>
          </p:cNvPr>
          <p:cNvSpPr>
            <a:spLocks noGrp="1" noChangeArrowheads="1"/>
          </p:cNvSpPr>
          <p:nvPr>
            <p:ph type="title"/>
          </p:nvPr>
        </p:nvSpPr>
        <p:spPr>
          <a:xfrm>
            <a:off x="457200" y="-100013"/>
            <a:ext cx="8229600" cy="1143001"/>
          </a:xfrm>
        </p:spPr>
        <p:txBody>
          <a:bodyPr/>
          <a:lstStyle/>
          <a:p>
            <a:pPr eaLnBrk="1" hangingPunct="1"/>
            <a:r>
              <a:rPr lang="it-IT" altLang="it-IT">
                <a:solidFill>
                  <a:srgbClr val="FF0000"/>
                </a:solidFill>
              </a:rPr>
              <a:t>Antivirali sistemici</a:t>
            </a:r>
          </a:p>
        </p:txBody>
      </p:sp>
      <p:sp>
        <p:nvSpPr>
          <p:cNvPr id="163843" name="Rectangle 3">
            <a:extLst>
              <a:ext uri="{FF2B5EF4-FFF2-40B4-BE49-F238E27FC236}">
                <a16:creationId xmlns:a16="http://schemas.microsoft.com/office/drawing/2014/main" id="{70EC3638-3BAD-4515-876C-FF140449A56B}"/>
              </a:ext>
            </a:extLst>
          </p:cNvPr>
          <p:cNvSpPr>
            <a:spLocks noGrp="1" noChangeArrowheads="1"/>
          </p:cNvSpPr>
          <p:nvPr>
            <p:ph type="body" idx="1"/>
          </p:nvPr>
        </p:nvSpPr>
        <p:spPr>
          <a:xfrm>
            <a:off x="457200" y="836613"/>
            <a:ext cx="8229600" cy="5257800"/>
          </a:xfrm>
        </p:spPr>
        <p:txBody>
          <a:bodyPr/>
          <a:lstStyle/>
          <a:p>
            <a:pPr eaLnBrk="1" hangingPunct="1">
              <a:lnSpc>
                <a:spcPct val="90000"/>
              </a:lnSpc>
              <a:buFontTx/>
              <a:buNone/>
            </a:pPr>
            <a:r>
              <a:rPr lang="it-IT" altLang="it-IT" sz="2400">
                <a:solidFill>
                  <a:srgbClr val="FF0000"/>
                </a:solidFill>
              </a:rPr>
              <a:t>Aciclovir: </a:t>
            </a:r>
          </a:p>
          <a:p>
            <a:pPr eaLnBrk="1" hangingPunct="1">
              <a:lnSpc>
                <a:spcPct val="90000"/>
              </a:lnSpc>
              <a:buFontTx/>
              <a:buNone/>
            </a:pPr>
            <a:r>
              <a:rPr lang="it-IT" altLang="it-IT" sz="2400">
                <a:solidFill>
                  <a:srgbClr val="FF0000"/>
                </a:solidFill>
              </a:rPr>
              <a:t>			</a:t>
            </a:r>
            <a:r>
              <a:rPr lang="it-IT" altLang="it-IT" sz="2400" i="1">
                <a:solidFill>
                  <a:schemeClr val="accent2"/>
                </a:solidFill>
              </a:rPr>
              <a:t>Zovirax</a:t>
            </a:r>
            <a:r>
              <a:rPr lang="it-IT" altLang="it-IT" sz="2400" i="1" baseline="30000">
                <a:solidFill>
                  <a:schemeClr val="accent2"/>
                </a:solidFill>
              </a:rPr>
              <a:t>®</a:t>
            </a:r>
          </a:p>
          <a:p>
            <a:pPr eaLnBrk="1" hangingPunct="1">
              <a:lnSpc>
                <a:spcPct val="90000"/>
              </a:lnSpc>
              <a:buFontTx/>
              <a:buNone/>
            </a:pPr>
            <a:r>
              <a:rPr lang="it-IT" altLang="it-IT" sz="2400" i="1">
                <a:solidFill>
                  <a:schemeClr val="accent2"/>
                </a:solidFill>
              </a:rPr>
              <a:t>			Cycloviran</a:t>
            </a:r>
            <a:r>
              <a:rPr lang="it-IT" altLang="it-IT" sz="2400" i="1" baseline="30000">
                <a:solidFill>
                  <a:schemeClr val="accent2"/>
                </a:solidFill>
              </a:rPr>
              <a:t>®</a:t>
            </a:r>
          </a:p>
          <a:p>
            <a:pPr eaLnBrk="1" hangingPunct="1">
              <a:lnSpc>
                <a:spcPct val="90000"/>
              </a:lnSpc>
              <a:buFontTx/>
              <a:buNone/>
            </a:pPr>
            <a:r>
              <a:rPr lang="it-IT" altLang="it-IT" sz="2400">
                <a:solidFill>
                  <a:srgbClr val="FF0000"/>
                </a:solidFill>
              </a:rPr>
              <a:t>Famciclovir:</a:t>
            </a:r>
            <a:r>
              <a:rPr lang="it-IT" altLang="it-IT" sz="2400">
                <a:solidFill>
                  <a:schemeClr val="accent2"/>
                </a:solidFill>
              </a:rPr>
              <a:t> </a:t>
            </a:r>
          </a:p>
          <a:p>
            <a:pPr eaLnBrk="1" hangingPunct="1">
              <a:lnSpc>
                <a:spcPct val="90000"/>
              </a:lnSpc>
              <a:buFontTx/>
              <a:buNone/>
            </a:pPr>
            <a:r>
              <a:rPr lang="it-IT" altLang="it-IT" sz="2400">
                <a:solidFill>
                  <a:schemeClr val="accent2"/>
                </a:solidFill>
              </a:rPr>
              <a:t>			</a:t>
            </a:r>
            <a:r>
              <a:rPr lang="it-IT" altLang="it-IT" sz="2400" i="1">
                <a:solidFill>
                  <a:schemeClr val="accent2"/>
                </a:solidFill>
              </a:rPr>
              <a:t>Pentavir</a:t>
            </a:r>
            <a:r>
              <a:rPr lang="it-IT" altLang="it-IT" sz="2400" i="1" baseline="30000">
                <a:solidFill>
                  <a:schemeClr val="accent2"/>
                </a:solidFill>
              </a:rPr>
              <a:t>®</a:t>
            </a:r>
          </a:p>
          <a:p>
            <a:pPr eaLnBrk="1" hangingPunct="1">
              <a:lnSpc>
                <a:spcPct val="90000"/>
              </a:lnSpc>
              <a:buFontTx/>
              <a:buNone/>
            </a:pPr>
            <a:r>
              <a:rPr lang="it-IT" altLang="it-IT" sz="2400" i="1" baseline="30000">
                <a:solidFill>
                  <a:schemeClr val="accent2"/>
                </a:solidFill>
              </a:rPr>
              <a:t>			</a:t>
            </a:r>
            <a:r>
              <a:rPr lang="it-IT" altLang="it-IT" sz="2400" i="1">
                <a:solidFill>
                  <a:schemeClr val="accent2"/>
                </a:solidFill>
              </a:rPr>
              <a:t>Ziravir ®</a:t>
            </a:r>
          </a:p>
          <a:p>
            <a:pPr eaLnBrk="1" hangingPunct="1">
              <a:lnSpc>
                <a:spcPct val="90000"/>
              </a:lnSpc>
              <a:buFontTx/>
              <a:buNone/>
            </a:pPr>
            <a:r>
              <a:rPr lang="it-IT" altLang="it-IT" sz="2400">
                <a:solidFill>
                  <a:srgbClr val="FF0000"/>
                </a:solidFill>
              </a:rPr>
              <a:t>Penciclovir:</a:t>
            </a:r>
          </a:p>
          <a:p>
            <a:pPr eaLnBrk="1" hangingPunct="1">
              <a:lnSpc>
                <a:spcPct val="90000"/>
              </a:lnSpc>
              <a:buFontTx/>
              <a:buNone/>
            </a:pPr>
            <a:r>
              <a:rPr lang="it-IT" altLang="it-IT" sz="2400">
                <a:solidFill>
                  <a:srgbClr val="FF0000"/>
                </a:solidFill>
              </a:rPr>
              <a:t>			</a:t>
            </a:r>
            <a:r>
              <a:rPr lang="it-IT" altLang="it-IT" sz="2400" i="1">
                <a:solidFill>
                  <a:schemeClr val="accent2"/>
                </a:solidFill>
              </a:rPr>
              <a:t>Vectavir</a:t>
            </a:r>
            <a:r>
              <a:rPr lang="it-IT" altLang="it-IT" sz="2400" i="1" baseline="30000">
                <a:solidFill>
                  <a:schemeClr val="accent2"/>
                </a:solidFill>
              </a:rPr>
              <a:t>®</a:t>
            </a:r>
          </a:p>
          <a:p>
            <a:pPr eaLnBrk="1" hangingPunct="1">
              <a:lnSpc>
                <a:spcPct val="90000"/>
              </a:lnSpc>
              <a:buFontTx/>
              <a:buNone/>
            </a:pPr>
            <a:r>
              <a:rPr lang="it-IT" altLang="it-IT" sz="2400">
                <a:solidFill>
                  <a:srgbClr val="FF0000"/>
                </a:solidFill>
              </a:rPr>
              <a:t>Valaciclovir</a:t>
            </a:r>
          </a:p>
          <a:p>
            <a:pPr eaLnBrk="1" hangingPunct="1">
              <a:lnSpc>
                <a:spcPct val="90000"/>
              </a:lnSpc>
              <a:buFontTx/>
              <a:buNone/>
            </a:pPr>
            <a:r>
              <a:rPr lang="it-IT" altLang="it-IT" sz="2400" i="1" baseline="30000">
                <a:solidFill>
                  <a:schemeClr val="accent2"/>
                </a:solidFill>
              </a:rPr>
              <a:t>			</a:t>
            </a:r>
            <a:r>
              <a:rPr lang="it-IT" altLang="it-IT" sz="2400" i="1">
                <a:solidFill>
                  <a:schemeClr val="accent2"/>
                </a:solidFill>
              </a:rPr>
              <a:t>Talavir ®</a:t>
            </a:r>
          </a:p>
          <a:p>
            <a:pPr eaLnBrk="1" hangingPunct="1">
              <a:lnSpc>
                <a:spcPct val="90000"/>
              </a:lnSpc>
              <a:buFontTx/>
              <a:buNone/>
            </a:pPr>
            <a:r>
              <a:rPr lang="it-IT" altLang="it-IT" sz="2400" i="1"/>
              <a:t>			</a:t>
            </a:r>
            <a:r>
              <a:rPr lang="it-IT" altLang="it-IT" sz="2400" i="1">
                <a:solidFill>
                  <a:schemeClr val="accent2"/>
                </a:solidFill>
              </a:rPr>
              <a:t>Zelitrex®</a:t>
            </a:r>
          </a:p>
          <a:p>
            <a:pPr eaLnBrk="1" hangingPunct="1">
              <a:lnSpc>
                <a:spcPct val="90000"/>
              </a:lnSpc>
              <a:buFontTx/>
              <a:buNone/>
            </a:pPr>
            <a:r>
              <a:rPr lang="it-IT" altLang="it-IT" sz="2400">
                <a:solidFill>
                  <a:srgbClr val="FF0000"/>
                </a:solidFill>
              </a:rPr>
              <a:t>Brivudin</a:t>
            </a:r>
            <a:br>
              <a:rPr lang="it-IT" altLang="it-IT" sz="2400" i="1"/>
            </a:br>
            <a:r>
              <a:rPr lang="it-IT" altLang="it-IT" sz="2400" i="1"/>
              <a:t>		</a:t>
            </a:r>
            <a:r>
              <a:rPr lang="it-IT" altLang="it-IT" sz="2400" i="1">
                <a:solidFill>
                  <a:schemeClr val="accent2"/>
                </a:solidFill>
              </a:rPr>
              <a:t>Brivirac®</a:t>
            </a:r>
          </a:p>
          <a:p>
            <a:pPr eaLnBrk="1" hangingPunct="1">
              <a:lnSpc>
                <a:spcPct val="90000"/>
              </a:lnSpc>
              <a:buFontTx/>
              <a:buNone/>
            </a:pPr>
            <a:r>
              <a:rPr lang="it-IT" altLang="it-IT" sz="2400" i="1">
                <a:solidFill>
                  <a:schemeClr val="accent2"/>
                </a:solidFill>
              </a:rPr>
              <a:t>			Zostex®</a:t>
            </a:r>
          </a:p>
        </p:txBody>
      </p:sp>
      <p:pic>
        <p:nvPicPr>
          <p:cNvPr id="3" name="Immagine 2" descr="Immagine che contiene Viso umano, persona, sorriso, vestiti&#10;&#10;Descrizione generata automaticamente">
            <a:extLst>
              <a:ext uri="{FF2B5EF4-FFF2-40B4-BE49-F238E27FC236}">
                <a16:creationId xmlns:a16="http://schemas.microsoft.com/office/drawing/2014/main" id="{9AA692FC-239F-AB69-B9E1-D911E05DEF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8028" y="3573016"/>
            <a:ext cx="4315972" cy="2427734"/>
          </a:xfrm>
          <a:prstGeom prst="rect">
            <a:avLst/>
          </a:prstGeom>
        </p:spPr>
      </p:pic>
    </p:spTree>
  </p:cSld>
  <p:clrMapOvr>
    <a:masterClrMapping/>
  </p:clrMapOvr>
  <p:transition spd="slow">
    <p:strips dir="ru"/>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egnaposto contenuto 2">
            <a:extLst>
              <a:ext uri="{FF2B5EF4-FFF2-40B4-BE49-F238E27FC236}">
                <a16:creationId xmlns:a16="http://schemas.microsoft.com/office/drawing/2014/main" id="{DF4C9B38-76E7-4F27-92A4-72998ABD365C}"/>
              </a:ext>
            </a:extLst>
          </p:cNvPr>
          <p:cNvSpPr>
            <a:spLocks noGrp="1" noChangeArrowheads="1"/>
          </p:cNvSpPr>
          <p:nvPr>
            <p:ph idx="1"/>
          </p:nvPr>
        </p:nvSpPr>
        <p:spPr/>
        <p:txBody>
          <a:bodyPr/>
          <a:lstStyle/>
          <a:p>
            <a:r>
              <a:rPr lang="it-IT" altLang="it-IT"/>
              <a:t>Acyclovir pomata</a:t>
            </a:r>
          </a:p>
          <a:p>
            <a:r>
              <a:rPr lang="it-IT" altLang="it-IT"/>
              <a:t>Penciclovir pomata 1% (&gt;12 anni)</a:t>
            </a:r>
          </a:p>
          <a:p>
            <a:r>
              <a:rPr lang="it-IT" altLang="it-IT"/>
              <a:t>…rischio di dermatiti da contatto!</a:t>
            </a:r>
          </a:p>
        </p:txBody>
      </p:sp>
      <p:sp>
        <p:nvSpPr>
          <p:cNvPr id="164867" name="Rectangle 2">
            <a:extLst>
              <a:ext uri="{FF2B5EF4-FFF2-40B4-BE49-F238E27FC236}">
                <a16:creationId xmlns:a16="http://schemas.microsoft.com/office/drawing/2014/main" id="{91143A4B-674E-4B21-948F-F4F26A176B38}"/>
              </a:ext>
            </a:extLst>
          </p:cNvPr>
          <p:cNvSpPr>
            <a:spLocks noGrp="1" noChangeArrowheads="1"/>
          </p:cNvSpPr>
          <p:nvPr>
            <p:ph type="title"/>
          </p:nvPr>
        </p:nvSpPr>
        <p:spPr/>
        <p:txBody>
          <a:bodyPr/>
          <a:lstStyle/>
          <a:p>
            <a:pPr eaLnBrk="1" hangingPunct="1"/>
            <a:r>
              <a:rPr lang="it-IT" altLang="it-IT">
                <a:solidFill>
                  <a:srgbClr val="FF0000"/>
                </a:solidFill>
              </a:rPr>
              <a:t>Antivirali topici</a:t>
            </a:r>
          </a:p>
        </p:txBody>
      </p:sp>
      <p:pic>
        <p:nvPicPr>
          <p:cNvPr id="164868" name="Immagine 1">
            <a:extLst>
              <a:ext uri="{FF2B5EF4-FFF2-40B4-BE49-F238E27FC236}">
                <a16:creationId xmlns:a16="http://schemas.microsoft.com/office/drawing/2014/main" id="{D277C5D3-097F-4359-AE53-972585E7404C}"/>
              </a:ext>
            </a:extLst>
          </p:cNvPr>
          <p:cNvPicPr>
            <a:picLocks noChangeAspect="1"/>
          </p:cNvPicPr>
          <p:nvPr/>
        </p:nvPicPr>
        <p:blipFill>
          <a:blip r:embed="rId2" cstate="email">
            <a:lum bright="-20000" contrast="40000"/>
            <a:extLst>
              <a:ext uri="{28A0092B-C50C-407E-A947-70E740481C1C}">
                <a14:useLocalDpi xmlns:a14="http://schemas.microsoft.com/office/drawing/2010/main"/>
              </a:ext>
            </a:extLst>
          </a:blip>
          <a:srcRect/>
          <a:stretch>
            <a:fillRect/>
          </a:stretch>
        </p:blipFill>
        <p:spPr bwMode="auto">
          <a:xfrm>
            <a:off x="2195513" y="3649663"/>
            <a:ext cx="6346825" cy="30924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strips dir="ru"/>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itolo 1">
            <a:extLst>
              <a:ext uri="{FF2B5EF4-FFF2-40B4-BE49-F238E27FC236}">
                <a16:creationId xmlns:a16="http://schemas.microsoft.com/office/drawing/2014/main" id="{2D08C815-93BF-4D0B-8301-468706A3B9D5}"/>
              </a:ext>
            </a:extLst>
          </p:cNvPr>
          <p:cNvSpPr>
            <a:spLocks noGrp="1" noChangeArrowheads="1"/>
          </p:cNvSpPr>
          <p:nvPr>
            <p:ph type="title"/>
          </p:nvPr>
        </p:nvSpPr>
        <p:spPr/>
        <p:txBody>
          <a:bodyPr/>
          <a:lstStyle/>
          <a:p>
            <a:r>
              <a:rPr lang="it-IT" altLang="it-IT">
                <a:solidFill>
                  <a:srgbClr val="FF0000"/>
                </a:solidFill>
              </a:rPr>
              <a:t>Antivirali topici</a:t>
            </a:r>
            <a:endParaRPr lang="en-GB" altLang="it-IT"/>
          </a:p>
        </p:txBody>
      </p:sp>
      <p:sp>
        <p:nvSpPr>
          <p:cNvPr id="165891" name="Segnaposto contenuto 2">
            <a:extLst>
              <a:ext uri="{FF2B5EF4-FFF2-40B4-BE49-F238E27FC236}">
                <a16:creationId xmlns:a16="http://schemas.microsoft.com/office/drawing/2014/main" id="{F8B939E9-95DC-4A58-A0BC-6D01CF9B26D2}"/>
              </a:ext>
            </a:extLst>
          </p:cNvPr>
          <p:cNvSpPr>
            <a:spLocks noGrp="1" noChangeArrowheads="1"/>
          </p:cNvSpPr>
          <p:nvPr>
            <p:ph idx="1"/>
          </p:nvPr>
        </p:nvSpPr>
        <p:spPr/>
        <p:txBody>
          <a:bodyPr/>
          <a:lstStyle/>
          <a:p>
            <a:r>
              <a:rPr lang="en-GB" altLang="it-IT"/>
              <a:t>Molto spesso misdiagnosticata/sottostimata</a:t>
            </a:r>
          </a:p>
          <a:p>
            <a:r>
              <a:rPr lang="en-GB" altLang="it-IT"/>
              <a:t>…nonostante l’ampio utilizzo</a:t>
            </a:r>
          </a:p>
          <a:p>
            <a:r>
              <a:rPr lang="en-GB" altLang="it-IT"/>
              <a:t>Molto spesso tests epicutanei positivi per il veicolo</a:t>
            </a:r>
          </a:p>
          <a:p>
            <a:r>
              <a:rPr lang="en-GB" altLang="it-IT"/>
              <a:t>Per dimostrare una positività devono essere testate veicolo e principio attivo</a:t>
            </a:r>
          </a:p>
        </p:txBody>
      </p:sp>
    </p:spTree>
  </p:cSld>
  <p:clrMapOvr>
    <a:masterClrMapping/>
  </p:clrMapOvr>
  <p:transition spd="slow">
    <p:strips dir="ru"/>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Immagine 3">
            <a:extLst>
              <a:ext uri="{FF2B5EF4-FFF2-40B4-BE49-F238E27FC236}">
                <a16:creationId xmlns:a16="http://schemas.microsoft.com/office/drawing/2014/main" id="{065C9910-8F80-432D-B742-37D06729F832}"/>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23850" y="3068638"/>
            <a:ext cx="3960813" cy="36385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6915" name="Immagine 4">
            <a:extLst>
              <a:ext uri="{FF2B5EF4-FFF2-40B4-BE49-F238E27FC236}">
                <a16:creationId xmlns:a16="http://schemas.microsoft.com/office/drawing/2014/main" id="{A415A2C5-A1A5-452F-BAC7-BBB7BFF02916}"/>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23850" y="188913"/>
            <a:ext cx="8351838" cy="269081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6916" name="Immagine 5">
            <a:extLst>
              <a:ext uri="{FF2B5EF4-FFF2-40B4-BE49-F238E27FC236}">
                <a16:creationId xmlns:a16="http://schemas.microsoft.com/office/drawing/2014/main" id="{3F99FE2C-A21A-4B0A-9D14-AA5D34A0DF61}"/>
              </a:ext>
            </a:extLst>
          </p:cNvPr>
          <p:cNvPicPr>
            <a:picLocks noChangeAspect="1"/>
          </p:cNvPicPr>
          <p:nvPr/>
        </p:nvPicPr>
        <p:blipFill>
          <a:blip r:embed="rId4" cstate="email">
            <a:lum bright="-20000" contrast="40000"/>
            <a:extLst>
              <a:ext uri="{28A0092B-C50C-407E-A947-70E740481C1C}">
                <a14:useLocalDpi xmlns:a14="http://schemas.microsoft.com/office/drawing/2010/main"/>
              </a:ext>
            </a:extLst>
          </a:blip>
          <a:srcRect/>
          <a:stretch>
            <a:fillRect/>
          </a:stretch>
        </p:blipFill>
        <p:spPr bwMode="auto">
          <a:xfrm>
            <a:off x="4684713" y="3141663"/>
            <a:ext cx="3990975" cy="19431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strips dir="ru"/>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itolo 1">
            <a:extLst>
              <a:ext uri="{FF2B5EF4-FFF2-40B4-BE49-F238E27FC236}">
                <a16:creationId xmlns:a16="http://schemas.microsoft.com/office/drawing/2014/main" id="{50CDF703-BE05-4DD6-9DDB-BFCC19D4DEAC}"/>
              </a:ext>
            </a:extLst>
          </p:cNvPr>
          <p:cNvSpPr>
            <a:spLocks noGrp="1" noChangeArrowheads="1"/>
          </p:cNvSpPr>
          <p:nvPr>
            <p:ph type="title"/>
          </p:nvPr>
        </p:nvSpPr>
        <p:spPr/>
        <p:txBody>
          <a:bodyPr/>
          <a:lstStyle/>
          <a:p>
            <a:r>
              <a:rPr lang="it-IT" altLang="it-IT">
                <a:solidFill>
                  <a:srgbClr val="FF0000"/>
                </a:solidFill>
              </a:rPr>
              <a:t>Antivirali topici</a:t>
            </a:r>
            <a:endParaRPr lang="en-GB" altLang="it-IT"/>
          </a:p>
        </p:txBody>
      </p:sp>
      <p:sp>
        <p:nvSpPr>
          <p:cNvPr id="167939" name="Segnaposto contenuto 2">
            <a:extLst>
              <a:ext uri="{FF2B5EF4-FFF2-40B4-BE49-F238E27FC236}">
                <a16:creationId xmlns:a16="http://schemas.microsoft.com/office/drawing/2014/main" id="{97C952D6-CE75-4656-A4B5-E6AF39EEC521}"/>
              </a:ext>
            </a:extLst>
          </p:cNvPr>
          <p:cNvSpPr>
            <a:spLocks noGrp="1" noChangeArrowheads="1"/>
          </p:cNvSpPr>
          <p:nvPr>
            <p:ph idx="1"/>
          </p:nvPr>
        </p:nvSpPr>
        <p:spPr>
          <a:xfrm>
            <a:off x="457200" y="1600200"/>
            <a:ext cx="8229600" cy="4349750"/>
          </a:xfrm>
        </p:spPr>
        <p:txBody>
          <a:bodyPr/>
          <a:lstStyle/>
          <a:p>
            <a:r>
              <a:rPr lang="en-GB" altLang="it-IT"/>
              <a:t>Talvolta patch test negativi per difficoltà di penetrazione del principio attivo</a:t>
            </a:r>
          </a:p>
          <a:p>
            <a:r>
              <a:rPr lang="en-GB" altLang="it-IT"/>
              <a:t>Il rischio è lo sviluppo di una reazione importante in caso di successiva terapia sistemica</a:t>
            </a:r>
          </a:p>
          <a:p>
            <a:r>
              <a:rPr lang="en-GB" altLang="it-IT"/>
              <a:t>Difficoltà nel cambiare molecola per via della simile struttura chimica </a:t>
            </a:r>
          </a:p>
          <a:p>
            <a:endParaRPr lang="en-GB" altLang="it-IT"/>
          </a:p>
        </p:txBody>
      </p:sp>
    </p:spTree>
  </p:cSld>
  <p:clrMapOvr>
    <a:masterClrMapping/>
  </p:clrMapOvr>
  <p:transition spd="slow">
    <p:strips dir="ru"/>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itolo 1">
            <a:extLst>
              <a:ext uri="{FF2B5EF4-FFF2-40B4-BE49-F238E27FC236}">
                <a16:creationId xmlns:a16="http://schemas.microsoft.com/office/drawing/2014/main" id="{C50E9C38-CEBB-4CEE-B01F-1712AD5D44D2}"/>
              </a:ext>
            </a:extLst>
          </p:cNvPr>
          <p:cNvSpPr>
            <a:spLocks noGrp="1" noChangeArrowheads="1"/>
          </p:cNvSpPr>
          <p:nvPr>
            <p:ph type="title"/>
          </p:nvPr>
        </p:nvSpPr>
        <p:spPr/>
        <p:txBody>
          <a:bodyPr/>
          <a:lstStyle/>
          <a:p>
            <a:r>
              <a:rPr lang="it-IT" altLang="it-IT">
                <a:solidFill>
                  <a:srgbClr val="FF0000"/>
                </a:solidFill>
              </a:rPr>
              <a:t>Antivirali topici</a:t>
            </a:r>
            <a:endParaRPr lang="en-GB" altLang="it-IT"/>
          </a:p>
        </p:txBody>
      </p:sp>
      <p:sp>
        <p:nvSpPr>
          <p:cNvPr id="168963" name="Segnaposto contenuto 2">
            <a:extLst>
              <a:ext uri="{FF2B5EF4-FFF2-40B4-BE49-F238E27FC236}">
                <a16:creationId xmlns:a16="http://schemas.microsoft.com/office/drawing/2014/main" id="{6E76B07A-F88B-435A-A557-B77759A9FC92}"/>
              </a:ext>
            </a:extLst>
          </p:cNvPr>
          <p:cNvSpPr>
            <a:spLocks noGrp="1" noChangeArrowheads="1"/>
          </p:cNvSpPr>
          <p:nvPr>
            <p:ph idx="1"/>
          </p:nvPr>
        </p:nvSpPr>
        <p:spPr/>
        <p:txBody>
          <a:bodyPr/>
          <a:lstStyle/>
          <a:p>
            <a:r>
              <a:rPr lang="en-US" altLang="it-IT" dirty="0"/>
              <a:t>Acyclovir, famciclovir e valacyclovir </a:t>
            </a:r>
            <a:r>
              <a:rPr lang="en-US" altLang="it-IT" dirty="0" err="1"/>
              <a:t>hanno</a:t>
            </a:r>
            <a:r>
              <a:rPr lang="en-US" altLang="it-IT" dirty="0"/>
              <a:t> in </a:t>
            </a:r>
            <a:r>
              <a:rPr lang="en-US" altLang="it-IT" dirty="0" err="1"/>
              <a:t>comune</a:t>
            </a:r>
            <a:r>
              <a:rPr lang="en-US" altLang="it-IT" dirty="0"/>
              <a:t> il </a:t>
            </a:r>
            <a:r>
              <a:rPr lang="en-US" altLang="it-IT" dirty="0" err="1"/>
              <a:t>nucleo</a:t>
            </a:r>
            <a:r>
              <a:rPr lang="en-US" altLang="it-IT" dirty="0"/>
              <a:t> 2-aminopurinico</a:t>
            </a:r>
          </a:p>
          <a:p>
            <a:r>
              <a:rPr lang="en-US" altLang="it-IT" dirty="0" err="1"/>
              <a:t>Stesso</a:t>
            </a:r>
            <a:r>
              <a:rPr lang="en-US" altLang="it-IT" dirty="0"/>
              <a:t> core in ganciclovir</a:t>
            </a:r>
          </a:p>
          <a:p>
            <a:r>
              <a:rPr lang="en-US" altLang="it-IT" dirty="0" err="1"/>
              <a:t>Uniche</a:t>
            </a:r>
            <a:r>
              <a:rPr lang="en-US" altLang="it-IT" dirty="0"/>
              <a:t> alternative: </a:t>
            </a:r>
            <a:r>
              <a:rPr lang="en-GB" altLang="it-IT" dirty="0" err="1"/>
              <a:t>foscarnet</a:t>
            </a:r>
            <a:r>
              <a:rPr lang="en-GB" altLang="it-IT" dirty="0"/>
              <a:t> o cidofovir per </a:t>
            </a:r>
            <a:r>
              <a:rPr lang="en-GB" altLang="it-IT" dirty="0" err="1"/>
              <a:t>infezioni</a:t>
            </a:r>
            <a:r>
              <a:rPr lang="en-GB" altLang="it-IT" dirty="0"/>
              <a:t> severe</a:t>
            </a:r>
          </a:p>
          <a:p>
            <a:r>
              <a:rPr lang="en-GB" altLang="it-IT" dirty="0" err="1"/>
              <a:t>Rischio</a:t>
            </a:r>
            <a:r>
              <a:rPr lang="en-GB" altLang="it-IT" dirty="0"/>
              <a:t> cross-</a:t>
            </a:r>
            <a:r>
              <a:rPr lang="en-GB" altLang="it-IT" dirty="0" err="1"/>
              <a:t>reazione</a:t>
            </a:r>
            <a:r>
              <a:rPr lang="en-GB" altLang="it-IT" dirty="0"/>
              <a:t> </a:t>
            </a:r>
            <a:r>
              <a:rPr lang="en-GB" altLang="it-IT" dirty="0" err="1"/>
              <a:t>tra</a:t>
            </a:r>
            <a:r>
              <a:rPr lang="en-GB" altLang="it-IT" dirty="0"/>
              <a:t> acyclovir con </a:t>
            </a:r>
            <a:r>
              <a:rPr lang="en-US" altLang="it-IT" dirty="0"/>
              <a:t>famciclovir e valacyclovir </a:t>
            </a:r>
            <a:r>
              <a:rPr lang="en-US" altLang="it-IT" dirty="0" err="1"/>
              <a:t>probabile</a:t>
            </a:r>
            <a:endParaRPr lang="en-GB" altLang="it-IT" dirty="0"/>
          </a:p>
        </p:txBody>
      </p:sp>
    </p:spTree>
  </p:cSld>
  <p:clrMapOvr>
    <a:masterClrMapping/>
  </p:clrMapOvr>
  <p:transition spd="slow">
    <p:strips dir="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4">
            <a:extLst>
              <a:ext uri="{FF2B5EF4-FFF2-40B4-BE49-F238E27FC236}">
                <a16:creationId xmlns:a16="http://schemas.microsoft.com/office/drawing/2014/main" id="{AB65B82B-044E-4E0C-8348-5A0168D087DD}"/>
              </a:ext>
            </a:extLst>
          </p:cNvPr>
          <p:cNvSpPr txBox="1">
            <a:spLocks noChangeArrowheads="1"/>
          </p:cNvSpPr>
          <p:nvPr/>
        </p:nvSpPr>
        <p:spPr bwMode="auto">
          <a:xfrm>
            <a:off x="358775" y="476250"/>
            <a:ext cx="84248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4400">
                <a:solidFill>
                  <a:srgbClr val="FF0000"/>
                </a:solidFill>
              </a:rPr>
              <a:t>Terapia locale o terapia topica</a:t>
            </a:r>
          </a:p>
        </p:txBody>
      </p:sp>
      <p:sp>
        <p:nvSpPr>
          <p:cNvPr id="9219" name="Text Box 5">
            <a:extLst>
              <a:ext uri="{FF2B5EF4-FFF2-40B4-BE49-F238E27FC236}">
                <a16:creationId xmlns:a16="http://schemas.microsoft.com/office/drawing/2014/main" id="{C8DB35AD-CE7E-47D4-AC2E-41B14C4270C3}"/>
              </a:ext>
            </a:extLst>
          </p:cNvPr>
          <p:cNvSpPr txBox="1">
            <a:spLocks noChangeArrowheads="1"/>
          </p:cNvSpPr>
          <p:nvPr/>
        </p:nvSpPr>
        <p:spPr bwMode="auto">
          <a:xfrm>
            <a:off x="1403350" y="1916113"/>
            <a:ext cx="6408738" cy="650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3600">
                <a:solidFill>
                  <a:schemeClr val="accent2"/>
                </a:solidFill>
              </a:rPr>
              <a:t>Diverse aree corporee</a:t>
            </a:r>
          </a:p>
        </p:txBody>
      </p:sp>
      <p:sp>
        <p:nvSpPr>
          <p:cNvPr id="9220" name="Text Box 6">
            <a:extLst>
              <a:ext uri="{FF2B5EF4-FFF2-40B4-BE49-F238E27FC236}">
                <a16:creationId xmlns:a16="http://schemas.microsoft.com/office/drawing/2014/main" id="{C659E9A0-F455-4AED-8AE4-0D236841F80B}"/>
              </a:ext>
            </a:extLst>
          </p:cNvPr>
          <p:cNvSpPr txBox="1">
            <a:spLocks noChangeArrowheads="1"/>
          </p:cNvSpPr>
          <p:nvPr/>
        </p:nvSpPr>
        <p:spPr bwMode="auto">
          <a:xfrm>
            <a:off x="323850" y="3500438"/>
            <a:ext cx="2305050" cy="5286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IT" altLang="it-IT" sz="2800">
                <a:solidFill>
                  <a:schemeClr val="accent2"/>
                </a:solidFill>
              </a:rPr>
              <a:t>Cute glabra</a:t>
            </a:r>
          </a:p>
        </p:txBody>
      </p:sp>
      <p:sp>
        <p:nvSpPr>
          <p:cNvPr id="9221" name="Text Box 7">
            <a:extLst>
              <a:ext uri="{FF2B5EF4-FFF2-40B4-BE49-F238E27FC236}">
                <a16:creationId xmlns:a16="http://schemas.microsoft.com/office/drawing/2014/main" id="{40B6FA8B-F7D0-47F7-8CA2-26FC952A344A}"/>
              </a:ext>
            </a:extLst>
          </p:cNvPr>
          <p:cNvSpPr txBox="1">
            <a:spLocks noChangeArrowheads="1"/>
          </p:cNvSpPr>
          <p:nvPr/>
        </p:nvSpPr>
        <p:spPr bwMode="auto">
          <a:xfrm>
            <a:off x="5076825" y="4652963"/>
            <a:ext cx="2305050" cy="5286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IT" altLang="it-IT" sz="2800">
                <a:solidFill>
                  <a:schemeClr val="accent2"/>
                </a:solidFill>
              </a:rPr>
              <a:t>Unghie</a:t>
            </a:r>
          </a:p>
        </p:txBody>
      </p:sp>
      <p:sp>
        <p:nvSpPr>
          <p:cNvPr id="9222" name="Text Box 8">
            <a:extLst>
              <a:ext uri="{FF2B5EF4-FFF2-40B4-BE49-F238E27FC236}">
                <a16:creationId xmlns:a16="http://schemas.microsoft.com/office/drawing/2014/main" id="{7DD1CCA9-E8ED-47E2-B4C6-EE9B056D1688}"/>
              </a:ext>
            </a:extLst>
          </p:cNvPr>
          <p:cNvSpPr txBox="1">
            <a:spLocks noChangeArrowheads="1"/>
          </p:cNvSpPr>
          <p:nvPr/>
        </p:nvSpPr>
        <p:spPr bwMode="auto">
          <a:xfrm>
            <a:off x="900113" y="4652963"/>
            <a:ext cx="3817937" cy="9556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2800">
                <a:solidFill>
                  <a:schemeClr val="accent2"/>
                </a:solidFill>
              </a:rPr>
              <a:t>Cute ricoperta di peli </a:t>
            </a:r>
          </a:p>
          <a:p>
            <a:pPr eaLnBrk="1" hangingPunct="1">
              <a:spcBef>
                <a:spcPct val="0"/>
              </a:spcBef>
              <a:buFontTx/>
              <a:buNone/>
            </a:pPr>
            <a:r>
              <a:rPr lang="it-IT" altLang="it-IT" sz="2800">
                <a:solidFill>
                  <a:schemeClr val="accent2"/>
                </a:solidFill>
              </a:rPr>
              <a:t>(cuoio capelluto)</a:t>
            </a:r>
          </a:p>
        </p:txBody>
      </p:sp>
      <p:sp>
        <p:nvSpPr>
          <p:cNvPr id="9223" name="Text Box 9">
            <a:extLst>
              <a:ext uri="{FF2B5EF4-FFF2-40B4-BE49-F238E27FC236}">
                <a16:creationId xmlns:a16="http://schemas.microsoft.com/office/drawing/2014/main" id="{EDECA17A-535E-46BF-8C5D-30883C667567}"/>
              </a:ext>
            </a:extLst>
          </p:cNvPr>
          <p:cNvSpPr txBox="1">
            <a:spLocks noChangeArrowheads="1"/>
          </p:cNvSpPr>
          <p:nvPr/>
        </p:nvSpPr>
        <p:spPr bwMode="auto">
          <a:xfrm>
            <a:off x="6443663" y="3500438"/>
            <a:ext cx="2449512" cy="9556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IT" altLang="it-IT" sz="2800">
                <a:solidFill>
                  <a:schemeClr val="accent2"/>
                </a:solidFill>
              </a:rPr>
              <a:t>Mucose e semimucose</a:t>
            </a:r>
          </a:p>
        </p:txBody>
      </p:sp>
      <p:sp>
        <p:nvSpPr>
          <p:cNvPr id="9224" name="Line 11">
            <a:extLst>
              <a:ext uri="{FF2B5EF4-FFF2-40B4-BE49-F238E27FC236}">
                <a16:creationId xmlns:a16="http://schemas.microsoft.com/office/drawing/2014/main" id="{2ED06F7F-6FA5-493F-AFBC-4DD5DEE78257}"/>
              </a:ext>
            </a:extLst>
          </p:cNvPr>
          <p:cNvSpPr>
            <a:spLocks noChangeShapeType="1"/>
          </p:cNvSpPr>
          <p:nvPr/>
        </p:nvSpPr>
        <p:spPr bwMode="auto">
          <a:xfrm flipH="1">
            <a:off x="1979613" y="2636838"/>
            <a:ext cx="2663825" cy="7921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9225" name="Line 12">
            <a:extLst>
              <a:ext uri="{FF2B5EF4-FFF2-40B4-BE49-F238E27FC236}">
                <a16:creationId xmlns:a16="http://schemas.microsoft.com/office/drawing/2014/main" id="{1BE1F720-A2D0-4DC5-8B8C-755EED80BD26}"/>
              </a:ext>
            </a:extLst>
          </p:cNvPr>
          <p:cNvSpPr>
            <a:spLocks noChangeShapeType="1"/>
          </p:cNvSpPr>
          <p:nvPr/>
        </p:nvSpPr>
        <p:spPr bwMode="auto">
          <a:xfrm flipH="1">
            <a:off x="3132138" y="2636838"/>
            <a:ext cx="1511300" cy="19446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9226" name="Line 13">
            <a:extLst>
              <a:ext uri="{FF2B5EF4-FFF2-40B4-BE49-F238E27FC236}">
                <a16:creationId xmlns:a16="http://schemas.microsoft.com/office/drawing/2014/main" id="{130C8E87-6578-41DA-82FA-9D2DA546E45B}"/>
              </a:ext>
            </a:extLst>
          </p:cNvPr>
          <p:cNvSpPr>
            <a:spLocks noChangeShapeType="1"/>
          </p:cNvSpPr>
          <p:nvPr/>
        </p:nvSpPr>
        <p:spPr bwMode="auto">
          <a:xfrm>
            <a:off x="4643438" y="2636838"/>
            <a:ext cx="1223962" cy="19446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9227" name="Line 14">
            <a:extLst>
              <a:ext uri="{FF2B5EF4-FFF2-40B4-BE49-F238E27FC236}">
                <a16:creationId xmlns:a16="http://schemas.microsoft.com/office/drawing/2014/main" id="{23C5A11A-C015-4A9D-B455-7A80E49B53D8}"/>
              </a:ext>
            </a:extLst>
          </p:cNvPr>
          <p:cNvSpPr>
            <a:spLocks noChangeShapeType="1"/>
          </p:cNvSpPr>
          <p:nvPr/>
        </p:nvSpPr>
        <p:spPr bwMode="auto">
          <a:xfrm>
            <a:off x="4643438" y="2636838"/>
            <a:ext cx="2520950" cy="7921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pic>
        <p:nvPicPr>
          <p:cNvPr id="8205" name="Picture 13" descr="Immagine correlata">
            <a:extLst>
              <a:ext uri="{FF2B5EF4-FFF2-40B4-BE49-F238E27FC236}">
                <a16:creationId xmlns:a16="http://schemas.microsoft.com/office/drawing/2014/main" id="{8B662F86-6681-485E-A045-793E1B56B93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4300" y="1897063"/>
            <a:ext cx="2130425" cy="213201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207" name="Picture 15" descr="Risultati immagini per cugino it">
            <a:extLst>
              <a:ext uri="{FF2B5EF4-FFF2-40B4-BE49-F238E27FC236}">
                <a16:creationId xmlns:a16="http://schemas.microsoft.com/office/drawing/2014/main" id="{3775C8F1-EA1D-49EB-BBA0-82A1AAE48B6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3438" y="4456113"/>
            <a:ext cx="2149475" cy="234791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Immagine 13">
            <a:extLst>
              <a:ext uri="{FF2B5EF4-FFF2-40B4-BE49-F238E27FC236}">
                <a16:creationId xmlns:a16="http://schemas.microsoft.com/office/drawing/2014/main" id="{D519BDC9-C697-4DE8-BB60-8CE77C1A2C4B}"/>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011738" y="4716463"/>
            <a:ext cx="2614612" cy="208756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Immagine 1">
            <a:extLst>
              <a:ext uri="{FF2B5EF4-FFF2-40B4-BE49-F238E27FC236}">
                <a16:creationId xmlns:a16="http://schemas.microsoft.com/office/drawing/2014/main" id="{7ADBEC3A-B175-437F-AC90-E6A0EA649FF4}"/>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438900" y="2427288"/>
            <a:ext cx="2705100" cy="20288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0743242"/>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8205"/>
                                        </p:tgtEl>
                                        <p:attrNameLst>
                                          <p:attrName>style.visibility</p:attrName>
                                        </p:attrNameLst>
                                      </p:cBhvr>
                                      <p:to>
                                        <p:strVal val="visible"/>
                                      </p:to>
                                    </p:set>
                                    <p:animEffect transition="in" filter="fade">
                                      <p:cBhvr>
                                        <p:cTn id="7" dur="1000"/>
                                        <p:tgtEl>
                                          <p:spTgt spid="8205"/>
                                        </p:tgtEl>
                                      </p:cBhvr>
                                    </p:animEffect>
                                    <p:anim calcmode="lin" valueType="num">
                                      <p:cBhvr>
                                        <p:cTn id="8" dur="1000" fill="hold"/>
                                        <p:tgtEl>
                                          <p:spTgt spid="8205"/>
                                        </p:tgtEl>
                                        <p:attrNameLst>
                                          <p:attrName>ppt_x</p:attrName>
                                        </p:attrNameLst>
                                      </p:cBhvr>
                                      <p:tavLst>
                                        <p:tav tm="0">
                                          <p:val>
                                            <p:strVal val="#ppt_x"/>
                                          </p:val>
                                        </p:tav>
                                        <p:tav tm="100000">
                                          <p:val>
                                            <p:strVal val="#ppt_x"/>
                                          </p:val>
                                        </p:tav>
                                      </p:tavLst>
                                    </p:anim>
                                    <p:anim calcmode="lin" valueType="num">
                                      <p:cBhvr>
                                        <p:cTn id="9" dur="1000" fill="hold"/>
                                        <p:tgtEl>
                                          <p:spTgt spid="8205"/>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8207"/>
                                        </p:tgtEl>
                                        <p:attrNameLst>
                                          <p:attrName>style.visibility</p:attrName>
                                        </p:attrNameLst>
                                      </p:cBhvr>
                                      <p:to>
                                        <p:strVal val="visible"/>
                                      </p:to>
                                    </p:set>
                                    <p:animEffect transition="in" filter="fade">
                                      <p:cBhvr>
                                        <p:cTn id="14" dur="1000"/>
                                        <p:tgtEl>
                                          <p:spTgt spid="8207"/>
                                        </p:tgtEl>
                                      </p:cBhvr>
                                    </p:animEffect>
                                    <p:anim calcmode="lin" valueType="num">
                                      <p:cBhvr>
                                        <p:cTn id="15" dur="1000" fill="hold"/>
                                        <p:tgtEl>
                                          <p:spTgt spid="8207"/>
                                        </p:tgtEl>
                                        <p:attrNameLst>
                                          <p:attrName>ppt_x</p:attrName>
                                        </p:attrNameLst>
                                      </p:cBhvr>
                                      <p:tavLst>
                                        <p:tav tm="0">
                                          <p:val>
                                            <p:strVal val="#ppt_x"/>
                                          </p:val>
                                        </p:tav>
                                        <p:tav tm="100000">
                                          <p:val>
                                            <p:strVal val="#ppt_x"/>
                                          </p:val>
                                        </p:tav>
                                      </p:tavLst>
                                    </p:anim>
                                    <p:anim calcmode="lin" valueType="num">
                                      <p:cBhvr>
                                        <p:cTn id="16" dur="1000" fill="hold"/>
                                        <p:tgtEl>
                                          <p:spTgt spid="8207"/>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Immagine 3">
            <a:extLst>
              <a:ext uri="{FF2B5EF4-FFF2-40B4-BE49-F238E27FC236}">
                <a16:creationId xmlns:a16="http://schemas.microsoft.com/office/drawing/2014/main" id="{376065A0-7BA0-4B92-B00E-E788CBE04543}"/>
              </a:ext>
            </a:extLst>
          </p:cNvPr>
          <p:cNvPicPr>
            <a:picLocks noChangeAspect="1"/>
          </p:cNvPicPr>
          <p:nvPr/>
        </p:nvPicPr>
        <p:blipFill>
          <a:blip r:embed="rId2">
            <a:lum bright="-20000" contrast="40000"/>
            <a:extLst>
              <a:ext uri="{28A0092B-C50C-407E-A947-70E740481C1C}">
                <a14:useLocalDpi xmlns:a14="http://schemas.microsoft.com/office/drawing/2010/main"/>
              </a:ext>
            </a:extLst>
          </a:blip>
          <a:srcRect/>
          <a:stretch>
            <a:fillRect/>
          </a:stretch>
        </p:blipFill>
        <p:spPr bwMode="auto">
          <a:xfrm>
            <a:off x="250825" y="908050"/>
            <a:ext cx="8666163" cy="370363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strips dir="ru"/>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itolo 1">
            <a:extLst>
              <a:ext uri="{FF2B5EF4-FFF2-40B4-BE49-F238E27FC236}">
                <a16:creationId xmlns:a16="http://schemas.microsoft.com/office/drawing/2014/main" id="{C50E9C38-CEBB-4CEE-B01F-1712AD5D44D2}"/>
              </a:ext>
            </a:extLst>
          </p:cNvPr>
          <p:cNvSpPr>
            <a:spLocks noGrp="1" noChangeArrowheads="1"/>
          </p:cNvSpPr>
          <p:nvPr>
            <p:ph type="title"/>
          </p:nvPr>
        </p:nvSpPr>
        <p:spPr/>
        <p:txBody>
          <a:bodyPr/>
          <a:lstStyle/>
          <a:p>
            <a:r>
              <a:rPr lang="it-IT" altLang="it-IT">
                <a:solidFill>
                  <a:srgbClr val="FF0000"/>
                </a:solidFill>
              </a:rPr>
              <a:t>Antivirali topici</a:t>
            </a:r>
            <a:endParaRPr lang="en-GB" altLang="it-IT"/>
          </a:p>
        </p:txBody>
      </p:sp>
      <p:sp>
        <p:nvSpPr>
          <p:cNvPr id="168963" name="Segnaposto contenuto 2">
            <a:extLst>
              <a:ext uri="{FF2B5EF4-FFF2-40B4-BE49-F238E27FC236}">
                <a16:creationId xmlns:a16="http://schemas.microsoft.com/office/drawing/2014/main" id="{6E76B07A-F88B-435A-A557-B77759A9FC92}"/>
              </a:ext>
            </a:extLst>
          </p:cNvPr>
          <p:cNvSpPr>
            <a:spLocks noGrp="1" noChangeArrowheads="1"/>
          </p:cNvSpPr>
          <p:nvPr>
            <p:ph idx="1"/>
          </p:nvPr>
        </p:nvSpPr>
        <p:spPr/>
        <p:txBody>
          <a:bodyPr/>
          <a:lstStyle/>
          <a:p>
            <a:r>
              <a:rPr lang="it-IT" altLang="it-IT" dirty="0" err="1"/>
              <a:t>Cidofovir</a:t>
            </a:r>
            <a:endParaRPr lang="it-IT" altLang="it-IT" dirty="0"/>
          </a:p>
          <a:p>
            <a:r>
              <a:rPr lang="it-IT" altLang="it-IT" dirty="0"/>
              <a:t>Analogo nucleotidico della citosina</a:t>
            </a:r>
          </a:p>
          <a:p>
            <a:r>
              <a:rPr lang="it-IT" altLang="it-IT" dirty="0"/>
              <a:t>Inibisce la replicazione virale bloccando la sintesi del DNA virale</a:t>
            </a:r>
          </a:p>
          <a:p>
            <a:r>
              <a:rPr lang="it-IT" altLang="it-IT" dirty="0"/>
              <a:t>Utilizzato per terapia del CMV (per via sistemica)</a:t>
            </a:r>
          </a:p>
          <a:p>
            <a:r>
              <a:rPr lang="it-IT" altLang="it-IT" dirty="0"/>
              <a:t>Soprattutto nei pazienti immunocompromessi</a:t>
            </a:r>
          </a:p>
          <a:p>
            <a:endParaRPr lang="en-GB" altLang="it-IT" dirty="0"/>
          </a:p>
        </p:txBody>
      </p:sp>
    </p:spTree>
    <p:extLst>
      <p:ext uri="{BB962C8B-B14F-4D97-AF65-F5344CB8AC3E}">
        <p14:creationId xmlns:p14="http://schemas.microsoft.com/office/powerpoint/2010/main" val="841318825"/>
      </p:ext>
    </p:extLst>
  </p:cSld>
  <p:clrMapOvr>
    <a:masterClrMapping/>
  </p:clrMapOvr>
  <p:transition spd="slow">
    <p:strips dir="ru"/>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itolo 1">
            <a:extLst>
              <a:ext uri="{FF2B5EF4-FFF2-40B4-BE49-F238E27FC236}">
                <a16:creationId xmlns:a16="http://schemas.microsoft.com/office/drawing/2014/main" id="{C50E9C38-CEBB-4CEE-B01F-1712AD5D44D2}"/>
              </a:ext>
            </a:extLst>
          </p:cNvPr>
          <p:cNvSpPr>
            <a:spLocks noGrp="1" noChangeArrowheads="1"/>
          </p:cNvSpPr>
          <p:nvPr>
            <p:ph type="title"/>
          </p:nvPr>
        </p:nvSpPr>
        <p:spPr/>
        <p:txBody>
          <a:bodyPr/>
          <a:lstStyle/>
          <a:p>
            <a:r>
              <a:rPr lang="it-IT" altLang="it-IT">
                <a:solidFill>
                  <a:srgbClr val="FF0000"/>
                </a:solidFill>
              </a:rPr>
              <a:t>Antivirali topici</a:t>
            </a:r>
            <a:endParaRPr lang="en-GB" altLang="it-IT"/>
          </a:p>
        </p:txBody>
      </p:sp>
      <p:sp>
        <p:nvSpPr>
          <p:cNvPr id="168963" name="Segnaposto contenuto 2">
            <a:extLst>
              <a:ext uri="{FF2B5EF4-FFF2-40B4-BE49-F238E27FC236}">
                <a16:creationId xmlns:a16="http://schemas.microsoft.com/office/drawing/2014/main" id="{6E76B07A-F88B-435A-A557-B77759A9FC92}"/>
              </a:ext>
            </a:extLst>
          </p:cNvPr>
          <p:cNvSpPr>
            <a:spLocks noGrp="1" noChangeArrowheads="1"/>
          </p:cNvSpPr>
          <p:nvPr>
            <p:ph idx="1"/>
          </p:nvPr>
        </p:nvSpPr>
        <p:spPr/>
        <p:txBody>
          <a:bodyPr/>
          <a:lstStyle/>
          <a:p>
            <a:r>
              <a:rPr lang="it-IT" altLang="it-IT" sz="2000" dirty="0"/>
              <a:t>Farmaco non maneggevole</a:t>
            </a:r>
          </a:p>
          <a:p>
            <a:r>
              <a:rPr lang="it-IT" altLang="it-IT" sz="2000" dirty="0"/>
              <a:t>Effetti collaterali</a:t>
            </a:r>
          </a:p>
          <a:p>
            <a:endParaRPr lang="it-IT" altLang="it-IT" sz="2000" dirty="0"/>
          </a:p>
          <a:p>
            <a:r>
              <a:rPr lang="it-IT" altLang="it-IT" sz="2000" dirty="0"/>
              <a:t>    Nefrotossicità </a:t>
            </a:r>
          </a:p>
          <a:p>
            <a:r>
              <a:rPr lang="it-IT" altLang="it-IT" sz="2000" dirty="0"/>
              <a:t>    Neutropenia </a:t>
            </a:r>
          </a:p>
          <a:p>
            <a:r>
              <a:rPr lang="it-IT" altLang="it-IT" sz="2000" dirty="0"/>
              <a:t>    Uveite/Iridociclite .</a:t>
            </a:r>
          </a:p>
          <a:p>
            <a:r>
              <a:rPr lang="it-IT" altLang="it-IT" sz="2000" dirty="0"/>
              <a:t>    Mal di testa, nausea, febbre, rash cutaneo e, raramente, effetti neurologici</a:t>
            </a:r>
          </a:p>
          <a:p>
            <a:endParaRPr lang="en-GB" altLang="it-IT" dirty="0"/>
          </a:p>
        </p:txBody>
      </p:sp>
    </p:spTree>
    <p:extLst>
      <p:ext uri="{BB962C8B-B14F-4D97-AF65-F5344CB8AC3E}">
        <p14:creationId xmlns:p14="http://schemas.microsoft.com/office/powerpoint/2010/main" val="2098706651"/>
      </p:ext>
    </p:extLst>
  </p:cSld>
  <p:clrMapOvr>
    <a:masterClrMapping/>
  </p:clrMapOvr>
  <p:transition spd="slow">
    <p:strips dir="ru"/>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itolo 1">
            <a:extLst>
              <a:ext uri="{FF2B5EF4-FFF2-40B4-BE49-F238E27FC236}">
                <a16:creationId xmlns:a16="http://schemas.microsoft.com/office/drawing/2014/main" id="{C50E9C38-CEBB-4CEE-B01F-1712AD5D44D2}"/>
              </a:ext>
            </a:extLst>
          </p:cNvPr>
          <p:cNvSpPr>
            <a:spLocks noGrp="1" noChangeArrowheads="1"/>
          </p:cNvSpPr>
          <p:nvPr>
            <p:ph type="title"/>
          </p:nvPr>
        </p:nvSpPr>
        <p:spPr/>
        <p:txBody>
          <a:bodyPr/>
          <a:lstStyle/>
          <a:p>
            <a:r>
              <a:rPr lang="it-IT" altLang="it-IT">
                <a:solidFill>
                  <a:srgbClr val="FF0000"/>
                </a:solidFill>
              </a:rPr>
              <a:t>Antivirali topici</a:t>
            </a:r>
            <a:endParaRPr lang="en-GB" altLang="it-IT"/>
          </a:p>
        </p:txBody>
      </p:sp>
      <p:sp>
        <p:nvSpPr>
          <p:cNvPr id="168963" name="Segnaposto contenuto 2">
            <a:extLst>
              <a:ext uri="{FF2B5EF4-FFF2-40B4-BE49-F238E27FC236}">
                <a16:creationId xmlns:a16="http://schemas.microsoft.com/office/drawing/2014/main" id="{6E76B07A-F88B-435A-A557-B77759A9FC92}"/>
              </a:ext>
            </a:extLst>
          </p:cNvPr>
          <p:cNvSpPr>
            <a:spLocks noGrp="1" noChangeArrowheads="1"/>
          </p:cNvSpPr>
          <p:nvPr>
            <p:ph idx="1"/>
          </p:nvPr>
        </p:nvSpPr>
        <p:spPr/>
        <p:txBody>
          <a:bodyPr/>
          <a:lstStyle/>
          <a:p>
            <a:r>
              <a:rPr lang="it-IT" altLang="it-IT" sz="2400" dirty="0"/>
              <a:t>Per via topica il </a:t>
            </a:r>
            <a:r>
              <a:rPr lang="it-IT" altLang="it-IT" sz="2400" dirty="0" err="1"/>
              <a:t>Cidofovir</a:t>
            </a:r>
            <a:r>
              <a:rPr lang="it-IT" altLang="it-IT" sz="2400" dirty="0"/>
              <a:t> è utilizzato a concentrazioni fra 1-3% per la terapia delle verruche </a:t>
            </a:r>
          </a:p>
          <a:p>
            <a:r>
              <a:rPr lang="it-IT" altLang="it-IT" sz="2400" dirty="0"/>
              <a:t>Usato dopo altre linee di terapia topica e/o fisica (DTC, laser, crioterapia)</a:t>
            </a:r>
          </a:p>
          <a:p>
            <a:r>
              <a:rPr lang="it-IT" altLang="it-IT" sz="2400" dirty="0"/>
              <a:t>Immunocompromesso o immunocompetente</a:t>
            </a:r>
          </a:p>
          <a:p>
            <a:r>
              <a:rPr lang="it-IT" altLang="it-IT" sz="2400" dirty="0"/>
              <a:t>Associabile a terapie fisiche</a:t>
            </a:r>
          </a:p>
          <a:p>
            <a:r>
              <a:rPr lang="it-IT" altLang="it-IT" sz="2400" dirty="0"/>
              <a:t>Tasso di risposta variabile fra il 25%-95%</a:t>
            </a:r>
          </a:p>
          <a:p>
            <a:r>
              <a:rPr lang="it-IT" altLang="it-IT" sz="2400" dirty="0"/>
              <a:t>Effetti avversi bruciore, erosione nel sito di applicazione</a:t>
            </a:r>
          </a:p>
          <a:p>
            <a:endParaRPr lang="it-IT" altLang="it-IT" sz="2400" dirty="0"/>
          </a:p>
          <a:p>
            <a:endParaRPr lang="en-GB" altLang="it-IT" dirty="0"/>
          </a:p>
        </p:txBody>
      </p:sp>
    </p:spTree>
    <p:extLst>
      <p:ext uri="{BB962C8B-B14F-4D97-AF65-F5344CB8AC3E}">
        <p14:creationId xmlns:p14="http://schemas.microsoft.com/office/powerpoint/2010/main" val="2327493455"/>
      </p:ext>
    </p:extLst>
  </p:cSld>
  <p:clrMapOvr>
    <a:masterClrMapping/>
  </p:clrMapOvr>
  <p:transition spd="slow">
    <p:strips dir="ru"/>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732D800C-B83A-B1DA-CDE6-66E97AD7EE07}"/>
              </a:ext>
            </a:extLst>
          </p:cNvPr>
          <p:cNvPicPr>
            <a:picLocks noChangeAspect="1"/>
          </p:cNvPicPr>
          <p:nvPr/>
        </p:nvPicPr>
        <p:blipFill>
          <a:blip r:embed="rId2">
            <a:lum bright="-20000" contrast="40000"/>
          </a:blip>
          <a:stretch>
            <a:fillRect/>
          </a:stretch>
        </p:blipFill>
        <p:spPr>
          <a:xfrm>
            <a:off x="90488" y="116632"/>
            <a:ext cx="8963025" cy="5228431"/>
          </a:xfrm>
          <a:prstGeom prst="rect">
            <a:avLst/>
          </a:prstGeom>
          <a:noFill/>
        </p:spPr>
      </p:pic>
      <p:pic>
        <p:nvPicPr>
          <p:cNvPr id="7" name="Immagine 6">
            <a:extLst>
              <a:ext uri="{FF2B5EF4-FFF2-40B4-BE49-F238E27FC236}">
                <a16:creationId xmlns:a16="http://schemas.microsoft.com/office/drawing/2014/main" id="{8DBEC6F8-F5D2-977A-00EE-1A0898275158}"/>
              </a:ext>
            </a:extLst>
          </p:cNvPr>
          <p:cNvPicPr>
            <a:picLocks noChangeAspect="1"/>
          </p:cNvPicPr>
          <p:nvPr/>
        </p:nvPicPr>
        <p:blipFill>
          <a:blip r:embed="rId3">
            <a:lum bright="-20000" contrast="40000"/>
          </a:blip>
          <a:stretch>
            <a:fillRect/>
          </a:stretch>
        </p:blipFill>
        <p:spPr>
          <a:xfrm>
            <a:off x="5580112" y="3190435"/>
            <a:ext cx="3365589" cy="3575939"/>
          </a:xfrm>
          <a:prstGeom prst="rect">
            <a:avLst/>
          </a:prstGeom>
        </p:spPr>
      </p:pic>
    </p:spTree>
    <p:extLst>
      <p:ext uri="{BB962C8B-B14F-4D97-AF65-F5344CB8AC3E}">
        <p14:creationId xmlns:p14="http://schemas.microsoft.com/office/powerpoint/2010/main" val="2864458697"/>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itolo 1">
            <a:extLst>
              <a:ext uri="{FF2B5EF4-FFF2-40B4-BE49-F238E27FC236}">
                <a16:creationId xmlns:a16="http://schemas.microsoft.com/office/drawing/2014/main" id="{C50E9C38-CEBB-4CEE-B01F-1712AD5D44D2}"/>
              </a:ext>
            </a:extLst>
          </p:cNvPr>
          <p:cNvSpPr>
            <a:spLocks noGrp="1" noChangeArrowheads="1"/>
          </p:cNvSpPr>
          <p:nvPr>
            <p:ph type="title"/>
          </p:nvPr>
        </p:nvSpPr>
        <p:spPr/>
        <p:txBody>
          <a:bodyPr/>
          <a:lstStyle/>
          <a:p>
            <a:r>
              <a:rPr lang="it-IT" altLang="it-IT">
                <a:solidFill>
                  <a:srgbClr val="FF0000"/>
                </a:solidFill>
              </a:rPr>
              <a:t>Antivirali topici</a:t>
            </a:r>
            <a:endParaRPr lang="en-GB" altLang="it-IT"/>
          </a:p>
        </p:txBody>
      </p:sp>
      <p:sp>
        <p:nvSpPr>
          <p:cNvPr id="168963" name="Segnaposto contenuto 2">
            <a:extLst>
              <a:ext uri="{FF2B5EF4-FFF2-40B4-BE49-F238E27FC236}">
                <a16:creationId xmlns:a16="http://schemas.microsoft.com/office/drawing/2014/main" id="{6E76B07A-F88B-435A-A557-B77759A9FC92}"/>
              </a:ext>
            </a:extLst>
          </p:cNvPr>
          <p:cNvSpPr>
            <a:spLocks noGrp="1" noChangeArrowheads="1"/>
          </p:cNvSpPr>
          <p:nvPr>
            <p:ph idx="1"/>
          </p:nvPr>
        </p:nvSpPr>
        <p:spPr/>
        <p:txBody>
          <a:bodyPr/>
          <a:lstStyle/>
          <a:p>
            <a:r>
              <a:rPr lang="it-IT" altLang="it-IT" sz="2400" dirty="0"/>
              <a:t>Tassi di risposta variabili per risposta individuale</a:t>
            </a:r>
          </a:p>
          <a:p>
            <a:r>
              <a:rPr lang="it-IT" altLang="it-IT" sz="2400" dirty="0"/>
              <a:t>Sede della verruca e numero di lesioni</a:t>
            </a:r>
          </a:p>
          <a:p>
            <a:r>
              <a:rPr lang="it-IT" altLang="it-IT" sz="2400" dirty="0"/>
              <a:t>Diverse concentrazioni</a:t>
            </a:r>
          </a:p>
          <a:p>
            <a:r>
              <a:rPr lang="it-IT" altLang="it-IT" sz="2400" dirty="0"/>
              <a:t>Diversi veicoli (unguento/gel)</a:t>
            </a:r>
          </a:p>
          <a:p>
            <a:r>
              <a:rPr lang="it-IT" altLang="it-IT" sz="2400" dirty="0"/>
              <a:t>Diversi case-report</a:t>
            </a:r>
          </a:p>
          <a:p>
            <a:r>
              <a:rPr lang="it-IT" altLang="it-IT" sz="2400" dirty="0"/>
              <a:t>Molti studi retrospettivi (</a:t>
            </a:r>
            <a:r>
              <a:rPr lang="it-IT" altLang="it-IT" sz="2400" dirty="0" err="1"/>
              <a:t>bias</a:t>
            </a:r>
            <a:r>
              <a:rPr lang="it-IT" altLang="it-IT" sz="2400" dirty="0"/>
              <a:t> di selezione)</a:t>
            </a:r>
          </a:p>
          <a:p>
            <a:r>
              <a:rPr lang="it-IT" altLang="it-IT" sz="2400" dirty="0"/>
              <a:t>NO studi prospettici</a:t>
            </a:r>
            <a:endParaRPr lang="en-GB" altLang="it-IT" sz="2400" dirty="0"/>
          </a:p>
          <a:p>
            <a:r>
              <a:rPr lang="en-GB" altLang="it-IT" sz="2400" dirty="0" err="1"/>
              <a:t>Alcuni</a:t>
            </a:r>
            <a:r>
              <a:rPr lang="en-GB" altLang="it-IT" sz="2400" dirty="0"/>
              <a:t> case-report </a:t>
            </a:r>
            <a:r>
              <a:rPr lang="en-GB" altLang="it-IT" sz="2400" dirty="0" err="1"/>
              <a:t>anche</a:t>
            </a:r>
            <a:r>
              <a:rPr lang="en-GB" altLang="it-IT" sz="2400" dirty="0"/>
              <a:t> </a:t>
            </a:r>
            <a:r>
              <a:rPr lang="en-GB" altLang="it-IT" sz="2400" dirty="0" err="1"/>
              <a:t>su</a:t>
            </a:r>
            <a:r>
              <a:rPr lang="en-GB" altLang="it-IT" sz="2400" dirty="0"/>
              <a:t> </a:t>
            </a:r>
            <a:r>
              <a:rPr lang="en-GB" altLang="it-IT" sz="2400" dirty="0" err="1"/>
              <a:t>terapia</a:t>
            </a:r>
            <a:r>
              <a:rPr lang="en-GB" altLang="it-IT" sz="2400" dirty="0"/>
              <a:t> herpes simplex </a:t>
            </a:r>
            <a:r>
              <a:rPr lang="en-GB" altLang="it-IT" sz="2400" dirty="0" err="1"/>
              <a:t>labiale</a:t>
            </a:r>
            <a:r>
              <a:rPr lang="en-GB" altLang="it-IT" sz="2400" dirty="0"/>
              <a:t> </a:t>
            </a:r>
            <a:r>
              <a:rPr lang="en-GB" altLang="it-IT" sz="2400" dirty="0" err="1"/>
              <a:t>resistente</a:t>
            </a:r>
            <a:r>
              <a:rPr lang="en-GB" altLang="it-IT" sz="2400" dirty="0"/>
              <a:t> ad </a:t>
            </a:r>
            <a:r>
              <a:rPr lang="en-GB" altLang="it-IT" sz="2400" dirty="0" err="1"/>
              <a:t>aciclovir</a:t>
            </a:r>
            <a:endParaRPr lang="it-IT" altLang="it-IT" sz="2400" dirty="0"/>
          </a:p>
        </p:txBody>
      </p:sp>
    </p:spTree>
    <p:extLst>
      <p:ext uri="{BB962C8B-B14F-4D97-AF65-F5344CB8AC3E}">
        <p14:creationId xmlns:p14="http://schemas.microsoft.com/office/powerpoint/2010/main" val="1459444454"/>
      </p:ext>
    </p:extLst>
  </p:cSld>
  <p:clrMapOvr>
    <a:masterClrMapping/>
  </p:clrMapOvr>
  <p:transition spd="slow">
    <p:strips dir="ru"/>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itolo 1">
            <a:extLst>
              <a:ext uri="{FF2B5EF4-FFF2-40B4-BE49-F238E27FC236}">
                <a16:creationId xmlns:a16="http://schemas.microsoft.com/office/drawing/2014/main" id="{C50E9C38-CEBB-4CEE-B01F-1712AD5D44D2}"/>
              </a:ext>
            </a:extLst>
          </p:cNvPr>
          <p:cNvSpPr>
            <a:spLocks noGrp="1" noChangeArrowheads="1"/>
          </p:cNvSpPr>
          <p:nvPr>
            <p:ph type="title"/>
          </p:nvPr>
        </p:nvSpPr>
        <p:spPr/>
        <p:txBody>
          <a:bodyPr/>
          <a:lstStyle/>
          <a:p>
            <a:r>
              <a:rPr lang="it-IT" altLang="it-IT">
                <a:solidFill>
                  <a:srgbClr val="FF0000"/>
                </a:solidFill>
              </a:rPr>
              <a:t>Antivirali topici</a:t>
            </a:r>
            <a:endParaRPr lang="en-GB" altLang="it-IT"/>
          </a:p>
        </p:txBody>
      </p:sp>
      <p:sp>
        <p:nvSpPr>
          <p:cNvPr id="168963" name="Segnaposto contenuto 2">
            <a:extLst>
              <a:ext uri="{FF2B5EF4-FFF2-40B4-BE49-F238E27FC236}">
                <a16:creationId xmlns:a16="http://schemas.microsoft.com/office/drawing/2014/main" id="{6E76B07A-F88B-435A-A557-B77759A9FC92}"/>
              </a:ext>
            </a:extLst>
          </p:cNvPr>
          <p:cNvSpPr>
            <a:spLocks noGrp="1" noChangeArrowheads="1"/>
          </p:cNvSpPr>
          <p:nvPr>
            <p:ph idx="1"/>
          </p:nvPr>
        </p:nvSpPr>
        <p:spPr/>
        <p:txBody>
          <a:bodyPr/>
          <a:lstStyle/>
          <a:p>
            <a:r>
              <a:rPr lang="it-IT" altLang="it-IT" sz="2400" dirty="0"/>
              <a:t>ESEMPIO DI PREPARAZIONE</a:t>
            </a:r>
          </a:p>
          <a:p>
            <a:endParaRPr lang="it-IT" altLang="it-IT" sz="2400" dirty="0"/>
          </a:p>
          <a:p>
            <a:r>
              <a:rPr lang="it-IT" altLang="it-IT" sz="2400" dirty="0"/>
              <a:t>CIDOFOVIR 1% crema</a:t>
            </a:r>
          </a:p>
          <a:p>
            <a:endParaRPr lang="it-IT" altLang="it-IT" sz="2400" dirty="0"/>
          </a:p>
          <a:p>
            <a:r>
              <a:rPr lang="it-IT" altLang="it-IT" sz="2400" dirty="0" err="1"/>
              <a:t>Cidofovir</a:t>
            </a:r>
            <a:r>
              <a:rPr lang="it-IT" altLang="it-IT" sz="2400" dirty="0"/>
              <a:t> polvere gr 1</a:t>
            </a:r>
          </a:p>
          <a:p>
            <a:r>
              <a:rPr lang="it-IT" altLang="it-IT" sz="2400" dirty="0"/>
              <a:t>Crema base gr 99</a:t>
            </a:r>
          </a:p>
        </p:txBody>
      </p:sp>
    </p:spTree>
    <p:extLst>
      <p:ext uri="{BB962C8B-B14F-4D97-AF65-F5344CB8AC3E}">
        <p14:creationId xmlns:p14="http://schemas.microsoft.com/office/powerpoint/2010/main" val="195732370"/>
      </p:ext>
    </p:extLst>
  </p:cSld>
  <p:clrMapOvr>
    <a:masterClrMapping/>
  </p:clrMapOvr>
  <p:transition spd="slow">
    <p:strips dir="ru"/>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83FB6B99-2F6F-4332-96FC-8199542C1F51}"/>
              </a:ext>
            </a:extLst>
          </p:cNvPr>
          <p:cNvSpPr>
            <a:spLocks noChangeArrowheads="1"/>
          </p:cNvSpPr>
          <p:nvPr/>
        </p:nvSpPr>
        <p:spPr bwMode="auto">
          <a:xfrm>
            <a:off x="0" y="0"/>
            <a:ext cx="9144000" cy="664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4800" b="1" i="1">
                <a:solidFill>
                  <a:srgbClr val="000099"/>
                </a:solidFill>
                <a:cs typeface="Times" panose="02020603050405020304" pitchFamily="18" charset="0"/>
              </a:rPr>
              <a:t>Sarcoptes scabiei</a:t>
            </a:r>
          </a:p>
          <a:p>
            <a:pPr>
              <a:spcBef>
                <a:spcPct val="0"/>
              </a:spcBef>
              <a:buFontTx/>
              <a:buNone/>
            </a:pPr>
            <a:r>
              <a:rPr lang="it-IT" altLang="it-IT" sz="4800" b="1">
                <a:solidFill>
                  <a:srgbClr val="000099"/>
                </a:solidFill>
                <a:cs typeface="Times" panose="02020603050405020304" pitchFamily="18" charset="0"/>
              </a:rPr>
              <a:t> var. </a:t>
            </a:r>
            <a:r>
              <a:rPr lang="it-IT" altLang="it-IT" sz="4800" b="1" i="1">
                <a:solidFill>
                  <a:srgbClr val="000099"/>
                </a:solidFill>
                <a:cs typeface="Times" panose="02020603050405020304" pitchFamily="18" charset="0"/>
              </a:rPr>
              <a:t>hominis</a:t>
            </a:r>
            <a:endParaRPr lang="it-IT" altLang="it-IT" sz="4800" b="1" i="1">
              <a:solidFill>
                <a:srgbClr val="FFCC00"/>
              </a:solidFill>
              <a:cs typeface="Times" panose="02020603050405020304" pitchFamily="18" charset="0"/>
            </a:endParaRPr>
          </a:p>
          <a:p>
            <a:pPr algn="ctr">
              <a:spcBef>
                <a:spcPct val="0"/>
              </a:spcBef>
              <a:buFontTx/>
              <a:buNone/>
            </a:pPr>
            <a:endParaRPr lang="it-IT" altLang="it-IT" sz="2400" b="1" i="1">
              <a:solidFill>
                <a:srgbClr val="FFCC00"/>
              </a:solidFill>
              <a:cs typeface="Times" panose="02020603050405020304" pitchFamily="18" charset="0"/>
            </a:endParaRPr>
          </a:p>
          <a:p>
            <a:pPr algn="ctr">
              <a:spcBef>
                <a:spcPct val="0"/>
              </a:spcBef>
              <a:buFontTx/>
              <a:buNone/>
            </a:pPr>
            <a:endParaRPr lang="it-IT" altLang="it-IT" sz="2400" b="1" i="1">
              <a:solidFill>
                <a:srgbClr val="FFCC00"/>
              </a:solidFill>
              <a:cs typeface="Times" panose="02020603050405020304" pitchFamily="18" charset="0"/>
            </a:endParaRPr>
          </a:p>
          <a:p>
            <a:pPr>
              <a:spcBef>
                <a:spcPct val="0"/>
              </a:spcBef>
              <a:buClr>
                <a:srgbClr val="FF3300"/>
              </a:buClr>
            </a:pPr>
            <a:r>
              <a:rPr lang="it-IT" altLang="it-IT" sz="4000">
                <a:solidFill>
                  <a:schemeClr val="bg1"/>
                </a:solidFill>
                <a:cs typeface="Times" panose="02020603050405020304" pitchFamily="18" charset="0"/>
              </a:rPr>
              <a:t> </a:t>
            </a:r>
            <a:r>
              <a:rPr lang="it-IT" altLang="it-IT">
                <a:cs typeface="Times" panose="02020603050405020304" pitchFamily="18" charset="0"/>
              </a:rPr>
              <a:t>Specie specifico</a:t>
            </a:r>
          </a:p>
          <a:p>
            <a:pPr>
              <a:spcBef>
                <a:spcPct val="0"/>
              </a:spcBef>
              <a:buClr>
                <a:srgbClr val="FF3300"/>
              </a:buClr>
            </a:pPr>
            <a:r>
              <a:rPr lang="it-IT" altLang="it-IT">
                <a:cs typeface="Times" panose="02020603050405020304" pitchFamily="18" charset="0"/>
              </a:rPr>
              <a:t> Bianco, senza occhi, ovale, 4 paia di  </a:t>
            </a:r>
          </a:p>
          <a:p>
            <a:pPr>
              <a:spcBef>
                <a:spcPct val="0"/>
              </a:spcBef>
              <a:buClr>
                <a:srgbClr val="FF3300"/>
              </a:buClr>
              <a:buFontTx/>
              <a:buNone/>
            </a:pPr>
            <a:r>
              <a:rPr lang="it-IT" altLang="it-IT">
                <a:cs typeface="Times" panose="02020603050405020304" pitchFamily="18" charset="0"/>
              </a:rPr>
              <a:t>  zampe:</a:t>
            </a:r>
          </a:p>
          <a:p>
            <a:pPr>
              <a:lnSpc>
                <a:spcPct val="150000"/>
              </a:lnSpc>
              <a:spcBef>
                <a:spcPct val="0"/>
              </a:spcBef>
              <a:buClr>
                <a:srgbClr val="FF3300"/>
              </a:buClr>
              <a:buFontTx/>
              <a:buNone/>
            </a:pPr>
            <a:r>
              <a:rPr lang="it-IT" altLang="it-IT">
                <a:cs typeface="Times" panose="02020603050405020304" pitchFamily="18" charset="0"/>
              </a:rPr>
              <a:t> </a:t>
            </a:r>
            <a:r>
              <a:rPr lang="it-IT" altLang="it-IT">
                <a:solidFill>
                  <a:srgbClr val="FF0000"/>
                </a:solidFill>
                <a:cs typeface="Times" panose="02020603050405020304" pitchFamily="18" charset="0"/>
              </a:rPr>
              <a:t>NON HA ALI!! NON VOLA E NON SALTA!!!</a:t>
            </a:r>
            <a:endParaRPr lang="it-IT" altLang="it-IT">
              <a:cs typeface="Times" panose="02020603050405020304" pitchFamily="18" charset="0"/>
            </a:endParaRPr>
          </a:p>
          <a:p>
            <a:pPr>
              <a:lnSpc>
                <a:spcPct val="120000"/>
              </a:lnSpc>
              <a:spcBef>
                <a:spcPct val="0"/>
              </a:spcBef>
              <a:buClr>
                <a:srgbClr val="FF3300"/>
              </a:buClr>
            </a:pPr>
            <a:r>
              <a:rPr lang="it-IT" altLang="it-IT">
                <a:cs typeface="Times" panose="02020603050405020304" pitchFamily="18" charset="0"/>
              </a:rPr>
              <a:t> È notturno ed ama il caldo</a:t>
            </a:r>
          </a:p>
          <a:p>
            <a:pPr>
              <a:spcBef>
                <a:spcPct val="0"/>
              </a:spcBef>
              <a:buClr>
                <a:srgbClr val="FF3300"/>
              </a:buClr>
            </a:pPr>
            <a:r>
              <a:rPr lang="en-US" altLang="it-IT"/>
              <a:t> </a:t>
            </a:r>
            <a:r>
              <a:rPr lang="it-IT" altLang="it-IT">
                <a:cs typeface="Times" panose="02020603050405020304" pitchFamily="18" charset="0"/>
              </a:rPr>
              <a:t>Ha sensori per l'odore per gli umani e per la temperatura, da vestiti/lenzuola si sposta verso l'ospite alla velocità di 2-5 cm/minuto</a:t>
            </a:r>
            <a:endParaRPr lang="it-IT" altLang="it-IT" sz="4000"/>
          </a:p>
        </p:txBody>
      </p:sp>
      <p:sp>
        <p:nvSpPr>
          <p:cNvPr id="7171" name="Rectangle 3">
            <a:extLst>
              <a:ext uri="{FF2B5EF4-FFF2-40B4-BE49-F238E27FC236}">
                <a16:creationId xmlns:a16="http://schemas.microsoft.com/office/drawing/2014/main" id="{F89BD460-4EF0-49A9-9E7D-B8E5C1299203}"/>
              </a:ext>
            </a:extLst>
          </p:cNvPr>
          <p:cNvSpPr>
            <a:spLocks noChangeArrowheads="1"/>
          </p:cNvSpPr>
          <p:nvPr/>
        </p:nvSpPr>
        <p:spPr bwMode="auto">
          <a:xfrm>
            <a:off x="0" y="381000"/>
            <a:ext cx="981075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br>
              <a:rPr lang="it-IT" altLang="it-IT" sz="4800">
                <a:solidFill>
                  <a:schemeClr val="bg1"/>
                </a:solidFill>
              </a:rPr>
            </a:br>
            <a:endParaRPr lang="it-IT" altLang="it-IT" sz="4400">
              <a:solidFill>
                <a:srgbClr val="FFFF00"/>
              </a:solidFill>
            </a:endParaRPr>
          </a:p>
        </p:txBody>
      </p:sp>
      <p:sp>
        <p:nvSpPr>
          <p:cNvPr id="7172" name="Text Box 4">
            <a:extLst>
              <a:ext uri="{FF2B5EF4-FFF2-40B4-BE49-F238E27FC236}">
                <a16:creationId xmlns:a16="http://schemas.microsoft.com/office/drawing/2014/main" id="{7CDF71C4-10BE-49C9-9E06-529F443CF3B0}"/>
              </a:ext>
            </a:extLst>
          </p:cNvPr>
          <p:cNvSpPr txBox="1">
            <a:spLocks noChangeArrowheads="1"/>
          </p:cNvSpPr>
          <p:nvPr/>
        </p:nvSpPr>
        <p:spPr bwMode="auto">
          <a:xfrm>
            <a:off x="533400" y="2209800"/>
            <a:ext cx="7947025" cy="2249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70000"/>
              </a:lnSpc>
              <a:spcBef>
                <a:spcPct val="0"/>
              </a:spcBef>
              <a:buFontTx/>
              <a:buNone/>
            </a:pPr>
            <a:endParaRPr lang="it-IT" altLang="it-IT" sz="4800">
              <a:solidFill>
                <a:srgbClr val="FFCC00"/>
              </a:solidFill>
            </a:endParaRPr>
          </a:p>
          <a:p>
            <a:pPr algn="ctr">
              <a:spcBef>
                <a:spcPct val="0"/>
              </a:spcBef>
              <a:buFontTx/>
              <a:buNone/>
            </a:pPr>
            <a:endParaRPr lang="it-IT" altLang="it-IT" sz="5400">
              <a:solidFill>
                <a:srgbClr val="FFCC00"/>
              </a:solidFill>
            </a:endParaRPr>
          </a:p>
          <a:p>
            <a:pPr algn="ctr">
              <a:spcBef>
                <a:spcPct val="0"/>
              </a:spcBef>
              <a:buFontTx/>
              <a:buNone/>
            </a:pPr>
            <a:endParaRPr lang="it-IT" altLang="it-IT" sz="5400">
              <a:solidFill>
                <a:srgbClr val="FFCC00"/>
              </a:solidFill>
            </a:endParaRPr>
          </a:p>
        </p:txBody>
      </p:sp>
      <p:pic>
        <p:nvPicPr>
          <p:cNvPr id="7173" name="Picture 5" descr=" acaro.tif                                                      00000010HD Anto                        ABA78158:">
            <a:extLst>
              <a:ext uri="{FF2B5EF4-FFF2-40B4-BE49-F238E27FC236}">
                <a16:creationId xmlns:a16="http://schemas.microsoft.com/office/drawing/2014/main" id="{98F735E6-F608-43EF-846B-AF6E01D5670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r="-73"/>
          <a:stretch>
            <a:fillRect/>
          </a:stretch>
        </p:blipFill>
        <p:spPr bwMode="auto">
          <a:xfrm>
            <a:off x="6400800" y="0"/>
            <a:ext cx="27432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trips dir="ru"/>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C79B7AF5-F482-4E47-998F-FD4D283F9FF6}"/>
              </a:ext>
            </a:extLst>
          </p:cNvPr>
          <p:cNvSpPr>
            <a:spLocks noChangeArrowheads="1"/>
          </p:cNvSpPr>
          <p:nvPr/>
        </p:nvSpPr>
        <p:spPr bwMode="auto">
          <a:xfrm>
            <a:off x="0" y="0"/>
            <a:ext cx="9144000" cy="603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
                <a:srgbClr val="FF0000"/>
              </a:buClr>
              <a:buFont typeface="Times" panose="02020603050405020304" pitchFamily="18" charset="0"/>
              <a:buChar char="•"/>
            </a:pPr>
            <a:r>
              <a:rPr lang="it-IT" altLang="it-IT" sz="3600" dirty="0">
                <a:cs typeface="Times" panose="02020603050405020304" pitchFamily="18" charset="0"/>
              </a:rPr>
              <a:t> </a:t>
            </a:r>
            <a:r>
              <a:rPr lang="it-IT" altLang="it-IT" sz="2800" dirty="0">
                <a:cs typeface="Times" panose="02020603050405020304" pitchFamily="18" charset="0"/>
              </a:rPr>
              <a:t>La femmina secerne un liquido  cheratolitico </a:t>
            </a:r>
          </a:p>
          <a:p>
            <a:pPr>
              <a:spcBef>
                <a:spcPct val="0"/>
              </a:spcBef>
              <a:buClr>
                <a:srgbClr val="FF0000"/>
              </a:buClr>
              <a:buFont typeface="Times" panose="02020603050405020304" pitchFamily="18" charset="0"/>
              <a:buNone/>
            </a:pPr>
            <a:r>
              <a:rPr lang="it-IT" altLang="it-IT" sz="2800" dirty="0">
                <a:cs typeface="Times" panose="02020603050405020304" pitchFamily="18" charset="0"/>
              </a:rPr>
              <a:t>  che le permette di attraversare gli strati cornei </a:t>
            </a:r>
          </a:p>
          <a:p>
            <a:pPr>
              <a:spcBef>
                <a:spcPct val="0"/>
              </a:spcBef>
              <a:buClr>
                <a:srgbClr val="FF0000"/>
              </a:buClr>
              <a:buFont typeface="Times" panose="02020603050405020304" pitchFamily="18" charset="0"/>
              <a:buNone/>
            </a:pPr>
            <a:r>
              <a:rPr lang="it-IT" altLang="it-IT" sz="2800" dirty="0">
                <a:cs typeface="Times" panose="02020603050405020304" pitchFamily="18" charset="0"/>
              </a:rPr>
              <a:t>  superficiali formando un pozzetto in cui si ferma, </a:t>
            </a:r>
          </a:p>
          <a:p>
            <a:pPr>
              <a:spcBef>
                <a:spcPct val="0"/>
              </a:spcBef>
              <a:buClr>
                <a:srgbClr val="FF0000"/>
              </a:buClr>
              <a:buFont typeface="Times" panose="02020603050405020304" pitchFamily="18" charset="0"/>
              <a:buNone/>
            </a:pPr>
            <a:r>
              <a:rPr lang="it-IT" altLang="it-IT" sz="2800" dirty="0">
                <a:cs typeface="Times" panose="02020603050405020304" pitchFamily="18" charset="0"/>
              </a:rPr>
              <a:t>  nell'attesa di un maschio vagante. La femmina</a:t>
            </a:r>
          </a:p>
          <a:p>
            <a:pPr>
              <a:spcBef>
                <a:spcPct val="0"/>
              </a:spcBef>
              <a:buClr>
                <a:srgbClr val="FF0000"/>
              </a:buClr>
              <a:buFont typeface="Times" panose="02020603050405020304" pitchFamily="18" charset="0"/>
              <a:buNone/>
            </a:pPr>
            <a:r>
              <a:rPr lang="it-IT" altLang="it-IT" sz="2800" dirty="0">
                <a:cs typeface="Times" panose="02020603050405020304" pitchFamily="18" charset="0"/>
              </a:rPr>
              <a:t>  gravida inizia a scavare il </a:t>
            </a:r>
            <a:r>
              <a:rPr lang="it-IT" altLang="it-IT" sz="2800" b="1" dirty="0">
                <a:cs typeface="Times" panose="02020603050405020304" pitchFamily="18" charset="0"/>
              </a:rPr>
              <a:t>cunicolo</a:t>
            </a:r>
            <a:r>
              <a:rPr lang="it-IT" altLang="it-IT" sz="2800" dirty="0">
                <a:cs typeface="Times" panose="02020603050405020304" pitchFamily="18" charset="0"/>
              </a:rPr>
              <a:t> (al confine  </a:t>
            </a:r>
          </a:p>
          <a:p>
            <a:pPr>
              <a:spcBef>
                <a:spcPct val="0"/>
              </a:spcBef>
              <a:buClr>
                <a:srgbClr val="FF0000"/>
              </a:buClr>
              <a:buFont typeface="Times" panose="02020603050405020304" pitchFamily="18" charset="0"/>
              <a:buNone/>
            </a:pPr>
            <a:r>
              <a:rPr lang="it-IT" altLang="it-IT" sz="2800" dirty="0">
                <a:cs typeface="Times" panose="02020603050405020304" pitchFamily="18" charset="0"/>
              </a:rPr>
              <a:t>  fra corneo e granuloso) e semina uova lungo il </a:t>
            </a:r>
          </a:p>
          <a:p>
            <a:pPr>
              <a:spcBef>
                <a:spcPct val="0"/>
              </a:spcBef>
              <a:buClr>
                <a:srgbClr val="FF0000"/>
              </a:buClr>
              <a:buFont typeface="Times" panose="02020603050405020304" pitchFamily="18" charset="0"/>
              <a:buNone/>
            </a:pPr>
            <a:r>
              <a:rPr lang="it-IT" altLang="it-IT" sz="2800" dirty="0">
                <a:cs typeface="Times" panose="02020603050405020304" pitchFamily="18" charset="0"/>
              </a:rPr>
              <a:t>  decorso: </a:t>
            </a:r>
          </a:p>
          <a:p>
            <a:pPr>
              <a:spcBef>
                <a:spcPct val="0"/>
              </a:spcBef>
              <a:buClr>
                <a:srgbClr val="FF0000"/>
              </a:buClr>
              <a:buFont typeface="Times" panose="02020603050405020304" pitchFamily="18" charset="0"/>
              <a:buNone/>
            </a:pPr>
            <a:endParaRPr lang="it-IT" altLang="it-IT" sz="1600" dirty="0">
              <a:cs typeface="Times" panose="02020603050405020304" pitchFamily="18" charset="0"/>
            </a:endParaRPr>
          </a:p>
          <a:p>
            <a:pPr>
              <a:spcBef>
                <a:spcPct val="0"/>
              </a:spcBef>
              <a:buClr>
                <a:srgbClr val="FF0000"/>
              </a:buClr>
              <a:buFont typeface="Times" panose="02020603050405020304" pitchFamily="18" charset="0"/>
              <a:buChar char="•"/>
            </a:pPr>
            <a:r>
              <a:rPr lang="it-IT" altLang="it-IT" sz="2800" dirty="0">
                <a:cs typeface="Times" panose="02020603050405020304" pitchFamily="18" charset="0"/>
              </a:rPr>
              <a:t> 2-3 uova al giorno per tutta </a:t>
            </a:r>
          </a:p>
          <a:p>
            <a:pPr>
              <a:spcBef>
                <a:spcPct val="0"/>
              </a:spcBef>
              <a:buClr>
                <a:srgbClr val="FF0000"/>
              </a:buClr>
              <a:buFont typeface="Times" panose="02020603050405020304" pitchFamily="18" charset="0"/>
              <a:buNone/>
            </a:pPr>
            <a:r>
              <a:rPr lang="it-IT" altLang="it-IT" sz="2800" dirty="0">
                <a:cs typeface="Times" panose="02020603050405020304" pitchFamily="18" charset="0"/>
              </a:rPr>
              <a:t>  la durata della sua vita </a:t>
            </a:r>
          </a:p>
          <a:p>
            <a:pPr>
              <a:spcBef>
                <a:spcPct val="0"/>
              </a:spcBef>
              <a:buClr>
                <a:srgbClr val="FF0000"/>
              </a:buClr>
              <a:buFont typeface="Times" panose="02020603050405020304" pitchFamily="18" charset="0"/>
              <a:buNone/>
            </a:pPr>
            <a:r>
              <a:rPr lang="it-IT" altLang="it-IT" sz="2800" dirty="0">
                <a:cs typeface="Times" panose="02020603050405020304" pitchFamily="18" charset="0"/>
              </a:rPr>
              <a:t>  che è di circa 30 giorni. </a:t>
            </a:r>
          </a:p>
          <a:p>
            <a:pPr>
              <a:spcBef>
                <a:spcPct val="0"/>
              </a:spcBef>
              <a:buClr>
                <a:srgbClr val="FF0000"/>
              </a:buClr>
              <a:buFont typeface="Times" panose="02020603050405020304" pitchFamily="18" charset="0"/>
              <a:buNone/>
            </a:pPr>
            <a:endParaRPr lang="it-IT" altLang="it-IT" sz="1600" dirty="0">
              <a:cs typeface="Times" panose="02020603050405020304" pitchFamily="18" charset="0"/>
            </a:endParaRPr>
          </a:p>
          <a:p>
            <a:pPr>
              <a:spcBef>
                <a:spcPct val="0"/>
              </a:spcBef>
              <a:buClr>
                <a:srgbClr val="FF0000"/>
              </a:buClr>
              <a:buFont typeface="Times" panose="02020603050405020304" pitchFamily="18" charset="0"/>
              <a:buChar char="•"/>
            </a:pPr>
            <a:r>
              <a:rPr lang="it-IT" altLang="it-IT" sz="2800" dirty="0">
                <a:cs typeface="Times" panose="02020603050405020304" pitchFamily="18" charset="0"/>
              </a:rPr>
              <a:t> Solo il 10% delle uova </a:t>
            </a:r>
          </a:p>
          <a:p>
            <a:pPr>
              <a:spcBef>
                <a:spcPct val="0"/>
              </a:spcBef>
              <a:buClr>
                <a:srgbClr val="FF0000"/>
              </a:buClr>
              <a:buFont typeface="Times" panose="02020603050405020304" pitchFamily="18" charset="0"/>
              <a:buNone/>
            </a:pPr>
            <a:r>
              <a:rPr lang="it-IT" altLang="it-IT" sz="2800" dirty="0">
                <a:cs typeface="Times" panose="02020603050405020304" pitchFamily="18" charset="0"/>
              </a:rPr>
              <a:t>  matura.</a:t>
            </a:r>
            <a:endParaRPr lang="it-IT" altLang="it-IT" dirty="0">
              <a:solidFill>
                <a:srgbClr val="FFCC00"/>
              </a:solidFill>
            </a:endParaRPr>
          </a:p>
        </p:txBody>
      </p:sp>
      <p:sp>
        <p:nvSpPr>
          <p:cNvPr id="9219" name="Rectangle 3">
            <a:extLst>
              <a:ext uri="{FF2B5EF4-FFF2-40B4-BE49-F238E27FC236}">
                <a16:creationId xmlns:a16="http://schemas.microsoft.com/office/drawing/2014/main" id="{66850636-B6FA-4A06-8E26-CFFEB0E942C6}"/>
              </a:ext>
            </a:extLst>
          </p:cNvPr>
          <p:cNvSpPr>
            <a:spLocks noChangeArrowheads="1"/>
          </p:cNvSpPr>
          <p:nvPr/>
        </p:nvSpPr>
        <p:spPr bwMode="auto">
          <a:xfrm>
            <a:off x="1076325" y="1143000"/>
            <a:ext cx="87439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br>
              <a:rPr lang="it-IT" altLang="it-IT" sz="4800">
                <a:solidFill>
                  <a:schemeClr val="bg1"/>
                </a:solidFill>
              </a:rPr>
            </a:br>
            <a:endParaRPr lang="it-IT" altLang="it-IT" sz="4400">
              <a:solidFill>
                <a:srgbClr val="FFFF00"/>
              </a:solidFill>
            </a:endParaRPr>
          </a:p>
        </p:txBody>
      </p:sp>
      <p:sp>
        <p:nvSpPr>
          <p:cNvPr id="9220" name="Rectangle 4">
            <a:extLst>
              <a:ext uri="{FF2B5EF4-FFF2-40B4-BE49-F238E27FC236}">
                <a16:creationId xmlns:a16="http://schemas.microsoft.com/office/drawing/2014/main" id="{D059D1F6-9CA6-405E-AEEA-A6D4CB6638C2}"/>
              </a:ext>
            </a:extLst>
          </p:cNvPr>
          <p:cNvSpPr>
            <a:spLocks noChangeArrowheads="1"/>
          </p:cNvSpPr>
          <p:nvPr/>
        </p:nvSpPr>
        <p:spPr bwMode="auto">
          <a:xfrm>
            <a:off x="0" y="381000"/>
            <a:ext cx="981075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br>
              <a:rPr lang="it-IT" altLang="it-IT" sz="4800">
                <a:solidFill>
                  <a:schemeClr val="bg1"/>
                </a:solidFill>
              </a:rPr>
            </a:br>
            <a:endParaRPr lang="it-IT" altLang="it-IT" sz="4400">
              <a:solidFill>
                <a:srgbClr val="FFFF00"/>
              </a:solidFill>
            </a:endParaRPr>
          </a:p>
        </p:txBody>
      </p:sp>
      <p:sp>
        <p:nvSpPr>
          <p:cNvPr id="9221" name="Rectangle 5">
            <a:extLst>
              <a:ext uri="{FF2B5EF4-FFF2-40B4-BE49-F238E27FC236}">
                <a16:creationId xmlns:a16="http://schemas.microsoft.com/office/drawing/2014/main" id="{9062EFA1-0783-4DD8-A542-66976335298A}"/>
              </a:ext>
            </a:extLst>
          </p:cNvPr>
          <p:cNvSpPr>
            <a:spLocks noChangeArrowheads="1"/>
          </p:cNvSpPr>
          <p:nvPr/>
        </p:nvSpPr>
        <p:spPr bwMode="auto">
          <a:xfrm>
            <a:off x="685800" y="2133600"/>
            <a:ext cx="102870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60000"/>
              </a:lnSpc>
              <a:buFontTx/>
              <a:buNone/>
            </a:pPr>
            <a:r>
              <a:rPr lang="it-IT" altLang="it-IT" sz="6000">
                <a:solidFill>
                  <a:srgbClr val="FFFF00"/>
                </a:solidFill>
              </a:rPr>
              <a:t> </a:t>
            </a:r>
          </a:p>
        </p:txBody>
      </p:sp>
      <p:sp>
        <p:nvSpPr>
          <p:cNvPr id="9222" name="Rectangle 6">
            <a:extLst>
              <a:ext uri="{FF2B5EF4-FFF2-40B4-BE49-F238E27FC236}">
                <a16:creationId xmlns:a16="http://schemas.microsoft.com/office/drawing/2014/main" id="{996FE60B-48C0-452E-AB19-60000D578FB5}"/>
              </a:ext>
            </a:extLst>
          </p:cNvPr>
          <p:cNvSpPr>
            <a:spLocks noChangeArrowheads="1"/>
          </p:cNvSpPr>
          <p:nvPr/>
        </p:nvSpPr>
        <p:spPr bwMode="auto">
          <a:xfrm>
            <a:off x="304800" y="304800"/>
            <a:ext cx="83820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4400">
              <a:solidFill>
                <a:srgbClr val="FFFF00"/>
              </a:solidFill>
            </a:endParaRPr>
          </a:p>
        </p:txBody>
      </p:sp>
      <p:pic>
        <p:nvPicPr>
          <p:cNvPr id="9223" name="Picture 7" descr="uova                                                           00000010HD Anto                        ABA78158:">
            <a:extLst>
              <a:ext uri="{FF2B5EF4-FFF2-40B4-BE49-F238E27FC236}">
                <a16:creationId xmlns:a16="http://schemas.microsoft.com/office/drawing/2014/main" id="{791846A5-49A4-46DD-A946-F7D081D1F167}"/>
              </a:ext>
            </a:extLst>
          </p:cNvPr>
          <p:cNvPicPr>
            <a:picLocks noChangeAspect="1" noChangeArrowheads="1"/>
          </p:cNvPicPr>
          <p:nvPr/>
        </p:nvPicPr>
        <p:blipFill>
          <a:blip r:embed="rId3" cstate="email">
            <a:lum bright="6000" contrast="12000"/>
            <a:extLst>
              <a:ext uri="{28A0092B-C50C-407E-A947-70E740481C1C}">
                <a14:useLocalDpi xmlns:a14="http://schemas.microsoft.com/office/drawing/2010/main"/>
              </a:ext>
            </a:extLst>
          </a:blip>
          <a:srcRect/>
          <a:stretch>
            <a:fillRect/>
          </a:stretch>
        </p:blipFill>
        <p:spPr bwMode="auto">
          <a:xfrm>
            <a:off x="5410200" y="3475038"/>
            <a:ext cx="3733800" cy="338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trips dir="ru"/>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Scabies_LifeCycle.gif                                          000211AEHD ANTO                        B746AFEA:">
            <a:extLst>
              <a:ext uri="{FF2B5EF4-FFF2-40B4-BE49-F238E27FC236}">
                <a16:creationId xmlns:a16="http://schemas.microsoft.com/office/drawing/2014/main" id="{0547423E-130C-4D19-9F20-5748A7ECB62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b="62222"/>
          <a:stretch>
            <a:fillRect/>
          </a:stretch>
        </p:blipFill>
        <p:spPr bwMode="auto">
          <a:xfrm>
            <a:off x="0" y="1066800"/>
            <a:ext cx="9144000" cy="457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trips dir="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olo 1">
            <a:extLst>
              <a:ext uri="{FF2B5EF4-FFF2-40B4-BE49-F238E27FC236}">
                <a16:creationId xmlns:a16="http://schemas.microsoft.com/office/drawing/2014/main" id="{34A2005A-38FA-413A-A2DE-6BE03707E448}"/>
              </a:ext>
            </a:extLst>
          </p:cNvPr>
          <p:cNvSpPr>
            <a:spLocks noGrp="1" noChangeArrowheads="1"/>
          </p:cNvSpPr>
          <p:nvPr>
            <p:ph type="title"/>
          </p:nvPr>
        </p:nvSpPr>
        <p:spPr/>
        <p:txBody>
          <a:bodyPr/>
          <a:lstStyle/>
          <a:p>
            <a:r>
              <a:rPr lang="it-IT" altLang="it-IT" dirty="0">
                <a:solidFill>
                  <a:srgbClr val="FF0000"/>
                </a:solidFill>
              </a:rPr>
              <a:t>Scelta del topico: considerazioni generali</a:t>
            </a:r>
          </a:p>
        </p:txBody>
      </p:sp>
      <p:sp>
        <p:nvSpPr>
          <p:cNvPr id="29699" name="Segnaposto contenuto 2">
            <a:extLst>
              <a:ext uri="{FF2B5EF4-FFF2-40B4-BE49-F238E27FC236}">
                <a16:creationId xmlns:a16="http://schemas.microsoft.com/office/drawing/2014/main" id="{DE1D3EBB-3987-4C50-9609-393A77200532}"/>
              </a:ext>
            </a:extLst>
          </p:cNvPr>
          <p:cNvSpPr>
            <a:spLocks noGrp="1" noChangeArrowheads="1"/>
          </p:cNvSpPr>
          <p:nvPr>
            <p:ph idx="1"/>
          </p:nvPr>
        </p:nvSpPr>
        <p:spPr>
          <a:xfrm>
            <a:off x="457200" y="1600200"/>
            <a:ext cx="3754761" cy="4983162"/>
          </a:xfrm>
        </p:spPr>
        <p:txBody>
          <a:bodyPr/>
          <a:lstStyle/>
          <a:p>
            <a:r>
              <a:rPr lang="it-IT" altLang="it-IT" sz="2800" dirty="0"/>
              <a:t>Necessario considerare la formulazione dermatologica più opportuna (es. crema, unguento, soluzione, ecc.) per ogni condizione patologica e per ogni sede di malattia</a:t>
            </a:r>
          </a:p>
        </p:txBody>
      </p:sp>
      <p:pic>
        <p:nvPicPr>
          <p:cNvPr id="3" name="Immagine 2">
            <a:extLst>
              <a:ext uri="{FF2B5EF4-FFF2-40B4-BE49-F238E27FC236}">
                <a16:creationId xmlns:a16="http://schemas.microsoft.com/office/drawing/2014/main" id="{0F49FACE-4BEC-5DC5-F372-F96D8570B640}"/>
              </a:ext>
            </a:extLst>
          </p:cNvPr>
          <p:cNvPicPr>
            <a:picLocks noChangeAspect="1"/>
          </p:cNvPicPr>
          <p:nvPr/>
        </p:nvPicPr>
        <p:blipFill>
          <a:blip r:embed="rId2">
            <a:lum bright="-20000" contrast="40000"/>
          </a:blip>
          <a:stretch>
            <a:fillRect/>
          </a:stretch>
        </p:blipFill>
        <p:spPr>
          <a:xfrm>
            <a:off x="4283968" y="1600201"/>
            <a:ext cx="4545641" cy="4277072"/>
          </a:xfrm>
          <a:prstGeom prst="rect">
            <a:avLst/>
          </a:prstGeom>
        </p:spPr>
      </p:pic>
    </p:spTree>
  </p:cSld>
  <p:clrMapOvr>
    <a:masterClrMapping/>
  </p:clrMapOvr>
  <p:transition spd="slow">
    <p:strips dir="ru"/>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66F1C34A-A91A-41EC-BC03-4B807CF9C5B7}"/>
              </a:ext>
            </a:extLst>
          </p:cNvPr>
          <p:cNvSpPr>
            <a:spLocks noChangeArrowheads="1"/>
          </p:cNvSpPr>
          <p:nvPr/>
        </p:nvSpPr>
        <p:spPr bwMode="auto">
          <a:xfrm>
            <a:off x="457200" y="762000"/>
            <a:ext cx="86868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it-IT" altLang="it-IT" sz="3800">
              <a:solidFill>
                <a:srgbClr val="FFCC00"/>
              </a:solidFill>
              <a:sym typeface="Wingdings" panose="05000000000000000000" pitchFamily="2" charset="2"/>
            </a:endParaRPr>
          </a:p>
        </p:txBody>
      </p:sp>
      <p:sp>
        <p:nvSpPr>
          <p:cNvPr id="12291" name="Rectangle 3">
            <a:extLst>
              <a:ext uri="{FF2B5EF4-FFF2-40B4-BE49-F238E27FC236}">
                <a16:creationId xmlns:a16="http://schemas.microsoft.com/office/drawing/2014/main" id="{7D987F0E-2F5B-4471-AEB5-75036CD3470E}"/>
              </a:ext>
            </a:extLst>
          </p:cNvPr>
          <p:cNvSpPr>
            <a:spLocks noChangeArrowheads="1"/>
          </p:cNvSpPr>
          <p:nvPr/>
        </p:nvSpPr>
        <p:spPr bwMode="auto">
          <a:xfrm>
            <a:off x="0" y="3581400"/>
            <a:ext cx="91440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10000"/>
              </a:lnSpc>
              <a:buFontTx/>
              <a:buNone/>
            </a:pPr>
            <a:r>
              <a:rPr lang="it-IT" altLang="it-IT" sz="5400">
                <a:solidFill>
                  <a:srgbClr val="FFFF00"/>
                </a:solidFill>
                <a:sym typeface="Wingdings" panose="05000000000000000000" pitchFamily="2" charset="2"/>
              </a:rPr>
              <a:t>	</a:t>
            </a:r>
            <a:endParaRPr lang="it-IT" altLang="it-IT" sz="4000">
              <a:solidFill>
                <a:srgbClr val="FFCC00"/>
              </a:solidFill>
              <a:sym typeface="Wingdings" panose="05000000000000000000" pitchFamily="2" charset="2"/>
            </a:endParaRPr>
          </a:p>
          <a:p>
            <a:pPr eaLnBrk="1" hangingPunct="1">
              <a:lnSpc>
                <a:spcPct val="70000"/>
              </a:lnSpc>
              <a:buFontTx/>
              <a:buNone/>
            </a:pPr>
            <a:endParaRPr lang="it-IT" altLang="it-IT" sz="4400">
              <a:solidFill>
                <a:srgbClr val="FFCC00"/>
              </a:solidFill>
              <a:sym typeface="Wingdings" panose="05000000000000000000" pitchFamily="2" charset="2"/>
            </a:endParaRPr>
          </a:p>
          <a:p>
            <a:pPr eaLnBrk="1" hangingPunct="1">
              <a:lnSpc>
                <a:spcPct val="0"/>
              </a:lnSpc>
              <a:buFontTx/>
              <a:buNone/>
            </a:pPr>
            <a:endParaRPr lang="it-IT" altLang="it-IT" sz="5400">
              <a:solidFill>
                <a:srgbClr val="FFFFFF"/>
              </a:solidFill>
              <a:sym typeface="Wingdings" panose="05000000000000000000" pitchFamily="2" charset="2"/>
            </a:endParaRPr>
          </a:p>
        </p:txBody>
      </p:sp>
      <p:sp>
        <p:nvSpPr>
          <p:cNvPr id="12292" name="Rectangle 4">
            <a:extLst>
              <a:ext uri="{FF2B5EF4-FFF2-40B4-BE49-F238E27FC236}">
                <a16:creationId xmlns:a16="http://schemas.microsoft.com/office/drawing/2014/main" id="{D9B9B926-0FA2-4A0A-8905-53D9A3A40E0D}"/>
              </a:ext>
            </a:extLst>
          </p:cNvPr>
          <p:cNvSpPr>
            <a:spLocks noChangeArrowheads="1"/>
          </p:cNvSpPr>
          <p:nvPr/>
        </p:nvSpPr>
        <p:spPr bwMode="auto">
          <a:xfrm>
            <a:off x="0" y="1905000"/>
            <a:ext cx="91440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2400">
                <a:cs typeface="Times" panose="02020603050405020304" pitchFamily="18" charset="0"/>
              </a:rPr>
              <a:t> </a:t>
            </a:r>
            <a:r>
              <a:rPr lang="it-IT" altLang="it-IT" sz="2800">
                <a:cs typeface="Times" panose="02020603050405020304" pitchFamily="18" charset="0"/>
              </a:rPr>
              <a:t>	3-4 gg 		         4 gg                      3gg</a:t>
            </a:r>
          </a:p>
          <a:p>
            <a:pPr>
              <a:spcBef>
                <a:spcPct val="0"/>
              </a:spcBef>
              <a:buFontTx/>
              <a:buNone/>
            </a:pPr>
            <a:r>
              <a:rPr lang="it-IT" altLang="it-IT" sz="2800" b="1">
                <a:solidFill>
                  <a:srgbClr val="1822CD"/>
                </a:solidFill>
                <a:cs typeface="Times" panose="02020603050405020304" pitchFamily="18" charset="0"/>
              </a:rPr>
              <a:t>uovo</a:t>
            </a:r>
            <a:r>
              <a:rPr lang="it-IT" altLang="it-IT" sz="2800">
                <a:solidFill>
                  <a:srgbClr val="1822CD"/>
                </a:solidFill>
                <a:cs typeface="Times" panose="02020603050405020304" pitchFamily="18" charset="0"/>
              </a:rPr>
              <a:t> 		    </a:t>
            </a:r>
            <a:r>
              <a:rPr lang="it-IT" altLang="it-IT" sz="2800" b="1">
                <a:solidFill>
                  <a:srgbClr val="1822CD"/>
                </a:solidFill>
                <a:cs typeface="Times" panose="02020603050405020304" pitchFamily="18" charset="0"/>
              </a:rPr>
              <a:t>larva</a:t>
            </a:r>
            <a:r>
              <a:rPr lang="it-IT" altLang="it-IT" sz="2800">
                <a:solidFill>
                  <a:srgbClr val="1822CD"/>
                </a:solidFill>
                <a:cs typeface="Times" panose="02020603050405020304" pitchFamily="18" charset="0"/>
              </a:rPr>
              <a:t>		</a:t>
            </a:r>
            <a:r>
              <a:rPr lang="it-IT" altLang="it-IT" sz="2800" b="1">
                <a:solidFill>
                  <a:srgbClr val="1822CD"/>
                </a:solidFill>
                <a:cs typeface="Times" panose="02020603050405020304" pitchFamily="18" charset="0"/>
              </a:rPr>
              <a:t>ninfa</a:t>
            </a:r>
            <a:r>
              <a:rPr lang="it-IT" altLang="it-IT" sz="2800">
                <a:solidFill>
                  <a:srgbClr val="1822CD"/>
                </a:solidFill>
                <a:cs typeface="Times" panose="02020603050405020304" pitchFamily="18" charset="0"/>
              </a:rPr>
              <a:t> 	    </a:t>
            </a:r>
            <a:r>
              <a:rPr lang="it-IT" altLang="it-IT" sz="2800" b="1">
                <a:solidFill>
                  <a:srgbClr val="1822CD"/>
                </a:solidFill>
                <a:cs typeface="Times" panose="02020603050405020304" pitchFamily="18" charset="0"/>
              </a:rPr>
              <a:t>adulto</a:t>
            </a:r>
            <a:endParaRPr lang="it-IT" altLang="it-IT" sz="2800" b="1">
              <a:solidFill>
                <a:srgbClr val="FF0000"/>
              </a:solidFill>
              <a:cs typeface="Times" panose="02020603050405020304" pitchFamily="18" charset="0"/>
            </a:endParaRPr>
          </a:p>
          <a:p>
            <a:pPr>
              <a:spcBef>
                <a:spcPct val="0"/>
              </a:spcBef>
              <a:buFontTx/>
              <a:buNone/>
            </a:pPr>
            <a:r>
              <a:rPr lang="it-IT" altLang="it-IT" sz="2800" b="1">
                <a:cs typeface="Times" panose="02020603050405020304" pitchFamily="18" charset="0"/>
              </a:rPr>
              <a:t>	               </a:t>
            </a:r>
          </a:p>
          <a:p>
            <a:pPr>
              <a:spcBef>
                <a:spcPct val="0"/>
              </a:spcBef>
              <a:buFontTx/>
              <a:buNone/>
            </a:pPr>
            <a:r>
              <a:rPr lang="it-IT" altLang="it-IT" sz="2800" b="1">
                <a:cs typeface="Times" panose="02020603050405020304" pitchFamily="18" charset="0"/>
              </a:rPr>
              <a:t>			 </a:t>
            </a:r>
            <a:r>
              <a:rPr lang="it-IT" altLang="it-IT" sz="2800">
                <a:cs typeface="Times" panose="02020603050405020304" pitchFamily="18" charset="0"/>
              </a:rPr>
              <a:t>sale in superficie </a:t>
            </a:r>
          </a:p>
        </p:txBody>
      </p:sp>
      <p:sp>
        <p:nvSpPr>
          <p:cNvPr id="12293" name="Line 7">
            <a:extLst>
              <a:ext uri="{FF2B5EF4-FFF2-40B4-BE49-F238E27FC236}">
                <a16:creationId xmlns:a16="http://schemas.microsoft.com/office/drawing/2014/main" id="{CFC162EB-F219-4C23-8433-D885ACB0DB2D}"/>
              </a:ext>
            </a:extLst>
          </p:cNvPr>
          <p:cNvSpPr>
            <a:spLocks noChangeShapeType="1"/>
          </p:cNvSpPr>
          <p:nvPr/>
        </p:nvSpPr>
        <p:spPr bwMode="auto">
          <a:xfrm>
            <a:off x="6705600" y="2667000"/>
            <a:ext cx="881063" cy="0"/>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12294" name="Picture 8" descr="acaro 2                                                        00000010HD Anto                        ABA78158:">
            <a:extLst>
              <a:ext uri="{FF2B5EF4-FFF2-40B4-BE49-F238E27FC236}">
                <a16:creationId xmlns:a16="http://schemas.microsoft.com/office/drawing/2014/main" id="{E5A01E87-E295-4F5D-8799-B67C3BD49DF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00800" y="3124200"/>
            <a:ext cx="25463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9" descr="ninfa                                                          00000010HD Anto                        ABA78158:">
            <a:extLst>
              <a:ext uri="{FF2B5EF4-FFF2-40B4-BE49-F238E27FC236}">
                <a16:creationId xmlns:a16="http://schemas.microsoft.com/office/drawing/2014/main" id="{18652240-E5A7-4871-986C-E3723644B5E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8000" y="3886200"/>
            <a:ext cx="1600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0" descr="uovo                                                           00000010HD Anto                        ABA78158:">
            <a:extLst>
              <a:ext uri="{FF2B5EF4-FFF2-40B4-BE49-F238E27FC236}">
                <a16:creationId xmlns:a16="http://schemas.microsoft.com/office/drawing/2014/main" id="{50526471-BB7E-40B7-86AE-AEEC52BB008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4800" y="3048000"/>
            <a:ext cx="762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7" name="Line 14">
            <a:extLst>
              <a:ext uri="{FF2B5EF4-FFF2-40B4-BE49-F238E27FC236}">
                <a16:creationId xmlns:a16="http://schemas.microsoft.com/office/drawing/2014/main" id="{F1F4219C-E217-4CA0-AE01-E17788E379F5}"/>
              </a:ext>
            </a:extLst>
          </p:cNvPr>
          <p:cNvSpPr>
            <a:spLocks noChangeShapeType="1"/>
          </p:cNvSpPr>
          <p:nvPr/>
        </p:nvSpPr>
        <p:spPr bwMode="auto">
          <a:xfrm>
            <a:off x="4343400" y="2590800"/>
            <a:ext cx="881063" cy="0"/>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298" name="Line 15">
            <a:extLst>
              <a:ext uri="{FF2B5EF4-FFF2-40B4-BE49-F238E27FC236}">
                <a16:creationId xmlns:a16="http://schemas.microsoft.com/office/drawing/2014/main" id="{D789A48D-496F-44BB-A8E8-8977956F0558}"/>
              </a:ext>
            </a:extLst>
          </p:cNvPr>
          <p:cNvSpPr>
            <a:spLocks noChangeShapeType="1"/>
          </p:cNvSpPr>
          <p:nvPr/>
        </p:nvSpPr>
        <p:spPr bwMode="auto">
          <a:xfrm>
            <a:off x="1524000" y="2667000"/>
            <a:ext cx="881063" cy="0"/>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cSld>
  <p:clrMapOvr>
    <a:masterClrMapping/>
  </p:clrMapOvr>
  <p:transition spd="slow">
    <p:strips dir="ru"/>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scabbia istologia.jpg                                          000211AEHD ANTO                        B746AFEA:">
            <a:extLst>
              <a:ext uri="{FF2B5EF4-FFF2-40B4-BE49-F238E27FC236}">
                <a16:creationId xmlns:a16="http://schemas.microsoft.com/office/drawing/2014/main" id="{C0FAE62B-A7A2-4457-BD9D-BD787D3DC0C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4572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trips dir="ru"/>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264AD1D2-7A64-45AC-AF73-6BAA02EBAA5F}"/>
              </a:ext>
            </a:extLst>
          </p:cNvPr>
          <p:cNvSpPr>
            <a:spLocks noChangeArrowheads="1"/>
          </p:cNvSpPr>
          <p:nvPr/>
        </p:nvSpPr>
        <p:spPr bwMode="auto">
          <a:xfrm>
            <a:off x="228600" y="457200"/>
            <a:ext cx="8610600"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it-IT" altLang="it-IT" sz="5400">
              <a:solidFill>
                <a:schemeClr val="bg1"/>
              </a:solidFill>
            </a:endParaRPr>
          </a:p>
          <a:p>
            <a:pPr>
              <a:spcBef>
                <a:spcPct val="0"/>
              </a:spcBef>
              <a:buFontTx/>
              <a:buNone/>
            </a:pPr>
            <a:endParaRPr lang="it-IT" altLang="it-IT" sz="4400">
              <a:solidFill>
                <a:srgbClr val="FFCC00"/>
              </a:solidFill>
            </a:endParaRPr>
          </a:p>
        </p:txBody>
      </p:sp>
      <p:sp>
        <p:nvSpPr>
          <p:cNvPr id="14339" name="Rectangle 3">
            <a:extLst>
              <a:ext uri="{FF2B5EF4-FFF2-40B4-BE49-F238E27FC236}">
                <a16:creationId xmlns:a16="http://schemas.microsoft.com/office/drawing/2014/main" id="{06260B08-DAA5-44ED-A71D-D9D46C7B6C68}"/>
              </a:ext>
            </a:extLst>
          </p:cNvPr>
          <p:cNvSpPr>
            <a:spLocks noChangeArrowheads="1"/>
          </p:cNvSpPr>
          <p:nvPr/>
        </p:nvSpPr>
        <p:spPr bwMode="auto">
          <a:xfrm>
            <a:off x="1076325" y="1143000"/>
            <a:ext cx="87439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br>
              <a:rPr lang="it-IT" altLang="it-IT" sz="4800">
                <a:solidFill>
                  <a:schemeClr val="bg1"/>
                </a:solidFill>
              </a:rPr>
            </a:br>
            <a:endParaRPr lang="it-IT" altLang="it-IT" sz="4400">
              <a:solidFill>
                <a:srgbClr val="FFFF00"/>
              </a:solidFill>
            </a:endParaRPr>
          </a:p>
        </p:txBody>
      </p:sp>
      <p:sp>
        <p:nvSpPr>
          <p:cNvPr id="14340" name="Rectangle 4">
            <a:extLst>
              <a:ext uri="{FF2B5EF4-FFF2-40B4-BE49-F238E27FC236}">
                <a16:creationId xmlns:a16="http://schemas.microsoft.com/office/drawing/2014/main" id="{7A10FB0E-DA14-451A-82B6-3927CA261CBB}"/>
              </a:ext>
            </a:extLst>
          </p:cNvPr>
          <p:cNvSpPr>
            <a:spLocks noChangeArrowheads="1"/>
          </p:cNvSpPr>
          <p:nvPr/>
        </p:nvSpPr>
        <p:spPr bwMode="auto">
          <a:xfrm>
            <a:off x="0" y="381000"/>
            <a:ext cx="981075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br>
              <a:rPr lang="it-IT" altLang="it-IT" sz="4800">
                <a:solidFill>
                  <a:schemeClr val="bg1"/>
                </a:solidFill>
              </a:rPr>
            </a:br>
            <a:endParaRPr lang="it-IT" altLang="it-IT" sz="4400">
              <a:solidFill>
                <a:srgbClr val="FFFF00"/>
              </a:solidFill>
            </a:endParaRPr>
          </a:p>
        </p:txBody>
      </p:sp>
      <p:sp>
        <p:nvSpPr>
          <p:cNvPr id="14341" name="Rectangle 5">
            <a:extLst>
              <a:ext uri="{FF2B5EF4-FFF2-40B4-BE49-F238E27FC236}">
                <a16:creationId xmlns:a16="http://schemas.microsoft.com/office/drawing/2014/main" id="{877A2393-D4F3-439A-AABB-4F51DB6CFD78}"/>
              </a:ext>
            </a:extLst>
          </p:cNvPr>
          <p:cNvSpPr>
            <a:spLocks noChangeArrowheads="1"/>
          </p:cNvSpPr>
          <p:nvPr/>
        </p:nvSpPr>
        <p:spPr bwMode="auto">
          <a:xfrm>
            <a:off x="685800" y="2133600"/>
            <a:ext cx="102870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60000"/>
              </a:lnSpc>
              <a:buFontTx/>
              <a:buNone/>
            </a:pPr>
            <a:r>
              <a:rPr lang="it-IT" altLang="it-IT" sz="6000">
                <a:solidFill>
                  <a:srgbClr val="FFFF00"/>
                </a:solidFill>
              </a:rPr>
              <a:t> </a:t>
            </a:r>
          </a:p>
        </p:txBody>
      </p:sp>
      <p:sp>
        <p:nvSpPr>
          <p:cNvPr id="14342" name="Rectangle 6">
            <a:extLst>
              <a:ext uri="{FF2B5EF4-FFF2-40B4-BE49-F238E27FC236}">
                <a16:creationId xmlns:a16="http://schemas.microsoft.com/office/drawing/2014/main" id="{2DB4A5FE-6F82-4708-A84C-F8D01E8FD2FE}"/>
              </a:ext>
            </a:extLst>
          </p:cNvPr>
          <p:cNvSpPr>
            <a:spLocks noChangeArrowheads="1"/>
          </p:cNvSpPr>
          <p:nvPr/>
        </p:nvSpPr>
        <p:spPr bwMode="auto">
          <a:xfrm>
            <a:off x="304800" y="304800"/>
            <a:ext cx="83820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4400">
              <a:solidFill>
                <a:srgbClr val="FFFF00"/>
              </a:solidFill>
            </a:endParaRPr>
          </a:p>
        </p:txBody>
      </p:sp>
      <p:sp>
        <p:nvSpPr>
          <p:cNvPr id="14343" name="Text Box 7">
            <a:extLst>
              <a:ext uri="{FF2B5EF4-FFF2-40B4-BE49-F238E27FC236}">
                <a16:creationId xmlns:a16="http://schemas.microsoft.com/office/drawing/2014/main" id="{3B64BB0B-7046-4B60-B1A8-E5004216F2E3}"/>
              </a:ext>
            </a:extLst>
          </p:cNvPr>
          <p:cNvSpPr txBox="1">
            <a:spLocks noChangeArrowheads="1"/>
          </p:cNvSpPr>
          <p:nvPr/>
        </p:nvSpPr>
        <p:spPr bwMode="auto">
          <a:xfrm>
            <a:off x="533400" y="2209800"/>
            <a:ext cx="7947025" cy="2249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70000"/>
              </a:lnSpc>
              <a:spcBef>
                <a:spcPct val="0"/>
              </a:spcBef>
              <a:buFontTx/>
              <a:buNone/>
            </a:pPr>
            <a:endParaRPr lang="it-IT" altLang="it-IT" sz="4800">
              <a:solidFill>
                <a:srgbClr val="FFCC00"/>
              </a:solidFill>
            </a:endParaRPr>
          </a:p>
          <a:p>
            <a:pPr algn="ctr">
              <a:spcBef>
                <a:spcPct val="0"/>
              </a:spcBef>
              <a:buFontTx/>
              <a:buNone/>
            </a:pPr>
            <a:endParaRPr lang="it-IT" altLang="it-IT" sz="5400">
              <a:solidFill>
                <a:srgbClr val="FFCC00"/>
              </a:solidFill>
            </a:endParaRPr>
          </a:p>
          <a:p>
            <a:pPr algn="ctr">
              <a:spcBef>
                <a:spcPct val="0"/>
              </a:spcBef>
              <a:buFontTx/>
              <a:buNone/>
            </a:pPr>
            <a:endParaRPr lang="it-IT" altLang="it-IT" sz="5400">
              <a:solidFill>
                <a:srgbClr val="FFCC00"/>
              </a:solidFill>
            </a:endParaRPr>
          </a:p>
        </p:txBody>
      </p:sp>
      <p:sp>
        <p:nvSpPr>
          <p:cNvPr id="14344" name="Rectangle 8">
            <a:extLst>
              <a:ext uri="{FF2B5EF4-FFF2-40B4-BE49-F238E27FC236}">
                <a16:creationId xmlns:a16="http://schemas.microsoft.com/office/drawing/2014/main" id="{63FF9316-A768-4E0B-8108-8D655ABAB69A}"/>
              </a:ext>
            </a:extLst>
          </p:cNvPr>
          <p:cNvSpPr>
            <a:spLocks noChangeArrowheads="1"/>
          </p:cNvSpPr>
          <p:nvPr/>
        </p:nvSpPr>
        <p:spPr bwMode="auto">
          <a:xfrm>
            <a:off x="762000" y="609600"/>
            <a:ext cx="7924800" cy="387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IT" altLang="it-IT" sz="4800">
                <a:solidFill>
                  <a:srgbClr val="FF0000"/>
                </a:solidFill>
                <a:cs typeface="Times" panose="02020603050405020304" pitchFamily="18" charset="0"/>
              </a:rPr>
              <a:t>Sopravvivenza </a:t>
            </a:r>
          </a:p>
          <a:p>
            <a:pPr algn="ctr">
              <a:spcBef>
                <a:spcPct val="0"/>
              </a:spcBef>
              <a:buFontTx/>
              <a:buNone/>
            </a:pPr>
            <a:r>
              <a:rPr lang="it-IT" altLang="it-IT" sz="4800">
                <a:solidFill>
                  <a:srgbClr val="FF0000"/>
                </a:solidFill>
                <a:cs typeface="Times" panose="02020603050405020304" pitchFamily="18" charset="0"/>
              </a:rPr>
              <a:t>al di fuori dell'ospite</a:t>
            </a:r>
            <a:r>
              <a:rPr lang="it-IT" altLang="it-IT" sz="4400">
                <a:cs typeface="Times" panose="02020603050405020304" pitchFamily="18" charset="0"/>
              </a:rPr>
              <a:t> </a:t>
            </a:r>
          </a:p>
          <a:p>
            <a:pPr>
              <a:spcBef>
                <a:spcPct val="0"/>
              </a:spcBef>
              <a:buFontTx/>
              <a:buNone/>
            </a:pPr>
            <a:endParaRPr lang="it-IT" altLang="it-IT" sz="4400">
              <a:cs typeface="Times" panose="02020603050405020304" pitchFamily="18" charset="0"/>
            </a:endParaRPr>
          </a:p>
          <a:p>
            <a:pPr>
              <a:spcBef>
                <a:spcPct val="0"/>
              </a:spcBef>
              <a:buFontTx/>
              <a:buNone/>
            </a:pPr>
            <a:endParaRPr lang="it-IT" altLang="it-IT" sz="3600">
              <a:cs typeface="Times" panose="02020603050405020304" pitchFamily="18" charset="0"/>
            </a:endParaRPr>
          </a:p>
          <a:p>
            <a:pPr lvl="1">
              <a:spcBef>
                <a:spcPct val="0"/>
              </a:spcBef>
              <a:buClr>
                <a:srgbClr val="FF3300"/>
              </a:buClr>
              <a:buFontTx/>
              <a:buChar char="•"/>
            </a:pPr>
            <a:r>
              <a:rPr lang="it-IT" altLang="it-IT" sz="3600">
                <a:cs typeface="Times" panose="02020603050405020304" pitchFamily="18" charset="0"/>
              </a:rPr>
              <a:t> acaro: 2-3 giorni</a:t>
            </a:r>
          </a:p>
          <a:p>
            <a:pPr lvl="1">
              <a:spcBef>
                <a:spcPct val="0"/>
              </a:spcBef>
              <a:buClr>
                <a:srgbClr val="FF3300"/>
              </a:buClr>
              <a:buFontTx/>
              <a:buChar char="•"/>
            </a:pPr>
            <a:r>
              <a:rPr lang="it-IT" altLang="it-IT" sz="3600">
                <a:cs typeface="Times" panose="02020603050405020304" pitchFamily="18" charset="0"/>
              </a:rPr>
              <a:t> uovo: fino a 10 giorni</a:t>
            </a:r>
          </a:p>
        </p:txBody>
      </p:sp>
    </p:spTree>
  </p:cSld>
  <p:clrMapOvr>
    <a:masterClrMapping/>
  </p:clrMapOvr>
  <p:transition spd="slow">
    <p:strips dir="ru"/>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AB5A75F1-1CC9-49A1-8C83-398217594218}"/>
              </a:ext>
            </a:extLst>
          </p:cNvPr>
          <p:cNvSpPr>
            <a:spLocks noChangeArrowheads="1"/>
          </p:cNvSpPr>
          <p:nvPr/>
        </p:nvSpPr>
        <p:spPr bwMode="auto">
          <a:xfrm>
            <a:off x="609600" y="0"/>
            <a:ext cx="7543800" cy="314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
                <a:srgbClr val="FF3300"/>
              </a:buClr>
              <a:buFontTx/>
              <a:buNone/>
            </a:pPr>
            <a:r>
              <a:rPr lang="it-IT" altLang="it-IT" sz="4800">
                <a:solidFill>
                  <a:srgbClr val="FF0000"/>
                </a:solidFill>
                <a:cs typeface="Times" panose="02020603050405020304" pitchFamily="18" charset="0"/>
              </a:rPr>
              <a:t>Contagio   </a:t>
            </a:r>
          </a:p>
          <a:p>
            <a:pPr>
              <a:spcBef>
                <a:spcPct val="0"/>
              </a:spcBef>
              <a:buClr>
                <a:srgbClr val="FF3300"/>
              </a:buClr>
              <a:buFontTx/>
              <a:buNone/>
            </a:pPr>
            <a:endParaRPr lang="it-IT" altLang="it-IT" sz="4400">
              <a:cs typeface="Times" panose="02020603050405020304" pitchFamily="18" charset="0"/>
            </a:endParaRPr>
          </a:p>
          <a:p>
            <a:pPr>
              <a:spcBef>
                <a:spcPct val="0"/>
              </a:spcBef>
              <a:buClr>
                <a:srgbClr val="FF3300"/>
              </a:buClr>
            </a:pPr>
            <a:r>
              <a:rPr lang="it-IT" altLang="it-IT" sz="3600">
                <a:cs typeface="Times" panose="02020603050405020304" pitchFamily="18" charset="0"/>
              </a:rPr>
              <a:t> </a:t>
            </a:r>
            <a:r>
              <a:rPr lang="it-IT" altLang="it-IT" sz="3600">
                <a:solidFill>
                  <a:srgbClr val="1822CD"/>
                </a:solidFill>
                <a:cs typeface="Times" panose="02020603050405020304" pitchFamily="18" charset="0"/>
              </a:rPr>
              <a:t>Diretto:</a:t>
            </a:r>
            <a:r>
              <a:rPr lang="it-IT" altLang="it-IT" sz="3600">
                <a:cs typeface="Times" panose="02020603050405020304" pitchFamily="18" charset="0"/>
              </a:rPr>
              <a:t> contatto cutaneo</a:t>
            </a:r>
          </a:p>
          <a:p>
            <a:pPr>
              <a:spcBef>
                <a:spcPct val="0"/>
              </a:spcBef>
              <a:buClr>
                <a:srgbClr val="FF3300"/>
              </a:buClr>
            </a:pPr>
            <a:endParaRPr lang="it-IT" altLang="it-IT" sz="3600">
              <a:cs typeface="Times" panose="02020603050405020304" pitchFamily="18" charset="0"/>
            </a:endParaRPr>
          </a:p>
          <a:p>
            <a:pPr>
              <a:spcBef>
                <a:spcPct val="0"/>
              </a:spcBef>
              <a:buClr>
                <a:srgbClr val="FF3300"/>
              </a:buClr>
            </a:pPr>
            <a:r>
              <a:rPr lang="it-IT" altLang="it-IT" sz="3600">
                <a:cs typeface="Times" panose="02020603050405020304" pitchFamily="18" charset="0"/>
              </a:rPr>
              <a:t> </a:t>
            </a:r>
            <a:r>
              <a:rPr lang="it-IT" altLang="it-IT" sz="3600">
                <a:solidFill>
                  <a:srgbClr val="1822CD"/>
                </a:solidFill>
                <a:cs typeface="Times" panose="02020603050405020304" pitchFamily="18" charset="0"/>
              </a:rPr>
              <a:t>Indiretto:</a:t>
            </a:r>
            <a:r>
              <a:rPr lang="it-IT" altLang="it-IT" sz="3600">
                <a:cs typeface="Times" panose="02020603050405020304" pitchFamily="18" charset="0"/>
              </a:rPr>
              <a:t> lenzuola, abiti</a:t>
            </a:r>
          </a:p>
        </p:txBody>
      </p:sp>
      <p:pic>
        <p:nvPicPr>
          <p:cNvPr id="16387" name="Picture 3" descr="scabiesmite.jpg                                                000211AEHD ANTO                        B746AFEA:">
            <a:extLst>
              <a:ext uri="{FF2B5EF4-FFF2-40B4-BE49-F238E27FC236}">
                <a16:creationId xmlns:a16="http://schemas.microsoft.com/office/drawing/2014/main" id="{60543A03-5CC7-444F-A540-AE1468013E7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86200" y="3403600"/>
            <a:ext cx="4876800"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trips dir="ru"/>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4DA252C1-B388-4FB7-BBB4-6B78D5493BDC}"/>
              </a:ext>
            </a:extLst>
          </p:cNvPr>
          <p:cNvSpPr>
            <a:spLocks noChangeArrowheads="1"/>
          </p:cNvSpPr>
          <p:nvPr/>
        </p:nvSpPr>
        <p:spPr bwMode="auto">
          <a:xfrm>
            <a:off x="0" y="0"/>
            <a:ext cx="9144000"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
                <a:srgbClr val="FF3300"/>
              </a:buClr>
              <a:buFontTx/>
              <a:buNone/>
            </a:pPr>
            <a:r>
              <a:rPr lang="it-IT" altLang="it-IT" sz="4800" dirty="0">
                <a:solidFill>
                  <a:srgbClr val="FF0000"/>
                </a:solidFill>
                <a:cs typeface="Times" panose="02020603050405020304" pitchFamily="18" charset="0"/>
              </a:rPr>
              <a:t>Incubazione</a:t>
            </a:r>
          </a:p>
          <a:p>
            <a:pPr>
              <a:spcBef>
                <a:spcPct val="0"/>
              </a:spcBef>
              <a:buClr>
                <a:srgbClr val="FF3300"/>
              </a:buClr>
              <a:buFontTx/>
              <a:buNone/>
            </a:pPr>
            <a:endParaRPr lang="it-IT" altLang="it-IT" sz="4000" dirty="0">
              <a:cs typeface="Times" panose="02020603050405020304" pitchFamily="18" charset="0"/>
            </a:endParaRPr>
          </a:p>
          <a:p>
            <a:pPr>
              <a:spcBef>
                <a:spcPct val="0"/>
              </a:spcBef>
              <a:buClr>
                <a:srgbClr val="FF3300"/>
              </a:buClr>
            </a:pPr>
            <a:r>
              <a:rPr lang="it-IT" altLang="it-IT" sz="4000" dirty="0">
                <a:cs typeface="Times" panose="02020603050405020304" pitchFamily="18" charset="0"/>
              </a:rPr>
              <a:t> </a:t>
            </a:r>
            <a:r>
              <a:rPr lang="it-IT" altLang="it-IT" sz="3600" dirty="0">
                <a:cs typeface="Times" panose="02020603050405020304" pitchFamily="18" charset="0"/>
              </a:rPr>
              <a:t>2-3 settimane per la comparsa di prurito</a:t>
            </a:r>
          </a:p>
          <a:p>
            <a:pPr>
              <a:spcBef>
                <a:spcPct val="0"/>
              </a:spcBef>
              <a:buClr>
                <a:srgbClr val="FF3300"/>
              </a:buClr>
              <a:buFontTx/>
              <a:buNone/>
            </a:pPr>
            <a:r>
              <a:rPr lang="it-IT" altLang="it-IT" sz="3600" dirty="0">
                <a:cs typeface="Times" panose="02020603050405020304" pitchFamily="18" charset="0"/>
              </a:rPr>
              <a:t>  (reazione di ipersensibilità del IV tipo)</a:t>
            </a:r>
          </a:p>
          <a:p>
            <a:pPr>
              <a:spcBef>
                <a:spcPct val="0"/>
              </a:spcBef>
              <a:buClr>
                <a:srgbClr val="FF3300"/>
              </a:buClr>
              <a:buFontTx/>
              <a:buNone/>
            </a:pPr>
            <a:endParaRPr lang="it-IT" altLang="it-IT" sz="3600" dirty="0">
              <a:cs typeface="Times" panose="02020603050405020304" pitchFamily="18" charset="0"/>
            </a:endParaRPr>
          </a:p>
          <a:p>
            <a:pPr>
              <a:spcBef>
                <a:spcPct val="0"/>
              </a:spcBef>
              <a:buClr>
                <a:srgbClr val="FF3300"/>
              </a:buClr>
            </a:pPr>
            <a:r>
              <a:rPr lang="it-IT" altLang="it-IT" sz="3600" dirty="0">
                <a:cs typeface="Times" panose="02020603050405020304" pitchFamily="18" charset="0"/>
              </a:rPr>
              <a:t> Alla reinfezione il prurito compare già dopo  48 ore</a:t>
            </a:r>
            <a:endParaRPr lang="it-IT" altLang="it-IT" sz="2400" dirty="0">
              <a:cs typeface="Times" panose="02020603050405020304" pitchFamily="18" charset="0"/>
            </a:endParaRPr>
          </a:p>
        </p:txBody>
      </p:sp>
    </p:spTree>
  </p:cSld>
  <p:clrMapOvr>
    <a:masterClrMapping/>
  </p:clrMapOvr>
  <p:transition spd="slow">
    <p:strips dir="ru"/>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821A37FA-CEF0-4212-A432-832D860C9C36}"/>
              </a:ext>
            </a:extLst>
          </p:cNvPr>
          <p:cNvSpPr>
            <a:spLocks noChangeArrowheads="1"/>
          </p:cNvSpPr>
          <p:nvPr/>
        </p:nvSpPr>
        <p:spPr bwMode="auto">
          <a:xfrm>
            <a:off x="0" y="0"/>
            <a:ext cx="9144000" cy="631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
                <a:srgbClr val="FF3300"/>
              </a:buClr>
              <a:buFontTx/>
              <a:buNone/>
            </a:pPr>
            <a:r>
              <a:rPr lang="it-IT" altLang="it-IT" sz="4800">
                <a:solidFill>
                  <a:srgbClr val="FF0000"/>
                </a:solidFill>
                <a:cs typeface="Times" panose="02020603050405020304" pitchFamily="18" charset="0"/>
              </a:rPr>
              <a:t>Clinica</a:t>
            </a:r>
            <a:endParaRPr lang="it-IT" altLang="it-IT" sz="4800">
              <a:solidFill>
                <a:srgbClr val="FF3300"/>
              </a:solidFill>
              <a:cs typeface="Times" panose="02020603050405020304" pitchFamily="18" charset="0"/>
            </a:endParaRPr>
          </a:p>
          <a:p>
            <a:pPr>
              <a:spcBef>
                <a:spcPct val="0"/>
              </a:spcBef>
              <a:buClr>
                <a:srgbClr val="FF3300"/>
              </a:buClr>
              <a:buFontTx/>
              <a:buNone/>
            </a:pPr>
            <a:endParaRPr lang="it-IT" altLang="it-IT">
              <a:cs typeface="Times" panose="02020603050405020304" pitchFamily="18" charset="0"/>
            </a:endParaRPr>
          </a:p>
          <a:p>
            <a:pPr>
              <a:lnSpc>
                <a:spcPct val="130000"/>
              </a:lnSpc>
              <a:spcBef>
                <a:spcPct val="0"/>
              </a:spcBef>
              <a:buClr>
                <a:srgbClr val="FF3300"/>
              </a:buClr>
            </a:pPr>
            <a:r>
              <a:rPr lang="it-IT" altLang="it-IT" sz="3600" b="1">
                <a:cs typeface="Times" panose="02020603050405020304" pitchFamily="18" charset="0"/>
              </a:rPr>
              <a:t> Prurito:</a:t>
            </a:r>
            <a:r>
              <a:rPr lang="it-IT" altLang="it-IT" sz="3600">
                <a:cs typeface="Times" panose="02020603050405020304" pitchFamily="18" charset="0"/>
              </a:rPr>
              <a:t> notturno </a:t>
            </a:r>
          </a:p>
          <a:p>
            <a:pPr>
              <a:lnSpc>
                <a:spcPct val="130000"/>
              </a:lnSpc>
              <a:spcBef>
                <a:spcPct val="0"/>
              </a:spcBef>
              <a:buClr>
                <a:srgbClr val="FF3300"/>
              </a:buClr>
            </a:pPr>
            <a:r>
              <a:rPr lang="it-IT" altLang="it-IT" sz="3600">
                <a:cs typeface="Times" panose="02020603050405020304" pitchFamily="18" charset="0"/>
              </a:rPr>
              <a:t> </a:t>
            </a:r>
            <a:r>
              <a:rPr lang="it-IT" altLang="it-IT" sz="3600" b="1">
                <a:cs typeface="Times" panose="02020603050405020304" pitchFamily="18" charset="0"/>
              </a:rPr>
              <a:t>Cunicoli</a:t>
            </a:r>
          </a:p>
          <a:p>
            <a:pPr>
              <a:lnSpc>
                <a:spcPct val="130000"/>
              </a:lnSpc>
              <a:spcBef>
                <a:spcPct val="0"/>
              </a:spcBef>
              <a:buClr>
                <a:srgbClr val="FF3300"/>
              </a:buClr>
            </a:pPr>
            <a:r>
              <a:rPr lang="it-IT" altLang="it-IT" sz="3600">
                <a:cs typeface="Times" panose="02020603050405020304" pitchFamily="18" charset="0"/>
              </a:rPr>
              <a:t> </a:t>
            </a:r>
            <a:r>
              <a:rPr lang="it-IT" altLang="it-IT" sz="3600" b="1">
                <a:cs typeface="Times" panose="02020603050405020304" pitchFamily="18" charset="0"/>
              </a:rPr>
              <a:t>Vescicole</a:t>
            </a:r>
          </a:p>
          <a:p>
            <a:pPr>
              <a:lnSpc>
                <a:spcPct val="130000"/>
              </a:lnSpc>
              <a:spcBef>
                <a:spcPct val="0"/>
              </a:spcBef>
              <a:buClr>
                <a:srgbClr val="FF3300"/>
              </a:buClr>
            </a:pPr>
            <a:r>
              <a:rPr lang="it-IT" altLang="it-IT" sz="3600" b="1">
                <a:cs typeface="Times" panose="02020603050405020304" pitchFamily="18" charset="0"/>
              </a:rPr>
              <a:t> Noduli</a:t>
            </a:r>
            <a:endParaRPr lang="it-IT" altLang="it-IT" sz="3600">
              <a:cs typeface="Times" panose="02020603050405020304" pitchFamily="18" charset="0"/>
            </a:endParaRPr>
          </a:p>
          <a:p>
            <a:pPr>
              <a:lnSpc>
                <a:spcPct val="130000"/>
              </a:lnSpc>
              <a:spcBef>
                <a:spcPct val="0"/>
              </a:spcBef>
              <a:buClr>
                <a:srgbClr val="FF3300"/>
              </a:buClr>
            </a:pPr>
            <a:r>
              <a:rPr lang="it-IT" altLang="it-IT" sz="3600">
                <a:cs typeface="Times" panose="02020603050405020304" pitchFamily="18" charset="0"/>
              </a:rPr>
              <a:t> Lesioni secondarie:</a:t>
            </a:r>
            <a:endParaRPr lang="it-IT" altLang="it-IT" sz="3600" b="1">
              <a:cs typeface="Times" panose="02020603050405020304" pitchFamily="18" charset="0"/>
            </a:endParaRPr>
          </a:p>
          <a:p>
            <a:pPr lvl="2">
              <a:lnSpc>
                <a:spcPct val="130000"/>
              </a:lnSpc>
              <a:spcBef>
                <a:spcPct val="0"/>
              </a:spcBef>
              <a:buFont typeface="Symbol" panose="05050102010706020507" pitchFamily="18" charset="2"/>
              <a:buChar char="·"/>
            </a:pPr>
            <a:r>
              <a:rPr lang="it-IT" altLang="it-IT" sz="3600" b="1">
                <a:cs typeface="Times" panose="02020603050405020304" pitchFamily="18" charset="0"/>
              </a:rPr>
              <a:t> Lesioni da grattamento </a:t>
            </a:r>
          </a:p>
          <a:p>
            <a:pPr lvl="2">
              <a:lnSpc>
                <a:spcPct val="130000"/>
              </a:lnSpc>
              <a:spcBef>
                <a:spcPct val="0"/>
              </a:spcBef>
              <a:buFont typeface="Symbol" panose="05050102010706020507" pitchFamily="18" charset="2"/>
              <a:buChar char="·"/>
            </a:pPr>
            <a:r>
              <a:rPr lang="it-IT" altLang="it-IT" sz="3600">
                <a:cs typeface="Times" panose="02020603050405020304" pitchFamily="18" charset="0"/>
              </a:rPr>
              <a:t> </a:t>
            </a:r>
            <a:r>
              <a:rPr lang="it-IT" altLang="it-IT" sz="3600" b="1">
                <a:cs typeface="Times" panose="02020603050405020304" pitchFamily="18" charset="0"/>
              </a:rPr>
              <a:t>Impetiginizzazione</a:t>
            </a:r>
            <a:endParaRPr lang="it-IT" altLang="it-IT" sz="3200" b="1">
              <a:cs typeface="Times" panose="02020603050405020304" pitchFamily="18" charset="0"/>
            </a:endParaRPr>
          </a:p>
        </p:txBody>
      </p:sp>
    </p:spTree>
  </p:cSld>
  <p:clrMapOvr>
    <a:masterClrMapping/>
  </p:clrMapOvr>
  <p:transition spd="slow">
    <p:strips dir="ru"/>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a:extLst>
              <a:ext uri="{FF2B5EF4-FFF2-40B4-BE49-F238E27FC236}">
                <a16:creationId xmlns:a16="http://schemas.microsoft.com/office/drawing/2014/main" id="{097E2570-4164-452A-8219-3ED438EAB2E1}"/>
              </a:ext>
            </a:extLst>
          </p:cNvPr>
          <p:cNvSpPr>
            <a:spLocks noChangeArrowheads="1"/>
          </p:cNvSpPr>
          <p:nvPr/>
        </p:nvSpPr>
        <p:spPr bwMode="auto">
          <a:xfrm>
            <a:off x="228600" y="0"/>
            <a:ext cx="3094038" cy="118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4000">
                <a:solidFill>
                  <a:srgbClr val="FF0000"/>
                </a:solidFill>
              </a:rPr>
              <a:t>Scabbia:</a:t>
            </a:r>
          </a:p>
          <a:p>
            <a:pPr>
              <a:spcBef>
                <a:spcPct val="0"/>
              </a:spcBef>
              <a:buFontTx/>
              <a:buNone/>
            </a:pPr>
            <a:r>
              <a:rPr lang="it-IT" altLang="it-IT"/>
              <a:t>Sedi interessate</a:t>
            </a:r>
          </a:p>
        </p:txBody>
      </p:sp>
      <p:pic>
        <p:nvPicPr>
          <p:cNvPr id="19459" name="Picture 4" descr="Scabies_LifeCycle.gif                                          000211AEHD ANTO                        B746AFEA:">
            <a:extLst>
              <a:ext uri="{FF2B5EF4-FFF2-40B4-BE49-F238E27FC236}">
                <a16:creationId xmlns:a16="http://schemas.microsoft.com/office/drawing/2014/main" id="{276E6EBA-44F8-449C-A487-09469946F48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t="38211" b="5717"/>
          <a:stretch>
            <a:fillRect/>
          </a:stretch>
        </p:blipFill>
        <p:spPr bwMode="auto">
          <a:xfrm>
            <a:off x="609600" y="1254968"/>
            <a:ext cx="73914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trips dir="ru"/>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10;scabbia17.tif                                                  0003C65CHD iMac AllergoDermo           B905A49A:">
            <a:extLst>
              <a:ext uri="{FF2B5EF4-FFF2-40B4-BE49-F238E27FC236}">
                <a16:creationId xmlns:a16="http://schemas.microsoft.com/office/drawing/2014/main" id="{36007585-2E58-432F-96E3-DCD06D92078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1000" y="1050925"/>
            <a:ext cx="8534400" cy="580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3">
            <a:extLst>
              <a:ext uri="{FF2B5EF4-FFF2-40B4-BE49-F238E27FC236}">
                <a16:creationId xmlns:a16="http://schemas.microsoft.com/office/drawing/2014/main" id="{D569E416-A5BF-4DF8-A554-680F0F1B0F34}"/>
              </a:ext>
            </a:extLst>
          </p:cNvPr>
          <p:cNvSpPr>
            <a:spLocks noChangeArrowheads="1"/>
          </p:cNvSpPr>
          <p:nvPr/>
        </p:nvSpPr>
        <p:spPr bwMode="auto">
          <a:xfrm>
            <a:off x="2590800" y="228600"/>
            <a:ext cx="41084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4000">
                <a:solidFill>
                  <a:srgbClr val="FF0000"/>
                </a:solidFill>
              </a:rPr>
              <a:t>Scabbia: Cunicoli</a:t>
            </a:r>
            <a:endParaRPr lang="it-IT" altLang="it-IT"/>
          </a:p>
        </p:txBody>
      </p:sp>
    </p:spTree>
  </p:cSld>
  <p:clrMapOvr>
    <a:masterClrMapping/>
  </p:clrMapOvr>
  <p:transition spd="slow">
    <p:strips dir="ru"/>
  </p:transition>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scabbia4.tif                                                   0003C65CHD iMac AllergoDermo           B905A49A:">
            <a:extLst>
              <a:ext uri="{FF2B5EF4-FFF2-40B4-BE49-F238E27FC236}">
                <a16:creationId xmlns:a16="http://schemas.microsoft.com/office/drawing/2014/main" id="{8491D9A7-8995-4E5E-A9CF-DF271F56BE7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717550"/>
            <a:ext cx="9144000" cy="614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3">
            <a:extLst>
              <a:ext uri="{FF2B5EF4-FFF2-40B4-BE49-F238E27FC236}">
                <a16:creationId xmlns:a16="http://schemas.microsoft.com/office/drawing/2014/main" id="{8ACC9B2B-4326-4163-A06E-B63025171EFD}"/>
              </a:ext>
            </a:extLst>
          </p:cNvPr>
          <p:cNvSpPr>
            <a:spLocks noChangeArrowheads="1"/>
          </p:cNvSpPr>
          <p:nvPr/>
        </p:nvSpPr>
        <p:spPr bwMode="auto">
          <a:xfrm>
            <a:off x="2590800" y="0"/>
            <a:ext cx="41084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4000">
                <a:solidFill>
                  <a:srgbClr val="FF0000"/>
                </a:solidFill>
              </a:rPr>
              <a:t>Scabbia: Cunicoli</a:t>
            </a:r>
            <a:endParaRPr lang="it-IT" altLang="it-IT"/>
          </a:p>
        </p:txBody>
      </p:sp>
    </p:spTree>
  </p:cSld>
  <p:clrMapOvr>
    <a:masterClrMapping/>
  </p:clrMapOvr>
  <p:transition spd="slow">
    <p:strips dir="ru"/>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scabbia1.tif                                                   0003C65CHD iMac AllergoDermo           B905A49A:">
            <a:extLst>
              <a:ext uri="{FF2B5EF4-FFF2-40B4-BE49-F238E27FC236}">
                <a16:creationId xmlns:a16="http://schemas.microsoft.com/office/drawing/2014/main" id="{CA6C2CD8-D442-4820-915E-C1A8B08A461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687388"/>
            <a:ext cx="9144000" cy="617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3">
            <a:extLst>
              <a:ext uri="{FF2B5EF4-FFF2-40B4-BE49-F238E27FC236}">
                <a16:creationId xmlns:a16="http://schemas.microsoft.com/office/drawing/2014/main" id="{BDD4E2FD-4ADB-45BF-8054-38972B28ABC5}"/>
              </a:ext>
            </a:extLst>
          </p:cNvPr>
          <p:cNvSpPr>
            <a:spLocks noChangeArrowheads="1"/>
          </p:cNvSpPr>
          <p:nvPr/>
        </p:nvSpPr>
        <p:spPr bwMode="auto">
          <a:xfrm>
            <a:off x="2514600" y="0"/>
            <a:ext cx="41084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4000">
                <a:solidFill>
                  <a:srgbClr val="FF0000"/>
                </a:solidFill>
              </a:rPr>
              <a:t>Scabbia: Cunicoli</a:t>
            </a:r>
            <a:endParaRPr lang="it-IT" altLang="it-IT"/>
          </a:p>
        </p:txBody>
      </p:sp>
    </p:spTree>
  </p:cSld>
  <p:clrMapOvr>
    <a:masterClrMapping/>
  </p:clrMapOvr>
  <p:transition spd="slow">
    <p:strips dir="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olo 1">
            <a:extLst>
              <a:ext uri="{FF2B5EF4-FFF2-40B4-BE49-F238E27FC236}">
                <a16:creationId xmlns:a16="http://schemas.microsoft.com/office/drawing/2014/main" id="{34A2005A-38FA-413A-A2DE-6BE03707E448}"/>
              </a:ext>
            </a:extLst>
          </p:cNvPr>
          <p:cNvSpPr>
            <a:spLocks noGrp="1" noChangeArrowheads="1"/>
          </p:cNvSpPr>
          <p:nvPr>
            <p:ph type="title"/>
          </p:nvPr>
        </p:nvSpPr>
        <p:spPr/>
        <p:txBody>
          <a:bodyPr/>
          <a:lstStyle/>
          <a:p>
            <a:r>
              <a:rPr lang="it-IT" altLang="it-IT" dirty="0">
                <a:solidFill>
                  <a:srgbClr val="FF0000"/>
                </a:solidFill>
              </a:rPr>
              <a:t>Scelta del topico: considerazioni generali</a:t>
            </a:r>
          </a:p>
        </p:txBody>
      </p:sp>
      <p:sp>
        <p:nvSpPr>
          <p:cNvPr id="29699" name="Segnaposto contenuto 2">
            <a:extLst>
              <a:ext uri="{FF2B5EF4-FFF2-40B4-BE49-F238E27FC236}">
                <a16:creationId xmlns:a16="http://schemas.microsoft.com/office/drawing/2014/main" id="{DE1D3EBB-3987-4C50-9609-393A77200532}"/>
              </a:ext>
            </a:extLst>
          </p:cNvPr>
          <p:cNvSpPr>
            <a:spLocks noGrp="1" noChangeArrowheads="1"/>
          </p:cNvSpPr>
          <p:nvPr>
            <p:ph idx="1"/>
          </p:nvPr>
        </p:nvSpPr>
        <p:spPr>
          <a:xfrm>
            <a:off x="457200" y="1600200"/>
            <a:ext cx="8229600" cy="4983162"/>
          </a:xfrm>
        </p:spPr>
        <p:txBody>
          <a:bodyPr/>
          <a:lstStyle/>
          <a:p>
            <a:r>
              <a:rPr lang="it-IT" altLang="it-IT" sz="2800" dirty="0"/>
              <a:t>Le preparazioni topiche sono spesso creme e emulsioni semisolide in olio o in acqua</a:t>
            </a:r>
          </a:p>
          <a:p>
            <a:r>
              <a:rPr lang="it-IT" altLang="it-IT" sz="2800" dirty="0"/>
              <a:t>Facilmente applicabili e rapidamente assorbite dalla cute con una leggera frizione</a:t>
            </a:r>
          </a:p>
          <a:p>
            <a:r>
              <a:rPr lang="it-IT" altLang="it-IT" sz="2800" dirty="0"/>
              <a:t>Gli unguenti sono preparati oleosi, che contengono quantità minime di acqua, con una consistenza gelatinosa</a:t>
            </a:r>
          </a:p>
        </p:txBody>
      </p:sp>
    </p:spTree>
    <p:extLst>
      <p:ext uri="{BB962C8B-B14F-4D97-AF65-F5344CB8AC3E}">
        <p14:creationId xmlns:p14="http://schemas.microsoft.com/office/powerpoint/2010/main" val="3017569260"/>
      </p:ext>
    </p:extLst>
  </p:cSld>
  <p:clrMapOvr>
    <a:masterClrMapping/>
  </p:clrMapOvr>
  <p:transition spd="slow">
    <p:strips dir="ru"/>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10;scabbia11.tif                                                  0003C65CHD iMac AllergoDermo           B905A49A:">
            <a:extLst>
              <a:ext uri="{FF2B5EF4-FFF2-40B4-BE49-F238E27FC236}">
                <a16:creationId xmlns:a16="http://schemas.microsoft.com/office/drawing/2014/main" id="{5C981A67-C907-4349-AD2B-6DA9CD7DDEA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4479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4">
            <a:extLst>
              <a:ext uri="{FF2B5EF4-FFF2-40B4-BE49-F238E27FC236}">
                <a16:creationId xmlns:a16="http://schemas.microsoft.com/office/drawing/2014/main" id="{BE24006F-4B50-4593-94F5-777A742B5283}"/>
              </a:ext>
            </a:extLst>
          </p:cNvPr>
          <p:cNvSpPr>
            <a:spLocks noChangeArrowheads="1"/>
          </p:cNvSpPr>
          <p:nvPr/>
        </p:nvSpPr>
        <p:spPr bwMode="auto">
          <a:xfrm>
            <a:off x="4800600" y="1676400"/>
            <a:ext cx="412115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3600">
                <a:solidFill>
                  <a:srgbClr val="FF0000"/>
                </a:solidFill>
              </a:rPr>
              <a:t>Scabbia: </a:t>
            </a:r>
          </a:p>
          <a:p>
            <a:pPr>
              <a:spcBef>
                <a:spcPct val="0"/>
              </a:spcBef>
              <a:buFontTx/>
              <a:buNone/>
            </a:pPr>
            <a:r>
              <a:rPr lang="it-IT" altLang="it-IT" sz="3600">
                <a:solidFill>
                  <a:srgbClr val="FF0000"/>
                </a:solidFill>
              </a:rPr>
              <a:t>Papule e vescicole </a:t>
            </a:r>
          </a:p>
          <a:p>
            <a:pPr>
              <a:spcBef>
                <a:spcPct val="0"/>
              </a:spcBef>
              <a:buFontTx/>
              <a:buNone/>
            </a:pPr>
            <a:r>
              <a:rPr lang="it-IT" altLang="it-IT" sz="3600">
                <a:solidFill>
                  <a:srgbClr val="FF0000"/>
                </a:solidFill>
              </a:rPr>
              <a:t>del tronco e glutei</a:t>
            </a:r>
          </a:p>
        </p:txBody>
      </p:sp>
    </p:spTree>
  </p:cSld>
  <p:clrMapOvr>
    <a:masterClrMapping/>
  </p:clrMapOvr>
  <p:transition spd="slow">
    <p:strips dir="ru"/>
  </p:transition>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 Fig.3.jpg                                                      0003C637HD iMac AllergoDermo           B905A49A:">
            <a:extLst>
              <a:ext uri="{FF2B5EF4-FFF2-40B4-BE49-F238E27FC236}">
                <a16:creationId xmlns:a16="http://schemas.microsoft.com/office/drawing/2014/main" id="{D9937B7F-BF27-4F59-B2B2-B4EFCE2C678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717550"/>
            <a:ext cx="9144000" cy="614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3">
            <a:extLst>
              <a:ext uri="{FF2B5EF4-FFF2-40B4-BE49-F238E27FC236}">
                <a16:creationId xmlns:a16="http://schemas.microsoft.com/office/drawing/2014/main" id="{65237B0A-F9CC-4F6D-879A-15AA450660E1}"/>
              </a:ext>
            </a:extLst>
          </p:cNvPr>
          <p:cNvSpPr>
            <a:spLocks noChangeArrowheads="1"/>
          </p:cNvSpPr>
          <p:nvPr/>
        </p:nvSpPr>
        <p:spPr bwMode="auto">
          <a:xfrm>
            <a:off x="0" y="0"/>
            <a:ext cx="9144000" cy="11906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3600">
                <a:solidFill>
                  <a:srgbClr val="FF0000"/>
                </a:solidFill>
              </a:rPr>
              <a:t>Scabbia: </a:t>
            </a:r>
          </a:p>
          <a:p>
            <a:pPr>
              <a:spcBef>
                <a:spcPct val="0"/>
              </a:spcBef>
              <a:buFontTx/>
              <a:buNone/>
            </a:pPr>
            <a:r>
              <a:rPr lang="it-IT" altLang="it-IT" sz="3600">
                <a:solidFill>
                  <a:srgbClr val="FF0000"/>
                </a:solidFill>
              </a:rPr>
              <a:t>Papule e vescicole del tronco e glutei</a:t>
            </a:r>
          </a:p>
        </p:txBody>
      </p:sp>
    </p:spTree>
  </p:cSld>
  <p:clrMapOvr>
    <a:masterClrMapping/>
  </p:clrMapOvr>
  <p:transition spd="slow">
    <p:strips dir="ru"/>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51D6B0A0-ECEC-446F-AE93-27B6DA23F32E}"/>
              </a:ext>
            </a:extLst>
          </p:cNvPr>
          <p:cNvSpPr>
            <a:spLocks noChangeArrowheads="1"/>
          </p:cNvSpPr>
          <p:nvPr/>
        </p:nvSpPr>
        <p:spPr bwMode="auto">
          <a:xfrm>
            <a:off x="0" y="0"/>
            <a:ext cx="9144000" cy="692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
                <a:srgbClr val="FF3300"/>
              </a:buClr>
              <a:buFontTx/>
              <a:buNone/>
            </a:pPr>
            <a:r>
              <a:rPr lang="it-IT" altLang="it-IT" sz="4800">
                <a:solidFill>
                  <a:srgbClr val="FF0000"/>
                </a:solidFill>
                <a:cs typeface="Times" panose="02020603050405020304" pitchFamily="18" charset="0"/>
              </a:rPr>
              <a:t>Varianti cliniche</a:t>
            </a:r>
          </a:p>
          <a:p>
            <a:pPr algn="ctr">
              <a:spcBef>
                <a:spcPct val="0"/>
              </a:spcBef>
              <a:buFontTx/>
              <a:buNone/>
            </a:pPr>
            <a:endParaRPr lang="it-IT" altLang="it-IT" sz="1400">
              <a:solidFill>
                <a:srgbClr val="FF0000"/>
              </a:solidFill>
              <a:cs typeface="Times" panose="02020603050405020304" pitchFamily="18" charset="0"/>
            </a:endParaRPr>
          </a:p>
          <a:p>
            <a:pPr algn="ctr">
              <a:spcBef>
                <a:spcPct val="0"/>
              </a:spcBef>
              <a:buFontTx/>
              <a:buNone/>
            </a:pPr>
            <a:r>
              <a:rPr lang="it-IT" altLang="it-IT" sz="3600">
                <a:solidFill>
                  <a:srgbClr val="FF0000"/>
                </a:solidFill>
                <a:cs typeface="Times" panose="02020603050405020304" pitchFamily="18" charset="0"/>
              </a:rPr>
              <a:t>Scabbia nel bambino  </a:t>
            </a:r>
            <a:endParaRPr lang="it-IT" altLang="it-IT">
              <a:solidFill>
                <a:srgbClr val="FF0000"/>
              </a:solidFill>
              <a:cs typeface="Times" panose="02020603050405020304" pitchFamily="18" charset="0"/>
            </a:endParaRPr>
          </a:p>
          <a:p>
            <a:pPr>
              <a:spcBef>
                <a:spcPct val="0"/>
              </a:spcBef>
              <a:buFontTx/>
              <a:buNone/>
            </a:pPr>
            <a:endParaRPr lang="it-IT" altLang="it-IT" sz="2400" u="sng">
              <a:cs typeface="Times" panose="02020603050405020304" pitchFamily="18" charset="0"/>
            </a:endParaRPr>
          </a:p>
          <a:p>
            <a:pPr>
              <a:spcBef>
                <a:spcPct val="0"/>
              </a:spcBef>
              <a:buFontTx/>
              <a:buNone/>
            </a:pPr>
            <a:endParaRPr lang="it-IT" altLang="it-IT" sz="2400" u="sng">
              <a:cs typeface="Times" panose="02020603050405020304" pitchFamily="18" charset="0"/>
            </a:endParaRPr>
          </a:p>
          <a:p>
            <a:pPr>
              <a:spcBef>
                <a:spcPct val="0"/>
              </a:spcBef>
              <a:buFontTx/>
              <a:buNone/>
            </a:pPr>
            <a:endParaRPr lang="it-IT" altLang="it-IT" sz="2400" u="sng">
              <a:cs typeface="Times" panose="02020603050405020304" pitchFamily="18" charset="0"/>
            </a:endParaRPr>
          </a:p>
          <a:p>
            <a:pPr>
              <a:spcBef>
                <a:spcPct val="0"/>
              </a:spcBef>
              <a:buFontTx/>
              <a:buNone/>
            </a:pPr>
            <a:endParaRPr lang="it-IT" altLang="it-IT" sz="2400" u="sng">
              <a:cs typeface="Times" panose="02020603050405020304" pitchFamily="18" charset="0"/>
            </a:endParaRPr>
          </a:p>
          <a:p>
            <a:pPr>
              <a:spcBef>
                <a:spcPct val="0"/>
              </a:spcBef>
              <a:buFontTx/>
              <a:buNone/>
            </a:pPr>
            <a:endParaRPr lang="it-IT" altLang="it-IT" sz="2400" u="sng">
              <a:cs typeface="Times" panose="02020603050405020304" pitchFamily="18" charset="0"/>
            </a:endParaRPr>
          </a:p>
          <a:p>
            <a:pPr>
              <a:spcBef>
                <a:spcPct val="0"/>
              </a:spcBef>
              <a:buFontTx/>
              <a:buNone/>
            </a:pPr>
            <a:endParaRPr lang="it-IT" altLang="it-IT" sz="2400" u="sng">
              <a:cs typeface="Times" panose="02020603050405020304" pitchFamily="18" charset="0"/>
            </a:endParaRPr>
          </a:p>
          <a:p>
            <a:pPr>
              <a:spcBef>
                <a:spcPct val="0"/>
              </a:spcBef>
              <a:buFontTx/>
              <a:buNone/>
            </a:pPr>
            <a:endParaRPr lang="it-IT" altLang="it-IT" sz="2400" u="sng">
              <a:cs typeface="Times" panose="02020603050405020304" pitchFamily="18" charset="0"/>
            </a:endParaRPr>
          </a:p>
          <a:p>
            <a:pPr>
              <a:spcBef>
                <a:spcPct val="0"/>
              </a:spcBef>
              <a:buFontTx/>
              <a:buNone/>
            </a:pPr>
            <a:endParaRPr lang="it-IT" altLang="it-IT" sz="2400" u="sng">
              <a:cs typeface="Times" panose="02020603050405020304" pitchFamily="18" charset="0"/>
            </a:endParaRPr>
          </a:p>
          <a:p>
            <a:pPr>
              <a:spcBef>
                <a:spcPct val="0"/>
              </a:spcBef>
              <a:buClr>
                <a:srgbClr val="FF3300"/>
              </a:buClr>
            </a:pPr>
            <a:r>
              <a:rPr lang="it-IT" altLang="it-IT">
                <a:cs typeface="Times" panose="02020603050405020304" pitchFamily="18" charset="0"/>
              </a:rPr>
              <a:t> </a:t>
            </a:r>
            <a:r>
              <a:rPr lang="it-IT" altLang="it-IT" sz="3600">
                <a:cs typeface="Times" panose="02020603050405020304" pitchFamily="18" charset="0"/>
              </a:rPr>
              <a:t>Vescicole, pustole, noduli</a:t>
            </a:r>
            <a:endParaRPr lang="it-IT" altLang="it-IT" sz="3600" u="sng">
              <a:cs typeface="Times" panose="02020603050405020304" pitchFamily="18" charset="0"/>
            </a:endParaRPr>
          </a:p>
          <a:p>
            <a:pPr>
              <a:lnSpc>
                <a:spcPct val="120000"/>
              </a:lnSpc>
              <a:spcBef>
                <a:spcPct val="0"/>
              </a:spcBef>
              <a:buClr>
                <a:srgbClr val="FF3300"/>
              </a:buClr>
            </a:pPr>
            <a:r>
              <a:rPr lang="it-IT" altLang="it-IT" sz="3600">
                <a:cs typeface="Times" panose="02020603050405020304" pitchFamily="18" charset="0"/>
              </a:rPr>
              <a:t> Distribuzione diffusa (cuoio capelluto, </a:t>
            </a:r>
          </a:p>
          <a:p>
            <a:pPr>
              <a:spcBef>
                <a:spcPct val="0"/>
              </a:spcBef>
              <a:buClr>
                <a:srgbClr val="FF3300"/>
              </a:buClr>
              <a:buFontTx/>
              <a:buNone/>
            </a:pPr>
            <a:r>
              <a:rPr lang="it-IT" altLang="it-IT" sz="3600">
                <a:cs typeface="Times" panose="02020603050405020304" pitchFamily="18" charset="0"/>
              </a:rPr>
              <a:t>  palmo-plantare, pieghe)</a:t>
            </a:r>
          </a:p>
          <a:p>
            <a:pPr>
              <a:lnSpc>
                <a:spcPct val="120000"/>
              </a:lnSpc>
              <a:spcBef>
                <a:spcPct val="0"/>
              </a:spcBef>
              <a:buClr>
                <a:srgbClr val="FF3300"/>
              </a:buClr>
            </a:pPr>
            <a:r>
              <a:rPr lang="it-IT" altLang="it-IT" sz="3600">
                <a:cs typeface="Times" panose="02020603050405020304" pitchFamily="18" charset="0"/>
              </a:rPr>
              <a:t> Sintomi: irritabilità, non mangiano</a:t>
            </a:r>
          </a:p>
        </p:txBody>
      </p:sp>
      <p:pic>
        <p:nvPicPr>
          <p:cNvPr id="25603" name="Picture 3" descr="Piedi bimbo scabbia                                            00000010HD Anto                        ABA78158:">
            <a:extLst>
              <a:ext uri="{FF2B5EF4-FFF2-40B4-BE49-F238E27FC236}">
                <a16:creationId xmlns:a16="http://schemas.microsoft.com/office/drawing/2014/main" id="{7326BD47-EC8B-4F2C-85B2-0B41D5592E7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00400" y="1676400"/>
            <a:ext cx="2709863"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trips dir="ru"/>
  </p:transition>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10;scabbia12.tif                                                  0003C65CHD iMac AllergoDermo           B905A49A:">
            <a:extLst>
              <a:ext uri="{FF2B5EF4-FFF2-40B4-BE49-F238E27FC236}">
                <a16:creationId xmlns:a16="http://schemas.microsoft.com/office/drawing/2014/main" id="{BD973D53-DEAA-43F4-B6A6-E6EAD8BD002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914400"/>
            <a:ext cx="29718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3" descr="&#10;scabbia13.tif                                                  0003C65CHD iMac AllergoDermo           B905A49A:">
            <a:extLst>
              <a:ext uri="{FF2B5EF4-FFF2-40B4-BE49-F238E27FC236}">
                <a16:creationId xmlns:a16="http://schemas.microsoft.com/office/drawing/2014/main" id="{68F520DB-E311-410D-8F67-7706D50ECA7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00400" y="2514600"/>
            <a:ext cx="5943600" cy="392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Rectangle 7">
            <a:extLst>
              <a:ext uri="{FF2B5EF4-FFF2-40B4-BE49-F238E27FC236}">
                <a16:creationId xmlns:a16="http://schemas.microsoft.com/office/drawing/2014/main" id="{4DBDA9A3-AC73-490C-BFE6-BFB0A55E6268}"/>
              </a:ext>
            </a:extLst>
          </p:cNvPr>
          <p:cNvSpPr>
            <a:spLocks noChangeArrowheads="1"/>
          </p:cNvSpPr>
          <p:nvPr/>
        </p:nvSpPr>
        <p:spPr bwMode="auto">
          <a:xfrm>
            <a:off x="2438400" y="0"/>
            <a:ext cx="4705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IT" altLang="it-IT" sz="3600">
                <a:solidFill>
                  <a:srgbClr val="FF0000"/>
                </a:solidFill>
                <a:cs typeface="Times" panose="02020603050405020304" pitchFamily="18" charset="0"/>
              </a:rPr>
              <a:t>Scabbia nel bambino  </a:t>
            </a:r>
          </a:p>
        </p:txBody>
      </p:sp>
    </p:spTree>
  </p:cSld>
  <p:clrMapOvr>
    <a:masterClrMapping/>
  </p:clrMapOvr>
  <p:transition spd="slow">
    <p:strips dir="ru"/>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026" descr="scabbia2.tif                                                   0003C65CHD iMac AllergoDermo           B905A49A:">
            <a:extLst>
              <a:ext uri="{FF2B5EF4-FFF2-40B4-BE49-F238E27FC236}">
                <a16:creationId xmlns:a16="http://schemas.microsoft.com/office/drawing/2014/main" id="{6890F93E-DF33-47FC-ADF5-6F1A30274B3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114800" y="0"/>
            <a:ext cx="4765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1027">
            <a:extLst>
              <a:ext uri="{FF2B5EF4-FFF2-40B4-BE49-F238E27FC236}">
                <a16:creationId xmlns:a16="http://schemas.microsoft.com/office/drawing/2014/main" id="{676F153A-4EB8-45DE-9267-B392C0859C04}"/>
              </a:ext>
            </a:extLst>
          </p:cNvPr>
          <p:cNvSpPr>
            <a:spLocks noChangeArrowheads="1"/>
          </p:cNvSpPr>
          <p:nvPr/>
        </p:nvSpPr>
        <p:spPr bwMode="auto">
          <a:xfrm>
            <a:off x="457200" y="762000"/>
            <a:ext cx="29273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IT" altLang="it-IT" sz="3600">
                <a:solidFill>
                  <a:srgbClr val="FF0000"/>
                </a:solidFill>
                <a:cs typeface="Times" panose="02020603050405020304" pitchFamily="18" charset="0"/>
              </a:rPr>
              <a:t>Scabbia </a:t>
            </a:r>
          </a:p>
          <a:p>
            <a:pPr algn="ctr">
              <a:spcBef>
                <a:spcPct val="0"/>
              </a:spcBef>
              <a:buFontTx/>
              <a:buNone/>
            </a:pPr>
            <a:r>
              <a:rPr lang="it-IT" altLang="it-IT" sz="3600">
                <a:solidFill>
                  <a:srgbClr val="FF0000"/>
                </a:solidFill>
                <a:cs typeface="Times" panose="02020603050405020304" pitchFamily="18" charset="0"/>
              </a:rPr>
              <a:t>nel bambino  </a:t>
            </a:r>
          </a:p>
        </p:txBody>
      </p:sp>
    </p:spTree>
  </p:cSld>
  <p:clrMapOvr>
    <a:masterClrMapping/>
  </p:clrMapOvr>
  <p:transition spd="slow">
    <p:strips dir="ru"/>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descr=" Fig.2.jpg                                                      0003C637HD iMac AllergoDermo           B905A49A:">
            <a:extLst>
              <a:ext uri="{FF2B5EF4-FFF2-40B4-BE49-F238E27FC236}">
                <a16:creationId xmlns:a16="http://schemas.microsoft.com/office/drawing/2014/main" id="{80669BD2-5EA5-4B4A-88E4-DE9C8B398BA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524000"/>
            <a:ext cx="32766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5" descr=" Fig.4.jpg                                                      0003C637HD iMac AllergoDermo           B905A49A:">
            <a:extLst>
              <a:ext uri="{FF2B5EF4-FFF2-40B4-BE49-F238E27FC236}">
                <a16:creationId xmlns:a16="http://schemas.microsoft.com/office/drawing/2014/main" id="{4912BBC0-E105-4AC8-94DB-976B0378ED8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22800" y="0"/>
            <a:ext cx="4521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Rectangle 7">
            <a:extLst>
              <a:ext uri="{FF2B5EF4-FFF2-40B4-BE49-F238E27FC236}">
                <a16:creationId xmlns:a16="http://schemas.microsoft.com/office/drawing/2014/main" id="{4EC83C8B-D8E6-40E4-AAC0-0E1F9DB3F6AD}"/>
              </a:ext>
            </a:extLst>
          </p:cNvPr>
          <p:cNvSpPr>
            <a:spLocks noChangeArrowheads="1"/>
          </p:cNvSpPr>
          <p:nvPr/>
        </p:nvSpPr>
        <p:spPr bwMode="auto">
          <a:xfrm>
            <a:off x="0" y="0"/>
            <a:ext cx="4705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IT" altLang="it-IT" sz="3600">
                <a:solidFill>
                  <a:srgbClr val="FF0000"/>
                </a:solidFill>
                <a:cs typeface="Times" panose="02020603050405020304" pitchFamily="18" charset="0"/>
              </a:rPr>
              <a:t>Scabbia nel bambino  </a:t>
            </a:r>
          </a:p>
        </p:txBody>
      </p:sp>
    </p:spTree>
  </p:cSld>
  <p:clrMapOvr>
    <a:masterClrMapping/>
  </p:clrMapOvr>
  <p:transition spd="slow">
    <p:strips dir="ru"/>
  </p:transition>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descr="scabbia37_1.tif                                                0003C65CHD iMac AllergoDermo           B905A49A:">
            <a:extLst>
              <a:ext uri="{FF2B5EF4-FFF2-40B4-BE49-F238E27FC236}">
                <a16:creationId xmlns:a16="http://schemas.microsoft.com/office/drawing/2014/main" id="{52827779-C96D-473D-9886-4B50EF52AF7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576888" y="1600200"/>
            <a:ext cx="3567112"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4" descr="scabbia38_1.tif                                                0003C65CHD iMac AllergoDermo           B905A49A:">
            <a:extLst>
              <a:ext uri="{FF2B5EF4-FFF2-40B4-BE49-F238E27FC236}">
                <a16:creationId xmlns:a16="http://schemas.microsoft.com/office/drawing/2014/main" id="{F70E3381-76D2-4983-837C-CCECDD06A79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43640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Rectangle 5">
            <a:extLst>
              <a:ext uri="{FF2B5EF4-FFF2-40B4-BE49-F238E27FC236}">
                <a16:creationId xmlns:a16="http://schemas.microsoft.com/office/drawing/2014/main" id="{F632D229-182D-47C7-9AE2-052461682886}"/>
              </a:ext>
            </a:extLst>
          </p:cNvPr>
          <p:cNvSpPr>
            <a:spLocks noChangeArrowheads="1"/>
          </p:cNvSpPr>
          <p:nvPr/>
        </p:nvSpPr>
        <p:spPr bwMode="auto">
          <a:xfrm>
            <a:off x="4375150" y="0"/>
            <a:ext cx="4832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IT" altLang="it-IT" sz="3600">
                <a:solidFill>
                  <a:srgbClr val="FF0000"/>
                </a:solidFill>
                <a:cs typeface="Times" panose="02020603050405020304" pitchFamily="18" charset="0"/>
              </a:rPr>
              <a:t> Scabbia nel bambino  </a:t>
            </a:r>
          </a:p>
        </p:txBody>
      </p:sp>
    </p:spTree>
  </p:cSld>
  <p:clrMapOvr>
    <a:masterClrMapping/>
  </p:clrMapOvr>
  <p:transition spd="slow">
    <p:strips dir="ru"/>
  </p:transition>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BAAA7588-E932-4FD2-ADA9-412F5D1C29B1}"/>
              </a:ext>
            </a:extLst>
          </p:cNvPr>
          <p:cNvSpPr>
            <a:spLocks noChangeArrowheads="1"/>
          </p:cNvSpPr>
          <p:nvPr/>
        </p:nvSpPr>
        <p:spPr bwMode="auto">
          <a:xfrm>
            <a:off x="0" y="0"/>
            <a:ext cx="9144000" cy="6093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
                <a:srgbClr val="FF3300"/>
              </a:buClr>
              <a:buFontTx/>
              <a:buNone/>
            </a:pPr>
            <a:r>
              <a:rPr lang="it-IT" altLang="it-IT" sz="4800" dirty="0">
                <a:solidFill>
                  <a:srgbClr val="FF0000"/>
                </a:solidFill>
                <a:cs typeface="Times" panose="02020603050405020304" pitchFamily="18" charset="0"/>
              </a:rPr>
              <a:t>Varianti cliniche</a:t>
            </a:r>
          </a:p>
          <a:p>
            <a:pPr algn="ctr">
              <a:spcBef>
                <a:spcPct val="0"/>
              </a:spcBef>
              <a:buFontTx/>
              <a:buNone/>
            </a:pPr>
            <a:endParaRPr lang="it-IT" altLang="it-IT" sz="1400" dirty="0">
              <a:solidFill>
                <a:srgbClr val="FF0000"/>
              </a:solidFill>
              <a:cs typeface="Times" panose="02020603050405020304" pitchFamily="18" charset="0"/>
            </a:endParaRPr>
          </a:p>
          <a:p>
            <a:pPr algn="ctr">
              <a:spcBef>
                <a:spcPct val="0"/>
              </a:spcBef>
              <a:buFontTx/>
              <a:buNone/>
            </a:pPr>
            <a:r>
              <a:rPr lang="it-IT" altLang="it-IT" sz="3600" dirty="0">
                <a:solidFill>
                  <a:srgbClr val="FF0000"/>
                </a:solidFill>
                <a:cs typeface="Times" panose="02020603050405020304" pitchFamily="18" charset="0"/>
              </a:rPr>
              <a:t>Scabbia norvegese </a:t>
            </a:r>
          </a:p>
          <a:p>
            <a:pPr lvl="2">
              <a:spcBef>
                <a:spcPct val="0"/>
              </a:spcBef>
              <a:buFont typeface="Symbol" panose="05050102010706020507" pitchFamily="18" charset="2"/>
              <a:buNone/>
            </a:pPr>
            <a:endParaRPr lang="it-IT" altLang="it-IT" sz="1400" dirty="0">
              <a:cs typeface="Times" panose="02020603050405020304" pitchFamily="18" charset="0"/>
            </a:endParaRPr>
          </a:p>
          <a:p>
            <a:pPr>
              <a:lnSpc>
                <a:spcPct val="130000"/>
              </a:lnSpc>
              <a:spcBef>
                <a:spcPct val="0"/>
              </a:spcBef>
              <a:buClr>
                <a:srgbClr val="FF3300"/>
              </a:buClr>
            </a:pPr>
            <a:r>
              <a:rPr lang="it-IT" altLang="it-IT" b="1" dirty="0">
                <a:cs typeface="Times" panose="02020603050405020304" pitchFamily="18" charset="0"/>
              </a:rPr>
              <a:t> </a:t>
            </a:r>
            <a:r>
              <a:rPr lang="it-IT" altLang="it-IT" sz="2800" dirty="0">
                <a:cs typeface="Times" panose="02020603050405020304" pitchFamily="18" charset="0"/>
              </a:rPr>
              <a:t>Pz con diminuite difese immunitarie, neuropatie </a:t>
            </a:r>
          </a:p>
          <a:p>
            <a:pPr>
              <a:lnSpc>
                <a:spcPct val="130000"/>
              </a:lnSpc>
              <a:spcBef>
                <a:spcPct val="0"/>
              </a:spcBef>
              <a:buClr>
                <a:srgbClr val="FF3300"/>
              </a:buClr>
            </a:pPr>
            <a:r>
              <a:rPr lang="it-IT" altLang="it-IT" sz="2800" dirty="0">
                <a:cs typeface="Times" panose="02020603050405020304" pitchFamily="18" charset="0"/>
              </a:rPr>
              <a:t> Assenza di prurito: </a:t>
            </a:r>
            <a:r>
              <a:rPr lang="it-IT" altLang="it-IT" sz="2800" u="sng" dirty="0">
                <a:cs typeface="Times" panose="02020603050405020304" pitchFamily="18" charset="0"/>
              </a:rPr>
              <a:t>ritardo nella diagnosi</a:t>
            </a:r>
            <a:endParaRPr lang="it-IT" altLang="it-IT" sz="2800" dirty="0">
              <a:cs typeface="Times" panose="02020603050405020304" pitchFamily="18" charset="0"/>
            </a:endParaRPr>
          </a:p>
          <a:p>
            <a:pPr>
              <a:lnSpc>
                <a:spcPct val="130000"/>
              </a:lnSpc>
              <a:spcBef>
                <a:spcPct val="0"/>
              </a:spcBef>
              <a:buClr>
                <a:srgbClr val="FF3300"/>
              </a:buClr>
            </a:pPr>
            <a:r>
              <a:rPr lang="it-IT" altLang="it-IT" sz="2800" dirty="0">
                <a:cs typeface="Times" panose="02020603050405020304" pitchFamily="18" charset="0"/>
              </a:rPr>
              <a:t> Molto contagiosa per </a:t>
            </a:r>
            <a:r>
              <a:rPr lang="it-IT" altLang="it-IT" sz="2800" u="sng" dirty="0">
                <a:cs typeface="Times" panose="02020603050405020304" pitchFamily="18" charset="0"/>
              </a:rPr>
              <a:t>maggiore numero di acari </a:t>
            </a:r>
            <a:endParaRPr lang="it-IT" altLang="it-IT" sz="2800" dirty="0">
              <a:cs typeface="Times" panose="02020603050405020304" pitchFamily="18" charset="0"/>
            </a:endParaRPr>
          </a:p>
          <a:p>
            <a:pPr>
              <a:lnSpc>
                <a:spcPct val="130000"/>
              </a:lnSpc>
              <a:spcBef>
                <a:spcPct val="0"/>
              </a:spcBef>
              <a:buClr>
                <a:srgbClr val="FF3300"/>
              </a:buClr>
            </a:pPr>
            <a:r>
              <a:rPr lang="it-IT" altLang="it-IT" sz="2800" dirty="0">
                <a:cs typeface="Times" panose="02020603050405020304" pitchFamily="18" charset="0"/>
              </a:rPr>
              <a:t> Ipercheratosi </a:t>
            </a:r>
            <a:r>
              <a:rPr lang="it-IT" altLang="it-IT" sz="2800" dirty="0" err="1">
                <a:cs typeface="Times" panose="02020603050405020304" pitchFamily="18" charset="0"/>
              </a:rPr>
              <a:t>palmoplantare</a:t>
            </a:r>
            <a:r>
              <a:rPr lang="it-IT" altLang="it-IT" sz="2800" dirty="0">
                <a:cs typeface="Times" panose="02020603050405020304" pitchFamily="18" charset="0"/>
              </a:rPr>
              <a:t>, ipercheratosi</a:t>
            </a:r>
          </a:p>
          <a:p>
            <a:pPr>
              <a:spcBef>
                <a:spcPct val="0"/>
              </a:spcBef>
              <a:buClr>
                <a:srgbClr val="FF3300"/>
              </a:buClr>
              <a:buFontTx/>
              <a:buNone/>
            </a:pPr>
            <a:r>
              <a:rPr lang="it-IT" altLang="it-IT" sz="2800" dirty="0">
                <a:cs typeface="Times" panose="02020603050405020304" pitchFamily="18" charset="0"/>
              </a:rPr>
              <a:t>   subungueale: grande contagiosità per   </a:t>
            </a:r>
          </a:p>
          <a:p>
            <a:pPr>
              <a:spcBef>
                <a:spcPct val="0"/>
              </a:spcBef>
              <a:buClr>
                <a:srgbClr val="FF3300"/>
              </a:buClr>
              <a:buFontTx/>
              <a:buNone/>
            </a:pPr>
            <a:r>
              <a:rPr lang="it-IT" altLang="it-IT" sz="2800" dirty="0">
                <a:cs typeface="Times" panose="02020603050405020304" pitchFamily="18" charset="0"/>
              </a:rPr>
              <a:t>   </a:t>
            </a:r>
            <a:r>
              <a:rPr lang="it-IT" altLang="it-IT" sz="2800" u="sng" dirty="0">
                <a:cs typeface="Times" panose="02020603050405020304" pitchFamily="18" charset="0"/>
              </a:rPr>
              <a:t>disseminazione di squame</a:t>
            </a:r>
            <a:r>
              <a:rPr lang="it-IT" altLang="it-IT" sz="2800" dirty="0">
                <a:cs typeface="Times" panose="02020603050405020304" pitchFamily="18" charset="0"/>
              </a:rPr>
              <a:t> </a:t>
            </a:r>
            <a:endParaRPr lang="it-IT" altLang="it-IT" sz="2800" b="1" dirty="0">
              <a:cs typeface="Times" panose="02020603050405020304" pitchFamily="18" charset="0"/>
            </a:endParaRPr>
          </a:p>
          <a:p>
            <a:pPr>
              <a:lnSpc>
                <a:spcPct val="140000"/>
              </a:lnSpc>
              <a:spcBef>
                <a:spcPct val="0"/>
              </a:spcBef>
              <a:buClr>
                <a:srgbClr val="FF3300"/>
              </a:buClr>
            </a:pPr>
            <a:r>
              <a:rPr lang="it-IT" altLang="it-IT" sz="2800" b="1" dirty="0">
                <a:cs typeface="Times" panose="02020603050405020304" pitchFamily="18" charset="0"/>
              </a:rPr>
              <a:t> </a:t>
            </a:r>
            <a:r>
              <a:rPr lang="it-IT" altLang="it-IT" sz="2800" dirty="0">
                <a:cs typeface="Times" panose="02020603050405020304" pitchFamily="18" charset="0"/>
              </a:rPr>
              <a:t>Eritema e desquamazione del volto e del collo o</a:t>
            </a:r>
          </a:p>
          <a:p>
            <a:pPr>
              <a:spcBef>
                <a:spcPct val="0"/>
              </a:spcBef>
              <a:buClr>
                <a:srgbClr val="FF3300"/>
              </a:buClr>
              <a:buFontTx/>
              <a:buNone/>
            </a:pPr>
            <a:r>
              <a:rPr lang="it-IT" altLang="it-IT" sz="2800" dirty="0">
                <a:cs typeface="Times" panose="02020603050405020304" pitchFamily="18" charset="0"/>
              </a:rPr>
              <a:t>  generalizzato</a:t>
            </a:r>
          </a:p>
        </p:txBody>
      </p:sp>
    </p:spTree>
  </p:cSld>
  <p:clrMapOvr>
    <a:masterClrMapping/>
  </p:clrMapOvr>
  <p:transition spd="slow">
    <p:strips dir="ru"/>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SCABBAI NORV 2ù.jpg                                            0003C640HD iMac AllergoDermo           B905A49A:">
            <a:extLst>
              <a:ext uri="{FF2B5EF4-FFF2-40B4-BE49-F238E27FC236}">
                <a16:creationId xmlns:a16="http://schemas.microsoft.com/office/drawing/2014/main" id="{1EC5086B-05D2-4CC4-8B87-E34D9A721FD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86200" y="3032125"/>
            <a:ext cx="5257800" cy="382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5" descr="SCABBIA NORV 7.jpg                                             0003C640HD iMac AllergoDermo           B905A49A:">
            <a:extLst>
              <a:ext uri="{FF2B5EF4-FFF2-40B4-BE49-F238E27FC236}">
                <a16:creationId xmlns:a16="http://schemas.microsoft.com/office/drawing/2014/main" id="{F92084A4-4107-4A00-AD1F-45B6FB06D52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990600"/>
            <a:ext cx="43434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Rectangle 7">
            <a:extLst>
              <a:ext uri="{FF2B5EF4-FFF2-40B4-BE49-F238E27FC236}">
                <a16:creationId xmlns:a16="http://schemas.microsoft.com/office/drawing/2014/main" id="{CF57B623-0D22-49D8-91F4-FA43BC1929A4}"/>
              </a:ext>
            </a:extLst>
          </p:cNvPr>
          <p:cNvSpPr>
            <a:spLocks noChangeArrowheads="1"/>
          </p:cNvSpPr>
          <p:nvPr/>
        </p:nvSpPr>
        <p:spPr bwMode="auto">
          <a:xfrm>
            <a:off x="2514600" y="0"/>
            <a:ext cx="4095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3600">
                <a:solidFill>
                  <a:srgbClr val="FF0000"/>
                </a:solidFill>
                <a:cs typeface="Times" panose="02020603050405020304" pitchFamily="18" charset="0"/>
              </a:rPr>
              <a:t>Scabbia norvegese</a:t>
            </a:r>
          </a:p>
        </p:txBody>
      </p:sp>
    </p:spTree>
  </p:cSld>
  <p:clrMapOvr>
    <a:masterClrMapping/>
  </p:clrMapOvr>
  <p:transition spd="slow">
    <p:strips dir="ru"/>
  </p:transition>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SCABBIA NORV 3.jpg                                             0003C640HD iMac AllergoDermo           B905A49A:">
            <a:extLst>
              <a:ext uri="{FF2B5EF4-FFF2-40B4-BE49-F238E27FC236}">
                <a16:creationId xmlns:a16="http://schemas.microsoft.com/office/drawing/2014/main" id="{C8D4C83C-F1E7-4417-820C-14E10D60C18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914400"/>
            <a:ext cx="68580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3">
            <a:extLst>
              <a:ext uri="{FF2B5EF4-FFF2-40B4-BE49-F238E27FC236}">
                <a16:creationId xmlns:a16="http://schemas.microsoft.com/office/drawing/2014/main" id="{59E222F7-7198-49B0-8B29-67476FD31CE6}"/>
              </a:ext>
            </a:extLst>
          </p:cNvPr>
          <p:cNvSpPr>
            <a:spLocks noChangeArrowheads="1"/>
          </p:cNvSpPr>
          <p:nvPr/>
        </p:nvSpPr>
        <p:spPr bwMode="auto">
          <a:xfrm>
            <a:off x="2286000" y="0"/>
            <a:ext cx="4095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3600">
                <a:solidFill>
                  <a:srgbClr val="FF0000"/>
                </a:solidFill>
                <a:cs typeface="Times" panose="02020603050405020304" pitchFamily="18" charset="0"/>
              </a:rPr>
              <a:t>Scabbia norvegese</a:t>
            </a:r>
          </a:p>
        </p:txBody>
      </p:sp>
      <p:pic>
        <p:nvPicPr>
          <p:cNvPr id="32772" name="Picture 4" descr="SCABBIA NORV 6.jpg                                             0003C640HD iMac AllergoDermo           B905A49A:">
            <a:extLst>
              <a:ext uri="{FF2B5EF4-FFF2-40B4-BE49-F238E27FC236}">
                <a16:creationId xmlns:a16="http://schemas.microsoft.com/office/drawing/2014/main" id="{D38F1CC1-31D6-4C48-8FF4-7F4F3A940E6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67400" y="4770438"/>
            <a:ext cx="3276600"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trips dir="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olo 1">
            <a:extLst>
              <a:ext uri="{FF2B5EF4-FFF2-40B4-BE49-F238E27FC236}">
                <a16:creationId xmlns:a16="http://schemas.microsoft.com/office/drawing/2014/main" id="{CE425D45-D8AC-46FE-AFD1-97ABF7F985F0}"/>
              </a:ext>
            </a:extLst>
          </p:cNvPr>
          <p:cNvSpPr>
            <a:spLocks noGrp="1" noChangeArrowheads="1"/>
          </p:cNvSpPr>
          <p:nvPr>
            <p:ph type="title"/>
          </p:nvPr>
        </p:nvSpPr>
        <p:spPr/>
        <p:txBody>
          <a:bodyPr/>
          <a:lstStyle/>
          <a:p>
            <a:r>
              <a:rPr lang="it-IT" altLang="it-IT">
                <a:solidFill>
                  <a:srgbClr val="FF0000"/>
                </a:solidFill>
              </a:rPr>
              <a:t>Scelta del topico</a:t>
            </a:r>
          </a:p>
        </p:txBody>
      </p:sp>
      <p:sp>
        <p:nvSpPr>
          <p:cNvPr id="30723" name="Segnaposto contenuto 2">
            <a:extLst>
              <a:ext uri="{FF2B5EF4-FFF2-40B4-BE49-F238E27FC236}">
                <a16:creationId xmlns:a16="http://schemas.microsoft.com/office/drawing/2014/main" id="{84D45366-916C-4D91-BC17-23002343B2BD}"/>
              </a:ext>
            </a:extLst>
          </p:cNvPr>
          <p:cNvSpPr>
            <a:spLocks noGrp="1" noChangeArrowheads="1"/>
          </p:cNvSpPr>
          <p:nvPr>
            <p:ph idx="1"/>
          </p:nvPr>
        </p:nvSpPr>
        <p:spPr/>
        <p:txBody>
          <a:bodyPr/>
          <a:lstStyle/>
          <a:p>
            <a:r>
              <a:rPr lang="it-IT" altLang="it-IT" sz="2800" dirty="0"/>
              <a:t>Gli unguenti, usati per lo più come lubrificanti, sono impiegati per il trattamento di dermatiti crostose, lichenificate, desquamative</a:t>
            </a:r>
          </a:p>
          <a:p>
            <a:r>
              <a:rPr lang="it-IT" altLang="it-IT" sz="2800" dirty="0"/>
              <a:t>Le lozioni sono emulsioni di facile applicazione, impiegate specialmente a livello del cuoio capelluto</a:t>
            </a:r>
          </a:p>
          <a:p>
            <a:r>
              <a:rPr lang="it-IT" altLang="it-IT" sz="2800" dirty="0"/>
              <a:t>I talchi vengono usati in caso di lesioni essudanti</a:t>
            </a:r>
          </a:p>
          <a:p>
            <a:r>
              <a:rPr lang="it-IT" altLang="it-IT" sz="2800" dirty="0"/>
              <a:t>Le basi più comunemente impiegate sono l'alcol etilico, il glicole propilenico, il glicole polietilenico e l'acqua </a:t>
            </a:r>
          </a:p>
        </p:txBody>
      </p:sp>
    </p:spTree>
  </p:cSld>
  <p:clrMapOvr>
    <a:masterClrMapping/>
  </p:clrMapOvr>
  <p:transition spd="slow">
    <p:strips dir="ru"/>
  </p:transition>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scabbia8.tif                                                   0003C65CHD iMac AllergoDermo           B905A49A:">
            <a:extLst>
              <a:ext uri="{FF2B5EF4-FFF2-40B4-BE49-F238E27FC236}">
                <a16:creationId xmlns:a16="http://schemas.microsoft.com/office/drawing/2014/main" id="{96AD6BB5-2845-4338-90C7-D3BB02C04CA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876800" y="1752600"/>
            <a:ext cx="4267200" cy="3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3" descr="scabbia9.tif                                                   0003C65CHD iMac AllergoDermo           B905A49A:">
            <a:extLst>
              <a:ext uri="{FF2B5EF4-FFF2-40B4-BE49-F238E27FC236}">
                <a16:creationId xmlns:a16="http://schemas.microsoft.com/office/drawing/2014/main" id="{249768D4-EA67-4622-A7CB-2BF97C7DC4C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1000" y="3805238"/>
            <a:ext cx="4038600" cy="305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4" descr=" Fig.5.jpg                                                      0003C637HD iMac AllergoDermo           B905A49A:">
            <a:extLst>
              <a:ext uri="{FF2B5EF4-FFF2-40B4-BE49-F238E27FC236}">
                <a16:creationId xmlns:a16="http://schemas.microsoft.com/office/drawing/2014/main" id="{4C3ED303-3A20-43BE-A5E4-96687F48A66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724400" cy="368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Rectangle 5">
            <a:extLst>
              <a:ext uri="{FF2B5EF4-FFF2-40B4-BE49-F238E27FC236}">
                <a16:creationId xmlns:a16="http://schemas.microsoft.com/office/drawing/2014/main" id="{E0602964-6FC0-483D-8626-8BEEFBAFB3CF}"/>
              </a:ext>
            </a:extLst>
          </p:cNvPr>
          <p:cNvSpPr>
            <a:spLocks noChangeArrowheads="1"/>
          </p:cNvSpPr>
          <p:nvPr/>
        </p:nvSpPr>
        <p:spPr bwMode="auto">
          <a:xfrm>
            <a:off x="4800600" y="0"/>
            <a:ext cx="4095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3600">
                <a:solidFill>
                  <a:srgbClr val="FF0000"/>
                </a:solidFill>
                <a:cs typeface="Times" panose="02020603050405020304" pitchFamily="18" charset="0"/>
              </a:rPr>
              <a:t>Scabbia norvegese</a:t>
            </a:r>
          </a:p>
        </p:txBody>
      </p:sp>
    </p:spTree>
  </p:cSld>
  <p:clrMapOvr>
    <a:masterClrMapping/>
  </p:clrMapOvr>
  <p:transition spd="slow">
    <p:strips dir="ru"/>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Line 3">
            <a:extLst>
              <a:ext uri="{FF2B5EF4-FFF2-40B4-BE49-F238E27FC236}">
                <a16:creationId xmlns:a16="http://schemas.microsoft.com/office/drawing/2014/main" id="{9F243A67-F2AE-4D9F-8C63-58EACA62935F}"/>
              </a:ext>
            </a:extLst>
          </p:cNvPr>
          <p:cNvSpPr>
            <a:spLocks noChangeShapeType="1"/>
          </p:cNvSpPr>
          <p:nvPr/>
        </p:nvSpPr>
        <p:spPr bwMode="auto">
          <a:xfrm>
            <a:off x="4648200" y="1143000"/>
            <a:ext cx="744538" cy="0"/>
          </a:xfrm>
          <a:prstGeom prst="line">
            <a:avLst/>
          </a:prstGeom>
          <a:noFill/>
          <a:ln w="254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4819" name="Line 4">
            <a:extLst>
              <a:ext uri="{FF2B5EF4-FFF2-40B4-BE49-F238E27FC236}">
                <a16:creationId xmlns:a16="http://schemas.microsoft.com/office/drawing/2014/main" id="{EA6F5DEB-9E20-49D4-94A2-ACFB3E5C52D1}"/>
              </a:ext>
            </a:extLst>
          </p:cNvPr>
          <p:cNvSpPr>
            <a:spLocks noChangeShapeType="1"/>
          </p:cNvSpPr>
          <p:nvPr/>
        </p:nvSpPr>
        <p:spPr bwMode="auto">
          <a:xfrm>
            <a:off x="4724400" y="2819400"/>
            <a:ext cx="744538" cy="0"/>
          </a:xfrm>
          <a:prstGeom prst="line">
            <a:avLst/>
          </a:prstGeom>
          <a:noFill/>
          <a:ln w="254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4820" name="Rectangle 5">
            <a:extLst>
              <a:ext uri="{FF2B5EF4-FFF2-40B4-BE49-F238E27FC236}">
                <a16:creationId xmlns:a16="http://schemas.microsoft.com/office/drawing/2014/main" id="{0AE19ADE-659F-44C7-8547-782190CBFD4B}"/>
              </a:ext>
            </a:extLst>
          </p:cNvPr>
          <p:cNvSpPr>
            <a:spLocks noChangeArrowheads="1"/>
          </p:cNvSpPr>
          <p:nvPr/>
        </p:nvSpPr>
        <p:spPr bwMode="auto">
          <a:xfrm>
            <a:off x="-762000" y="838200"/>
            <a:ext cx="990600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2">
              <a:spcBef>
                <a:spcPct val="0"/>
              </a:spcBef>
              <a:buFont typeface="Symbol" panose="05050102010706020507" pitchFamily="18" charset="2"/>
              <a:buNone/>
            </a:pPr>
            <a:r>
              <a:rPr lang="it-IT" altLang="it-IT" sz="3600" dirty="0">
                <a:cs typeface="Times" panose="02020603050405020304" pitchFamily="18" charset="0"/>
              </a:rPr>
              <a:t>Scabbia normale		10-15 acari </a:t>
            </a:r>
          </a:p>
          <a:p>
            <a:pPr lvl="2">
              <a:spcBef>
                <a:spcPct val="0"/>
              </a:spcBef>
              <a:buFont typeface="Symbol" panose="05050102010706020507" pitchFamily="18" charset="2"/>
              <a:buNone/>
            </a:pPr>
            <a:r>
              <a:rPr lang="it-IT" altLang="it-IT" sz="3600" dirty="0">
                <a:cs typeface="Times" panose="02020603050405020304" pitchFamily="18" charset="0"/>
              </a:rPr>
              <a:t>						(da 3 a  50)</a:t>
            </a:r>
          </a:p>
          <a:p>
            <a:pPr>
              <a:spcBef>
                <a:spcPct val="0"/>
              </a:spcBef>
              <a:buClr>
                <a:srgbClr val="FF3300"/>
              </a:buClr>
              <a:buFontTx/>
              <a:buNone/>
            </a:pPr>
            <a:endParaRPr lang="it-IT" altLang="it-IT" sz="3600" dirty="0">
              <a:cs typeface="Times" panose="02020603050405020304" pitchFamily="18" charset="0"/>
            </a:endParaRPr>
          </a:p>
          <a:p>
            <a:pPr>
              <a:spcBef>
                <a:spcPct val="0"/>
              </a:spcBef>
              <a:buClr>
                <a:srgbClr val="FF3300"/>
              </a:buClr>
              <a:buFontTx/>
              <a:buNone/>
            </a:pPr>
            <a:r>
              <a:rPr lang="it-IT" altLang="it-IT" sz="3600" dirty="0">
                <a:cs typeface="Times" panose="02020603050405020304" pitchFamily="18" charset="0"/>
              </a:rPr>
              <a:t>	Scabbia norvegese		da 100 milioni </a:t>
            </a:r>
          </a:p>
          <a:p>
            <a:pPr>
              <a:spcBef>
                <a:spcPct val="0"/>
              </a:spcBef>
              <a:buClr>
                <a:srgbClr val="FF3300"/>
              </a:buClr>
              <a:buFontTx/>
              <a:buNone/>
            </a:pPr>
            <a:r>
              <a:rPr lang="it-IT" altLang="it-IT" sz="3600" dirty="0">
                <a:cs typeface="Times" panose="02020603050405020304" pitchFamily="18" charset="0"/>
              </a:rPr>
              <a:t>							di acari</a:t>
            </a:r>
            <a:endParaRPr lang="it-IT" altLang="it-IT" dirty="0"/>
          </a:p>
        </p:txBody>
      </p:sp>
      <p:pic>
        <p:nvPicPr>
          <p:cNvPr id="34821" name="Picture 6" descr="ninfa                                                          0003C641HD iMac AllergoDermo           B905A49A:">
            <a:extLst>
              <a:ext uri="{FF2B5EF4-FFF2-40B4-BE49-F238E27FC236}">
                <a16:creationId xmlns:a16="http://schemas.microsoft.com/office/drawing/2014/main" id="{7CACF342-9B93-4DA7-B4E7-9A4460F7DED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09800" y="4191000"/>
            <a:ext cx="202088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trips dir="ru"/>
  </p:transition>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7381427C-B037-4630-90F0-AC46DC426306}"/>
              </a:ext>
            </a:extLst>
          </p:cNvPr>
          <p:cNvSpPr>
            <a:spLocks noChangeArrowheads="1"/>
          </p:cNvSpPr>
          <p:nvPr/>
        </p:nvSpPr>
        <p:spPr bwMode="auto">
          <a:xfrm>
            <a:off x="0" y="0"/>
            <a:ext cx="9144000" cy="594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
                <a:srgbClr val="FF3300"/>
              </a:buClr>
              <a:buFontTx/>
              <a:buNone/>
            </a:pPr>
            <a:r>
              <a:rPr lang="it-IT" altLang="it-IT" sz="4800">
                <a:solidFill>
                  <a:srgbClr val="FF0000"/>
                </a:solidFill>
                <a:cs typeface="Times" panose="02020603050405020304" pitchFamily="18" charset="0"/>
              </a:rPr>
              <a:t>Varianti cliniche</a:t>
            </a:r>
          </a:p>
          <a:p>
            <a:pPr algn="ctr">
              <a:spcBef>
                <a:spcPct val="0"/>
              </a:spcBef>
              <a:buFontTx/>
              <a:buNone/>
            </a:pPr>
            <a:endParaRPr lang="it-IT" altLang="it-IT" sz="1400">
              <a:solidFill>
                <a:srgbClr val="FF0000"/>
              </a:solidFill>
              <a:cs typeface="Times" panose="02020603050405020304" pitchFamily="18" charset="0"/>
            </a:endParaRPr>
          </a:p>
          <a:p>
            <a:pPr algn="ctr">
              <a:spcBef>
                <a:spcPct val="0"/>
              </a:spcBef>
              <a:buFontTx/>
              <a:buNone/>
            </a:pPr>
            <a:r>
              <a:rPr lang="it-IT" altLang="it-IT" sz="3600">
                <a:solidFill>
                  <a:srgbClr val="FF0000"/>
                </a:solidFill>
                <a:cs typeface="Times" panose="02020603050405020304" pitchFamily="18" charset="0"/>
              </a:rPr>
              <a:t>Scabbia in pazienti HIV </a:t>
            </a:r>
          </a:p>
          <a:p>
            <a:pPr lvl="2">
              <a:spcBef>
                <a:spcPct val="0"/>
              </a:spcBef>
              <a:buFont typeface="Symbol" panose="05050102010706020507" pitchFamily="18" charset="2"/>
              <a:buNone/>
            </a:pPr>
            <a:endParaRPr lang="it-IT" altLang="it-IT" sz="1400">
              <a:cs typeface="Times" panose="02020603050405020304" pitchFamily="18" charset="0"/>
            </a:endParaRPr>
          </a:p>
          <a:p>
            <a:pPr>
              <a:spcBef>
                <a:spcPct val="0"/>
              </a:spcBef>
              <a:buClr>
                <a:srgbClr val="FF3300"/>
              </a:buClr>
            </a:pPr>
            <a:endParaRPr lang="it-IT" altLang="it-IT" sz="2400">
              <a:cs typeface="Times" panose="02020603050405020304" pitchFamily="18" charset="0"/>
            </a:endParaRPr>
          </a:p>
          <a:p>
            <a:pPr>
              <a:spcBef>
                <a:spcPct val="0"/>
              </a:spcBef>
              <a:buFontTx/>
              <a:buNone/>
            </a:pPr>
            <a:endParaRPr lang="it-IT" altLang="it-IT">
              <a:cs typeface="Times" panose="02020603050405020304" pitchFamily="18" charset="0"/>
            </a:endParaRPr>
          </a:p>
          <a:p>
            <a:pPr>
              <a:spcBef>
                <a:spcPct val="0"/>
              </a:spcBef>
              <a:buClr>
                <a:srgbClr val="FF3300"/>
              </a:buClr>
            </a:pPr>
            <a:r>
              <a:rPr lang="it-IT" altLang="it-IT">
                <a:cs typeface="Times" panose="02020603050405020304" pitchFamily="18" charset="0"/>
              </a:rPr>
              <a:t> </a:t>
            </a:r>
            <a:r>
              <a:rPr lang="it-IT" altLang="it-IT" sz="3600">
                <a:cs typeface="Times" panose="02020603050405020304" pitchFamily="18" charset="0"/>
              </a:rPr>
              <a:t>Assenza di prurito</a:t>
            </a:r>
          </a:p>
          <a:p>
            <a:pPr>
              <a:spcBef>
                <a:spcPct val="0"/>
              </a:spcBef>
              <a:buClr>
                <a:srgbClr val="FF3300"/>
              </a:buClr>
            </a:pPr>
            <a:r>
              <a:rPr lang="it-IT" altLang="it-IT" sz="3600">
                <a:cs typeface="Times" panose="02020603050405020304" pitchFamily="18" charset="0"/>
              </a:rPr>
              <a:t> Elevato numero di acari</a:t>
            </a:r>
          </a:p>
          <a:p>
            <a:pPr>
              <a:spcBef>
                <a:spcPct val="0"/>
              </a:spcBef>
              <a:buClr>
                <a:srgbClr val="FF3300"/>
              </a:buClr>
            </a:pPr>
            <a:r>
              <a:rPr lang="it-IT" altLang="it-IT" sz="3600">
                <a:cs typeface="Times" panose="02020603050405020304" pitchFamily="18" charset="0"/>
              </a:rPr>
              <a:t> Assenza di ipercheratosi</a:t>
            </a:r>
          </a:p>
          <a:p>
            <a:pPr algn="ctr">
              <a:spcBef>
                <a:spcPct val="0"/>
              </a:spcBef>
              <a:buClr>
                <a:srgbClr val="FF3300"/>
              </a:buClr>
              <a:buFontTx/>
              <a:buNone/>
            </a:pPr>
            <a:endParaRPr lang="it-IT" altLang="it-IT" sz="3600">
              <a:cs typeface="Times" panose="02020603050405020304" pitchFamily="18" charset="0"/>
            </a:endParaRPr>
          </a:p>
          <a:p>
            <a:pPr algn="ctr">
              <a:spcBef>
                <a:spcPct val="0"/>
              </a:spcBef>
              <a:buClr>
                <a:srgbClr val="FF3300"/>
              </a:buClr>
              <a:buFontTx/>
              <a:buNone/>
            </a:pPr>
            <a:r>
              <a:rPr lang="it-IT" altLang="it-IT" sz="3600">
                <a:cs typeface="Times" panose="02020603050405020304" pitchFamily="18" charset="0"/>
              </a:rPr>
              <a:t>2-4% dei pz con AIDS ha la scabbia norvegese   (CD4 &lt; 1,5 x 10</a:t>
            </a:r>
            <a:r>
              <a:rPr lang="it-IT" altLang="it-IT" sz="3600" baseline="30000">
                <a:cs typeface="Times" panose="02020603050405020304" pitchFamily="18" charset="0"/>
              </a:rPr>
              <a:t>9  </a:t>
            </a:r>
            <a:r>
              <a:rPr lang="it-IT" altLang="it-IT" sz="3600">
                <a:cs typeface="Times" panose="02020603050405020304" pitchFamily="18" charset="0"/>
              </a:rPr>
              <a:t>/L)</a:t>
            </a:r>
          </a:p>
        </p:txBody>
      </p:sp>
    </p:spTree>
  </p:cSld>
  <p:clrMapOvr>
    <a:masterClrMapping/>
  </p:clrMapOvr>
  <p:transition spd="slow">
    <p:strips dir="ru"/>
  </p:transition>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76F79009-B6C8-427A-AA78-260171124845}"/>
              </a:ext>
            </a:extLst>
          </p:cNvPr>
          <p:cNvSpPr>
            <a:spLocks noChangeArrowheads="1"/>
          </p:cNvSpPr>
          <p:nvPr/>
        </p:nvSpPr>
        <p:spPr bwMode="auto">
          <a:xfrm>
            <a:off x="0" y="0"/>
            <a:ext cx="9144000" cy="661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
                <a:srgbClr val="FF3300"/>
              </a:buClr>
              <a:buFontTx/>
              <a:buNone/>
            </a:pPr>
            <a:r>
              <a:rPr lang="it-IT" altLang="it-IT" sz="4800">
                <a:solidFill>
                  <a:srgbClr val="FF3300"/>
                </a:solidFill>
                <a:cs typeface="Times" panose="02020603050405020304" pitchFamily="18" charset="0"/>
              </a:rPr>
              <a:t>     </a:t>
            </a:r>
            <a:r>
              <a:rPr lang="it-IT" altLang="it-IT" sz="4800">
                <a:solidFill>
                  <a:srgbClr val="FF0000"/>
                </a:solidFill>
                <a:cs typeface="Times" panose="02020603050405020304" pitchFamily="18" charset="0"/>
              </a:rPr>
              <a:t>Varianti cliniche</a:t>
            </a:r>
          </a:p>
          <a:p>
            <a:pPr>
              <a:spcBef>
                <a:spcPct val="0"/>
              </a:spcBef>
              <a:buFontTx/>
              <a:buNone/>
            </a:pPr>
            <a:endParaRPr lang="it-IT" altLang="it-IT" sz="1400">
              <a:solidFill>
                <a:srgbClr val="FF0000"/>
              </a:solidFill>
              <a:cs typeface="Times" panose="02020603050405020304" pitchFamily="18" charset="0"/>
            </a:endParaRPr>
          </a:p>
          <a:p>
            <a:pPr>
              <a:spcBef>
                <a:spcPct val="0"/>
              </a:spcBef>
              <a:buFontTx/>
              <a:buNone/>
            </a:pPr>
            <a:r>
              <a:rPr lang="it-IT" altLang="it-IT" sz="3600">
                <a:solidFill>
                  <a:srgbClr val="FF0000"/>
                </a:solidFill>
                <a:cs typeface="Times" panose="02020603050405020304" pitchFamily="18" charset="0"/>
              </a:rPr>
              <a:t>       Scabbia negli anziani </a:t>
            </a:r>
            <a:endParaRPr lang="it-IT" altLang="it-IT">
              <a:solidFill>
                <a:srgbClr val="FF0000"/>
              </a:solidFill>
              <a:cs typeface="Times" panose="02020603050405020304" pitchFamily="18" charset="0"/>
            </a:endParaRPr>
          </a:p>
          <a:p>
            <a:pPr>
              <a:spcBef>
                <a:spcPct val="0"/>
              </a:spcBef>
              <a:buFontTx/>
              <a:buNone/>
            </a:pPr>
            <a:endParaRPr lang="it-IT" altLang="it-IT" sz="2400" u="sng">
              <a:cs typeface="Times" panose="02020603050405020304" pitchFamily="18" charset="0"/>
            </a:endParaRPr>
          </a:p>
          <a:p>
            <a:pPr>
              <a:spcBef>
                <a:spcPct val="0"/>
              </a:spcBef>
              <a:buClr>
                <a:srgbClr val="FF3300"/>
              </a:buClr>
            </a:pPr>
            <a:r>
              <a:rPr lang="it-IT" altLang="it-IT">
                <a:cs typeface="Times" panose="02020603050405020304" pitchFamily="18" charset="0"/>
              </a:rPr>
              <a:t> Papulo-pustole	</a:t>
            </a:r>
          </a:p>
          <a:p>
            <a:pPr>
              <a:lnSpc>
                <a:spcPct val="110000"/>
              </a:lnSpc>
              <a:spcBef>
                <a:spcPct val="0"/>
              </a:spcBef>
              <a:buClr>
                <a:srgbClr val="FF3300"/>
              </a:buClr>
            </a:pPr>
            <a:r>
              <a:rPr lang="it-IT" altLang="it-IT">
                <a:cs typeface="Times" panose="02020603050405020304" pitchFamily="18" charset="0"/>
              </a:rPr>
              <a:t> Interessamento tronco (regione </a:t>
            </a:r>
          </a:p>
          <a:p>
            <a:pPr>
              <a:lnSpc>
                <a:spcPct val="110000"/>
              </a:lnSpc>
              <a:spcBef>
                <a:spcPct val="0"/>
              </a:spcBef>
              <a:buClr>
                <a:srgbClr val="FF3300"/>
              </a:buClr>
              <a:buFontTx/>
              <a:buNone/>
            </a:pPr>
            <a:r>
              <a:rPr lang="it-IT" altLang="it-IT">
                <a:cs typeface="Times" panose="02020603050405020304" pitchFamily="18" charset="0"/>
              </a:rPr>
              <a:t>  interscapolare), arti inferiori</a:t>
            </a:r>
          </a:p>
          <a:p>
            <a:pPr>
              <a:lnSpc>
                <a:spcPct val="110000"/>
              </a:lnSpc>
              <a:spcBef>
                <a:spcPct val="0"/>
              </a:spcBef>
              <a:buClr>
                <a:srgbClr val="FF3300"/>
              </a:buClr>
            </a:pPr>
            <a:r>
              <a:rPr lang="it-IT" altLang="it-IT">
                <a:cs typeface="Times" panose="02020603050405020304" pitchFamily="18" charset="0"/>
              </a:rPr>
              <a:t> Prurito assente o misdiagnosticato</a:t>
            </a:r>
          </a:p>
          <a:p>
            <a:pPr>
              <a:spcBef>
                <a:spcPct val="0"/>
              </a:spcBef>
              <a:buClr>
                <a:srgbClr val="FF3300"/>
              </a:buClr>
              <a:buFontTx/>
              <a:buNone/>
            </a:pPr>
            <a:endParaRPr lang="it-IT" altLang="it-IT" sz="2800">
              <a:cs typeface="Times" panose="02020603050405020304" pitchFamily="18" charset="0"/>
            </a:endParaRPr>
          </a:p>
          <a:p>
            <a:pPr>
              <a:spcBef>
                <a:spcPct val="0"/>
              </a:spcBef>
            </a:pPr>
            <a:r>
              <a:rPr lang="it-IT" altLang="it-IT" sz="2800">
                <a:cs typeface="Times" panose="02020603050405020304" pitchFamily="18" charset="0"/>
              </a:rPr>
              <a:t> &lt; desquamazione corneociti</a:t>
            </a:r>
          </a:p>
          <a:p>
            <a:pPr>
              <a:spcBef>
                <a:spcPct val="0"/>
              </a:spcBef>
            </a:pPr>
            <a:r>
              <a:rPr lang="it-IT" altLang="it-IT" sz="2800">
                <a:cs typeface="Times" panose="02020603050405020304" pitchFamily="18" charset="0"/>
              </a:rPr>
              <a:t> &gt; tempo rinnovamento strato corneo</a:t>
            </a:r>
          </a:p>
          <a:p>
            <a:pPr>
              <a:spcBef>
                <a:spcPct val="0"/>
              </a:spcBef>
            </a:pPr>
            <a:r>
              <a:rPr lang="it-IT" altLang="it-IT" sz="2800">
                <a:cs typeface="Times" panose="02020603050405020304" pitchFamily="18" charset="0"/>
              </a:rPr>
              <a:t> Alterazione lipidi di superficie</a:t>
            </a:r>
          </a:p>
          <a:p>
            <a:pPr>
              <a:spcBef>
                <a:spcPct val="0"/>
              </a:spcBef>
            </a:pPr>
            <a:r>
              <a:rPr lang="it-IT" altLang="it-IT" sz="2800">
                <a:cs typeface="Times" panose="02020603050405020304" pitchFamily="18" charset="0"/>
              </a:rPr>
              <a:t> &lt; ondulazione della giunzione DE con appiattimento della superficie dell'epidermide</a:t>
            </a:r>
            <a:endParaRPr lang="it-IT" altLang="it-IT">
              <a:cs typeface="Times" panose="02020603050405020304" pitchFamily="18" charset="0"/>
            </a:endParaRPr>
          </a:p>
        </p:txBody>
      </p:sp>
      <p:pic>
        <p:nvPicPr>
          <p:cNvPr id="36867" name="Picture 3" descr="scabbia  anziano.jpg                                           0002C7DCCondivisione                   B57D0874:">
            <a:extLst>
              <a:ext uri="{FF2B5EF4-FFF2-40B4-BE49-F238E27FC236}">
                <a16:creationId xmlns:a16="http://schemas.microsoft.com/office/drawing/2014/main" id="{608B0D55-5C17-489E-B330-DB70061E8A2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06958" y="0"/>
            <a:ext cx="2137042" cy="3573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trips dir="ru"/>
  </p:transition>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49E893CD-677D-4548-996D-CCDF7303CD07}"/>
              </a:ext>
            </a:extLst>
          </p:cNvPr>
          <p:cNvSpPr>
            <a:spLocks noChangeArrowheads="1"/>
          </p:cNvSpPr>
          <p:nvPr/>
        </p:nvSpPr>
        <p:spPr bwMode="auto">
          <a:xfrm>
            <a:off x="271463" y="0"/>
            <a:ext cx="8872537" cy="615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
                <a:srgbClr val="FF3300"/>
              </a:buClr>
              <a:buFontTx/>
              <a:buNone/>
            </a:pPr>
            <a:r>
              <a:rPr lang="it-IT" altLang="it-IT" sz="4800">
                <a:solidFill>
                  <a:srgbClr val="FF0000"/>
                </a:solidFill>
                <a:cs typeface="Times" panose="02020603050405020304" pitchFamily="18" charset="0"/>
              </a:rPr>
              <a:t>Scabbia nodulare</a:t>
            </a:r>
          </a:p>
          <a:p>
            <a:pPr algn="ctr">
              <a:spcBef>
                <a:spcPct val="0"/>
              </a:spcBef>
              <a:buFontTx/>
              <a:buNone/>
            </a:pPr>
            <a:endParaRPr lang="it-IT" altLang="it-IT" sz="1400">
              <a:solidFill>
                <a:srgbClr val="FF3300"/>
              </a:solidFill>
              <a:cs typeface="Times" panose="02020603050405020304" pitchFamily="18" charset="0"/>
            </a:endParaRPr>
          </a:p>
          <a:p>
            <a:pPr>
              <a:spcBef>
                <a:spcPct val="0"/>
              </a:spcBef>
              <a:buFontTx/>
              <a:buNone/>
            </a:pPr>
            <a:endParaRPr lang="it-IT" altLang="it-IT" sz="2400" u="sng">
              <a:cs typeface="Times" panose="02020603050405020304" pitchFamily="18" charset="0"/>
            </a:endParaRPr>
          </a:p>
          <a:p>
            <a:pPr>
              <a:spcBef>
                <a:spcPct val="0"/>
              </a:spcBef>
              <a:buClr>
                <a:srgbClr val="FF3300"/>
              </a:buClr>
            </a:pPr>
            <a:r>
              <a:rPr lang="it-IT" altLang="it-IT" sz="3600">
                <a:cs typeface="Times" panose="02020603050405020304" pitchFamily="18" charset="0"/>
              </a:rPr>
              <a:t> Noduli pruriginosi che persistono per </a:t>
            </a:r>
          </a:p>
          <a:p>
            <a:pPr>
              <a:spcBef>
                <a:spcPct val="0"/>
              </a:spcBef>
              <a:buClr>
                <a:srgbClr val="FF3300"/>
              </a:buClr>
              <a:buFontTx/>
              <a:buNone/>
            </a:pPr>
            <a:r>
              <a:rPr lang="it-IT" altLang="it-IT" sz="3600">
                <a:cs typeface="Times" panose="02020603050405020304" pitchFamily="18" charset="0"/>
              </a:rPr>
              <a:t>  settimane o mesi dopo il trattamento</a:t>
            </a:r>
          </a:p>
          <a:p>
            <a:pPr>
              <a:spcBef>
                <a:spcPct val="0"/>
              </a:spcBef>
              <a:buClr>
                <a:srgbClr val="FF3300"/>
              </a:buClr>
            </a:pPr>
            <a:r>
              <a:rPr lang="it-IT" altLang="it-IT" sz="3600">
                <a:cs typeface="Times" panose="02020603050405020304" pitchFamily="18" charset="0"/>
              </a:rPr>
              <a:t> Istologia: infiltrato infiammatorio </a:t>
            </a:r>
          </a:p>
          <a:p>
            <a:pPr>
              <a:spcBef>
                <a:spcPct val="0"/>
              </a:spcBef>
              <a:buClr>
                <a:srgbClr val="FF3300"/>
              </a:buClr>
              <a:buFontTx/>
              <a:buNone/>
            </a:pPr>
            <a:r>
              <a:rPr lang="it-IT" altLang="it-IT" sz="3600">
                <a:cs typeface="Times" panose="02020603050405020304" pitchFamily="18" charset="0"/>
              </a:rPr>
              <a:t>  linfoistiocitario</a:t>
            </a:r>
          </a:p>
          <a:p>
            <a:pPr>
              <a:spcBef>
                <a:spcPct val="0"/>
              </a:spcBef>
              <a:buClr>
                <a:srgbClr val="FF3300"/>
              </a:buClr>
              <a:buFontTx/>
              <a:buNone/>
            </a:pPr>
            <a:endParaRPr lang="it-IT" altLang="it-IT" sz="3600" i="1">
              <a:cs typeface="Times" panose="02020603050405020304" pitchFamily="18" charset="0"/>
            </a:endParaRPr>
          </a:p>
          <a:p>
            <a:pPr algn="ctr">
              <a:spcBef>
                <a:spcPct val="0"/>
              </a:spcBef>
              <a:buFontTx/>
              <a:buNone/>
            </a:pPr>
            <a:r>
              <a:rPr lang="it-IT" altLang="it-IT" sz="4400">
                <a:cs typeface="Times" panose="02020603050405020304" pitchFamily="18" charset="0"/>
              </a:rPr>
              <a:t>Risposta infiammatoria prolungata ad antigeni dell’acaro</a:t>
            </a:r>
          </a:p>
          <a:p>
            <a:pPr>
              <a:spcBef>
                <a:spcPct val="0"/>
              </a:spcBef>
              <a:buFontTx/>
              <a:buNone/>
            </a:pPr>
            <a:r>
              <a:rPr lang="it-IT" altLang="it-IT" sz="4400">
                <a:cs typeface="Times" panose="02020603050405020304" pitchFamily="18" charset="0"/>
              </a:rPr>
              <a:t> </a:t>
            </a:r>
            <a:endParaRPr lang="it-IT" altLang="it-IT" sz="4400" i="1">
              <a:cs typeface="Times" panose="02020603050405020304" pitchFamily="18" charset="0"/>
            </a:endParaRPr>
          </a:p>
        </p:txBody>
      </p:sp>
    </p:spTree>
  </p:cSld>
  <p:clrMapOvr>
    <a:masterClrMapping/>
  </p:clrMapOvr>
  <p:transition spd="slow">
    <p:strips dir="ru"/>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scabbia6.tif                                                   0003C65CHD iMac AllergoDermo           B905A49A:">
            <a:extLst>
              <a:ext uri="{FF2B5EF4-FFF2-40B4-BE49-F238E27FC236}">
                <a16:creationId xmlns:a16="http://schemas.microsoft.com/office/drawing/2014/main" id="{5CDD415C-0FA3-4DA1-9347-0D2E5B4B81C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52578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3" descr="scabbia7.tif                                                   0003C65CHD iMac AllergoDermo           B905A49A:">
            <a:extLst>
              <a:ext uri="{FF2B5EF4-FFF2-40B4-BE49-F238E27FC236}">
                <a16:creationId xmlns:a16="http://schemas.microsoft.com/office/drawing/2014/main" id="{1EC87C73-12B6-4E68-A407-92988D3613F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67200" y="3697288"/>
            <a:ext cx="4876800" cy="316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Rectangle 5">
            <a:extLst>
              <a:ext uri="{FF2B5EF4-FFF2-40B4-BE49-F238E27FC236}">
                <a16:creationId xmlns:a16="http://schemas.microsoft.com/office/drawing/2014/main" id="{FA8A75ED-E434-4821-BE9E-4AEB216B6E7D}"/>
              </a:ext>
            </a:extLst>
          </p:cNvPr>
          <p:cNvSpPr>
            <a:spLocks noChangeArrowheads="1"/>
          </p:cNvSpPr>
          <p:nvPr/>
        </p:nvSpPr>
        <p:spPr bwMode="auto">
          <a:xfrm>
            <a:off x="5867400" y="0"/>
            <a:ext cx="2560638"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4800">
                <a:solidFill>
                  <a:srgbClr val="FF0000"/>
                </a:solidFill>
                <a:cs typeface="Times" panose="02020603050405020304" pitchFamily="18" charset="0"/>
              </a:rPr>
              <a:t>Scabbia </a:t>
            </a:r>
          </a:p>
          <a:p>
            <a:pPr>
              <a:spcBef>
                <a:spcPct val="0"/>
              </a:spcBef>
              <a:buFontTx/>
              <a:buNone/>
            </a:pPr>
            <a:r>
              <a:rPr lang="it-IT" altLang="it-IT" sz="4800">
                <a:solidFill>
                  <a:srgbClr val="FF0000"/>
                </a:solidFill>
                <a:cs typeface="Times" panose="02020603050405020304" pitchFamily="18" charset="0"/>
              </a:rPr>
              <a:t>nodulare</a:t>
            </a:r>
          </a:p>
        </p:txBody>
      </p:sp>
    </p:spTree>
  </p:cSld>
  <p:clrMapOvr>
    <a:masterClrMapping/>
  </p:clrMapOvr>
  <p:transition spd="slow">
    <p:strips dir="ru"/>
  </p:transition>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scabbia34_1.tif                                                0003C65CHD iMac AllergoDermo           B905A49A:">
            <a:extLst>
              <a:ext uri="{FF2B5EF4-FFF2-40B4-BE49-F238E27FC236}">
                <a16:creationId xmlns:a16="http://schemas.microsoft.com/office/drawing/2014/main" id="{E369515B-3D8F-4FE5-89BA-DB3AABB1932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81600" y="3911600"/>
            <a:ext cx="396240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3" descr="scabbia35_1.tif                                                0003C65CHD iMac AllergoDermo           B905A49A:">
            <a:extLst>
              <a:ext uri="{FF2B5EF4-FFF2-40B4-BE49-F238E27FC236}">
                <a16:creationId xmlns:a16="http://schemas.microsoft.com/office/drawing/2014/main" id="{18DE1606-D7C0-43C0-AF5D-9B8714EA4FB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5105400" cy="408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Rectangle 5">
            <a:extLst>
              <a:ext uri="{FF2B5EF4-FFF2-40B4-BE49-F238E27FC236}">
                <a16:creationId xmlns:a16="http://schemas.microsoft.com/office/drawing/2014/main" id="{A4566EF4-10DD-419E-89AB-4D4DDCA095B2}"/>
              </a:ext>
            </a:extLst>
          </p:cNvPr>
          <p:cNvSpPr>
            <a:spLocks noChangeArrowheads="1"/>
          </p:cNvSpPr>
          <p:nvPr/>
        </p:nvSpPr>
        <p:spPr bwMode="auto">
          <a:xfrm>
            <a:off x="5638800" y="0"/>
            <a:ext cx="2560638"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4800">
                <a:solidFill>
                  <a:srgbClr val="FF0000"/>
                </a:solidFill>
                <a:cs typeface="Times" panose="02020603050405020304" pitchFamily="18" charset="0"/>
              </a:rPr>
              <a:t>Scabbia </a:t>
            </a:r>
          </a:p>
          <a:p>
            <a:pPr>
              <a:spcBef>
                <a:spcPct val="0"/>
              </a:spcBef>
              <a:buFontTx/>
              <a:buNone/>
            </a:pPr>
            <a:r>
              <a:rPr lang="it-IT" altLang="it-IT" sz="4800">
                <a:solidFill>
                  <a:srgbClr val="FF0000"/>
                </a:solidFill>
                <a:cs typeface="Times" panose="02020603050405020304" pitchFamily="18" charset="0"/>
              </a:rPr>
              <a:t>nodulare</a:t>
            </a:r>
          </a:p>
        </p:txBody>
      </p:sp>
    </p:spTree>
  </p:cSld>
  <p:clrMapOvr>
    <a:masterClrMapping/>
  </p:clrMapOvr>
  <p:transition spd="slow">
    <p:strips dir="ru"/>
  </p:transition>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B4A58FDA-1FE3-40C3-9CDC-050648063307}"/>
              </a:ext>
            </a:extLst>
          </p:cNvPr>
          <p:cNvSpPr>
            <a:spLocks noChangeArrowheads="1"/>
          </p:cNvSpPr>
          <p:nvPr/>
        </p:nvSpPr>
        <p:spPr bwMode="auto">
          <a:xfrm>
            <a:off x="1219200" y="0"/>
            <a:ext cx="7467600" cy="414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
                <a:srgbClr val="FF3300"/>
              </a:buClr>
              <a:buFontTx/>
              <a:buNone/>
            </a:pPr>
            <a:r>
              <a:rPr lang="it-IT" altLang="it-IT" sz="4800">
                <a:solidFill>
                  <a:srgbClr val="FF0000"/>
                </a:solidFill>
                <a:cs typeface="Times" panose="02020603050405020304" pitchFamily="18" charset="0"/>
              </a:rPr>
              <a:t>Diagnosi</a:t>
            </a:r>
            <a:endParaRPr lang="it-IT" altLang="it-IT" sz="4800">
              <a:solidFill>
                <a:srgbClr val="FF3300"/>
              </a:solidFill>
              <a:cs typeface="Times" panose="02020603050405020304" pitchFamily="18" charset="0"/>
            </a:endParaRPr>
          </a:p>
          <a:p>
            <a:pPr algn="ctr">
              <a:spcBef>
                <a:spcPct val="0"/>
              </a:spcBef>
              <a:buFontTx/>
              <a:buNone/>
            </a:pPr>
            <a:endParaRPr lang="it-IT" altLang="it-IT" sz="1400">
              <a:solidFill>
                <a:srgbClr val="FF3300"/>
              </a:solidFill>
              <a:cs typeface="Times" panose="02020603050405020304" pitchFamily="18" charset="0"/>
            </a:endParaRPr>
          </a:p>
          <a:p>
            <a:pPr>
              <a:spcBef>
                <a:spcPct val="0"/>
              </a:spcBef>
              <a:buFontTx/>
              <a:buNone/>
            </a:pPr>
            <a:endParaRPr lang="it-IT" altLang="it-IT" sz="2400" u="sng">
              <a:cs typeface="Times" panose="02020603050405020304" pitchFamily="18" charset="0"/>
            </a:endParaRPr>
          </a:p>
          <a:p>
            <a:pPr>
              <a:spcBef>
                <a:spcPct val="0"/>
              </a:spcBef>
              <a:buClr>
                <a:srgbClr val="FF3300"/>
              </a:buClr>
            </a:pPr>
            <a:r>
              <a:rPr lang="it-IT" altLang="it-IT" sz="3600">
                <a:cs typeface="Times" panose="02020603050405020304" pitchFamily="18" charset="0"/>
              </a:rPr>
              <a:t> </a:t>
            </a:r>
            <a:r>
              <a:rPr lang="it-IT" altLang="it-IT" sz="3600" b="1">
                <a:cs typeface="Times" panose="02020603050405020304" pitchFamily="18" charset="0"/>
              </a:rPr>
              <a:t>Anamnesi</a:t>
            </a:r>
          </a:p>
          <a:p>
            <a:pPr>
              <a:spcBef>
                <a:spcPct val="0"/>
              </a:spcBef>
              <a:buClr>
                <a:srgbClr val="FF3300"/>
              </a:buClr>
            </a:pPr>
            <a:endParaRPr lang="it-IT" altLang="it-IT" sz="3600">
              <a:cs typeface="Times" panose="02020603050405020304" pitchFamily="18" charset="0"/>
            </a:endParaRPr>
          </a:p>
          <a:p>
            <a:pPr>
              <a:spcBef>
                <a:spcPct val="0"/>
              </a:spcBef>
              <a:buClr>
                <a:srgbClr val="FF3300"/>
              </a:buClr>
            </a:pPr>
            <a:r>
              <a:rPr lang="it-IT" altLang="it-IT" sz="3600">
                <a:cs typeface="Times" panose="02020603050405020304" pitchFamily="18" charset="0"/>
              </a:rPr>
              <a:t> </a:t>
            </a:r>
            <a:r>
              <a:rPr lang="it-IT" altLang="it-IT" sz="3600" b="1">
                <a:cs typeface="Times" panose="02020603050405020304" pitchFamily="18" charset="0"/>
              </a:rPr>
              <a:t>Clinica</a:t>
            </a:r>
          </a:p>
          <a:p>
            <a:pPr>
              <a:spcBef>
                <a:spcPct val="0"/>
              </a:spcBef>
              <a:buClr>
                <a:srgbClr val="FF3300"/>
              </a:buClr>
            </a:pPr>
            <a:endParaRPr lang="it-IT" altLang="it-IT" sz="3600">
              <a:cs typeface="Times" panose="02020603050405020304" pitchFamily="18" charset="0"/>
            </a:endParaRPr>
          </a:p>
          <a:p>
            <a:pPr>
              <a:spcBef>
                <a:spcPct val="0"/>
              </a:spcBef>
              <a:buClr>
                <a:srgbClr val="FF3300"/>
              </a:buClr>
            </a:pPr>
            <a:r>
              <a:rPr lang="it-IT" altLang="it-IT" sz="3600" b="1">
                <a:cs typeface="Times" panose="02020603050405020304" pitchFamily="18" charset="0"/>
              </a:rPr>
              <a:t> Esame microscopico</a:t>
            </a:r>
            <a:endParaRPr lang="it-IT" altLang="it-IT" sz="3600">
              <a:cs typeface="Times" panose="02020603050405020304" pitchFamily="18" charset="0"/>
            </a:endParaRPr>
          </a:p>
        </p:txBody>
      </p:sp>
      <p:sp>
        <p:nvSpPr>
          <p:cNvPr id="40963" name="Rectangle 3">
            <a:extLst>
              <a:ext uri="{FF2B5EF4-FFF2-40B4-BE49-F238E27FC236}">
                <a16:creationId xmlns:a16="http://schemas.microsoft.com/office/drawing/2014/main" id="{5F9D52B2-B200-4ED3-892E-17B2E0061B5E}"/>
              </a:ext>
            </a:extLst>
          </p:cNvPr>
          <p:cNvSpPr>
            <a:spLocks noChangeArrowheads="1"/>
          </p:cNvSpPr>
          <p:nvPr/>
        </p:nvSpPr>
        <p:spPr bwMode="auto">
          <a:xfrm>
            <a:off x="1196975" y="4903788"/>
            <a:ext cx="66802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IT" altLang="it-IT" sz="4000">
                <a:solidFill>
                  <a:srgbClr val="1822CD"/>
                </a:solidFill>
              </a:rPr>
              <a:t>E’ obbligatoria </a:t>
            </a:r>
          </a:p>
          <a:p>
            <a:pPr algn="ctr">
              <a:spcBef>
                <a:spcPct val="0"/>
              </a:spcBef>
              <a:buFontTx/>
              <a:buNone/>
            </a:pPr>
            <a:r>
              <a:rPr lang="it-IT" altLang="it-IT" sz="4000">
                <a:solidFill>
                  <a:srgbClr val="1822CD"/>
                </a:solidFill>
              </a:rPr>
              <a:t>la notifica di malattia infettiva</a:t>
            </a:r>
          </a:p>
        </p:txBody>
      </p:sp>
    </p:spTree>
  </p:cSld>
  <p:clrMapOvr>
    <a:masterClrMapping/>
  </p:clrMapOvr>
  <p:transition spd="slow">
    <p:strips dir="ru"/>
  </p:transition>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EE5398EE-F412-41A6-8954-F21B268D2F55}"/>
              </a:ext>
            </a:extLst>
          </p:cNvPr>
          <p:cNvSpPr>
            <a:spLocks noChangeArrowheads="1"/>
          </p:cNvSpPr>
          <p:nvPr/>
        </p:nvSpPr>
        <p:spPr bwMode="auto">
          <a:xfrm>
            <a:off x="0" y="0"/>
            <a:ext cx="9144000" cy="618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
                <a:srgbClr val="FF3300"/>
              </a:buClr>
              <a:buFontTx/>
              <a:buNone/>
            </a:pPr>
            <a:r>
              <a:rPr lang="it-IT" altLang="it-IT" sz="4800" dirty="0">
                <a:solidFill>
                  <a:srgbClr val="FF0000"/>
                </a:solidFill>
                <a:cs typeface="Times" panose="02020603050405020304" pitchFamily="18" charset="0"/>
              </a:rPr>
              <a:t>Diagnosi</a:t>
            </a:r>
            <a:endParaRPr lang="it-IT" altLang="it-IT" sz="4800" dirty="0">
              <a:solidFill>
                <a:srgbClr val="FF3300"/>
              </a:solidFill>
              <a:cs typeface="Times" panose="02020603050405020304" pitchFamily="18" charset="0"/>
            </a:endParaRPr>
          </a:p>
          <a:p>
            <a:pPr>
              <a:spcBef>
                <a:spcPct val="0"/>
              </a:spcBef>
              <a:buFontTx/>
              <a:buNone/>
            </a:pPr>
            <a:r>
              <a:rPr lang="it-IT" altLang="it-IT" b="1" dirty="0">
                <a:cs typeface="Times" panose="02020603050405020304" pitchFamily="18" charset="0"/>
              </a:rPr>
              <a:t>Anamnesi: </a:t>
            </a:r>
          </a:p>
          <a:p>
            <a:pPr>
              <a:spcBef>
                <a:spcPct val="0"/>
              </a:spcBef>
              <a:buClr>
                <a:srgbClr val="FF3300"/>
              </a:buClr>
              <a:buFontTx/>
              <a:buNone/>
            </a:pPr>
            <a:r>
              <a:rPr lang="it-IT" altLang="it-IT" sz="2800" b="1" dirty="0">
                <a:cs typeface="Times" panose="02020603050405020304" pitchFamily="18" charset="0"/>
              </a:rPr>
              <a:t> </a:t>
            </a:r>
          </a:p>
          <a:p>
            <a:pPr>
              <a:spcBef>
                <a:spcPct val="0"/>
              </a:spcBef>
              <a:buClr>
                <a:srgbClr val="FF3300"/>
              </a:buClr>
            </a:pPr>
            <a:r>
              <a:rPr lang="it-IT" altLang="it-IT" dirty="0">
                <a:cs typeface="Times" panose="02020603050405020304" pitchFamily="18" charset="0"/>
              </a:rPr>
              <a:t> Prurito: quando? </a:t>
            </a:r>
            <a:r>
              <a:rPr lang="it-IT" altLang="it-IT" dirty="0">
                <a:solidFill>
                  <a:srgbClr val="1822CD"/>
                </a:solidFill>
                <a:cs typeface="Times" panose="02020603050405020304" pitchFamily="18" charset="0"/>
              </a:rPr>
              <a:t>È tipico il prurito notturno</a:t>
            </a:r>
          </a:p>
          <a:p>
            <a:pPr>
              <a:spcBef>
                <a:spcPct val="0"/>
              </a:spcBef>
              <a:buClr>
                <a:srgbClr val="FF3300"/>
              </a:buClr>
              <a:buFontTx/>
              <a:buNone/>
            </a:pPr>
            <a:r>
              <a:rPr lang="it-IT" altLang="it-IT" dirty="0">
                <a:cs typeface="Times" panose="02020603050405020304" pitchFamily="18" charset="0"/>
              </a:rPr>
              <a:t> </a:t>
            </a:r>
          </a:p>
          <a:p>
            <a:pPr>
              <a:spcBef>
                <a:spcPct val="0"/>
              </a:spcBef>
              <a:buClr>
                <a:srgbClr val="FF3300"/>
              </a:buClr>
            </a:pPr>
            <a:r>
              <a:rPr lang="it-IT" altLang="it-IT" dirty="0">
                <a:cs typeface="Times" panose="02020603050405020304" pitchFamily="18" charset="0"/>
              </a:rPr>
              <a:t> Prurito: sedi interessate ? </a:t>
            </a:r>
            <a:r>
              <a:rPr lang="it-IT" altLang="it-IT" dirty="0">
                <a:solidFill>
                  <a:srgbClr val="1822CD"/>
                </a:solidFill>
                <a:cs typeface="Times" panose="02020603050405020304" pitchFamily="18" charset="0"/>
              </a:rPr>
              <a:t>Soprattutto </a:t>
            </a:r>
            <a:r>
              <a:rPr lang="it-IT" altLang="it-IT" dirty="0" err="1">
                <a:solidFill>
                  <a:srgbClr val="1822CD"/>
                </a:solidFill>
                <a:cs typeface="Times" panose="02020603050405020304" pitchFamily="18" charset="0"/>
              </a:rPr>
              <a:t>addome,mai</a:t>
            </a:r>
            <a:r>
              <a:rPr lang="it-IT" altLang="it-IT" dirty="0">
                <a:solidFill>
                  <a:srgbClr val="1822CD"/>
                </a:solidFill>
                <a:cs typeface="Times" panose="02020603050405020304" pitchFamily="18" charset="0"/>
              </a:rPr>
              <a:t> la testa, raro agli arti inferiori</a:t>
            </a:r>
          </a:p>
          <a:p>
            <a:pPr>
              <a:spcBef>
                <a:spcPct val="0"/>
              </a:spcBef>
              <a:buClr>
                <a:srgbClr val="FF3300"/>
              </a:buClr>
            </a:pPr>
            <a:endParaRPr lang="it-IT" altLang="it-IT" dirty="0">
              <a:solidFill>
                <a:srgbClr val="1822CD"/>
              </a:solidFill>
              <a:cs typeface="Times" panose="02020603050405020304" pitchFamily="18" charset="0"/>
            </a:endParaRPr>
          </a:p>
          <a:p>
            <a:pPr>
              <a:spcBef>
                <a:spcPct val="0"/>
              </a:spcBef>
              <a:buClr>
                <a:srgbClr val="FF3300"/>
              </a:buClr>
            </a:pPr>
            <a:r>
              <a:rPr lang="it-IT" altLang="it-IT" dirty="0">
                <a:cs typeface="Times" panose="02020603050405020304" pitchFamily="18" charset="0"/>
              </a:rPr>
              <a:t> I familiari si grattano?</a:t>
            </a:r>
          </a:p>
          <a:p>
            <a:pPr>
              <a:spcBef>
                <a:spcPct val="0"/>
              </a:spcBef>
              <a:buClr>
                <a:srgbClr val="FF3300"/>
              </a:buClr>
            </a:pPr>
            <a:endParaRPr lang="it-IT" altLang="it-IT" dirty="0">
              <a:cs typeface="Times" panose="02020603050405020304" pitchFamily="18" charset="0"/>
            </a:endParaRPr>
          </a:p>
          <a:p>
            <a:pPr>
              <a:spcBef>
                <a:spcPct val="0"/>
              </a:spcBef>
              <a:buClr>
                <a:srgbClr val="FF3300"/>
              </a:buClr>
            </a:pPr>
            <a:r>
              <a:rPr lang="it-IT" altLang="it-IT" dirty="0">
                <a:cs typeface="Times" panose="02020603050405020304" pitchFamily="18" charset="0"/>
              </a:rPr>
              <a:t> Viaggi o contatti “a rischio”: </a:t>
            </a:r>
            <a:r>
              <a:rPr lang="it-IT" altLang="it-IT" dirty="0">
                <a:solidFill>
                  <a:srgbClr val="1822CD"/>
                </a:solidFill>
                <a:cs typeface="Times" panose="02020603050405020304" pitchFamily="18" charset="0"/>
              </a:rPr>
              <a:t>Familiari in case di riposo</a:t>
            </a:r>
          </a:p>
        </p:txBody>
      </p:sp>
    </p:spTree>
  </p:cSld>
  <p:clrMapOvr>
    <a:masterClrMapping/>
  </p:clrMapOvr>
  <p:transition spd="slow">
    <p:strips dir="ru"/>
  </p:transition>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026">
            <a:extLst>
              <a:ext uri="{FF2B5EF4-FFF2-40B4-BE49-F238E27FC236}">
                <a16:creationId xmlns:a16="http://schemas.microsoft.com/office/drawing/2014/main" id="{8C5A936B-B212-4118-B5A2-B2E6CF0084B0}"/>
              </a:ext>
            </a:extLst>
          </p:cNvPr>
          <p:cNvSpPr>
            <a:spLocks noChangeArrowheads="1"/>
          </p:cNvSpPr>
          <p:nvPr/>
        </p:nvSpPr>
        <p:spPr bwMode="auto">
          <a:xfrm>
            <a:off x="0" y="0"/>
            <a:ext cx="9144000" cy="582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3200">
                <a:solidFill>
                  <a:schemeClr val="tx1"/>
                </a:solidFill>
                <a:latin typeface="Arial" panose="020B0604020202020204" pitchFamily="34" charset="0"/>
              </a:defRPr>
            </a:lvl1pPr>
            <a:lvl2pPr marL="914400" indent="-457200">
              <a:defRPr sz="3200">
                <a:solidFill>
                  <a:schemeClr val="tx1"/>
                </a:solidFill>
                <a:latin typeface="Arial" panose="020B0604020202020204" pitchFamily="34" charset="0"/>
              </a:defRPr>
            </a:lvl2pPr>
            <a:lvl3pPr marL="1371600" indent="-457200">
              <a:defRPr sz="3200">
                <a:solidFill>
                  <a:schemeClr val="tx1"/>
                </a:solidFill>
                <a:latin typeface="Arial" panose="020B0604020202020204" pitchFamily="34" charset="0"/>
              </a:defRPr>
            </a:lvl3pPr>
            <a:lvl4pPr marL="1828800" indent="-457200">
              <a:defRPr sz="3200">
                <a:solidFill>
                  <a:schemeClr val="tx1"/>
                </a:solidFill>
                <a:latin typeface="Arial" panose="020B0604020202020204" pitchFamily="34" charset="0"/>
              </a:defRPr>
            </a:lvl4pPr>
            <a:lvl5pPr marL="2286000" indent="-457200">
              <a:defRPr sz="3200">
                <a:solidFill>
                  <a:schemeClr val="tx1"/>
                </a:solidFill>
                <a:latin typeface="Arial" panose="020B0604020202020204" pitchFamily="34" charset="0"/>
              </a:defRPr>
            </a:lvl5pPr>
            <a:lvl6pPr marL="2743200" indent="-457200" eaLnBrk="0" fontAlgn="base" hangingPunct="0">
              <a:spcBef>
                <a:spcPct val="0"/>
              </a:spcBef>
              <a:spcAft>
                <a:spcPct val="0"/>
              </a:spcAft>
              <a:defRPr sz="3200">
                <a:solidFill>
                  <a:schemeClr val="tx1"/>
                </a:solidFill>
                <a:latin typeface="Arial" panose="020B0604020202020204" pitchFamily="34" charset="0"/>
              </a:defRPr>
            </a:lvl6pPr>
            <a:lvl7pPr marL="3200400" indent="-457200" eaLnBrk="0" fontAlgn="base" hangingPunct="0">
              <a:spcBef>
                <a:spcPct val="0"/>
              </a:spcBef>
              <a:spcAft>
                <a:spcPct val="0"/>
              </a:spcAft>
              <a:defRPr sz="3200">
                <a:solidFill>
                  <a:schemeClr val="tx1"/>
                </a:solidFill>
                <a:latin typeface="Arial" panose="020B0604020202020204" pitchFamily="34" charset="0"/>
              </a:defRPr>
            </a:lvl7pPr>
            <a:lvl8pPr marL="3657600" indent="-457200" eaLnBrk="0" fontAlgn="base" hangingPunct="0">
              <a:spcBef>
                <a:spcPct val="0"/>
              </a:spcBef>
              <a:spcAft>
                <a:spcPct val="0"/>
              </a:spcAft>
              <a:defRPr sz="3200">
                <a:solidFill>
                  <a:schemeClr val="tx1"/>
                </a:solidFill>
                <a:latin typeface="Arial" panose="020B0604020202020204" pitchFamily="34" charset="0"/>
              </a:defRPr>
            </a:lvl8pPr>
            <a:lvl9pPr marL="4114800" indent="-457200" eaLnBrk="0" fontAlgn="base" hangingPunct="0">
              <a:spcBef>
                <a:spcPct val="0"/>
              </a:spcBef>
              <a:spcAft>
                <a:spcPct val="0"/>
              </a:spcAft>
              <a:defRPr sz="3200">
                <a:solidFill>
                  <a:schemeClr val="tx1"/>
                </a:solidFill>
                <a:latin typeface="Arial" panose="020B0604020202020204" pitchFamily="34" charset="0"/>
              </a:defRPr>
            </a:lvl9pPr>
          </a:lstStyle>
          <a:p>
            <a:pPr algn="ctr">
              <a:buClr>
                <a:srgbClr val="FF3300"/>
              </a:buClr>
            </a:pPr>
            <a:r>
              <a:rPr lang="it-IT" altLang="it-IT" sz="4800">
                <a:solidFill>
                  <a:srgbClr val="FF0000"/>
                </a:solidFill>
                <a:cs typeface="Times" panose="02020603050405020304" pitchFamily="18" charset="0"/>
              </a:rPr>
              <a:t>Diagnosi</a:t>
            </a:r>
            <a:endParaRPr lang="it-IT" altLang="it-IT" sz="3600">
              <a:cs typeface="Times" panose="02020603050405020304" pitchFamily="18" charset="0"/>
            </a:endParaRPr>
          </a:p>
          <a:p>
            <a:pPr>
              <a:buClr>
                <a:srgbClr val="FF3300"/>
              </a:buClr>
            </a:pPr>
            <a:r>
              <a:rPr lang="it-IT" altLang="it-IT" sz="3600" b="1">
                <a:cs typeface="Times" panose="02020603050405020304" pitchFamily="18" charset="0"/>
              </a:rPr>
              <a:t>Esame clinico</a:t>
            </a:r>
          </a:p>
          <a:p>
            <a:pPr>
              <a:buClr>
                <a:srgbClr val="FF3300"/>
              </a:buClr>
              <a:buFontTx/>
              <a:buChar char="•"/>
            </a:pPr>
            <a:endParaRPr lang="it-IT" altLang="it-IT" sz="2000" b="1">
              <a:cs typeface="Times" panose="02020603050405020304" pitchFamily="18" charset="0"/>
            </a:endParaRPr>
          </a:p>
          <a:p>
            <a:pPr>
              <a:buClr>
                <a:srgbClr val="FF3300"/>
              </a:buClr>
              <a:buFont typeface="Times" panose="02020603050405020304" pitchFamily="18" charset="0"/>
              <a:buAutoNum type="arabicPeriod"/>
            </a:pPr>
            <a:r>
              <a:rPr lang="it-IT" altLang="it-IT">
                <a:cs typeface="Times" panose="02020603050405020304" pitchFamily="18" charset="0"/>
              </a:rPr>
              <a:t> Fare spogliare il paziente del tutto.</a:t>
            </a:r>
          </a:p>
          <a:p>
            <a:pPr>
              <a:buClr>
                <a:srgbClr val="FF3300"/>
              </a:buClr>
              <a:buFont typeface="Times" panose="02020603050405020304" pitchFamily="18" charset="0"/>
              <a:buAutoNum type="arabicPeriod"/>
            </a:pPr>
            <a:r>
              <a:rPr lang="it-IT" altLang="it-IT">
                <a:cs typeface="Times" panose="02020603050405020304" pitchFamily="18" charset="0"/>
              </a:rPr>
              <a:t> L’osservazione parte dalle mani ed arriva ai</a:t>
            </a:r>
          </a:p>
          <a:p>
            <a:pPr>
              <a:buClr>
                <a:srgbClr val="FF3300"/>
              </a:buClr>
              <a:buFont typeface="Times" panose="02020603050405020304" pitchFamily="18" charset="0"/>
              <a:buNone/>
            </a:pPr>
            <a:r>
              <a:rPr lang="it-IT" altLang="it-IT">
                <a:cs typeface="Times" panose="02020603050405020304" pitchFamily="18" charset="0"/>
              </a:rPr>
              <a:t>     piedi, col paziente disteso supino, sul fianco, </a:t>
            </a:r>
          </a:p>
          <a:p>
            <a:pPr>
              <a:buClr>
                <a:srgbClr val="FF3300"/>
              </a:buClr>
              <a:buFont typeface="Times" panose="02020603050405020304" pitchFamily="18" charset="0"/>
              <a:buNone/>
            </a:pPr>
            <a:r>
              <a:rPr lang="it-IT" altLang="it-IT">
                <a:cs typeface="Times" panose="02020603050405020304" pitchFamily="18" charset="0"/>
              </a:rPr>
              <a:t>     prono, sull’altro fianco</a:t>
            </a:r>
            <a:endParaRPr lang="it-IT" altLang="it-IT" sz="3600">
              <a:cs typeface="Times" panose="02020603050405020304" pitchFamily="18" charset="0"/>
            </a:endParaRPr>
          </a:p>
          <a:p>
            <a:pPr>
              <a:buClr>
                <a:srgbClr val="FF3300"/>
              </a:buClr>
              <a:buFont typeface="Times" panose="02020603050405020304" pitchFamily="18" charset="0"/>
              <a:buAutoNum type="arabicPeriod"/>
            </a:pPr>
            <a:endParaRPr lang="it-IT" altLang="it-IT" sz="3600">
              <a:cs typeface="Times" panose="02020603050405020304" pitchFamily="18" charset="0"/>
            </a:endParaRPr>
          </a:p>
          <a:p>
            <a:pPr>
              <a:buClr>
                <a:srgbClr val="FF3300"/>
              </a:buClr>
              <a:buFont typeface="Times" panose="02020603050405020304" pitchFamily="18" charset="0"/>
              <a:buChar char="•"/>
            </a:pPr>
            <a:r>
              <a:rPr lang="it-IT" altLang="it-IT" sz="3600">
                <a:cs typeface="Times" panose="02020603050405020304" pitchFamily="18" charset="0"/>
              </a:rPr>
              <a:t>Riscontro do </a:t>
            </a:r>
            <a:r>
              <a:rPr lang="it-IT" altLang="it-IT" sz="3600">
                <a:solidFill>
                  <a:srgbClr val="1822CD"/>
                </a:solidFill>
                <a:cs typeface="Times" panose="02020603050405020304" pitchFamily="18" charset="0"/>
              </a:rPr>
              <a:t>lesioni</a:t>
            </a:r>
            <a:r>
              <a:rPr lang="it-IT" altLang="it-IT" sz="3600">
                <a:cs typeface="Times" panose="02020603050405020304" pitchFamily="18" charset="0"/>
              </a:rPr>
              <a:t> cutanee tipiche </a:t>
            </a:r>
          </a:p>
          <a:p>
            <a:pPr>
              <a:buClr>
                <a:srgbClr val="FF3300"/>
              </a:buClr>
              <a:buFont typeface="Times" panose="02020603050405020304" pitchFamily="18" charset="0"/>
              <a:buChar char="•"/>
            </a:pPr>
            <a:r>
              <a:rPr lang="it-IT" altLang="it-IT" sz="3600">
                <a:cs typeface="Times" panose="02020603050405020304" pitchFamily="18" charset="0"/>
              </a:rPr>
              <a:t>o  </a:t>
            </a:r>
            <a:r>
              <a:rPr lang="it-IT" altLang="it-IT" sz="3600">
                <a:solidFill>
                  <a:srgbClr val="1822CD"/>
                </a:solidFill>
                <a:cs typeface="Times" panose="02020603050405020304" pitchFamily="18" charset="0"/>
              </a:rPr>
              <a:t>localizzazione</a:t>
            </a:r>
            <a:r>
              <a:rPr lang="it-IT" altLang="it-IT" sz="3600">
                <a:cs typeface="Times" panose="02020603050405020304" pitchFamily="18" charset="0"/>
              </a:rPr>
              <a:t> tipica di papule e lesioni da grattamento </a:t>
            </a:r>
          </a:p>
        </p:txBody>
      </p:sp>
    </p:spTree>
  </p:cSld>
  <p:clrMapOvr>
    <a:masterClrMapping/>
  </p:clrMapOvr>
  <p:transition spd="slow">
    <p:strips dir="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1926949-24EF-4B6D-A4AB-0BA167C61E7C}"/>
              </a:ext>
            </a:extLst>
          </p:cNvPr>
          <p:cNvSpPr>
            <a:spLocks noGrp="1"/>
          </p:cNvSpPr>
          <p:nvPr>
            <p:ph type="title"/>
          </p:nvPr>
        </p:nvSpPr>
        <p:spPr/>
        <p:txBody>
          <a:bodyPr/>
          <a:lstStyle/>
          <a:p>
            <a:endParaRPr lang="en-GB"/>
          </a:p>
        </p:txBody>
      </p:sp>
      <p:sp>
        <p:nvSpPr>
          <p:cNvPr id="3" name="Segnaposto contenuto 2">
            <a:extLst>
              <a:ext uri="{FF2B5EF4-FFF2-40B4-BE49-F238E27FC236}">
                <a16:creationId xmlns:a16="http://schemas.microsoft.com/office/drawing/2014/main" id="{A560159D-46D6-454D-82C1-5E91898D1C64}"/>
              </a:ext>
            </a:extLst>
          </p:cNvPr>
          <p:cNvSpPr>
            <a:spLocks noGrp="1"/>
          </p:cNvSpPr>
          <p:nvPr>
            <p:ph idx="1"/>
          </p:nvPr>
        </p:nvSpPr>
        <p:spPr/>
        <p:txBody>
          <a:bodyPr/>
          <a:lstStyle/>
          <a:p>
            <a:endParaRPr lang="en-GB"/>
          </a:p>
        </p:txBody>
      </p:sp>
      <p:pic>
        <p:nvPicPr>
          <p:cNvPr id="4" name="Picture 2" descr="Dia 15">
            <a:extLst>
              <a:ext uri="{FF2B5EF4-FFF2-40B4-BE49-F238E27FC236}">
                <a16:creationId xmlns:a16="http://schemas.microsoft.com/office/drawing/2014/main" id="{526AE3FF-36CB-484E-A93A-497D9B9B8D8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1560" y="881538"/>
            <a:ext cx="8229600" cy="509492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1747103"/>
      </p:ext>
    </p:extLst>
  </p:cSld>
  <p:clrMapOvr>
    <a:masterClrMapping/>
  </p:clrMapOvr>
  <p:transition spd="slow">
    <p:strips dir="ru"/>
  </p:transition>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scabbia sedi cutanee.jpg                                       000211AEHD ANTO                        B746AFEA:">
            <a:extLst>
              <a:ext uri="{FF2B5EF4-FFF2-40B4-BE49-F238E27FC236}">
                <a16:creationId xmlns:a16="http://schemas.microsoft.com/office/drawing/2014/main" id="{6B697F9A-20F2-4D23-B09F-D718BD522B3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0" y="0"/>
            <a:ext cx="6858000" cy="678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Rectangle 3">
            <a:extLst>
              <a:ext uri="{FF2B5EF4-FFF2-40B4-BE49-F238E27FC236}">
                <a16:creationId xmlns:a16="http://schemas.microsoft.com/office/drawing/2014/main" id="{70CE4D82-7F38-44DF-AEF7-F86EF7227140}"/>
              </a:ext>
            </a:extLst>
          </p:cNvPr>
          <p:cNvSpPr>
            <a:spLocks noChangeArrowheads="1"/>
          </p:cNvSpPr>
          <p:nvPr/>
        </p:nvSpPr>
        <p:spPr bwMode="auto">
          <a:xfrm>
            <a:off x="228600" y="0"/>
            <a:ext cx="3094038" cy="118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4000">
                <a:solidFill>
                  <a:srgbClr val="FF0000"/>
                </a:solidFill>
              </a:rPr>
              <a:t>Scabbia:</a:t>
            </a:r>
          </a:p>
          <a:p>
            <a:pPr>
              <a:spcBef>
                <a:spcPct val="0"/>
              </a:spcBef>
              <a:buFontTx/>
              <a:buNone/>
            </a:pPr>
            <a:r>
              <a:rPr lang="it-IT" altLang="it-IT"/>
              <a:t>Sedi interessate</a:t>
            </a:r>
          </a:p>
        </p:txBody>
      </p:sp>
    </p:spTree>
  </p:cSld>
  <p:clrMapOvr>
    <a:masterClrMapping/>
  </p:clrMapOvr>
  <p:transition spd="slow">
    <p:strips dir="ru"/>
  </p:transition>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026">
            <a:extLst>
              <a:ext uri="{FF2B5EF4-FFF2-40B4-BE49-F238E27FC236}">
                <a16:creationId xmlns:a16="http://schemas.microsoft.com/office/drawing/2014/main" id="{5988E137-3563-4871-919A-6A9BB88FC016}"/>
              </a:ext>
            </a:extLst>
          </p:cNvPr>
          <p:cNvSpPr>
            <a:spLocks noChangeArrowheads="1"/>
          </p:cNvSpPr>
          <p:nvPr/>
        </p:nvSpPr>
        <p:spPr bwMode="auto">
          <a:xfrm>
            <a:off x="0" y="0"/>
            <a:ext cx="9144000" cy="573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3200">
                <a:solidFill>
                  <a:schemeClr val="tx1"/>
                </a:solidFill>
                <a:latin typeface="Arial" panose="020B0604020202020204" pitchFamily="34" charset="0"/>
              </a:defRPr>
            </a:lvl1pPr>
            <a:lvl2pPr marL="914400" indent="-457200">
              <a:defRPr sz="3200">
                <a:solidFill>
                  <a:schemeClr val="tx1"/>
                </a:solidFill>
                <a:latin typeface="Arial" panose="020B0604020202020204" pitchFamily="34" charset="0"/>
              </a:defRPr>
            </a:lvl2pPr>
            <a:lvl3pPr marL="1371600" indent="-457200">
              <a:defRPr sz="3200">
                <a:solidFill>
                  <a:schemeClr val="tx1"/>
                </a:solidFill>
                <a:latin typeface="Arial" panose="020B0604020202020204" pitchFamily="34" charset="0"/>
              </a:defRPr>
            </a:lvl3pPr>
            <a:lvl4pPr marL="1828800" indent="-457200">
              <a:defRPr sz="3200">
                <a:solidFill>
                  <a:schemeClr val="tx1"/>
                </a:solidFill>
                <a:latin typeface="Arial" panose="020B0604020202020204" pitchFamily="34" charset="0"/>
              </a:defRPr>
            </a:lvl4pPr>
            <a:lvl5pPr marL="2286000" indent="-457200">
              <a:defRPr sz="3200">
                <a:solidFill>
                  <a:schemeClr val="tx1"/>
                </a:solidFill>
                <a:latin typeface="Arial" panose="020B0604020202020204" pitchFamily="34" charset="0"/>
              </a:defRPr>
            </a:lvl5pPr>
            <a:lvl6pPr marL="2743200" indent="-457200" eaLnBrk="0" fontAlgn="base" hangingPunct="0">
              <a:spcBef>
                <a:spcPct val="0"/>
              </a:spcBef>
              <a:spcAft>
                <a:spcPct val="0"/>
              </a:spcAft>
              <a:defRPr sz="3200">
                <a:solidFill>
                  <a:schemeClr val="tx1"/>
                </a:solidFill>
                <a:latin typeface="Arial" panose="020B0604020202020204" pitchFamily="34" charset="0"/>
              </a:defRPr>
            </a:lvl6pPr>
            <a:lvl7pPr marL="3200400" indent="-457200" eaLnBrk="0" fontAlgn="base" hangingPunct="0">
              <a:spcBef>
                <a:spcPct val="0"/>
              </a:spcBef>
              <a:spcAft>
                <a:spcPct val="0"/>
              </a:spcAft>
              <a:defRPr sz="3200">
                <a:solidFill>
                  <a:schemeClr val="tx1"/>
                </a:solidFill>
                <a:latin typeface="Arial" panose="020B0604020202020204" pitchFamily="34" charset="0"/>
              </a:defRPr>
            </a:lvl7pPr>
            <a:lvl8pPr marL="3657600" indent="-457200" eaLnBrk="0" fontAlgn="base" hangingPunct="0">
              <a:spcBef>
                <a:spcPct val="0"/>
              </a:spcBef>
              <a:spcAft>
                <a:spcPct val="0"/>
              </a:spcAft>
              <a:defRPr sz="3200">
                <a:solidFill>
                  <a:schemeClr val="tx1"/>
                </a:solidFill>
                <a:latin typeface="Arial" panose="020B0604020202020204" pitchFamily="34" charset="0"/>
              </a:defRPr>
            </a:lvl8pPr>
            <a:lvl9pPr marL="4114800" indent="-457200" eaLnBrk="0" fontAlgn="base" hangingPunct="0">
              <a:spcBef>
                <a:spcPct val="0"/>
              </a:spcBef>
              <a:spcAft>
                <a:spcPct val="0"/>
              </a:spcAft>
              <a:defRPr sz="3200">
                <a:solidFill>
                  <a:schemeClr val="tx1"/>
                </a:solidFill>
                <a:latin typeface="Arial" panose="020B0604020202020204" pitchFamily="34" charset="0"/>
              </a:defRPr>
            </a:lvl9pPr>
          </a:lstStyle>
          <a:p>
            <a:pPr algn="ctr">
              <a:buClr>
                <a:srgbClr val="FF3300"/>
              </a:buClr>
            </a:pPr>
            <a:r>
              <a:rPr lang="it-IT" altLang="it-IT" sz="4800">
                <a:solidFill>
                  <a:srgbClr val="FF0000"/>
                </a:solidFill>
                <a:cs typeface="Times" panose="02020603050405020304" pitchFamily="18" charset="0"/>
              </a:rPr>
              <a:t>Diagnosi</a:t>
            </a:r>
            <a:endParaRPr lang="it-IT" altLang="it-IT" sz="3600">
              <a:cs typeface="Times" panose="02020603050405020304" pitchFamily="18" charset="0"/>
            </a:endParaRPr>
          </a:p>
          <a:p>
            <a:pPr>
              <a:buClr>
                <a:srgbClr val="FF3300"/>
              </a:buClr>
            </a:pPr>
            <a:endParaRPr lang="it-IT" altLang="it-IT" sz="3600">
              <a:cs typeface="Times" panose="02020603050405020304" pitchFamily="18" charset="0"/>
            </a:endParaRPr>
          </a:p>
          <a:p>
            <a:pPr>
              <a:buClr>
                <a:srgbClr val="FF3300"/>
              </a:buClr>
            </a:pPr>
            <a:r>
              <a:rPr lang="it-IT" altLang="it-IT" sz="3600" b="1">
                <a:cs typeface="Times" panose="02020603050405020304" pitchFamily="18" charset="0"/>
              </a:rPr>
              <a:t>Esame microscopico</a:t>
            </a:r>
          </a:p>
          <a:p>
            <a:pPr>
              <a:buClr>
                <a:srgbClr val="FF3300"/>
              </a:buClr>
            </a:pPr>
            <a:endParaRPr lang="it-IT" altLang="it-IT" sz="1800" b="1">
              <a:cs typeface="Times" panose="02020603050405020304" pitchFamily="18" charset="0"/>
            </a:endParaRPr>
          </a:p>
          <a:p>
            <a:pPr>
              <a:buClr>
                <a:srgbClr val="FF3300"/>
              </a:buClr>
              <a:buFont typeface="Times" panose="02020603050405020304" pitchFamily="18" charset="0"/>
              <a:buAutoNum type="arabicPeriod"/>
            </a:pPr>
            <a:r>
              <a:rPr lang="it-IT" altLang="it-IT">
                <a:cs typeface="Times" panose="02020603050405020304" pitchFamily="18" charset="0"/>
              </a:rPr>
              <a:t>Grattare i cunicoli, le papule dei fianchi o i noduli</a:t>
            </a:r>
          </a:p>
          <a:p>
            <a:pPr>
              <a:buClr>
                <a:srgbClr val="FF3300"/>
              </a:buClr>
              <a:buFont typeface="Times" panose="02020603050405020304" pitchFamily="18" charset="0"/>
              <a:buAutoNum type="arabicPeriod"/>
            </a:pPr>
            <a:r>
              <a:rPr lang="it-IT" altLang="it-IT">
                <a:cs typeface="Times" panose="02020603050405020304" pitchFamily="18" charset="0"/>
              </a:rPr>
              <a:t>Materiale necessario: bisturi n°15, vetrino “con scotch”, balsamo, coprioggetti, microscopio con ingrandimento 4X</a:t>
            </a:r>
            <a:endParaRPr lang="it-IT" altLang="it-IT" b="1">
              <a:cs typeface="Times" panose="02020603050405020304" pitchFamily="18" charset="0"/>
            </a:endParaRPr>
          </a:p>
          <a:p>
            <a:pPr>
              <a:buClr>
                <a:srgbClr val="FF3300"/>
              </a:buClr>
              <a:buFont typeface="Times" panose="02020603050405020304" pitchFamily="18" charset="0"/>
              <a:buAutoNum type="arabicPeriod"/>
            </a:pPr>
            <a:endParaRPr lang="it-IT" altLang="it-IT" sz="3600" b="1">
              <a:cs typeface="Times" panose="02020603050405020304" pitchFamily="18" charset="0"/>
            </a:endParaRPr>
          </a:p>
          <a:p>
            <a:pPr>
              <a:buClr>
                <a:srgbClr val="FF3300"/>
              </a:buClr>
              <a:buFontTx/>
              <a:buChar char="•"/>
            </a:pPr>
            <a:r>
              <a:rPr lang="it-IT" altLang="it-IT" sz="3600">
                <a:cs typeface="Times" panose="02020603050405020304" pitchFamily="18" charset="0"/>
              </a:rPr>
              <a:t>Ritrovamento di </a:t>
            </a:r>
            <a:r>
              <a:rPr lang="it-IT" altLang="it-IT" sz="3600">
                <a:solidFill>
                  <a:srgbClr val="1822CD"/>
                </a:solidFill>
                <a:cs typeface="Times" panose="02020603050405020304" pitchFamily="18" charset="0"/>
              </a:rPr>
              <a:t>acaro, feci o uova</a:t>
            </a:r>
            <a:r>
              <a:rPr lang="it-IT" altLang="it-IT" sz="3600">
                <a:cs typeface="Times" panose="02020603050405020304" pitchFamily="18" charset="0"/>
              </a:rPr>
              <a:t>  </a:t>
            </a:r>
          </a:p>
        </p:txBody>
      </p:sp>
      <p:pic>
        <p:nvPicPr>
          <p:cNvPr id="45059" name="Picture 1027" descr="acaro 2                                                        0003C641HD iMac AllergoDermo           B905A49A:">
            <a:extLst>
              <a:ext uri="{FF2B5EF4-FFF2-40B4-BE49-F238E27FC236}">
                <a16:creationId xmlns:a16="http://schemas.microsoft.com/office/drawing/2014/main" id="{8724415B-30AE-488A-9B03-CC674FAAD9F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206554" y="5589240"/>
            <a:ext cx="688209" cy="88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1029" descr="uovo                                                           0003C641HD iMac AllergoDermo           B905A49A:">
            <a:extLst>
              <a:ext uri="{FF2B5EF4-FFF2-40B4-BE49-F238E27FC236}">
                <a16:creationId xmlns:a16="http://schemas.microsoft.com/office/drawing/2014/main" id="{6B83639A-6264-47BF-9C27-B70814EF1F7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10400" y="6019800"/>
            <a:ext cx="265113"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trips dir="ru"/>
  </p:transition>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026" descr="DSC_0013.JPG                                                   000211AEHD ANTO                        B746AFEA:">
            <a:extLst>
              <a:ext uri="{FF2B5EF4-FFF2-40B4-BE49-F238E27FC236}">
                <a16:creationId xmlns:a16="http://schemas.microsoft.com/office/drawing/2014/main" id="{39BFF42C-D16D-4342-8774-57FFECE2FEF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352800" y="2508250"/>
            <a:ext cx="5791200" cy="434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Rectangle 1027">
            <a:extLst>
              <a:ext uri="{FF2B5EF4-FFF2-40B4-BE49-F238E27FC236}">
                <a16:creationId xmlns:a16="http://schemas.microsoft.com/office/drawing/2014/main" id="{0CE3191B-8278-4C4F-B8E9-2534175C1D91}"/>
              </a:ext>
            </a:extLst>
          </p:cNvPr>
          <p:cNvSpPr>
            <a:spLocks noChangeArrowheads="1"/>
          </p:cNvSpPr>
          <p:nvPr/>
        </p:nvSpPr>
        <p:spPr bwMode="auto">
          <a:xfrm>
            <a:off x="0" y="0"/>
            <a:ext cx="8291513" cy="292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4000">
                <a:solidFill>
                  <a:srgbClr val="FF0000"/>
                </a:solidFill>
              </a:rPr>
              <a:t>Ricerca acaro: materiale necessario</a:t>
            </a:r>
            <a:endParaRPr lang="it-IT" altLang="it-IT"/>
          </a:p>
          <a:p>
            <a:pPr>
              <a:spcBef>
                <a:spcPct val="0"/>
              </a:spcBef>
              <a:buFontTx/>
              <a:buNone/>
            </a:pPr>
            <a:endParaRPr lang="it-IT" altLang="it-IT" sz="1800"/>
          </a:p>
          <a:p>
            <a:pPr>
              <a:spcBef>
                <a:spcPct val="0"/>
              </a:spcBef>
              <a:buClr>
                <a:srgbClr val="FF0000"/>
              </a:buClr>
              <a:buFont typeface="Times" panose="02020603050405020304" pitchFamily="18" charset="0"/>
              <a:buChar char="•"/>
            </a:pPr>
            <a:r>
              <a:rPr lang="it-IT" altLang="it-IT"/>
              <a:t> Bisturi a pancia (n°15)</a:t>
            </a:r>
          </a:p>
          <a:p>
            <a:pPr>
              <a:spcBef>
                <a:spcPct val="0"/>
              </a:spcBef>
              <a:buClr>
                <a:srgbClr val="FF0000"/>
              </a:buClr>
              <a:buFont typeface="Times" panose="02020603050405020304" pitchFamily="18" charset="0"/>
              <a:buChar char="•"/>
            </a:pPr>
            <a:r>
              <a:rPr lang="it-IT" altLang="it-IT"/>
              <a:t> Vetrini “con scotch”</a:t>
            </a:r>
          </a:p>
          <a:p>
            <a:pPr>
              <a:spcBef>
                <a:spcPct val="0"/>
              </a:spcBef>
              <a:buClr>
                <a:srgbClr val="FF0000"/>
              </a:buClr>
              <a:buFont typeface="Times" panose="02020603050405020304" pitchFamily="18" charset="0"/>
              <a:buChar char="•"/>
            </a:pPr>
            <a:r>
              <a:rPr lang="it-IT" altLang="it-IT"/>
              <a:t> Vetrini coprioggetto</a:t>
            </a:r>
          </a:p>
          <a:p>
            <a:pPr>
              <a:spcBef>
                <a:spcPct val="0"/>
              </a:spcBef>
              <a:buClr>
                <a:srgbClr val="FF0000"/>
              </a:buClr>
              <a:buFont typeface="Times" panose="02020603050405020304" pitchFamily="18" charset="0"/>
              <a:buChar char="•"/>
            </a:pPr>
            <a:r>
              <a:rPr lang="it-IT" altLang="it-IT"/>
              <a:t> Balsamo</a:t>
            </a:r>
          </a:p>
        </p:txBody>
      </p:sp>
    </p:spTree>
  </p:cSld>
  <p:clrMapOvr>
    <a:masterClrMapping/>
  </p:clrMapOvr>
  <p:transition spd="slow">
    <p:strips dir="ru"/>
  </p:transition>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3" descr="&#10;scabbia16.tif                                                  0003C65CHD iMac AllergoDermo           B905A49A:">
            <a:extLst>
              <a:ext uri="{FF2B5EF4-FFF2-40B4-BE49-F238E27FC236}">
                <a16:creationId xmlns:a16="http://schemas.microsoft.com/office/drawing/2014/main" id="{FFF8ECF8-837F-40DA-9516-057153E3684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4953000"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8" descr=" Fig.6.jpg                                                      0003C637HD iMac AllergoDermo           B905A49A:">
            <a:extLst>
              <a:ext uri="{FF2B5EF4-FFF2-40B4-BE49-F238E27FC236}">
                <a16:creationId xmlns:a16="http://schemas.microsoft.com/office/drawing/2014/main" id="{09E95F38-93E8-4332-95D6-D4E733D6AEF2}"/>
              </a:ext>
            </a:extLst>
          </p:cNvPr>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1828800" y="3295650"/>
            <a:ext cx="5410200" cy="356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trips dir="ru"/>
  </p:transition>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026" descr="&#10;scabbia15.tif                                                  0003C65CHD iMac AllergoDermo           B905A49A:">
            <a:extLst>
              <a:ext uri="{FF2B5EF4-FFF2-40B4-BE49-F238E27FC236}">
                <a16:creationId xmlns:a16="http://schemas.microsoft.com/office/drawing/2014/main" id="{4591C983-C5AD-4AB8-AA9C-E3C3083C5F55}"/>
              </a:ext>
            </a:extLst>
          </p:cNvPr>
          <p:cNvPicPr>
            <a:picLocks noChangeAspect="1" noChangeArrowheads="1"/>
          </p:cNvPicPr>
          <p:nvPr/>
        </p:nvPicPr>
        <p:blipFill>
          <a:blip r:embed="rId2" cstate="email">
            <a:lum bright="18000" contrast="18000"/>
            <a:extLst>
              <a:ext uri="{28A0092B-C50C-407E-A947-70E740481C1C}">
                <a14:useLocalDpi xmlns:a14="http://schemas.microsoft.com/office/drawing/2010/main"/>
              </a:ext>
            </a:extLst>
          </a:blip>
          <a:srcRect/>
          <a:stretch>
            <a:fillRect/>
          </a:stretch>
        </p:blipFill>
        <p:spPr bwMode="auto">
          <a:xfrm>
            <a:off x="0" y="0"/>
            <a:ext cx="5410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1027" descr="16.jpg                                                         0007B978HD Anto                        ABA78158:">
            <a:extLst>
              <a:ext uri="{FF2B5EF4-FFF2-40B4-BE49-F238E27FC236}">
                <a16:creationId xmlns:a16="http://schemas.microsoft.com/office/drawing/2014/main" id="{9214661D-863E-4EC8-B855-131EB6DBA82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19600" y="3314700"/>
            <a:ext cx="472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trips dir="ru"/>
  </p:transition>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3" descr=" Fig.7.jpg                                                      0003C637HD iMac AllergoDermo           B905A49A:">
            <a:extLst>
              <a:ext uri="{FF2B5EF4-FFF2-40B4-BE49-F238E27FC236}">
                <a16:creationId xmlns:a16="http://schemas.microsoft.com/office/drawing/2014/main" id="{50D3C0F6-4424-40C8-9278-146AE9244A91}"/>
              </a:ext>
            </a:extLst>
          </p:cNvPr>
          <p:cNvPicPr>
            <a:picLocks noChangeAspect="1" noChangeArrowheads="1"/>
          </p:cNvPicPr>
          <p:nvPr/>
        </p:nvPicPr>
        <p:blipFill>
          <a:blip r:embed="rId2">
            <a:lum bright="-12000" contrast="6000"/>
            <a:extLst>
              <a:ext uri="{28A0092B-C50C-407E-A947-70E740481C1C}">
                <a14:useLocalDpi xmlns:a14="http://schemas.microsoft.com/office/drawing/2010/main"/>
              </a:ext>
            </a:extLst>
          </a:blip>
          <a:srcRect/>
          <a:stretch>
            <a:fillRect/>
          </a:stretch>
        </p:blipFill>
        <p:spPr bwMode="auto">
          <a:xfrm>
            <a:off x="0" y="228600"/>
            <a:ext cx="9144000" cy="608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trips dir="ru"/>
  </p:transition>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jdv_858_f1.gif                                                 0003C637HD iMac AllergoDermo           B905A49A:">
            <a:extLst>
              <a:ext uri="{FF2B5EF4-FFF2-40B4-BE49-F238E27FC236}">
                <a16:creationId xmlns:a16="http://schemas.microsoft.com/office/drawing/2014/main" id="{4B9E0D46-8513-4187-91EB-442AA852F6F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3400" y="381000"/>
            <a:ext cx="8305800" cy="620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trips dir="ru"/>
  </p:transition>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Immagine 1">
            <a:extLst>
              <a:ext uri="{FF2B5EF4-FFF2-40B4-BE49-F238E27FC236}">
                <a16:creationId xmlns:a16="http://schemas.microsoft.com/office/drawing/2014/main" id="{BED783A7-E1AF-4468-8292-2EF50F6E6C55}"/>
              </a:ext>
            </a:extLst>
          </p:cNvPr>
          <p:cNvPicPr>
            <a:picLocks noChangeAspect="1"/>
          </p:cNvPicPr>
          <p:nvPr/>
        </p:nvPicPr>
        <p:blipFill>
          <a:blip r:embed="rId2" cstate="email">
            <a:lum bright="-6000" contrast="40000"/>
            <a:extLst>
              <a:ext uri="{28A0092B-C50C-407E-A947-70E740481C1C}">
                <a14:useLocalDpi xmlns:a14="http://schemas.microsoft.com/office/drawing/2010/main"/>
              </a:ext>
            </a:extLst>
          </a:blip>
          <a:srcRect/>
          <a:stretch>
            <a:fillRect/>
          </a:stretch>
        </p:blipFill>
        <p:spPr bwMode="auto">
          <a:xfrm>
            <a:off x="25400" y="115888"/>
            <a:ext cx="4618038" cy="381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2" descr="https://www.cfs.it/media/catalog/product/cache/image/e9c3970ab036de70892d86c6d221abfe/d/e/delta20t1_01.jpg">
            <a:extLst>
              <a:ext uri="{FF2B5EF4-FFF2-40B4-BE49-F238E27FC236}">
                <a16:creationId xmlns:a16="http://schemas.microsoft.com/office/drawing/2014/main" id="{DC230BF0-60BE-48B9-BD09-2180B230876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48263" y="115888"/>
            <a:ext cx="3600450" cy="518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trips dir="ru"/>
  </p:transition>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Immagine 1">
            <a:extLst>
              <a:ext uri="{FF2B5EF4-FFF2-40B4-BE49-F238E27FC236}">
                <a16:creationId xmlns:a16="http://schemas.microsoft.com/office/drawing/2014/main" id="{7A550CEB-C93F-45B1-BC0E-70F7514082DB}"/>
              </a:ext>
            </a:extLst>
          </p:cNvPr>
          <p:cNvPicPr>
            <a:picLocks noChangeAspect="1"/>
          </p:cNvPicPr>
          <p:nvPr/>
        </p:nvPicPr>
        <p:blipFill>
          <a:blip r:embed="rId2" cstate="email">
            <a:lum bright="4000" contrast="50000"/>
            <a:extLst>
              <a:ext uri="{28A0092B-C50C-407E-A947-70E740481C1C}">
                <a14:useLocalDpi xmlns:a14="http://schemas.microsoft.com/office/drawing/2010/main"/>
              </a:ext>
            </a:extLst>
          </a:blip>
          <a:srcRect l="3259" t="1112" r="3922" b="22514"/>
          <a:stretch>
            <a:fillRect/>
          </a:stretch>
        </p:blipFill>
        <p:spPr bwMode="auto">
          <a:xfrm>
            <a:off x="179388" y="44450"/>
            <a:ext cx="5113337"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Immagine 2">
            <a:extLst>
              <a:ext uri="{FF2B5EF4-FFF2-40B4-BE49-F238E27FC236}">
                <a16:creationId xmlns:a16="http://schemas.microsoft.com/office/drawing/2014/main" id="{92BAB4C7-12C3-4BAC-8077-E8284B4BE4F7}"/>
              </a:ext>
            </a:extLst>
          </p:cNvPr>
          <p:cNvPicPr>
            <a:picLocks noChangeAspect="1"/>
          </p:cNvPicPr>
          <p:nvPr/>
        </p:nvPicPr>
        <p:blipFill>
          <a:blip r:embed="rId3">
            <a:lum bright="-20000" contrast="40000"/>
            <a:extLst>
              <a:ext uri="{28A0092B-C50C-407E-A947-70E740481C1C}">
                <a14:useLocalDpi xmlns:a14="http://schemas.microsoft.com/office/drawing/2010/main"/>
              </a:ext>
            </a:extLst>
          </a:blip>
          <a:srcRect/>
          <a:stretch>
            <a:fillRect/>
          </a:stretch>
        </p:blipFill>
        <p:spPr bwMode="auto">
          <a:xfrm>
            <a:off x="171450" y="5661025"/>
            <a:ext cx="8047038"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Immagine 3">
            <a:extLst>
              <a:ext uri="{FF2B5EF4-FFF2-40B4-BE49-F238E27FC236}">
                <a16:creationId xmlns:a16="http://schemas.microsoft.com/office/drawing/2014/main" id="{D21E8217-FC62-49CB-A2FB-ED9224079936}"/>
              </a:ext>
            </a:extLst>
          </p:cNvPr>
          <p:cNvPicPr>
            <a:picLocks noChangeAspect="1"/>
          </p:cNvPicPr>
          <p:nvPr/>
        </p:nvPicPr>
        <p:blipFill>
          <a:blip r:embed="rId4" cstate="email">
            <a:lum bright="-20000" contrast="40000"/>
            <a:extLst>
              <a:ext uri="{28A0092B-C50C-407E-A947-70E740481C1C}">
                <a14:useLocalDpi xmlns:a14="http://schemas.microsoft.com/office/drawing/2010/main"/>
              </a:ext>
            </a:extLst>
          </a:blip>
          <a:srcRect/>
          <a:stretch>
            <a:fillRect/>
          </a:stretch>
        </p:blipFill>
        <p:spPr bwMode="auto">
          <a:xfrm>
            <a:off x="6084888" y="66675"/>
            <a:ext cx="2646362"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Immagine 4">
            <a:extLst>
              <a:ext uri="{FF2B5EF4-FFF2-40B4-BE49-F238E27FC236}">
                <a16:creationId xmlns:a16="http://schemas.microsoft.com/office/drawing/2014/main" id="{1D1DE3E5-25A3-4310-AD46-98F72C9F8AD2}"/>
              </a:ext>
            </a:extLst>
          </p:cNvPr>
          <p:cNvPicPr>
            <a:picLocks noChangeAspect="1"/>
          </p:cNvPicPr>
          <p:nvPr/>
        </p:nvPicPr>
        <p:blipFill>
          <a:blip r:embed="rId5" cstate="email">
            <a:lum bright="-20000" contrast="40000"/>
            <a:extLst>
              <a:ext uri="{28A0092B-C50C-407E-A947-70E740481C1C}">
                <a14:useLocalDpi xmlns:a14="http://schemas.microsoft.com/office/drawing/2010/main"/>
              </a:ext>
            </a:extLst>
          </a:blip>
          <a:srcRect/>
          <a:stretch>
            <a:fillRect/>
          </a:stretch>
        </p:blipFill>
        <p:spPr bwMode="auto">
          <a:xfrm>
            <a:off x="5580063" y="1108075"/>
            <a:ext cx="3430587" cy="107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trips dir="ru"/>
  </p:transition>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10;scabbia10.tif                                                  0003C65CHD iMac AllergoDermo           B905A49A:">
            <a:extLst>
              <a:ext uri="{FF2B5EF4-FFF2-40B4-BE49-F238E27FC236}">
                <a16:creationId xmlns:a16="http://schemas.microsoft.com/office/drawing/2014/main" id="{B17276CE-AA37-49FF-B5C1-4EFD3AF3F17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037138" y="990600"/>
            <a:ext cx="4106862"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Rectangle 3">
            <a:extLst>
              <a:ext uri="{FF2B5EF4-FFF2-40B4-BE49-F238E27FC236}">
                <a16:creationId xmlns:a16="http://schemas.microsoft.com/office/drawing/2014/main" id="{A0CD4B76-D99F-4480-BE94-75E5BC1301D2}"/>
              </a:ext>
            </a:extLst>
          </p:cNvPr>
          <p:cNvSpPr>
            <a:spLocks noChangeArrowheads="1"/>
          </p:cNvSpPr>
          <p:nvPr/>
        </p:nvSpPr>
        <p:spPr bwMode="auto">
          <a:xfrm>
            <a:off x="0" y="0"/>
            <a:ext cx="9144000" cy="460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IT" altLang="it-IT" sz="4800">
                <a:solidFill>
                  <a:srgbClr val="FF0000"/>
                </a:solidFill>
              </a:rPr>
              <a:t>Diagnosi differenziale</a:t>
            </a:r>
            <a:endParaRPr lang="it-IT" altLang="it-IT"/>
          </a:p>
          <a:p>
            <a:pPr>
              <a:spcBef>
                <a:spcPct val="0"/>
              </a:spcBef>
              <a:buFontTx/>
              <a:buNone/>
            </a:pPr>
            <a:endParaRPr lang="it-IT" altLang="it-IT"/>
          </a:p>
          <a:p>
            <a:pPr>
              <a:spcBef>
                <a:spcPct val="0"/>
              </a:spcBef>
              <a:buClr>
                <a:srgbClr val="FF0000"/>
              </a:buClr>
              <a:buFont typeface="Times" panose="02020603050405020304" pitchFamily="18" charset="0"/>
              <a:buNone/>
            </a:pPr>
            <a:r>
              <a:rPr lang="it-IT" altLang="it-IT" sz="3600">
                <a:solidFill>
                  <a:srgbClr val="1822CD"/>
                </a:solidFill>
              </a:rPr>
              <a:t> Entomodermatosi</a:t>
            </a:r>
          </a:p>
          <a:p>
            <a:pPr>
              <a:spcBef>
                <a:spcPct val="0"/>
              </a:spcBef>
              <a:buClr>
                <a:srgbClr val="FF0000"/>
              </a:buClr>
              <a:buFont typeface="Times" panose="02020603050405020304" pitchFamily="18" charset="0"/>
              <a:buNone/>
            </a:pPr>
            <a:endParaRPr lang="it-IT" altLang="it-IT" sz="3600">
              <a:solidFill>
                <a:srgbClr val="1822CD"/>
              </a:solidFill>
            </a:endParaRPr>
          </a:p>
          <a:p>
            <a:pPr>
              <a:spcBef>
                <a:spcPct val="0"/>
              </a:spcBef>
              <a:buClr>
                <a:srgbClr val="FF0000"/>
              </a:buClr>
              <a:buFont typeface="Times" panose="02020603050405020304" pitchFamily="18" charset="0"/>
              <a:buChar char="•"/>
            </a:pPr>
            <a:r>
              <a:rPr lang="it-IT" altLang="it-IT" sz="3600"/>
              <a:t> carattere diurno</a:t>
            </a:r>
          </a:p>
          <a:p>
            <a:pPr>
              <a:spcBef>
                <a:spcPct val="0"/>
              </a:spcBef>
              <a:buClr>
                <a:srgbClr val="FF0000"/>
              </a:buClr>
              <a:buFont typeface="Times" panose="02020603050405020304" pitchFamily="18" charset="0"/>
              <a:buChar char="•"/>
            </a:pPr>
            <a:r>
              <a:rPr lang="it-IT" altLang="it-IT" sz="3600"/>
              <a:t> mancano i cunicoli</a:t>
            </a:r>
          </a:p>
          <a:p>
            <a:pPr>
              <a:spcBef>
                <a:spcPct val="0"/>
              </a:spcBef>
              <a:buClr>
                <a:srgbClr val="FF0000"/>
              </a:buClr>
              <a:buFont typeface="Times" panose="02020603050405020304" pitchFamily="18" charset="0"/>
              <a:buChar char="•"/>
            </a:pPr>
            <a:r>
              <a:rPr lang="it-IT" altLang="it-IT" sz="3600"/>
              <a:t> papule diffuse a tutto </a:t>
            </a:r>
          </a:p>
          <a:p>
            <a:pPr>
              <a:spcBef>
                <a:spcPct val="0"/>
              </a:spcBef>
              <a:buClr>
                <a:srgbClr val="FF0000"/>
              </a:buClr>
              <a:buFont typeface="Times" panose="02020603050405020304" pitchFamily="18" charset="0"/>
              <a:buNone/>
            </a:pPr>
            <a:r>
              <a:rPr lang="it-IT" altLang="it-IT" sz="3600"/>
              <a:t>  l’ambito cutaneo</a:t>
            </a:r>
            <a:endParaRPr lang="it-IT" altLang="it-IT"/>
          </a:p>
        </p:txBody>
      </p:sp>
    </p:spTree>
  </p:cSld>
  <p:clrMapOvr>
    <a:masterClrMapping/>
  </p:clrMapOvr>
  <p:transition spd="slow">
    <p:strips dir="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olo 1">
            <a:extLst>
              <a:ext uri="{FF2B5EF4-FFF2-40B4-BE49-F238E27FC236}">
                <a16:creationId xmlns:a16="http://schemas.microsoft.com/office/drawing/2014/main" id="{498FF109-9679-4521-8AAC-A0200D74B90E}"/>
              </a:ext>
            </a:extLst>
          </p:cNvPr>
          <p:cNvSpPr>
            <a:spLocks noGrp="1" noChangeArrowheads="1"/>
          </p:cNvSpPr>
          <p:nvPr>
            <p:ph type="title"/>
          </p:nvPr>
        </p:nvSpPr>
        <p:spPr/>
        <p:txBody>
          <a:bodyPr/>
          <a:lstStyle/>
          <a:p>
            <a:r>
              <a:rPr lang="it-IT" altLang="it-IT">
                <a:solidFill>
                  <a:srgbClr val="FF0000"/>
                </a:solidFill>
              </a:rPr>
              <a:t>Scelta del topico</a:t>
            </a:r>
          </a:p>
        </p:txBody>
      </p:sp>
      <p:sp>
        <p:nvSpPr>
          <p:cNvPr id="31747" name="Segnaposto contenuto 2">
            <a:extLst>
              <a:ext uri="{FF2B5EF4-FFF2-40B4-BE49-F238E27FC236}">
                <a16:creationId xmlns:a16="http://schemas.microsoft.com/office/drawing/2014/main" id="{97F15652-3825-4BFC-AD7C-1A9E4819FDC2}"/>
              </a:ext>
            </a:extLst>
          </p:cNvPr>
          <p:cNvSpPr>
            <a:spLocks noGrp="1" noChangeArrowheads="1"/>
          </p:cNvSpPr>
          <p:nvPr>
            <p:ph idx="1"/>
          </p:nvPr>
        </p:nvSpPr>
        <p:spPr/>
        <p:txBody>
          <a:bodyPr/>
          <a:lstStyle/>
          <a:p>
            <a:r>
              <a:rPr lang="it-IT" altLang="it-IT" sz="2800"/>
              <a:t>Il bendaggio occlusivo viene usato nella psoriasi, nella dermatite atopica e nel lupus eritematoso</a:t>
            </a:r>
          </a:p>
          <a:p>
            <a:r>
              <a:rPr lang="it-IT" altLang="it-IT" sz="2800"/>
              <a:t>Il bendaggio aumenta l'assorbimento e, quindi, l'efficacia del farmaco topico</a:t>
            </a:r>
          </a:p>
          <a:p>
            <a:r>
              <a:rPr lang="it-IT" altLang="it-IT" sz="2800"/>
              <a:t>Un farmaco topico idratante è in grado di far aumentare il contenuto idrico dello strato corneo</a:t>
            </a:r>
          </a:p>
        </p:txBody>
      </p:sp>
      <p:pic>
        <p:nvPicPr>
          <p:cNvPr id="31748" name="Immagine 6" descr="Immagine che contiene cibo&#10;&#10;Descrizione generata automaticamente">
            <a:extLst>
              <a:ext uri="{FF2B5EF4-FFF2-40B4-BE49-F238E27FC236}">
                <a16:creationId xmlns:a16="http://schemas.microsoft.com/office/drawing/2014/main" id="{EEE50CBE-CD80-44AA-9401-EDE00E9456A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062538" y="5207000"/>
            <a:ext cx="3624262"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trips dir="ru"/>
  </p:transition>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3277556F-6BA9-4998-BFCB-230EFF404E86}"/>
              </a:ext>
            </a:extLst>
          </p:cNvPr>
          <p:cNvSpPr>
            <a:spLocks noChangeArrowheads="1"/>
          </p:cNvSpPr>
          <p:nvPr/>
        </p:nvSpPr>
        <p:spPr bwMode="auto">
          <a:xfrm>
            <a:off x="0" y="0"/>
            <a:ext cx="9144000" cy="5816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
                <a:srgbClr val="FF3300"/>
              </a:buClr>
              <a:buFontTx/>
              <a:buNone/>
            </a:pPr>
            <a:r>
              <a:rPr lang="it-IT" altLang="it-IT" sz="4800" dirty="0">
                <a:solidFill>
                  <a:srgbClr val="FF3300"/>
                </a:solidFill>
                <a:cs typeface="Times" panose="02020603050405020304" pitchFamily="18" charset="0"/>
              </a:rPr>
              <a:t>Acari animali e ambientali </a:t>
            </a:r>
            <a:endParaRPr lang="it-IT" altLang="it-IT" sz="1400" dirty="0">
              <a:solidFill>
                <a:srgbClr val="FF3300"/>
              </a:solidFill>
              <a:cs typeface="Times" panose="02020603050405020304" pitchFamily="18" charset="0"/>
            </a:endParaRPr>
          </a:p>
          <a:p>
            <a:pPr>
              <a:spcBef>
                <a:spcPct val="0"/>
              </a:spcBef>
              <a:buFontTx/>
              <a:buNone/>
            </a:pPr>
            <a:endParaRPr lang="it-IT" altLang="it-IT" u="sng" dirty="0">
              <a:cs typeface="Times" panose="02020603050405020304" pitchFamily="18" charset="0"/>
            </a:endParaRPr>
          </a:p>
          <a:p>
            <a:pPr>
              <a:spcBef>
                <a:spcPct val="0"/>
              </a:spcBef>
              <a:buClr>
                <a:srgbClr val="FF3300"/>
              </a:buClr>
            </a:pPr>
            <a:r>
              <a:rPr lang="it-IT" altLang="it-IT" dirty="0">
                <a:cs typeface="Times" panose="02020603050405020304" pitchFamily="18" charset="0"/>
              </a:rPr>
              <a:t> </a:t>
            </a:r>
            <a:r>
              <a:rPr lang="it-IT" altLang="it-IT" sz="2800" b="1" dirty="0">
                <a:cs typeface="Times" panose="02020603050405020304" pitchFamily="18" charset="0"/>
              </a:rPr>
              <a:t>non vivono</a:t>
            </a:r>
            <a:r>
              <a:rPr lang="it-IT" altLang="it-IT" sz="2800" dirty="0">
                <a:cs typeface="Times" panose="02020603050405020304" pitchFamily="18" charset="0"/>
              </a:rPr>
              <a:t> sull’uomo (“pungono e fuggono”) </a:t>
            </a:r>
          </a:p>
          <a:p>
            <a:pPr algn="ctr">
              <a:spcBef>
                <a:spcPct val="0"/>
              </a:spcBef>
              <a:buClr>
                <a:srgbClr val="FF3300"/>
              </a:buClr>
              <a:buFontTx/>
              <a:buNone/>
            </a:pPr>
            <a:r>
              <a:rPr lang="it-IT" altLang="it-IT" sz="2800" dirty="0">
                <a:cs typeface="Times" panose="02020603050405020304" pitchFamily="18" charset="0"/>
              </a:rPr>
              <a:t> =&gt;  </a:t>
            </a:r>
            <a:r>
              <a:rPr lang="it-IT" altLang="it-IT" sz="2800" b="1" dirty="0">
                <a:cs typeface="Times" panose="02020603050405020304" pitchFamily="18" charset="0"/>
              </a:rPr>
              <a:t>mancano i cunicoli</a:t>
            </a:r>
            <a:endParaRPr lang="it-IT" altLang="it-IT" sz="2800" dirty="0">
              <a:cs typeface="Times" panose="02020603050405020304" pitchFamily="18" charset="0"/>
            </a:endParaRPr>
          </a:p>
          <a:p>
            <a:pPr>
              <a:spcBef>
                <a:spcPct val="0"/>
              </a:spcBef>
              <a:buClr>
                <a:srgbClr val="FF3300"/>
              </a:buClr>
              <a:buFontTx/>
              <a:buNone/>
            </a:pPr>
            <a:endParaRPr lang="it-IT" altLang="it-IT" sz="1200" dirty="0">
              <a:cs typeface="Times" panose="02020603050405020304" pitchFamily="18" charset="0"/>
            </a:endParaRPr>
          </a:p>
          <a:p>
            <a:pPr>
              <a:spcBef>
                <a:spcPct val="0"/>
              </a:spcBef>
              <a:buClr>
                <a:srgbClr val="FF3300"/>
              </a:buClr>
            </a:pPr>
            <a:r>
              <a:rPr lang="it-IT" altLang="it-IT" sz="2800" dirty="0">
                <a:cs typeface="Times" panose="02020603050405020304" pitchFamily="18" charset="0"/>
              </a:rPr>
              <a:t> </a:t>
            </a:r>
            <a:r>
              <a:rPr lang="it-IT" altLang="it-IT" sz="2800" dirty="0" err="1">
                <a:cs typeface="Times" panose="02020603050405020304" pitchFamily="18" charset="0"/>
              </a:rPr>
              <a:t>papulo</a:t>
            </a:r>
            <a:r>
              <a:rPr lang="it-IT" altLang="it-IT" sz="2800" dirty="0">
                <a:cs typeface="Times" panose="02020603050405020304" pitchFamily="18" charset="0"/>
              </a:rPr>
              <a:t>-vescicole a distribuzione diffusa o</a:t>
            </a:r>
          </a:p>
          <a:p>
            <a:pPr>
              <a:spcBef>
                <a:spcPct val="0"/>
              </a:spcBef>
              <a:buClr>
                <a:srgbClr val="FF3300"/>
              </a:buClr>
              <a:buFontTx/>
              <a:buNone/>
            </a:pPr>
            <a:r>
              <a:rPr lang="it-IT" altLang="it-IT" sz="2800" dirty="0">
                <a:cs typeface="Times" panose="02020603050405020304" pitchFamily="18" charset="0"/>
              </a:rPr>
              <a:t>  zonale (arti inferiori, superfici esposte)</a:t>
            </a:r>
          </a:p>
          <a:p>
            <a:pPr>
              <a:spcBef>
                <a:spcPct val="0"/>
              </a:spcBef>
              <a:buClr>
                <a:srgbClr val="FF3300"/>
              </a:buClr>
            </a:pPr>
            <a:r>
              <a:rPr lang="it-IT" altLang="it-IT" sz="2800" dirty="0">
                <a:cs typeface="Times" panose="02020603050405020304" pitchFamily="18" charset="0"/>
              </a:rPr>
              <a:t> prurito intenso diurno e notturno</a:t>
            </a:r>
          </a:p>
          <a:p>
            <a:pPr algn="ctr">
              <a:spcBef>
                <a:spcPct val="0"/>
              </a:spcBef>
              <a:buClr>
                <a:srgbClr val="FF3300"/>
              </a:buClr>
              <a:buFontTx/>
              <a:buNone/>
            </a:pPr>
            <a:endParaRPr lang="it-IT" altLang="it-IT" sz="2800" dirty="0">
              <a:cs typeface="Times" panose="02020603050405020304" pitchFamily="18" charset="0"/>
            </a:endParaRPr>
          </a:p>
          <a:p>
            <a:pPr>
              <a:spcBef>
                <a:spcPct val="0"/>
              </a:spcBef>
              <a:buClr>
                <a:srgbClr val="0000CC"/>
              </a:buClr>
            </a:pPr>
            <a:r>
              <a:rPr lang="it-IT" altLang="it-IT" sz="2800" dirty="0">
                <a:cs typeface="Times" panose="02020603050405020304" pitchFamily="18" charset="0"/>
              </a:rPr>
              <a:t> </a:t>
            </a:r>
            <a:r>
              <a:rPr lang="it-IT" altLang="it-IT" sz="2400" i="1" dirty="0" err="1">
                <a:cs typeface="Times" panose="02020603050405020304" pitchFamily="18" charset="0"/>
              </a:rPr>
              <a:t>Cheyletiella</a:t>
            </a:r>
            <a:r>
              <a:rPr lang="it-IT" altLang="it-IT" sz="2400" dirty="0">
                <a:cs typeface="Times" panose="02020603050405020304" pitchFamily="18" charset="0"/>
              </a:rPr>
              <a:t> (forfora dei gatti)</a:t>
            </a:r>
          </a:p>
          <a:p>
            <a:pPr>
              <a:spcBef>
                <a:spcPct val="0"/>
              </a:spcBef>
              <a:buClr>
                <a:srgbClr val="0000CC"/>
              </a:buClr>
            </a:pPr>
            <a:r>
              <a:rPr lang="it-IT" altLang="it-IT" sz="2400" dirty="0">
                <a:cs typeface="Times" panose="02020603050405020304" pitchFamily="18" charset="0"/>
              </a:rPr>
              <a:t> </a:t>
            </a:r>
            <a:r>
              <a:rPr lang="it-IT" altLang="it-IT" sz="2400" i="1" dirty="0" err="1">
                <a:cs typeface="Times" panose="02020603050405020304" pitchFamily="18" charset="0"/>
              </a:rPr>
              <a:t>Trombicula</a:t>
            </a:r>
            <a:r>
              <a:rPr lang="it-IT" altLang="it-IT" sz="2400" i="1" dirty="0">
                <a:cs typeface="Times" panose="02020603050405020304" pitchFamily="18" charset="0"/>
              </a:rPr>
              <a:t> </a:t>
            </a:r>
            <a:r>
              <a:rPr lang="it-IT" altLang="it-IT" sz="2400" i="1" dirty="0" err="1">
                <a:cs typeface="Times" panose="02020603050405020304" pitchFamily="18" charset="0"/>
              </a:rPr>
              <a:t>alfreddugési</a:t>
            </a:r>
            <a:r>
              <a:rPr lang="it-IT" altLang="it-IT" sz="2400" dirty="0">
                <a:cs typeface="Times" panose="02020603050405020304" pitchFamily="18" charset="0"/>
              </a:rPr>
              <a:t> (punture molto pruriginose arti </a:t>
            </a:r>
            <a:r>
              <a:rPr lang="it-IT" altLang="it-IT" sz="2400" dirty="0" err="1">
                <a:cs typeface="Times" panose="02020603050405020304" pitchFamily="18" charset="0"/>
              </a:rPr>
              <a:t>inf</a:t>
            </a:r>
            <a:r>
              <a:rPr lang="it-IT" altLang="it-IT" sz="2400" dirty="0">
                <a:cs typeface="Times" panose="02020603050405020304" pitchFamily="18" charset="0"/>
              </a:rPr>
              <a:t>)</a:t>
            </a:r>
          </a:p>
          <a:p>
            <a:pPr>
              <a:spcBef>
                <a:spcPct val="0"/>
              </a:spcBef>
              <a:buClr>
                <a:srgbClr val="0000CC"/>
              </a:buClr>
              <a:buFontTx/>
              <a:buNone/>
            </a:pPr>
            <a:r>
              <a:rPr lang="it-IT" altLang="it-IT" sz="2400" dirty="0">
                <a:cs typeface="Times" panose="02020603050405020304" pitchFamily="18" charset="0"/>
              </a:rPr>
              <a:t> </a:t>
            </a:r>
          </a:p>
          <a:p>
            <a:pPr algn="ctr">
              <a:spcBef>
                <a:spcPct val="0"/>
              </a:spcBef>
              <a:buClr>
                <a:srgbClr val="FF3300"/>
              </a:buClr>
              <a:buFontTx/>
              <a:buNone/>
            </a:pPr>
            <a:r>
              <a:rPr lang="it-IT" altLang="it-IT" sz="2800" dirty="0">
                <a:cs typeface="Times" panose="02020603050405020304" pitchFamily="18" charset="0"/>
              </a:rPr>
              <a:t>DISINFEZIONE AMBIENTE/ANIMALI</a:t>
            </a:r>
          </a:p>
        </p:txBody>
      </p:sp>
    </p:spTree>
  </p:cSld>
  <p:clrMapOvr>
    <a:masterClrMapping/>
  </p:clrMapOvr>
  <p:transition spd="slow">
    <p:strips dir="ru"/>
  </p:transition>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026">
            <a:extLst>
              <a:ext uri="{FF2B5EF4-FFF2-40B4-BE49-F238E27FC236}">
                <a16:creationId xmlns:a16="http://schemas.microsoft.com/office/drawing/2014/main" id="{A78F1C93-3F08-4D0D-8492-DB7DB9E9F0B4}"/>
              </a:ext>
            </a:extLst>
          </p:cNvPr>
          <p:cNvSpPr>
            <a:spLocks noChangeArrowheads="1"/>
          </p:cNvSpPr>
          <p:nvPr/>
        </p:nvSpPr>
        <p:spPr bwMode="auto">
          <a:xfrm>
            <a:off x="0" y="0"/>
            <a:ext cx="9144000" cy="475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
                <a:srgbClr val="FF3300"/>
              </a:buClr>
              <a:buFontTx/>
              <a:buNone/>
            </a:pPr>
            <a:r>
              <a:rPr lang="it-IT" altLang="it-IT" sz="4800">
                <a:solidFill>
                  <a:srgbClr val="FF0000"/>
                </a:solidFill>
                <a:cs typeface="Times" panose="02020603050405020304" pitchFamily="18" charset="0"/>
              </a:rPr>
              <a:t>Trattamento della scabbia</a:t>
            </a:r>
            <a:r>
              <a:rPr lang="it-IT" altLang="it-IT" sz="4800">
                <a:solidFill>
                  <a:srgbClr val="FF3300"/>
                </a:solidFill>
                <a:cs typeface="Times" panose="02020603050405020304" pitchFamily="18" charset="0"/>
              </a:rPr>
              <a:t> </a:t>
            </a:r>
          </a:p>
          <a:p>
            <a:pPr algn="ctr">
              <a:spcBef>
                <a:spcPct val="0"/>
              </a:spcBef>
              <a:buFontTx/>
              <a:buNone/>
            </a:pPr>
            <a:endParaRPr lang="it-IT" altLang="it-IT" sz="1400">
              <a:solidFill>
                <a:srgbClr val="FF3300"/>
              </a:solidFill>
              <a:cs typeface="Times" panose="02020603050405020304" pitchFamily="18" charset="0"/>
            </a:endParaRPr>
          </a:p>
          <a:p>
            <a:pPr algn="ctr">
              <a:spcBef>
                <a:spcPct val="0"/>
              </a:spcBef>
              <a:buFontTx/>
              <a:buNone/>
            </a:pPr>
            <a:endParaRPr lang="it-IT" altLang="it-IT" sz="1400">
              <a:solidFill>
                <a:srgbClr val="FF3300"/>
              </a:solidFill>
              <a:cs typeface="Times" panose="02020603050405020304" pitchFamily="18" charset="0"/>
            </a:endParaRPr>
          </a:p>
          <a:p>
            <a:pPr algn="ctr">
              <a:spcBef>
                <a:spcPct val="0"/>
              </a:spcBef>
              <a:buFontTx/>
              <a:buNone/>
            </a:pPr>
            <a:endParaRPr lang="it-IT" altLang="it-IT" sz="1400">
              <a:solidFill>
                <a:srgbClr val="FF3300"/>
              </a:solidFill>
              <a:cs typeface="Times" panose="02020603050405020304" pitchFamily="18" charset="0"/>
            </a:endParaRPr>
          </a:p>
          <a:p>
            <a:pPr>
              <a:spcBef>
                <a:spcPct val="0"/>
              </a:spcBef>
              <a:buFontTx/>
              <a:buNone/>
            </a:pPr>
            <a:endParaRPr lang="it-IT" altLang="it-IT" sz="2400" u="sng">
              <a:cs typeface="Times" panose="02020603050405020304" pitchFamily="18" charset="0"/>
            </a:endParaRPr>
          </a:p>
          <a:p>
            <a:pPr lvl="2">
              <a:lnSpc>
                <a:spcPct val="120000"/>
              </a:lnSpc>
              <a:spcBef>
                <a:spcPct val="0"/>
              </a:spcBef>
              <a:buClr>
                <a:srgbClr val="FF3300"/>
              </a:buClr>
            </a:pPr>
            <a:r>
              <a:rPr lang="it-IT" altLang="it-IT" sz="3600">
                <a:cs typeface="Times" panose="02020603050405020304" pitchFamily="18" charset="0"/>
              </a:rPr>
              <a:t> </a:t>
            </a:r>
            <a:r>
              <a:rPr lang="it-IT" altLang="it-IT" sz="4000">
                <a:cs typeface="Times" panose="02020603050405020304" pitchFamily="18" charset="0"/>
              </a:rPr>
              <a:t>Ai pazienti </a:t>
            </a:r>
          </a:p>
          <a:p>
            <a:pPr lvl="2">
              <a:lnSpc>
                <a:spcPct val="120000"/>
              </a:lnSpc>
              <a:spcBef>
                <a:spcPct val="0"/>
              </a:spcBef>
              <a:buClr>
                <a:srgbClr val="FF3300"/>
              </a:buClr>
            </a:pPr>
            <a:r>
              <a:rPr lang="it-IT" altLang="it-IT" sz="4000">
                <a:cs typeface="Times" panose="02020603050405020304" pitchFamily="18" charset="0"/>
              </a:rPr>
              <a:t> Ai contatti </a:t>
            </a:r>
          </a:p>
          <a:p>
            <a:pPr lvl="2">
              <a:lnSpc>
                <a:spcPct val="120000"/>
              </a:lnSpc>
              <a:spcBef>
                <a:spcPct val="0"/>
              </a:spcBef>
              <a:buClr>
                <a:srgbClr val="FF3300"/>
              </a:buClr>
            </a:pPr>
            <a:r>
              <a:rPr lang="it-IT" altLang="it-IT" sz="4000">
                <a:cs typeface="Times" panose="02020603050405020304" pitchFamily="18" charset="0"/>
              </a:rPr>
              <a:t> Disinfezione ambiente, lenzuola e vestiti </a:t>
            </a:r>
          </a:p>
        </p:txBody>
      </p:sp>
    </p:spTree>
  </p:cSld>
  <p:clrMapOvr>
    <a:masterClrMapping/>
  </p:clrMapOvr>
  <p:transition spd="slow">
    <p:strips dir="ru"/>
  </p:transition>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2A23E316-29B9-43A1-B43E-5CFB33EDA0B8}"/>
              </a:ext>
            </a:extLst>
          </p:cNvPr>
          <p:cNvSpPr>
            <a:spLocks noChangeArrowheads="1"/>
          </p:cNvSpPr>
          <p:nvPr/>
        </p:nvSpPr>
        <p:spPr bwMode="auto">
          <a:xfrm>
            <a:off x="0" y="0"/>
            <a:ext cx="9144000" cy="529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
                <a:srgbClr val="FF3300"/>
              </a:buClr>
              <a:buFontTx/>
              <a:buNone/>
            </a:pPr>
            <a:r>
              <a:rPr lang="it-IT" altLang="it-IT" sz="4800">
                <a:solidFill>
                  <a:srgbClr val="FF0000"/>
                </a:solidFill>
                <a:cs typeface="Times" panose="02020603050405020304" pitchFamily="18" charset="0"/>
              </a:rPr>
              <a:t>Trattamento della scabbia</a:t>
            </a:r>
            <a:endParaRPr lang="it-IT" altLang="it-IT" sz="4800">
              <a:solidFill>
                <a:srgbClr val="FF3300"/>
              </a:solidFill>
              <a:cs typeface="Times" panose="02020603050405020304" pitchFamily="18" charset="0"/>
            </a:endParaRPr>
          </a:p>
          <a:p>
            <a:pPr algn="ctr">
              <a:spcBef>
                <a:spcPct val="0"/>
              </a:spcBef>
              <a:buFontTx/>
              <a:buNone/>
            </a:pPr>
            <a:endParaRPr lang="it-IT" altLang="it-IT" sz="1400">
              <a:solidFill>
                <a:srgbClr val="FF3300"/>
              </a:solidFill>
              <a:cs typeface="Times" panose="02020603050405020304" pitchFamily="18" charset="0"/>
            </a:endParaRPr>
          </a:p>
          <a:p>
            <a:pPr>
              <a:spcBef>
                <a:spcPct val="0"/>
              </a:spcBef>
              <a:buFontTx/>
              <a:buNone/>
            </a:pPr>
            <a:endParaRPr lang="it-IT" altLang="it-IT" sz="2400" u="sng">
              <a:cs typeface="Times" panose="02020603050405020304" pitchFamily="18" charset="0"/>
            </a:endParaRPr>
          </a:p>
          <a:p>
            <a:pPr>
              <a:spcBef>
                <a:spcPct val="0"/>
              </a:spcBef>
              <a:buClr>
                <a:srgbClr val="FF3300"/>
              </a:buClr>
            </a:pPr>
            <a:r>
              <a:rPr lang="it-IT" altLang="it-IT" sz="3600">
                <a:cs typeface="Times" panose="02020603050405020304" pitchFamily="18" charset="0"/>
              </a:rPr>
              <a:t> Differenti approcci in EU </a:t>
            </a:r>
          </a:p>
          <a:p>
            <a:pPr>
              <a:spcBef>
                <a:spcPct val="0"/>
              </a:spcBef>
              <a:buClr>
                <a:srgbClr val="FF3300"/>
              </a:buClr>
              <a:buFontTx/>
              <a:buNone/>
            </a:pPr>
            <a:r>
              <a:rPr lang="it-IT" altLang="it-IT" sz="3600">
                <a:cs typeface="Times" panose="02020603050405020304" pitchFamily="18" charset="0"/>
              </a:rPr>
              <a:t> </a:t>
            </a:r>
          </a:p>
          <a:p>
            <a:pPr>
              <a:spcBef>
                <a:spcPct val="0"/>
              </a:spcBef>
              <a:buClr>
                <a:srgbClr val="FF3300"/>
              </a:buClr>
            </a:pPr>
            <a:r>
              <a:rPr lang="it-IT" altLang="it-IT" sz="3600">
                <a:cs typeface="Times" panose="02020603050405020304" pitchFamily="18" charset="0"/>
              </a:rPr>
              <a:t> In generale applicare topico su tutto il corpo (dalle orecchie ai piedi) per 8-12 h su cute a T 36° C</a:t>
            </a:r>
          </a:p>
          <a:p>
            <a:pPr>
              <a:spcBef>
                <a:spcPct val="0"/>
              </a:spcBef>
              <a:buClr>
                <a:srgbClr val="FF3300"/>
              </a:buClr>
              <a:buFontTx/>
              <a:buNone/>
            </a:pPr>
            <a:endParaRPr lang="it-IT" altLang="it-IT" sz="3600">
              <a:cs typeface="Times" panose="02020603050405020304" pitchFamily="18" charset="0"/>
            </a:endParaRPr>
          </a:p>
          <a:p>
            <a:pPr>
              <a:spcBef>
                <a:spcPct val="0"/>
              </a:spcBef>
              <a:buClr>
                <a:srgbClr val="FF3300"/>
              </a:buClr>
            </a:pPr>
            <a:r>
              <a:rPr lang="it-IT" altLang="it-IT" sz="3600">
                <a:cs typeface="Times" panose="02020603050405020304" pitchFamily="18" charset="0"/>
              </a:rPr>
              <a:t>Ripetere trattamento dopo 7-14 gg</a:t>
            </a:r>
          </a:p>
        </p:txBody>
      </p:sp>
    </p:spTree>
  </p:cSld>
  <p:clrMapOvr>
    <a:masterClrMapping/>
  </p:clrMapOvr>
  <p:transition spd="slow">
    <p:strips dir="ru"/>
  </p:transition>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9657E536-95CF-4182-BEB8-2570E0E8F4E6}"/>
              </a:ext>
            </a:extLst>
          </p:cNvPr>
          <p:cNvSpPr>
            <a:spLocks noChangeArrowheads="1"/>
          </p:cNvSpPr>
          <p:nvPr/>
        </p:nvSpPr>
        <p:spPr bwMode="auto">
          <a:xfrm>
            <a:off x="0" y="0"/>
            <a:ext cx="9144000" cy="640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
                <a:srgbClr val="FF3300"/>
              </a:buClr>
              <a:buFontTx/>
              <a:buNone/>
            </a:pPr>
            <a:r>
              <a:rPr lang="it-IT" altLang="it-IT" sz="4800">
                <a:solidFill>
                  <a:srgbClr val="FF0000"/>
                </a:solidFill>
                <a:cs typeface="Times" panose="02020603050405020304" pitchFamily="18" charset="0"/>
              </a:rPr>
              <a:t>Trattamento della scabbia</a:t>
            </a:r>
            <a:endParaRPr lang="it-IT" altLang="it-IT" sz="4800">
              <a:solidFill>
                <a:srgbClr val="FF3300"/>
              </a:solidFill>
              <a:cs typeface="Times" panose="02020603050405020304" pitchFamily="18" charset="0"/>
            </a:endParaRPr>
          </a:p>
          <a:p>
            <a:pPr algn="ctr">
              <a:spcBef>
                <a:spcPct val="0"/>
              </a:spcBef>
              <a:buFontTx/>
              <a:buNone/>
            </a:pPr>
            <a:endParaRPr lang="it-IT" altLang="it-IT" sz="1400">
              <a:solidFill>
                <a:srgbClr val="FF3300"/>
              </a:solidFill>
              <a:cs typeface="Times" panose="02020603050405020304" pitchFamily="18" charset="0"/>
            </a:endParaRPr>
          </a:p>
          <a:p>
            <a:pPr>
              <a:spcBef>
                <a:spcPct val="0"/>
              </a:spcBef>
              <a:buFontTx/>
              <a:buNone/>
            </a:pPr>
            <a:endParaRPr lang="it-IT" altLang="it-IT" sz="2400" u="sng">
              <a:cs typeface="Times" panose="02020603050405020304" pitchFamily="18" charset="0"/>
            </a:endParaRPr>
          </a:p>
          <a:p>
            <a:pPr>
              <a:spcBef>
                <a:spcPct val="0"/>
              </a:spcBef>
              <a:buClr>
                <a:srgbClr val="FF3300"/>
              </a:buClr>
            </a:pPr>
            <a:r>
              <a:rPr lang="it-IT" altLang="it-IT" sz="3600">
                <a:cs typeface="Times" panose="02020603050405020304" pitchFamily="18" charset="0"/>
              </a:rPr>
              <a:t> </a:t>
            </a:r>
            <a:r>
              <a:rPr lang="it-IT" altLang="it-IT" sz="2400" b="1">
                <a:solidFill>
                  <a:srgbClr val="1822CD"/>
                </a:solidFill>
                <a:cs typeface="Times" panose="02020603050405020304" pitchFamily="18" charset="0"/>
              </a:rPr>
              <a:t>Permetrina</a:t>
            </a:r>
            <a:r>
              <a:rPr lang="it-IT" altLang="it-IT" sz="2400">
                <a:cs typeface="Times" panose="02020603050405020304" pitchFamily="18" charset="0"/>
              </a:rPr>
              <a:t> in crema al 5%, applicazione</a:t>
            </a:r>
          </a:p>
          <a:p>
            <a:pPr>
              <a:spcBef>
                <a:spcPct val="0"/>
              </a:spcBef>
              <a:buClr>
                <a:srgbClr val="FF3300"/>
              </a:buClr>
              <a:buFontTx/>
              <a:buNone/>
            </a:pPr>
            <a:r>
              <a:rPr lang="it-IT" altLang="it-IT" sz="2400">
                <a:cs typeface="Times" panose="02020603050405020304" pitchFamily="18" charset="0"/>
              </a:rPr>
              <a:t>  notturna (12 h), 2 cicli di 2 giorni, </a:t>
            </a:r>
          </a:p>
          <a:p>
            <a:pPr>
              <a:spcBef>
                <a:spcPct val="0"/>
              </a:spcBef>
              <a:buClr>
                <a:srgbClr val="FF3300"/>
              </a:buClr>
              <a:buFontTx/>
              <a:buNone/>
            </a:pPr>
            <a:r>
              <a:rPr lang="it-IT" altLang="it-IT" sz="2400">
                <a:cs typeface="Times" panose="02020603050405020304" pitchFamily="18" charset="0"/>
              </a:rPr>
              <a:t>  intervallati da 7 giorni (livello di evidenza Ib, grado A di raccomandazione)</a:t>
            </a:r>
          </a:p>
          <a:p>
            <a:pPr>
              <a:spcBef>
                <a:spcPct val="0"/>
              </a:spcBef>
              <a:buClr>
                <a:srgbClr val="FF3300"/>
              </a:buClr>
              <a:buFontTx/>
              <a:buNone/>
            </a:pPr>
            <a:r>
              <a:rPr lang="it-IT" altLang="it-IT" sz="2400">
                <a:cs typeface="Times" panose="02020603050405020304" pitchFamily="18" charset="0"/>
              </a:rPr>
              <a:t> </a:t>
            </a:r>
          </a:p>
          <a:p>
            <a:pPr>
              <a:spcBef>
                <a:spcPct val="0"/>
              </a:spcBef>
              <a:buClr>
                <a:srgbClr val="FF3300"/>
              </a:buClr>
            </a:pPr>
            <a:r>
              <a:rPr lang="it-IT" altLang="it-IT" sz="2400">
                <a:cs typeface="Times" panose="02020603050405020304" pitchFamily="18" charset="0"/>
              </a:rPr>
              <a:t> </a:t>
            </a:r>
            <a:r>
              <a:rPr lang="it-IT" altLang="it-IT" sz="2400" b="1">
                <a:solidFill>
                  <a:srgbClr val="1822CD"/>
                </a:solidFill>
                <a:cs typeface="Times" panose="02020603050405020304" pitchFamily="18" charset="0"/>
              </a:rPr>
              <a:t>Benzoato di benzile</a:t>
            </a:r>
            <a:r>
              <a:rPr lang="it-IT" altLang="it-IT" sz="2400">
                <a:cs typeface="Times" panose="02020603050405020304" pitchFamily="18" charset="0"/>
              </a:rPr>
              <a:t> in crema 25%,</a:t>
            </a:r>
          </a:p>
          <a:p>
            <a:pPr>
              <a:spcBef>
                <a:spcPct val="0"/>
              </a:spcBef>
              <a:buClr>
                <a:srgbClr val="FF3300"/>
              </a:buClr>
              <a:buFontTx/>
              <a:buNone/>
            </a:pPr>
            <a:r>
              <a:rPr lang="it-IT" altLang="it-IT" sz="2400">
                <a:cs typeface="Times" panose="02020603050405020304" pitchFamily="18" charset="0"/>
              </a:rPr>
              <a:t>  applicazione quotidiana (24 h), 2 cicli di 2/4 giorni, intervallati da 7 giorni (livello di evidenza IV, grado C di raccomandazione)</a:t>
            </a:r>
          </a:p>
          <a:p>
            <a:pPr>
              <a:spcBef>
                <a:spcPct val="0"/>
              </a:spcBef>
              <a:buClr>
                <a:srgbClr val="FF3300"/>
              </a:buClr>
              <a:buFontTx/>
              <a:buNone/>
            </a:pPr>
            <a:endParaRPr lang="it-IT" altLang="it-IT" sz="2400">
              <a:cs typeface="Times" panose="02020603050405020304" pitchFamily="18" charset="0"/>
            </a:endParaRPr>
          </a:p>
          <a:p>
            <a:pPr>
              <a:spcBef>
                <a:spcPct val="0"/>
              </a:spcBef>
              <a:buClr>
                <a:srgbClr val="FF3300"/>
              </a:buClr>
              <a:buFontTx/>
              <a:buNone/>
            </a:pPr>
            <a:endParaRPr lang="it-IT" altLang="it-IT" sz="2400">
              <a:cs typeface="Times" panose="02020603050405020304" pitchFamily="18" charset="0"/>
            </a:endParaRPr>
          </a:p>
          <a:p>
            <a:pPr>
              <a:spcBef>
                <a:spcPct val="0"/>
              </a:spcBef>
              <a:buClr>
                <a:srgbClr val="FF3300"/>
              </a:buClr>
            </a:pPr>
            <a:r>
              <a:rPr lang="it-IT" altLang="it-IT" sz="2400" b="1">
                <a:cs typeface="Times" panose="02020603050405020304" pitchFamily="18" charset="0"/>
              </a:rPr>
              <a:t> </a:t>
            </a:r>
            <a:r>
              <a:rPr lang="it-IT" altLang="it-IT" sz="2400" b="1">
                <a:solidFill>
                  <a:srgbClr val="1822CD"/>
                </a:solidFill>
                <a:cs typeface="Times" panose="02020603050405020304" pitchFamily="18" charset="0"/>
              </a:rPr>
              <a:t>Ivermectina</a:t>
            </a:r>
            <a:r>
              <a:rPr lang="it-IT" altLang="it-IT" sz="2400">
                <a:cs typeface="Times" panose="02020603050405020304" pitchFamily="18" charset="0"/>
              </a:rPr>
              <a:t> 200 </a:t>
            </a:r>
            <a:r>
              <a:rPr lang="it-IT" altLang="it-IT" sz="2400">
                <a:latin typeface="Symbol" panose="05050102010706020507" pitchFamily="18" charset="2"/>
                <a:cs typeface="Times" panose="02020603050405020304" pitchFamily="18" charset="0"/>
              </a:rPr>
              <a:t>m</a:t>
            </a:r>
            <a:r>
              <a:rPr lang="it-IT" altLang="it-IT" sz="2400">
                <a:cs typeface="Times" panose="02020603050405020304" pitchFamily="18" charset="0"/>
              </a:rPr>
              <a:t>g/Kg in un'unica </a:t>
            </a:r>
          </a:p>
          <a:p>
            <a:pPr>
              <a:spcBef>
                <a:spcPct val="0"/>
              </a:spcBef>
              <a:buClr>
                <a:srgbClr val="FF3300"/>
              </a:buClr>
              <a:buFontTx/>
              <a:buNone/>
            </a:pPr>
            <a:r>
              <a:rPr lang="it-IT" altLang="it-IT" sz="2400">
                <a:cs typeface="Times" panose="02020603050405020304" pitchFamily="18" charset="0"/>
              </a:rPr>
              <a:t>  somministrazione da ripetere dopo 7 gg (livello di evidenza Ib, grado A di raccomandazione)</a:t>
            </a:r>
          </a:p>
        </p:txBody>
      </p:sp>
    </p:spTree>
  </p:cSld>
  <p:clrMapOvr>
    <a:masterClrMapping/>
  </p:clrMapOvr>
  <p:transition spd="slow">
    <p:strips dir="ru"/>
  </p:transition>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Immagine 1">
            <a:extLst>
              <a:ext uri="{FF2B5EF4-FFF2-40B4-BE49-F238E27FC236}">
                <a16:creationId xmlns:a16="http://schemas.microsoft.com/office/drawing/2014/main" id="{79093D21-CC0C-4C3F-8D41-201A35690443}"/>
              </a:ext>
            </a:extLst>
          </p:cNvPr>
          <p:cNvPicPr>
            <a:picLocks noChangeAspect="1"/>
          </p:cNvPicPr>
          <p:nvPr/>
        </p:nvPicPr>
        <p:blipFill>
          <a:blip r:embed="rId2">
            <a:lum bright="-20000" contrast="40000"/>
            <a:extLst>
              <a:ext uri="{28A0092B-C50C-407E-A947-70E740481C1C}">
                <a14:useLocalDpi xmlns:a14="http://schemas.microsoft.com/office/drawing/2010/main"/>
              </a:ext>
            </a:extLst>
          </a:blip>
          <a:srcRect/>
          <a:stretch>
            <a:fillRect/>
          </a:stretch>
        </p:blipFill>
        <p:spPr bwMode="auto">
          <a:xfrm>
            <a:off x="179388" y="1628775"/>
            <a:ext cx="8785225" cy="507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Immagine 2">
            <a:extLst>
              <a:ext uri="{FF2B5EF4-FFF2-40B4-BE49-F238E27FC236}">
                <a16:creationId xmlns:a16="http://schemas.microsoft.com/office/drawing/2014/main" id="{401CD515-6C86-48D4-8087-D5328A4142A7}"/>
              </a:ext>
            </a:extLst>
          </p:cNvPr>
          <p:cNvPicPr>
            <a:picLocks noChangeAspect="1"/>
          </p:cNvPicPr>
          <p:nvPr/>
        </p:nvPicPr>
        <p:blipFill>
          <a:blip r:embed="rId3" cstate="email">
            <a:lum bright="-20000" contrast="40000"/>
            <a:extLst>
              <a:ext uri="{28A0092B-C50C-407E-A947-70E740481C1C}">
                <a14:useLocalDpi xmlns:a14="http://schemas.microsoft.com/office/drawing/2010/main"/>
              </a:ext>
            </a:extLst>
          </a:blip>
          <a:srcRect t="10344"/>
          <a:stretch>
            <a:fillRect/>
          </a:stretch>
        </p:blipFill>
        <p:spPr bwMode="auto">
          <a:xfrm>
            <a:off x="179388" y="115888"/>
            <a:ext cx="8815387"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trips dir="ru"/>
  </p:transition>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D34D9D81-1CAD-4A54-B19B-4486349E306C}"/>
              </a:ext>
            </a:extLst>
          </p:cNvPr>
          <p:cNvSpPr>
            <a:spLocks noChangeArrowheads="1"/>
          </p:cNvSpPr>
          <p:nvPr/>
        </p:nvSpPr>
        <p:spPr bwMode="auto">
          <a:xfrm>
            <a:off x="0" y="0"/>
            <a:ext cx="9144000" cy="6093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
                <a:srgbClr val="FF3300"/>
              </a:buClr>
              <a:buFontTx/>
              <a:buNone/>
            </a:pPr>
            <a:r>
              <a:rPr lang="it-IT" altLang="it-IT" sz="4800" dirty="0">
                <a:solidFill>
                  <a:srgbClr val="FF0000"/>
                </a:solidFill>
                <a:cs typeface="Times" panose="02020603050405020304" pitchFamily="18" charset="0"/>
              </a:rPr>
              <a:t>Trattamento della scabbia</a:t>
            </a:r>
            <a:endParaRPr lang="it-IT" altLang="it-IT" sz="4800" dirty="0">
              <a:solidFill>
                <a:srgbClr val="FF3300"/>
              </a:solidFill>
              <a:cs typeface="Times" panose="02020603050405020304" pitchFamily="18" charset="0"/>
            </a:endParaRPr>
          </a:p>
          <a:p>
            <a:pPr algn="ctr">
              <a:spcBef>
                <a:spcPct val="0"/>
              </a:spcBef>
              <a:buFontTx/>
              <a:buNone/>
            </a:pPr>
            <a:endParaRPr lang="it-IT" altLang="it-IT" sz="1400" dirty="0">
              <a:solidFill>
                <a:srgbClr val="FF3300"/>
              </a:solidFill>
              <a:cs typeface="Times" panose="02020603050405020304" pitchFamily="18" charset="0"/>
            </a:endParaRPr>
          </a:p>
          <a:p>
            <a:pPr>
              <a:spcBef>
                <a:spcPct val="0"/>
              </a:spcBef>
              <a:buFontTx/>
              <a:buNone/>
            </a:pPr>
            <a:endParaRPr lang="it-IT" altLang="it-IT" sz="2400" u="sng" dirty="0">
              <a:cs typeface="Times" panose="02020603050405020304" pitchFamily="18" charset="0"/>
            </a:endParaRPr>
          </a:p>
          <a:p>
            <a:pPr>
              <a:spcBef>
                <a:spcPct val="0"/>
              </a:spcBef>
              <a:buFontTx/>
              <a:buNone/>
            </a:pPr>
            <a:r>
              <a:rPr lang="en-US" altLang="it-IT" sz="2400" dirty="0"/>
              <a:t>• </a:t>
            </a:r>
            <a:r>
              <a:rPr lang="en-US" altLang="it-IT" sz="2000" b="1" dirty="0" err="1">
                <a:solidFill>
                  <a:srgbClr val="1822CD"/>
                </a:solidFill>
              </a:rPr>
              <a:t>Malatione</a:t>
            </a:r>
            <a:r>
              <a:rPr lang="en-US" altLang="it-IT" sz="2000" dirty="0"/>
              <a:t> 0.5% in </a:t>
            </a:r>
            <a:r>
              <a:rPr lang="en-US" altLang="it-IT" sz="2000" dirty="0" err="1"/>
              <a:t>soluzione</a:t>
            </a:r>
            <a:r>
              <a:rPr lang="en-US" altLang="it-IT" sz="2000" dirty="0"/>
              <a:t> </a:t>
            </a:r>
            <a:r>
              <a:rPr lang="en-US" altLang="it-IT" sz="2000" dirty="0" err="1"/>
              <a:t>acquosa</a:t>
            </a:r>
            <a:r>
              <a:rPr lang="en-US" altLang="it-IT" sz="2000" dirty="0"/>
              <a:t> (</a:t>
            </a:r>
            <a:r>
              <a:rPr lang="en-US" altLang="it-IT" sz="2000" dirty="0" err="1"/>
              <a:t>livello</a:t>
            </a:r>
            <a:r>
              <a:rPr lang="en-US" altLang="it-IT" sz="2000" dirty="0"/>
              <a:t> di </a:t>
            </a:r>
            <a:r>
              <a:rPr lang="en-US" altLang="it-IT" sz="2000" dirty="0" err="1"/>
              <a:t>evidenza</a:t>
            </a:r>
            <a:r>
              <a:rPr lang="en-US" altLang="it-IT" sz="2000" dirty="0"/>
              <a:t> IV; </a:t>
            </a:r>
            <a:r>
              <a:rPr lang="en-US" altLang="it-IT" sz="2000" dirty="0" err="1"/>
              <a:t>grado</a:t>
            </a:r>
            <a:r>
              <a:rPr lang="en-US" altLang="it-IT" sz="2000" dirty="0"/>
              <a:t> </a:t>
            </a:r>
            <a:r>
              <a:rPr lang="en-GB" altLang="it-IT" sz="2000" dirty="0"/>
              <a:t>C di </a:t>
            </a:r>
            <a:r>
              <a:rPr lang="en-GB" altLang="it-IT" sz="2000" dirty="0" err="1"/>
              <a:t>raccomandazione</a:t>
            </a:r>
            <a:r>
              <a:rPr lang="en-GB" altLang="it-IT" sz="2000" dirty="0"/>
              <a:t>)</a:t>
            </a:r>
          </a:p>
          <a:p>
            <a:pPr>
              <a:spcBef>
                <a:spcPct val="0"/>
              </a:spcBef>
              <a:buFontTx/>
              <a:buNone/>
            </a:pPr>
            <a:endParaRPr lang="it-IT" altLang="it-IT" sz="2000" u="sng" dirty="0">
              <a:cs typeface="Times" panose="02020603050405020304" pitchFamily="18" charset="0"/>
            </a:endParaRPr>
          </a:p>
          <a:p>
            <a:pPr>
              <a:spcBef>
                <a:spcPct val="0"/>
              </a:spcBef>
              <a:buFontTx/>
              <a:buNone/>
            </a:pPr>
            <a:r>
              <a:rPr lang="en-US" altLang="it-IT" sz="2000" dirty="0"/>
              <a:t>• </a:t>
            </a:r>
            <a:r>
              <a:rPr lang="en-US" altLang="it-IT" sz="2000" b="1" dirty="0" err="1">
                <a:solidFill>
                  <a:srgbClr val="1822CD"/>
                </a:solidFill>
              </a:rPr>
              <a:t>Ivermectina</a:t>
            </a:r>
            <a:r>
              <a:rPr lang="en-US" altLang="it-IT" sz="2000" dirty="0"/>
              <a:t> 1% in crema/</a:t>
            </a:r>
            <a:r>
              <a:rPr lang="en-US" altLang="it-IT" sz="2000" dirty="0" err="1"/>
              <a:t>lozione</a:t>
            </a:r>
            <a:r>
              <a:rPr lang="en-US" altLang="it-IT" sz="2000" dirty="0"/>
              <a:t>, </a:t>
            </a:r>
            <a:r>
              <a:rPr lang="en-US" altLang="it-IT" sz="2000" dirty="0" err="1"/>
              <a:t>stessa</a:t>
            </a:r>
            <a:r>
              <a:rPr lang="en-US" altLang="it-IT" sz="2000" dirty="0"/>
              <a:t> </a:t>
            </a:r>
            <a:r>
              <a:rPr lang="en-US" altLang="it-IT" sz="2000" dirty="0" err="1"/>
              <a:t>efficacia</a:t>
            </a:r>
            <a:r>
              <a:rPr lang="en-US" altLang="it-IT" sz="2000" dirty="0"/>
              <a:t> </a:t>
            </a:r>
            <a:r>
              <a:rPr lang="en-US" altLang="it-IT" sz="2000" dirty="0" err="1"/>
              <a:t>della</a:t>
            </a:r>
            <a:r>
              <a:rPr lang="en-US" altLang="it-IT" sz="2000" dirty="0"/>
              <a:t> </a:t>
            </a:r>
            <a:r>
              <a:rPr lang="en-US" altLang="it-IT" sz="2000" dirty="0" err="1"/>
              <a:t>permetrina</a:t>
            </a:r>
            <a:r>
              <a:rPr lang="en-US" altLang="it-IT" sz="2000" dirty="0"/>
              <a:t> (</a:t>
            </a:r>
            <a:r>
              <a:rPr lang="en-US" altLang="it-IT" sz="2000" dirty="0" err="1"/>
              <a:t>livello</a:t>
            </a:r>
            <a:r>
              <a:rPr lang="en-US" altLang="it-IT" sz="2000" dirty="0"/>
              <a:t> di </a:t>
            </a:r>
            <a:r>
              <a:rPr lang="en-US" altLang="it-IT" sz="2000" dirty="0" err="1"/>
              <a:t>evidenza</a:t>
            </a:r>
            <a:r>
              <a:rPr lang="en-US" altLang="it-IT" sz="2000" dirty="0"/>
              <a:t> </a:t>
            </a:r>
            <a:r>
              <a:rPr lang="en-US" altLang="it-IT" sz="2000" dirty="0" err="1"/>
              <a:t>Ib</a:t>
            </a:r>
            <a:r>
              <a:rPr lang="en-US" altLang="it-IT" sz="2000" dirty="0"/>
              <a:t>; </a:t>
            </a:r>
            <a:r>
              <a:rPr lang="en-US" altLang="it-IT" sz="2000" dirty="0" err="1"/>
              <a:t>grado</a:t>
            </a:r>
            <a:r>
              <a:rPr lang="en-US" altLang="it-IT" sz="2000" dirty="0"/>
              <a:t> A di </a:t>
            </a:r>
            <a:r>
              <a:rPr lang="en-US" altLang="it-IT" sz="2000" dirty="0" err="1"/>
              <a:t>raccomandazione</a:t>
            </a:r>
            <a:r>
              <a:rPr lang="en-US" altLang="it-IT" sz="2000" dirty="0"/>
              <a:t>)</a:t>
            </a:r>
          </a:p>
          <a:p>
            <a:pPr>
              <a:spcBef>
                <a:spcPct val="0"/>
              </a:spcBef>
              <a:buFontTx/>
              <a:buNone/>
            </a:pPr>
            <a:endParaRPr lang="en-GB" altLang="it-IT" sz="2000" dirty="0"/>
          </a:p>
          <a:p>
            <a:pPr>
              <a:spcBef>
                <a:spcPct val="0"/>
              </a:spcBef>
              <a:buFontTx/>
              <a:buNone/>
            </a:pPr>
            <a:r>
              <a:rPr lang="en-US" altLang="it-IT" sz="2000" dirty="0"/>
              <a:t>• </a:t>
            </a:r>
            <a:r>
              <a:rPr lang="en-US" altLang="it-IT" sz="2000" b="1" dirty="0">
                <a:solidFill>
                  <a:srgbClr val="1822CD"/>
                </a:solidFill>
              </a:rPr>
              <a:t>Crema/</a:t>
            </a:r>
            <a:r>
              <a:rPr lang="en-US" altLang="it-IT" sz="2000" b="1" dirty="0" err="1">
                <a:solidFill>
                  <a:srgbClr val="1822CD"/>
                </a:solidFill>
              </a:rPr>
              <a:t>unguento</a:t>
            </a:r>
            <a:r>
              <a:rPr lang="en-US" altLang="it-IT" sz="2000" b="1" dirty="0">
                <a:solidFill>
                  <a:srgbClr val="1822CD"/>
                </a:solidFill>
              </a:rPr>
              <a:t>/</a:t>
            </a:r>
            <a:r>
              <a:rPr lang="en-US" altLang="it-IT" sz="2000" b="1" dirty="0" err="1">
                <a:solidFill>
                  <a:srgbClr val="1822CD"/>
                </a:solidFill>
              </a:rPr>
              <a:t>lozione</a:t>
            </a:r>
            <a:r>
              <a:rPr lang="en-US" altLang="it-IT" sz="2000" b="1" dirty="0">
                <a:solidFill>
                  <a:srgbClr val="1822CD"/>
                </a:solidFill>
              </a:rPr>
              <a:t> </a:t>
            </a:r>
            <a:r>
              <a:rPr lang="en-US" altLang="it-IT" sz="2000" b="1" dirty="0" err="1">
                <a:solidFill>
                  <a:srgbClr val="1822CD"/>
                </a:solidFill>
              </a:rPr>
              <a:t>allo</a:t>
            </a:r>
            <a:r>
              <a:rPr lang="en-US" altLang="it-IT" sz="2000" b="1" dirty="0">
                <a:solidFill>
                  <a:srgbClr val="1822CD"/>
                </a:solidFill>
              </a:rPr>
              <a:t> </a:t>
            </a:r>
            <a:r>
              <a:rPr lang="en-US" altLang="it-IT" sz="2000" b="1" dirty="0" err="1">
                <a:solidFill>
                  <a:srgbClr val="1822CD"/>
                </a:solidFill>
              </a:rPr>
              <a:t>zolfo</a:t>
            </a:r>
            <a:r>
              <a:rPr lang="en-US" altLang="it-IT" sz="2000" dirty="0"/>
              <a:t> al 6-33% </a:t>
            </a:r>
            <a:r>
              <a:rPr lang="en-US" altLang="it-IT" sz="2000" dirty="0" err="1"/>
              <a:t>vecchio</a:t>
            </a:r>
            <a:r>
              <a:rPr lang="en-US" altLang="it-IT" sz="2000" dirty="0"/>
              <a:t> </a:t>
            </a:r>
            <a:r>
              <a:rPr lang="en-US" altLang="it-IT" sz="2000" dirty="0" err="1"/>
              <a:t>rimedio</a:t>
            </a:r>
            <a:r>
              <a:rPr lang="en-US" altLang="it-IT" sz="2000" dirty="0"/>
              <a:t>, </a:t>
            </a:r>
            <a:r>
              <a:rPr lang="en-US" altLang="it-IT" sz="2000" dirty="0" err="1"/>
              <a:t>efficace</a:t>
            </a:r>
            <a:r>
              <a:rPr lang="en-US" altLang="it-IT" sz="2000" dirty="0"/>
              <a:t> se </a:t>
            </a:r>
            <a:r>
              <a:rPr lang="en-US" altLang="it-IT" sz="2000" dirty="0" err="1"/>
              <a:t>applicato</a:t>
            </a:r>
            <a:r>
              <a:rPr lang="en-US" altLang="it-IT" sz="2000" dirty="0"/>
              <a:t> per 3 </a:t>
            </a:r>
            <a:r>
              <a:rPr lang="en-US" altLang="it-IT" sz="2000" dirty="0" err="1"/>
              <a:t>giorni</a:t>
            </a:r>
            <a:r>
              <a:rPr lang="en-US" altLang="it-IT" sz="2000" dirty="0"/>
              <a:t> consecutive (</a:t>
            </a:r>
            <a:r>
              <a:rPr lang="en-US" altLang="it-IT" sz="2000" dirty="0" err="1"/>
              <a:t>livello</a:t>
            </a:r>
            <a:r>
              <a:rPr lang="en-US" altLang="it-IT" sz="2000" dirty="0"/>
              <a:t> di </a:t>
            </a:r>
            <a:r>
              <a:rPr lang="en-US" altLang="it-IT" sz="2000" dirty="0" err="1"/>
              <a:t>evidenza</a:t>
            </a:r>
            <a:r>
              <a:rPr lang="en-US" altLang="it-IT" sz="2000" dirty="0"/>
              <a:t> </a:t>
            </a:r>
            <a:r>
              <a:rPr lang="en-US" altLang="it-IT" sz="2000" dirty="0" err="1"/>
              <a:t>Ib</a:t>
            </a:r>
            <a:r>
              <a:rPr lang="en-US" altLang="it-IT" sz="2000" dirty="0"/>
              <a:t>; </a:t>
            </a:r>
            <a:r>
              <a:rPr lang="en-US" altLang="it-IT" sz="2000" dirty="0" err="1"/>
              <a:t>grado</a:t>
            </a:r>
            <a:r>
              <a:rPr lang="en-US" altLang="it-IT" sz="2000" dirty="0"/>
              <a:t> A di </a:t>
            </a:r>
            <a:r>
              <a:rPr lang="en-US" altLang="it-IT" sz="2000" dirty="0" err="1"/>
              <a:t>raccomandazione</a:t>
            </a:r>
            <a:r>
              <a:rPr lang="en-US" altLang="it-IT" sz="2000" dirty="0"/>
              <a:t>)</a:t>
            </a:r>
          </a:p>
          <a:p>
            <a:pPr>
              <a:spcBef>
                <a:spcPct val="0"/>
              </a:spcBef>
              <a:buFontTx/>
              <a:buNone/>
            </a:pPr>
            <a:endParaRPr lang="en-GB" altLang="it-IT" sz="2000" dirty="0"/>
          </a:p>
          <a:p>
            <a:pPr>
              <a:spcBef>
                <a:spcPct val="0"/>
              </a:spcBef>
              <a:buFontTx/>
              <a:buNone/>
            </a:pPr>
            <a:r>
              <a:rPr lang="en-US" altLang="it-IT" sz="2000" dirty="0"/>
              <a:t>• </a:t>
            </a:r>
            <a:r>
              <a:rPr lang="en-US" altLang="it-IT" sz="2000" b="1" dirty="0" err="1">
                <a:solidFill>
                  <a:srgbClr val="1822CD"/>
                </a:solidFill>
              </a:rPr>
              <a:t>Piretroidi</a:t>
            </a:r>
            <a:r>
              <a:rPr lang="en-US" altLang="it-IT" sz="2000" b="1" dirty="0">
                <a:solidFill>
                  <a:srgbClr val="1822CD"/>
                </a:solidFill>
              </a:rPr>
              <a:t> </a:t>
            </a:r>
            <a:r>
              <a:rPr lang="en-US" altLang="it-IT" sz="2000" b="1" dirty="0" err="1">
                <a:solidFill>
                  <a:srgbClr val="1822CD"/>
                </a:solidFill>
              </a:rPr>
              <a:t>sintetici</a:t>
            </a:r>
            <a:r>
              <a:rPr lang="en-US" altLang="it-IT" sz="2000" dirty="0"/>
              <a:t>..</a:t>
            </a:r>
            <a:r>
              <a:rPr lang="en-US" altLang="it-IT" sz="2000" dirty="0" err="1"/>
              <a:t>presenti</a:t>
            </a:r>
            <a:r>
              <a:rPr lang="en-US" altLang="it-IT" sz="2000" dirty="0"/>
              <a:t> in </a:t>
            </a:r>
            <a:r>
              <a:rPr lang="en-US" altLang="it-IT" sz="2000" dirty="0" err="1"/>
              <a:t>commercio</a:t>
            </a:r>
            <a:r>
              <a:rPr lang="en-US" altLang="it-IT" sz="2000" dirty="0"/>
              <a:t> in </a:t>
            </a:r>
            <a:r>
              <a:rPr lang="en-US" altLang="it-IT" sz="2000" dirty="0" err="1"/>
              <a:t>alcuni</a:t>
            </a:r>
            <a:r>
              <a:rPr lang="en-US" altLang="it-IT" sz="2000" dirty="0"/>
              <a:t> </a:t>
            </a:r>
            <a:r>
              <a:rPr lang="en-US" altLang="it-IT" sz="2000" dirty="0" err="1"/>
              <a:t>paesi</a:t>
            </a:r>
            <a:r>
              <a:rPr lang="en-US" altLang="it-IT" sz="2000" dirty="0"/>
              <a:t> EU in </a:t>
            </a:r>
            <a:r>
              <a:rPr lang="en-US" altLang="it-IT" sz="2000" dirty="0" err="1"/>
              <a:t>schiuma</a:t>
            </a:r>
            <a:r>
              <a:rPr lang="en-US" altLang="it-IT" sz="2000" dirty="0"/>
              <a:t> </a:t>
            </a:r>
            <a:r>
              <a:rPr lang="en-US" altLang="it-IT" sz="2000" dirty="0" err="1"/>
              <a:t>efficacia</a:t>
            </a:r>
            <a:r>
              <a:rPr lang="en-US" altLang="it-IT" sz="2000" dirty="0"/>
              <a:t> </a:t>
            </a:r>
            <a:r>
              <a:rPr lang="en-US" altLang="it-IT" sz="2000" dirty="0" err="1"/>
              <a:t>paragonabile</a:t>
            </a:r>
            <a:r>
              <a:rPr lang="en-US" altLang="it-IT" sz="2000" dirty="0"/>
              <a:t> </a:t>
            </a:r>
            <a:r>
              <a:rPr lang="en-US" altLang="it-IT" sz="2000" dirty="0" err="1"/>
              <a:t>alla</a:t>
            </a:r>
            <a:r>
              <a:rPr lang="en-US" altLang="it-IT" sz="2000" dirty="0"/>
              <a:t> </a:t>
            </a:r>
            <a:r>
              <a:rPr lang="en-US" altLang="it-IT" sz="2000" dirty="0" err="1"/>
              <a:t>permetrina</a:t>
            </a:r>
            <a:r>
              <a:rPr lang="en-US" altLang="it-IT" sz="2000" dirty="0"/>
              <a:t> (</a:t>
            </a:r>
            <a:r>
              <a:rPr lang="en-US" altLang="it-IT" sz="2000" dirty="0" err="1"/>
              <a:t>livello</a:t>
            </a:r>
            <a:r>
              <a:rPr lang="en-US" altLang="it-IT" sz="2000" dirty="0"/>
              <a:t> di </a:t>
            </a:r>
            <a:r>
              <a:rPr lang="en-US" altLang="it-IT" sz="2000" dirty="0" err="1"/>
              <a:t>evidenza</a:t>
            </a:r>
            <a:r>
              <a:rPr lang="en-US" altLang="it-IT" sz="2000" dirty="0"/>
              <a:t> </a:t>
            </a:r>
            <a:r>
              <a:rPr lang="en-US" altLang="it-IT" sz="2000" dirty="0" err="1"/>
              <a:t>Ib</a:t>
            </a:r>
            <a:r>
              <a:rPr lang="en-US" altLang="it-IT" sz="2000" dirty="0"/>
              <a:t>; </a:t>
            </a:r>
            <a:r>
              <a:rPr lang="en-US" altLang="it-IT" sz="2000" dirty="0" err="1"/>
              <a:t>grado</a:t>
            </a:r>
            <a:r>
              <a:rPr lang="en-US" altLang="it-IT" sz="2000" dirty="0"/>
              <a:t> B di </a:t>
            </a:r>
            <a:r>
              <a:rPr lang="en-US" altLang="it-IT" sz="2000" dirty="0" err="1"/>
              <a:t>raccomandazione</a:t>
            </a:r>
            <a:r>
              <a:rPr lang="en-US" altLang="it-IT" sz="2000" dirty="0"/>
              <a:t>) </a:t>
            </a:r>
          </a:p>
          <a:p>
            <a:pPr>
              <a:spcBef>
                <a:spcPct val="0"/>
              </a:spcBef>
              <a:buFontTx/>
              <a:buNone/>
            </a:pPr>
            <a:endParaRPr lang="en-US" altLang="it-IT" sz="2000" dirty="0"/>
          </a:p>
          <a:p>
            <a:pPr>
              <a:spcBef>
                <a:spcPct val="0"/>
              </a:spcBef>
              <a:buFontTx/>
              <a:buNone/>
            </a:pPr>
            <a:r>
              <a:rPr lang="en-US" altLang="it-IT" sz="2000" dirty="0"/>
              <a:t>• </a:t>
            </a:r>
            <a:r>
              <a:rPr lang="en-US" altLang="it-IT" sz="2000" b="1" dirty="0" err="1">
                <a:solidFill>
                  <a:srgbClr val="1822CD"/>
                </a:solidFill>
              </a:rPr>
              <a:t>Lindano</a:t>
            </a:r>
            <a:r>
              <a:rPr lang="en-US" altLang="it-IT" sz="2000" dirty="0"/>
              <a:t> non </a:t>
            </a:r>
            <a:r>
              <a:rPr lang="en-US" altLang="it-IT" sz="2000" dirty="0" err="1"/>
              <a:t>più</a:t>
            </a:r>
            <a:r>
              <a:rPr lang="en-US" altLang="it-IT" sz="2000" dirty="0"/>
              <a:t> </a:t>
            </a:r>
            <a:r>
              <a:rPr lang="en-US" altLang="it-IT" sz="2000" dirty="0" err="1"/>
              <a:t>usato</a:t>
            </a:r>
            <a:r>
              <a:rPr lang="en-US" altLang="it-IT" sz="2000" dirty="0"/>
              <a:t> per la </a:t>
            </a:r>
            <a:r>
              <a:rPr lang="en-US" altLang="it-IT" sz="2000" dirty="0" err="1"/>
              <a:t>potenziale</a:t>
            </a:r>
            <a:r>
              <a:rPr lang="en-US" altLang="it-IT" sz="2000" dirty="0"/>
              <a:t> </a:t>
            </a:r>
            <a:r>
              <a:rPr lang="en-US" altLang="it-IT" sz="2000" dirty="0" err="1"/>
              <a:t>tossicità</a:t>
            </a:r>
            <a:endParaRPr lang="it-IT" altLang="it-IT" sz="2000" dirty="0">
              <a:cs typeface="Times" panose="02020603050405020304" pitchFamily="18" charset="0"/>
            </a:endParaRPr>
          </a:p>
        </p:txBody>
      </p:sp>
    </p:spTree>
  </p:cSld>
  <p:clrMapOvr>
    <a:masterClrMapping/>
  </p:clrMapOvr>
  <p:transition spd="slow">
    <p:strips dir="ru"/>
  </p:transition>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DF0E4B64-783C-47F1-83A6-33B118A84908}"/>
              </a:ext>
            </a:extLst>
          </p:cNvPr>
          <p:cNvSpPr>
            <a:spLocks noChangeArrowheads="1"/>
          </p:cNvSpPr>
          <p:nvPr/>
        </p:nvSpPr>
        <p:spPr bwMode="auto">
          <a:xfrm>
            <a:off x="381000" y="0"/>
            <a:ext cx="8534400" cy="674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
                <a:srgbClr val="FF3300"/>
              </a:buClr>
              <a:buFontTx/>
              <a:buNone/>
            </a:pPr>
            <a:r>
              <a:rPr lang="it-IT" altLang="it-IT" sz="4800">
                <a:solidFill>
                  <a:srgbClr val="FF0000"/>
                </a:solidFill>
                <a:cs typeface="Times" panose="02020603050405020304" pitchFamily="18" charset="0"/>
              </a:rPr>
              <a:t>Trattamento della scabbia</a:t>
            </a:r>
            <a:endParaRPr lang="it-IT" altLang="it-IT" sz="4800">
              <a:solidFill>
                <a:srgbClr val="FF3300"/>
              </a:solidFill>
              <a:cs typeface="Times" panose="02020603050405020304" pitchFamily="18" charset="0"/>
            </a:endParaRPr>
          </a:p>
          <a:p>
            <a:pPr algn="ctr">
              <a:spcBef>
                <a:spcPct val="0"/>
              </a:spcBef>
              <a:buFontTx/>
              <a:buNone/>
            </a:pPr>
            <a:endParaRPr lang="it-IT" altLang="it-IT" sz="1400">
              <a:solidFill>
                <a:srgbClr val="FF3300"/>
              </a:solidFill>
              <a:cs typeface="Times" panose="02020603050405020304" pitchFamily="18" charset="0"/>
            </a:endParaRPr>
          </a:p>
          <a:p>
            <a:pPr>
              <a:spcBef>
                <a:spcPct val="0"/>
              </a:spcBef>
              <a:buFontTx/>
              <a:buNone/>
            </a:pPr>
            <a:endParaRPr lang="it-IT" altLang="it-IT" sz="2400" u="sng">
              <a:cs typeface="Times" panose="02020603050405020304" pitchFamily="18" charset="0"/>
            </a:endParaRPr>
          </a:p>
          <a:p>
            <a:pPr>
              <a:spcBef>
                <a:spcPct val="0"/>
              </a:spcBef>
              <a:buClr>
                <a:srgbClr val="FF3300"/>
              </a:buClr>
              <a:buFontTx/>
              <a:buNone/>
            </a:pPr>
            <a:r>
              <a:rPr lang="it-IT" altLang="it-IT" sz="3600">
                <a:solidFill>
                  <a:srgbClr val="FF0000"/>
                </a:solidFill>
                <a:cs typeface="Times" panose="02020603050405020304" pitchFamily="18" charset="0"/>
              </a:rPr>
              <a:t>Scabbia norvegese</a:t>
            </a:r>
          </a:p>
          <a:p>
            <a:pPr>
              <a:spcBef>
                <a:spcPct val="0"/>
              </a:spcBef>
              <a:buClr>
                <a:srgbClr val="FF3300"/>
              </a:buClr>
              <a:buFontTx/>
              <a:buNone/>
            </a:pPr>
            <a:endParaRPr lang="it-IT" altLang="it-IT" sz="2400">
              <a:solidFill>
                <a:srgbClr val="FF0000"/>
              </a:solidFill>
              <a:cs typeface="Times" panose="02020603050405020304" pitchFamily="18" charset="0"/>
            </a:endParaRPr>
          </a:p>
          <a:p>
            <a:pPr>
              <a:spcBef>
                <a:spcPct val="0"/>
              </a:spcBef>
              <a:buClr>
                <a:srgbClr val="FF3300"/>
              </a:buClr>
            </a:pPr>
            <a:r>
              <a:rPr lang="it-IT" altLang="it-IT" sz="2400" b="1">
                <a:solidFill>
                  <a:srgbClr val="1822CD"/>
                </a:solidFill>
                <a:cs typeface="Times" panose="02020603050405020304" pitchFamily="18" charset="0"/>
              </a:rPr>
              <a:t> </a:t>
            </a:r>
            <a:r>
              <a:rPr lang="it-IT" altLang="it-IT" sz="2600" b="1">
                <a:solidFill>
                  <a:srgbClr val="1822CD"/>
                </a:solidFill>
                <a:cs typeface="Times" panose="02020603050405020304" pitchFamily="18" charset="0"/>
              </a:rPr>
              <a:t>Permetrina</a:t>
            </a:r>
            <a:r>
              <a:rPr lang="it-IT" altLang="it-IT" sz="2600">
                <a:cs typeface="Times" panose="02020603050405020304" pitchFamily="18" charset="0"/>
              </a:rPr>
              <a:t> in crema al 5%</a:t>
            </a:r>
          </a:p>
          <a:p>
            <a:pPr>
              <a:spcBef>
                <a:spcPct val="0"/>
              </a:spcBef>
              <a:buClr>
                <a:srgbClr val="FF3300"/>
              </a:buClr>
              <a:buFontTx/>
              <a:buNone/>
            </a:pPr>
            <a:r>
              <a:rPr lang="it-IT" altLang="it-IT" sz="2600">
                <a:cs typeface="Times" panose="02020603050405020304" pitchFamily="18" charset="0"/>
              </a:rPr>
              <a:t>			o</a:t>
            </a:r>
          </a:p>
          <a:p>
            <a:pPr>
              <a:spcBef>
                <a:spcPct val="0"/>
              </a:spcBef>
              <a:buClr>
                <a:srgbClr val="FF3300"/>
              </a:buClr>
            </a:pPr>
            <a:r>
              <a:rPr lang="it-IT" altLang="it-IT" sz="2600" b="1">
                <a:solidFill>
                  <a:srgbClr val="1822CD"/>
                </a:solidFill>
                <a:cs typeface="Times" panose="02020603050405020304" pitchFamily="18" charset="0"/>
              </a:rPr>
              <a:t> Benzoato di benzile</a:t>
            </a:r>
            <a:r>
              <a:rPr lang="it-IT" altLang="it-IT" sz="2600">
                <a:cs typeface="Times" panose="02020603050405020304" pitchFamily="18" charset="0"/>
              </a:rPr>
              <a:t> in crema 10%</a:t>
            </a:r>
          </a:p>
          <a:p>
            <a:pPr>
              <a:spcBef>
                <a:spcPct val="0"/>
              </a:spcBef>
              <a:buClr>
                <a:srgbClr val="FF3300"/>
              </a:buClr>
            </a:pPr>
            <a:r>
              <a:rPr lang="it-IT" altLang="it-IT" sz="2600">
                <a:cs typeface="Times" panose="02020603050405020304" pitchFamily="18" charset="0"/>
              </a:rPr>
              <a:t>Tutti i giorni x 7gg</a:t>
            </a:r>
            <a:r>
              <a:rPr lang="it-IT" altLang="it-IT" sz="2600">
                <a:cs typeface="Times" panose="02020603050405020304" pitchFamily="18" charset="0"/>
                <a:sym typeface="Wingdings" panose="05000000000000000000" pitchFamily="2" charset="2"/>
              </a:rPr>
              <a:t> 2vv/sett fino a remissione dei sintomi</a:t>
            </a:r>
          </a:p>
          <a:p>
            <a:pPr>
              <a:spcBef>
                <a:spcPct val="0"/>
              </a:spcBef>
              <a:buClr>
                <a:srgbClr val="FF3300"/>
              </a:buClr>
              <a:buFontTx/>
              <a:buNone/>
            </a:pPr>
            <a:r>
              <a:rPr lang="it-IT" altLang="it-IT" sz="2600">
                <a:cs typeface="Times" panose="02020603050405020304" pitchFamily="18" charset="0"/>
                <a:sym typeface="Wingdings" panose="05000000000000000000" pitchFamily="2" charset="2"/>
              </a:rPr>
              <a:t>			PIU’</a:t>
            </a:r>
            <a:endParaRPr lang="it-IT" altLang="it-IT" sz="2600">
              <a:cs typeface="Times" panose="02020603050405020304" pitchFamily="18" charset="0"/>
            </a:endParaRPr>
          </a:p>
          <a:p>
            <a:pPr>
              <a:spcBef>
                <a:spcPct val="0"/>
              </a:spcBef>
              <a:buClr>
                <a:srgbClr val="FF3300"/>
              </a:buClr>
            </a:pPr>
            <a:r>
              <a:rPr lang="it-IT" altLang="it-IT" sz="2600" b="1">
                <a:solidFill>
                  <a:srgbClr val="1822CD"/>
                </a:solidFill>
                <a:cs typeface="Times" panose="02020603050405020304" pitchFamily="18" charset="0"/>
              </a:rPr>
              <a:t> Ivermectina</a:t>
            </a:r>
            <a:r>
              <a:rPr lang="it-IT" altLang="it-IT" sz="2600">
                <a:cs typeface="Times" panose="02020603050405020304" pitchFamily="18" charset="0"/>
              </a:rPr>
              <a:t> 200 </a:t>
            </a:r>
            <a:r>
              <a:rPr lang="it-IT" altLang="it-IT" sz="2600">
                <a:latin typeface="Symbol" panose="05050102010706020507" pitchFamily="18" charset="2"/>
                <a:cs typeface="Times" panose="02020603050405020304" pitchFamily="18" charset="0"/>
              </a:rPr>
              <a:t>m</a:t>
            </a:r>
            <a:r>
              <a:rPr lang="it-IT" altLang="it-IT" sz="2600">
                <a:cs typeface="Times" panose="02020603050405020304" pitchFamily="18" charset="0"/>
              </a:rPr>
              <a:t>g/Kg nei giorni </a:t>
            </a:r>
            <a:r>
              <a:rPr lang="en-GB" altLang="it-IT" sz="2600"/>
              <a:t>1, 2 e 8, in caso di persistenza dei sintomi aggiungere giorni 9 e 15 (+22 e 29) </a:t>
            </a:r>
          </a:p>
          <a:p>
            <a:pPr>
              <a:spcBef>
                <a:spcPct val="0"/>
              </a:spcBef>
              <a:buClr>
                <a:srgbClr val="FF3300"/>
              </a:buClr>
              <a:buFontTx/>
              <a:buNone/>
            </a:pPr>
            <a:endParaRPr lang="en-GB" altLang="it-IT" sz="2600"/>
          </a:p>
          <a:p>
            <a:pPr>
              <a:spcBef>
                <a:spcPct val="0"/>
              </a:spcBef>
              <a:buClr>
                <a:srgbClr val="FF3300"/>
              </a:buClr>
              <a:buFontTx/>
              <a:buNone/>
            </a:pPr>
            <a:r>
              <a:rPr lang="en-US" altLang="it-IT" sz="2600"/>
              <a:t>(livello di evidenza IV; grado </a:t>
            </a:r>
            <a:r>
              <a:rPr lang="en-GB" altLang="it-IT" sz="2600"/>
              <a:t>C di raccomandazione)</a:t>
            </a:r>
            <a:endParaRPr lang="it-IT" altLang="it-IT" sz="2600">
              <a:cs typeface="Times" panose="02020603050405020304" pitchFamily="18" charset="0"/>
            </a:endParaRPr>
          </a:p>
        </p:txBody>
      </p:sp>
    </p:spTree>
  </p:cSld>
  <p:clrMapOvr>
    <a:masterClrMapping/>
  </p:clrMapOvr>
  <p:transition spd="slow">
    <p:strips dir="ru"/>
  </p:transition>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AAE190EA-550B-4031-BB25-1E968F80F194}"/>
              </a:ext>
            </a:extLst>
          </p:cNvPr>
          <p:cNvSpPr>
            <a:spLocks noChangeArrowheads="1"/>
          </p:cNvSpPr>
          <p:nvPr/>
        </p:nvSpPr>
        <p:spPr bwMode="auto">
          <a:xfrm>
            <a:off x="381000" y="0"/>
            <a:ext cx="8534400" cy="640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
                <a:srgbClr val="FF3300"/>
              </a:buClr>
              <a:buFontTx/>
              <a:buNone/>
            </a:pPr>
            <a:r>
              <a:rPr lang="it-IT" altLang="it-IT" sz="4800">
                <a:solidFill>
                  <a:srgbClr val="FF0000"/>
                </a:solidFill>
                <a:cs typeface="Times" panose="02020603050405020304" pitchFamily="18" charset="0"/>
              </a:rPr>
              <a:t>Trattamento della scabbia</a:t>
            </a:r>
            <a:endParaRPr lang="it-IT" altLang="it-IT" sz="4800">
              <a:solidFill>
                <a:srgbClr val="FF3300"/>
              </a:solidFill>
              <a:cs typeface="Times" panose="02020603050405020304" pitchFamily="18" charset="0"/>
            </a:endParaRPr>
          </a:p>
          <a:p>
            <a:pPr algn="ctr">
              <a:spcBef>
                <a:spcPct val="0"/>
              </a:spcBef>
              <a:buFontTx/>
              <a:buNone/>
            </a:pPr>
            <a:endParaRPr lang="it-IT" altLang="it-IT" sz="1400">
              <a:solidFill>
                <a:srgbClr val="FF3300"/>
              </a:solidFill>
              <a:cs typeface="Times" panose="02020603050405020304" pitchFamily="18" charset="0"/>
            </a:endParaRPr>
          </a:p>
          <a:p>
            <a:pPr>
              <a:spcBef>
                <a:spcPct val="0"/>
              </a:spcBef>
              <a:buFontTx/>
              <a:buNone/>
            </a:pPr>
            <a:endParaRPr lang="it-IT" altLang="it-IT" sz="2400" u="sng">
              <a:cs typeface="Times" panose="02020603050405020304" pitchFamily="18" charset="0"/>
            </a:endParaRPr>
          </a:p>
          <a:p>
            <a:pPr>
              <a:spcBef>
                <a:spcPct val="0"/>
              </a:spcBef>
              <a:buClr>
                <a:srgbClr val="FF3300"/>
              </a:buClr>
              <a:buFontTx/>
              <a:buNone/>
            </a:pPr>
            <a:r>
              <a:rPr lang="it-IT" altLang="it-IT" sz="2400">
                <a:solidFill>
                  <a:srgbClr val="FF0000"/>
                </a:solidFill>
                <a:cs typeface="Times" panose="02020603050405020304" pitchFamily="18" charset="0"/>
              </a:rPr>
              <a:t>Bambini </a:t>
            </a:r>
          </a:p>
          <a:p>
            <a:pPr>
              <a:spcBef>
                <a:spcPct val="0"/>
              </a:spcBef>
              <a:buClr>
                <a:srgbClr val="FF3300"/>
              </a:buClr>
            </a:pPr>
            <a:r>
              <a:rPr lang="it-IT" altLang="it-IT" sz="2800" b="1">
                <a:solidFill>
                  <a:srgbClr val="1822CD"/>
                </a:solidFill>
                <a:cs typeface="Times" panose="02020603050405020304" pitchFamily="18" charset="0"/>
              </a:rPr>
              <a:t> </a:t>
            </a:r>
            <a:r>
              <a:rPr lang="it-IT" altLang="it-IT" sz="2400" b="1">
                <a:solidFill>
                  <a:srgbClr val="1822CD"/>
                </a:solidFill>
                <a:cs typeface="Times" panose="02020603050405020304" pitchFamily="18" charset="0"/>
              </a:rPr>
              <a:t>Permetrina</a:t>
            </a:r>
            <a:r>
              <a:rPr lang="it-IT" altLang="it-IT" sz="2400">
                <a:cs typeface="Times" panose="02020603050405020304" pitchFamily="18" charset="0"/>
              </a:rPr>
              <a:t> in crema al 5% (&gt; 2 mesi)</a:t>
            </a:r>
          </a:p>
          <a:p>
            <a:pPr>
              <a:spcBef>
                <a:spcPct val="0"/>
              </a:spcBef>
              <a:buClr>
                <a:srgbClr val="FF3300"/>
              </a:buClr>
            </a:pPr>
            <a:r>
              <a:rPr lang="it-IT" altLang="it-IT" sz="2400" b="1">
                <a:solidFill>
                  <a:srgbClr val="1822CD"/>
                </a:solidFill>
                <a:cs typeface="Times" panose="02020603050405020304" pitchFamily="18" charset="0"/>
              </a:rPr>
              <a:t> Benzoato di benzile</a:t>
            </a:r>
            <a:r>
              <a:rPr lang="it-IT" altLang="it-IT" sz="2400">
                <a:cs typeface="Times" panose="02020603050405020304" pitchFamily="18" charset="0"/>
              </a:rPr>
              <a:t> in crema 10%</a:t>
            </a:r>
          </a:p>
          <a:p>
            <a:pPr>
              <a:spcBef>
                <a:spcPct val="0"/>
              </a:spcBef>
              <a:buClr>
                <a:srgbClr val="FF3300"/>
              </a:buClr>
              <a:buFontTx/>
              <a:buNone/>
            </a:pPr>
            <a:endParaRPr lang="it-IT" altLang="it-IT" sz="2400">
              <a:cs typeface="Times" panose="02020603050405020304" pitchFamily="18" charset="0"/>
            </a:endParaRPr>
          </a:p>
          <a:p>
            <a:pPr>
              <a:spcBef>
                <a:spcPct val="0"/>
              </a:spcBef>
              <a:buClr>
                <a:srgbClr val="FF3300"/>
              </a:buClr>
              <a:buFontTx/>
              <a:buNone/>
            </a:pPr>
            <a:r>
              <a:rPr lang="it-IT" altLang="it-IT" sz="2400">
                <a:solidFill>
                  <a:srgbClr val="FF0000"/>
                </a:solidFill>
                <a:cs typeface="Times" panose="02020603050405020304" pitchFamily="18" charset="0"/>
              </a:rPr>
              <a:t>Donne in gravidanza</a:t>
            </a:r>
            <a:r>
              <a:rPr lang="it-IT" altLang="it-IT" sz="2400">
                <a:cs typeface="Times" panose="02020603050405020304" pitchFamily="18" charset="0"/>
              </a:rPr>
              <a:t> </a:t>
            </a:r>
          </a:p>
          <a:p>
            <a:pPr>
              <a:spcBef>
                <a:spcPct val="0"/>
              </a:spcBef>
              <a:buClr>
                <a:srgbClr val="FF3300"/>
              </a:buClr>
            </a:pPr>
            <a:r>
              <a:rPr lang="it-IT" altLang="it-IT" sz="2400" b="1">
                <a:solidFill>
                  <a:srgbClr val="1822CD"/>
                </a:solidFill>
                <a:cs typeface="Times" panose="02020603050405020304" pitchFamily="18" charset="0"/>
              </a:rPr>
              <a:t> Permetrina</a:t>
            </a:r>
            <a:r>
              <a:rPr lang="it-IT" altLang="it-IT" sz="2400">
                <a:cs typeface="Times" panose="02020603050405020304" pitchFamily="18" charset="0"/>
              </a:rPr>
              <a:t> in crema al 5% (sicura in gravidanza ed allattamento) (livello di evidenza III, grado di raccomandazione B)</a:t>
            </a:r>
          </a:p>
          <a:p>
            <a:pPr>
              <a:spcBef>
                <a:spcPct val="0"/>
              </a:spcBef>
              <a:buClr>
                <a:srgbClr val="FF3300"/>
              </a:buClr>
            </a:pPr>
            <a:r>
              <a:rPr lang="it-IT" altLang="it-IT" sz="2400">
                <a:cs typeface="Times" panose="02020603050405020304" pitchFamily="18" charset="0"/>
              </a:rPr>
              <a:t>NO ivermectina e malatione in gravidanza</a:t>
            </a:r>
          </a:p>
          <a:p>
            <a:pPr>
              <a:spcBef>
                <a:spcPct val="0"/>
              </a:spcBef>
              <a:buClr>
                <a:srgbClr val="FF3300"/>
              </a:buClr>
              <a:buFontTx/>
              <a:buNone/>
            </a:pPr>
            <a:endParaRPr lang="it-IT" altLang="it-IT" sz="2400">
              <a:cs typeface="Times" panose="02020603050405020304" pitchFamily="18" charset="0"/>
            </a:endParaRPr>
          </a:p>
          <a:p>
            <a:pPr>
              <a:spcBef>
                <a:spcPct val="0"/>
              </a:spcBef>
              <a:buClr>
                <a:srgbClr val="FF3300"/>
              </a:buClr>
              <a:buFontTx/>
              <a:buNone/>
            </a:pPr>
            <a:r>
              <a:rPr lang="it-IT" altLang="it-IT" sz="2400">
                <a:solidFill>
                  <a:srgbClr val="FF0000"/>
                </a:solidFill>
                <a:cs typeface="Times" panose="02020603050405020304" pitchFamily="18" charset="0"/>
              </a:rPr>
              <a:t>Resistenza</a:t>
            </a:r>
          </a:p>
          <a:p>
            <a:pPr>
              <a:spcBef>
                <a:spcPct val="0"/>
              </a:spcBef>
              <a:buClr>
                <a:srgbClr val="FF3300"/>
              </a:buClr>
              <a:buFontTx/>
              <a:buNone/>
            </a:pPr>
            <a:r>
              <a:rPr lang="it-IT" altLang="it-IT" sz="2400">
                <a:cs typeface="Times" panose="02020603050405020304" pitchFamily="18" charset="0"/>
              </a:rPr>
              <a:t>Ricordare che sono stati descritti casi resistenti ad ivermectina e permetrina</a:t>
            </a:r>
            <a:r>
              <a:rPr lang="it-IT" altLang="it-IT">
                <a:cs typeface="Times" panose="02020603050405020304" pitchFamily="18" charset="0"/>
              </a:rPr>
              <a:t> </a:t>
            </a:r>
          </a:p>
        </p:txBody>
      </p:sp>
    </p:spTree>
  </p:cSld>
  <p:clrMapOvr>
    <a:masterClrMapping/>
  </p:clrMapOvr>
  <p:transition spd="slow">
    <p:strips dir="ru"/>
  </p:transition>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10694A5E-C034-465B-BB3E-28A69E7150D2}"/>
              </a:ext>
            </a:extLst>
          </p:cNvPr>
          <p:cNvSpPr>
            <a:spLocks noChangeArrowheads="1"/>
          </p:cNvSpPr>
          <p:nvPr/>
        </p:nvSpPr>
        <p:spPr bwMode="auto">
          <a:xfrm>
            <a:off x="0" y="0"/>
            <a:ext cx="9144000" cy="664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
                <a:srgbClr val="FF3300"/>
              </a:buClr>
              <a:buFontTx/>
              <a:buNone/>
            </a:pPr>
            <a:r>
              <a:rPr lang="it-IT" altLang="it-IT" sz="4800">
                <a:solidFill>
                  <a:srgbClr val="FF0000"/>
                </a:solidFill>
                <a:cs typeface="Times" panose="02020603050405020304" pitchFamily="18" charset="0"/>
              </a:rPr>
              <a:t>Trattamento della scabbia</a:t>
            </a:r>
            <a:endParaRPr lang="it-IT" altLang="it-IT" sz="4800">
              <a:solidFill>
                <a:srgbClr val="FF3300"/>
              </a:solidFill>
              <a:cs typeface="Times" panose="02020603050405020304" pitchFamily="18" charset="0"/>
            </a:endParaRPr>
          </a:p>
          <a:p>
            <a:pPr algn="ctr">
              <a:spcBef>
                <a:spcPct val="0"/>
              </a:spcBef>
              <a:buFontTx/>
              <a:buNone/>
            </a:pPr>
            <a:endParaRPr lang="it-IT" altLang="it-IT" sz="1400">
              <a:solidFill>
                <a:srgbClr val="FF3300"/>
              </a:solidFill>
              <a:cs typeface="Times" panose="02020603050405020304" pitchFamily="18" charset="0"/>
            </a:endParaRPr>
          </a:p>
          <a:p>
            <a:pPr>
              <a:spcBef>
                <a:spcPct val="0"/>
              </a:spcBef>
              <a:buFontTx/>
              <a:buNone/>
            </a:pPr>
            <a:endParaRPr lang="it-IT" altLang="it-IT" sz="2400" u="sng">
              <a:cs typeface="Times" panose="02020603050405020304" pitchFamily="18" charset="0"/>
            </a:endParaRPr>
          </a:p>
          <a:p>
            <a:pPr algn="ctr">
              <a:spcBef>
                <a:spcPct val="0"/>
              </a:spcBef>
              <a:buClr>
                <a:srgbClr val="FF3300"/>
              </a:buClr>
              <a:buFontTx/>
              <a:buNone/>
            </a:pPr>
            <a:endParaRPr lang="it-IT" altLang="it-IT" sz="2400" u="sng">
              <a:cs typeface="Times" panose="02020603050405020304" pitchFamily="18" charset="0"/>
            </a:endParaRPr>
          </a:p>
          <a:p>
            <a:pPr algn="ctr">
              <a:spcBef>
                <a:spcPct val="0"/>
              </a:spcBef>
              <a:buClr>
                <a:srgbClr val="FF3300"/>
              </a:buClr>
              <a:buFontTx/>
              <a:buNone/>
            </a:pPr>
            <a:r>
              <a:rPr lang="it-IT" altLang="it-IT" sz="4000">
                <a:solidFill>
                  <a:srgbClr val="1822CD"/>
                </a:solidFill>
                <a:cs typeface="Times" panose="02020603050405020304" pitchFamily="18" charset="0"/>
              </a:rPr>
              <a:t>Ripetere sempre il trattamento </a:t>
            </a:r>
          </a:p>
          <a:p>
            <a:pPr algn="ctr">
              <a:spcBef>
                <a:spcPct val="0"/>
              </a:spcBef>
              <a:buClr>
                <a:srgbClr val="FF3300"/>
              </a:buClr>
              <a:buFontTx/>
              <a:buNone/>
            </a:pPr>
            <a:r>
              <a:rPr lang="it-IT" altLang="it-IT" sz="4000">
                <a:solidFill>
                  <a:srgbClr val="1822CD"/>
                </a:solidFill>
                <a:cs typeface="Times" panose="02020603050405020304" pitchFamily="18" charset="0"/>
              </a:rPr>
              <a:t>dopo 7 giorni dal primo, </a:t>
            </a:r>
          </a:p>
          <a:p>
            <a:pPr algn="ctr">
              <a:spcBef>
                <a:spcPct val="0"/>
              </a:spcBef>
              <a:buClr>
                <a:srgbClr val="FF3300"/>
              </a:buClr>
              <a:buFontTx/>
              <a:buNone/>
            </a:pPr>
            <a:r>
              <a:rPr lang="it-IT" altLang="it-IT" sz="4000">
                <a:solidFill>
                  <a:srgbClr val="1822CD"/>
                </a:solidFill>
                <a:cs typeface="Times" panose="02020603050405020304" pitchFamily="18" charset="0"/>
              </a:rPr>
              <a:t>perché le uova sono </a:t>
            </a:r>
          </a:p>
          <a:p>
            <a:pPr algn="ctr">
              <a:spcBef>
                <a:spcPct val="0"/>
              </a:spcBef>
              <a:buClr>
                <a:srgbClr val="FF3300"/>
              </a:buClr>
              <a:buFontTx/>
              <a:buNone/>
            </a:pPr>
            <a:r>
              <a:rPr lang="it-IT" altLang="it-IT" sz="4000">
                <a:solidFill>
                  <a:srgbClr val="1822CD"/>
                </a:solidFill>
                <a:cs typeface="Times" panose="02020603050405020304" pitchFamily="18" charset="0"/>
              </a:rPr>
              <a:t>più resistenti alla terapia dell’acaro</a:t>
            </a:r>
          </a:p>
          <a:p>
            <a:pPr algn="ctr">
              <a:spcBef>
                <a:spcPct val="0"/>
              </a:spcBef>
              <a:buClr>
                <a:srgbClr val="FF3300"/>
              </a:buClr>
              <a:buFontTx/>
              <a:buNone/>
            </a:pPr>
            <a:endParaRPr lang="it-IT" altLang="it-IT" sz="4000">
              <a:solidFill>
                <a:srgbClr val="1822CD"/>
              </a:solidFill>
              <a:cs typeface="Times" panose="02020603050405020304" pitchFamily="18" charset="0"/>
            </a:endParaRPr>
          </a:p>
          <a:p>
            <a:pPr algn="ctr">
              <a:spcBef>
                <a:spcPct val="0"/>
              </a:spcBef>
              <a:buClr>
                <a:srgbClr val="FF3300"/>
              </a:buClr>
              <a:buFontTx/>
              <a:buNone/>
            </a:pPr>
            <a:r>
              <a:rPr lang="it-IT" altLang="it-IT" sz="4000">
                <a:cs typeface="Times" panose="02020603050405020304" pitchFamily="18" charset="0"/>
              </a:rPr>
              <a:t>Permetrina </a:t>
            </a:r>
            <a:r>
              <a:rPr lang="it-IT" altLang="it-IT" sz="4000">
                <a:solidFill>
                  <a:srgbClr val="FF0000"/>
                </a:solidFill>
                <a:cs typeface="Times" panose="02020603050405020304" pitchFamily="18" charset="0"/>
              </a:rPr>
              <a:t>2</a:t>
            </a:r>
            <a:r>
              <a:rPr lang="it-IT" altLang="it-IT" sz="4000">
                <a:cs typeface="Times" panose="02020603050405020304" pitchFamily="18" charset="0"/>
              </a:rPr>
              <a:t>-7-</a:t>
            </a:r>
            <a:r>
              <a:rPr lang="it-IT" altLang="it-IT" sz="4000">
                <a:solidFill>
                  <a:srgbClr val="FF0000"/>
                </a:solidFill>
                <a:cs typeface="Times" panose="02020603050405020304" pitchFamily="18" charset="0"/>
              </a:rPr>
              <a:t>2</a:t>
            </a:r>
          </a:p>
          <a:p>
            <a:pPr algn="ctr">
              <a:spcBef>
                <a:spcPct val="0"/>
              </a:spcBef>
              <a:buClr>
                <a:srgbClr val="FF3300"/>
              </a:buClr>
              <a:buFontTx/>
              <a:buNone/>
            </a:pPr>
            <a:r>
              <a:rPr lang="it-IT" altLang="it-IT" sz="4000">
                <a:cs typeface="Times" panose="02020603050405020304" pitchFamily="18" charset="0"/>
              </a:rPr>
              <a:t>B di B </a:t>
            </a:r>
            <a:r>
              <a:rPr lang="it-IT" altLang="it-IT" sz="4000">
                <a:solidFill>
                  <a:srgbClr val="FF0000"/>
                </a:solidFill>
                <a:cs typeface="Times" panose="02020603050405020304" pitchFamily="18" charset="0"/>
              </a:rPr>
              <a:t>4</a:t>
            </a:r>
            <a:r>
              <a:rPr lang="it-IT" altLang="it-IT" sz="4000">
                <a:cs typeface="Times" panose="02020603050405020304" pitchFamily="18" charset="0"/>
              </a:rPr>
              <a:t>-7-</a:t>
            </a:r>
            <a:r>
              <a:rPr lang="it-IT" altLang="it-IT" sz="4000">
                <a:solidFill>
                  <a:srgbClr val="FF0000"/>
                </a:solidFill>
                <a:cs typeface="Times" panose="02020603050405020304" pitchFamily="18" charset="0"/>
              </a:rPr>
              <a:t>4</a:t>
            </a:r>
          </a:p>
          <a:p>
            <a:pPr algn="ctr">
              <a:spcBef>
                <a:spcPct val="0"/>
              </a:spcBef>
              <a:buClr>
                <a:srgbClr val="FF3300"/>
              </a:buClr>
              <a:buFontTx/>
              <a:buNone/>
            </a:pPr>
            <a:r>
              <a:rPr lang="it-IT" altLang="it-IT" sz="4000">
                <a:cs typeface="Times" panose="02020603050405020304" pitchFamily="18" charset="0"/>
              </a:rPr>
              <a:t>Ivermectina </a:t>
            </a:r>
            <a:r>
              <a:rPr lang="it-IT" altLang="it-IT" sz="4000">
                <a:solidFill>
                  <a:srgbClr val="FF0000"/>
                </a:solidFill>
                <a:cs typeface="Times" panose="02020603050405020304" pitchFamily="18" charset="0"/>
              </a:rPr>
              <a:t>1</a:t>
            </a:r>
            <a:r>
              <a:rPr lang="it-IT" altLang="it-IT" sz="4000">
                <a:cs typeface="Times" panose="02020603050405020304" pitchFamily="18" charset="0"/>
              </a:rPr>
              <a:t>-7-</a:t>
            </a:r>
            <a:r>
              <a:rPr lang="it-IT" altLang="it-IT" sz="4000">
                <a:solidFill>
                  <a:srgbClr val="FF0000"/>
                </a:solidFill>
                <a:cs typeface="Times" panose="02020603050405020304" pitchFamily="18" charset="0"/>
              </a:rPr>
              <a:t>1</a:t>
            </a:r>
          </a:p>
        </p:txBody>
      </p:sp>
    </p:spTree>
  </p:cSld>
  <p:clrMapOvr>
    <a:masterClrMapping/>
  </p:clrMapOvr>
  <p:transition spd="slow">
    <p:strips dir="ru"/>
  </p:transition>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CB0DE133-F20B-423F-9262-FED5F0A23E16}"/>
              </a:ext>
            </a:extLst>
          </p:cNvPr>
          <p:cNvSpPr>
            <a:spLocks noChangeArrowheads="1"/>
          </p:cNvSpPr>
          <p:nvPr/>
        </p:nvSpPr>
        <p:spPr bwMode="auto">
          <a:xfrm>
            <a:off x="0" y="0"/>
            <a:ext cx="9144000" cy="582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
                <a:srgbClr val="FF3300"/>
              </a:buClr>
              <a:buFontTx/>
              <a:buNone/>
            </a:pPr>
            <a:r>
              <a:rPr lang="it-IT" altLang="it-IT" sz="4800">
                <a:solidFill>
                  <a:srgbClr val="FF0000"/>
                </a:solidFill>
                <a:cs typeface="Times" panose="02020603050405020304" pitchFamily="18" charset="0"/>
              </a:rPr>
              <a:t>Istruzioni per il trattamento</a:t>
            </a:r>
            <a:endParaRPr lang="it-IT" altLang="it-IT" sz="4800">
              <a:solidFill>
                <a:srgbClr val="FF3300"/>
              </a:solidFill>
              <a:cs typeface="Times" panose="02020603050405020304" pitchFamily="18" charset="0"/>
            </a:endParaRPr>
          </a:p>
          <a:p>
            <a:pPr algn="ctr">
              <a:spcBef>
                <a:spcPct val="0"/>
              </a:spcBef>
              <a:buFontTx/>
              <a:buNone/>
            </a:pPr>
            <a:endParaRPr lang="it-IT" altLang="it-IT" u="sng">
              <a:cs typeface="Times" panose="02020603050405020304" pitchFamily="18" charset="0"/>
            </a:endParaRPr>
          </a:p>
          <a:p>
            <a:pPr algn="ctr">
              <a:spcBef>
                <a:spcPct val="0"/>
              </a:spcBef>
              <a:buFontTx/>
              <a:buNone/>
            </a:pPr>
            <a:endParaRPr lang="it-IT" altLang="it-IT" u="sng">
              <a:cs typeface="Times" panose="02020603050405020304" pitchFamily="18" charset="0"/>
            </a:endParaRPr>
          </a:p>
          <a:p>
            <a:pPr>
              <a:spcBef>
                <a:spcPct val="0"/>
              </a:spcBef>
              <a:buClr>
                <a:srgbClr val="FF3300"/>
              </a:buClr>
            </a:pPr>
            <a:r>
              <a:rPr lang="it-IT" altLang="it-IT" sz="4800">
                <a:cs typeface="Times" panose="02020603050405020304" pitchFamily="18" charset="0"/>
              </a:rPr>
              <a:t> </a:t>
            </a:r>
            <a:r>
              <a:rPr lang="it-IT" altLang="it-IT" sz="3600">
                <a:cs typeface="Times" panose="02020603050405020304" pitchFamily="18" charset="0"/>
              </a:rPr>
              <a:t>La crema antiscabbia va applicata</a:t>
            </a:r>
          </a:p>
          <a:p>
            <a:pPr>
              <a:spcBef>
                <a:spcPct val="0"/>
              </a:spcBef>
              <a:buClr>
                <a:srgbClr val="FF3300"/>
              </a:buClr>
              <a:buFontTx/>
              <a:buNone/>
            </a:pPr>
            <a:r>
              <a:rPr lang="it-IT" altLang="it-IT" sz="3600">
                <a:cs typeface="Times" panose="02020603050405020304" pitchFamily="18" charset="0"/>
              </a:rPr>
              <a:t>  </a:t>
            </a:r>
            <a:r>
              <a:rPr lang="it-IT" altLang="it-IT" sz="3600" b="1">
                <a:cs typeface="Times" panose="02020603050405020304" pitchFamily="18" charset="0"/>
              </a:rPr>
              <a:t>la sera,</a:t>
            </a:r>
            <a:r>
              <a:rPr lang="it-IT" altLang="it-IT" sz="3600">
                <a:cs typeface="Times" panose="02020603050405020304" pitchFamily="18" charset="0"/>
              </a:rPr>
              <a:t> dopo un bagno </a:t>
            </a:r>
          </a:p>
          <a:p>
            <a:pPr>
              <a:spcBef>
                <a:spcPct val="0"/>
              </a:spcBef>
              <a:buClr>
                <a:srgbClr val="FF3300"/>
              </a:buClr>
              <a:buFontTx/>
              <a:buNone/>
            </a:pPr>
            <a:endParaRPr lang="it-IT" altLang="it-IT" sz="3600">
              <a:cs typeface="Times" panose="02020603050405020304" pitchFamily="18" charset="0"/>
            </a:endParaRPr>
          </a:p>
          <a:p>
            <a:pPr>
              <a:spcBef>
                <a:spcPct val="0"/>
              </a:spcBef>
              <a:buClr>
                <a:srgbClr val="FF3300"/>
              </a:buClr>
            </a:pPr>
            <a:r>
              <a:rPr lang="it-IT" altLang="it-IT" sz="3600">
                <a:cs typeface="Times" panose="02020603050405020304" pitchFamily="18" charset="0"/>
              </a:rPr>
              <a:t> </a:t>
            </a:r>
            <a:r>
              <a:rPr lang="it-IT" altLang="it-IT" sz="3600" b="1">
                <a:cs typeface="Times" panose="02020603050405020304" pitchFamily="18" charset="0"/>
              </a:rPr>
              <a:t>su tutta la superficie cutanea,</a:t>
            </a:r>
            <a:r>
              <a:rPr lang="it-IT" altLang="it-IT" sz="3600">
                <a:cs typeface="Times" panose="02020603050405020304" pitchFamily="18" charset="0"/>
              </a:rPr>
              <a:t> da dietro </a:t>
            </a:r>
          </a:p>
          <a:p>
            <a:pPr>
              <a:spcBef>
                <a:spcPct val="0"/>
              </a:spcBef>
              <a:buClr>
                <a:srgbClr val="FF3300"/>
              </a:buClr>
              <a:buFontTx/>
              <a:buNone/>
            </a:pPr>
            <a:r>
              <a:rPr lang="it-IT" altLang="it-IT" sz="3600">
                <a:cs typeface="Times" panose="02020603050405020304" pitchFamily="18" charset="0"/>
              </a:rPr>
              <a:t>  le orecchie fino alla punta dei piedi, </a:t>
            </a:r>
          </a:p>
          <a:p>
            <a:pPr>
              <a:spcBef>
                <a:spcPct val="0"/>
              </a:spcBef>
              <a:buClr>
                <a:srgbClr val="FF3300"/>
              </a:buClr>
              <a:buFontTx/>
              <a:buNone/>
            </a:pPr>
            <a:r>
              <a:rPr lang="it-IT" altLang="it-IT" sz="3600">
                <a:cs typeface="Times" panose="02020603050405020304" pitchFamily="18" charset="0"/>
              </a:rPr>
              <a:t>  comprese </a:t>
            </a:r>
            <a:r>
              <a:rPr lang="it-IT" altLang="it-IT" sz="3600" b="1">
                <a:cs typeface="Times" panose="02020603050405020304" pitchFamily="18" charset="0"/>
              </a:rPr>
              <a:t>le pieghe</a:t>
            </a:r>
            <a:r>
              <a:rPr lang="it-IT" altLang="it-IT" sz="3600">
                <a:cs typeface="Times" panose="02020603050405020304" pitchFamily="18" charset="0"/>
              </a:rPr>
              <a:t> e lo spazio sotto </a:t>
            </a:r>
            <a:r>
              <a:rPr lang="it-IT" altLang="it-IT" sz="3600" b="1">
                <a:cs typeface="Times" panose="02020603050405020304" pitchFamily="18" charset="0"/>
              </a:rPr>
              <a:t>le</a:t>
            </a:r>
          </a:p>
          <a:p>
            <a:pPr>
              <a:spcBef>
                <a:spcPct val="0"/>
              </a:spcBef>
              <a:buClr>
                <a:srgbClr val="FF3300"/>
              </a:buClr>
              <a:buFontTx/>
              <a:buNone/>
            </a:pPr>
            <a:r>
              <a:rPr lang="it-IT" altLang="it-IT" sz="3600" b="1">
                <a:cs typeface="Times" panose="02020603050405020304" pitchFamily="18" charset="0"/>
              </a:rPr>
              <a:t>  unghie</a:t>
            </a:r>
            <a:r>
              <a:rPr lang="it-IT" altLang="it-IT" sz="3600">
                <a:cs typeface="Times" panose="02020603050405020304" pitchFamily="18" charset="0"/>
              </a:rPr>
              <a:t>.</a:t>
            </a:r>
          </a:p>
        </p:txBody>
      </p:sp>
    </p:spTree>
  </p:cSld>
  <p:clrMapOvr>
    <a:masterClrMapping/>
  </p:clrMapOvr>
  <p:transition spd="slow">
    <p:strips dir="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3FE923D-BC7B-4465-AD7B-3E0214D36AE4}"/>
              </a:ext>
            </a:extLst>
          </p:cNvPr>
          <p:cNvSpPr>
            <a:spLocks noGrp="1"/>
          </p:cNvSpPr>
          <p:nvPr>
            <p:ph type="title"/>
          </p:nvPr>
        </p:nvSpPr>
        <p:spPr/>
        <p:txBody>
          <a:bodyPr/>
          <a:lstStyle/>
          <a:p>
            <a:endParaRPr lang="en-GB"/>
          </a:p>
        </p:txBody>
      </p:sp>
      <p:sp>
        <p:nvSpPr>
          <p:cNvPr id="3" name="Segnaposto contenuto 2">
            <a:extLst>
              <a:ext uri="{FF2B5EF4-FFF2-40B4-BE49-F238E27FC236}">
                <a16:creationId xmlns:a16="http://schemas.microsoft.com/office/drawing/2014/main" id="{D6E8DD6B-0E26-49C8-8FFB-07B1B2C550EC}"/>
              </a:ext>
            </a:extLst>
          </p:cNvPr>
          <p:cNvSpPr>
            <a:spLocks noGrp="1"/>
          </p:cNvSpPr>
          <p:nvPr>
            <p:ph idx="1"/>
          </p:nvPr>
        </p:nvSpPr>
        <p:spPr/>
        <p:txBody>
          <a:bodyPr/>
          <a:lstStyle/>
          <a:p>
            <a:endParaRPr lang="en-GB"/>
          </a:p>
        </p:txBody>
      </p:sp>
      <p:pic>
        <p:nvPicPr>
          <p:cNvPr id="4" name="Picture 2" descr="PSO 9">
            <a:extLst>
              <a:ext uri="{FF2B5EF4-FFF2-40B4-BE49-F238E27FC236}">
                <a16:creationId xmlns:a16="http://schemas.microsoft.com/office/drawing/2014/main" id="{86794B35-4934-472C-BB50-40D0EEA9C49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8426" y="1261071"/>
            <a:ext cx="7907147" cy="4865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8815265"/>
      </p:ext>
    </p:extLst>
  </p:cSld>
  <p:clrMapOvr>
    <a:masterClrMapping/>
  </p:clrMapOvr>
  <p:transition spd="slow">
    <p:strips dir="ru"/>
  </p:transition>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3" descr="scabiesterapia.gif                                             000211AEHD ANTO                        B746AFEA:">
            <a:extLst>
              <a:ext uri="{FF2B5EF4-FFF2-40B4-BE49-F238E27FC236}">
                <a16:creationId xmlns:a16="http://schemas.microsoft.com/office/drawing/2014/main" id="{4784317E-4E29-48C1-B0C1-24BB76386DF1}"/>
              </a:ext>
            </a:extLst>
          </p:cNvPr>
          <p:cNvPicPr>
            <a:picLocks noChangeAspect="1" noChangeArrowheads="1"/>
          </p:cNvPicPr>
          <p:nvPr/>
        </p:nvPicPr>
        <p:blipFill>
          <a:blip r:embed="rId2" cstate="email">
            <a:lum bright="-18000" contrast="36000"/>
            <a:extLst>
              <a:ext uri="{28A0092B-C50C-407E-A947-70E740481C1C}">
                <a14:useLocalDpi xmlns:a14="http://schemas.microsoft.com/office/drawing/2010/main"/>
              </a:ext>
            </a:extLst>
          </a:blip>
          <a:srcRect l="4448" t="3226" r="4378" b="7527"/>
          <a:stretch>
            <a:fillRect/>
          </a:stretch>
        </p:blipFill>
        <p:spPr bwMode="auto">
          <a:xfrm>
            <a:off x="1143000" y="0"/>
            <a:ext cx="6775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trips dir="ru"/>
  </p:transition>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0FF6556B-083F-478C-A53B-E3E917D61B89}"/>
              </a:ext>
            </a:extLst>
          </p:cNvPr>
          <p:cNvSpPr>
            <a:spLocks noChangeArrowheads="1"/>
          </p:cNvSpPr>
          <p:nvPr/>
        </p:nvSpPr>
        <p:spPr bwMode="auto">
          <a:xfrm>
            <a:off x="0" y="0"/>
            <a:ext cx="9144000" cy="5207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
                <a:srgbClr val="FF3300"/>
              </a:buClr>
              <a:buFontTx/>
              <a:buNone/>
            </a:pPr>
            <a:r>
              <a:rPr lang="it-IT" altLang="it-IT" sz="4800" dirty="0">
                <a:solidFill>
                  <a:srgbClr val="FF0000"/>
                </a:solidFill>
                <a:cs typeface="Times" panose="02020603050405020304" pitchFamily="18" charset="0"/>
              </a:rPr>
              <a:t>Trattamento della scabbia</a:t>
            </a:r>
            <a:r>
              <a:rPr lang="it-IT" altLang="it-IT" sz="4800" dirty="0">
                <a:solidFill>
                  <a:srgbClr val="FF3300"/>
                </a:solidFill>
                <a:cs typeface="Times" panose="02020603050405020304" pitchFamily="18" charset="0"/>
              </a:rPr>
              <a:t> </a:t>
            </a:r>
          </a:p>
          <a:p>
            <a:pPr algn="ctr">
              <a:spcBef>
                <a:spcPct val="0"/>
              </a:spcBef>
              <a:buFontTx/>
              <a:buNone/>
            </a:pPr>
            <a:endParaRPr lang="it-IT" altLang="it-IT" sz="3600" dirty="0">
              <a:cs typeface="Times" panose="02020603050405020304" pitchFamily="18" charset="0"/>
            </a:endParaRPr>
          </a:p>
          <a:p>
            <a:pPr>
              <a:lnSpc>
                <a:spcPct val="130000"/>
              </a:lnSpc>
              <a:spcBef>
                <a:spcPct val="0"/>
              </a:spcBef>
              <a:buClr>
                <a:srgbClr val="FF3300"/>
              </a:buClr>
            </a:pPr>
            <a:r>
              <a:rPr lang="it-IT" altLang="it-IT" sz="3600" dirty="0">
                <a:cs typeface="Times" panose="02020603050405020304" pitchFamily="18" charset="0"/>
              </a:rPr>
              <a:t> Tagliare corte le unghie e pulirle più volte   </a:t>
            </a:r>
          </a:p>
          <a:p>
            <a:pPr>
              <a:spcBef>
                <a:spcPct val="0"/>
              </a:spcBef>
              <a:buClr>
                <a:srgbClr val="FF3300"/>
              </a:buClr>
              <a:buFontTx/>
              <a:buNone/>
            </a:pPr>
            <a:r>
              <a:rPr lang="it-IT" altLang="it-IT" sz="3600" dirty="0">
                <a:cs typeface="Times" panose="02020603050405020304" pitchFamily="18" charset="0"/>
              </a:rPr>
              <a:t>  al dì con spazzolino</a:t>
            </a:r>
          </a:p>
          <a:p>
            <a:pPr>
              <a:spcBef>
                <a:spcPct val="0"/>
              </a:spcBef>
              <a:buClr>
                <a:srgbClr val="FF3300"/>
              </a:buClr>
              <a:buFontTx/>
              <a:buNone/>
            </a:pPr>
            <a:endParaRPr lang="it-IT" altLang="it-IT" sz="3600" dirty="0">
              <a:cs typeface="Times" panose="02020603050405020304" pitchFamily="18" charset="0"/>
            </a:endParaRPr>
          </a:p>
          <a:p>
            <a:pPr>
              <a:lnSpc>
                <a:spcPct val="130000"/>
              </a:lnSpc>
              <a:spcBef>
                <a:spcPct val="0"/>
              </a:spcBef>
              <a:buClr>
                <a:srgbClr val="FF3300"/>
              </a:buClr>
            </a:pPr>
            <a:r>
              <a:rPr lang="it-IT" altLang="it-IT" sz="3600" dirty="0">
                <a:cs typeface="Times" panose="02020603050405020304" pitchFamily="18" charset="0"/>
              </a:rPr>
              <a:t> Evitare contatti corporei fino alla </a:t>
            </a:r>
          </a:p>
          <a:p>
            <a:pPr>
              <a:spcBef>
                <a:spcPct val="0"/>
              </a:spcBef>
              <a:buClr>
                <a:srgbClr val="FF3300"/>
              </a:buClr>
              <a:buFontTx/>
              <a:buNone/>
            </a:pPr>
            <a:r>
              <a:rPr lang="it-IT" altLang="it-IT" sz="3600" dirty="0">
                <a:cs typeface="Times" panose="02020603050405020304" pitchFamily="18" charset="0"/>
              </a:rPr>
              <a:t>  guarigione</a:t>
            </a:r>
          </a:p>
        </p:txBody>
      </p:sp>
    </p:spTree>
  </p:cSld>
  <p:clrMapOvr>
    <a:masterClrMapping/>
  </p:clrMapOvr>
  <p:transition spd="slow">
    <p:strips dir="ru"/>
  </p:transition>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F72B3A8C-1043-4A46-AB1B-01D7D4A3AF38}"/>
              </a:ext>
            </a:extLst>
          </p:cNvPr>
          <p:cNvSpPr>
            <a:spLocks noChangeArrowheads="1"/>
          </p:cNvSpPr>
          <p:nvPr/>
        </p:nvSpPr>
        <p:spPr bwMode="auto">
          <a:xfrm>
            <a:off x="533400" y="990600"/>
            <a:ext cx="8077200" cy="410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20000"/>
              </a:lnSpc>
              <a:spcBef>
                <a:spcPct val="0"/>
              </a:spcBef>
              <a:buClr>
                <a:srgbClr val="FF3300"/>
              </a:buClr>
              <a:buFontTx/>
              <a:buNone/>
            </a:pPr>
            <a:r>
              <a:rPr lang="it-IT" altLang="it-IT" sz="4400">
                <a:solidFill>
                  <a:srgbClr val="FF0000"/>
                </a:solidFill>
                <a:cs typeface="Times" panose="02020603050405020304" pitchFamily="18" charset="0"/>
              </a:rPr>
              <a:t>Il trattamento antiscabbia </a:t>
            </a:r>
          </a:p>
          <a:p>
            <a:pPr algn="ctr">
              <a:lnSpc>
                <a:spcPct val="120000"/>
              </a:lnSpc>
              <a:spcBef>
                <a:spcPct val="0"/>
              </a:spcBef>
              <a:buClr>
                <a:srgbClr val="FF3300"/>
              </a:buClr>
              <a:buFontTx/>
              <a:buNone/>
            </a:pPr>
            <a:r>
              <a:rPr lang="it-IT" altLang="it-IT" sz="4400">
                <a:cs typeface="Times" panose="02020603050405020304" pitchFamily="18" charset="0"/>
              </a:rPr>
              <a:t>deve essere  effettuato anche dai </a:t>
            </a:r>
            <a:r>
              <a:rPr lang="it-IT" altLang="it-IT" sz="4400" b="1">
                <a:solidFill>
                  <a:srgbClr val="1822CD"/>
                </a:solidFill>
                <a:cs typeface="Times" panose="02020603050405020304" pitchFamily="18" charset="0"/>
              </a:rPr>
              <a:t>familiari conviventi</a:t>
            </a:r>
            <a:r>
              <a:rPr lang="it-IT" altLang="it-IT" sz="4400" b="1">
                <a:cs typeface="Times" panose="02020603050405020304" pitchFamily="18" charset="0"/>
              </a:rPr>
              <a:t> </a:t>
            </a:r>
            <a:r>
              <a:rPr lang="it-IT" altLang="it-IT" sz="4400">
                <a:cs typeface="Times" panose="02020603050405020304" pitchFamily="18" charset="0"/>
              </a:rPr>
              <a:t>e dalle</a:t>
            </a:r>
            <a:r>
              <a:rPr lang="it-IT" altLang="it-IT" sz="4400" b="1">
                <a:cs typeface="Times" panose="02020603050405020304" pitchFamily="18" charset="0"/>
              </a:rPr>
              <a:t> </a:t>
            </a:r>
            <a:r>
              <a:rPr lang="it-IT" altLang="it-IT" sz="4400" b="1">
                <a:solidFill>
                  <a:srgbClr val="1822CD"/>
                </a:solidFill>
                <a:cs typeface="Times" panose="02020603050405020304" pitchFamily="18" charset="0"/>
              </a:rPr>
              <a:t>persone a stretto  contatto</a:t>
            </a:r>
            <a:r>
              <a:rPr lang="it-IT" altLang="it-IT" sz="4400" b="1">
                <a:cs typeface="Times" panose="02020603050405020304" pitchFamily="18" charset="0"/>
              </a:rPr>
              <a:t> </a:t>
            </a:r>
            <a:r>
              <a:rPr lang="it-IT" altLang="it-IT" sz="4400">
                <a:cs typeface="Times" panose="02020603050405020304" pitchFamily="18" charset="0"/>
              </a:rPr>
              <a:t>con l’ammalato</a:t>
            </a:r>
          </a:p>
        </p:txBody>
      </p:sp>
    </p:spTree>
  </p:cSld>
  <p:clrMapOvr>
    <a:masterClrMapping/>
  </p:clrMapOvr>
  <p:transition spd="slow">
    <p:strips dir="ru"/>
  </p:transition>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31DADBFF-EB3F-459B-9F9D-9E6369FD299F}"/>
              </a:ext>
            </a:extLst>
          </p:cNvPr>
          <p:cNvSpPr>
            <a:spLocks noChangeArrowheads="1"/>
          </p:cNvSpPr>
          <p:nvPr/>
        </p:nvSpPr>
        <p:spPr bwMode="auto">
          <a:xfrm>
            <a:off x="0" y="0"/>
            <a:ext cx="9144000" cy="5755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
                <a:srgbClr val="FF3300"/>
              </a:buClr>
              <a:buFontTx/>
              <a:buNone/>
            </a:pPr>
            <a:r>
              <a:rPr lang="it-IT" altLang="it-IT" sz="4800" dirty="0">
                <a:solidFill>
                  <a:srgbClr val="FF0000"/>
                </a:solidFill>
                <a:cs typeface="Times" panose="02020603050405020304" pitchFamily="18" charset="0"/>
              </a:rPr>
              <a:t>Trattamento  della scabbia</a:t>
            </a:r>
            <a:r>
              <a:rPr lang="it-IT" altLang="it-IT" sz="4800" dirty="0">
                <a:cs typeface="Times" panose="02020603050405020304" pitchFamily="18" charset="0"/>
              </a:rPr>
              <a:t> </a:t>
            </a:r>
          </a:p>
          <a:p>
            <a:pPr>
              <a:spcBef>
                <a:spcPct val="0"/>
              </a:spcBef>
              <a:buClr>
                <a:srgbClr val="FF3300"/>
              </a:buClr>
              <a:buFontTx/>
              <a:buNone/>
            </a:pPr>
            <a:endParaRPr lang="it-IT" altLang="it-IT" sz="2000" dirty="0">
              <a:cs typeface="Times" panose="02020603050405020304" pitchFamily="18" charset="0"/>
            </a:endParaRPr>
          </a:p>
          <a:p>
            <a:pPr>
              <a:spcBef>
                <a:spcPct val="0"/>
              </a:spcBef>
              <a:buClr>
                <a:srgbClr val="FF3300"/>
              </a:buClr>
            </a:pPr>
            <a:r>
              <a:rPr lang="it-IT" altLang="it-IT" sz="4000" dirty="0">
                <a:cs typeface="Times" panose="02020603050405020304" pitchFamily="18" charset="0"/>
              </a:rPr>
              <a:t> </a:t>
            </a:r>
            <a:r>
              <a:rPr lang="it-IT" altLang="it-IT" sz="2800" dirty="0">
                <a:cs typeface="Times" panose="02020603050405020304" pitchFamily="18" charset="0"/>
              </a:rPr>
              <a:t>Le </a:t>
            </a:r>
            <a:r>
              <a:rPr lang="it-IT" altLang="it-IT" sz="2800" b="1" dirty="0">
                <a:solidFill>
                  <a:srgbClr val="1822CD"/>
                </a:solidFill>
                <a:cs typeface="Times" panose="02020603050405020304" pitchFamily="18" charset="0"/>
              </a:rPr>
              <a:t>lenzuola e la biancheria</a:t>
            </a:r>
            <a:r>
              <a:rPr lang="it-IT" altLang="it-IT" sz="2800" dirty="0">
                <a:cs typeface="Times" panose="02020603050405020304" pitchFamily="18" charset="0"/>
              </a:rPr>
              <a:t> utilizzata per</a:t>
            </a:r>
          </a:p>
          <a:p>
            <a:pPr>
              <a:spcBef>
                <a:spcPct val="0"/>
              </a:spcBef>
              <a:buClr>
                <a:srgbClr val="FF3300"/>
              </a:buClr>
              <a:buFontTx/>
              <a:buNone/>
            </a:pPr>
            <a:r>
              <a:rPr lang="it-IT" altLang="it-IT" sz="2800" dirty="0">
                <a:cs typeface="Times" panose="02020603050405020304" pitchFamily="18" charset="0"/>
              </a:rPr>
              <a:t>  la notte vanno cambiate e </a:t>
            </a:r>
            <a:r>
              <a:rPr lang="it-IT" altLang="it-IT" sz="2800" b="1" dirty="0">
                <a:cs typeface="Times" panose="02020603050405020304" pitchFamily="18" charset="0"/>
              </a:rPr>
              <a:t>lavate a</a:t>
            </a:r>
            <a:r>
              <a:rPr lang="it-IT" altLang="it-IT" sz="2800" dirty="0">
                <a:cs typeface="Times" panose="02020603050405020304" pitchFamily="18" charset="0"/>
              </a:rPr>
              <a:t> </a:t>
            </a:r>
            <a:r>
              <a:rPr lang="it-IT" altLang="it-IT" sz="2800" b="1" dirty="0">
                <a:cs typeface="Times" panose="02020603050405020304" pitchFamily="18" charset="0"/>
              </a:rPr>
              <a:t>60° C</a:t>
            </a:r>
            <a:r>
              <a:rPr lang="it-IT" altLang="it-IT" sz="2800" dirty="0">
                <a:cs typeface="Times" panose="02020603050405020304" pitchFamily="18" charset="0"/>
              </a:rPr>
              <a:t> </a:t>
            </a:r>
          </a:p>
          <a:p>
            <a:pPr>
              <a:spcBef>
                <a:spcPct val="0"/>
              </a:spcBef>
              <a:buClr>
                <a:srgbClr val="FF3300"/>
              </a:buClr>
              <a:buFontTx/>
              <a:buNone/>
            </a:pPr>
            <a:r>
              <a:rPr lang="it-IT" altLang="it-IT" sz="2800" dirty="0">
                <a:cs typeface="Times" panose="02020603050405020304" pitchFamily="18" charset="0"/>
              </a:rPr>
              <a:t>  tutte le mattine</a:t>
            </a:r>
          </a:p>
          <a:p>
            <a:pPr>
              <a:spcBef>
                <a:spcPct val="0"/>
              </a:spcBef>
              <a:buClr>
                <a:srgbClr val="FF3300"/>
              </a:buClr>
            </a:pPr>
            <a:r>
              <a:rPr lang="it-IT" altLang="it-IT" sz="2800" dirty="0">
                <a:cs typeface="Times" panose="02020603050405020304" pitchFamily="18" charset="0"/>
              </a:rPr>
              <a:t> Lavare a  60° C  tutti gli </a:t>
            </a:r>
            <a:r>
              <a:rPr lang="it-IT" altLang="it-IT" sz="2800" b="1" dirty="0">
                <a:solidFill>
                  <a:srgbClr val="1822CD"/>
                </a:solidFill>
                <a:cs typeface="Times" panose="02020603050405020304" pitchFamily="18" charset="0"/>
              </a:rPr>
              <a:t>indumenti</a:t>
            </a:r>
            <a:endParaRPr lang="it-IT" altLang="it-IT" sz="2800" dirty="0">
              <a:cs typeface="Times" panose="02020603050405020304" pitchFamily="18" charset="0"/>
            </a:endParaRPr>
          </a:p>
          <a:p>
            <a:pPr>
              <a:spcBef>
                <a:spcPct val="0"/>
              </a:spcBef>
              <a:buClr>
                <a:srgbClr val="FF3300"/>
              </a:buClr>
              <a:buFontTx/>
              <a:buNone/>
            </a:pPr>
            <a:r>
              <a:rPr lang="it-IT" altLang="it-IT" sz="2800" dirty="0">
                <a:cs typeface="Times" panose="02020603050405020304" pitchFamily="18" charset="0"/>
              </a:rPr>
              <a:t>  indossati negli ultimi 2 giorni. </a:t>
            </a:r>
          </a:p>
          <a:p>
            <a:pPr>
              <a:spcBef>
                <a:spcPct val="0"/>
              </a:spcBef>
              <a:buClr>
                <a:srgbClr val="FF3300"/>
              </a:buClr>
            </a:pPr>
            <a:r>
              <a:rPr lang="it-IT" altLang="it-IT" sz="2800" dirty="0">
                <a:cs typeface="Times" panose="02020603050405020304" pitchFamily="18" charset="0"/>
              </a:rPr>
              <a:t> Nel caso di indumenti non lavabili in </a:t>
            </a:r>
          </a:p>
          <a:p>
            <a:pPr>
              <a:spcBef>
                <a:spcPct val="0"/>
              </a:spcBef>
              <a:buClr>
                <a:srgbClr val="FF3300"/>
              </a:buClr>
              <a:buFontTx/>
              <a:buNone/>
            </a:pPr>
            <a:r>
              <a:rPr lang="it-IT" altLang="it-IT" sz="2800" dirty="0">
                <a:cs typeface="Times" panose="02020603050405020304" pitchFamily="18" charset="0"/>
              </a:rPr>
              <a:t>  lavatrice:</a:t>
            </a:r>
            <a:endParaRPr lang="it-IT" altLang="it-IT" dirty="0">
              <a:cs typeface="Times" panose="02020603050405020304" pitchFamily="18" charset="0"/>
            </a:endParaRPr>
          </a:p>
          <a:p>
            <a:pPr lvl="2">
              <a:spcBef>
                <a:spcPct val="0"/>
              </a:spcBef>
              <a:buClr>
                <a:srgbClr val="0000CC"/>
              </a:buClr>
              <a:buSzPct val="50000"/>
              <a:buFont typeface="Wingdings" panose="05000000000000000000" pitchFamily="2" charset="2"/>
              <a:buChar char="Ø"/>
            </a:pPr>
            <a:r>
              <a:rPr lang="it-IT" altLang="it-IT" sz="3200" dirty="0">
                <a:cs typeface="Times" panose="02020603050405020304" pitchFamily="18" charset="0"/>
              </a:rPr>
              <a:t> </a:t>
            </a:r>
            <a:r>
              <a:rPr lang="it-IT" altLang="it-IT" dirty="0">
                <a:cs typeface="Times" panose="02020603050405020304" pitchFamily="18" charset="0"/>
              </a:rPr>
              <a:t>tenerli per </a:t>
            </a:r>
            <a:r>
              <a:rPr lang="it-IT" altLang="it-IT" b="1" dirty="0">
                <a:cs typeface="Times" panose="02020603050405020304" pitchFamily="18" charset="0"/>
              </a:rPr>
              <a:t>24 ore a temperatura inferiore ai 10° C</a:t>
            </a:r>
            <a:r>
              <a:rPr lang="it-IT" altLang="it-IT" dirty="0">
                <a:cs typeface="Times" panose="02020603050405020304" pitchFamily="18" charset="0"/>
              </a:rPr>
              <a:t> (in frigorifero, all' esterno durante l'inverno);</a:t>
            </a:r>
          </a:p>
          <a:p>
            <a:pPr lvl="2">
              <a:spcBef>
                <a:spcPct val="0"/>
              </a:spcBef>
              <a:buClr>
                <a:srgbClr val="0000CC"/>
              </a:buClr>
              <a:buSzPct val="50000"/>
              <a:buFont typeface="Wingdings" panose="05000000000000000000" pitchFamily="2" charset="2"/>
              <a:buChar char="Ø"/>
            </a:pPr>
            <a:endParaRPr lang="it-IT" altLang="it-IT" sz="1200" dirty="0">
              <a:cs typeface="Times" panose="02020603050405020304" pitchFamily="18" charset="0"/>
            </a:endParaRPr>
          </a:p>
          <a:p>
            <a:pPr lvl="2">
              <a:spcBef>
                <a:spcPct val="0"/>
              </a:spcBef>
              <a:buClr>
                <a:srgbClr val="0000CC"/>
              </a:buClr>
              <a:buSzPct val="50000"/>
              <a:buFont typeface="Wingdings" panose="05000000000000000000" pitchFamily="2" charset="2"/>
              <a:buChar char="Ø"/>
            </a:pPr>
            <a:r>
              <a:rPr lang="it-IT" altLang="it-IT" dirty="0">
                <a:cs typeface="Times" panose="02020603050405020304" pitchFamily="18" charset="0"/>
              </a:rPr>
              <a:t> tenerli isolati in sacchetti di plastica</a:t>
            </a:r>
            <a:r>
              <a:rPr lang="it-IT" altLang="it-IT" b="1" dirty="0">
                <a:cs typeface="Times" panose="02020603050405020304" pitchFamily="18" charset="0"/>
              </a:rPr>
              <a:t> per 2 settimane</a:t>
            </a:r>
            <a:r>
              <a:rPr lang="it-IT" altLang="it-IT" dirty="0">
                <a:cs typeface="Times" panose="02020603050405020304" pitchFamily="18" charset="0"/>
              </a:rPr>
              <a:t>. </a:t>
            </a:r>
          </a:p>
        </p:txBody>
      </p:sp>
    </p:spTree>
  </p:cSld>
  <p:clrMapOvr>
    <a:masterClrMapping/>
  </p:clrMapOvr>
  <p:transition spd="slow">
    <p:strips dir="ru"/>
  </p:transition>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0C6F3F5E-EDF2-4469-A00A-5460FE35DB6D}"/>
              </a:ext>
            </a:extLst>
          </p:cNvPr>
          <p:cNvSpPr>
            <a:spLocks noChangeArrowheads="1"/>
          </p:cNvSpPr>
          <p:nvPr/>
        </p:nvSpPr>
        <p:spPr bwMode="auto">
          <a:xfrm>
            <a:off x="0" y="0"/>
            <a:ext cx="9144000" cy="551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
                <a:srgbClr val="FF3300"/>
              </a:buClr>
              <a:buFontTx/>
              <a:buNone/>
            </a:pPr>
            <a:r>
              <a:rPr lang="it-IT" altLang="it-IT" sz="4800">
                <a:solidFill>
                  <a:srgbClr val="FF0000"/>
                </a:solidFill>
                <a:cs typeface="Times" panose="02020603050405020304" pitchFamily="18" charset="0"/>
              </a:rPr>
              <a:t>Trattamento  della scabbia</a:t>
            </a:r>
            <a:r>
              <a:rPr lang="it-IT" altLang="it-IT" sz="4800">
                <a:cs typeface="Times" panose="02020603050405020304" pitchFamily="18" charset="0"/>
              </a:rPr>
              <a:t> </a:t>
            </a:r>
          </a:p>
          <a:p>
            <a:pPr algn="ctr">
              <a:spcBef>
                <a:spcPct val="0"/>
              </a:spcBef>
              <a:buClr>
                <a:srgbClr val="FF3300"/>
              </a:buClr>
              <a:buFontTx/>
              <a:buNone/>
            </a:pPr>
            <a:endParaRPr lang="it-IT" altLang="it-IT" sz="4800">
              <a:cs typeface="Times" panose="02020603050405020304" pitchFamily="18" charset="0"/>
            </a:endParaRPr>
          </a:p>
          <a:p>
            <a:pPr>
              <a:spcBef>
                <a:spcPct val="0"/>
              </a:spcBef>
              <a:buClr>
                <a:srgbClr val="FF3300"/>
              </a:buClr>
              <a:buFontTx/>
              <a:buNone/>
            </a:pPr>
            <a:endParaRPr lang="it-IT" altLang="it-IT" sz="2000">
              <a:cs typeface="Times" panose="02020603050405020304" pitchFamily="18" charset="0"/>
            </a:endParaRPr>
          </a:p>
          <a:p>
            <a:pPr>
              <a:spcBef>
                <a:spcPct val="0"/>
              </a:spcBef>
              <a:buClr>
                <a:srgbClr val="FF3300"/>
              </a:buClr>
            </a:pPr>
            <a:r>
              <a:rPr lang="it-IT" altLang="it-IT" sz="4000">
                <a:cs typeface="Times" panose="02020603050405020304" pitchFamily="18" charset="0"/>
              </a:rPr>
              <a:t> Per disinfestare la </a:t>
            </a:r>
            <a:r>
              <a:rPr lang="it-IT" altLang="it-IT" sz="4000" b="1">
                <a:solidFill>
                  <a:srgbClr val="1822CD"/>
                </a:solidFill>
                <a:cs typeface="Times" panose="02020603050405020304" pitchFamily="18" charset="0"/>
              </a:rPr>
              <a:t>casa</a:t>
            </a:r>
            <a:r>
              <a:rPr lang="it-IT" altLang="it-IT" sz="4000">
                <a:cs typeface="Times" panose="02020603050405020304" pitchFamily="18" charset="0"/>
              </a:rPr>
              <a:t> (materassi, </a:t>
            </a:r>
          </a:p>
          <a:p>
            <a:pPr>
              <a:spcBef>
                <a:spcPct val="0"/>
              </a:spcBef>
              <a:buClr>
                <a:srgbClr val="FF3300"/>
              </a:buClr>
              <a:buFontTx/>
              <a:buNone/>
            </a:pPr>
            <a:r>
              <a:rPr lang="it-IT" altLang="it-IT" sz="4000">
                <a:cs typeface="Times" panose="02020603050405020304" pitchFamily="18" charset="0"/>
              </a:rPr>
              <a:t>  divani, poltrone e pavimenti) è </a:t>
            </a:r>
          </a:p>
          <a:p>
            <a:pPr>
              <a:spcBef>
                <a:spcPct val="0"/>
              </a:spcBef>
              <a:buClr>
                <a:srgbClr val="FF3300"/>
              </a:buClr>
              <a:buFontTx/>
              <a:buNone/>
            </a:pPr>
            <a:r>
              <a:rPr lang="it-IT" altLang="it-IT" sz="4000">
                <a:cs typeface="Times" panose="02020603050405020304" pitchFamily="18" charset="0"/>
              </a:rPr>
              <a:t>  consigliabile l'uso di strumenti a getto</a:t>
            </a:r>
          </a:p>
          <a:p>
            <a:pPr>
              <a:spcBef>
                <a:spcPct val="0"/>
              </a:spcBef>
              <a:buClr>
                <a:srgbClr val="FF3300"/>
              </a:buClr>
              <a:buFontTx/>
              <a:buNone/>
            </a:pPr>
            <a:r>
              <a:rPr lang="it-IT" altLang="it-IT" sz="4000">
                <a:cs typeface="Times" panose="02020603050405020304" pitchFamily="18" charset="0"/>
              </a:rPr>
              <a:t>  di vapore ad alta temperatura </a:t>
            </a:r>
          </a:p>
          <a:p>
            <a:pPr>
              <a:spcBef>
                <a:spcPct val="0"/>
              </a:spcBef>
              <a:buClr>
                <a:srgbClr val="FF3300"/>
              </a:buClr>
              <a:buFontTx/>
              <a:buNone/>
            </a:pPr>
            <a:r>
              <a:rPr lang="it-IT" altLang="it-IT" sz="4000">
                <a:cs typeface="Times" panose="02020603050405020304" pitchFamily="18" charset="0"/>
              </a:rPr>
              <a:t>  (Vaporella), o di detergenti/	</a:t>
            </a:r>
          </a:p>
          <a:p>
            <a:pPr>
              <a:spcBef>
                <a:spcPct val="0"/>
              </a:spcBef>
              <a:buClr>
                <a:srgbClr val="FF3300"/>
              </a:buClr>
              <a:buFontTx/>
              <a:buNone/>
            </a:pPr>
            <a:r>
              <a:rPr lang="it-IT" altLang="it-IT" sz="4000">
                <a:cs typeface="Times" panose="02020603050405020304" pitchFamily="18" charset="0"/>
              </a:rPr>
              <a:t>  disinfettanti.</a:t>
            </a:r>
          </a:p>
        </p:txBody>
      </p:sp>
    </p:spTree>
  </p:cSld>
  <p:clrMapOvr>
    <a:masterClrMapping/>
  </p:clrMapOvr>
  <p:transition spd="slow">
    <p:strips dir="ru"/>
  </p:transition>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8">
            <a:extLst>
              <a:ext uri="{FF2B5EF4-FFF2-40B4-BE49-F238E27FC236}">
                <a16:creationId xmlns:a16="http://schemas.microsoft.com/office/drawing/2014/main" id="{438C55CB-176A-4BB9-A7CB-42822037FE8D}"/>
              </a:ext>
            </a:extLst>
          </p:cNvPr>
          <p:cNvSpPr>
            <a:spLocks noChangeArrowheads="1"/>
          </p:cNvSpPr>
          <p:nvPr/>
        </p:nvSpPr>
        <p:spPr bwMode="auto">
          <a:xfrm>
            <a:off x="1376363" y="685800"/>
            <a:ext cx="6462712" cy="393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IT" altLang="it-IT" sz="4800">
                <a:solidFill>
                  <a:srgbClr val="FF0000"/>
                </a:solidFill>
              </a:rPr>
              <a:t>Controllare </a:t>
            </a:r>
          </a:p>
          <a:p>
            <a:pPr algn="ctr">
              <a:spcBef>
                <a:spcPct val="0"/>
              </a:spcBef>
              <a:buFontTx/>
              <a:buNone/>
            </a:pPr>
            <a:r>
              <a:rPr lang="it-IT" altLang="it-IT" sz="4800">
                <a:solidFill>
                  <a:srgbClr val="FF0000"/>
                </a:solidFill>
              </a:rPr>
              <a:t>l’avvenuta guarigione!!!</a:t>
            </a:r>
          </a:p>
          <a:p>
            <a:pPr algn="ctr">
              <a:spcBef>
                <a:spcPct val="0"/>
              </a:spcBef>
              <a:buFontTx/>
              <a:buNone/>
            </a:pPr>
            <a:endParaRPr lang="it-IT" altLang="it-IT" sz="4800">
              <a:solidFill>
                <a:srgbClr val="FF0000"/>
              </a:solidFill>
            </a:endParaRPr>
          </a:p>
          <a:p>
            <a:pPr algn="ctr">
              <a:spcBef>
                <a:spcPct val="0"/>
              </a:spcBef>
              <a:buClr>
                <a:srgbClr val="FF0000"/>
              </a:buClr>
              <a:buFont typeface="Times" panose="02020603050405020304" pitchFamily="18" charset="0"/>
              <a:buNone/>
            </a:pPr>
            <a:endParaRPr lang="it-IT" altLang="it-IT" sz="3600">
              <a:solidFill>
                <a:srgbClr val="1822CD"/>
              </a:solidFill>
            </a:endParaRPr>
          </a:p>
          <a:p>
            <a:pPr algn="ctr">
              <a:spcBef>
                <a:spcPct val="0"/>
              </a:spcBef>
              <a:buClr>
                <a:srgbClr val="FF0000"/>
              </a:buClr>
              <a:buFont typeface="Times" panose="02020603050405020304" pitchFamily="18" charset="0"/>
              <a:buNone/>
            </a:pPr>
            <a:r>
              <a:rPr lang="it-IT" altLang="it-IT" sz="3600">
                <a:solidFill>
                  <a:srgbClr val="1822CD"/>
                </a:solidFill>
              </a:rPr>
              <a:t>Rivedere il paziente </a:t>
            </a:r>
          </a:p>
          <a:p>
            <a:pPr algn="ctr">
              <a:spcBef>
                <a:spcPct val="0"/>
              </a:spcBef>
              <a:buClr>
                <a:srgbClr val="FF0000"/>
              </a:buClr>
              <a:buFont typeface="Times" panose="02020603050405020304" pitchFamily="18" charset="0"/>
              <a:buNone/>
            </a:pPr>
            <a:r>
              <a:rPr lang="it-IT" altLang="it-IT" sz="3600">
                <a:solidFill>
                  <a:srgbClr val="1822CD"/>
                </a:solidFill>
              </a:rPr>
              <a:t>al temine del 2° ciclo di cura</a:t>
            </a:r>
          </a:p>
        </p:txBody>
      </p:sp>
    </p:spTree>
  </p:cSld>
  <p:clrMapOvr>
    <a:masterClrMapping/>
  </p:clrMapOvr>
  <p:transition spd="slow">
    <p:strips dir="ru"/>
  </p:transition>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91D29B06-F732-408B-AE7A-A3E5AFEBD89D}"/>
              </a:ext>
            </a:extLst>
          </p:cNvPr>
          <p:cNvSpPr>
            <a:spLocks noChangeArrowheads="1"/>
          </p:cNvSpPr>
          <p:nvPr/>
        </p:nvSpPr>
        <p:spPr bwMode="auto">
          <a:xfrm>
            <a:off x="0" y="0"/>
            <a:ext cx="9144000" cy="638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IT" altLang="it-IT">
                <a:solidFill>
                  <a:srgbClr val="FF0000"/>
                </a:solidFill>
                <a:cs typeface="Times" panose="02020603050405020304" pitchFamily="18" charset="0"/>
              </a:rPr>
              <a:t>PRURITO DOPO 2 SETTIMANE </a:t>
            </a:r>
          </a:p>
          <a:p>
            <a:pPr algn="ctr">
              <a:spcBef>
                <a:spcPct val="0"/>
              </a:spcBef>
              <a:buFontTx/>
              <a:buNone/>
            </a:pPr>
            <a:r>
              <a:rPr lang="it-IT" altLang="it-IT">
                <a:solidFill>
                  <a:srgbClr val="FF0000"/>
                </a:solidFill>
                <a:cs typeface="Times" panose="02020603050405020304" pitchFamily="18" charset="0"/>
              </a:rPr>
              <a:t>DALLA FINE DELLA TERAPIA</a:t>
            </a:r>
            <a:endParaRPr lang="it-IT" altLang="it-IT" sz="2400">
              <a:solidFill>
                <a:srgbClr val="FF0000"/>
              </a:solidFill>
              <a:cs typeface="Times" panose="02020603050405020304" pitchFamily="18" charset="0"/>
            </a:endParaRPr>
          </a:p>
          <a:p>
            <a:pPr algn="ctr">
              <a:spcBef>
                <a:spcPct val="0"/>
              </a:spcBef>
              <a:buFontTx/>
              <a:buNone/>
            </a:pPr>
            <a:endParaRPr lang="it-IT" altLang="it-IT" sz="2000">
              <a:cs typeface="Times" panose="02020603050405020304" pitchFamily="18" charset="0"/>
            </a:endParaRPr>
          </a:p>
          <a:p>
            <a:pPr>
              <a:spcBef>
                <a:spcPct val="0"/>
              </a:spcBef>
              <a:buFontTx/>
              <a:buNone/>
            </a:pPr>
            <a:r>
              <a:rPr lang="it-IT" altLang="it-IT" sz="2000">
                <a:cs typeface="Times" panose="02020603050405020304" pitchFamily="18" charset="0"/>
              </a:rPr>
              <a:t>		</a:t>
            </a:r>
            <a:r>
              <a:rPr lang="it-IT" altLang="it-IT" sz="2000" b="1" u="sng">
                <a:cs typeface="Times" panose="02020603050405020304" pitchFamily="18" charset="0"/>
              </a:rPr>
              <a:t>Causa			Gestione	</a:t>
            </a:r>
            <a:r>
              <a:rPr lang="it-IT" altLang="it-IT" sz="2000" b="1">
                <a:cs typeface="Times" panose="02020603050405020304" pitchFamily="18" charset="0"/>
              </a:rPr>
              <a:t>      </a:t>
            </a:r>
            <a:r>
              <a:rPr lang="it-IT" altLang="it-IT" sz="2000" b="1" u="sng">
                <a:cs typeface="Times" panose="02020603050405020304" pitchFamily="18" charset="0"/>
              </a:rPr>
              <a:t>Prevenzione</a:t>
            </a:r>
          </a:p>
          <a:p>
            <a:pPr>
              <a:spcBef>
                <a:spcPct val="0"/>
              </a:spcBef>
              <a:buFontTx/>
              <a:buNone/>
            </a:pPr>
            <a:endParaRPr lang="it-IT" altLang="it-IT" sz="2000">
              <a:cs typeface="Times" panose="02020603050405020304" pitchFamily="18" charset="0"/>
            </a:endParaRPr>
          </a:p>
          <a:p>
            <a:pPr>
              <a:spcBef>
                <a:spcPct val="0"/>
              </a:spcBef>
              <a:buFontTx/>
              <a:buNone/>
            </a:pPr>
            <a:r>
              <a:rPr lang="it-IT" altLang="it-IT" sz="1600" b="1">
                <a:solidFill>
                  <a:srgbClr val="1822CD"/>
                </a:solidFill>
                <a:cs typeface="Times" panose="02020603050405020304" pitchFamily="18" charset="0"/>
              </a:rPr>
              <a:t>Irritazione cutanea</a:t>
            </a:r>
            <a:r>
              <a:rPr lang="it-IT" altLang="it-IT" sz="1600" b="1">
                <a:cs typeface="Times" panose="02020603050405020304" pitchFamily="18" charset="0"/>
              </a:rPr>
              <a:t>  </a:t>
            </a:r>
            <a:r>
              <a:rPr lang="it-IT" altLang="it-IT" sz="1600">
                <a:cs typeface="Times" panose="02020603050405020304" pitchFamily="18" charset="0"/>
              </a:rPr>
              <a:t>   Eccesso di trattamento 	Emollienti/    	       Indicare bene come 					steroidi topici	        effettuare la cura</a:t>
            </a:r>
          </a:p>
          <a:p>
            <a:pPr>
              <a:spcBef>
                <a:spcPct val="0"/>
              </a:spcBef>
              <a:buFontTx/>
              <a:buNone/>
            </a:pPr>
            <a:r>
              <a:rPr lang="it-IT" altLang="it-IT" sz="1600">
                <a:cs typeface="Times" panose="02020603050405020304" pitchFamily="18" charset="0"/>
              </a:rPr>
              <a:t> 		    Eczematizzazione	       	 -	       Non usare trattamenti 							        irritanti</a:t>
            </a:r>
          </a:p>
          <a:p>
            <a:pPr>
              <a:spcBef>
                <a:spcPct val="0"/>
              </a:spcBef>
              <a:buFontTx/>
              <a:buNone/>
            </a:pPr>
            <a:endParaRPr lang="it-IT" altLang="it-IT" sz="1600" b="1">
              <a:cs typeface="Times" panose="02020603050405020304" pitchFamily="18" charset="0"/>
            </a:endParaRPr>
          </a:p>
          <a:p>
            <a:pPr>
              <a:spcBef>
                <a:spcPct val="0"/>
              </a:spcBef>
              <a:buFontTx/>
              <a:buNone/>
            </a:pPr>
            <a:r>
              <a:rPr lang="it-IT" altLang="it-IT" sz="1600" b="1">
                <a:cs typeface="Times" panose="02020603050405020304" pitchFamily="18" charset="0"/>
              </a:rPr>
              <a:t>Dermatite da contatto</a:t>
            </a:r>
            <a:r>
              <a:rPr lang="it-IT" altLang="it-IT" sz="1600">
                <a:cs typeface="Times" panose="02020603050405020304" pitchFamily="18" charset="0"/>
              </a:rPr>
              <a:t>   -			Steroidi topici	        Usare trattamenti non 	                  					        sensibilizzanti</a:t>
            </a:r>
          </a:p>
          <a:p>
            <a:pPr>
              <a:spcBef>
                <a:spcPct val="0"/>
              </a:spcBef>
              <a:buFontTx/>
              <a:buNone/>
            </a:pPr>
            <a:endParaRPr lang="it-IT" altLang="it-IT" sz="1600" b="1">
              <a:cs typeface="Times" panose="02020603050405020304" pitchFamily="18" charset="0"/>
            </a:endParaRPr>
          </a:p>
          <a:p>
            <a:pPr>
              <a:spcBef>
                <a:spcPct val="0"/>
              </a:spcBef>
              <a:buFontTx/>
              <a:buNone/>
            </a:pPr>
            <a:r>
              <a:rPr lang="it-IT" altLang="it-IT" sz="1600" b="1">
                <a:solidFill>
                  <a:srgbClr val="1822CD"/>
                </a:solidFill>
                <a:cs typeface="Times" panose="02020603050405020304" pitchFamily="18" charset="0"/>
              </a:rPr>
              <a:t>Fallimento della terapia</a:t>
            </a:r>
            <a:r>
              <a:rPr lang="it-IT" altLang="it-IT" sz="1600">
                <a:cs typeface="Times" panose="02020603050405020304" pitchFamily="18" charset="0"/>
              </a:rPr>
              <a:t>	Scarsa compliance  Altro ciclo di cura             Spiegare meglio come 							        effettuare il trattam.</a:t>
            </a:r>
          </a:p>
          <a:p>
            <a:pPr>
              <a:spcBef>
                <a:spcPct val="0"/>
              </a:spcBef>
              <a:buFontTx/>
              <a:buNone/>
            </a:pPr>
            <a:r>
              <a:rPr lang="it-IT" altLang="it-IT" sz="1600">
                <a:cs typeface="Times" panose="02020603050405020304" pitchFamily="18" charset="0"/>
              </a:rPr>
              <a:t>    			Resistenza	Cambiare farmaco	</a:t>
            </a:r>
          </a:p>
          <a:p>
            <a:pPr>
              <a:spcBef>
                <a:spcPct val="0"/>
              </a:spcBef>
              <a:buFontTx/>
              <a:buNone/>
            </a:pPr>
            <a:r>
              <a:rPr lang="it-IT" altLang="it-IT" sz="1600">
                <a:cs typeface="Times" panose="02020603050405020304" pitchFamily="18" charset="0"/>
              </a:rPr>
              <a:t>    			Recidiva		altro ciclo di cura	       Trattare anche il cuoio 						                        capelluto e i  familiari</a:t>
            </a:r>
          </a:p>
          <a:p>
            <a:pPr>
              <a:spcBef>
                <a:spcPct val="0"/>
              </a:spcBef>
              <a:buFontTx/>
              <a:buNone/>
            </a:pPr>
            <a:endParaRPr lang="it-IT" altLang="it-IT" sz="1600" b="1">
              <a:cs typeface="Times" panose="02020603050405020304" pitchFamily="18" charset="0"/>
            </a:endParaRPr>
          </a:p>
          <a:p>
            <a:pPr>
              <a:spcBef>
                <a:spcPct val="0"/>
              </a:spcBef>
              <a:buFontTx/>
              <a:buNone/>
            </a:pPr>
            <a:r>
              <a:rPr lang="it-IT" altLang="it-IT" sz="1600" b="1">
                <a:cs typeface="Times" panose="02020603050405020304" pitchFamily="18" charset="0"/>
              </a:rPr>
              <a:t>Delirio di parassitosi</a:t>
            </a:r>
            <a:r>
              <a:rPr lang="it-IT" altLang="it-IT" sz="1600">
                <a:cs typeface="Times" panose="02020603050405020304" pitchFamily="18" charset="0"/>
              </a:rPr>
              <a:t>	Consulenza 		        -			  -</a:t>
            </a:r>
          </a:p>
          <a:p>
            <a:pPr>
              <a:spcBef>
                <a:spcPct val="0"/>
              </a:spcBef>
              <a:buFontTx/>
              <a:buNone/>
            </a:pPr>
            <a:r>
              <a:rPr lang="it-IT" altLang="it-IT" sz="1600">
                <a:cs typeface="Times" panose="02020603050405020304" pitchFamily="18" charset="0"/>
              </a:rPr>
              <a:t>			psichiatrica</a:t>
            </a:r>
          </a:p>
          <a:p>
            <a:pPr>
              <a:spcBef>
                <a:spcPct val="0"/>
              </a:spcBef>
              <a:buFontTx/>
              <a:buNone/>
            </a:pPr>
            <a:endParaRPr lang="it-IT" altLang="it-IT" sz="1600">
              <a:cs typeface="Times" panose="02020603050405020304" pitchFamily="18" charset="0"/>
            </a:endParaRPr>
          </a:p>
          <a:p>
            <a:pPr>
              <a:spcBef>
                <a:spcPct val="0"/>
              </a:spcBef>
              <a:buFontTx/>
              <a:buNone/>
            </a:pPr>
            <a:r>
              <a:rPr lang="it-IT" altLang="it-IT" sz="1600" b="1">
                <a:cs typeface="Times" panose="02020603050405020304" pitchFamily="18" charset="0"/>
              </a:rPr>
              <a:t>Non dovuto a scabbia</a:t>
            </a:r>
            <a:r>
              <a:rPr lang="it-IT" altLang="it-IT" sz="1600">
                <a:cs typeface="Times" panose="02020603050405020304" pitchFamily="18" charset="0"/>
              </a:rPr>
              <a:t>	Trovare la malattia causa	        -			  -</a:t>
            </a:r>
          </a:p>
        </p:txBody>
      </p:sp>
    </p:spTree>
  </p:cSld>
  <p:clrMapOvr>
    <a:masterClrMapping/>
  </p:clrMapOvr>
  <p:transition spd="slow">
    <p:strips dir="ru"/>
  </p:transition>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0C6F3F5E-EDF2-4469-A00A-5460FE35DB6D}"/>
              </a:ext>
            </a:extLst>
          </p:cNvPr>
          <p:cNvSpPr>
            <a:spLocks noChangeArrowheads="1"/>
          </p:cNvSpPr>
          <p:nvPr/>
        </p:nvSpPr>
        <p:spPr bwMode="auto">
          <a:xfrm>
            <a:off x="0" y="0"/>
            <a:ext cx="9144000" cy="6801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
                <a:srgbClr val="FF3300"/>
              </a:buClr>
              <a:buFontTx/>
              <a:buNone/>
            </a:pPr>
            <a:r>
              <a:rPr lang="it-IT" altLang="it-IT" sz="4800" dirty="0">
                <a:solidFill>
                  <a:srgbClr val="FF0000"/>
                </a:solidFill>
                <a:cs typeface="Times" panose="02020603050405020304" pitchFamily="18" charset="0"/>
              </a:rPr>
              <a:t>Trattamento  della scabbia</a:t>
            </a:r>
            <a:r>
              <a:rPr lang="it-IT" altLang="it-IT" sz="4800" dirty="0">
                <a:cs typeface="Times" panose="02020603050405020304" pitchFamily="18" charset="0"/>
              </a:rPr>
              <a:t> </a:t>
            </a:r>
          </a:p>
          <a:p>
            <a:pPr algn="ctr">
              <a:spcBef>
                <a:spcPct val="0"/>
              </a:spcBef>
              <a:buClr>
                <a:srgbClr val="FF3300"/>
              </a:buClr>
              <a:buFontTx/>
              <a:buNone/>
            </a:pPr>
            <a:endParaRPr lang="it-IT" altLang="it-IT" sz="4800" dirty="0">
              <a:cs typeface="Times" panose="02020603050405020304" pitchFamily="18" charset="0"/>
            </a:endParaRPr>
          </a:p>
          <a:p>
            <a:pPr>
              <a:spcBef>
                <a:spcPct val="0"/>
              </a:spcBef>
              <a:buClr>
                <a:srgbClr val="FF3300"/>
              </a:buClr>
              <a:buFontTx/>
              <a:buNone/>
            </a:pPr>
            <a:endParaRPr lang="it-IT" altLang="it-IT" sz="2000" dirty="0">
              <a:cs typeface="Times" panose="02020603050405020304" pitchFamily="18" charset="0"/>
            </a:endParaRPr>
          </a:p>
          <a:p>
            <a:pPr>
              <a:spcBef>
                <a:spcPct val="0"/>
              </a:spcBef>
              <a:buClr>
                <a:srgbClr val="FF3300"/>
              </a:buClr>
            </a:pPr>
            <a:r>
              <a:rPr lang="it-IT" altLang="it-IT" sz="4000" dirty="0">
                <a:cs typeface="Times" panose="02020603050405020304" pitchFamily="18" charset="0"/>
              </a:rPr>
              <a:t> La permetrina è il topico più utilizzato (anche con schema 1-7-1)</a:t>
            </a:r>
          </a:p>
          <a:p>
            <a:pPr>
              <a:spcBef>
                <a:spcPct val="0"/>
              </a:spcBef>
              <a:buClr>
                <a:srgbClr val="FF3300"/>
              </a:buClr>
            </a:pPr>
            <a:endParaRPr lang="it-IT" altLang="it-IT" sz="4000" dirty="0">
              <a:cs typeface="Times" panose="02020603050405020304" pitchFamily="18" charset="0"/>
            </a:endParaRPr>
          </a:p>
          <a:p>
            <a:pPr>
              <a:spcBef>
                <a:spcPct val="0"/>
              </a:spcBef>
              <a:buClr>
                <a:srgbClr val="FF3300"/>
              </a:buClr>
            </a:pPr>
            <a:r>
              <a:rPr lang="it-IT" altLang="it-IT" sz="4000" dirty="0">
                <a:solidFill>
                  <a:srgbClr val="FF0000"/>
                </a:solidFill>
                <a:cs typeface="Times" panose="02020603050405020304" pitchFamily="18" charset="0"/>
              </a:rPr>
              <a:t>Recenti casi di resistenza, specie negli ultimi 3 anni</a:t>
            </a:r>
          </a:p>
          <a:p>
            <a:pPr>
              <a:spcBef>
                <a:spcPct val="0"/>
              </a:spcBef>
              <a:buClr>
                <a:srgbClr val="FF3300"/>
              </a:buClr>
            </a:pPr>
            <a:endParaRPr lang="it-IT" altLang="it-IT" sz="4000" dirty="0">
              <a:cs typeface="Times" panose="02020603050405020304" pitchFamily="18" charset="0"/>
            </a:endParaRPr>
          </a:p>
          <a:p>
            <a:pPr>
              <a:spcBef>
                <a:spcPct val="0"/>
              </a:spcBef>
              <a:buClr>
                <a:srgbClr val="FF3300"/>
              </a:buClr>
            </a:pPr>
            <a:r>
              <a:rPr lang="it-IT" altLang="it-IT" sz="4000" dirty="0">
                <a:cs typeface="Times" panose="02020603050405020304" pitchFamily="18" charset="0"/>
              </a:rPr>
              <a:t>Necessità di nuovi prodotti o protocolli</a:t>
            </a:r>
          </a:p>
        </p:txBody>
      </p:sp>
    </p:spTree>
    <p:extLst>
      <p:ext uri="{BB962C8B-B14F-4D97-AF65-F5344CB8AC3E}">
        <p14:creationId xmlns:p14="http://schemas.microsoft.com/office/powerpoint/2010/main" val="1658325746"/>
      </p:ext>
    </p:extLst>
  </p:cSld>
  <p:clrMapOvr>
    <a:masterClrMapping/>
  </p:clrMapOvr>
  <p:transition spd="slow">
    <p:strips dir="ru"/>
  </p:transition>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10628B6D-15F5-45AD-47BE-9AF082FC1359}"/>
              </a:ext>
            </a:extLst>
          </p:cNvPr>
          <p:cNvPicPr>
            <a:picLocks noChangeAspect="1"/>
          </p:cNvPicPr>
          <p:nvPr/>
        </p:nvPicPr>
        <p:blipFill>
          <a:blip r:embed="rId2">
            <a:lum bright="-20000" contrast="40000"/>
          </a:blip>
          <a:stretch>
            <a:fillRect/>
          </a:stretch>
        </p:blipFill>
        <p:spPr>
          <a:xfrm>
            <a:off x="107504" y="188640"/>
            <a:ext cx="6619741" cy="2073499"/>
          </a:xfrm>
          <a:prstGeom prst="rect">
            <a:avLst/>
          </a:prstGeom>
        </p:spPr>
      </p:pic>
      <p:pic>
        <p:nvPicPr>
          <p:cNvPr id="5" name="Immagine 4">
            <a:extLst>
              <a:ext uri="{FF2B5EF4-FFF2-40B4-BE49-F238E27FC236}">
                <a16:creationId xmlns:a16="http://schemas.microsoft.com/office/drawing/2014/main" id="{AB552F04-A336-B645-91F5-356D7FF4B31C}"/>
              </a:ext>
            </a:extLst>
          </p:cNvPr>
          <p:cNvPicPr>
            <a:picLocks noChangeAspect="1"/>
          </p:cNvPicPr>
          <p:nvPr/>
        </p:nvPicPr>
        <p:blipFill>
          <a:blip r:embed="rId3">
            <a:lum bright="-20000" contrast="40000"/>
          </a:blip>
          <a:stretch>
            <a:fillRect/>
          </a:stretch>
        </p:blipFill>
        <p:spPr>
          <a:xfrm>
            <a:off x="300687" y="2321417"/>
            <a:ext cx="4737704" cy="1683647"/>
          </a:xfrm>
          <a:prstGeom prst="rect">
            <a:avLst/>
          </a:prstGeom>
        </p:spPr>
      </p:pic>
      <p:pic>
        <p:nvPicPr>
          <p:cNvPr id="7" name="Immagine 6">
            <a:extLst>
              <a:ext uri="{FF2B5EF4-FFF2-40B4-BE49-F238E27FC236}">
                <a16:creationId xmlns:a16="http://schemas.microsoft.com/office/drawing/2014/main" id="{282B4290-6FDA-8398-A5A4-753076867848}"/>
              </a:ext>
            </a:extLst>
          </p:cNvPr>
          <p:cNvPicPr>
            <a:picLocks noChangeAspect="1"/>
          </p:cNvPicPr>
          <p:nvPr/>
        </p:nvPicPr>
        <p:blipFill>
          <a:blip r:embed="rId4">
            <a:lum bright="-20000" contrast="40000"/>
          </a:blip>
          <a:stretch>
            <a:fillRect/>
          </a:stretch>
        </p:blipFill>
        <p:spPr>
          <a:xfrm>
            <a:off x="300687" y="4293096"/>
            <a:ext cx="5203065" cy="1487510"/>
          </a:xfrm>
          <a:prstGeom prst="rect">
            <a:avLst/>
          </a:prstGeom>
        </p:spPr>
      </p:pic>
      <p:pic>
        <p:nvPicPr>
          <p:cNvPr id="9" name="Immagine 8">
            <a:extLst>
              <a:ext uri="{FF2B5EF4-FFF2-40B4-BE49-F238E27FC236}">
                <a16:creationId xmlns:a16="http://schemas.microsoft.com/office/drawing/2014/main" id="{2309FE42-E1E3-D6ED-C08C-FEB46693B267}"/>
              </a:ext>
            </a:extLst>
          </p:cNvPr>
          <p:cNvPicPr>
            <a:picLocks noChangeAspect="1"/>
          </p:cNvPicPr>
          <p:nvPr/>
        </p:nvPicPr>
        <p:blipFill>
          <a:blip r:embed="rId5">
            <a:lum bright="-20000" contrast="40000"/>
          </a:blip>
          <a:stretch>
            <a:fillRect/>
          </a:stretch>
        </p:blipFill>
        <p:spPr>
          <a:xfrm>
            <a:off x="5362084" y="2504675"/>
            <a:ext cx="3674412" cy="4038386"/>
          </a:xfrm>
          <a:prstGeom prst="rect">
            <a:avLst/>
          </a:prstGeom>
        </p:spPr>
      </p:pic>
    </p:spTree>
    <p:extLst>
      <p:ext uri="{BB962C8B-B14F-4D97-AF65-F5344CB8AC3E}">
        <p14:creationId xmlns:p14="http://schemas.microsoft.com/office/powerpoint/2010/main" val="1895381796"/>
      </p:ext>
    </p:extLst>
  </p:cSld>
  <p:clrMapOvr>
    <a:masterClrMapping/>
  </p:clrMapOvr>
  <p:transition spd="slow">
    <p:strips dir="ru"/>
  </p:transition>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0C6F3F5E-EDF2-4469-A00A-5460FE35DB6D}"/>
              </a:ext>
            </a:extLst>
          </p:cNvPr>
          <p:cNvSpPr>
            <a:spLocks noChangeArrowheads="1"/>
          </p:cNvSpPr>
          <p:nvPr/>
        </p:nvSpPr>
        <p:spPr bwMode="auto">
          <a:xfrm>
            <a:off x="0" y="0"/>
            <a:ext cx="9144000" cy="594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
                <a:srgbClr val="FF3300"/>
              </a:buClr>
              <a:buFontTx/>
              <a:buNone/>
            </a:pPr>
            <a:r>
              <a:rPr lang="it-IT" altLang="it-IT" sz="4800" dirty="0">
                <a:solidFill>
                  <a:srgbClr val="FF0000"/>
                </a:solidFill>
                <a:cs typeface="Times" panose="02020603050405020304" pitchFamily="18" charset="0"/>
              </a:rPr>
              <a:t>Trattamento  della scabbia</a:t>
            </a:r>
            <a:r>
              <a:rPr lang="it-IT" altLang="it-IT" sz="4800" dirty="0">
                <a:cs typeface="Times" panose="02020603050405020304" pitchFamily="18" charset="0"/>
              </a:rPr>
              <a:t> </a:t>
            </a:r>
          </a:p>
          <a:p>
            <a:pPr algn="ctr">
              <a:spcBef>
                <a:spcPct val="0"/>
              </a:spcBef>
              <a:buClr>
                <a:srgbClr val="FF3300"/>
              </a:buClr>
              <a:buFontTx/>
              <a:buNone/>
            </a:pPr>
            <a:endParaRPr lang="it-IT" altLang="it-IT" sz="4800" dirty="0">
              <a:cs typeface="Times" panose="02020603050405020304" pitchFamily="18" charset="0"/>
            </a:endParaRPr>
          </a:p>
          <a:p>
            <a:pPr>
              <a:spcBef>
                <a:spcPct val="0"/>
              </a:spcBef>
              <a:buClr>
                <a:srgbClr val="FF3300"/>
              </a:buClr>
              <a:buFontTx/>
              <a:buNone/>
            </a:pPr>
            <a:endParaRPr lang="it-IT" altLang="it-IT" sz="2000" dirty="0">
              <a:cs typeface="Times" panose="02020603050405020304" pitchFamily="18" charset="0"/>
            </a:endParaRPr>
          </a:p>
          <a:p>
            <a:pPr>
              <a:spcBef>
                <a:spcPct val="0"/>
              </a:spcBef>
              <a:buClr>
                <a:srgbClr val="FF3300"/>
              </a:buClr>
            </a:pPr>
            <a:r>
              <a:rPr lang="it-IT" altLang="it-IT" sz="2400" b="0" dirty="0">
                <a:cs typeface="Times" panose="02020603050405020304" pitchFamily="18" charset="0"/>
              </a:rPr>
              <a:t> </a:t>
            </a:r>
            <a:r>
              <a:rPr lang="it-IT" altLang="it-IT" sz="2400" b="0" dirty="0" err="1">
                <a:cs typeface="Times" panose="02020603050405020304" pitchFamily="18" charset="0"/>
              </a:rPr>
              <a:t>Meyersburg</a:t>
            </a:r>
            <a:r>
              <a:rPr lang="it-IT" altLang="it-IT" sz="2400" b="0" dirty="0">
                <a:cs typeface="Times" panose="02020603050405020304" pitchFamily="18" charset="0"/>
              </a:rPr>
              <a:t> et al (BJD 2024)</a:t>
            </a:r>
            <a:endParaRPr lang="it-IT" altLang="it-IT" sz="2400" b="0" dirty="0">
              <a:solidFill>
                <a:srgbClr val="FF0000"/>
              </a:solidFill>
              <a:cs typeface="Times" panose="02020603050405020304" pitchFamily="18" charset="0"/>
            </a:endParaRPr>
          </a:p>
          <a:p>
            <a:pPr>
              <a:spcBef>
                <a:spcPct val="0"/>
              </a:spcBef>
              <a:buClr>
                <a:srgbClr val="FF3300"/>
              </a:buClr>
            </a:pPr>
            <a:endParaRPr lang="it-IT" altLang="it-IT" sz="2400" b="0" dirty="0">
              <a:cs typeface="Times" panose="02020603050405020304" pitchFamily="18" charset="0"/>
            </a:endParaRPr>
          </a:p>
          <a:p>
            <a:pPr>
              <a:spcBef>
                <a:spcPct val="0"/>
              </a:spcBef>
              <a:buClr>
                <a:srgbClr val="FF3300"/>
              </a:buClr>
            </a:pPr>
            <a:r>
              <a:rPr lang="it-IT" altLang="it-IT" sz="2400" b="0" dirty="0">
                <a:cs typeface="Times" panose="02020603050405020304" pitchFamily="18" charset="0"/>
              </a:rPr>
              <a:t>Valutazione head-to-head della permetrina e BB</a:t>
            </a:r>
          </a:p>
          <a:p>
            <a:pPr>
              <a:spcBef>
                <a:spcPct val="0"/>
              </a:spcBef>
              <a:buClr>
                <a:srgbClr val="FF3300"/>
              </a:buClr>
            </a:pPr>
            <a:r>
              <a:rPr lang="it-IT" altLang="it-IT" sz="2400" b="0" dirty="0">
                <a:cs typeface="Times" panose="02020603050405020304" pitchFamily="18" charset="0"/>
              </a:rPr>
              <a:t>Schedula 3 gg di applicazione, </a:t>
            </a:r>
            <a:r>
              <a:rPr lang="it-IT" altLang="it-IT" sz="2400" b="0" dirty="0" err="1">
                <a:cs typeface="Times" panose="02020603050405020304" pitchFamily="18" charset="0"/>
              </a:rPr>
              <a:t>ctr</a:t>
            </a:r>
            <a:r>
              <a:rPr lang="it-IT" altLang="it-IT" sz="2400" b="0" dirty="0">
                <a:cs typeface="Times" panose="02020603050405020304" pitchFamily="18" charset="0"/>
              </a:rPr>
              <a:t> dopo 21 gg (valutazione </a:t>
            </a:r>
            <a:r>
              <a:rPr lang="it-IT" altLang="it-IT" sz="2400" b="0" dirty="0" err="1">
                <a:cs typeface="Times" panose="02020603050405020304" pitchFamily="18" charset="0"/>
              </a:rPr>
              <a:t>dermatoscopica</a:t>
            </a:r>
            <a:r>
              <a:rPr lang="it-IT" altLang="it-IT" sz="2400" b="0" dirty="0">
                <a:cs typeface="Times" panose="02020603050405020304" pitchFamily="18" charset="0"/>
              </a:rPr>
              <a:t>)</a:t>
            </a:r>
          </a:p>
          <a:p>
            <a:pPr>
              <a:spcBef>
                <a:spcPct val="0"/>
              </a:spcBef>
              <a:buClr>
                <a:srgbClr val="FF3300"/>
              </a:buClr>
            </a:pPr>
            <a:endParaRPr lang="it-IT" altLang="it-IT" sz="2400" b="0" dirty="0">
              <a:cs typeface="Times" panose="02020603050405020304" pitchFamily="18" charset="0"/>
            </a:endParaRPr>
          </a:p>
          <a:p>
            <a:pPr>
              <a:spcBef>
                <a:spcPct val="0"/>
              </a:spcBef>
              <a:buClr>
                <a:srgbClr val="FF3300"/>
              </a:buClr>
            </a:pPr>
            <a:r>
              <a:rPr lang="it-IT" altLang="it-IT" sz="2400" b="0" dirty="0">
                <a:cs typeface="Times" panose="02020603050405020304" pitchFamily="18" charset="0"/>
              </a:rPr>
              <a:t>Permetrina: 27% di risposte</a:t>
            </a:r>
          </a:p>
          <a:p>
            <a:pPr>
              <a:spcBef>
                <a:spcPct val="0"/>
              </a:spcBef>
              <a:buClr>
                <a:srgbClr val="FF3300"/>
              </a:buClr>
            </a:pPr>
            <a:r>
              <a:rPr lang="it-IT" altLang="it-IT" sz="2400" b="0" dirty="0">
                <a:cs typeface="Times" panose="02020603050405020304" pitchFamily="18" charset="0"/>
              </a:rPr>
              <a:t>BB: 87%</a:t>
            </a:r>
          </a:p>
          <a:p>
            <a:pPr>
              <a:spcBef>
                <a:spcPct val="0"/>
              </a:spcBef>
              <a:buClr>
                <a:srgbClr val="FF3300"/>
              </a:buClr>
            </a:pPr>
            <a:r>
              <a:rPr lang="it-IT" altLang="it-IT" sz="2400" b="0" dirty="0">
                <a:cs typeface="Times" panose="02020603050405020304" pitchFamily="18" charset="0"/>
              </a:rPr>
              <a:t>La permetrina era meglio tollerata, il BB dava nel 43% dei casi irritazione</a:t>
            </a:r>
          </a:p>
          <a:p>
            <a:pPr>
              <a:spcBef>
                <a:spcPct val="0"/>
              </a:spcBef>
              <a:buClr>
                <a:srgbClr val="FF3300"/>
              </a:buClr>
            </a:pPr>
            <a:r>
              <a:rPr lang="it-IT" altLang="it-IT" sz="2400" b="0" dirty="0">
                <a:cs typeface="Times" panose="02020603050405020304" pitchFamily="18" charset="0"/>
                <a:sym typeface="Wingdings" panose="05000000000000000000" pitchFamily="2" charset="2"/>
              </a:rPr>
              <a:t> consigliata prima linea con BB</a:t>
            </a:r>
            <a:endParaRPr lang="it-IT" altLang="it-IT" sz="2400" b="0" dirty="0">
              <a:cs typeface="Times" panose="02020603050405020304" pitchFamily="18" charset="0"/>
            </a:endParaRPr>
          </a:p>
        </p:txBody>
      </p:sp>
    </p:spTree>
    <p:extLst>
      <p:ext uri="{BB962C8B-B14F-4D97-AF65-F5344CB8AC3E}">
        <p14:creationId xmlns:p14="http://schemas.microsoft.com/office/powerpoint/2010/main" val="3196738629"/>
      </p:ext>
    </p:extLst>
  </p:cSld>
  <p:clrMapOvr>
    <a:masterClrMapping/>
  </p:clrMapOvr>
  <p:transition spd="slow">
    <p:strips dir="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olo 1">
            <a:extLst>
              <a:ext uri="{FF2B5EF4-FFF2-40B4-BE49-F238E27FC236}">
                <a16:creationId xmlns:a16="http://schemas.microsoft.com/office/drawing/2014/main" id="{91050872-357F-45D0-8563-FAA55C14FCE4}"/>
              </a:ext>
            </a:extLst>
          </p:cNvPr>
          <p:cNvSpPr>
            <a:spLocks noGrp="1" noChangeArrowheads="1"/>
          </p:cNvSpPr>
          <p:nvPr>
            <p:ph type="title"/>
          </p:nvPr>
        </p:nvSpPr>
        <p:spPr/>
        <p:txBody>
          <a:bodyPr/>
          <a:lstStyle/>
          <a:p>
            <a:r>
              <a:rPr lang="it-IT" altLang="it-IT">
                <a:solidFill>
                  <a:srgbClr val="FF0000"/>
                </a:solidFill>
              </a:rPr>
              <a:t>Scelta del topico</a:t>
            </a:r>
          </a:p>
        </p:txBody>
      </p:sp>
      <p:sp>
        <p:nvSpPr>
          <p:cNvPr id="32771" name="Segnaposto contenuto 2">
            <a:extLst>
              <a:ext uri="{FF2B5EF4-FFF2-40B4-BE49-F238E27FC236}">
                <a16:creationId xmlns:a16="http://schemas.microsoft.com/office/drawing/2014/main" id="{02272967-2430-4861-9840-AEF33AE62EEA}"/>
              </a:ext>
            </a:extLst>
          </p:cNvPr>
          <p:cNvSpPr>
            <a:spLocks noGrp="1" noChangeArrowheads="1"/>
          </p:cNvSpPr>
          <p:nvPr>
            <p:ph idx="1"/>
          </p:nvPr>
        </p:nvSpPr>
        <p:spPr/>
        <p:txBody>
          <a:bodyPr/>
          <a:lstStyle/>
          <a:p>
            <a:r>
              <a:rPr lang="it-IT" altLang="it-IT" sz="2800"/>
              <a:t>Gli idratanti possono agire mediante un’azione igroscopica (capacità di assorbire e trattenere l’acqua) (es. glicerina) </a:t>
            </a:r>
          </a:p>
          <a:p>
            <a:endParaRPr lang="it-IT" altLang="it-IT" sz="2800"/>
          </a:p>
          <a:p>
            <a:endParaRPr lang="it-IT" altLang="it-IT" sz="2800"/>
          </a:p>
          <a:p>
            <a:r>
              <a:rPr lang="it-IT" altLang="it-IT" sz="2800"/>
              <a:t>Oppure favoriscono il legame con l’acqua per interazione chimica (es. urea e alfa-idrossi-acidi)</a:t>
            </a:r>
          </a:p>
        </p:txBody>
      </p:sp>
    </p:spTree>
  </p:cSld>
  <p:clrMapOvr>
    <a:masterClrMapping/>
  </p:clrMapOvr>
  <p:transition spd="slow">
    <p:strips dir="ru"/>
  </p:transition>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73AD9C5-1D20-C724-5831-C2DD63709A56}"/>
              </a:ext>
            </a:extLst>
          </p:cNvPr>
          <p:cNvPicPr>
            <a:picLocks noChangeAspect="1"/>
          </p:cNvPicPr>
          <p:nvPr/>
        </p:nvPicPr>
        <p:blipFill>
          <a:blip r:embed="rId2">
            <a:lum bright="-20000" contrast="40000"/>
          </a:blip>
          <a:stretch>
            <a:fillRect/>
          </a:stretch>
        </p:blipFill>
        <p:spPr>
          <a:xfrm>
            <a:off x="35496" y="99812"/>
            <a:ext cx="4320480" cy="1415526"/>
          </a:xfrm>
          <a:prstGeom prst="rect">
            <a:avLst/>
          </a:prstGeom>
        </p:spPr>
      </p:pic>
      <p:pic>
        <p:nvPicPr>
          <p:cNvPr id="5" name="Immagine 4">
            <a:extLst>
              <a:ext uri="{FF2B5EF4-FFF2-40B4-BE49-F238E27FC236}">
                <a16:creationId xmlns:a16="http://schemas.microsoft.com/office/drawing/2014/main" id="{6F21223C-AE33-945E-4271-318BED332B7D}"/>
              </a:ext>
            </a:extLst>
          </p:cNvPr>
          <p:cNvPicPr>
            <a:picLocks noChangeAspect="1"/>
          </p:cNvPicPr>
          <p:nvPr/>
        </p:nvPicPr>
        <p:blipFill>
          <a:blip r:embed="rId3">
            <a:lum bright="-20000" contrast="40000"/>
          </a:blip>
          <a:stretch>
            <a:fillRect/>
          </a:stretch>
        </p:blipFill>
        <p:spPr>
          <a:xfrm>
            <a:off x="35496" y="1515338"/>
            <a:ext cx="8707703" cy="2491240"/>
          </a:xfrm>
          <a:prstGeom prst="rect">
            <a:avLst/>
          </a:prstGeom>
        </p:spPr>
      </p:pic>
      <p:pic>
        <p:nvPicPr>
          <p:cNvPr id="7" name="Immagine 6">
            <a:extLst>
              <a:ext uri="{FF2B5EF4-FFF2-40B4-BE49-F238E27FC236}">
                <a16:creationId xmlns:a16="http://schemas.microsoft.com/office/drawing/2014/main" id="{46DF9276-D703-5211-A126-51D75DF1A33D}"/>
              </a:ext>
            </a:extLst>
          </p:cNvPr>
          <p:cNvPicPr>
            <a:picLocks noChangeAspect="1"/>
          </p:cNvPicPr>
          <p:nvPr/>
        </p:nvPicPr>
        <p:blipFill>
          <a:blip r:embed="rId4">
            <a:lum bright="-20000" contrast="40000"/>
          </a:blip>
          <a:stretch>
            <a:fillRect/>
          </a:stretch>
        </p:blipFill>
        <p:spPr>
          <a:xfrm>
            <a:off x="2195736" y="4024834"/>
            <a:ext cx="4824536" cy="2768625"/>
          </a:xfrm>
          <a:prstGeom prst="rect">
            <a:avLst/>
          </a:prstGeom>
        </p:spPr>
      </p:pic>
    </p:spTree>
    <p:extLst>
      <p:ext uri="{BB962C8B-B14F-4D97-AF65-F5344CB8AC3E}">
        <p14:creationId xmlns:p14="http://schemas.microsoft.com/office/powerpoint/2010/main" val="3137771219"/>
      </p:ext>
    </p:extLst>
  </p:cSld>
  <p:clrMapOvr>
    <a:masterClrMapping/>
  </p:clrMapOvr>
  <p:transition spd="slow">
    <p:strips dir="ru"/>
  </p:transition>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0C6F3F5E-EDF2-4469-A00A-5460FE35DB6D}"/>
              </a:ext>
            </a:extLst>
          </p:cNvPr>
          <p:cNvSpPr>
            <a:spLocks noChangeArrowheads="1"/>
          </p:cNvSpPr>
          <p:nvPr/>
        </p:nvSpPr>
        <p:spPr bwMode="auto">
          <a:xfrm>
            <a:off x="0" y="0"/>
            <a:ext cx="9144000" cy="600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
                <a:srgbClr val="FF3300"/>
              </a:buClr>
              <a:buFontTx/>
              <a:buNone/>
            </a:pPr>
            <a:r>
              <a:rPr lang="it-IT" altLang="it-IT" sz="4800" dirty="0">
                <a:solidFill>
                  <a:srgbClr val="FF0000"/>
                </a:solidFill>
                <a:cs typeface="Times" panose="02020603050405020304" pitchFamily="18" charset="0"/>
              </a:rPr>
              <a:t>Trattamento  della scabbia</a:t>
            </a:r>
            <a:r>
              <a:rPr lang="it-IT" altLang="it-IT" sz="4800" dirty="0">
                <a:cs typeface="Times" panose="02020603050405020304" pitchFamily="18" charset="0"/>
              </a:rPr>
              <a:t> </a:t>
            </a:r>
          </a:p>
          <a:p>
            <a:pPr algn="ctr">
              <a:spcBef>
                <a:spcPct val="0"/>
              </a:spcBef>
              <a:buClr>
                <a:srgbClr val="FF3300"/>
              </a:buClr>
              <a:buFontTx/>
              <a:buNone/>
            </a:pPr>
            <a:endParaRPr lang="it-IT" altLang="it-IT" sz="4800" dirty="0">
              <a:cs typeface="Times" panose="02020603050405020304" pitchFamily="18" charset="0"/>
            </a:endParaRPr>
          </a:p>
          <a:p>
            <a:pPr>
              <a:spcBef>
                <a:spcPct val="0"/>
              </a:spcBef>
              <a:buClr>
                <a:srgbClr val="FF3300"/>
              </a:buClr>
              <a:buFontTx/>
              <a:buNone/>
            </a:pPr>
            <a:endParaRPr lang="it-IT" altLang="it-IT" sz="2000" dirty="0">
              <a:cs typeface="Times" panose="02020603050405020304" pitchFamily="18" charset="0"/>
            </a:endParaRPr>
          </a:p>
          <a:p>
            <a:pPr>
              <a:spcBef>
                <a:spcPct val="0"/>
              </a:spcBef>
              <a:buClr>
                <a:srgbClr val="FF3300"/>
              </a:buClr>
            </a:pPr>
            <a:r>
              <a:rPr lang="it-IT" altLang="it-IT" sz="2400" b="0" dirty="0">
                <a:cs typeface="Times" panose="02020603050405020304" pitchFamily="18" charset="0"/>
              </a:rPr>
              <a:t> Baffa ME al (Int J </a:t>
            </a:r>
            <a:r>
              <a:rPr lang="it-IT" altLang="it-IT" sz="2400" b="0" dirty="0" err="1">
                <a:cs typeface="Times" panose="02020603050405020304" pitchFamily="18" charset="0"/>
              </a:rPr>
              <a:t>Dermatol</a:t>
            </a:r>
            <a:r>
              <a:rPr lang="it-IT" altLang="it-IT" sz="2400" b="0" dirty="0">
                <a:cs typeface="Times" panose="02020603050405020304" pitchFamily="18" charset="0"/>
              </a:rPr>
              <a:t> 2024)</a:t>
            </a:r>
            <a:endParaRPr lang="it-IT" altLang="it-IT" sz="2400" b="0" dirty="0">
              <a:solidFill>
                <a:srgbClr val="FF0000"/>
              </a:solidFill>
              <a:cs typeface="Times" panose="02020603050405020304" pitchFamily="18" charset="0"/>
            </a:endParaRPr>
          </a:p>
          <a:p>
            <a:pPr>
              <a:spcBef>
                <a:spcPct val="0"/>
              </a:spcBef>
              <a:buClr>
                <a:srgbClr val="FF3300"/>
              </a:buClr>
            </a:pPr>
            <a:endParaRPr lang="it-IT" altLang="it-IT" sz="2400" b="0" dirty="0">
              <a:cs typeface="Times" panose="02020603050405020304" pitchFamily="18" charset="0"/>
            </a:endParaRPr>
          </a:p>
          <a:p>
            <a:pPr>
              <a:spcBef>
                <a:spcPct val="0"/>
              </a:spcBef>
              <a:buClr>
                <a:srgbClr val="FF3300"/>
              </a:buClr>
            </a:pPr>
            <a:r>
              <a:rPr lang="it-IT" altLang="it-IT" sz="2000" b="0" dirty="0">
                <a:cs typeface="Times" panose="02020603050405020304" pitchFamily="18" charset="0"/>
              </a:rPr>
              <a:t>Valutazione retrospettiva su 22 pazienti pediatrici</a:t>
            </a:r>
          </a:p>
          <a:p>
            <a:pPr>
              <a:spcBef>
                <a:spcPct val="0"/>
              </a:spcBef>
              <a:buClr>
                <a:srgbClr val="FF3300"/>
              </a:buClr>
            </a:pPr>
            <a:r>
              <a:rPr lang="it-IT" altLang="it-IT" sz="2000" b="0" dirty="0">
                <a:cs typeface="Times" panose="02020603050405020304" pitchFamily="18" charset="0"/>
              </a:rPr>
              <a:t>Crema allo zolfo al 17%</a:t>
            </a:r>
          </a:p>
          <a:p>
            <a:pPr>
              <a:spcBef>
                <a:spcPct val="0"/>
              </a:spcBef>
              <a:buClr>
                <a:srgbClr val="FF3300"/>
              </a:buClr>
            </a:pPr>
            <a:r>
              <a:rPr lang="it-IT" altLang="it-IT" sz="2000" b="0" dirty="0">
                <a:cs typeface="Times" panose="02020603050405020304" pitchFamily="18" charset="0"/>
              </a:rPr>
              <a:t>Posologia 1-7-1</a:t>
            </a:r>
          </a:p>
          <a:p>
            <a:pPr>
              <a:spcBef>
                <a:spcPct val="0"/>
              </a:spcBef>
              <a:buClr>
                <a:srgbClr val="FF3300"/>
              </a:buClr>
            </a:pPr>
            <a:r>
              <a:rPr lang="it-IT" altLang="it-IT" sz="2000" b="0" dirty="0">
                <a:cs typeface="Times" panose="02020603050405020304" pitchFamily="18" charset="0"/>
              </a:rPr>
              <a:t>Permesso uso di steroidi o lenitivi per 2-3 giorni dopo applicazione</a:t>
            </a:r>
          </a:p>
          <a:p>
            <a:pPr>
              <a:spcBef>
                <a:spcPct val="0"/>
              </a:spcBef>
              <a:buClr>
                <a:srgbClr val="FF3300"/>
              </a:buClr>
            </a:pPr>
            <a:r>
              <a:rPr lang="it-IT" altLang="it-IT" sz="2000" b="0" dirty="0">
                <a:cs typeface="Times" panose="02020603050405020304" pitchFamily="18" charset="0"/>
              </a:rPr>
              <a:t>NO doccia pe 72h</a:t>
            </a:r>
          </a:p>
          <a:p>
            <a:pPr>
              <a:spcBef>
                <a:spcPct val="0"/>
              </a:spcBef>
              <a:buClr>
                <a:srgbClr val="FF3300"/>
              </a:buClr>
            </a:pPr>
            <a:r>
              <a:rPr lang="it-IT" altLang="it-IT" sz="2000" b="0" dirty="0">
                <a:cs typeface="Times" panose="02020603050405020304" pitchFamily="18" charset="0"/>
              </a:rPr>
              <a:t>Tasso di risposta: 100%</a:t>
            </a:r>
          </a:p>
          <a:p>
            <a:pPr>
              <a:spcBef>
                <a:spcPct val="0"/>
              </a:spcBef>
              <a:buClr>
                <a:srgbClr val="FF3300"/>
              </a:buClr>
            </a:pPr>
            <a:endParaRPr lang="it-IT" altLang="it-IT" sz="2000" b="0" dirty="0">
              <a:cs typeface="Times" panose="02020603050405020304" pitchFamily="18" charset="0"/>
            </a:endParaRPr>
          </a:p>
          <a:p>
            <a:pPr>
              <a:spcBef>
                <a:spcPct val="0"/>
              </a:spcBef>
              <a:buClr>
                <a:srgbClr val="FF3300"/>
              </a:buClr>
            </a:pPr>
            <a:r>
              <a:rPr lang="it-IT" altLang="it-IT" sz="2000" b="0" dirty="0">
                <a:cs typeface="Times" panose="02020603050405020304" pitchFamily="18" charset="0"/>
              </a:rPr>
              <a:t>I composti allo zolfo sono già stati descritti in letteratura con dosaggi differenti (es. 10%) </a:t>
            </a:r>
            <a:r>
              <a:rPr lang="it-IT" altLang="it-IT" sz="2000" b="0" dirty="0">
                <a:cs typeface="Times" panose="02020603050405020304" pitchFamily="18" charset="0"/>
                <a:sym typeface="Wingdings" panose="05000000000000000000" pitchFamily="2" charset="2"/>
              </a:rPr>
              <a:t> farmaco efficace ed alternativo ad </a:t>
            </a:r>
            <a:r>
              <a:rPr lang="it-IT" altLang="it-IT" sz="2000" b="0" dirty="0" err="1">
                <a:cs typeface="Times" panose="02020603050405020304" pitchFamily="18" charset="0"/>
                <a:sym typeface="Wingdings" panose="05000000000000000000" pitchFamily="2" charset="2"/>
              </a:rPr>
              <a:t>ivermectina</a:t>
            </a:r>
            <a:r>
              <a:rPr lang="it-IT" altLang="it-IT" sz="2000" b="0" dirty="0">
                <a:cs typeface="Times" panose="02020603050405020304" pitchFamily="18" charset="0"/>
                <a:sym typeface="Wingdings" panose="05000000000000000000" pitchFamily="2" charset="2"/>
              </a:rPr>
              <a:t> e permetrina</a:t>
            </a:r>
          </a:p>
          <a:p>
            <a:pPr>
              <a:spcBef>
                <a:spcPct val="0"/>
              </a:spcBef>
              <a:buClr>
                <a:srgbClr val="FF3300"/>
              </a:buClr>
            </a:pPr>
            <a:endParaRPr lang="it-IT" altLang="it-IT" sz="2000" b="0" dirty="0">
              <a:cs typeface="Times" panose="02020603050405020304" pitchFamily="18" charset="0"/>
              <a:sym typeface="Wingdings" panose="05000000000000000000" pitchFamily="2" charset="2"/>
            </a:endParaRPr>
          </a:p>
          <a:p>
            <a:pPr>
              <a:spcBef>
                <a:spcPct val="0"/>
              </a:spcBef>
              <a:buClr>
                <a:srgbClr val="FF3300"/>
              </a:buClr>
            </a:pPr>
            <a:r>
              <a:rPr lang="it-IT" altLang="it-IT" sz="2000" b="0" dirty="0">
                <a:cs typeface="Times" panose="02020603050405020304" pitchFamily="18" charset="0"/>
                <a:sym typeface="Wingdings" panose="05000000000000000000" pitchFamily="2" charset="2"/>
              </a:rPr>
              <a:t>SAE: nessuno</a:t>
            </a:r>
            <a:endParaRPr lang="it-IT" altLang="it-IT" sz="2000" b="0" dirty="0">
              <a:cs typeface="Times" panose="02020603050405020304" pitchFamily="18" charset="0"/>
            </a:endParaRPr>
          </a:p>
        </p:txBody>
      </p:sp>
    </p:spTree>
    <p:extLst>
      <p:ext uri="{BB962C8B-B14F-4D97-AF65-F5344CB8AC3E}">
        <p14:creationId xmlns:p14="http://schemas.microsoft.com/office/powerpoint/2010/main" val="2352960633"/>
      </p:ext>
    </p:extLst>
  </p:cSld>
  <p:clrMapOvr>
    <a:masterClrMapping/>
  </p:clrMapOvr>
  <p:transition spd="slow">
    <p:strips dir="ru"/>
  </p:transition>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2E6E408-B187-1E43-89A4-03DCF01EF01C}"/>
              </a:ext>
            </a:extLst>
          </p:cNvPr>
          <p:cNvPicPr>
            <a:picLocks noChangeAspect="1"/>
          </p:cNvPicPr>
          <p:nvPr/>
        </p:nvPicPr>
        <p:blipFill>
          <a:blip r:embed="rId2">
            <a:lum bright="-20000" contrast="40000"/>
          </a:blip>
          <a:stretch>
            <a:fillRect/>
          </a:stretch>
        </p:blipFill>
        <p:spPr>
          <a:xfrm>
            <a:off x="107504" y="16946"/>
            <a:ext cx="3709115" cy="1931831"/>
          </a:xfrm>
          <a:prstGeom prst="rect">
            <a:avLst/>
          </a:prstGeom>
        </p:spPr>
      </p:pic>
      <p:pic>
        <p:nvPicPr>
          <p:cNvPr id="5" name="Immagine 4">
            <a:extLst>
              <a:ext uri="{FF2B5EF4-FFF2-40B4-BE49-F238E27FC236}">
                <a16:creationId xmlns:a16="http://schemas.microsoft.com/office/drawing/2014/main" id="{59146670-E3FE-0A86-6B3B-77940E65A756}"/>
              </a:ext>
            </a:extLst>
          </p:cNvPr>
          <p:cNvPicPr>
            <a:picLocks noChangeAspect="1"/>
          </p:cNvPicPr>
          <p:nvPr/>
        </p:nvPicPr>
        <p:blipFill>
          <a:blip r:embed="rId3">
            <a:lum bright="-20000" contrast="40000"/>
          </a:blip>
          <a:stretch>
            <a:fillRect/>
          </a:stretch>
        </p:blipFill>
        <p:spPr>
          <a:xfrm>
            <a:off x="4067944" y="34316"/>
            <a:ext cx="4680520" cy="6654023"/>
          </a:xfrm>
          <a:prstGeom prst="rect">
            <a:avLst/>
          </a:prstGeom>
        </p:spPr>
      </p:pic>
      <p:pic>
        <p:nvPicPr>
          <p:cNvPr id="7" name="Immagine 6">
            <a:extLst>
              <a:ext uri="{FF2B5EF4-FFF2-40B4-BE49-F238E27FC236}">
                <a16:creationId xmlns:a16="http://schemas.microsoft.com/office/drawing/2014/main" id="{0347429A-D561-C39B-D043-74EF922B14F5}"/>
              </a:ext>
            </a:extLst>
          </p:cNvPr>
          <p:cNvPicPr>
            <a:picLocks noChangeAspect="1"/>
          </p:cNvPicPr>
          <p:nvPr/>
        </p:nvPicPr>
        <p:blipFill>
          <a:blip r:embed="rId4">
            <a:lum bright="-20000" contrast="40000"/>
          </a:blip>
          <a:stretch>
            <a:fillRect/>
          </a:stretch>
        </p:blipFill>
        <p:spPr>
          <a:xfrm>
            <a:off x="243892" y="2141804"/>
            <a:ext cx="1751527" cy="1210614"/>
          </a:xfrm>
          <a:prstGeom prst="rect">
            <a:avLst/>
          </a:prstGeom>
        </p:spPr>
      </p:pic>
      <p:pic>
        <p:nvPicPr>
          <p:cNvPr id="9" name="Immagine 8">
            <a:extLst>
              <a:ext uri="{FF2B5EF4-FFF2-40B4-BE49-F238E27FC236}">
                <a16:creationId xmlns:a16="http://schemas.microsoft.com/office/drawing/2014/main" id="{D6B029E4-526A-9991-CEA0-1402BCCB743B}"/>
              </a:ext>
            </a:extLst>
          </p:cNvPr>
          <p:cNvPicPr>
            <a:picLocks noChangeAspect="1"/>
          </p:cNvPicPr>
          <p:nvPr/>
        </p:nvPicPr>
        <p:blipFill>
          <a:blip r:embed="rId5">
            <a:lum bright="-20000" contrast="40000"/>
          </a:blip>
          <a:stretch>
            <a:fillRect/>
          </a:stretch>
        </p:blipFill>
        <p:spPr>
          <a:xfrm>
            <a:off x="243892" y="3933056"/>
            <a:ext cx="2678806" cy="251138"/>
          </a:xfrm>
          <a:prstGeom prst="rect">
            <a:avLst/>
          </a:prstGeom>
        </p:spPr>
      </p:pic>
    </p:spTree>
    <p:extLst>
      <p:ext uri="{BB962C8B-B14F-4D97-AF65-F5344CB8AC3E}">
        <p14:creationId xmlns:p14="http://schemas.microsoft.com/office/powerpoint/2010/main" val="4058613231"/>
      </p:ext>
    </p:extLst>
  </p:cSld>
  <p:clrMapOvr>
    <a:masterClrMapping/>
  </p:clrMapOvr>
  <p:transition spd="slow">
    <p:strips dir="ru"/>
  </p:transition>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0C6F3F5E-EDF2-4469-A00A-5460FE35DB6D}"/>
              </a:ext>
            </a:extLst>
          </p:cNvPr>
          <p:cNvSpPr>
            <a:spLocks noChangeArrowheads="1"/>
          </p:cNvSpPr>
          <p:nvPr/>
        </p:nvSpPr>
        <p:spPr bwMode="auto">
          <a:xfrm>
            <a:off x="0" y="0"/>
            <a:ext cx="9144000" cy="5570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
                <a:srgbClr val="FF3300"/>
              </a:buClr>
              <a:buFontTx/>
              <a:buNone/>
            </a:pPr>
            <a:r>
              <a:rPr lang="it-IT" altLang="it-IT" sz="4800" dirty="0">
                <a:solidFill>
                  <a:srgbClr val="FF0000"/>
                </a:solidFill>
                <a:cs typeface="Times" panose="02020603050405020304" pitchFamily="18" charset="0"/>
              </a:rPr>
              <a:t>Trattamento  della scabbia</a:t>
            </a:r>
            <a:r>
              <a:rPr lang="it-IT" altLang="it-IT" sz="4800" dirty="0">
                <a:cs typeface="Times" panose="02020603050405020304" pitchFamily="18" charset="0"/>
              </a:rPr>
              <a:t> </a:t>
            </a:r>
          </a:p>
          <a:p>
            <a:pPr algn="ctr">
              <a:spcBef>
                <a:spcPct val="0"/>
              </a:spcBef>
              <a:buClr>
                <a:srgbClr val="FF3300"/>
              </a:buClr>
              <a:buFontTx/>
              <a:buNone/>
            </a:pPr>
            <a:endParaRPr lang="it-IT" altLang="it-IT" sz="4800" dirty="0">
              <a:cs typeface="Times" panose="02020603050405020304" pitchFamily="18" charset="0"/>
            </a:endParaRPr>
          </a:p>
          <a:p>
            <a:pPr>
              <a:spcBef>
                <a:spcPct val="0"/>
              </a:spcBef>
              <a:buClr>
                <a:srgbClr val="FF3300"/>
              </a:buClr>
              <a:buFontTx/>
              <a:buNone/>
            </a:pPr>
            <a:endParaRPr lang="it-IT" altLang="it-IT" sz="2000" dirty="0">
              <a:cs typeface="Times" panose="02020603050405020304" pitchFamily="18" charset="0"/>
            </a:endParaRPr>
          </a:p>
          <a:p>
            <a:pPr>
              <a:spcBef>
                <a:spcPct val="0"/>
              </a:spcBef>
              <a:buClr>
                <a:srgbClr val="FF3300"/>
              </a:buClr>
            </a:pPr>
            <a:r>
              <a:rPr lang="it-IT" altLang="it-IT" sz="4000" dirty="0">
                <a:cs typeface="Times" panose="02020603050405020304" pitchFamily="18" charset="0"/>
              </a:rPr>
              <a:t> </a:t>
            </a:r>
            <a:r>
              <a:rPr lang="it-IT" altLang="it-IT" sz="4000" dirty="0" err="1">
                <a:cs typeface="Times" panose="02020603050405020304" pitchFamily="18" charset="0"/>
              </a:rPr>
              <a:t>Spinosad</a:t>
            </a:r>
            <a:r>
              <a:rPr lang="it-IT" altLang="it-IT" sz="4000" dirty="0">
                <a:cs typeface="Times" panose="02020603050405020304" pitchFamily="18" charset="0"/>
              </a:rPr>
              <a:t> </a:t>
            </a:r>
          </a:p>
          <a:p>
            <a:pPr>
              <a:spcBef>
                <a:spcPct val="0"/>
              </a:spcBef>
              <a:buClr>
                <a:srgbClr val="FF3300"/>
              </a:buClr>
            </a:pPr>
            <a:r>
              <a:rPr lang="it-IT" altLang="it-IT" sz="4000" dirty="0">
                <a:cs typeface="Times" panose="02020603050405020304" pitchFamily="18" charset="0"/>
              </a:rPr>
              <a:t> Appartiene alla classe degli insetticidi</a:t>
            </a:r>
          </a:p>
          <a:p>
            <a:pPr>
              <a:spcBef>
                <a:spcPct val="0"/>
              </a:spcBef>
              <a:buClr>
                <a:srgbClr val="FF3300"/>
              </a:buClr>
            </a:pPr>
            <a:r>
              <a:rPr lang="it-IT" altLang="it-IT" sz="4000" dirty="0">
                <a:cs typeface="Times" panose="02020603050405020304" pitchFamily="18" charset="0"/>
              </a:rPr>
              <a:t> Derivato dalla fermentazione di un </a:t>
            </a:r>
            <a:r>
              <a:rPr lang="it-IT" altLang="it-IT" sz="4000" dirty="0" err="1">
                <a:cs typeface="Times" panose="02020603050405020304" pitchFamily="18" charset="0"/>
              </a:rPr>
              <a:t>actinobatterio</a:t>
            </a:r>
            <a:r>
              <a:rPr lang="it-IT" altLang="it-IT" sz="4000" dirty="0">
                <a:cs typeface="Times" panose="02020603050405020304" pitchFamily="18" charset="0"/>
              </a:rPr>
              <a:t> </a:t>
            </a:r>
            <a:r>
              <a:rPr lang="it-IT" altLang="it-IT" sz="4000" i="1" dirty="0" err="1">
                <a:cs typeface="Times" panose="02020603050405020304" pitchFamily="18" charset="0"/>
              </a:rPr>
              <a:t>Saccharopolyspora</a:t>
            </a:r>
            <a:r>
              <a:rPr lang="it-IT" altLang="it-IT" sz="4000" i="1" dirty="0">
                <a:cs typeface="Times" panose="02020603050405020304" pitchFamily="18" charset="0"/>
              </a:rPr>
              <a:t> spinosa</a:t>
            </a:r>
          </a:p>
        </p:txBody>
      </p:sp>
    </p:spTree>
    <p:extLst>
      <p:ext uri="{BB962C8B-B14F-4D97-AF65-F5344CB8AC3E}">
        <p14:creationId xmlns:p14="http://schemas.microsoft.com/office/powerpoint/2010/main" val="3868132229"/>
      </p:ext>
    </p:extLst>
  </p:cSld>
  <p:clrMapOvr>
    <a:masterClrMapping/>
  </p:clrMapOvr>
  <p:transition spd="slow">
    <p:strips dir="ru"/>
  </p:transition>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0C6F3F5E-EDF2-4469-A00A-5460FE35DB6D}"/>
              </a:ext>
            </a:extLst>
          </p:cNvPr>
          <p:cNvSpPr>
            <a:spLocks noChangeArrowheads="1"/>
          </p:cNvSpPr>
          <p:nvPr/>
        </p:nvSpPr>
        <p:spPr bwMode="auto">
          <a:xfrm>
            <a:off x="0" y="0"/>
            <a:ext cx="9144000" cy="618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
                <a:srgbClr val="FF3300"/>
              </a:buClr>
              <a:buFontTx/>
              <a:buNone/>
            </a:pPr>
            <a:r>
              <a:rPr lang="it-IT" altLang="it-IT" sz="4800" dirty="0">
                <a:solidFill>
                  <a:srgbClr val="FF0000"/>
                </a:solidFill>
                <a:cs typeface="Times" panose="02020603050405020304" pitchFamily="18" charset="0"/>
              </a:rPr>
              <a:t>Trattamento  della scabbia</a:t>
            </a:r>
            <a:r>
              <a:rPr lang="it-IT" altLang="it-IT" sz="4800" dirty="0">
                <a:cs typeface="Times" panose="02020603050405020304" pitchFamily="18" charset="0"/>
              </a:rPr>
              <a:t> </a:t>
            </a:r>
          </a:p>
          <a:p>
            <a:pPr algn="ctr">
              <a:spcBef>
                <a:spcPct val="0"/>
              </a:spcBef>
              <a:buClr>
                <a:srgbClr val="FF3300"/>
              </a:buClr>
              <a:buFontTx/>
              <a:buNone/>
            </a:pPr>
            <a:endParaRPr lang="it-IT" altLang="it-IT" sz="4800" dirty="0">
              <a:cs typeface="Times" panose="02020603050405020304" pitchFamily="18" charset="0"/>
            </a:endParaRPr>
          </a:p>
          <a:p>
            <a:pPr>
              <a:spcBef>
                <a:spcPct val="0"/>
              </a:spcBef>
              <a:buClr>
                <a:srgbClr val="FF3300"/>
              </a:buClr>
              <a:buFontTx/>
              <a:buNone/>
            </a:pPr>
            <a:endParaRPr lang="it-IT" altLang="it-IT" sz="2000" dirty="0">
              <a:cs typeface="Times" panose="02020603050405020304" pitchFamily="18" charset="0"/>
            </a:endParaRPr>
          </a:p>
          <a:p>
            <a:pPr>
              <a:spcBef>
                <a:spcPct val="0"/>
              </a:spcBef>
              <a:buClr>
                <a:srgbClr val="FF3300"/>
              </a:buClr>
            </a:pPr>
            <a:r>
              <a:rPr lang="it-IT" altLang="it-IT" sz="4000" dirty="0">
                <a:cs typeface="Times" panose="02020603050405020304" pitchFamily="18" charset="0"/>
              </a:rPr>
              <a:t> Studi preclinici hanno dimostrato che il principio attivo è virtualmente non assorbito dalla cute</a:t>
            </a:r>
          </a:p>
          <a:p>
            <a:pPr>
              <a:spcBef>
                <a:spcPct val="0"/>
              </a:spcBef>
              <a:buClr>
                <a:srgbClr val="FF3300"/>
              </a:buClr>
            </a:pPr>
            <a:r>
              <a:rPr lang="it-IT" altLang="it-IT" sz="4000" dirty="0">
                <a:cs typeface="Times" panose="02020603050405020304" pitchFamily="18" charset="0"/>
              </a:rPr>
              <a:t> Non è irritante per la cute del coniglio</a:t>
            </a:r>
          </a:p>
          <a:p>
            <a:pPr>
              <a:spcBef>
                <a:spcPct val="0"/>
              </a:spcBef>
              <a:buClr>
                <a:srgbClr val="FF3300"/>
              </a:buClr>
            </a:pPr>
            <a:r>
              <a:rPr lang="it-IT" altLang="it-IT" sz="4000" dirty="0">
                <a:cs typeface="Times" panose="02020603050405020304" pitchFamily="18" charset="0"/>
              </a:rPr>
              <a:t> Non è sensibilizzante e non determina tossicità cutanea </a:t>
            </a:r>
            <a:endParaRPr lang="it-IT" altLang="it-IT" sz="4000" i="1" dirty="0">
              <a:cs typeface="Times" panose="02020603050405020304" pitchFamily="18" charset="0"/>
            </a:endParaRPr>
          </a:p>
        </p:txBody>
      </p:sp>
    </p:spTree>
    <p:extLst>
      <p:ext uri="{BB962C8B-B14F-4D97-AF65-F5344CB8AC3E}">
        <p14:creationId xmlns:p14="http://schemas.microsoft.com/office/powerpoint/2010/main" val="1146340764"/>
      </p:ext>
    </p:extLst>
  </p:cSld>
  <p:clrMapOvr>
    <a:masterClrMapping/>
  </p:clrMapOvr>
  <p:transition spd="slow">
    <p:strips dir="ru"/>
  </p:transition>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0C6F3F5E-EDF2-4469-A00A-5460FE35DB6D}"/>
              </a:ext>
            </a:extLst>
          </p:cNvPr>
          <p:cNvSpPr>
            <a:spLocks noChangeArrowheads="1"/>
          </p:cNvSpPr>
          <p:nvPr/>
        </p:nvSpPr>
        <p:spPr bwMode="auto">
          <a:xfrm>
            <a:off x="0" y="0"/>
            <a:ext cx="9144000"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
                <a:srgbClr val="FF3300"/>
              </a:buClr>
              <a:buFontTx/>
              <a:buNone/>
            </a:pPr>
            <a:r>
              <a:rPr lang="it-IT" altLang="it-IT" sz="4800" dirty="0">
                <a:solidFill>
                  <a:srgbClr val="FF0000"/>
                </a:solidFill>
                <a:cs typeface="Times" panose="02020603050405020304" pitchFamily="18" charset="0"/>
              </a:rPr>
              <a:t>Trattamento  della scabbia</a:t>
            </a:r>
            <a:r>
              <a:rPr lang="it-IT" altLang="it-IT" sz="4800" dirty="0">
                <a:cs typeface="Times" panose="02020603050405020304" pitchFamily="18" charset="0"/>
              </a:rPr>
              <a:t> </a:t>
            </a:r>
          </a:p>
          <a:p>
            <a:pPr algn="ctr">
              <a:spcBef>
                <a:spcPct val="0"/>
              </a:spcBef>
              <a:buClr>
                <a:srgbClr val="FF3300"/>
              </a:buClr>
              <a:buFontTx/>
              <a:buNone/>
            </a:pPr>
            <a:endParaRPr lang="it-IT" altLang="it-IT" sz="4800" dirty="0">
              <a:cs typeface="Times" panose="02020603050405020304" pitchFamily="18" charset="0"/>
            </a:endParaRPr>
          </a:p>
          <a:p>
            <a:pPr>
              <a:spcBef>
                <a:spcPct val="0"/>
              </a:spcBef>
              <a:buClr>
                <a:srgbClr val="FF3300"/>
              </a:buClr>
              <a:buFontTx/>
              <a:buNone/>
            </a:pPr>
            <a:endParaRPr lang="it-IT" altLang="it-IT" sz="2000" dirty="0">
              <a:cs typeface="Times" panose="02020603050405020304" pitchFamily="18" charset="0"/>
            </a:endParaRPr>
          </a:p>
          <a:p>
            <a:pPr>
              <a:spcBef>
                <a:spcPct val="0"/>
              </a:spcBef>
              <a:buClr>
                <a:srgbClr val="FF3300"/>
              </a:buClr>
            </a:pPr>
            <a:r>
              <a:rPr lang="it-IT" altLang="it-IT" sz="4000" dirty="0">
                <a:cs typeface="Times" panose="02020603050405020304" pitchFamily="18" charset="0"/>
              </a:rPr>
              <a:t> Sospensione topica </a:t>
            </a:r>
            <a:r>
              <a:rPr lang="it-IT" altLang="it-IT" sz="4000" dirty="0" err="1">
                <a:cs typeface="Times" panose="02020603050405020304" pitchFamily="18" charset="0"/>
              </a:rPr>
              <a:t>contentente</a:t>
            </a:r>
            <a:r>
              <a:rPr lang="it-IT" altLang="it-IT" sz="4000" dirty="0">
                <a:cs typeface="Times" panose="02020603050405020304" pitchFamily="18" charset="0"/>
              </a:rPr>
              <a:t> lo 0.9% di </a:t>
            </a:r>
            <a:r>
              <a:rPr lang="it-IT" altLang="it-IT" sz="4000" dirty="0" err="1">
                <a:cs typeface="Times" panose="02020603050405020304" pitchFamily="18" charset="0"/>
              </a:rPr>
              <a:t>Spinosad</a:t>
            </a:r>
            <a:r>
              <a:rPr lang="it-IT" altLang="it-IT" sz="4000" dirty="0">
                <a:cs typeface="Times" panose="02020603050405020304" pitchFamily="18" charset="0"/>
              </a:rPr>
              <a:t> approvata dalla FDA nel 2011</a:t>
            </a:r>
            <a:endParaRPr lang="it-IT" altLang="it-IT" sz="4000" i="1" dirty="0">
              <a:cs typeface="Times" panose="02020603050405020304" pitchFamily="18" charset="0"/>
            </a:endParaRPr>
          </a:p>
          <a:p>
            <a:pPr>
              <a:spcBef>
                <a:spcPct val="0"/>
              </a:spcBef>
              <a:buClr>
                <a:srgbClr val="FF3300"/>
              </a:buClr>
            </a:pPr>
            <a:r>
              <a:rPr lang="it-IT" altLang="it-IT" sz="4000" dirty="0">
                <a:cs typeface="Times" panose="02020603050405020304" pitchFamily="18" charset="0"/>
              </a:rPr>
              <a:t> Trattamento dei pidocchi</a:t>
            </a:r>
          </a:p>
        </p:txBody>
      </p:sp>
    </p:spTree>
    <p:extLst>
      <p:ext uri="{BB962C8B-B14F-4D97-AF65-F5344CB8AC3E}">
        <p14:creationId xmlns:p14="http://schemas.microsoft.com/office/powerpoint/2010/main" val="3669844947"/>
      </p:ext>
    </p:extLst>
  </p:cSld>
  <p:clrMapOvr>
    <a:masterClrMapping/>
  </p:clrMapOvr>
  <p:transition spd="slow">
    <p:strips dir="ru"/>
  </p:transition>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0C6F3F5E-EDF2-4469-A00A-5460FE35DB6D}"/>
              </a:ext>
            </a:extLst>
          </p:cNvPr>
          <p:cNvSpPr>
            <a:spLocks noChangeArrowheads="1"/>
          </p:cNvSpPr>
          <p:nvPr/>
        </p:nvSpPr>
        <p:spPr bwMode="auto">
          <a:xfrm>
            <a:off x="0" y="0"/>
            <a:ext cx="9144000" cy="4955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
                <a:srgbClr val="FF3300"/>
              </a:buClr>
              <a:buFontTx/>
              <a:buNone/>
            </a:pPr>
            <a:r>
              <a:rPr lang="it-IT" altLang="it-IT" sz="4800" dirty="0">
                <a:solidFill>
                  <a:srgbClr val="FF0000"/>
                </a:solidFill>
                <a:cs typeface="Times" panose="02020603050405020304" pitchFamily="18" charset="0"/>
              </a:rPr>
              <a:t>Trattamento  della scabbia</a:t>
            </a:r>
            <a:r>
              <a:rPr lang="it-IT" altLang="it-IT" sz="4800" dirty="0">
                <a:cs typeface="Times" panose="02020603050405020304" pitchFamily="18" charset="0"/>
              </a:rPr>
              <a:t> </a:t>
            </a:r>
          </a:p>
          <a:p>
            <a:pPr algn="ctr">
              <a:spcBef>
                <a:spcPct val="0"/>
              </a:spcBef>
              <a:buClr>
                <a:srgbClr val="FF3300"/>
              </a:buClr>
              <a:buFontTx/>
              <a:buNone/>
            </a:pPr>
            <a:endParaRPr lang="it-IT" altLang="it-IT" sz="4800" dirty="0">
              <a:cs typeface="Times" panose="02020603050405020304" pitchFamily="18" charset="0"/>
            </a:endParaRPr>
          </a:p>
          <a:p>
            <a:pPr>
              <a:spcBef>
                <a:spcPct val="0"/>
              </a:spcBef>
              <a:buClr>
                <a:srgbClr val="FF3300"/>
              </a:buClr>
              <a:buFontTx/>
              <a:buNone/>
            </a:pPr>
            <a:endParaRPr lang="it-IT" altLang="it-IT" sz="2000" dirty="0">
              <a:cs typeface="Times" panose="02020603050405020304" pitchFamily="18" charset="0"/>
            </a:endParaRPr>
          </a:p>
          <a:p>
            <a:pPr>
              <a:spcBef>
                <a:spcPct val="0"/>
              </a:spcBef>
              <a:buClr>
                <a:srgbClr val="FF3300"/>
              </a:buClr>
            </a:pPr>
            <a:r>
              <a:rPr lang="it-IT" altLang="it-IT" sz="4000" dirty="0">
                <a:cs typeface="Times" panose="02020603050405020304" pitchFamily="18" charset="0"/>
              </a:rPr>
              <a:t> Meccanismo d’azione</a:t>
            </a:r>
          </a:p>
          <a:p>
            <a:pPr>
              <a:spcBef>
                <a:spcPct val="0"/>
              </a:spcBef>
              <a:buClr>
                <a:srgbClr val="FF3300"/>
              </a:buClr>
            </a:pPr>
            <a:r>
              <a:rPr lang="it-IT" altLang="it-IT" sz="4000" dirty="0">
                <a:cs typeface="Times" panose="02020603050405020304" pitchFamily="18" charset="0"/>
              </a:rPr>
              <a:t> Eccitamento del sistema nervoso dei parassiti</a:t>
            </a:r>
          </a:p>
          <a:p>
            <a:pPr>
              <a:spcBef>
                <a:spcPct val="0"/>
              </a:spcBef>
              <a:buClr>
                <a:srgbClr val="FF3300"/>
              </a:buClr>
            </a:pPr>
            <a:r>
              <a:rPr lang="it-IT" altLang="it-IT" sz="4000" dirty="0">
                <a:cs typeface="Times" panose="02020603050405020304" pitchFamily="18" charset="0"/>
              </a:rPr>
              <a:t> Alterazione dei canali nicotinici e GABA-mediati</a:t>
            </a:r>
          </a:p>
        </p:txBody>
      </p:sp>
    </p:spTree>
    <p:extLst>
      <p:ext uri="{BB962C8B-B14F-4D97-AF65-F5344CB8AC3E}">
        <p14:creationId xmlns:p14="http://schemas.microsoft.com/office/powerpoint/2010/main" val="3743350760"/>
      </p:ext>
    </p:extLst>
  </p:cSld>
  <p:clrMapOvr>
    <a:masterClrMapping/>
  </p:clrMapOvr>
  <p:transition spd="slow">
    <p:strips dir="ru"/>
  </p:transition>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0C6F3F5E-EDF2-4469-A00A-5460FE35DB6D}"/>
              </a:ext>
            </a:extLst>
          </p:cNvPr>
          <p:cNvSpPr>
            <a:spLocks noChangeArrowheads="1"/>
          </p:cNvSpPr>
          <p:nvPr/>
        </p:nvSpPr>
        <p:spPr bwMode="auto">
          <a:xfrm>
            <a:off x="0" y="0"/>
            <a:ext cx="9144000"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
                <a:srgbClr val="FF3300"/>
              </a:buClr>
              <a:buFontTx/>
              <a:buNone/>
            </a:pPr>
            <a:r>
              <a:rPr lang="it-IT" altLang="it-IT" sz="4800" dirty="0">
                <a:solidFill>
                  <a:srgbClr val="FF0000"/>
                </a:solidFill>
                <a:cs typeface="Times" panose="02020603050405020304" pitchFamily="18" charset="0"/>
              </a:rPr>
              <a:t>Trattamento  della scabbia</a:t>
            </a:r>
            <a:r>
              <a:rPr lang="it-IT" altLang="it-IT" sz="4800" dirty="0">
                <a:cs typeface="Times" panose="02020603050405020304" pitchFamily="18" charset="0"/>
              </a:rPr>
              <a:t> </a:t>
            </a:r>
          </a:p>
          <a:p>
            <a:pPr algn="ctr">
              <a:spcBef>
                <a:spcPct val="0"/>
              </a:spcBef>
              <a:buClr>
                <a:srgbClr val="FF3300"/>
              </a:buClr>
              <a:buFontTx/>
              <a:buNone/>
            </a:pPr>
            <a:endParaRPr lang="it-IT" altLang="it-IT" sz="4800" dirty="0">
              <a:cs typeface="Times" panose="02020603050405020304" pitchFamily="18" charset="0"/>
            </a:endParaRPr>
          </a:p>
          <a:p>
            <a:pPr>
              <a:spcBef>
                <a:spcPct val="0"/>
              </a:spcBef>
              <a:buClr>
                <a:srgbClr val="FF3300"/>
              </a:buClr>
              <a:buFontTx/>
              <a:buNone/>
            </a:pPr>
            <a:endParaRPr lang="it-IT" altLang="it-IT" sz="2000" dirty="0">
              <a:cs typeface="Times" panose="02020603050405020304" pitchFamily="18" charset="0"/>
            </a:endParaRPr>
          </a:p>
          <a:p>
            <a:pPr>
              <a:spcBef>
                <a:spcPct val="0"/>
              </a:spcBef>
              <a:buClr>
                <a:srgbClr val="FF3300"/>
              </a:buClr>
            </a:pPr>
            <a:r>
              <a:rPr lang="it-IT" altLang="it-IT" sz="4000" dirty="0">
                <a:cs typeface="Times" panose="02020603050405020304" pitchFamily="18" charset="0"/>
              </a:rPr>
              <a:t> Efficacia </a:t>
            </a:r>
          </a:p>
          <a:p>
            <a:pPr>
              <a:spcBef>
                <a:spcPct val="0"/>
              </a:spcBef>
              <a:buClr>
                <a:srgbClr val="FF3300"/>
              </a:buClr>
            </a:pPr>
            <a:r>
              <a:rPr lang="it-IT" altLang="it-IT" sz="4000" dirty="0">
                <a:cs typeface="Times" panose="02020603050405020304" pitchFamily="18" charset="0"/>
              </a:rPr>
              <a:t> Profilo di sicurezza </a:t>
            </a:r>
          </a:p>
          <a:p>
            <a:pPr>
              <a:spcBef>
                <a:spcPct val="0"/>
              </a:spcBef>
              <a:buClr>
                <a:srgbClr val="FF3300"/>
              </a:buClr>
            </a:pPr>
            <a:r>
              <a:rPr lang="it-IT" altLang="it-IT" sz="4000" dirty="0">
                <a:cs typeface="Times" panose="02020603050405020304" pitchFamily="18" charset="0"/>
              </a:rPr>
              <a:t> Candidato per la terapia topica della scabbia</a:t>
            </a:r>
          </a:p>
        </p:txBody>
      </p:sp>
    </p:spTree>
    <p:extLst>
      <p:ext uri="{BB962C8B-B14F-4D97-AF65-F5344CB8AC3E}">
        <p14:creationId xmlns:p14="http://schemas.microsoft.com/office/powerpoint/2010/main" val="283292058"/>
      </p:ext>
    </p:extLst>
  </p:cSld>
  <p:clrMapOvr>
    <a:masterClrMapping/>
  </p:clrMapOvr>
  <p:transition spd="slow">
    <p:strips dir="ru"/>
  </p:transition>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0C6F3F5E-EDF2-4469-A00A-5460FE35DB6D}"/>
              </a:ext>
            </a:extLst>
          </p:cNvPr>
          <p:cNvSpPr>
            <a:spLocks noChangeArrowheads="1"/>
          </p:cNvSpPr>
          <p:nvPr/>
        </p:nvSpPr>
        <p:spPr bwMode="auto">
          <a:xfrm>
            <a:off x="0" y="0"/>
            <a:ext cx="9144000" cy="4955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
                <a:srgbClr val="FF3300"/>
              </a:buClr>
              <a:buFontTx/>
              <a:buNone/>
            </a:pPr>
            <a:r>
              <a:rPr lang="it-IT" altLang="it-IT" sz="4800" dirty="0">
                <a:solidFill>
                  <a:srgbClr val="FF0000"/>
                </a:solidFill>
                <a:cs typeface="Times" panose="02020603050405020304" pitchFamily="18" charset="0"/>
              </a:rPr>
              <a:t>Trattamento  della scabbia</a:t>
            </a:r>
            <a:r>
              <a:rPr lang="it-IT" altLang="it-IT" sz="4800" dirty="0">
                <a:cs typeface="Times" panose="02020603050405020304" pitchFamily="18" charset="0"/>
              </a:rPr>
              <a:t> </a:t>
            </a:r>
          </a:p>
          <a:p>
            <a:pPr algn="ctr">
              <a:spcBef>
                <a:spcPct val="0"/>
              </a:spcBef>
              <a:buClr>
                <a:srgbClr val="FF3300"/>
              </a:buClr>
              <a:buFontTx/>
              <a:buNone/>
            </a:pPr>
            <a:endParaRPr lang="it-IT" altLang="it-IT" sz="4800" dirty="0">
              <a:cs typeface="Times" panose="02020603050405020304" pitchFamily="18" charset="0"/>
            </a:endParaRPr>
          </a:p>
          <a:p>
            <a:pPr>
              <a:spcBef>
                <a:spcPct val="0"/>
              </a:spcBef>
              <a:buClr>
                <a:srgbClr val="FF3300"/>
              </a:buClr>
              <a:buFontTx/>
              <a:buNone/>
            </a:pPr>
            <a:endParaRPr lang="it-IT" altLang="it-IT" sz="2000" dirty="0">
              <a:cs typeface="Times" panose="02020603050405020304" pitchFamily="18" charset="0"/>
            </a:endParaRPr>
          </a:p>
          <a:p>
            <a:pPr>
              <a:spcBef>
                <a:spcPct val="0"/>
              </a:spcBef>
              <a:buClr>
                <a:srgbClr val="FF3300"/>
              </a:buClr>
            </a:pPr>
            <a:r>
              <a:rPr lang="it-IT" altLang="it-IT" sz="4000" dirty="0">
                <a:cs typeface="Times" panose="02020603050405020304" pitchFamily="18" charset="0"/>
              </a:rPr>
              <a:t> Valutazione dell’efficacia dello </a:t>
            </a:r>
            <a:r>
              <a:rPr lang="it-IT" altLang="it-IT" sz="4000" dirty="0" err="1">
                <a:cs typeface="Times" panose="02020603050405020304" pitchFamily="18" charset="0"/>
              </a:rPr>
              <a:t>Spinosad</a:t>
            </a:r>
            <a:r>
              <a:rPr lang="it-IT" altLang="it-IT" sz="4000" dirty="0">
                <a:cs typeface="Times" panose="02020603050405020304" pitchFamily="18" charset="0"/>
              </a:rPr>
              <a:t> 0.9%</a:t>
            </a:r>
          </a:p>
          <a:p>
            <a:pPr>
              <a:spcBef>
                <a:spcPct val="0"/>
              </a:spcBef>
              <a:buClr>
                <a:srgbClr val="FF3300"/>
              </a:buClr>
            </a:pPr>
            <a:r>
              <a:rPr lang="it-IT" altLang="it-IT" sz="4000" dirty="0">
                <a:cs typeface="Times" panose="02020603050405020304" pitchFamily="18" charset="0"/>
              </a:rPr>
              <a:t> Due trial di fase III</a:t>
            </a:r>
          </a:p>
          <a:p>
            <a:pPr>
              <a:spcBef>
                <a:spcPct val="0"/>
              </a:spcBef>
              <a:buClr>
                <a:srgbClr val="FF3300"/>
              </a:buClr>
            </a:pPr>
            <a:r>
              <a:rPr lang="it-IT" altLang="it-IT" sz="4000" dirty="0">
                <a:cs typeface="Times" panose="02020603050405020304" pitchFamily="18" charset="0"/>
              </a:rPr>
              <a:t> Studio in doppio cieco 2 bracci</a:t>
            </a:r>
          </a:p>
          <a:p>
            <a:pPr>
              <a:spcBef>
                <a:spcPct val="0"/>
              </a:spcBef>
              <a:buClr>
                <a:srgbClr val="FF3300"/>
              </a:buClr>
            </a:pPr>
            <a:r>
              <a:rPr lang="it-IT" altLang="it-IT" sz="4000" dirty="0">
                <a:cs typeface="Times" panose="02020603050405020304" pitchFamily="18" charset="0"/>
              </a:rPr>
              <a:t> Confronto farmaco vs veicolo</a:t>
            </a:r>
          </a:p>
        </p:txBody>
      </p:sp>
    </p:spTree>
    <p:extLst>
      <p:ext uri="{BB962C8B-B14F-4D97-AF65-F5344CB8AC3E}">
        <p14:creationId xmlns:p14="http://schemas.microsoft.com/office/powerpoint/2010/main" val="1603099012"/>
      </p:ext>
    </p:extLst>
  </p:cSld>
  <p:clrMapOvr>
    <a:masterClrMapping/>
  </p:clrMapOvr>
  <p:transition spd="slow">
    <p:strips dir="ru"/>
  </p:transition>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0C6F3F5E-EDF2-4469-A00A-5460FE35DB6D}"/>
              </a:ext>
            </a:extLst>
          </p:cNvPr>
          <p:cNvSpPr>
            <a:spLocks noChangeArrowheads="1"/>
          </p:cNvSpPr>
          <p:nvPr/>
        </p:nvSpPr>
        <p:spPr bwMode="auto">
          <a:xfrm>
            <a:off x="0" y="0"/>
            <a:ext cx="9144000" cy="618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
                <a:srgbClr val="FF3300"/>
              </a:buClr>
              <a:buFontTx/>
              <a:buNone/>
            </a:pPr>
            <a:r>
              <a:rPr lang="it-IT" altLang="it-IT" sz="4800" dirty="0">
                <a:solidFill>
                  <a:srgbClr val="FF0000"/>
                </a:solidFill>
                <a:cs typeface="Times" panose="02020603050405020304" pitchFamily="18" charset="0"/>
              </a:rPr>
              <a:t>Trattamento  della scabbia</a:t>
            </a:r>
            <a:r>
              <a:rPr lang="it-IT" altLang="it-IT" sz="4800" dirty="0">
                <a:cs typeface="Times" panose="02020603050405020304" pitchFamily="18" charset="0"/>
              </a:rPr>
              <a:t> </a:t>
            </a:r>
          </a:p>
          <a:p>
            <a:pPr algn="ctr">
              <a:spcBef>
                <a:spcPct val="0"/>
              </a:spcBef>
              <a:buClr>
                <a:srgbClr val="FF3300"/>
              </a:buClr>
              <a:buFontTx/>
              <a:buNone/>
            </a:pPr>
            <a:endParaRPr lang="it-IT" altLang="it-IT" sz="4800" dirty="0">
              <a:cs typeface="Times" panose="02020603050405020304" pitchFamily="18" charset="0"/>
            </a:endParaRPr>
          </a:p>
          <a:p>
            <a:pPr>
              <a:spcBef>
                <a:spcPct val="0"/>
              </a:spcBef>
              <a:buClr>
                <a:srgbClr val="FF3300"/>
              </a:buClr>
              <a:buFontTx/>
              <a:buNone/>
            </a:pPr>
            <a:endParaRPr lang="it-IT" altLang="it-IT" sz="2000" dirty="0">
              <a:cs typeface="Times" panose="02020603050405020304" pitchFamily="18" charset="0"/>
            </a:endParaRPr>
          </a:p>
          <a:p>
            <a:pPr>
              <a:spcBef>
                <a:spcPct val="0"/>
              </a:spcBef>
              <a:buClr>
                <a:srgbClr val="FF3300"/>
              </a:buClr>
            </a:pPr>
            <a:r>
              <a:rPr lang="it-IT" altLang="it-IT" sz="4000" dirty="0">
                <a:cs typeface="Times" panose="02020603050405020304" pitchFamily="18" charset="0"/>
              </a:rPr>
              <a:t> Inclusi anche membri della stessa famiglia</a:t>
            </a:r>
          </a:p>
          <a:p>
            <a:pPr>
              <a:spcBef>
                <a:spcPct val="0"/>
              </a:spcBef>
              <a:buClr>
                <a:srgbClr val="FF3300"/>
              </a:buClr>
            </a:pPr>
            <a:r>
              <a:rPr lang="it-IT" altLang="it-IT" sz="4000" dirty="0">
                <a:cs typeface="Times" panose="02020603050405020304" pitchFamily="18" charset="0"/>
              </a:rPr>
              <a:t> Inclusione &gt; 4aa di età</a:t>
            </a:r>
          </a:p>
          <a:p>
            <a:pPr>
              <a:spcBef>
                <a:spcPct val="0"/>
              </a:spcBef>
              <a:buClr>
                <a:srgbClr val="FF3300"/>
              </a:buClr>
            </a:pPr>
            <a:r>
              <a:rPr lang="it-IT" altLang="it-IT" sz="4000" dirty="0">
                <a:cs typeface="Times" panose="02020603050405020304" pitchFamily="18" charset="0"/>
              </a:rPr>
              <a:t> Diagnosi confermata sia clinicamente che mediante ELM  e ricerca microscopica acaro</a:t>
            </a:r>
          </a:p>
          <a:p>
            <a:pPr>
              <a:spcBef>
                <a:spcPct val="0"/>
              </a:spcBef>
              <a:buClr>
                <a:srgbClr val="FF3300"/>
              </a:buClr>
            </a:pPr>
            <a:r>
              <a:rPr lang="it-IT" altLang="it-IT" sz="4000" dirty="0">
                <a:cs typeface="Times" panose="02020603050405020304" pitchFamily="18" charset="0"/>
              </a:rPr>
              <a:t> Almeno 120 pazienti arruolabili</a:t>
            </a:r>
          </a:p>
        </p:txBody>
      </p:sp>
    </p:spTree>
    <p:extLst>
      <p:ext uri="{BB962C8B-B14F-4D97-AF65-F5344CB8AC3E}">
        <p14:creationId xmlns:p14="http://schemas.microsoft.com/office/powerpoint/2010/main" val="1178480569"/>
      </p:ext>
    </p:extLst>
  </p:cSld>
  <p:clrMapOvr>
    <a:masterClrMapping/>
  </p:clrMapOvr>
  <p:transition spd="slow">
    <p:strips dir="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9A921BEC-8692-4924-91FE-6DBEDCD33265}"/>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p:blipFill>
        <p:spPr>
          <a:xfrm rot="16200000">
            <a:off x="1326643" y="1212833"/>
            <a:ext cx="6562723" cy="4536506"/>
          </a:xfrm>
          <a:prstGeom prst="rect">
            <a:avLst/>
          </a:prstGeom>
        </p:spPr>
      </p:pic>
      <p:sp>
        <p:nvSpPr>
          <p:cNvPr id="4" name="Rettangolo 3">
            <a:extLst>
              <a:ext uri="{FF2B5EF4-FFF2-40B4-BE49-F238E27FC236}">
                <a16:creationId xmlns:a16="http://schemas.microsoft.com/office/drawing/2014/main" id="{2D5A0390-94A5-497A-8850-BEAB75639666}"/>
              </a:ext>
            </a:extLst>
          </p:cNvPr>
          <p:cNvSpPr/>
          <p:nvPr/>
        </p:nvSpPr>
        <p:spPr bwMode="auto">
          <a:xfrm>
            <a:off x="3203848" y="1340768"/>
            <a:ext cx="2016224" cy="576064"/>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000" b="1" i="0" u="none" strike="noStrike" cap="none" normalizeH="0" baseline="0">
              <a:ln>
                <a:noFill/>
              </a:ln>
              <a:solidFill>
                <a:schemeClr val="tx1"/>
              </a:solidFill>
              <a:effectLst/>
              <a:latin typeface="Arial" charset="0"/>
            </a:endParaRPr>
          </a:p>
        </p:txBody>
      </p:sp>
      <p:sp>
        <p:nvSpPr>
          <p:cNvPr id="5" name="Freccia a sinistra 4">
            <a:extLst>
              <a:ext uri="{FF2B5EF4-FFF2-40B4-BE49-F238E27FC236}">
                <a16:creationId xmlns:a16="http://schemas.microsoft.com/office/drawing/2014/main" id="{A80DB92F-1A84-4D7D-86D5-094977BC9360}"/>
              </a:ext>
            </a:extLst>
          </p:cNvPr>
          <p:cNvSpPr/>
          <p:nvPr/>
        </p:nvSpPr>
        <p:spPr bwMode="auto">
          <a:xfrm>
            <a:off x="6876258" y="3645024"/>
            <a:ext cx="792086" cy="648072"/>
          </a:xfrm>
          <a:prstGeom prst="leftArrow">
            <a:avLst/>
          </a:prstGeom>
          <a:solidFill>
            <a:srgbClr val="FF0000"/>
          </a:solidFill>
          <a:ln w="2857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0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857811997"/>
      </p:ext>
    </p:extLst>
  </p:cSld>
  <p:clrMapOvr>
    <a:masterClrMapping/>
  </p:clrMapOvr>
  <p:transition spd="slow">
    <p:strips dir="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olo 1">
            <a:extLst>
              <a:ext uri="{FF2B5EF4-FFF2-40B4-BE49-F238E27FC236}">
                <a16:creationId xmlns:a16="http://schemas.microsoft.com/office/drawing/2014/main" id="{319327CA-CF6B-4C2F-8D65-6D9BBB4EC1E1}"/>
              </a:ext>
            </a:extLst>
          </p:cNvPr>
          <p:cNvSpPr>
            <a:spLocks noGrp="1" noChangeArrowheads="1"/>
          </p:cNvSpPr>
          <p:nvPr>
            <p:ph type="title"/>
          </p:nvPr>
        </p:nvSpPr>
        <p:spPr/>
        <p:txBody>
          <a:bodyPr/>
          <a:lstStyle/>
          <a:p>
            <a:r>
              <a:rPr lang="it-IT" altLang="it-IT">
                <a:solidFill>
                  <a:srgbClr val="FF0000"/>
                </a:solidFill>
              </a:rPr>
              <a:t>Scelta del topico</a:t>
            </a:r>
          </a:p>
        </p:txBody>
      </p:sp>
      <p:sp>
        <p:nvSpPr>
          <p:cNvPr id="33795" name="Segnaposto contenuto 2">
            <a:extLst>
              <a:ext uri="{FF2B5EF4-FFF2-40B4-BE49-F238E27FC236}">
                <a16:creationId xmlns:a16="http://schemas.microsoft.com/office/drawing/2014/main" id="{84CAD0D1-6822-4983-ABA0-12E02E13DB11}"/>
              </a:ext>
            </a:extLst>
          </p:cNvPr>
          <p:cNvSpPr>
            <a:spLocks noGrp="1" noChangeArrowheads="1"/>
          </p:cNvSpPr>
          <p:nvPr>
            <p:ph idx="1"/>
          </p:nvPr>
        </p:nvSpPr>
        <p:spPr/>
        <p:txBody>
          <a:bodyPr/>
          <a:lstStyle/>
          <a:p>
            <a:r>
              <a:rPr lang="it-IT" altLang="it-IT" sz="2400"/>
              <a:t>L’urea agisce sulla struttura secondaria delle cheratine, esponendo così le proteine all’interazione con l’acqua</a:t>
            </a:r>
          </a:p>
          <a:p>
            <a:r>
              <a:rPr lang="it-IT" altLang="it-IT" sz="2400"/>
              <a:t>Gli alfa-idrossi- acidi agiscono rompendo i legami idrogeno delle cheratine</a:t>
            </a:r>
          </a:p>
          <a:p>
            <a:r>
              <a:rPr lang="it-IT" altLang="it-IT" sz="2400"/>
              <a:t>L’azione idratante sia dell’urea che degli alfa-idrossi-acidi avviene ad una concentrazione ben definita (10%)</a:t>
            </a:r>
          </a:p>
          <a:p>
            <a:r>
              <a:rPr lang="it-IT" altLang="it-IT" sz="2400"/>
              <a:t>Sotto il 10% non svolgono alcuna attività</a:t>
            </a:r>
          </a:p>
          <a:p>
            <a:r>
              <a:rPr lang="it-IT" altLang="it-IT" sz="2400"/>
              <a:t>Se la concentrazione è maggiore si ha un’azione di tipo cheratolitico con possibile insorgenza d’eritema o di prurito</a:t>
            </a:r>
          </a:p>
        </p:txBody>
      </p:sp>
    </p:spTree>
  </p:cSld>
  <p:clrMapOvr>
    <a:masterClrMapping/>
  </p:clrMapOvr>
  <p:transition spd="slow">
    <p:strips dir="ru"/>
  </p:transition>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0C6F3F5E-EDF2-4469-A00A-5460FE35DB6D}"/>
              </a:ext>
            </a:extLst>
          </p:cNvPr>
          <p:cNvSpPr>
            <a:spLocks noChangeArrowheads="1"/>
          </p:cNvSpPr>
          <p:nvPr/>
        </p:nvSpPr>
        <p:spPr bwMode="auto">
          <a:xfrm>
            <a:off x="0" y="0"/>
            <a:ext cx="9144000" cy="5570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
                <a:srgbClr val="FF3300"/>
              </a:buClr>
              <a:buFontTx/>
              <a:buNone/>
            </a:pPr>
            <a:r>
              <a:rPr lang="it-IT" altLang="it-IT" sz="4800" dirty="0">
                <a:solidFill>
                  <a:srgbClr val="FF0000"/>
                </a:solidFill>
                <a:cs typeface="Times" panose="02020603050405020304" pitchFamily="18" charset="0"/>
              </a:rPr>
              <a:t>Trattamento  della scabbia</a:t>
            </a:r>
            <a:r>
              <a:rPr lang="it-IT" altLang="it-IT" sz="4800" dirty="0">
                <a:cs typeface="Times" panose="02020603050405020304" pitchFamily="18" charset="0"/>
              </a:rPr>
              <a:t> </a:t>
            </a:r>
          </a:p>
          <a:p>
            <a:pPr algn="ctr">
              <a:spcBef>
                <a:spcPct val="0"/>
              </a:spcBef>
              <a:buClr>
                <a:srgbClr val="FF3300"/>
              </a:buClr>
              <a:buFontTx/>
              <a:buNone/>
            </a:pPr>
            <a:endParaRPr lang="it-IT" altLang="it-IT" sz="4800" dirty="0">
              <a:cs typeface="Times" panose="02020603050405020304" pitchFamily="18" charset="0"/>
            </a:endParaRPr>
          </a:p>
          <a:p>
            <a:pPr>
              <a:spcBef>
                <a:spcPct val="0"/>
              </a:spcBef>
              <a:buClr>
                <a:srgbClr val="FF3300"/>
              </a:buClr>
              <a:buFontTx/>
              <a:buNone/>
            </a:pPr>
            <a:endParaRPr lang="it-IT" altLang="it-IT" sz="2000" dirty="0">
              <a:cs typeface="Times" panose="02020603050405020304" pitchFamily="18" charset="0"/>
            </a:endParaRPr>
          </a:p>
          <a:p>
            <a:pPr>
              <a:spcBef>
                <a:spcPct val="0"/>
              </a:spcBef>
              <a:buClr>
                <a:srgbClr val="FF3300"/>
              </a:buClr>
            </a:pPr>
            <a:r>
              <a:rPr lang="it-IT" altLang="it-IT" sz="4000" dirty="0">
                <a:cs typeface="Times" panose="02020603050405020304" pitchFamily="18" charset="0"/>
              </a:rPr>
              <a:t> Applicazione strofinando il prodotto sulla cute</a:t>
            </a:r>
          </a:p>
          <a:p>
            <a:pPr>
              <a:spcBef>
                <a:spcPct val="0"/>
              </a:spcBef>
              <a:buClr>
                <a:srgbClr val="FF3300"/>
              </a:buClr>
            </a:pPr>
            <a:r>
              <a:rPr lang="it-IT" altLang="it-IT" sz="4000" dirty="0">
                <a:cs typeface="Times" panose="02020603050405020304" pitchFamily="18" charset="0"/>
              </a:rPr>
              <a:t> 10 minuti di attesa</a:t>
            </a:r>
          </a:p>
          <a:p>
            <a:pPr>
              <a:spcBef>
                <a:spcPct val="0"/>
              </a:spcBef>
              <a:buClr>
                <a:srgbClr val="FF3300"/>
              </a:buClr>
            </a:pPr>
            <a:r>
              <a:rPr lang="it-IT" altLang="it-IT" sz="4000" dirty="0">
                <a:cs typeface="Times" panose="02020603050405020304" pitchFamily="18" charset="0"/>
              </a:rPr>
              <a:t> Poi rivestirsi</a:t>
            </a:r>
          </a:p>
          <a:p>
            <a:pPr>
              <a:spcBef>
                <a:spcPct val="0"/>
              </a:spcBef>
              <a:buClr>
                <a:srgbClr val="FF3300"/>
              </a:buClr>
            </a:pPr>
            <a:r>
              <a:rPr lang="it-IT" altLang="it-IT" sz="4000" dirty="0">
                <a:cs typeface="Times" panose="02020603050405020304" pitchFamily="18" charset="0"/>
              </a:rPr>
              <a:t> Evitare la doccia per 6h post terapia</a:t>
            </a:r>
          </a:p>
        </p:txBody>
      </p:sp>
    </p:spTree>
    <p:extLst>
      <p:ext uri="{BB962C8B-B14F-4D97-AF65-F5344CB8AC3E}">
        <p14:creationId xmlns:p14="http://schemas.microsoft.com/office/powerpoint/2010/main" val="3096271674"/>
      </p:ext>
    </p:extLst>
  </p:cSld>
  <p:clrMapOvr>
    <a:masterClrMapping/>
  </p:clrMapOvr>
  <p:transition spd="slow">
    <p:strips dir="ru"/>
  </p:transition>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0C6F3F5E-EDF2-4469-A00A-5460FE35DB6D}"/>
              </a:ext>
            </a:extLst>
          </p:cNvPr>
          <p:cNvSpPr>
            <a:spLocks noChangeArrowheads="1"/>
          </p:cNvSpPr>
          <p:nvPr/>
        </p:nvSpPr>
        <p:spPr bwMode="auto">
          <a:xfrm>
            <a:off x="0" y="0"/>
            <a:ext cx="9144000" cy="6801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
                <a:srgbClr val="FF3300"/>
              </a:buClr>
              <a:buFontTx/>
              <a:buNone/>
            </a:pPr>
            <a:r>
              <a:rPr lang="it-IT" altLang="it-IT" sz="4800" dirty="0">
                <a:solidFill>
                  <a:srgbClr val="FF0000"/>
                </a:solidFill>
                <a:cs typeface="Times" panose="02020603050405020304" pitchFamily="18" charset="0"/>
              </a:rPr>
              <a:t>Trattamento  della scabbia</a:t>
            </a:r>
            <a:r>
              <a:rPr lang="it-IT" altLang="it-IT" sz="4800" dirty="0">
                <a:cs typeface="Times" panose="02020603050405020304" pitchFamily="18" charset="0"/>
              </a:rPr>
              <a:t> </a:t>
            </a:r>
          </a:p>
          <a:p>
            <a:pPr algn="ctr">
              <a:spcBef>
                <a:spcPct val="0"/>
              </a:spcBef>
              <a:buClr>
                <a:srgbClr val="FF3300"/>
              </a:buClr>
              <a:buFontTx/>
              <a:buNone/>
            </a:pPr>
            <a:endParaRPr lang="it-IT" altLang="it-IT" sz="4800" dirty="0">
              <a:cs typeface="Times" panose="02020603050405020304" pitchFamily="18" charset="0"/>
            </a:endParaRPr>
          </a:p>
          <a:p>
            <a:pPr>
              <a:spcBef>
                <a:spcPct val="0"/>
              </a:spcBef>
              <a:buClr>
                <a:srgbClr val="FF3300"/>
              </a:buClr>
              <a:buFontTx/>
              <a:buNone/>
            </a:pPr>
            <a:endParaRPr lang="it-IT" altLang="it-IT" sz="2000" dirty="0">
              <a:cs typeface="Times" panose="02020603050405020304" pitchFamily="18" charset="0"/>
            </a:endParaRPr>
          </a:p>
          <a:p>
            <a:pPr>
              <a:spcBef>
                <a:spcPct val="0"/>
              </a:spcBef>
              <a:buClr>
                <a:srgbClr val="FF3300"/>
              </a:buClr>
            </a:pPr>
            <a:r>
              <a:rPr lang="it-IT" altLang="it-IT" sz="4000" dirty="0">
                <a:cs typeface="Times" panose="02020603050405020304" pitchFamily="18" charset="0"/>
              </a:rPr>
              <a:t> Giorno 2 visita per valutazione aderenza alla terapia</a:t>
            </a:r>
          </a:p>
          <a:p>
            <a:pPr>
              <a:spcBef>
                <a:spcPct val="0"/>
              </a:spcBef>
              <a:buClr>
                <a:srgbClr val="FF3300"/>
              </a:buClr>
            </a:pPr>
            <a:r>
              <a:rPr lang="it-IT" altLang="it-IT" sz="4000" dirty="0">
                <a:cs typeface="Times" panose="02020603050405020304" pitchFamily="18" charset="0"/>
              </a:rPr>
              <a:t> Valutazione </a:t>
            </a:r>
            <a:r>
              <a:rPr lang="it-IT" altLang="it-IT" sz="4000" dirty="0" err="1">
                <a:cs typeface="Times" panose="02020603050405020304" pitchFamily="18" charset="0"/>
              </a:rPr>
              <a:t>safety</a:t>
            </a:r>
            <a:endParaRPr lang="it-IT" altLang="it-IT" sz="4000" dirty="0">
              <a:cs typeface="Times" panose="02020603050405020304" pitchFamily="18" charset="0"/>
            </a:endParaRPr>
          </a:p>
          <a:p>
            <a:pPr>
              <a:spcBef>
                <a:spcPct val="0"/>
              </a:spcBef>
              <a:buClr>
                <a:srgbClr val="FF3300"/>
              </a:buClr>
            </a:pPr>
            <a:r>
              <a:rPr lang="it-IT" altLang="it-IT" sz="4000" dirty="0">
                <a:cs typeface="Times" panose="02020603050405020304" pitchFamily="18" charset="0"/>
              </a:rPr>
              <a:t> 14 gg dopo colloquio telefonico</a:t>
            </a:r>
          </a:p>
          <a:p>
            <a:pPr>
              <a:spcBef>
                <a:spcPct val="0"/>
              </a:spcBef>
              <a:buClr>
                <a:srgbClr val="FF3300"/>
              </a:buClr>
            </a:pPr>
            <a:r>
              <a:rPr lang="it-IT" altLang="it-IT" sz="4000" dirty="0">
                <a:cs typeface="Times" panose="02020603050405020304" pitchFamily="18" charset="0"/>
              </a:rPr>
              <a:t> </a:t>
            </a:r>
            <a:r>
              <a:rPr lang="it-IT" altLang="it-IT" sz="4000" dirty="0" err="1">
                <a:cs typeface="Times" panose="02020603050405020304" pitchFamily="18" charset="0"/>
              </a:rPr>
              <a:t>Assessment</a:t>
            </a:r>
            <a:r>
              <a:rPr lang="it-IT" altLang="it-IT" sz="4000" dirty="0">
                <a:cs typeface="Times" panose="02020603050405020304" pitchFamily="18" charset="0"/>
              </a:rPr>
              <a:t> finale dopo 28 gg (per eventuale presenza di scabbia)</a:t>
            </a:r>
          </a:p>
          <a:p>
            <a:pPr>
              <a:spcBef>
                <a:spcPct val="0"/>
              </a:spcBef>
              <a:buClr>
                <a:srgbClr val="FF3300"/>
              </a:buClr>
            </a:pPr>
            <a:r>
              <a:rPr lang="it-IT" altLang="it-IT" sz="4000" dirty="0">
                <a:cs typeface="Times" panose="02020603050405020304" pitchFamily="18" charset="0"/>
              </a:rPr>
              <a:t>In caso di fallimento switch alla permetrina 5%</a:t>
            </a:r>
          </a:p>
        </p:txBody>
      </p:sp>
    </p:spTree>
    <p:extLst>
      <p:ext uri="{BB962C8B-B14F-4D97-AF65-F5344CB8AC3E}">
        <p14:creationId xmlns:p14="http://schemas.microsoft.com/office/powerpoint/2010/main" val="763056769"/>
      </p:ext>
    </p:extLst>
  </p:cSld>
  <p:clrMapOvr>
    <a:masterClrMapping/>
  </p:clrMapOvr>
  <p:transition spd="slow">
    <p:strips dir="ru"/>
  </p:transition>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0C6F3F5E-EDF2-4469-A00A-5460FE35DB6D}"/>
              </a:ext>
            </a:extLst>
          </p:cNvPr>
          <p:cNvSpPr>
            <a:spLocks noChangeArrowheads="1"/>
          </p:cNvSpPr>
          <p:nvPr/>
        </p:nvSpPr>
        <p:spPr bwMode="auto">
          <a:xfrm>
            <a:off x="0" y="0"/>
            <a:ext cx="9144000" cy="4955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
                <a:srgbClr val="FF3300"/>
              </a:buClr>
              <a:buFontTx/>
              <a:buNone/>
            </a:pPr>
            <a:r>
              <a:rPr lang="it-IT" altLang="it-IT" sz="4800" dirty="0">
                <a:solidFill>
                  <a:srgbClr val="FF0000"/>
                </a:solidFill>
                <a:cs typeface="Times" panose="02020603050405020304" pitchFamily="18" charset="0"/>
              </a:rPr>
              <a:t>Trattamento  della scabbia</a:t>
            </a:r>
            <a:r>
              <a:rPr lang="it-IT" altLang="it-IT" sz="4800" dirty="0">
                <a:cs typeface="Times" panose="02020603050405020304" pitchFamily="18" charset="0"/>
              </a:rPr>
              <a:t> </a:t>
            </a:r>
          </a:p>
          <a:p>
            <a:pPr algn="ctr">
              <a:spcBef>
                <a:spcPct val="0"/>
              </a:spcBef>
              <a:buClr>
                <a:srgbClr val="FF3300"/>
              </a:buClr>
              <a:buFontTx/>
              <a:buNone/>
            </a:pPr>
            <a:endParaRPr lang="it-IT" altLang="it-IT" sz="4800" dirty="0">
              <a:cs typeface="Times" panose="02020603050405020304" pitchFamily="18" charset="0"/>
            </a:endParaRPr>
          </a:p>
          <a:p>
            <a:pPr>
              <a:spcBef>
                <a:spcPct val="0"/>
              </a:spcBef>
              <a:buClr>
                <a:srgbClr val="FF3300"/>
              </a:buClr>
              <a:buFontTx/>
              <a:buNone/>
            </a:pPr>
            <a:endParaRPr lang="it-IT" altLang="it-IT" sz="2000" dirty="0">
              <a:cs typeface="Times" panose="02020603050405020304" pitchFamily="18" charset="0"/>
            </a:endParaRPr>
          </a:p>
          <a:p>
            <a:pPr>
              <a:spcBef>
                <a:spcPct val="0"/>
              </a:spcBef>
              <a:buClr>
                <a:srgbClr val="FF3300"/>
              </a:buClr>
            </a:pPr>
            <a:r>
              <a:rPr lang="it-IT" altLang="it-IT" sz="4000" dirty="0">
                <a:cs typeface="Times" panose="02020603050405020304" pitchFamily="18" charset="0"/>
              </a:rPr>
              <a:t> Pazienti arruolati: 551</a:t>
            </a:r>
          </a:p>
          <a:p>
            <a:pPr>
              <a:spcBef>
                <a:spcPct val="0"/>
              </a:spcBef>
              <a:buClr>
                <a:srgbClr val="FF3300"/>
              </a:buClr>
            </a:pPr>
            <a:r>
              <a:rPr lang="it-IT" altLang="it-IT" sz="4000" dirty="0">
                <a:cs typeface="Times" panose="02020603050405020304" pitchFamily="18" charset="0"/>
              </a:rPr>
              <a:t> 296 </a:t>
            </a:r>
            <a:r>
              <a:rPr lang="it-IT" altLang="it-IT" sz="4000" dirty="0" err="1">
                <a:cs typeface="Times" panose="02020603050405020304" pitchFamily="18" charset="0"/>
              </a:rPr>
              <a:t>Spinosad</a:t>
            </a:r>
            <a:r>
              <a:rPr lang="it-IT" altLang="it-IT" sz="4000" dirty="0">
                <a:cs typeface="Times" panose="02020603050405020304" pitchFamily="18" charset="0"/>
              </a:rPr>
              <a:t> 0.9%</a:t>
            </a:r>
          </a:p>
          <a:p>
            <a:pPr>
              <a:spcBef>
                <a:spcPct val="0"/>
              </a:spcBef>
              <a:buClr>
                <a:srgbClr val="FF3300"/>
              </a:buClr>
            </a:pPr>
            <a:r>
              <a:rPr lang="it-IT" altLang="it-IT" sz="4000" dirty="0">
                <a:cs typeface="Times" panose="02020603050405020304" pitchFamily="18" charset="0"/>
              </a:rPr>
              <a:t> 255 veicolo</a:t>
            </a:r>
          </a:p>
          <a:p>
            <a:pPr>
              <a:spcBef>
                <a:spcPct val="0"/>
              </a:spcBef>
              <a:buClr>
                <a:srgbClr val="FF3300"/>
              </a:buClr>
            </a:pPr>
            <a:r>
              <a:rPr lang="it-IT" altLang="it-IT" sz="4000" dirty="0">
                <a:cs typeface="Times" panose="02020603050405020304" pitchFamily="18" charset="0"/>
              </a:rPr>
              <a:t> 15/17 pz persi al follow up</a:t>
            </a:r>
          </a:p>
          <a:p>
            <a:pPr>
              <a:spcBef>
                <a:spcPct val="0"/>
              </a:spcBef>
              <a:buClr>
                <a:srgbClr val="FF3300"/>
              </a:buClr>
            </a:pPr>
            <a:r>
              <a:rPr lang="it-IT" altLang="it-IT" sz="4000" dirty="0">
                <a:cs typeface="Times" panose="02020603050405020304" pitchFamily="18" charset="0"/>
              </a:rPr>
              <a:t> NO effetti avversi </a:t>
            </a:r>
          </a:p>
        </p:txBody>
      </p:sp>
    </p:spTree>
    <p:extLst>
      <p:ext uri="{BB962C8B-B14F-4D97-AF65-F5344CB8AC3E}">
        <p14:creationId xmlns:p14="http://schemas.microsoft.com/office/powerpoint/2010/main" val="1162709847"/>
      </p:ext>
    </p:extLst>
  </p:cSld>
  <p:clrMapOvr>
    <a:masterClrMapping/>
  </p:clrMapOvr>
  <p:transition spd="slow">
    <p:strips dir="ru"/>
  </p:transition>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0C6F3F5E-EDF2-4469-A00A-5460FE35DB6D}"/>
              </a:ext>
            </a:extLst>
          </p:cNvPr>
          <p:cNvSpPr>
            <a:spLocks noChangeArrowheads="1"/>
          </p:cNvSpPr>
          <p:nvPr/>
        </p:nvSpPr>
        <p:spPr bwMode="auto">
          <a:xfrm>
            <a:off x="0" y="0"/>
            <a:ext cx="9144000" cy="5570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
                <a:srgbClr val="FF3300"/>
              </a:buClr>
              <a:buFontTx/>
              <a:buNone/>
            </a:pPr>
            <a:r>
              <a:rPr lang="it-IT" altLang="it-IT" sz="4800" dirty="0">
                <a:solidFill>
                  <a:srgbClr val="FF0000"/>
                </a:solidFill>
                <a:cs typeface="Times" panose="02020603050405020304" pitchFamily="18" charset="0"/>
              </a:rPr>
              <a:t>Trattamento  della scabbia</a:t>
            </a:r>
            <a:r>
              <a:rPr lang="it-IT" altLang="it-IT" sz="4800" dirty="0">
                <a:cs typeface="Times" panose="02020603050405020304" pitchFamily="18" charset="0"/>
              </a:rPr>
              <a:t> </a:t>
            </a:r>
          </a:p>
          <a:p>
            <a:pPr algn="ctr">
              <a:spcBef>
                <a:spcPct val="0"/>
              </a:spcBef>
              <a:buClr>
                <a:srgbClr val="FF3300"/>
              </a:buClr>
              <a:buFontTx/>
              <a:buNone/>
            </a:pPr>
            <a:endParaRPr lang="it-IT" altLang="it-IT" sz="4800" dirty="0">
              <a:cs typeface="Times" panose="02020603050405020304" pitchFamily="18" charset="0"/>
            </a:endParaRPr>
          </a:p>
          <a:p>
            <a:pPr>
              <a:spcBef>
                <a:spcPct val="0"/>
              </a:spcBef>
              <a:buClr>
                <a:srgbClr val="FF3300"/>
              </a:buClr>
              <a:buFontTx/>
              <a:buNone/>
            </a:pPr>
            <a:endParaRPr lang="it-IT" altLang="it-IT" sz="2000" dirty="0">
              <a:cs typeface="Times" panose="02020603050405020304" pitchFamily="18" charset="0"/>
            </a:endParaRPr>
          </a:p>
          <a:p>
            <a:pPr>
              <a:spcBef>
                <a:spcPct val="0"/>
              </a:spcBef>
              <a:buClr>
                <a:srgbClr val="FF3300"/>
              </a:buClr>
            </a:pPr>
            <a:r>
              <a:rPr lang="it-IT" altLang="it-IT" sz="4000" dirty="0">
                <a:cs typeface="Times" panose="02020603050405020304" pitchFamily="18" charset="0"/>
              </a:rPr>
              <a:t> 78.1% dei pazienti ciclo completato con </a:t>
            </a:r>
            <a:r>
              <a:rPr lang="it-IT" altLang="it-IT" sz="4000" dirty="0" err="1">
                <a:cs typeface="Times" panose="02020603050405020304" pitchFamily="18" charset="0"/>
              </a:rPr>
              <a:t>spinosad</a:t>
            </a:r>
            <a:r>
              <a:rPr lang="it-IT" altLang="it-IT" sz="4000" dirty="0">
                <a:cs typeface="Times" panose="02020603050405020304" pitchFamily="18" charset="0"/>
              </a:rPr>
              <a:t> </a:t>
            </a:r>
          </a:p>
          <a:p>
            <a:pPr>
              <a:spcBef>
                <a:spcPct val="0"/>
              </a:spcBef>
              <a:buClr>
                <a:srgbClr val="FF3300"/>
              </a:buClr>
            </a:pPr>
            <a:r>
              <a:rPr lang="it-IT" altLang="it-IT" sz="4000" dirty="0">
                <a:cs typeface="Times" panose="02020603050405020304" pitchFamily="18" charset="0"/>
              </a:rPr>
              <a:t> 39.6% gruppo con veicolo</a:t>
            </a:r>
          </a:p>
          <a:p>
            <a:pPr>
              <a:spcBef>
                <a:spcPct val="0"/>
              </a:spcBef>
              <a:buClr>
                <a:srgbClr val="FF3300"/>
              </a:buClr>
            </a:pPr>
            <a:r>
              <a:rPr lang="it-IT" altLang="it-IT" sz="4000" dirty="0">
                <a:cs typeface="Times" panose="02020603050405020304" pitchFamily="18" charset="0"/>
              </a:rPr>
              <a:t> Differenza statisticamente significativa p-val &lt; 0.0001</a:t>
            </a:r>
          </a:p>
          <a:p>
            <a:pPr>
              <a:spcBef>
                <a:spcPct val="0"/>
              </a:spcBef>
              <a:buClr>
                <a:srgbClr val="FF3300"/>
              </a:buClr>
            </a:pPr>
            <a:r>
              <a:rPr lang="it-IT" altLang="it-IT" sz="4000" dirty="0">
                <a:cs typeface="Times" panose="02020603050405020304" pitchFamily="18" charset="0"/>
                <a:sym typeface="Wingdings" panose="05000000000000000000" pitchFamily="2" charset="2"/>
              </a:rPr>
              <a:t> aderenza alla terapia</a:t>
            </a:r>
            <a:endParaRPr lang="it-IT" altLang="it-IT" sz="4000" dirty="0">
              <a:cs typeface="Times" panose="02020603050405020304" pitchFamily="18" charset="0"/>
            </a:endParaRPr>
          </a:p>
        </p:txBody>
      </p:sp>
    </p:spTree>
    <p:extLst>
      <p:ext uri="{BB962C8B-B14F-4D97-AF65-F5344CB8AC3E}">
        <p14:creationId xmlns:p14="http://schemas.microsoft.com/office/powerpoint/2010/main" val="923834375"/>
      </p:ext>
    </p:extLst>
  </p:cSld>
  <p:clrMapOvr>
    <a:masterClrMapping/>
  </p:clrMapOvr>
  <p:transition spd="slow">
    <p:strips dir="ru"/>
  </p:transition>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0C6F3F5E-EDF2-4469-A00A-5460FE35DB6D}"/>
              </a:ext>
            </a:extLst>
          </p:cNvPr>
          <p:cNvSpPr>
            <a:spLocks noChangeArrowheads="1"/>
          </p:cNvSpPr>
          <p:nvPr/>
        </p:nvSpPr>
        <p:spPr bwMode="auto">
          <a:xfrm>
            <a:off x="0" y="0"/>
            <a:ext cx="9144000" cy="618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
                <a:srgbClr val="FF3300"/>
              </a:buClr>
              <a:buFontTx/>
              <a:buNone/>
            </a:pPr>
            <a:r>
              <a:rPr lang="it-IT" altLang="it-IT" sz="4800" dirty="0">
                <a:solidFill>
                  <a:srgbClr val="FF0000"/>
                </a:solidFill>
                <a:cs typeface="Times" panose="02020603050405020304" pitchFamily="18" charset="0"/>
              </a:rPr>
              <a:t>Trattamento  della scabbia</a:t>
            </a:r>
            <a:r>
              <a:rPr lang="it-IT" altLang="it-IT" sz="4800" dirty="0">
                <a:cs typeface="Times" panose="02020603050405020304" pitchFamily="18" charset="0"/>
              </a:rPr>
              <a:t> </a:t>
            </a:r>
          </a:p>
          <a:p>
            <a:pPr algn="ctr">
              <a:spcBef>
                <a:spcPct val="0"/>
              </a:spcBef>
              <a:buClr>
                <a:srgbClr val="FF3300"/>
              </a:buClr>
              <a:buFontTx/>
              <a:buNone/>
            </a:pPr>
            <a:endParaRPr lang="it-IT" altLang="it-IT" sz="4800" dirty="0">
              <a:cs typeface="Times" panose="02020603050405020304" pitchFamily="18" charset="0"/>
            </a:endParaRPr>
          </a:p>
          <a:p>
            <a:pPr>
              <a:spcBef>
                <a:spcPct val="0"/>
              </a:spcBef>
              <a:buClr>
                <a:srgbClr val="FF3300"/>
              </a:buClr>
              <a:buFontTx/>
              <a:buNone/>
            </a:pPr>
            <a:endParaRPr lang="it-IT" altLang="it-IT" sz="2000" dirty="0">
              <a:cs typeface="Times" panose="02020603050405020304" pitchFamily="18" charset="0"/>
            </a:endParaRPr>
          </a:p>
          <a:p>
            <a:pPr>
              <a:spcBef>
                <a:spcPct val="0"/>
              </a:spcBef>
              <a:buClr>
                <a:srgbClr val="FF3300"/>
              </a:buClr>
            </a:pPr>
            <a:r>
              <a:rPr lang="it-IT" altLang="it-IT" sz="4000" dirty="0">
                <a:cs typeface="Times" panose="02020603050405020304" pitchFamily="18" charset="0"/>
              </a:rPr>
              <a:t> Endpoint secondario</a:t>
            </a:r>
          </a:p>
          <a:p>
            <a:pPr>
              <a:spcBef>
                <a:spcPct val="0"/>
              </a:spcBef>
              <a:buClr>
                <a:srgbClr val="FF3300"/>
              </a:buClr>
            </a:pPr>
            <a:r>
              <a:rPr lang="it-IT" altLang="it-IT" sz="4000" dirty="0">
                <a:cs typeface="Times" panose="02020603050405020304" pitchFamily="18" charset="0"/>
              </a:rPr>
              <a:t> </a:t>
            </a:r>
            <a:r>
              <a:rPr lang="it-IT" altLang="it-IT" sz="4000" dirty="0" err="1">
                <a:cs typeface="Times" panose="02020603050405020304" pitchFamily="18" charset="0"/>
              </a:rPr>
              <a:t>Spinosad</a:t>
            </a:r>
            <a:r>
              <a:rPr lang="it-IT" altLang="it-IT" sz="4000" dirty="0">
                <a:cs typeface="Times" panose="02020603050405020304" pitchFamily="18" charset="0"/>
              </a:rPr>
              <a:t> maggiormente efficace</a:t>
            </a:r>
          </a:p>
          <a:p>
            <a:pPr>
              <a:spcBef>
                <a:spcPct val="0"/>
              </a:spcBef>
              <a:buClr>
                <a:srgbClr val="FF3300"/>
              </a:buClr>
            </a:pPr>
            <a:r>
              <a:rPr lang="it-IT" altLang="it-IT" sz="4000" dirty="0">
                <a:cs typeface="Times" panose="02020603050405020304" pitchFamily="18" charset="0"/>
              </a:rPr>
              <a:t> Assenza di nuove lesioni al giorno 28 &gt; nel gruppo </a:t>
            </a:r>
            <a:r>
              <a:rPr lang="it-IT" altLang="it-IT" sz="4000" dirty="0" err="1">
                <a:cs typeface="Times" panose="02020603050405020304" pitchFamily="18" charset="0"/>
              </a:rPr>
              <a:t>spinosad</a:t>
            </a:r>
            <a:r>
              <a:rPr lang="it-IT" altLang="it-IT" sz="4000" dirty="0">
                <a:cs typeface="Times" panose="02020603050405020304" pitchFamily="18" charset="0"/>
              </a:rPr>
              <a:t>, p-val 0.001</a:t>
            </a:r>
          </a:p>
          <a:p>
            <a:pPr>
              <a:spcBef>
                <a:spcPct val="0"/>
              </a:spcBef>
              <a:buClr>
                <a:srgbClr val="FF3300"/>
              </a:buClr>
            </a:pPr>
            <a:r>
              <a:rPr lang="it-IT" altLang="it-IT" sz="4000" dirty="0">
                <a:cs typeface="Times" panose="02020603050405020304" pitchFamily="18" charset="0"/>
              </a:rPr>
              <a:t> Remissione completa maggiore nei pz con </a:t>
            </a:r>
            <a:r>
              <a:rPr lang="it-IT" altLang="it-IT" sz="4000" dirty="0" err="1">
                <a:cs typeface="Times" panose="02020603050405020304" pitchFamily="18" charset="0"/>
              </a:rPr>
              <a:t>spinosad</a:t>
            </a:r>
            <a:r>
              <a:rPr lang="it-IT" altLang="it-IT" sz="4000" dirty="0">
                <a:cs typeface="Times" panose="02020603050405020304" pitchFamily="18" charset="0"/>
              </a:rPr>
              <a:t> (p-val 0.001)</a:t>
            </a:r>
          </a:p>
        </p:txBody>
      </p:sp>
    </p:spTree>
    <p:extLst>
      <p:ext uri="{BB962C8B-B14F-4D97-AF65-F5344CB8AC3E}">
        <p14:creationId xmlns:p14="http://schemas.microsoft.com/office/powerpoint/2010/main" val="1243212099"/>
      </p:ext>
    </p:extLst>
  </p:cSld>
  <p:clrMapOvr>
    <a:masterClrMapping/>
  </p:clrMapOvr>
  <p:transition spd="slow">
    <p:strips dir="ru"/>
  </p:transition>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0C6F3F5E-EDF2-4469-A00A-5460FE35DB6D}"/>
              </a:ext>
            </a:extLst>
          </p:cNvPr>
          <p:cNvSpPr>
            <a:spLocks noChangeArrowheads="1"/>
          </p:cNvSpPr>
          <p:nvPr/>
        </p:nvSpPr>
        <p:spPr bwMode="auto">
          <a:xfrm>
            <a:off x="0" y="0"/>
            <a:ext cx="9144000" cy="4955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
                <a:srgbClr val="FF3300"/>
              </a:buClr>
              <a:buFontTx/>
              <a:buNone/>
            </a:pPr>
            <a:r>
              <a:rPr lang="it-IT" altLang="it-IT" sz="4800" dirty="0">
                <a:solidFill>
                  <a:srgbClr val="FF0000"/>
                </a:solidFill>
                <a:cs typeface="Times" panose="02020603050405020304" pitchFamily="18" charset="0"/>
              </a:rPr>
              <a:t>Trattamento  della scabbia</a:t>
            </a:r>
            <a:r>
              <a:rPr lang="it-IT" altLang="it-IT" sz="4800" dirty="0">
                <a:cs typeface="Times" panose="02020603050405020304" pitchFamily="18" charset="0"/>
              </a:rPr>
              <a:t> </a:t>
            </a:r>
          </a:p>
          <a:p>
            <a:pPr algn="ctr">
              <a:spcBef>
                <a:spcPct val="0"/>
              </a:spcBef>
              <a:buClr>
                <a:srgbClr val="FF3300"/>
              </a:buClr>
              <a:buFontTx/>
              <a:buNone/>
            </a:pPr>
            <a:endParaRPr lang="it-IT" altLang="it-IT" sz="4800" dirty="0">
              <a:cs typeface="Times" panose="02020603050405020304" pitchFamily="18" charset="0"/>
            </a:endParaRPr>
          </a:p>
          <a:p>
            <a:pPr>
              <a:spcBef>
                <a:spcPct val="0"/>
              </a:spcBef>
              <a:buClr>
                <a:srgbClr val="FF3300"/>
              </a:buClr>
              <a:buFontTx/>
              <a:buNone/>
            </a:pPr>
            <a:endParaRPr lang="it-IT" altLang="it-IT" sz="2000" dirty="0">
              <a:cs typeface="Times" panose="02020603050405020304" pitchFamily="18" charset="0"/>
            </a:endParaRPr>
          </a:p>
          <a:p>
            <a:pPr>
              <a:spcBef>
                <a:spcPct val="0"/>
              </a:spcBef>
              <a:buClr>
                <a:srgbClr val="FF3300"/>
              </a:buClr>
            </a:pPr>
            <a:r>
              <a:rPr lang="it-IT" altLang="it-IT" sz="4000" dirty="0">
                <a:cs typeface="Times" panose="02020603050405020304" pitchFamily="18" charset="0"/>
              </a:rPr>
              <a:t> </a:t>
            </a:r>
            <a:r>
              <a:rPr lang="it-IT" altLang="it-IT" sz="4000" dirty="0" err="1">
                <a:cs typeface="Times" panose="02020603050405020304" pitchFamily="18" charset="0"/>
              </a:rPr>
              <a:t>Safety</a:t>
            </a:r>
            <a:endParaRPr lang="it-IT" altLang="it-IT" sz="4000" dirty="0">
              <a:cs typeface="Times" panose="02020603050405020304" pitchFamily="18" charset="0"/>
            </a:endParaRPr>
          </a:p>
          <a:p>
            <a:pPr>
              <a:spcBef>
                <a:spcPct val="0"/>
              </a:spcBef>
              <a:buClr>
                <a:srgbClr val="FF3300"/>
              </a:buClr>
            </a:pPr>
            <a:r>
              <a:rPr lang="it-IT" altLang="it-IT" sz="4000" dirty="0">
                <a:cs typeface="Times" panose="02020603050405020304" pitchFamily="18" charset="0"/>
              </a:rPr>
              <a:t> Sensazione di bruciore e xerosi in 2 pz (0.3%)</a:t>
            </a:r>
          </a:p>
          <a:p>
            <a:pPr>
              <a:spcBef>
                <a:spcPct val="0"/>
              </a:spcBef>
              <a:buClr>
                <a:srgbClr val="FF3300"/>
              </a:buClr>
            </a:pPr>
            <a:r>
              <a:rPr lang="it-IT" altLang="it-IT" sz="4000" dirty="0">
                <a:cs typeface="Times" panose="02020603050405020304" pitchFamily="18" charset="0"/>
              </a:rPr>
              <a:t> Insorta dopo qualche gg dall’applicazione</a:t>
            </a:r>
          </a:p>
        </p:txBody>
      </p:sp>
    </p:spTree>
    <p:extLst>
      <p:ext uri="{BB962C8B-B14F-4D97-AF65-F5344CB8AC3E}">
        <p14:creationId xmlns:p14="http://schemas.microsoft.com/office/powerpoint/2010/main" val="3243359874"/>
      </p:ext>
    </p:extLst>
  </p:cSld>
  <p:clrMapOvr>
    <a:masterClrMapping/>
  </p:clrMapOvr>
  <p:transition spd="slow">
    <p:strips dir="ru"/>
  </p:transition>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0C6F3F5E-EDF2-4469-A00A-5460FE35DB6D}"/>
              </a:ext>
            </a:extLst>
          </p:cNvPr>
          <p:cNvSpPr>
            <a:spLocks noChangeArrowheads="1"/>
          </p:cNvSpPr>
          <p:nvPr/>
        </p:nvSpPr>
        <p:spPr bwMode="auto">
          <a:xfrm>
            <a:off x="0" y="0"/>
            <a:ext cx="9144000" cy="5570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
                <a:srgbClr val="FF3300"/>
              </a:buClr>
              <a:buFontTx/>
              <a:buNone/>
            </a:pPr>
            <a:r>
              <a:rPr lang="it-IT" altLang="it-IT" sz="4800" dirty="0">
                <a:solidFill>
                  <a:srgbClr val="FF0000"/>
                </a:solidFill>
                <a:cs typeface="Times" panose="02020603050405020304" pitchFamily="18" charset="0"/>
              </a:rPr>
              <a:t>Trattamento  della scabbia</a:t>
            </a:r>
            <a:r>
              <a:rPr lang="it-IT" altLang="it-IT" sz="4800" dirty="0">
                <a:cs typeface="Times" panose="02020603050405020304" pitchFamily="18" charset="0"/>
              </a:rPr>
              <a:t> </a:t>
            </a:r>
          </a:p>
          <a:p>
            <a:pPr algn="ctr">
              <a:spcBef>
                <a:spcPct val="0"/>
              </a:spcBef>
              <a:buClr>
                <a:srgbClr val="FF3300"/>
              </a:buClr>
              <a:buFontTx/>
              <a:buNone/>
            </a:pPr>
            <a:endParaRPr lang="it-IT" altLang="it-IT" sz="4800" dirty="0">
              <a:cs typeface="Times" panose="02020603050405020304" pitchFamily="18" charset="0"/>
            </a:endParaRPr>
          </a:p>
          <a:p>
            <a:pPr>
              <a:spcBef>
                <a:spcPct val="0"/>
              </a:spcBef>
              <a:buClr>
                <a:srgbClr val="FF3300"/>
              </a:buClr>
              <a:buFontTx/>
              <a:buNone/>
            </a:pPr>
            <a:endParaRPr lang="it-IT" altLang="it-IT" sz="2000" dirty="0">
              <a:cs typeface="Times" panose="02020603050405020304" pitchFamily="18" charset="0"/>
            </a:endParaRPr>
          </a:p>
          <a:p>
            <a:pPr>
              <a:spcBef>
                <a:spcPct val="0"/>
              </a:spcBef>
              <a:buClr>
                <a:srgbClr val="FF3300"/>
              </a:buClr>
            </a:pPr>
            <a:r>
              <a:rPr lang="it-IT" altLang="it-IT" sz="4000" dirty="0">
                <a:cs typeface="Times" panose="02020603050405020304" pitchFamily="18" charset="0"/>
              </a:rPr>
              <a:t> Gli studi dimostrano che </a:t>
            </a:r>
            <a:r>
              <a:rPr lang="it-IT" altLang="it-IT" sz="4000" dirty="0" err="1">
                <a:cs typeface="Times" panose="02020603050405020304" pitchFamily="18" charset="0"/>
              </a:rPr>
              <a:t>Spinosad</a:t>
            </a:r>
            <a:r>
              <a:rPr lang="it-IT" altLang="it-IT" sz="4000" dirty="0">
                <a:cs typeface="Times" panose="02020603050405020304" pitchFamily="18" charset="0"/>
              </a:rPr>
              <a:t> al 0.9% è una terapia topica efficace contro la scabbia</a:t>
            </a:r>
          </a:p>
          <a:p>
            <a:pPr>
              <a:spcBef>
                <a:spcPct val="0"/>
              </a:spcBef>
              <a:buClr>
                <a:srgbClr val="FF3300"/>
              </a:buClr>
            </a:pPr>
            <a:r>
              <a:rPr lang="it-IT" altLang="it-IT" sz="4000" dirty="0">
                <a:cs typeface="Times" panose="02020603050405020304" pitchFamily="18" charset="0"/>
              </a:rPr>
              <a:t> Assenza di resistenza (nuova molecola)</a:t>
            </a:r>
          </a:p>
          <a:p>
            <a:pPr>
              <a:spcBef>
                <a:spcPct val="0"/>
              </a:spcBef>
              <a:buClr>
                <a:srgbClr val="FF3300"/>
              </a:buClr>
              <a:buNone/>
            </a:pPr>
            <a:endParaRPr lang="it-IT" altLang="it-IT" sz="4000" dirty="0">
              <a:cs typeface="Times" panose="02020603050405020304" pitchFamily="18" charset="0"/>
            </a:endParaRPr>
          </a:p>
        </p:txBody>
      </p:sp>
    </p:spTree>
    <p:extLst>
      <p:ext uri="{BB962C8B-B14F-4D97-AF65-F5344CB8AC3E}">
        <p14:creationId xmlns:p14="http://schemas.microsoft.com/office/powerpoint/2010/main" val="468973392"/>
      </p:ext>
    </p:extLst>
  </p:cSld>
  <p:clrMapOvr>
    <a:masterClrMapping/>
  </p:clrMapOvr>
  <p:transition spd="slow">
    <p:strips dir="ru"/>
  </p:transition>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0C6F3F5E-EDF2-4469-A00A-5460FE35DB6D}"/>
              </a:ext>
            </a:extLst>
          </p:cNvPr>
          <p:cNvSpPr>
            <a:spLocks noChangeArrowheads="1"/>
          </p:cNvSpPr>
          <p:nvPr/>
        </p:nvSpPr>
        <p:spPr bwMode="auto">
          <a:xfrm>
            <a:off x="0" y="0"/>
            <a:ext cx="9144000" cy="6801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
                <a:srgbClr val="FF3300"/>
              </a:buClr>
              <a:buFontTx/>
              <a:buNone/>
            </a:pPr>
            <a:r>
              <a:rPr lang="it-IT" altLang="it-IT" sz="4800" dirty="0">
                <a:solidFill>
                  <a:srgbClr val="FF0000"/>
                </a:solidFill>
                <a:cs typeface="Times" panose="02020603050405020304" pitchFamily="18" charset="0"/>
              </a:rPr>
              <a:t>Trattamento  della scabbia</a:t>
            </a:r>
            <a:r>
              <a:rPr lang="it-IT" altLang="it-IT" sz="4800" dirty="0">
                <a:cs typeface="Times" panose="02020603050405020304" pitchFamily="18" charset="0"/>
              </a:rPr>
              <a:t> </a:t>
            </a:r>
          </a:p>
          <a:p>
            <a:pPr algn="ctr">
              <a:spcBef>
                <a:spcPct val="0"/>
              </a:spcBef>
              <a:buClr>
                <a:srgbClr val="FF3300"/>
              </a:buClr>
              <a:buFontTx/>
              <a:buNone/>
            </a:pPr>
            <a:endParaRPr lang="it-IT" altLang="it-IT" sz="4800" dirty="0">
              <a:cs typeface="Times" panose="02020603050405020304" pitchFamily="18" charset="0"/>
            </a:endParaRPr>
          </a:p>
          <a:p>
            <a:pPr>
              <a:spcBef>
                <a:spcPct val="0"/>
              </a:spcBef>
              <a:buClr>
                <a:srgbClr val="FF3300"/>
              </a:buClr>
              <a:buFontTx/>
              <a:buNone/>
            </a:pPr>
            <a:endParaRPr lang="it-IT" altLang="it-IT" sz="2000" dirty="0">
              <a:cs typeface="Times" panose="02020603050405020304" pitchFamily="18" charset="0"/>
            </a:endParaRPr>
          </a:p>
          <a:p>
            <a:pPr>
              <a:spcBef>
                <a:spcPct val="0"/>
              </a:spcBef>
              <a:buClr>
                <a:srgbClr val="FF3300"/>
              </a:buClr>
            </a:pPr>
            <a:r>
              <a:rPr lang="it-IT" altLang="it-IT" sz="4000" dirty="0">
                <a:cs typeface="Times" panose="02020603050405020304" pitchFamily="18" charset="0"/>
              </a:rPr>
              <a:t> I due trial dimostrano la superiorità di </a:t>
            </a:r>
            <a:r>
              <a:rPr lang="it-IT" altLang="it-IT" sz="4000" dirty="0" err="1">
                <a:cs typeface="Times" panose="02020603050405020304" pitchFamily="18" charset="0"/>
              </a:rPr>
              <a:t>Spinosad</a:t>
            </a:r>
            <a:r>
              <a:rPr lang="it-IT" altLang="it-IT" sz="4000" dirty="0">
                <a:cs typeface="Times" panose="02020603050405020304" pitchFamily="18" charset="0"/>
              </a:rPr>
              <a:t> rispetto al veicolo (non-inferiorità)</a:t>
            </a:r>
          </a:p>
          <a:p>
            <a:pPr>
              <a:spcBef>
                <a:spcPct val="0"/>
              </a:spcBef>
              <a:buClr>
                <a:srgbClr val="FF3300"/>
              </a:buClr>
            </a:pPr>
            <a:r>
              <a:rPr lang="it-IT" altLang="it-IT" sz="4000" dirty="0">
                <a:cs typeface="Times" panose="02020603050405020304" pitchFamily="18" charset="0"/>
              </a:rPr>
              <a:t>Ben tollerato (pochi </a:t>
            </a:r>
            <a:r>
              <a:rPr lang="it-IT" altLang="it-IT" sz="4000" dirty="0" err="1">
                <a:cs typeface="Times" panose="02020603050405020304" pitchFamily="18" charset="0"/>
              </a:rPr>
              <a:t>AEs</a:t>
            </a:r>
            <a:r>
              <a:rPr lang="it-IT" altLang="it-IT" sz="4000" dirty="0">
                <a:cs typeface="Times" panose="02020603050405020304" pitchFamily="18" charset="0"/>
              </a:rPr>
              <a:t>)</a:t>
            </a:r>
          </a:p>
          <a:p>
            <a:pPr>
              <a:spcBef>
                <a:spcPct val="0"/>
              </a:spcBef>
              <a:buClr>
                <a:srgbClr val="FF3300"/>
              </a:buClr>
            </a:pPr>
            <a:r>
              <a:rPr lang="it-IT" altLang="it-IT" sz="4000" dirty="0">
                <a:cs typeface="Times" panose="02020603050405020304" pitchFamily="18" charset="0"/>
              </a:rPr>
              <a:t>Unico giorno di applicazione</a:t>
            </a:r>
          </a:p>
          <a:p>
            <a:pPr>
              <a:spcBef>
                <a:spcPct val="0"/>
              </a:spcBef>
              <a:buClr>
                <a:srgbClr val="FF3300"/>
              </a:buClr>
            </a:pPr>
            <a:r>
              <a:rPr lang="it-IT" altLang="it-IT" sz="4000" dirty="0">
                <a:cs typeface="Times" panose="02020603050405020304" pitchFamily="18" charset="0"/>
              </a:rPr>
              <a:t>FDA </a:t>
            </a:r>
            <a:r>
              <a:rPr lang="it-IT" altLang="it-IT" sz="4000" dirty="0" err="1">
                <a:cs typeface="Times" panose="02020603050405020304" pitchFamily="18" charset="0"/>
              </a:rPr>
              <a:t>approval</a:t>
            </a:r>
            <a:r>
              <a:rPr lang="it-IT" altLang="it-IT" sz="4000" dirty="0">
                <a:cs typeface="Times" panose="02020603050405020304" pitchFamily="18" charset="0"/>
              </a:rPr>
              <a:t> ad Aprile 2021</a:t>
            </a:r>
          </a:p>
          <a:p>
            <a:pPr>
              <a:spcBef>
                <a:spcPct val="0"/>
              </a:spcBef>
              <a:buClr>
                <a:srgbClr val="FF3300"/>
              </a:buClr>
            </a:pPr>
            <a:endParaRPr lang="it-IT" altLang="it-IT" sz="4000" dirty="0">
              <a:cs typeface="Times" panose="02020603050405020304" pitchFamily="18" charset="0"/>
            </a:endParaRPr>
          </a:p>
          <a:p>
            <a:pPr>
              <a:spcBef>
                <a:spcPct val="0"/>
              </a:spcBef>
              <a:buClr>
                <a:srgbClr val="FF3300"/>
              </a:buClr>
              <a:buNone/>
            </a:pPr>
            <a:endParaRPr lang="it-IT" altLang="it-IT" sz="4000" dirty="0">
              <a:cs typeface="Times" panose="02020603050405020304" pitchFamily="18" charset="0"/>
            </a:endParaRPr>
          </a:p>
        </p:txBody>
      </p:sp>
    </p:spTree>
    <p:extLst>
      <p:ext uri="{BB962C8B-B14F-4D97-AF65-F5344CB8AC3E}">
        <p14:creationId xmlns:p14="http://schemas.microsoft.com/office/powerpoint/2010/main" val="1251540170"/>
      </p:ext>
    </p:extLst>
  </p:cSld>
  <p:clrMapOvr>
    <a:masterClrMapping/>
  </p:clrMapOvr>
  <p:transition spd="slow">
    <p:strips dir="ru"/>
  </p:transition>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F37AE441-05F1-4CB3-B630-1A41685B208E}"/>
              </a:ext>
            </a:extLst>
          </p:cNvPr>
          <p:cNvPicPr>
            <a:picLocks noChangeAspect="1"/>
          </p:cNvPicPr>
          <p:nvPr/>
        </p:nvPicPr>
        <p:blipFill>
          <a:blip r:embed="rId2">
            <a:lum bright="-20000" contrast="40000"/>
          </a:blip>
          <a:stretch>
            <a:fillRect/>
          </a:stretch>
        </p:blipFill>
        <p:spPr>
          <a:xfrm>
            <a:off x="683568" y="0"/>
            <a:ext cx="7704856" cy="6826418"/>
          </a:xfrm>
          <a:prstGeom prst="rect">
            <a:avLst/>
          </a:prstGeom>
        </p:spPr>
      </p:pic>
    </p:spTree>
    <p:extLst>
      <p:ext uri="{BB962C8B-B14F-4D97-AF65-F5344CB8AC3E}">
        <p14:creationId xmlns:p14="http://schemas.microsoft.com/office/powerpoint/2010/main" val="3236846631"/>
      </p:ext>
    </p:extLst>
  </p:cSld>
  <p:clrMapOvr>
    <a:masterClrMapping/>
  </p:clrMapOvr>
  <p:transition spd="slow">
    <p:strips dir="ru"/>
  </p:transition>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a:extLst>
              <a:ext uri="{FF2B5EF4-FFF2-40B4-BE49-F238E27FC236}">
                <a16:creationId xmlns:a16="http://schemas.microsoft.com/office/drawing/2014/main" id="{C72E06A4-6CBA-434F-92EE-7CBC488A3579}"/>
              </a:ext>
            </a:extLst>
          </p:cNvPr>
          <p:cNvSpPr>
            <a:spLocks noGrp="1" noChangeArrowheads="1"/>
          </p:cNvSpPr>
          <p:nvPr>
            <p:ph type="title"/>
          </p:nvPr>
        </p:nvSpPr>
        <p:spPr>
          <a:xfrm>
            <a:off x="457200" y="2564904"/>
            <a:ext cx="8229600" cy="1143000"/>
          </a:xfrm>
        </p:spPr>
        <p:txBody>
          <a:bodyPr/>
          <a:lstStyle/>
          <a:p>
            <a:pPr eaLnBrk="1" hangingPunct="1"/>
            <a:r>
              <a:rPr lang="it-IT" altLang="it-IT" sz="6000" b="1" dirty="0">
                <a:solidFill>
                  <a:srgbClr val="FF0000"/>
                </a:solidFill>
              </a:rPr>
              <a:t>Corticosteroidi Topici</a:t>
            </a:r>
          </a:p>
        </p:txBody>
      </p:sp>
    </p:spTree>
    <p:extLst>
      <p:ext uri="{BB962C8B-B14F-4D97-AF65-F5344CB8AC3E}">
        <p14:creationId xmlns:p14="http://schemas.microsoft.com/office/powerpoint/2010/main" val="3486892971"/>
      </p:ext>
    </p:extLst>
  </p:cSld>
  <p:clrMapOvr>
    <a:masterClrMapping/>
  </p:clrMapOvr>
  <p:transition spd="slow">
    <p:strips dir="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olo 1">
            <a:extLst>
              <a:ext uri="{FF2B5EF4-FFF2-40B4-BE49-F238E27FC236}">
                <a16:creationId xmlns:a16="http://schemas.microsoft.com/office/drawing/2014/main" id="{AD7D1199-8004-4053-A367-BF9262FCFB82}"/>
              </a:ext>
            </a:extLst>
          </p:cNvPr>
          <p:cNvSpPr>
            <a:spLocks noGrp="1" noChangeArrowheads="1"/>
          </p:cNvSpPr>
          <p:nvPr>
            <p:ph type="title"/>
          </p:nvPr>
        </p:nvSpPr>
        <p:spPr/>
        <p:txBody>
          <a:bodyPr/>
          <a:lstStyle/>
          <a:p>
            <a:r>
              <a:rPr lang="it-IT" altLang="it-IT">
                <a:solidFill>
                  <a:srgbClr val="FF0000"/>
                </a:solidFill>
              </a:rPr>
              <a:t>Scelta del topico</a:t>
            </a:r>
          </a:p>
        </p:txBody>
      </p:sp>
      <p:sp>
        <p:nvSpPr>
          <p:cNvPr id="34819" name="Segnaposto contenuto 2">
            <a:extLst>
              <a:ext uri="{FF2B5EF4-FFF2-40B4-BE49-F238E27FC236}">
                <a16:creationId xmlns:a16="http://schemas.microsoft.com/office/drawing/2014/main" id="{6FBF1511-BB00-465B-8668-52B9628AFCC8}"/>
              </a:ext>
            </a:extLst>
          </p:cNvPr>
          <p:cNvSpPr>
            <a:spLocks noGrp="1" noChangeArrowheads="1"/>
          </p:cNvSpPr>
          <p:nvPr>
            <p:ph idx="1"/>
          </p:nvPr>
        </p:nvSpPr>
        <p:spPr/>
        <p:txBody>
          <a:bodyPr/>
          <a:lstStyle/>
          <a:p>
            <a:r>
              <a:rPr lang="it-IT" altLang="it-IT" sz="2400"/>
              <a:t>L’applicazione topica di agenti antiossidanti può neutralizzare, in parte, i radicali liberi e diminuire o prevenire i segni dell’invecchiamento</a:t>
            </a:r>
          </a:p>
          <a:p>
            <a:r>
              <a:rPr lang="it-IT" altLang="it-IT" sz="2400"/>
              <a:t>Esistono in commercio diversi antiossidanti topici che permettono di prevenire l’invecchiamento ed i danni cutanei indotti dagli UV, di trattare le rughe e l’eritema dovuto ad infiammazione </a:t>
            </a:r>
          </a:p>
        </p:txBody>
      </p:sp>
      <p:pic>
        <p:nvPicPr>
          <p:cNvPr id="5" name="Immagine 4">
            <a:extLst>
              <a:ext uri="{FF2B5EF4-FFF2-40B4-BE49-F238E27FC236}">
                <a16:creationId xmlns:a16="http://schemas.microsoft.com/office/drawing/2014/main" id="{CE54E311-7225-4FC9-9F71-730BF759EC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89009" y="4149080"/>
            <a:ext cx="2233491" cy="2618768"/>
          </a:xfrm>
          <a:prstGeom prst="rect">
            <a:avLst/>
          </a:prstGeom>
        </p:spPr>
      </p:pic>
    </p:spTree>
  </p:cSld>
  <p:clrMapOvr>
    <a:masterClrMapping/>
  </p:clrMapOvr>
  <p:transition spd="slow">
    <p:strips dir="ru"/>
  </p:transition>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a:extLst>
              <a:ext uri="{FF2B5EF4-FFF2-40B4-BE49-F238E27FC236}">
                <a16:creationId xmlns:a16="http://schemas.microsoft.com/office/drawing/2014/main" id="{C72E06A4-6CBA-434F-92EE-7CBC488A3579}"/>
              </a:ext>
            </a:extLst>
          </p:cNvPr>
          <p:cNvSpPr>
            <a:spLocks noGrp="1" noChangeArrowheads="1"/>
          </p:cNvSpPr>
          <p:nvPr>
            <p:ph type="title"/>
          </p:nvPr>
        </p:nvSpPr>
        <p:spPr/>
        <p:txBody>
          <a:bodyPr/>
          <a:lstStyle/>
          <a:p>
            <a:pPr eaLnBrk="1" hangingPunct="1"/>
            <a:r>
              <a:rPr lang="it-IT" altLang="it-IT" b="1">
                <a:solidFill>
                  <a:srgbClr val="FF0000"/>
                </a:solidFill>
              </a:rPr>
              <a:t>Corticosteroidi Topici</a:t>
            </a:r>
          </a:p>
        </p:txBody>
      </p:sp>
      <p:sp>
        <p:nvSpPr>
          <p:cNvPr id="171011" name="Rectangle 3">
            <a:extLst>
              <a:ext uri="{FF2B5EF4-FFF2-40B4-BE49-F238E27FC236}">
                <a16:creationId xmlns:a16="http://schemas.microsoft.com/office/drawing/2014/main" id="{668B0047-DC74-4609-AA5A-63832EFDE08F}"/>
              </a:ext>
            </a:extLst>
          </p:cNvPr>
          <p:cNvSpPr>
            <a:spLocks noGrp="1" noChangeArrowheads="1"/>
          </p:cNvSpPr>
          <p:nvPr>
            <p:ph type="body" idx="1"/>
          </p:nvPr>
        </p:nvSpPr>
        <p:spPr>
          <a:xfrm>
            <a:off x="468313" y="1700213"/>
            <a:ext cx="8229600" cy="4968875"/>
          </a:xfrm>
        </p:spPr>
        <p:txBody>
          <a:bodyPr/>
          <a:lstStyle/>
          <a:p>
            <a:pPr eaLnBrk="1" hangingPunct="1">
              <a:lnSpc>
                <a:spcPct val="80000"/>
              </a:lnSpc>
            </a:pPr>
            <a:r>
              <a:rPr lang="it-IT" altLang="it-IT" sz="2800" dirty="0"/>
              <a:t>I corticosteroidi topici rappresentano, da più di 50 anni, la pietra miliare nella terapia dermatologica</a:t>
            </a:r>
          </a:p>
          <a:p>
            <a:pPr eaLnBrk="1" hangingPunct="1">
              <a:lnSpc>
                <a:spcPct val="80000"/>
              </a:lnSpc>
            </a:pPr>
            <a:r>
              <a:rPr lang="it-IT" altLang="it-IT" sz="2800" dirty="0"/>
              <a:t>I glucocorticoidi sono scelti in base alla loro </a:t>
            </a:r>
            <a:r>
              <a:rPr lang="it-IT" altLang="it-IT" sz="2800" dirty="0">
                <a:solidFill>
                  <a:srgbClr val="FF0000"/>
                </a:solidFill>
              </a:rPr>
              <a:t>potenza</a:t>
            </a:r>
            <a:r>
              <a:rPr lang="it-IT" altLang="it-IT" sz="2800" dirty="0"/>
              <a:t>, alla </a:t>
            </a:r>
            <a:r>
              <a:rPr lang="it-IT" altLang="it-IT" sz="2800" dirty="0">
                <a:solidFill>
                  <a:srgbClr val="FF0000"/>
                </a:solidFill>
              </a:rPr>
              <a:t>sede</a:t>
            </a:r>
            <a:r>
              <a:rPr lang="it-IT" altLang="it-IT" sz="2800" dirty="0"/>
              <a:t> interessata e alla </a:t>
            </a:r>
            <a:r>
              <a:rPr lang="it-IT" altLang="it-IT" sz="2800" dirty="0">
                <a:solidFill>
                  <a:srgbClr val="FF0000"/>
                </a:solidFill>
              </a:rPr>
              <a:t>gravità</a:t>
            </a:r>
            <a:r>
              <a:rPr lang="it-IT" altLang="it-IT" sz="2800" dirty="0"/>
              <a:t> della malattia</a:t>
            </a:r>
          </a:p>
          <a:p>
            <a:pPr eaLnBrk="1" hangingPunct="1">
              <a:lnSpc>
                <a:spcPct val="80000"/>
              </a:lnSpc>
            </a:pPr>
            <a:r>
              <a:rPr lang="it-IT" altLang="it-IT" sz="2800" dirty="0"/>
              <a:t>Secondo un ordine crescente di potenza, è possibile classificare i glucocorticoidi in 4 o 7 classi differenti (classificazione EU/US)</a:t>
            </a:r>
          </a:p>
          <a:p>
            <a:pPr eaLnBrk="1" hangingPunct="1">
              <a:lnSpc>
                <a:spcPct val="80000"/>
              </a:lnSpc>
            </a:pPr>
            <a:r>
              <a:rPr lang="it-IT" altLang="it-IT" sz="2800" dirty="0"/>
              <a:t>I glucocorticoidi meno potenti presentano come struttura di base un </a:t>
            </a:r>
            <a:r>
              <a:rPr lang="it-IT" altLang="it-IT" sz="2800"/>
              <a:t>idrocortisone acetato</a:t>
            </a:r>
            <a:endParaRPr lang="it-IT" altLang="it-IT" sz="2800" dirty="0"/>
          </a:p>
        </p:txBody>
      </p:sp>
    </p:spTree>
  </p:cSld>
  <p:clrMapOvr>
    <a:masterClrMapping/>
  </p:clrMapOvr>
  <p:transition spd="slow">
    <p:strips dir="ru"/>
  </p:transition>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a:extLst>
              <a:ext uri="{FF2B5EF4-FFF2-40B4-BE49-F238E27FC236}">
                <a16:creationId xmlns:a16="http://schemas.microsoft.com/office/drawing/2014/main" id="{F9CC193E-DC9A-466C-8FDD-3E8CF4C118B5}"/>
              </a:ext>
            </a:extLst>
          </p:cNvPr>
          <p:cNvSpPr>
            <a:spLocks noGrp="1" noChangeArrowheads="1"/>
          </p:cNvSpPr>
          <p:nvPr>
            <p:ph type="title"/>
          </p:nvPr>
        </p:nvSpPr>
        <p:spPr/>
        <p:txBody>
          <a:bodyPr/>
          <a:lstStyle/>
          <a:p>
            <a:pPr eaLnBrk="1" hangingPunct="1"/>
            <a:r>
              <a:rPr lang="it-IT" altLang="it-IT" sz="4000" b="1">
                <a:solidFill>
                  <a:srgbClr val="FF0000"/>
                </a:solidFill>
              </a:rPr>
              <a:t>Terapia Topica Steroidea</a:t>
            </a:r>
            <a:br>
              <a:rPr lang="it-IT" altLang="it-IT" sz="4000" b="1">
                <a:solidFill>
                  <a:srgbClr val="FF0000"/>
                </a:solidFill>
              </a:rPr>
            </a:br>
            <a:endParaRPr lang="it-IT" altLang="it-IT" sz="4000" b="1">
              <a:solidFill>
                <a:srgbClr val="FF0000"/>
              </a:solidFill>
            </a:endParaRPr>
          </a:p>
        </p:txBody>
      </p:sp>
      <p:sp>
        <p:nvSpPr>
          <p:cNvPr id="192515" name="Rectangle 3">
            <a:extLst>
              <a:ext uri="{FF2B5EF4-FFF2-40B4-BE49-F238E27FC236}">
                <a16:creationId xmlns:a16="http://schemas.microsoft.com/office/drawing/2014/main" id="{E3523A48-E3E0-42E9-830F-46A109DFF912}"/>
              </a:ext>
            </a:extLst>
          </p:cNvPr>
          <p:cNvSpPr>
            <a:spLocks noGrp="1" noChangeArrowheads="1"/>
          </p:cNvSpPr>
          <p:nvPr>
            <p:ph type="body" idx="1"/>
          </p:nvPr>
        </p:nvSpPr>
        <p:spPr>
          <a:xfrm>
            <a:off x="395288" y="1484313"/>
            <a:ext cx="8229600" cy="4941887"/>
          </a:xfrm>
        </p:spPr>
        <p:txBody>
          <a:bodyPr/>
          <a:lstStyle/>
          <a:p>
            <a:pPr eaLnBrk="1" hangingPunct="1">
              <a:lnSpc>
                <a:spcPct val="90000"/>
              </a:lnSpc>
            </a:pPr>
            <a:r>
              <a:rPr lang="it-IT" altLang="it-IT" sz="2800" dirty="0">
                <a:solidFill>
                  <a:srgbClr val="FF0000"/>
                </a:solidFill>
              </a:rPr>
              <a:t>Potenza dello steroide</a:t>
            </a:r>
          </a:p>
          <a:p>
            <a:pPr eaLnBrk="1" hangingPunct="1">
              <a:lnSpc>
                <a:spcPct val="90000"/>
              </a:lnSpc>
            </a:pPr>
            <a:r>
              <a:rPr lang="it-IT" altLang="it-IT" sz="2800" dirty="0"/>
              <a:t>Quantità </a:t>
            </a:r>
          </a:p>
          <a:p>
            <a:pPr eaLnBrk="1" hangingPunct="1">
              <a:lnSpc>
                <a:spcPct val="90000"/>
              </a:lnSpc>
            </a:pPr>
            <a:r>
              <a:rPr lang="it-IT" altLang="it-IT" sz="2800" dirty="0"/>
              <a:t>Area da trattare</a:t>
            </a:r>
          </a:p>
          <a:p>
            <a:pPr eaLnBrk="1" hangingPunct="1">
              <a:lnSpc>
                <a:spcPct val="90000"/>
              </a:lnSpc>
            </a:pPr>
            <a:r>
              <a:rPr lang="it-IT" altLang="it-IT" sz="2800" dirty="0"/>
              <a:t>Scelta della formulazione</a:t>
            </a:r>
          </a:p>
          <a:p>
            <a:pPr eaLnBrk="1" hangingPunct="1">
              <a:lnSpc>
                <a:spcPct val="90000"/>
              </a:lnSpc>
            </a:pPr>
            <a:r>
              <a:rPr lang="it-IT" altLang="it-IT" sz="2800" dirty="0"/>
              <a:t>Età del paziente</a:t>
            </a:r>
          </a:p>
          <a:p>
            <a:pPr eaLnBrk="1" hangingPunct="1">
              <a:lnSpc>
                <a:spcPct val="90000"/>
              </a:lnSpc>
            </a:pPr>
            <a:r>
              <a:rPr lang="it-IT" altLang="it-IT" sz="2800" dirty="0"/>
              <a:t>Estensione della dermatite</a:t>
            </a:r>
          </a:p>
          <a:p>
            <a:pPr eaLnBrk="1" hangingPunct="1">
              <a:lnSpc>
                <a:spcPct val="90000"/>
              </a:lnSpc>
            </a:pPr>
            <a:r>
              <a:rPr lang="it-IT" altLang="it-IT" sz="2800" dirty="0"/>
              <a:t>Frequenza delle applicazioni</a:t>
            </a:r>
          </a:p>
          <a:p>
            <a:pPr eaLnBrk="1" hangingPunct="1">
              <a:lnSpc>
                <a:spcPct val="90000"/>
              </a:lnSpc>
            </a:pPr>
            <a:r>
              <a:rPr lang="it-IT" altLang="it-IT" sz="2800" dirty="0"/>
              <a:t>Tecniche di medicazione</a:t>
            </a:r>
          </a:p>
          <a:p>
            <a:pPr eaLnBrk="1" hangingPunct="1">
              <a:lnSpc>
                <a:spcPct val="90000"/>
              </a:lnSpc>
            </a:pPr>
            <a:r>
              <a:rPr lang="it-IT" altLang="it-IT" sz="2800" dirty="0"/>
              <a:t>Uso di emollienti/idratanti</a:t>
            </a:r>
          </a:p>
          <a:p>
            <a:pPr eaLnBrk="1" hangingPunct="1">
              <a:lnSpc>
                <a:spcPct val="90000"/>
              </a:lnSpc>
            </a:pPr>
            <a:r>
              <a:rPr lang="it-IT" altLang="it-IT" sz="2800" dirty="0"/>
              <a:t>Costo della terapia</a:t>
            </a:r>
          </a:p>
        </p:txBody>
      </p:sp>
    </p:spTree>
    <p:extLst>
      <p:ext uri="{BB962C8B-B14F-4D97-AF65-F5344CB8AC3E}">
        <p14:creationId xmlns:p14="http://schemas.microsoft.com/office/powerpoint/2010/main" val="2580151058"/>
      </p:ext>
    </p:extLst>
  </p:cSld>
  <p:clrMapOvr>
    <a:masterClrMapping/>
  </p:clrMapOvr>
  <p:transition spd="slow">
    <p:strips dir="ru"/>
  </p:transition>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4">
            <a:extLst>
              <a:ext uri="{FF2B5EF4-FFF2-40B4-BE49-F238E27FC236}">
                <a16:creationId xmlns:a16="http://schemas.microsoft.com/office/drawing/2014/main" id="{55670E3F-B564-466A-9418-6660950642DA}"/>
              </a:ext>
            </a:extLst>
          </p:cNvPr>
          <p:cNvSpPr>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4400">
                <a:solidFill>
                  <a:srgbClr val="FF0000"/>
                </a:solidFill>
              </a:rPr>
              <a:t>Cortisonici Topici</a:t>
            </a:r>
          </a:p>
        </p:txBody>
      </p:sp>
      <p:sp>
        <p:nvSpPr>
          <p:cNvPr id="172035" name="Rectangle 6">
            <a:extLst>
              <a:ext uri="{FF2B5EF4-FFF2-40B4-BE49-F238E27FC236}">
                <a16:creationId xmlns:a16="http://schemas.microsoft.com/office/drawing/2014/main" id="{61F7F47F-4BE3-4D01-A925-D1AE359CFA58}"/>
              </a:ext>
            </a:extLst>
          </p:cNvPr>
          <p:cNvSpPr>
            <a:spLocks noGrp="1" noChangeArrowheads="1"/>
          </p:cNvSpPr>
          <p:nvPr>
            <p:ph type="body" idx="1"/>
          </p:nvPr>
        </p:nvSpPr>
        <p:spPr>
          <a:xfrm>
            <a:off x="457200" y="1916113"/>
            <a:ext cx="8229600" cy="4210050"/>
          </a:xfrm>
        </p:spPr>
        <p:txBody>
          <a:bodyPr/>
          <a:lstStyle/>
          <a:p>
            <a:pPr eaLnBrk="1" hangingPunct="1"/>
            <a:r>
              <a:rPr lang="it-IT" altLang="it-IT"/>
              <a:t>Classe I	        Debole</a:t>
            </a:r>
          </a:p>
          <a:p>
            <a:pPr eaLnBrk="1" hangingPunct="1"/>
            <a:r>
              <a:rPr lang="it-IT" altLang="it-IT"/>
              <a:t>Classe II	Media potenza</a:t>
            </a:r>
          </a:p>
          <a:p>
            <a:pPr eaLnBrk="1" hangingPunct="1"/>
            <a:r>
              <a:rPr lang="it-IT" altLang="it-IT"/>
              <a:t>Classe III	Potente</a:t>
            </a:r>
          </a:p>
          <a:p>
            <a:pPr eaLnBrk="1" hangingPunct="1"/>
            <a:r>
              <a:rPr lang="it-IT" altLang="it-IT"/>
              <a:t>Classe IV	Molto potente</a:t>
            </a:r>
          </a:p>
        </p:txBody>
      </p:sp>
    </p:spTree>
  </p:cSld>
  <p:clrMapOvr>
    <a:masterClrMapping/>
  </p:clrMapOvr>
  <p:transition spd="slow">
    <p:strips dir="ru"/>
  </p:transition>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Immagine 2">
            <a:extLst>
              <a:ext uri="{FF2B5EF4-FFF2-40B4-BE49-F238E27FC236}">
                <a16:creationId xmlns:a16="http://schemas.microsoft.com/office/drawing/2014/main" id="{F7D7162F-BF0A-4A50-A304-FFBDBF627988}"/>
              </a:ext>
            </a:extLst>
          </p:cNvPr>
          <p:cNvPicPr>
            <a:picLocks noChangeAspect="1" noChangeArrowheads="1"/>
          </p:cNvPicPr>
          <p:nvPr/>
        </p:nvPicPr>
        <p:blipFill>
          <a:blip r:embed="rId2">
            <a:lum bright="-20000" contrast="40000"/>
            <a:extLst>
              <a:ext uri="{28A0092B-C50C-407E-A947-70E740481C1C}">
                <a14:useLocalDpi xmlns:a14="http://schemas.microsoft.com/office/drawing/2010/main"/>
              </a:ext>
            </a:extLst>
          </a:blip>
          <a:srcRect/>
          <a:stretch>
            <a:fillRect/>
          </a:stretch>
        </p:blipFill>
        <p:spPr bwMode="auto">
          <a:xfrm>
            <a:off x="539750" y="908050"/>
            <a:ext cx="830897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trips dir="ru"/>
  </p:transition>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4">
            <a:extLst>
              <a:ext uri="{FF2B5EF4-FFF2-40B4-BE49-F238E27FC236}">
                <a16:creationId xmlns:a16="http://schemas.microsoft.com/office/drawing/2014/main" id="{CEB1F280-839A-446E-A2DE-888DFDEC24BE}"/>
              </a:ext>
            </a:extLst>
          </p:cNvPr>
          <p:cNvSpPr>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4400">
                <a:solidFill>
                  <a:srgbClr val="FF0000"/>
                </a:solidFill>
              </a:rPr>
              <a:t>Cortisonici Topici</a:t>
            </a:r>
          </a:p>
        </p:txBody>
      </p:sp>
      <p:sp>
        <p:nvSpPr>
          <p:cNvPr id="167939" name="Rectangle 6">
            <a:extLst>
              <a:ext uri="{FF2B5EF4-FFF2-40B4-BE49-F238E27FC236}">
                <a16:creationId xmlns:a16="http://schemas.microsoft.com/office/drawing/2014/main" id="{09B386A8-DE4B-4B8E-8B56-229A839B3C2B}"/>
              </a:ext>
            </a:extLst>
          </p:cNvPr>
          <p:cNvSpPr>
            <a:spLocks noGrp="1" noChangeArrowheads="1"/>
          </p:cNvSpPr>
          <p:nvPr>
            <p:ph type="body" idx="1"/>
          </p:nvPr>
        </p:nvSpPr>
        <p:spPr/>
        <p:txBody>
          <a:bodyPr/>
          <a:lstStyle/>
          <a:p>
            <a:pPr eaLnBrk="1" hangingPunct="1">
              <a:defRPr/>
            </a:pPr>
            <a:r>
              <a:rPr lang="it-IT" altLang="it-IT" dirty="0"/>
              <a:t>Classe I	        Super potenti</a:t>
            </a:r>
          </a:p>
          <a:p>
            <a:pPr eaLnBrk="1" hangingPunct="1">
              <a:defRPr/>
            </a:pPr>
            <a:r>
              <a:rPr lang="it-IT" altLang="it-IT" dirty="0"/>
              <a:t>Classe II	Molto potenti</a:t>
            </a:r>
          </a:p>
          <a:p>
            <a:pPr eaLnBrk="1" hangingPunct="1">
              <a:defRPr/>
            </a:pPr>
            <a:r>
              <a:rPr lang="it-IT" altLang="it-IT" dirty="0"/>
              <a:t>Classe III	Potenti</a:t>
            </a:r>
          </a:p>
          <a:p>
            <a:pPr eaLnBrk="1" hangingPunct="1">
              <a:defRPr/>
            </a:pPr>
            <a:r>
              <a:rPr lang="it-IT" altLang="it-IT" dirty="0"/>
              <a:t>Classe IV	Media potenza A</a:t>
            </a:r>
          </a:p>
          <a:p>
            <a:pPr eaLnBrk="1" hangingPunct="1">
              <a:defRPr/>
            </a:pPr>
            <a:r>
              <a:rPr lang="it-IT" altLang="it-IT" dirty="0"/>
              <a:t>Classe V	Media potenza B</a:t>
            </a:r>
          </a:p>
          <a:p>
            <a:pPr eaLnBrk="1" hangingPunct="1">
              <a:defRPr/>
            </a:pPr>
            <a:r>
              <a:rPr lang="it-IT" altLang="it-IT" dirty="0"/>
              <a:t>Classe VI	Potenza minima A</a:t>
            </a:r>
          </a:p>
          <a:p>
            <a:pPr eaLnBrk="1" hangingPunct="1">
              <a:defRPr/>
            </a:pPr>
            <a:r>
              <a:rPr lang="it-IT" altLang="it-IT" dirty="0"/>
              <a:t>Classe VII	Potenza minima B</a:t>
            </a:r>
          </a:p>
          <a:p>
            <a:pPr marL="0" indent="0" eaLnBrk="1" hangingPunct="1">
              <a:buFontTx/>
              <a:buNone/>
              <a:defRPr/>
            </a:pPr>
            <a:endParaRPr lang="da-DK" altLang="it-IT" sz="1100" dirty="0"/>
          </a:p>
          <a:p>
            <a:pPr marL="0" indent="0" eaLnBrk="1" hangingPunct="1">
              <a:buFontTx/>
              <a:buNone/>
              <a:defRPr/>
            </a:pPr>
            <a:r>
              <a:rPr lang="da-DK" altLang="it-IT" sz="1100" dirty="0"/>
              <a:t>Modificata da : Hengge UR, et al. J Am Acad Dermatol. 2006;54(1):1-15</a:t>
            </a:r>
            <a:endParaRPr lang="it-IT" altLang="it-IT" sz="1100" dirty="0"/>
          </a:p>
        </p:txBody>
      </p:sp>
    </p:spTree>
  </p:cSld>
  <p:clrMapOvr>
    <a:masterClrMapping/>
  </p:clrMapOvr>
  <p:transition spd="slow">
    <p:strips dir="ru"/>
  </p:transition>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6" descr="elettivo4">
            <a:extLst>
              <a:ext uri="{FF2B5EF4-FFF2-40B4-BE49-F238E27FC236}">
                <a16:creationId xmlns:a16="http://schemas.microsoft.com/office/drawing/2014/main" id="{9AE46ED8-CE93-4C9B-9286-FEBB09C0B8D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5288" y="44450"/>
            <a:ext cx="8280400" cy="67754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strips dir="ru"/>
  </p:transition>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7" descr="elettivo3">
            <a:extLst>
              <a:ext uri="{FF2B5EF4-FFF2-40B4-BE49-F238E27FC236}">
                <a16:creationId xmlns:a16="http://schemas.microsoft.com/office/drawing/2014/main" id="{4154EAA8-0AAA-4AA0-8097-2C9F3E0C8332}"/>
              </a:ext>
            </a:extLst>
          </p:cNvPr>
          <p:cNvPicPr>
            <a:picLocks noGrp="1" noChangeAspect="1" noChangeArrowheads="1"/>
          </p:cNvPicPr>
          <p:nvPr>
            <p:ph/>
          </p:nvPr>
        </p:nvPicPr>
        <p:blipFill>
          <a:blip r:embed="rId2">
            <a:extLst>
              <a:ext uri="{28A0092B-C50C-407E-A947-70E740481C1C}">
                <a14:useLocalDpi xmlns:a14="http://schemas.microsoft.com/office/drawing/2010/main"/>
              </a:ext>
            </a:extLst>
          </a:blip>
          <a:srcRect/>
          <a:stretch>
            <a:fillRect/>
          </a:stretch>
        </p:blipFill>
        <p:spPr>
          <a:xfrm>
            <a:off x="1403350" y="115888"/>
            <a:ext cx="6450013" cy="6669087"/>
          </a:xfrm>
          <a:noFill/>
          <a:ln>
            <a:solidFill>
              <a:schemeClr val="tx1"/>
            </a:solidFill>
            <a:miter lim="800000"/>
            <a:headEnd/>
            <a:tailEnd/>
          </a:ln>
        </p:spPr>
      </p:pic>
    </p:spTree>
  </p:cSld>
  <p:clrMapOvr>
    <a:masterClrMapping/>
  </p:clrMapOvr>
  <p:transition spd="slow">
    <p:strips dir="ru"/>
  </p:transition>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3A606157-9B24-494F-978C-D905EDECCA02}"/>
              </a:ext>
            </a:extLst>
          </p:cNvPr>
          <p:cNvSpPr>
            <a:spLocks noGrp="1" noChangeArrowheads="1"/>
          </p:cNvSpPr>
          <p:nvPr>
            <p:ph type="title"/>
          </p:nvPr>
        </p:nvSpPr>
        <p:spPr/>
        <p:txBody>
          <a:bodyPr/>
          <a:lstStyle/>
          <a:p>
            <a:pPr eaLnBrk="1" hangingPunct="1"/>
            <a:r>
              <a:rPr lang="it-IT" altLang="it-IT" b="1">
                <a:solidFill>
                  <a:srgbClr val="FF0000"/>
                </a:solidFill>
              </a:rPr>
              <a:t>Corticosteroidi Topici</a:t>
            </a:r>
          </a:p>
        </p:txBody>
      </p:sp>
      <p:sp>
        <p:nvSpPr>
          <p:cNvPr id="177155" name="Rectangle 3">
            <a:extLst>
              <a:ext uri="{FF2B5EF4-FFF2-40B4-BE49-F238E27FC236}">
                <a16:creationId xmlns:a16="http://schemas.microsoft.com/office/drawing/2014/main" id="{BB33107A-51C2-4C37-8FB1-96782D824996}"/>
              </a:ext>
            </a:extLst>
          </p:cNvPr>
          <p:cNvSpPr>
            <a:spLocks noGrp="1" noChangeArrowheads="1"/>
          </p:cNvSpPr>
          <p:nvPr>
            <p:ph type="body" idx="1"/>
          </p:nvPr>
        </p:nvSpPr>
        <p:spPr>
          <a:xfrm>
            <a:off x="468313" y="1700213"/>
            <a:ext cx="8229600" cy="4968875"/>
          </a:xfrm>
        </p:spPr>
        <p:txBody>
          <a:bodyPr/>
          <a:lstStyle/>
          <a:p>
            <a:pPr eaLnBrk="1" hangingPunct="1">
              <a:lnSpc>
                <a:spcPct val="80000"/>
              </a:lnSpc>
            </a:pPr>
            <a:r>
              <a:rPr lang="it-IT" altLang="it-IT" sz="2800"/>
              <a:t>Gli steroidi molto potenti sono molto efficaci</a:t>
            </a:r>
          </a:p>
          <a:p>
            <a:pPr eaLnBrk="1" hangingPunct="1">
              <a:lnSpc>
                <a:spcPct val="80000"/>
              </a:lnSpc>
            </a:pPr>
            <a:r>
              <a:rPr lang="it-IT" altLang="it-IT" sz="2800"/>
              <a:t>Presentano un rischio maggiore di effetti collaterali</a:t>
            </a:r>
          </a:p>
          <a:p>
            <a:pPr eaLnBrk="1" hangingPunct="1">
              <a:lnSpc>
                <a:spcPct val="80000"/>
              </a:lnSpc>
            </a:pPr>
            <a:r>
              <a:rPr lang="it-IT" altLang="it-IT" sz="2800"/>
              <a:t>Sono usati per periodi brevi e induzione della remissione</a:t>
            </a:r>
          </a:p>
          <a:p>
            <a:pPr eaLnBrk="1" hangingPunct="1">
              <a:lnSpc>
                <a:spcPct val="80000"/>
              </a:lnSpc>
            </a:pPr>
            <a:r>
              <a:rPr lang="it-IT" altLang="it-IT" sz="2800"/>
              <a:t>I corticosteroidi con il miglior rapporto rischio/benefico sono quelli di classe III</a:t>
            </a:r>
          </a:p>
          <a:p>
            <a:pPr eaLnBrk="1" hangingPunct="1">
              <a:lnSpc>
                <a:spcPct val="80000"/>
              </a:lnSpc>
            </a:pPr>
            <a:r>
              <a:rPr lang="it-IT" altLang="it-IT" sz="2800"/>
              <a:t>Limitati effetti collaterali e possono essere utilizzati per tempi più protratti</a:t>
            </a:r>
          </a:p>
        </p:txBody>
      </p:sp>
    </p:spTree>
  </p:cSld>
  <p:clrMapOvr>
    <a:masterClrMapping/>
  </p:clrMapOvr>
  <p:transition spd="slow">
    <p:strips dir="ru"/>
  </p:transition>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Immagine 2">
            <a:extLst>
              <a:ext uri="{FF2B5EF4-FFF2-40B4-BE49-F238E27FC236}">
                <a16:creationId xmlns:a16="http://schemas.microsoft.com/office/drawing/2014/main" id="{F7D7162F-BF0A-4A50-A304-FFBDBF627988}"/>
              </a:ext>
            </a:extLst>
          </p:cNvPr>
          <p:cNvPicPr>
            <a:picLocks noChangeAspect="1" noChangeArrowheads="1"/>
          </p:cNvPicPr>
          <p:nvPr/>
        </p:nvPicPr>
        <p:blipFill>
          <a:blip r:embed="rId2">
            <a:lum bright="-20000" contrast="40000"/>
            <a:extLst>
              <a:ext uri="{28A0092B-C50C-407E-A947-70E740481C1C}">
                <a14:useLocalDpi xmlns:a14="http://schemas.microsoft.com/office/drawing/2010/main"/>
              </a:ext>
            </a:extLst>
          </a:blip>
          <a:srcRect/>
          <a:stretch>
            <a:fillRect/>
          </a:stretch>
        </p:blipFill>
        <p:spPr bwMode="auto">
          <a:xfrm>
            <a:off x="539750" y="908050"/>
            <a:ext cx="830897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6635862"/>
      </p:ext>
    </p:extLst>
  </p:cSld>
  <p:clrMapOvr>
    <a:masterClrMapping/>
  </p:clrMapOvr>
  <p:transition spd="slow">
    <p:strips dir="ru"/>
  </p:transition>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86C55009-9CD9-445D-A49B-CDE4CBB4A671}"/>
              </a:ext>
            </a:extLst>
          </p:cNvPr>
          <p:cNvSpPr>
            <a:spLocks noGrp="1" noChangeArrowheads="1"/>
          </p:cNvSpPr>
          <p:nvPr>
            <p:ph type="title"/>
          </p:nvPr>
        </p:nvSpPr>
        <p:spPr/>
        <p:txBody>
          <a:bodyPr/>
          <a:lstStyle/>
          <a:p>
            <a:pPr eaLnBrk="1" hangingPunct="1"/>
            <a:r>
              <a:rPr lang="it-IT" altLang="it-IT" b="1">
                <a:solidFill>
                  <a:srgbClr val="FF0000"/>
                </a:solidFill>
              </a:rPr>
              <a:t>Corticosteroidi Topici</a:t>
            </a:r>
          </a:p>
        </p:txBody>
      </p:sp>
      <p:sp>
        <p:nvSpPr>
          <p:cNvPr id="178179" name="Rectangle 3">
            <a:extLst>
              <a:ext uri="{FF2B5EF4-FFF2-40B4-BE49-F238E27FC236}">
                <a16:creationId xmlns:a16="http://schemas.microsoft.com/office/drawing/2014/main" id="{19A628BF-7129-4350-B017-70EF6585BFB3}"/>
              </a:ext>
            </a:extLst>
          </p:cNvPr>
          <p:cNvSpPr>
            <a:spLocks noGrp="1" noChangeArrowheads="1"/>
          </p:cNvSpPr>
          <p:nvPr>
            <p:ph type="body" idx="1"/>
          </p:nvPr>
        </p:nvSpPr>
        <p:spPr>
          <a:xfrm>
            <a:off x="468313" y="1700213"/>
            <a:ext cx="8229600" cy="4968875"/>
          </a:xfrm>
        </p:spPr>
        <p:txBody>
          <a:bodyPr/>
          <a:lstStyle/>
          <a:p>
            <a:pPr eaLnBrk="1" hangingPunct="1">
              <a:lnSpc>
                <a:spcPct val="80000"/>
              </a:lnSpc>
            </a:pPr>
            <a:r>
              <a:rPr lang="it-IT" altLang="it-IT" sz="2800" dirty="0"/>
              <a:t>Meccanismo d’azione</a:t>
            </a:r>
          </a:p>
          <a:p>
            <a:pPr eaLnBrk="1" hangingPunct="1">
              <a:lnSpc>
                <a:spcPct val="80000"/>
              </a:lnSpc>
            </a:pPr>
            <a:r>
              <a:rPr lang="it-IT" altLang="it-IT" sz="2800" dirty="0"/>
              <a:t>L’attività antiflogistica dei corticosteroidi topici è mediata dal legame con uno specifico recettore citoplasmatico </a:t>
            </a:r>
          </a:p>
          <a:p>
            <a:pPr eaLnBrk="1" hangingPunct="1">
              <a:lnSpc>
                <a:spcPct val="80000"/>
              </a:lnSpc>
            </a:pPr>
            <a:r>
              <a:rPr lang="it-IT" altLang="it-IT" sz="2800" dirty="0" err="1"/>
              <a:t>Transmigrazione</a:t>
            </a:r>
            <a:r>
              <a:rPr lang="it-IT" altLang="it-IT" sz="2800" dirty="0"/>
              <a:t> nel nucleo dove regola la trascrizione di specifici geni</a:t>
            </a:r>
          </a:p>
          <a:p>
            <a:pPr eaLnBrk="1" hangingPunct="1">
              <a:lnSpc>
                <a:spcPct val="80000"/>
              </a:lnSpc>
            </a:pPr>
            <a:r>
              <a:rPr lang="it-IT" altLang="it-IT" sz="2800" dirty="0"/>
              <a:t>Blocco della sintesi di numerose molecole attive nella flogosi (citochine, chemochine, molecole d’adesione, enzimi) </a:t>
            </a:r>
          </a:p>
          <a:p>
            <a:pPr eaLnBrk="1" hangingPunct="1">
              <a:lnSpc>
                <a:spcPct val="80000"/>
              </a:lnSpc>
            </a:pPr>
            <a:r>
              <a:rPr lang="it-IT" altLang="it-IT" sz="2800" dirty="0"/>
              <a:t>Attivazione di molecole antinfiammatorie</a:t>
            </a:r>
          </a:p>
          <a:p>
            <a:pPr eaLnBrk="1" hangingPunct="1">
              <a:lnSpc>
                <a:spcPct val="80000"/>
              </a:lnSpc>
            </a:pPr>
            <a:endParaRPr lang="it-IT" altLang="it-IT" sz="2800" dirty="0"/>
          </a:p>
        </p:txBody>
      </p:sp>
    </p:spTree>
  </p:cSld>
  <p:clrMapOvr>
    <a:masterClrMapping/>
  </p:clrMapOvr>
  <p:transition spd="slow">
    <p:strips dir="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olo 1">
            <a:extLst>
              <a:ext uri="{FF2B5EF4-FFF2-40B4-BE49-F238E27FC236}">
                <a16:creationId xmlns:a16="http://schemas.microsoft.com/office/drawing/2014/main" id="{065FEF93-D44A-45F6-A18C-9D08B839B112}"/>
              </a:ext>
            </a:extLst>
          </p:cNvPr>
          <p:cNvSpPr>
            <a:spLocks noGrp="1" noChangeArrowheads="1"/>
          </p:cNvSpPr>
          <p:nvPr>
            <p:ph type="title"/>
          </p:nvPr>
        </p:nvSpPr>
        <p:spPr/>
        <p:txBody>
          <a:bodyPr/>
          <a:lstStyle/>
          <a:p>
            <a:r>
              <a:rPr lang="it-IT" altLang="it-IT">
                <a:solidFill>
                  <a:srgbClr val="FF0000"/>
                </a:solidFill>
              </a:rPr>
              <a:t>Scelta del topico</a:t>
            </a:r>
          </a:p>
        </p:txBody>
      </p:sp>
      <p:sp>
        <p:nvSpPr>
          <p:cNvPr id="35843" name="Segnaposto contenuto 2">
            <a:extLst>
              <a:ext uri="{FF2B5EF4-FFF2-40B4-BE49-F238E27FC236}">
                <a16:creationId xmlns:a16="http://schemas.microsoft.com/office/drawing/2014/main" id="{70579112-3297-448B-B767-46B66A8E93E1}"/>
              </a:ext>
            </a:extLst>
          </p:cNvPr>
          <p:cNvSpPr>
            <a:spLocks noGrp="1" noChangeArrowheads="1"/>
          </p:cNvSpPr>
          <p:nvPr>
            <p:ph idx="1"/>
          </p:nvPr>
        </p:nvSpPr>
        <p:spPr/>
        <p:txBody>
          <a:bodyPr/>
          <a:lstStyle/>
          <a:p>
            <a:r>
              <a:rPr lang="it-IT" altLang="it-IT" sz="2400" dirty="0"/>
              <a:t>La Food and Drug Administration (FDA) ha identificato 8 differenti formulazioni topiche: unguenti, emulsioni, creme, soluzioni, sospensioni, paste, gel, ed “altro” (es. aerosol, polveri, patch, ecc.)</a:t>
            </a:r>
          </a:p>
          <a:p>
            <a:r>
              <a:rPr lang="it-IT" altLang="it-IT" sz="2400" dirty="0"/>
              <a:t>Le nuove formulazioni, che vengono definite dalla voce “altro”, come spray, schiuma e gel, stanno diventando di utilizzo sempre più comune</a:t>
            </a:r>
          </a:p>
          <a:p>
            <a:r>
              <a:rPr lang="it-IT" altLang="it-IT" sz="2400" dirty="0"/>
              <a:t>Infatti, esse presentano il vantaggio di avere una maggiore accettabilità da parte del paziente con minori eventi indesiderati senza compromissione dell’efficacia</a:t>
            </a:r>
          </a:p>
        </p:txBody>
      </p:sp>
    </p:spTree>
  </p:cSld>
  <p:clrMapOvr>
    <a:masterClrMapping/>
  </p:clrMapOvr>
  <p:transition spd="slow">
    <p:strips dir="ru"/>
  </p:transition>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itolo 1">
            <a:extLst>
              <a:ext uri="{FF2B5EF4-FFF2-40B4-BE49-F238E27FC236}">
                <a16:creationId xmlns:a16="http://schemas.microsoft.com/office/drawing/2014/main" id="{43CFACB1-404A-43CD-B4EF-422A0140B017}"/>
              </a:ext>
            </a:extLst>
          </p:cNvPr>
          <p:cNvSpPr>
            <a:spLocks noGrp="1" noChangeArrowheads="1"/>
          </p:cNvSpPr>
          <p:nvPr>
            <p:ph type="title"/>
          </p:nvPr>
        </p:nvSpPr>
        <p:spPr/>
        <p:txBody>
          <a:bodyPr/>
          <a:lstStyle/>
          <a:p>
            <a:endParaRPr lang="it-IT" altLang="it-IT"/>
          </a:p>
        </p:txBody>
      </p:sp>
      <p:sp>
        <p:nvSpPr>
          <p:cNvPr id="179203" name="Segnaposto contenuto 2">
            <a:extLst>
              <a:ext uri="{FF2B5EF4-FFF2-40B4-BE49-F238E27FC236}">
                <a16:creationId xmlns:a16="http://schemas.microsoft.com/office/drawing/2014/main" id="{5F4013ED-EF27-480C-A653-C5E5FCECD0A8}"/>
              </a:ext>
            </a:extLst>
          </p:cNvPr>
          <p:cNvSpPr>
            <a:spLocks noGrp="1" noChangeArrowheads="1"/>
          </p:cNvSpPr>
          <p:nvPr>
            <p:ph idx="1"/>
          </p:nvPr>
        </p:nvSpPr>
        <p:spPr/>
        <p:txBody>
          <a:bodyPr/>
          <a:lstStyle/>
          <a:p>
            <a:endParaRPr lang="it-IT" altLang="it-IT"/>
          </a:p>
        </p:txBody>
      </p:sp>
      <p:pic>
        <p:nvPicPr>
          <p:cNvPr id="179204" name="Immagine 4">
            <a:extLst>
              <a:ext uri="{FF2B5EF4-FFF2-40B4-BE49-F238E27FC236}">
                <a16:creationId xmlns:a16="http://schemas.microsoft.com/office/drawing/2014/main" id="{AC2E6CF2-B397-4D9C-9087-F2CA59A577EE}"/>
              </a:ext>
            </a:extLst>
          </p:cNvPr>
          <p:cNvPicPr>
            <a:picLocks noChangeAspect="1" noChangeArrowheads="1"/>
          </p:cNvPicPr>
          <p:nvPr/>
        </p:nvPicPr>
        <p:blipFill>
          <a:blip r:embed="rId2">
            <a:lum bright="-20000" contrast="40000"/>
            <a:extLst>
              <a:ext uri="{28A0092B-C50C-407E-A947-70E740481C1C}">
                <a14:useLocalDpi xmlns:a14="http://schemas.microsoft.com/office/drawing/2010/main"/>
              </a:ext>
            </a:extLst>
          </a:blip>
          <a:srcRect/>
          <a:stretch>
            <a:fillRect/>
          </a:stretch>
        </p:blipFill>
        <p:spPr bwMode="auto">
          <a:xfrm>
            <a:off x="457200" y="268482"/>
            <a:ext cx="8378825" cy="58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e 1">
            <a:extLst>
              <a:ext uri="{FF2B5EF4-FFF2-40B4-BE49-F238E27FC236}">
                <a16:creationId xmlns:a16="http://schemas.microsoft.com/office/drawing/2014/main" id="{59C18F8B-EC94-40D8-8DF2-FFAED31972E5}"/>
              </a:ext>
            </a:extLst>
          </p:cNvPr>
          <p:cNvSpPr/>
          <p:nvPr/>
        </p:nvSpPr>
        <p:spPr bwMode="auto">
          <a:xfrm>
            <a:off x="611560" y="3789040"/>
            <a:ext cx="2448272" cy="576064"/>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000" b="1" i="0" u="none" strike="noStrike" cap="none" normalizeH="0" baseline="0">
              <a:ln>
                <a:noFill/>
              </a:ln>
              <a:solidFill>
                <a:schemeClr val="tx1"/>
              </a:solidFill>
              <a:effectLst/>
              <a:latin typeface="Arial" charset="0"/>
            </a:endParaRPr>
          </a:p>
        </p:txBody>
      </p:sp>
      <p:sp>
        <p:nvSpPr>
          <p:cNvPr id="6" name="Ovale 5">
            <a:extLst>
              <a:ext uri="{FF2B5EF4-FFF2-40B4-BE49-F238E27FC236}">
                <a16:creationId xmlns:a16="http://schemas.microsoft.com/office/drawing/2014/main" id="{B18103E0-ED4C-476F-AAEB-45FFB7E533F1}"/>
              </a:ext>
            </a:extLst>
          </p:cNvPr>
          <p:cNvSpPr/>
          <p:nvPr/>
        </p:nvSpPr>
        <p:spPr bwMode="auto">
          <a:xfrm>
            <a:off x="3275856" y="3789040"/>
            <a:ext cx="2448272" cy="576064"/>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000" b="1" i="0" u="none" strike="noStrike" cap="none" normalizeH="0" baseline="0" dirty="0">
              <a:ln>
                <a:noFill/>
              </a:ln>
              <a:solidFill>
                <a:schemeClr val="tx1"/>
              </a:solidFill>
              <a:effectLst/>
              <a:latin typeface="Arial" charset="0"/>
            </a:endParaRPr>
          </a:p>
        </p:txBody>
      </p:sp>
      <p:sp>
        <p:nvSpPr>
          <p:cNvPr id="7" name="Ovale 6">
            <a:extLst>
              <a:ext uri="{FF2B5EF4-FFF2-40B4-BE49-F238E27FC236}">
                <a16:creationId xmlns:a16="http://schemas.microsoft.com/office/drawing/2014/main" id="{51FCD557-71C4-4176-9CFB-C4B1FD7BA29D}"/>
              </a:ext>
            </a:extLst>
          </p:cNvPr>
          <p:cNvSpPr/>
          <p:nvPr/>
        </p:nvSpPr>
        <p:spPr bwMode="auto">
          <a:xfrm>
            <a:off x="5868144" y="3789040"/>
            <a:ext cx="2448272" cy="576064"/>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000" b="1" i="0" u="none" strike="noStrike" cap="none" normalizeH="0" baseline="0">
              <a:ln>
                <a:noFill/>
              </a:ln>
              <a:solidFill>
                <a:schemeClr val="tx1"/>
              </a:solidFill>
              <a:effectLst/>
              <a:latin typeface="Arial" charset="0"/>
            </a:endParaRPr>
          </a:p>
        </p:txBody>
      </p:sp>
    </p:spTree>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a:extLst>
              <a:ext uri="{FF2B5EF4-FFF2-40B4-BE49-F238E27FC236}">
                <a16:creationId xmlns:a16="http://schemas.microsoft.com/office/drawing/2014/main" id="{F9CC193E-DC9A-466C-8FDD-3E8CF4C118B5}"/>
              </a:ext>
            </a:extLst>
          </p:cNvPr>
          <p:cNvSpPr>
            <a:spLocks noGrp="1" noChangeArrowheads="1"/>
          </p:cNvSpPr>
          <p:nvPr>
            <p:ph type="title"/>
          </p:nvPr>
        </p:nvSpPr>
        <p:spPr/>
        <p:txBody>
          <a:bodyPr/>
          <a:lstStyle/>
          <a:p>
            <a:pPr eaLnBrk="1" hangingPunct="1"/>
            <a:r>
              <a:rPr lang="it-IT" altLang="it-IT" sz="4000" b="1">
                <a:solidFill>
                  <a:srgbClr val="FF0000"/>
                </a:solidFill>
              </a:rPr>
              <a:t>Terapia Topica Steroidea</a:t>
            </a:r>
            <a:br>
              <a:rPr lang="it-IT" altLang="it-IT" sz="4000" b="1">
                <a:solidFill>
                  <a:srgbClr val="FF0000"/>
                </a:solidFill>
              </a:rPr>
            </a:br>
            <a:endParaRPr lang="it-IT" altLang="it-IT" sz="4000" b="1">
              <a:solidFill>
                <a:srgbClr val="FF0000"/>
              </a:solidFill>
            </a:endParaRPr>
          </a:p>
        </p:txBody>
      </p:sp>
      <p:sp>
        <p:nvSpPr>
          <p:cNvPr id="192515" name="Rectangle 3">
            <a:extLst>
              <a:ext uri="{FF2B5EF4-FFF2-40B4-BE49-F238E27FC236}">
                <a16:creationId xmlns:a16="http://schemas.microsoft.com/office/drawing/2014/main" id="{E3523A48-E3E0-42E9-830F-46A109DFF912}"/>
              </a:ext>
            </a:extLst>
          </p:cNvPr>
          <p:cNvSpPr>
            <a:spLocks noGrp="1" noChangeArrowheads="1"/>
          </p:cNvSpPr>
          <p:nvPr>
            <p:ph type="body" idx="1"/>
          </p:nvPr>
        </p:nvSpPr>
        <p:spPr>
          <a:xfrm>
            <a:off x="395288" y="1484313"/>
            <a:ext cx="8229600" cy="4941887"/>
          </a:xfrm>
        </p:spPr>
        <p:txBody>
          <a:bodyPr/>
          <a:lstStyle/>
          <a:p>
            <a:pPr eaLnBrk="1" hangingPunct="1">
              <a:lnSpc>
                <a:spcPct val="90000"/>
              </a:lnSpc>
            </a:pPr>
            <a:r>
              <a:rPr lang="it-IT" altLang="it-IT" sz="2800" dirty="0">
                <a:solidFill>
                  <a:srgbClr val="FF0000"/>
                </a:solidFill>
              </a:rPr>
              <a:t>Potenza dello steroide</a:t>
            </a:r>
          </a:p>
          <a:p>
            <a:pPr eaLnBrk="1" hangingPunct="1">
              <a:lnSpc>
                <a:spcPct val="90000"/>
              </a:lnSpc>
            </a:pPr>
            <a:r>
              <a:rPr lang="it-IT" altLang="it-IT" sz="2800" dirty="0"/>
              <a:t>Quantità </a:t>
            </a:r>
          </a:p>
          <a:p>
            <a:pPr eaLnBrk="1" hangingPunct="1">
              <a:lnSpc>
                <a:spcPct val="90000"/>
              </a:lnSpc>
            </a:pPr>
            <a:r>
              <a:rPr lang="it-IT" altLang="it-IT" sz="2800" dirty="0"/>
              <a:t>Area da trattare</a:t>
            </a:r>
          </a:p>
          <a:p>
            <a:pPr eaLnBrk="1" hangingPunct="1">
              <a:lnSpc>
                <a:spcPct val="90000"/>
              </a:lnSpc>
            </a:pPr>
            <a:r>
              <a:rPr lang="it-IT" altLang="it-IT" sz="2800" dirty="0"/>
              <a:t>Scelta della formulazione</a:t>
            </a:r>
          </a:p>
          <a:p>
            <a:pPr eaLnBrk="1" hangingPunct="1">
              <a:lnSpc>
                <a:spcPct val="90000"/>
              </a:lnSpc>
            </a:pPr>
            <a:r>
              <a:rPr lang="it-IT" altLang="it-IT" sz="2800" dirty="0"/>
              <a:t>Età del paziente</a:t>
            </a:r>
          </a:p>
          <a:p>
            <a:pPr eaLnBrk="1" hangingPunct="1">
              <a:lnSpc>
                <a:spcPct val="90000"/>
              </a:lnSpc>
            </a:pPr>
            <a:r>
              <a:rPr lang="it-IT" altLang="it-IT" sz="2800" dirty="0"/>
              <a:t>Estensione della dermatite</a:t>
            </a:r>
          </a:p>
          <a:p>
            <a:pPr eaLnBrk="1" hangingPunct="1">
              <a:lnSpc>
                <a:spcPct val="90000"/>
              </a:lnSpc>
            </a:pPr>
            <a:r>
              <a:rPr lang="it-IT" altLang="it-IT" sz="2800" dirty="0"/>
              <a:t>Frequenza delle applicazioni</a:t>
            </a:r>
          </a:p>
          <a:p>
            <a:pPr eaLnBrk="1" hangingPunct="1">
              <a:lnSpc>
                <a:spcPct val="90000"/>
              </a:lnSpc>
            </a:pPr>
            <a:r>
              <a:rPr lang="it-IT" altLang="it-IT" sz="2800" dirty="0"/>
              <a:t>Tecniche di medicazione</a:t>
            </a:r>
          </a:p>
          <a:p>
            <a:pPr eaLnBrk="1" hangingPunct="1">
              <a:lnSpc>
                <a:spcPct val="90000"/>
              </a:lnSpc>
            </a:pPr>
            <a:r>
              <a:rPr lang="it-IT" altLang="it-IT" sz="2800" dirty="0"/>
              <a:t>Uso di emollienti/idratanti</a:t>
            </a:r>
          </a:p>
          <a:p>
            <a:pPr eaLnBrk="1" hangingPunct="1">
              <a:lnSpc>
                <a:spcPct val="90000"/>
              </a:lnSpc>
            </a:pPr>
            <a:r>
              <a:rPr lang="it-IT" altLang="it-IT" sz="2800" dirty="0"/>
              <a:t>Costo della terapia</a:t>
            </a:r>
          </a:p>
        </p:txBody>
      </p:sp>
    </p:spTree>
    <p:extLst>
      <p:ext uri="{BB962C8B-B14F-4D97-AF65-F5344CB8AC3E}">
        <p14:creationId xmlns:p14="http://schemas.microsoft.com/office/powerpoint/2010/main" val="3159196237"/>
      </p:ext>
    </p:extLst>
  </p:cSld>
  <p:clrMapOvr>
    <a:masterClrMapping/>
  </p:clrMapOvr>
  <p:transition spd="slow">
    <p:strips dir="ru"/>
  </p:transition>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2258581C-6E73-43B0-A418-8EDEB75EF011}"/>
              </a:ext>
            </a:extLst>
          </p:cNvPr>
          <p:cNvSpPr>
            <a:spLocks noGrp="1" noChangeArrowheads="1"/>
          </p:cNvSpPr>
          <p:nvPr>
            <p:ph type="title"/>
          </p:nvPr>
        </p:nvSpPr>
        <p:spPr/>
        <p:txBody>
          <a:bodyPr/>
          <a:lstStyle/>
          <a:p>
            <a:pPr eaLnBrk="1" hangingPunct="1"/>
            <a:r>
              <a:rPr lang="it-IT" altLang="it-IT" b="1">
                <a:solidFill>
                  <a:srgbClr val="FF0000"/>
                </a:solidFill>
              </a:rPr>
              <a:t>Corticosteroidi Topici</a:t>
            </a:r>
          </a:p>
        </p:txBody>
      </p:sp>
      <p:sp>
        <p:nvSpPr>
          <p:cNvPr id="190467" name="Rectangle 3">
            <a:extLst>
              <a:ext uri="{FF2B5EF4-FFF2-40B4-BE49-F238E27FC236}">
                <a16:creationId xmlns:a16="http://schemas.microsoft.com/office/drawing/2014/main" id="{82FE38A9-9B01-425A-931F-357D47C6D5BE}"/>
              </a:ext>
            </a:extLst>
          </p:cNvPr>
          <p:cNvSpPr>
            <a:spLocks noGrp="1" noChangeArrowheads="1"/>
          </p:cNvSpPr>
          <p:nvPr>
            <p:ph type="body" idx="1"/>
          </p:nvPr>
        </p:nvSpPr>
        <p:spPr>
          <a:xfrm>
            <a:off x="468313" y="1700213"/>
            <a:ext cx="8229600" cy="4968875"/>
          </a:xfrm>
        </p:spPr>
        <p:txBody>
          <a:bodyPr/>
          <a:lstStyle/>
          <a:p>
            <a:pPr eaLnBrk="1" hangingPunct="1">
              <a:lnSpc>
                <a:spcPct val="80000"/>
              </a:lnSpc>
            </a:pPr>
            <a:r>
              <a:rPr lang="it-IT" altLang="it-IT" sz="2800" dirty="0"/>
              <a:t>Le molecole a bassa potenza sono preferibilmente utilizzate nei bambini e negli anziani </a:t>
            </a:r>
          </a:p>
          <a:p>
            <a:pPr eaLnBrk="1" hangingPunct="1">
              <a:lnSpc>
                <a:spcPct val="80000"/>
              </a:lnSpc>
            </a:pPr>
            <a:r>
              <a:rPr lang="it-IT" altLang="it-IT" sz="2800" dirty="0"/>
              <a:t>Potenziali </a:t>
            </a:r>
            <a:r>
              <a:rPr lang="it-IT" altLang="it-IT" sz="2800" dirty="0">
                <a:solidFill>
                  <a:srgbClr val="FF0000"/>
                </a:solidFill>
              </a:rPr>
              <a:t>rischi</a:t>
            </a:r>
            <a:r>
              <a:rPr lang="it-IT" altLang="it-IT" sz="2800" dirty="0"/>
              <a:t> correlati rispettivamente all’aumento del </a:t>
            </a:r>
            <a:r>
              <a:rPr lang="it-IT" altLang="it-IT" sz="2800" dirty="0">
                <a:solidFill>
                  <a:srgbClr val="FF0000"/>
                </a:solidFill>
              </a:rPr>
              <a:t>rapporto superficie corporea/peso corporeo</a:t>
            </a:r>
            <a:r>
              <a:rPr lang="it-IT" altLang="it-IT" sz="2800" dirty="0"/>
              <a:t> e all’aumento della </a:t>
            </a:r>
            <a:r>
              <a:rPr lang="it-IT" altLang="it-IT" sz="2800" dirty="0">
                <a:solidFill>
                  <a:srgbClr val="FF0000"/>
                </a:solidFill>
              </a:rPr>
              <a:t>fragilità</a:t>
            </a:r>
            <a:r>
              <a:rPr lang="it-IT" altLang="it-IT" sz="2800" dirty="0"/>
              <a:t> cutanea</a:t>
            </a:r>
          </a:p>
          <a:p>
            <a:pPr eaLnBrk="1" hangingPunct="1">
              <a:lnSpc>
                <a:spcPct val="80000"/>
              </a:lnSpc>
            </a:pPr>
            <a:r>
              <a:rPr lang="it-IT" altLang="it-IT" sz="2800" dirty="0"/>
              <a:t>La potenza e l’efficacia di un glucocorticoide ad uso topico  sono spesso misurate sulla base di test di vasocostrizione, test della scomparsa dell’eritema indotto da raggi ultravioletti, modello di infiammazione indotto dal </a:t>
            </a:r>
            <a:r>
              <a:rPr lang="it-IT" altLang="it-IT" sz="2800" dirty="0" err="1"/>
              <a:t>lipopolisaccaride</a:t>
            </a:r>
            <a:r>
              <a:rPr lang="it-IT" altLang="it-IT" sz="2800" dirty="0"/>
              <a:t> di Salmonella, test dell’atrofia e test su cute psoriasica</a:t>
            </a:r>
          </a:p>
        </p:txBody>
      </p:sp>
    </p:spTree>
  </p:cSld>
  <p:clrMapOvr>
    <a:masterClrMapping/>
  </p:clrMapOvr>
  <p:transition spd="slow">
    <p:strips dir="ru"/>
  </p:transition>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a:extLst>
              <a:ext uri="{FF2B5EF4-FFF2-40B4-BE49-F238E27FC236}">
                <a16:creationId xmlns:a16="http://schemas.microsoft.com/office/drawing/2014/main" id="{F9CC193E-DC9A-466C-8FDD-3E8CF4C118B5}"/>
              </a:ext>
            </a:extLst>
          </p:cNvPr>
          <p:cNvSpPr>
            <a:spLocks noGrp="1" noChangeArrowheads="1"/>
          </p:cNvSpPr>
          <p:nvPr>
            <p:ph type="title"/>
          </p:nvPr>
        </p:nvSpPr>
        <p:spPr/>
        <p:txBody>
          <a:bodyPr/>
          <a:lstStyle/>
          <a:p>
            <a:pPr eaLnBrk="1" hangingPunct="1"/>
            <a:r>
              <a:rPr lang="it-IT" altLang="it-IT" sz="4000" b="1">
                <a:solidFill>
                  <a:srgbClr val="FF0000"/>
                </a:solidFill>
              </a:rPr>
              <a:t>Terapia Topica Steroidea</a:t>
            </a:r>
            <a:br>
              <a:rPr lang="it-IT" altLang="it-IT" sz="4000" b="1">
                <a:solidFill>
                  <a:srgbClr val="FF0000"/>
                </a:solidFill>
              </a:rPr>
            </a:br>
            <a:endParaRPr lang="it-IT" altLang="it-IT" sz="4000" b="1">
              <a:solidFill>
                <a:srgbClr val="FF0000"/>
              </a:solidFill>
            </a:endParaRPr>
          </a:p>
        </p:txBody>
      </p:sp>
      <p:sp>
        <p:nvSpPr>
          <p:cNvPr id="192515" name="Rectangle 3">
            <a:extLst>
              <a:ext uri="{FF2B5EF4-FFF2-40B4-BE49-F238E27FC236}">
                <a16:creationId xmlns:a16="http://schemas.microsoft.com/office/drawing/2014/main" id="{E3523A48-E3E0-42E9-830F-46A109DFF912}"/>
              </a:ext>
            </a:extLst>
          </p:cNvPr>
          <p:cNvSpPr>
            <a:spLocks noGrp="1" noChangeArrowheads="1"/>
          </p:cNvSpPr>
          <p:nvPr>
            <p:ph type="body" idx="1"/>
          </p:nvPr>
        </p:nvSpPr>
        <p:spPr>
          <a:xfrm>
            <a:off x="395288" y="1484313"/>
            <a:ext cx="8229600" cy="4941887"/>
          </a:xfrm>
        </p:spPr>
        <p:txBody>
          <a:bodyPr/>
          <a:lstStyle/>
          <a:p>
            <a:pPr eaLnBrk="1" hangingPunct="1">
              <a:lnSpc>
                <a:spcPct val="90000"/>
              </a:lnSpc>
            </a:pPr>
            <a:r>
              <a:rPr lang="it-IT" altLang="it-IT" sz="2800" dirty="0"/>
              <a:t>Potenza dello steroide</a:t>
            </a:r>
          </a:p>
          <a:p>
            <a:pPr eaLnBrk="1" hangingPunct="1">
              <a:lnSpc>
                <a:spcPct val="90000"/>
              </a:lnSpc>
            </a:pPr>
            <a:r>
              <a:rPr lang="it-IT" altLang="it-IT" sz="2800" dirty="0"/>
              <a:t>Quantità </a:t>
            </a:r>
          </a:p>
          <a:p>
            <a:pPr eaLnBrk="1" hangingPunct="1">
              <a:lnSpc>
                <a:spcPct val="90000"/>
              </a:lnSpc>
            </a:pPr>
            <a:r>
              <a:rPr lang="it-IT" altLang="it-IT" sz="2800" dirty="0"/>
              <a:t>Area da trattare</a:t>
            </a:r>
          </a:p>
          <a:p>
            <a:pPr eaLnBrk="1" hangingPunct="1">
              <a:lnSpc>
                <a:spcPct val="90000"/>
              </a:lnSpc>
            </a:pPr>
            <a:r>
              <a:rPr lang="it-IT" altLang="it-IT" sz="2800" dirty="0">
                <a:solidFill>
                  <a:srgbClr val="FF0000"/>
                </a:solidFill>
              </a:rPr>
              <a:t>Scelta della formulazione</a:t>
            </a:r>
          </a:p>
          <a:p>
            <a:pPr eaLnBrk="1" hangingPunct="1">
              <a:lnSpc>
                <a:spcPct val="90000"/>
              </a:lnSpc>
            </a:pPr>
            <a:r>
              <a:rPr lang="it-IT" altLang="it-IT" sz="2800" dirty="0"/>
              <a:t>Età del paziente</a:t>
            </a:r>
          </a:p>
          <a:p>
            <a:pPr eaLnBrk="1" hangingPunct="1">
              <a:lnSpc>
                <a:spcPct val="90000"/>
              </a:lnSpc>
            </a:pPr>
            <a:r>
              <a:rPr lang="it-IT" altLang="it-IT" sz="2800" dirty="0"/>
              <a:t>Estensione della dermatite</a:t>
            </a:r>
          </a:p>
          <a:p>
            <a:pPr eaLnBrk="1" hangingPunct="1">
              <a:lnSpc>
                <a:spcPct val="90000"/>
              </a:lnSpc>
            </a:pPr>
            <a:r>
              <a:rPr lang="it-IT" altLang="it-IT" sz="2800" dirty="0"/>
              <a:t>Frequenza delle applicazioni</a:t>
            </a:r>
          </a:p>
          <a:p>
            <a:pPr eaLnBrk="1" hangingPunct="1">
              <a:lnSpc>
                <a:spcPct val="90000"/>
              </a:lnSpc>
            </a:pPr>
            <a:r>
              <a:rPr lang="it-IT" altLang="it-IT" sz="2800" dirty="0"/>
              <a:t>Tecniche di medicazione</a:t>
            </a:r>
          </a:p>
          <a:p>
            <a:pPr eaLnBrk="1" hangingPunct="1">
              <a:lnSpc>
                <a:spcPct val="90000"/>
              </a:lnSpc>
            </a:pPr>
            <a:r>
              <a:rPr lang="it-IT" altLang="it-IT" sz="2800" dirty="0"/>
              <a:t>Uso di emollienti/idratanti</a:t>
            </a:r>
          </a:p>
          <a:p>
            <a:pPr eaLnBrk="1" hangingPunct="1">
              <a:lnSpc>
                <a:spcPct val="90000"/>
              </a:lnSpc>
            </a:pPr>
            <a:r>
              <a:rPr lang="it-IT" altLang="it-IT" sz="2800" dirty="0"/>
              <a:t>Costo della terapia</a:t>
            </a:r>
          </a:p>
        </p:txBody>
      </p:sp>
    </p:spTree>
    <p:extLst>
      <p:ext uri="{BB962C8B-B14F-4D97-AF65-F5344CB8AC3E}">
        <p14:creationId xmlns:p14="http://schemas.microsoft.com/office/powerpoint/2010/main" val="1511349249"/>
      </p:ext>
    </p:extLst>
  </p:cSld>
  <p:clrMapOvr>
    <a:masterClrMapping/>
  </p:clrMapOvr>
  <p:transition spd="slow">
    <p:strips dir="ru"/>
  </p:transition>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CC815247-6BE3-4E9F-B11D-506916AB804B}"/>
              </a:ext>
            </a:extLst>
          </p:cNvPr>
          <p:cNvSpPr>
            <a:spLocks noGrp="1" noChangeArrowheads="1"/>
          </p:cNvSpPr>
          <p:nvPr>
            <p:ph type="title"/>
          </p:nvPr>
        </p:nvSpPr>
        <p:spPr/>
        <p:txBody>
          <a:bodyPr/>
          <a:lstStyle/>
          <a:p>
            <a:pPr eaLnBrk="1" hangingPunct="1"/>
            <a:r>
              <a:rPr lang="it-IT" altLang="it-IT" b="1">
                <a:solidFill>
                  <a:srgbClr val="FF0000"/>
                </a:solidFill>
              </a:rPr>
              <a:t>Corticosteroidi Topici</a:t>
            </a:r>
          </a:p>
        </p:txBody>
      </p:sp>
      <p:sp>
        <p:nvSpPr>
          <p:cNvPr id="180227" name="Rectangle 3">
            <a:extLst>
              <a:ext uri="{FF2B5EF4-FFF2-40B4-BE49-F238E27FC236}">
                <a16:creationId xmlns:a16="http://schemas.microsoft.com/office/drawing/2014/main" id="{4DF77B63-B2B9-4CAF-9094-EDE7C2CCFED9}"/>
              </a:ext>
            </a:extLst>
          </p:cNvPr>
          <p:cNvSpPr>
            <a:spLocks noGrp="1" noChangeArrowheads="1"/>
          </p:cNvSpPr>
          <p:nvPr>
            <p:ph type="body" idx="1"/>
          </p:nvPr>
        </p:nvSpPr>
        <p:spPr>
          <a:xfrm>
            <a:off x="468313" y="1700213"/>
            <a:ext cx="8229600" cy="4968875"/>
          </a:xfrm>
        </p:spPr>
        <p:txBody>
          <a:bodyPr/>
          <a:lstStyle/>
          <a:p>
            <a:pPr eaLnBrk="1" hangingPunct="1">
              <a:lnSpc>
                <a:spcPct val="80000"/>
              </a:lnSpc>
            </a:pPr>
            <a:r>
              <a:rPr lang="it-IT" altLang="it-IT" sz="2800"/>
              <a:t>Come scelgo la molecola adatta?</a:t>
            </a:r>
          </a:p>
          <a:p>
            <a:pPr eaLnBrk="1" hangingPunct="1">
              <a:lnSpc>
                <a:spcPct val="80000"/>
              </a:lnSpc>
            </a:pPr>
            <a:r>
              <a:rPr lang="it-IT" altLang="it-IT" sz="2800"/>
              <a:t>Il principale ostacolo alla penetrazione di sostanze attraverso la cute è rappresentato dallo strato corneo</a:t>
            </a:r>
          </a:p>
          <a:p>
            <a:pPr eaLnBrk="1" hangingPunct="1">
              <a:lnSpc>
                <a:spcPct val="80000"/>
              </a:lnSpc>
            </a:pPr>
            <a:r>
              <a:rPr lang="it-IT" altLang="it-IT" sz="2800"/>
              <a:t>La diffusione di sostanze dall’esterno procede principalmente attraverso gli spazi extracellulari o i follicoli piliferi</a:t>
            </a:r>
          </a:p>
          <a:p>
            <a:pPr eaLnBrk="1" hangingPunct="1">
              <a:lnSpc>
                <a:spcPct val="80000"/>
              </a:lnSpc>
            </a:pPr>
            <a:r>
              <a:rPr lang="it-IT" altLang="it-IT" sz="2800"/>
              <a:t>L’efficacia oltre alla potenza può dipendere da numerosi fattori</a:t>
            </a:r>
          </a:p>
        </p:txBody>
      </p:sp>
    </p:spTree>
  </p:cSld>
  <p:clrMapOvr>
    <a:masterClrMapping/>
  </p:clrMapOvr>
  <p:transition spd="slow">
    <p:strips dir="ru"/>
  </p:transition>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743CF62A-4D58-451C-A737-E91123344466}"/>
              </a:ext>
            </a:extLst>
          </p:cNvPr>
          <p:cNvSpPr>
            <a:spLocks noGrp="1" noChangeArrowheads="1"/>
          </p:cNvSpPr>
          <p:nvPr>
            <p:ph type="title"/>
          </p:nvPr>
        </p:nvSpPr>
        <p:spPr/>
        <p:txBody>
          <a:bodyPr/>
          <a:lstStyle/>
          <a:p>
            <a:pPr eaLnBrk="1" hangingPunct="1"/>
            <a:r>
              <a:rPr lang="it-IT" altLang="it-IT" b="1">
                <a:solidFill>
                  <a:srgbClr val="FF0000"/>
                </a:solidFill>
              </a:rPr>
              <a:t>Corticosteroidi Topici</a:t>
            </a:r>
          </a:p>
        </p:txBody>
      </p:sp>
      <p:sp>
        <p:nvSpPr>
          <p:cNvPr id="181251" name="Rectangle 3">
            <a:extLst>
              <a:ext uri="{FF2B5EF4-FFF2-40B4-BE49-F238E27FC236}">
                <a16:creationId xmlns:a16="http://schemas.microsoft.com/office/drawing/2014/main" id="{924B4273-4A26-489C-8D53-8021F84AD909}"/>
              </a:ext>
            </a:extLst>
          </p:cNvPr>
          <p:cNvSpPr>
            <a:spLocks noGrp="1" noChangeArrowheads="1"/>
          </p:cNvSpPr>
          <p:nvPr>
            <p:ph type="body" idx="1"/>
          </p:nvPr>
        </p:nvSpPr>
        <p:spPr>
          <a:xfrm>
            <a:off x="468313" y="1700213"/>
            <a:ext cx="8229600" cy="4968875"/>
          </a:xfrm>
        </p:spPr>
        <p:txBody>
          <a:bodyPr/>
          <a:lstStyle/>
          <a:p>
            <a:pPr eaLnBrk="1" hangingPunct="1">
              <a:lnSpc>
                <a:spcPct val="80000"/>
              </a:lnSpc>
            </a:pPr>
            <a:r>
              <a:rPr lang="it-IT" altLang="it-IT" sz="2800" dirty="0"/>
              <a:t>Grado di idratazione dello strato corneo</a:t>
            </a:r>
          </a:p>
          <a:p>
            <a:pPr eaLnBrk="1" hangingPunct="1">
              <a:lnSpc>
                <a:spcPct val="80000"/>
              </a:lnSpc>
            </a:pPr>
            <a:endParaRPr lang="it-IT" altLang="it-IT" sz="2800" dirty="0"/>
          </a:p>
          <a:p>
            <a:pPr eaLnBrk="1" hangingPunct="1">
              <a:lnSpc>
                <a:spcPct val="80000"/>
              </a:lnSpc>
            </a:pPr>
            <a:r>
              <a:rPr lang="it-IT" altLang="it-IT" sz="2800" dirty="0"/>
              <a:t>Alterazioni della barriera cutanea (cute infiammata, lesioni da grattamento, fissurazioni) </a:t>
            </a:r>
          </a:p>
          <a:p>
            <a:pPr eaLnBrk="1" hangingPunct="1">
              <a:lnSpc>
                <a:spcPct val="80000"/>
              </a:lnSpc>
            </a:pPr>
            <a:r>
              <a:rPr lang="it-IT" altLang="it-IT" sz="2800" dirty="0"/>
              <a:t>Aumentano l’assorbimento</a:t>
            </a:r>
          </a:p>
          <a:p>
            <a:pPr eaLnBrk="1" hangingPunct="1">
              <a:lnSpc>
                <a:spcPct val="80000"/>
              </a:lnSpc>
            </a:pPr>
            <a:r>
              <a:rPr lang="it-IT" altLang="it-IT" sz="2800" dirty="0"/>
              <a:t>Inoltre il veicolo ideale consente e migliora il rilascio del principio attivo, si applica facilmente ed è cosmeticamente piacevole per il paziente</a:t>
            </a:r>
          </a:p>
        </p:txBody>
      </p:sp>
    </p:spTree>
  </p:cSld>
  <p:clrMapOvr>
    <a:masterClrMapping/>
  </p:clrMapOvr>
  <p:transition spd="slow">
    <p:strips dir="ru"/>
  </p:transition>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A37FAD78-CF7A-4ADA-BCE2-72CD158B3B9D}"/>
              </a:ext>
            </a:extLst>
          </p:cNvPr>
          <p:cNvSpPr>
            <a:spLocks noGrp="1" noChangeArrowheads="1"/>
          </p:cNvSpPr>
          <p:nvPr>
            <p:ph type="title"/>
          </p:nvPr>
        </p:nvSpPr>
        <p:spPr/>
        <p:txBody>
          <a:bodyPr/>
          <a:lstStyle/>
          <a:p>
            <a:pPr eaLnBrk="1" hangingPunct="1"/>
            <a:r>
              <a:rPr lang="it-IT" altLang="it-IT" b="1">
                <a:solidFill>
                  <a:srgbClr val="FF0000"/>
                </a:solidFill>
              </a:rPr>
              <a:t>Corticosteroidi Topici</a:t>
            </a:r>
          </a:p>
        </p:txBody>
      </p:sp>
      <p:sp>
        <p:nvSpPr>
          <p:cNvPr id="182275" name="Rectangle 3">
            <a:extLst>
              <a:ext uri="{FF2B5EF4-FFF2-40B4-BE49-F238E27FC236}">
                <a16:creationId xmlns:a16="http://schemas.microsoft.com/office/drawing/2014/main" id="{C268F747-FBC8-4E6E-8277-81047E712C73}"/>
              </a:ext>
            </a:extLst>
          </p:cNvPr>
          <p:cNvSpPr>
            <a:spLocks noGrp="1" noChangeArrowheads="1"/>
          </p:cNvSpPr>
          <p:nvPr>
            <p:ph type="body" idx="1"/>
          </p:nvPr>
        </p:nvSpPr>
        <p:spPr>
          <a:xfrm>
            <a:off x="468313" y="1700213"/>
            <a:ext cx="8229600" cy="4968875"/>
          </a:xfrm>
        </p:spPr>
        <p:txBody>
          <a:bodyPr/>
          <a:lstStyle/>
          <a:p>
            <a:pPr eaLnBrk="1" hangingPunct="1">
              <a:lnSpc>
                <a:spcPct val="80000"/>
              </a:lnSpc>
            </a:pPr>
            <a:r>
              <a:rPr lang="it-IT" altLang="it-IT" sz="2800" dirty="0"/>
              <a:t>Le principali formulazioni (insieme di principio attivo e di veicolo) disponibili possono essere distinte in due gruppi</a:t>
            </a:r>
          </a:p>
          <a:p>
            <a:pPr eaLnBrk="1" hangingPunct="1">
              <a:lnSpc>
                <a:spcPct val="80000"/>
              </a:lnSpc>
            </a:pPr>
            <a:endParaRPr lang="it-IT" altLang="it-IT" sz="2800" dirty="0"/>
          </a:p>
          <a:p>
            <a:pPr eaLnBrk="1" hangingPunct="1">
              <a:lnSpc>
                <a:spcPct val="80000"/>
              </a:lnSpc>
            </a:pPr>
            <a:r>
              <a:rPr lang="it-IT" altLang="it-IT" sz="2800" dirty="0">
                <a:solidFill>
                  <a:srgbClr val="FF0000"/>
                </a:solidFill>
              </a:rPr>
              <a:t>Liquidi</a:t>
            </a:r>
            <a:r>
              <a:rPr lang="it-IT" altLang="it-IT" sz="2800" dirty="0"/>
              <a:t> (lozioni, latti) </a:t>
            </a:r>
          </a:p>
          <a:p>
            <a:pPr eaLnBrk="1" hangingPunct="1">
              <a:lnSpc>
                <a:spcPct val="80000"/>
              </a:lnSpc>
            </a:pPr>
            <a:endParaRPr lang="it-IT" altLang="it-IT" sz="2800" dirty="0"/>
          </a:p>
          <a:p>
            <a:pPr eaLnBrk="1" hangingPunct="1">
              <a:lnSpc>
                <a:spcPct val="80000"/>
              </a:lnSpc>
            </a:pPr>
            <a:r>
              <a:rPr lang="it-IT" altLang="it-IT" sz="2800" dirty="0">
                <a:solidFill>
                  <a:srgbClr val="FF0000"/>
                </a:solidFill>
              </a:rPr>
              <a:t>Semisolidi</a:t>
            </a:r>
            <a:r>
              <a:rPr lang="it-IT" altLang="it-IT" sz="2800" dirty="0"/>
              <a:t> (creme, unguenti, gel, </a:t>
            </a:r>
            <a:r>
              <a:rPr lang="it-IT" altLang="it-IT" sz="2800" dirty="0" err="1"/>
              <a:t>paste,schiume</a:t>
            </a:r>
            <a:r>
              <a:rPr lang="it-IT" altLang="it-IT" sz="2800" dirty="0"/>
              <a:t>)</a:t>
            </a:r>
          </a:p>
          <a:p>
            <a:pPr eaLnBrk="1" hangingPunct="1">
              <a:lnSpc>
                <a:spcPct val="80000"/>
              </a:lnSpc>
            </a:pPr>
            <a:endParaRPr lang="it-IT" altLang="it-IT" sz="2800" dirty="0"/>
          </a:p>
          <a:p>
            <a:pPr eaLnBrk="1" hangingPunct="1">
              <a:lnSpc>
                <a:spcPct val="80000"/>
              </a:lnSpc>
            </a:pPr>
            <a:r>
              <a:rPr lang="it-IT" altLang="it-IT" sz="2800" dirty="0"/>
              <a:t>I preparati più potenti sono contenuti in veicoli molto grassi (unguenti) e quelli meno potenti in emulsioni olio in acqua (creme)</a:t>
            </a:r>
          </a:p>
        </p:txBody>
      </p:sp>
    </p:spTree>
  </p:cSld>
  <p:clrMapOvr>
    <a:masterClrMapping/>
  </p:clrMapOvr>
  <p:transition spd="slow">
    <p:strips dir="ru"/>
  </p:transition>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C5BC8C5D-40D1-491A-9E2B-99CBB6A69599}"/>
              </a:ext>
            </a:extLst>
          </p:cNvPr>
          <p:cNvSpPr>
            <a:spLocks noGrp="1" noChangeArrowheads="1"/>
          </p:cNvSpPr>
          <p:nvPr>
            <p:ph type="title"/>
          </p:nvPr>
        </p:nvSpPr>
        <p:spPr/>
        <p:txBody>
          <a:bodyPr/>
          <a:lstStyle/>
          <a:p>
            <a:pPr eaLnBrk="1" hangingPunct="1"/>
            <a:r>
              <a:rPr lang="it-IT" altLang="it-IT" b="1">
                <a:solidFill>
                  <a:srgbClr val="FF0000"/>
                </a:solidFill>
              </a:rPr>
              <a:t>Corticosteroidi Topici</a:t>
            </a:r>
          </a:p>
        </p:txBody>
      </p:sp>
      <p:sp>
        <p:nvSpPr>
          <p:cNvPr id="183299" name="Rectangle 3">
            <a:extLst>
              <a:ext uri="{FF2B5EF4-FFF2-40B4-BE49-F238E27FC236}">
                <a16:creationId xmlns:a16="http://schemas.microsoft.com/office/drawing/2014/main" id="{E994406C-0FFE-408B-9465-6858D5ECDF26}"/>
              </a:ext>
            </a:extLst>
          </p:cNvPr>
          <p:cNvSpPr>
            <a:spLocks noGrp="1" noChangeArrowheads="1"/>
          </p:cNvSpPr>
          <p:nvPr>
            <p:ph type="body" idx="1"/>
          </p:nvPr>
        </p:nvSpPr>
        <p:spPr>
          <a:xfrm>
            <a:off x="468313" y="1700213"/>
            <a:ext cx="8229600" cy="4968875"/>
          </a:xfrm>
        </p:spPr>
        <p:txBody>
          <a:bodyPr/>
          <a:lstStyle/>
          <a:p>
            <a:pPr eaLnBrk="1" hangingPunct="1">
              <a:lnSpc>
                <a:spcPct val="80000"/>
              </a:lnSpc>
            </a:pPr>
            <a:r>
              <a:rPr lang="it-IT" altLang="it-IT" sz="2800"/>
              <a:t>Gli unguenti ostacolano l’evaporazione dell’acqua</a:t>
            </a:r>
          </a:p>
          <a:p>
            <a:pPr eaLnBrk="1" hangingPunct="1">
              <a:lnSpc>
                <a:spcPct val="80000"/>
              </a:lnSpc>
            </a:pPr>
            <a:r>
              <a:rPr lang="it-IT" altLang="it-IT" sz="2800"/>
              <a:t>Idratano lo strato corneo e ne aumentano la permeabilità</a:t>
            </a:r>
          </a:p>
          <a:p>
            <a:pPr eaLnBrk="1" hangingPunct="1">
              <a:lnSpc>
                <a:spcPct val="80000"/>
              </a:lnSpc>
            </a:pPr>
            <a:r>
              <a:rPr lang="it-IT" altLang="it-IT" sz="2800"/>
              <a:t>Creano una sorta di deposito a lento rilascio del farmaco</a:t>
            </a:r>
          </a:p>
          <a:p>
            <a:pPr eaLnBrk="1" hangingPunct="1">
              <a:lnSpc>
                <a:spcPct val="80000"/>
              </a:lnSpc>
            </a:pPr>
            <a:r>
              <a:rPr lang="it-IT" altLang="it-IT" sz="2800"/>
              <a:t>Indicati in caso di lesioni secche e ipercheratosiche ma sono da evitare a livello delle pieghe</a:t>
            </a:r>
          </a:p>
        </p:txBody>
      </p:sp>
    </p:spTree>
  </p:cSld>
  <p:clrMapOvr>
    <a:masterClrMapping/>
  </p:clrMapOvr>
  <p:transition spd="slow">
    <p:strips dir="ru"/>
  </p:transition>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28F35EC-3BA0-42C3-8A88-FB665225BB82}"/>
              </a:ext>
            </a:extLst>
          </p:cNvPr>
          <p:cNvSpPr>
            <a:spLocks noGrp="1"/>
          </p:cNvSpPr>
          <p:nvPr>
            <p:ph type="title"/>
          </p:nvPr>
        </p:nvSpPr>
        <p:spPr/>
        <p:txBody>
          <a:bodyPr/>
          <a:lstStyle/>
          <a:p>
            <a:endParaRPr lang="en-GB"/>
          </a:p>
        </p:txBody>
      </p:sp>
      <p:sp>
        <p:nvSpPr>
          <p:cNvPr id="3" name="Segnaposto contenuto 2">
            <a:extLst>
              <a:ext uri="{FF2B5EF4-FFF2-40B4-BE49-F238E27FC236}">
                <a16:creationId xmlns:a16="http://schemas.microsoft.com/office/drawing/2014/main" id="{16698E7F-6CC2-417E-9200-B01968E48C91}"/>
              </a:ext>
            </a:extLst>
          </p:cNvPr>
          <p:cNvSpPr>
            <a:spLocks noGrp="1"/>
          </p:cNvSpPr>
          <p:nvPr>
            <p:ph idx="1"/>
          </p:nvPr>
        </p:nvSpPr>
        <p:spPr/>
        <p:txBody>
          <a:bodyPr/>
          <a:lstStyle/>
          <a:p>
            <a:endParaRPr lang="en-GB"/>
          </a:p>
        </p:txBody>
      </p:sp>
      <p:pic>
        <p:nvPicPr>
          <p:cNvPr id="5" name="Picture 2" descr="pso 24">
            <a:extLst>
              <a:ext uri="{FF2B5EF4-FFF2-40B4-BE49-F238E27FC236}">
                <a16:creationId xmlns:a16="http://schemas.microsoft.com/office/drawing/2014/main" id="{611D643D-1732-4E80-B87E-F1A8E2DDDAD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99992" y="3717032"/>
            <a:ext cx="4331076" cy="2866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5">
            <a:extLst>
              <a:ext uri="{FF2B5EF4-FFF2-40B4-BE49-F238E27FC236}">
                <a16:creationId xmlns:a16="http://schemas.microsoft.com/office/drawing/2014/main" id="{BBD15951-19E6-4F8F-B058-7E7EA3E98C3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6408" y="29113"/>
            <a:ext cx="4493141" cy="5121084"/>
          </a:xfrm>
          <a:prstGeom prst="rect">
            <a:avLst/>
          </a:prstGeom>
        </p:spPr>
      </p:pic>
    </p:spTree>
    <p:extLst>
      <p:ext uri="{BB962C8B-B14F-4D97-AF65-F5344CB8AC3E}">
        <p14:creationId xmlns:p14="http://schemas.microsoft.com/office/powerpoint/2010/main" val="2418333650"/>
      </p:ext>
    </p:extLst>
  </p:cSld>
  <p:clrMapOvr>
    <a:masterClrMapping/>
  </p:clrMapOvr>
  <p:transition spd="slow">
    <p:strips dir="ru"/>
  </p:transition>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10707827-00FA-41C1-A1A8-BB78B4D83470}"/>
              </a:ext>
            </a:extLst>
          </p:cNvPr>
          <p:cNvSpPr>
            <a:spLocks noGrp="1" noChangeArrowheads="1"/>
          </p:cNvSpPr>
          <p:nvPr>
            <p:ph type="title"/>
          </p:nvPr>
        </p:nvSpPr>
        <p:spPr/>
        <p:txBody>
          <a:bodyPr/>
          <a:lstStyle/>
          <a:p>
            <a:pPr eaLnBrk="1" hangingPunct="1"/>
            <a:r>
              <a:rPr lang="it-IT" altLang="it-IT" b="1">
                <a:solidFill>
                  <a:srgbClr val="FF0000"/>
                </a:solidFill>
              </a:rPr>
              <a:t>Corticosteroidi Topici</a:t>
            </a:r>
          </a:p>
        </p:txBody>
      </p:sp>
      <p:sp>
        <p:nvSpPr>
          <p:cNvPr id="184323" name="Rectangle 3">
            <a:extLst>
              <a:ext uri="{FF2B5EF4-FFF2-40B4-BE49-F238E27FC236}">
                <a16:creationId xmlns:a16="http://schemas.microsoft.com/office/drawing/2014/main" id="{42C179E5-118D-44D7-8807-C779927F857C}"/>
              </a:ext>
            </a:extLst>
          </p:cNvPr>
          <p:cNvSpPr>
            <a:spLocks noGrp="1" noChangeArrowheads="1"/>
          </p:cNvSpPr>
          <p:nvPr>
            <p:ph type="body" idx="1"/>
          </p:nvPr>
        </p:nvSpPr>
        <p:spPr>
          <a:xfrm>
            <a:off x="468313" y="1700213"/>
            <a:ext cx="8229600" cy="4968875"/>
          </a:xfrm>
        </p:spPr>
        <p:txBody>
          <a:bodyPr/>
          <a:lstStyle/>
          <a:p>
            <a:pPr eaLnBrk="1" hangingPunct="1">
              <a:lnSpc>
                <a:spcPct val="80000"/>
              </a:lnSpc>
            </a:pPr>
            <a:r>
              <a:rPr lang="it-IT" altLang="it-IT" sz="2800" dirty="0"/>
              <a:t>Le lozioni si utilizzano sulle zone ricoperte di peli e lesioni essudanti in assenza di croste e di ipercheratosi marcate</a:t>
            </a:r>
          </a:p>
          <a:p>
            <a:pPr eaLnBrk="1" hangingPunct="1">
              <a:lnSpc>
                <a:spcPct val="80000"/>
              </a:lnSpc>
            </a:pPr>
            <a:endParaRPr lang="it-IT" altLang="it-IT" sz="2800" dirty="0"/>
          </a:p>
          <a:p>
            <a:pPr eaLnBrk="1" hangingPunct="1">
              <a:lnSpc>
                <a:spcPct val="80000"/>
              </a:lnSpc>
            </a:pPr>
            <a:endParaRPr lang="it-IT" altLang="it-IT" sz="2800" dirty="0"/>
          </a:p>
          <a:p>
            <a:pPr eaLnBrk="1" hangingPunct="1">
              <a:lnSpc>
                <a:spcPct val="80000"/>
              </a:lnSpc>
            </a:pPr>
            <a:endParaRPr lang="it-IT" altLang="it-IT" sz="2800" dirty="0"/>
          </a:p>
          <a:p>
            <a:pPr eaLnBrk="1" hangingPunct="1">
              <a:lnSpc>
                <a:spcPct val="80000"/>
              </a:lnSpc>
            </a:pPr>
            <a:endParaRPr lang="it-IT" altLang="it-IT" sz="2800" dirty="0"/>
          </a:p>
          <a:p>
            <a:pPr eaLnBrk="1" hangingPunct="1">
              <a:lnSpc>
                <a:spcPct val="80000"/>
              </a:lnSpc>
            </a:pPr>
            <a:endParaRPr lang="it-IT" altLang="it-IT" sz="2800" dirty="0"/>
          </a:p>
          <a:p>
            <a:pPr eaLnBrk="1" hangingPunct="1">
              <a:lnSpc>
                <a:spcPct val="80000"/>
              </a:lnSpc>
            </a:pPr>
            <a:r>
              <a:rPr lang="it-IT" altLang="it-IT" sz="2800" dirty="0"/>
              <a:t>I latti (o creme liquide) possono essere scelti per le superfici ampie e per </a:t>
            </a:r>
            <a:r>
              <a:rPr lang="it-IT" altLang="it-IT" sz="2800" dirty="0" err="1"/>
              <a:t>semimucose</a:t>
            </a:r>
            <a:endParaRPr lang="it-IT" altLang="it-IT" sz="2800" dirty="0"/>
          </a:p>
        </p:txBody>
      </p:sp>
    </p:spTree>
  </p:cSld>
  <p:clrMapOvr>
    <a:masterClrMapping/>
  </p:clrMapOvr>
  <p:transition spd="slow">
    <p:strips dir="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olo 1">
            <a:extLst>
              <a:ext uri="{FF2B5EF4-FFF2-40B4-BE49-F238E27FC236}">
                <a16:creationId xmlns:a16="http://schemas.microsoft.com/office/drawing/2014/main" id="{B5B62EB0-D87B-4BDA-9223-470A7690B91F}"/>
              </a:ext>
            </a:extLst>
          </p:cNvPr>
          <p:cNvSpPr>
            <a:spLocks noGrp="1" noChangeArrowheads="1"/>
          </p:cNvSpPr>
          <p:nvPr>
            <p:ph type="title"/>
          </p:nvPr>
        </p:nvSpPr>
        <p:spPr/>
        <p:txBody>
          <a:bodyPr/>
          <a:lstStyle/>
          <a:p>
            <a:r>
              <a:rPr lang="it-IT" altLang="it-IT">
                <a:solidFill>
                  <a:srgbClr val="FF0000"/>
                </a:solidFill>
              </a:rPr>
              <a:t>Scelta del topico</a:t>
            </a:r>
          </a:p>
        </p:txBody>
      </p:sp>
      <p:sp>
        <p:nvSpPr>
          <p:cNvPr id="36867" name="Segnaposto contenuto 2">
            <a:extLst>
              <a:ext uri="{FF2B5EF4-FFF2-40B4-BE49-F238E27FC236}">
                <a16:creationId xmlns:a16="http://schemas.microsoft.com/office/drawing/2014/main" id="{24D39CFF-AC2B-428F-8108-D92BE41AEA81}"/>
              </a:ext>
            </a:extLst>
          </p:cNvPr>
          <p:cNvSpPr>
            <a:spLocks noGrp="1" noChangeArrowheads="1"/>
          </p:cNvSpPr>
          <p:nvPr>
            <p:ph idx="1"/>
          </p:nvPr>
        </p:nvSpPr>
        <p:spPr/>
        <p:txBody>
          <a:bodyPr/>
          <a:lstStyle/>
          <a:p>
            <a:r>
              <a:rPr lang="it-IT" altLang="it-IT" sz="2400" dirty="0"/>
              <a:t>La scelta della formulazione è molto importante</a:t>
            </a:r>
          </a:p>
          <a:p>
            <a:r>
              <a:rPr lang="it-IT" altLang="it-IT" sz="2400" dirty="0"/>
              <a:t>Migliora l’aderenza al trattamento da parte del paziente</a:t>
            </a:r>
          </a:p>
          <a:p>
            <a:r>
              <a:rPr lang="it-IT" altLang="it-IT" sz="2400" dirty="0"/>
              <a:t>Permette di raggiungere un buon esito in patologie, come la psoriasi, la dermatite atopica e l’acne</a:t>
            </a:r>
          </a:p>
          <a:p>
            <a:r>
              <a:rPr lang="it-IT" altLang="it-IT" sz="2400" dirty="0"/>
              <a:t>Sono disponibili diverse formulazioni nuove volte a migliorare l’aderenza alla terapia</a:t>
            </a:r>
          </a:p>
        </p:txBody>
      </p:sp>
    </p:spTree>
  </p:cSld>
  <p:clrMapOvr>
    <a:masterClrMapping/>
  </p:clrMapOvr>
  <p:transition spd="slow">
    <p:strips dir="ru"/>
  </p:transition>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4FE9E3D-7A82-4398-95F1-AC32BF39CB30}"/>
              </a:ext>
            </a:extLst>
          </p:cNvPr>
          <p:cNvSpPr>
            <a:spLocks noGrp="1"/>
          </p:cNvSpPr>
          <p:nvPr>
            <p:ph type="title"/>
          </p:nvPr>
        </p:nvSpPr>
        <p:spPr/>
        <p:txBody>
          <a:bodyPr/>
          <a:lstStyle/>
          <a:p>
            <a:endParaRPr lang="en-GB"/>
          </a:p>
        </p:txBody>
      </p:sp>
      <p:sp>
        <p:nvSpPr>
          <p:cNvPr id="3" name="Segnaposto contenuto 2">
            <a:extLst>
              <a:ext uri="{FF2B5EF4-FFF2-40B4-BE49-F238E27FC236}">
                <a16:creationId xmlns:a16="http://schemas.microsoft.com/office/drawing/2014/main" id="{EC456B6D-E06A-4622-BF24-CBBF38D089AC}"/>
              </a:ext>
            </a:extLst>
          </p:cNvPr>
          <p:cNvSpPr>
            <a:spLocks noGrp="1"/>
          </p:cNvSpPr>
          <p:nvPr>
            <p:ph idx="1"/>
          </p:nvPr>
        </p:nvSpPr>
        <p:spPr/>
        <p:txBody>
          <a:bodyPr/>
          <a:lstStyle/>
          <a:p>
            <a:endParaRPr lang="en-GB"/>
          </a:p>
        </p:txBody>
      </p:sp>
      <p:pic>
        <p:nvPicPr>
          <p:cNvPr id="4" name="Immagine 1">
            <a:extLst>
              <a:ext uri="{FF2B5EF4-FFF2-40B4-BE49-F238E27FC236}">
                <a16:creationId xmlns:a16="http://schemas.microsoft.com/office/drawing/2014/main" id="{1B770B7B-94E6-400E-9689-C73021F7EC9F}"/>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88234" y="1575655"/>
            <a:ext cx="6098821" cy="4550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9921805"/>
      </p:ext>
    </p:extLst>
  </p:cSld>
  <p:clrMapOvr>
    <a:masterClrMapping/>
  </p:clrMapOvr>
  <p:transition spd="slow">
    <p:strips dir="ru"/>
  </p:transition>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C44962EF-2D2B-4BF7-A289-FCF5E30DE51E}"/>
              </a:ext>
            </a:extLst>
          </p:cNvPr>
          <p:cNvSpPr>
            <a:spLocks noGrp="1" noChangeArrowheads="1"/>
          </p:cNvSpPr>
          <p:nvPr>
            <p:ph type="title"/>
          </p:nvPr>
        </p:nvSpPr>
        <p:spPr/>
        <p:txBody>
          <a:bodyPr/>
          <a:lstStyle/>
          <a:p>
            <a:pPr eaLnBrk="1" hangingPunct="1"/>
            <a:r>
              <a:rPr lang="it-IT" altLang="it-IT" b="1">
                <a:solidFill>
                  <a:srgbClr val="FF0000"/>
                </a:solidFill>
              </a:rPr>
              <a:t>Corticosteroidi Topici</a:t>
            </a:r>
          </a:p>
        </p:txBody>
      </p:sp>
      <p:sp>
        <p:nvSpPr>
          <p:cNvPr id="185347" name="Rectangle 3">
            <a:extLst>
              <a:ext uri="{FF2B5EF4-FFF2-40B4-BE49-F238E27FC236}">
                <a16:creationId xmlns:a16="http://schemas.microsoft.com/office/drawing/2014/main" id="{C3B60E6A-6E05-4998-A775-FAC5DEA448C5}"/>
              </a:ext>
            </a:extLst>
          </p:cNvPr>
          <p:cNvSpPr>
            <a:spLocks noGrp="1" noChangeArrowheads="1"/>
          </p:cNvSpPr>
          <p:nvPr>
            <p:ph type="body" idx="1"/>
          </p:nvPr>
        </p:nvSpPr>
        <p:spPr>
          <a:xfrm>
            <a:off x="468313" y="1700213"/>
            <a:ext cx="8229600" cy="4968875"/>
          </a:xfrm>
        </p:spPr>
        <p:txBody>
          <a:bodyPr/>
          <a:lstStyle/>
          <a:p>
            <a:pPr eaLnBrk="1" hangingPunct="1">
              <a:lnSpc>
                <a:spcPct val="80000"/>
              </a:lnSpc>
            </a:pPr>
            <a:r>
              <a:rPr lang="it-IT" altLang="it-IT" sz="2800" dirty="0"/>
              <a:t>Le creme così come le paste si utilizzano in caso di lesioni essudanti</a:t>
            </a:r>
          </a:p>
          <a:p>
            <a:pPr eaLnBrk="1" hangingPunct="1">
              <a:lnSpc>
                <a:spcPct val="80000"/>
              </a:lnSpc>
            </a:pPr>
            <a:endParaRPr lang="it-IT" altLang="it-IT" sz="2800" dirty="0"/>
          </a:p>
          <a:p>
            <a:pPr eaLnBrk="1" hangingPunct="1">
              <a:lnSpc>
                <a:spcPct val="80000"/>
              </a:lnSpc>
            </a:pPr>
            <a:r>
              <a:rPr lang="it-IT" altLang="it-IT" sz="2800" dirty="0"/>
              <a:t>I gel sono da preferire per il viso</a:t>
            </a:r>
          </a:p>
          <a:p>
            <a:pPr eaLnBrk="1" hangingPunct="1">
              <a:lnSpc>
                <a:spcPct val="80000"/>
              </a:lnSpc>
            </a:pPr>
            <a:endParaRPr lang="it-IT" altLang="it-IT" sz="2800" dirty="0"/>
          </a:p>
          <a:p>
            <a:pPr eaLnBrk="1" hangingPunct="1">
              <a:lnSpc>
                <a:spcPct val="80000"/>
              </a:lnSpc>
            </a:pPr>
            <a:r>
              <a:rPr lang="it-IT" altLang="it-IT" sz="2800" dirty="0"/>
              <a:t>Le creme sono generalmente utilizzate per l’eczema acuto e per patologie che interessano un’ampia BSA </a:t>
            </a:r>
            <a:r>
              <a:rPr lang="it-IT" altLang="it-IT" sz="2800" dirty="0">
                <a:sym typeface="Wingdings" panose="05000000000000000000" pitchFamily="2" charset="2"/>
              </a:rPr>
              <a:t></a:t>
            </a:r>
            <a:r>
              <a:rPr lang="it-IT" altLang="it-IT" sz="2800" dirty="0"/>
              <a:t> migliorare l’aderenza del paziente</a:t>
            </a:r>
          </a:p>
        </p:txBody>
      </p:sp>
    </p:spTree>
  </p:cSld>
  <p:clrMapOvr>
    <a:masterClrMapping/>
  </p:clrMapOvr>
  <p:transition spd="slow">
    <p:strips dir="ru"/>
  </p:transition>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BD44A34-3A99-4E2F-B9EF-90DC5C11326F}"/>
              </a:ext>
            </a:extLst>
          </p:cNvPr>
          <p:cNvSpPr>
            <a:spLocks noGrp="1"/>
          </p:cNvSpPr>
          <p:nvPr>
            <p:ph type="title"/>
          </p:nvPr>
        </p:nvSpPr>
        <p:spPr/>
        <p:txBody>
          <a:bodyPr/>
          <a:lstStyle/>
          <a:p>
            <a:endParaRPr lang="en-GB"/>
          </a:p>
        </p:txBody>
      </p:sp>
      <p:sp>
        <p:nvSpPr>
          <p:cNvPr id="3" name="Segnaposto contenuto 2">
            <a:extLst>
              <a:ext uri="{FF2B5EF4-FFF2-40B4-BE49-F238E27FC236}">
                <a16:creationId xmlns:a16="http://schemas.microsoft.com/office/drawing/2014/main" id="{F83B2D60-88A1-4381-8ECE-032A1942C3B1}"/>
              </a:ext>
            </a:extLst>
          </p:cNvPr>
          <p:cNvSpPr>
            <a:spLocks noGrp="1"/>
          </p:cNvSpPr>
          <p:nvPr>
            <p:ph idx="1"/>
          </p:nvPr>
        </p:nvSpPr>
        <p:spPr/>
        <p:txBody>
          <a:bodyPr/>
          <a:lstStyle/>
          <a:p>
            <a:endParaRPr lang="en-GB" dirty="0"/>
          </a:p>
        </p:txBody>
      </p:sp>
      <p:pic>
        <p:nvPicPr>
          <p:cNvPr id="4" name="Segnaposto contenuto 2">
            <a:extLst>
              <a:ext uri="{FF2B5EF4-FFF2-40B4-BE49-F238E27FC236}">
                <a16:creationId xmlns:a16="http://schemas.microsoft.com/office/drawing/2014/main" id="{5A130F91-233E-4AA3-A370-D99B60FCF65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auto">
          <a:xfrm>
            <a:off x="2195736" y="265133"/>
            <a:ext cx="4084576" cy="6302611"/>
          </a:xfrm>
          <a:prstGeom prst="rect">
            <a:avLst/>
          </a:prstGeom>
          <a:noFill/>
          <a:ln w="1905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5" name="Ovale 4">
            <a:extLst>
              <a:ext uri="{FF2B5EF4-FFF2-40B4-BE49-F238E27FC236}">
                <a16:creationId xmlns:a16="http://schemas.microsoft.com/office/drawing/2014/main" id="{6C5E2A68-92C3-4CE4-B95A-73CAE56DCF97}"/>
              </a:ext>
            </a:extLst>
          </p:cNvPr>
          <p:cNvSpPr/>
          <p:nvPr/>
        </p:nvSpPr>
        <p:spPr bwMode="auto">
          <a:xfrm>
            <a:off x="4283968" y="5789646"/>
            <a:ext cx="576064" cy="803221"/>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0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291567116"/>
      </p:ext>
    </p:extLst>
  </p:cSld>
  <p:clrMapOvr>
    <a:masterClrMapping/>
  </p:clrMapOvr>
  <p:transition spd="slow">
    <p:strips dir="ru"/>
  </p:transition>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119A8D0-F287-493C-9784-B70B47FF0970}"/>
              </a:ext>
            </a:extLst>
          </p:cNvPr>
          <p:cNvSpPr>
            <a:spLocks noGrp="1"/>
          </p:cNvSpPr>
          <p:nvPr>
            <p:ph type="title"/>
          </p:nvPr>
        </p:nvSpPr>
        <p:spPr/>
        <p:txBody>
          <a:bodyPr/>
          <a:lstStyle/>
          <a:p>
            <a:endParaRPr lang="en-GB"/>
          </a:p>
        </p:txBody>
      </p:sp>
      <p:sp>
        <p:nvSpPr>
          <p:cNvPr id="3" name="Segnaposto contenuto 2">
            <a:extLst>
              <a:ext uri="{FF2B5EF4-FFF2-40B4-BE49-F238E27FC236}">
                <a16:creationId xmlns:a16="http://schemas.microsoft.com/office/drawing/2014/main" id="{7B10790A-D65E-4F99-8822-3B0099D3B14D}"/>
              </a:ext>
            </a:extLst>
          </p:cNvPr>
          <p:cNvSpPr>
            <a:spLocks noGrp="1"/>
          </p:cNvSpPr>
          <p:nvPr>
            <p:ph idx="1"/>
          </p:nvPr>
        </p:nvSpPr>
        <p:spPr/>
        <p:txBody>
          <a:bodyPr/>
          <a:lstStyle/>
          <a:p>
            <a:endParaRPr lang="en-GB"/>
          </a:p>
        </p:txBody>
      </p:sp>
      <p:pic>
        <p:nvPicPr>
          <p:cNvPr id="4" name="Picture 2" descr="Dia 15">
            <a:extLst>
              <a:ext uri="{FF2B5EF4-FFF2-40B4-BE49-F238E27FC236}">
                <a16:creationId xmlns:a16="http://schemas.microsoft.com/office/drawing/2014/main" id="{3D384F32-B91F-461C-9FA2-CA527C5BCCF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7788" y="846138"/>
            <a:ext cx="8388424" cy="51932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5702137"/>
      </p:ext>
    </p:extLst>
  </p:cSld>
  <p:clrMapOvr>
    <a:masterClrMapping/>
  </p:clrMapOvr>
  <p:transition spd="slow">
    <p:strips dir="ru"/>
  </p:transition>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a:extLst>
              <a:ext uri="{FF2B5EF4-FFF2-40B4-BE49-F238E27FC236}">
                <a16:creationId xmlns:a16="http://schemas.microsoft.com/office/drawing/2014/main" id="{F9CC193E-DC9A-466C-8FDD-3E8CF4C118B5}"/>
              </a:ext>
            </a:extLst>
          </p:cNvPr>
          <p:cNvSpPr>
            <a:spLocks noGrp="1" noChangeArrowheads="1"/>
          </p:cNvSpPr>
          <p:nvPr>
            <p:ph type="title"/>
          </p:nvPr>
        </p:nvSpPr>
        <p:spPr/>
        <p:txBody>
          <a:bodyPr/>
          <a:lstStyle/>
          <a:p>
            <a:pPr eaLnBrk="1" hangingPunct="1"/>
            <a:r>
              <a:rPr lang="it-IT" altLang="it-IT" sz="4000" b="1">
                <a:solidFill>
                  <a:srgbClr val="FF0000"/>
                </a:solidFill>
              </a:rPr>
              <a:t>Terapia Topica Steroidea</a:t>
            </a:r>
            <a:br>
              <a:rPr lang="it-IT" altLang="it-IT" sz="4000" b="1">
                <a:solidFill>
                  <a:srgbClr val="FF0000"/>
                </a:solidFill>
              </a:rPr>
            </a:br>
            <a:endParaRPr lang="it-IT" altLang="it-IT" sz="4000" b="1">
              <a:solidFill>
                <a:srgbClr val="FF0000"/>
              </a:solidFill>
            </a:endParaRPr>
          </a:p>
        </p:txBody>
      </p:sp>
      <p:sp>
        <p:nvSpPr>
          <p:cNvPr id="192515" name="Rectangle 3">
            <a:extLst>
              <a:ext uri="{FF2B5EF4-FFF2-40B4-BE49-F238E27FC236}">
                <a16:creationId xmlns:a16="http://schemas.microsoft.com/office/drawing/2014/main" id="{E3523A48-E3E0-42E9-830F-46A109DFF912}"/>
              </a:ext>
            </a:extLst>
          </p:cNvPr>
          <p:cNvSpPr>
            <a:spLocks noGrp="1" noChangeArrowheads="1"/>
          </p:cNvSpPr>
          <p:nvPr>
            <p:ph type="body" idx="1"/>
          </p:nvPr>
        </p:nvSpPr>
        <p:spPr>
          <a:xfrm>
            <a:off x="395288" y="1484313"/>
            <a:ext cx="8229600" cy="4941887"/>
          </a:xfrm>
        </p:spPr>
        <p:txBody>
          <a:bodyPr/>
          <a:lstStyle/>
          <a:p>
            <a:pPr eaLnBrk="1" hangingPunct="1">
              <a:lnSpc>
                <a:spcPct val="90000"/>
              </a:lnSpc>
            </a:pPr>
            <a:r>
              <a:rPr lang="it-IT" altLang="it-IT" sz="2800" dirty="0"/>
              <a:t>Potenza dello steroide</a:t>
            </a:r>
          </a:p>
          <a:p>
            <a:pPr eaLnBrk="1" hangingPunct="1">
              <a:lnSpc>
                <a:spcPct val="90000"/>
              </a:lnSpc>
            </a:pPr>
            <a:r>
              <a:rPr lang="it-IT" altLang="it-IT" sz="2800" dirty="0"/>
              <a:t>Quantità </a:t>
            </a:r>
          </a:p>
          <a:p>
            <a:pPr eaLnBrk="1" hangingPunct="1">
              <a:lnSpc>
                <a:spcPct val="90000"/>
              </a:lnSpc>
            </a:pPr>
            <a:r>
              <a:rPr lang="it-IT" altLang="it-IT" sz="2800" dirty="0">
                <a:solidFill>
                  <a:srgbClr val="FF0000"/>
                </a:solidFill>
              </a:rPr>
              <a:t>Area da trattare</a:t>
            </a:r>
          </a:p>
          <a:p>
            <a:pPr eaLnBrk="1" hangingPunct="1">
              <a:lnSpc>
                <a:spcPct val="90000"/>
              </a:lnSpc>
            </a:pPr>
            <a:r>
              <a:rPr lang="it-IT" altLang="it-IT" sz="2800" dirty="0"/>
              <a:t>Scelta della formulazione</a:t>
            </a:r>
          </a:p>
          <a:p>
            <a:pPr eaLnBrk="1" hangingPunct="1">
              <a:lnSpc>
                <a:spcPct val="90000"/>
              </a:lnSpc>
            </a:pPr>
            <a:r>
              <a:rPr lang="it-IT" altLang="it-IT" sz="2800" dirty="0"/>
              <a:t>Età del paziente</a:t>
            </a:r>
          </a:p>
          <a:p>
            <a:pPr eaLnBrk="1" hangingPunct="1">
              <a:lnSpc>
                <a:spcPct val="90000"/>
              </a:lnSpc>
            </a:pPr>
            <a:r>
              <a:rPr lang="it-IT" altLang="it-IT" sz="2800" dirty="0"/>
              <a:t>Estensione della dermatite</a:t>
            </a:r>
          </a:p>
          <a:p>
            <a:pPr eaLnBrk="1" hangingPunct="1">
              <a:lnSpc>
                <a:spcPct val="90000"/>
              </a:lnSpc>
            </a:pPr>
            <a:r>
              <a:rPr lang="it-IT" altLang="it-IT" sz="2800" dirty="0"/>
              <a:t>Frequenza delle applicazioni</a:t>
            </a:r>
          </a:p>
          <a:p>
            <a:pPr eaLnBrk="1" hangingPunct="1">
              <a:lnSpc>
                <a:spcPct val="90000"/>
              </a:lnSpc>
            </a:pPr>
            <a:r>
              <a:rPr lang="it-IT" altLang="it-IT" sz="2800" dirty="0"/>
              <a:t>Tecniche di medicazione</a:t>
            </a:r>
          </a:p>
          <a:p>
            <a:pPr eaLnBrk="1" hangingPunct="1">
              <a:lnSpc>
                <a:spcPct val="90000"/>
              </a:lnSpc>
            </a:pPr>
            <a:r>
              <a:rPr lang="it-IT" altLang="it-IT" sz="2800" dirty="0"/>
              <a:t>Uso di emollienti/idratanti</a:t>
            </a:r>
          </a:p>
          <a:p>
            <a:pPr eaLnBrk="1" hangingPunct="1">
              <a:lnSpc>
                <a:spcPct val="90000"/>
              </a:lnSpc>
            </a:pPr>
            <a:r>
              <a:rPr lang="it-IT" altLang="it-IT" sz="2800" dirty="0"/>
              <a:t>Costo della terapia</a:t>
            </a:r>
          </a:p>
        </p:txBody>
      </p:sp>
    </p:spTree>
    <p:extLst>
      <p:ext uri="{BB962C8B-B14F-4D97-AF65-F5344CB8AC3E}">
        <p14:creationId xmlns:p14="http://schemas.microsoft.com/office/powerpoint/2010/main" val="3178201706"/>
      </p:ext>
    </p:extLst>
  </p:cSld>
  <p:clrMapOvr>
    <a:masterClrMapping/>
  </p:clrMapOvr>
  <p:transition spd="slow">
    <p:strips dir="ru"/>
  </p:transition>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a:extLst>
              <a:ext uri="{FF2B5EF4-FFF2-40B4-BE49-F238E27FC236}">
                <a16:creationId xmlns:a16="http://schemas.microsoft.com/office/drawing/2014/main" id="{8344C5ED-9FC8-46F1-97AE-EC7FEF3C16C6}"/>
              </a:ext>
            </a:extLst>
          </p:cNvPr>
          <p:cNvSpPr>
            <a:spLocks noGrp="1" noChangeArrowheads="1"/>
          </p:cNvSpPr>
          <p:nvPr>
            <p:ph type="title"/>
          </p:nvPr>
        </p:nvSpPr>
        <p:spPr/>
        <p:txBody>
          <a:bodyPr/>
          <a:lstStyle/>
          <a:p>
            <a:pPr eaLnBrk="1" hangingPunct="1"/>
            <a:r>
              <a:rPr lang="it-IT" altLang="it-IT" b="1">
                <a:solidFill>
                  <a:srgbClr val="FF0000"/>
                </a:solidFill>
              </a:rPr>
              <a:t>Corticosteroidi Topici</a:t>
            </a:r>
          </a:p>
        </p:txBody>
      </p:sp>
      <p:sp>
        <p:nvSpPr>
          <p:cNvPr id="191491" name="Rectangle 3">
            <a:extLst>
              <a:ext uri="{FF2B5EF4-FFF2-40B4-BE49-F238E27FC236}">
                <a16:creationId xmlns:a16="http://schemas.microsoft.com/office/drawing/2014/main" id="{2DBD7BE2-2AAD-4E5C-8CDB-698DD93D7628}"/>
              </a:ext>
            </a:extLst>
          </p:cNvPr>
          <p:cNvSpPr>
            <a:spLocks noGrp="1" noChangeArrowheads="1"/>
          </p:cNvSpPr>
          <p:nvPr>
            <p:ph type="body" idx="1"/>
          </p:nvPr>
        </p:nvSpPr>
        <p:spPr>
          <a:xfrm>
            <a:off x="468313" y="1700213"/>
            <a:ext cx="8229600" cy="4968875"/>
          </a:xfrm>
        </p:spPr>
        <p:txBody>
          <a:bodyPr/>
          <a:lstStyle/>
          <a:p>
            <a:pPr eaLnBrk="1" hangingPunct="1">
              <a:lnSpc>
                <a:spcPct val="80000"/>
              </a:lnSpc>
            </a:pPr>
            <a:r>
              <a:rPr lang="it-IT" altLang="it-IT" sz="2800" dirty="0"/>
              <a:t>I glucocorticoidi sono utilizzati per le loro proprietà antinfiammatorie ed immunosoppressive e trovano impiego in molte patologie cutanee, tra cui psoriasi e dermatite atopica</a:t>
            </a:r>
          </a:p>
          <a:p>
            <a:pPr eaLnBrk="1" hangingPunct="1">
              <a:lnSpc>
                <a:spcPct val="80000"/>
              </a:lnSpc>
            </a:pPr>
            <a:r>
              <a:rPr lang="it-IT" altLang="it-IT" sz="2800" dirty="0"/>
              <a:t>Gli eventi avversi cutanei si manifestano regolarmente dopo trattamento prolungato </a:t>
            </a:r>
          </a:p>
          <a:p>
            <a:pPr eaLnBrk="1" hangingPunct="1">
              <a:lnSpc>
                <a:spcPct val="80000"/>
              </a:lnSpc>
            </a:pPr>
            <a:r>
              <a:rPr lang="it-IT" altLang="it-IT" sz="2800" dirty="0"/>
              <a:t>Dipendono dalla natura chimica del farmaco, dal veicolo e dalla sede di applicazione</a:t>
            </a:r>
          </a:p>
        </p:txBody>
      </p:sp>
    </p:spTree>
    <p:extLst>
      <p:ext uri="{BB962C8B-B14F-4D97-AF65-F5344CB8AC3E}">
        <p14:creationId xmlns:p14="http://schemas.microsoft.com/office/powerpoint/2010/main" val="3609918651"/>
      </p:ext>
    </p:extLst>
  </p:cSld>
  <p:clrMapOvr>
    <a:masterClrMapping/>
  </p:clrMapOvr>
  <p:transition spd="slow">
    <p:strips dir="ru"/>
  </p:transition>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B35F4DB0-DA13-433C-A2EF-22B8ED673178}"/>
              </a:ext>
            </a:extLst>
          </p:cNvPr>
          <p:cNvSpPr>
            <a:spLocks noGrp="1" noChangeArrowheads="1"/>
          </p:cNvSpPr>
          <p:nvPr>
            <p:ph type="title"/>
          </p:nvPr>
        </p:nvSpPr>
        <p:spPr/>
        <p:txBody>
          <a:bodyPr/>
          <a:lstStyle/>
          <a:p>
            <a:pPr eaLnBrk="1" hangingPunct="1"/>
            <a:r>
              <a:rPr lang="it-IT" altLang="it-IT" b="1">
                <a:solidFill>
                  <a:srgbClr val="FF0000"/>
                </a:solidFill>
              </a:rPr>
              <a:t>Corticosteroidi Topici</a:t>
            </a:r>
          </a:p>
        </p:txBody>
      </p:sp>
      <p:sp>
        <p:nvSpPr>
          <p:cNvPr id="186371" name="Rectangle 3">
            <a:extLst>
              <a:ext uri="{FF2B5EF4-FFF2-40B4-BE49-F238E27FC236}">
                <a16:creationId xmlns:a16="http://schemas.microsoft.com/office/drawing/2014/main" id="{FD70BD87-ACC4-45D4-8B31-F0DED75DCFCA}"/>
              </a:ext>
            </a:extLst>
          </p:cNvPr>
          <p:cNvSpPr>
            <a:spLocks noGrp="1" noChangeArrowheads="1"/>
          </p:cNvSpPr>
          <p:nvPr>
            <p:ph type="body" idx="1"/>
          </p:nvPr>
        </p:nvSpPr>
        <p:spPr>
          <a:xfrm>
            <a:off x="468313" y="1700213"/>
            <a:ext cx="8229600" cy="4968875"/>
          </a:xfrm>
        </p:spPr>
        <p:txBody>
          <a:bodyPr/>
          <a:lstStyle/>
          <a:p>
            <a:pPr eaLnBrk="1" hangingPunct="1">
              <a:lnSpc>
                <a:spcPct val="80000"/>
              </a:lnSpc>
            </a:pPr>
            <a:r>
              <a:rPr lang="it-IT" altLang="it-IT" sz="2800" dirty="0"/>
              <a:t>La sede anatomica condiziona l’assorbimento in relazione alle differenze di spessore della cute e strato corneo</a:t>
            </a:r>
          </a:p>
          <a:p>
            <a:pPr eaLnBrk="1" hangingPunct="1">
              <a:lnSpc>
                <a:spcPct val="80000"/>
              </a:lnSpc>
            </a:pPr>
            <a:r>
              <a:rPr lang="it-IT" altLang="it-IT" sz="2800" dirty="0"/>
              <a:t>Il volto, le palpebre, le regioni flessorie e lo scroto hanno capacità di assorbimento maggiori</a:t>
            </a:r>
          </a:p>
          <a:p>
            <a:pPr eaLnBrk="1" hangingPunct="1">
              <a:lnSpc>
                <a:spcPct val="80000"/>
              </a:lnSpc>
            </a:pPr>
            <a:r>
              <a:rPr lang="it-IT" altLang="it-IT" sz="2800" dirty="0">
                <a:sym typeface="Wingdings" panose="05000000000000000000" pitchFamily="2" charset="2"/>
              </a:rPr>
              <a:t> </a:t>
            </a:r>
            <a:r>
              <a:rPr lang="it-IT" altLang="it-IT" sz="2800" dirty="0">
                <a:solidFill>
                  <a:srgbClr val="FF0000"/>
                </a:solidFill>
                <a:sym typeface="Wingdings" panose="05000000000000000000" pitchFamily="2" charset="2"/>
              </a:rPr>
              <a:t>NO</a:t>
            </a:r>
            <a:r>
              <a:rPr lang="it-IT" altLang="it-IT" sz="2800" dirty="0">
                <a:sym typeface="Wingdings" panose="05000000000000000000" pitchFamily="2" charset="2"/>
              </a:rPr>
              <a:t> steroidi ad alta potenza</a:t>
            </a:r>
          </a:p>
          <a:p>
            <a:pPr eaLnBrk="1" hangingPunct="1">
              <a:lnSpc>
                <a:spcPct val="80000"/>
              </a:lnSpc>
            </a:pPr>
            <a:r>
              <a:rPr lang="it-IT" altLang="it-IT" sz="2800" dirty="0"/>
              <a:t>Le grandi pieghe e la zona genitale, presentano un incremento considerevole dell’assorbimento anche per il grado di idratazione e la maggiore temperatura locale</a:t>
            </a:r>
          </a:p>
          <a:p>
            <a:pPr eaLnBrk="1" hangingPunct="1">
              <a:lnSpc>
                <a:spcPct val="80000"/>
              </a:lnSpc>
            </a:pPr>
            <a:r>
              <a:rPr lang="it-IT" altLang="it-IT" sz="2800" dirty="0"/>
              <a:t>Volto e cuoio capelluto hanno maggiori unità pilo-sebacee </a:t>
            </a:r>
            <a:r>
              <a:rPr lang="it-IT" altLang="it-IT" sz="2800" dirty="0">
                <a:sym typeface="Wingdings" panose="05000000000000000000" pitchFamily="2" charset="2"/>
              </a:rPr>
              <a:t> maggior assorbimento</a:t>
            </a:r>
            <a:endParaRPr lang="it-IT" altLang="it-IT" sz="2800" dirty="0"/>
          </a:p>
        </p:txBody>
      </p:sp>
    </p:spTree>
  </p:cSld>
  <p:clrMapOvr>
    <a:masterClrMapping/>
  </p:clrMapOvr>
  <p:transition spd="slow">
    <p:strips dir="ru"/>
  </p:transition>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a:extLst>
              <a:ext uri="{FF2B5EF4-FFF2-40B4-BE49-F238E27FC236}">
                <a16:creationId xmlns:a16="http://schemas.microsoft.com/office/drawing/2014/main" id="{A1015054-1996-43EC-9140-1E7EDF984A94}"/>
              </a:ext>
            </a:extLst>
          </p:cNvPr>
          <p:cNvSpPr>
            <a:spLocks noGrp="1" noChangeArrowheads="1"/>
          </p:cNvSpPr>
          <p:nvPr>
            <p:ph type="title"/>
          </p:nvPr>
        </p:nvSpPr>
        <p:spPr/>
        <p:txBody>
          <a:bodyPr/>
          <a:lstStyle/>
          <a:p>
            <a:pPr eaLnBrk="1" hangingPunct="1"/>
            <a:r>
              <a:rPr lang="it-IT" altLang="it-IT" b="1">
                <a:solidFill>
                  <a:srgbClr val="FF0000"/>
                </a:solidFill>
              </a:rPr>
              <a:t>Corticosteroidi Topici</a:t>
            </a:r>
          </a:p>
        </p:txBody>
      </p:sp>
      <p:sp>
        <p:nvSpPr>
          <p:cNvPr id="188419" name="Rectangle 3">
            <a:extLst>
              <a:ext uri="{FF2B5EF4-FFF2-40B4-BE49-F238E27FC236}">
                <a16:creationId xmlns:a16="http://schemas.microsoft.com/office/drawing/2014/main" id="{8FE6FDA1-BE1A-4473-ADED-6EF9852B1ECA}"/>
              </a:ext>
            </a:extLst>
          </p:cNvPr>
          <p:cNvSpPr>
            <a:spLocks noGrp="1" noChangeArrowheads="1"/>
          </p:cNvSpPr>
          <p:nvPr>
            <p:ph type="body" idx="1"/>
          </p:nvPr>
        </p:nvSpPr>
        <p:spPr>
          <a:xfrm>
            <a:off x="468313" y="1700213"/>
            <a:ext cx="8229600" cy="4968875"/>
          </a:xfrm>
        </p:spPr>
        <p:txBody>
          <a:bodyPr/>
          <a:lstStyle/>
          <a:p>
            <a:pPr eaLnBrk="1" hangingPunct="1">
              <a:lnSpc>
                <a:spcPct val="80000"/>
              </a:lnSpc>
            </a:pPr>
            <a:r>
              <a:rPr lang="it-IT" altLang="it-IT" sz="2800" dirty="0"/>
              <a:t>Molecole ad </a:t>
            </a:r>
            <a:r>
              <a:rPr lang="it-IT" altLang="it-IT" sz="2800" dirty="0">
                <a:solidFill>
                  <a:srgbClr val="FF0000"/>
                </a:solidFill>
              </a:rPr>
              <a:t>alta potenza </a:t>
            </a:r>
            <a:r>
              <a:rPr lang="it-IT" altLang="it-IT" sz="2800" dirty="0"/>
              <a:t>utilizzate il trattamento di lesioni croniche della zona palmo-plantare</a:t>
            </a:r>
          </a:p>
          <a:p>
            <a:pPr eaLnBrk="1" hangingPunct="1">
              <a:lnSpc>
                <a:spcPct val="80000"/>
              </a:lnSpc>
            </a:pPr>
            <a:endParaRPr lang="it-IT" altLang="it-IT" sz="2800" dirty="0"/>
          </a:p>
          <a:p>
            <a:pPr eaLnBrk="1" hangingPunct="1">
              <a:lnSpc>
                <a:spcPct val="80000"/>
              </a:lnSpc>
            </a:pPr>
            <a:endParaRPr lang="it-IT" altLang="it-IT" sz="2800" dirty="0"/>
          </a:p>
          <a:p>
            <a:pPr eaLnBrk="1" hangingPunct="1">
              <a:lnSpc>
                <a:spcPct val="80000"/>
              </a:lnSpc>
            </a:pPr>
            <a:endParaRPr lang="it-IT" altLang="it-IT" sz="2800" dirty="0"/>
          </a:p>
          <a:p>
            <a:pPr eaLnBrk="1" hangingPunct="1">
              <a:lnSpc>
                <a:spcPct val="80000"/>
              </a:lnSpc>
            </a:pPr>
            <a:endParaRPr lang="it-IT" altLang="it-IT" sz="2800" dirty="0"/>
          </a:p>
          <a:p>
            <a:pPr eaLnBrk="1" hangingPunct="1">
              <a:lnSpc>
                <a:spcPct val="80000"/>
              </a:lnSpc>
            </a:pPr>
            <a:endParaRPr lang="it-IT" altLang="it-IT" sz="2800" dirty="0"/>
          </a:p>
          <a:p>
            <a:pPr eaLnBrk="1" hangingPunct="1">
              <a:lnSpc>
                <a:spcPct val="80000"/>
              </a:lnSpc>
            </a:pPr>
            <a:endParaRPr lang="it-IT" altLang="it-IT" sz="2800" dirty="0"/>
          </a:p>
          <a:p>
            <a:pPr eaLnBrk="1" hangingPunct="1">
              <a:lnSpc>
                <a:spcPct val="80000"/>
              </a:lnSpc>
            </a:pPr>
            <a:endParaRPr lang="it-IT" altLang="it-IT" sz="2800" dirty="0"/>
          </a:p>
          <a:p>
            <a:pPr eaLnBrk="1" hangingPunct="1">
              <a:lnSpc>
                <a:spcPct val="80000"/>
              </a:lnSpc>
            </a:pPr>
            <a:r>
              <a:rPr lang="it-IT" altLang="it-IT" sz="2800" dirty="0"/>
              <a:t>Molecole a </a:t>
            </a:r>
            <a:r>
              <a:rPr lang="it-IT" altLang="it-IT" sz="2800" dirty="0">
                <a:solidFill>
                  <a:srgbClr val="FF0000"/>
                </a:solidFill>
              </a:rPr>
              <a:t>bassa e media</a:t>
            </a:r>
            <a:r>
              <a:rPr lang="it-IT" altLang="it-IT" sz="2800" dirty="0"/>
              <a:t> potenza trattamento acuto di lesioni cutanee infiammatorie del viso e di aree intertriginose</a:t>
            </a:r>
          </a:p>
        </p:txBody>
      </p:sp>
    </p:spTree>
  </p:cSld>
  <p:clrMapOvr>
    <a:masterClrMapping/>
  </p:clrMapOvr>
  <p:transition spd="slow">
    <p:strips dir="ru"/>
  </p:transition>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a:extLst>
              <a:ext uri="{FF2B5EF4-FFF2-40B4-BE49-F238E27FC236}">
                <a16:creationId xmlns:a16="http://schemas.microsoft.com/office/drawing/2014/main" id="{F710298C-6D75-4FA9-B2CA-9903919DEB31}"/>
              </a:ext>
            </a:extLst>
          </p:cNvPr>
          <p:cNvSpPr>
            <a:spLocks noGrp="1" noChangeArrowheads="1"/>
          </p:cNvSpPr>
          <p:nvPr>
            <p:ph type="title"/>
          </p:nvPr>
        </p:nvSpPr>
        <p:spPr/>
        <p:txBody>
          <a:bodyPr/>
          <a:lstStyle/>
          <a:p>
            <a:pPr eaLnBrk="1" hangingPunct="1"/>
            <a:r>
              <a:rPr lang="it-IT" altLang="it-IT" b="1">
                <a:solidFill>
                  <a:srgbClr val="FF0000"/>
                </a:solidFill>
              </a:rPr>
              <a:t>Corticosteroidi Topici</a:t>
            </a:r>
          </a:p>
        </p:txBody>
      </p:sp>
      <p:sp>
        <p:nvSpPr>
          <p:cNvPr id="189443" name="Rectangle 3">
            <a:extLst>
              <a:ext uri="{FF2B5EF4-FFF2-40B4-BE49-F238E27FC236}">
                <a16:creationId xmlns:a16="http://schemas.microsoft.com/office/drawing/2014/main" id="{5F9069BE-E38C-4E55-8A8C-38512B48F207}"/>
              </a:ext>
            </a:extLst>
          </p:cNvPr>
          <p:cNvSpPr>
            <a:spLocks noGrp="1" noChangeArrowheads="1"/>
          </p:cNvSpPr>
          <p:nvPr>
            <p:ph type="body" idx="1"/>
          </p:nvPr>
        </p:nvSpPr>
        <p:spPr>
          <a:xfrm>
            <a:off x="468313" y="1700213"/>
            <a:ext cx="8229600" cy="4968875"/>
          </a:xfrm>
        </p:spPr>
        <p:txBody>
          <a:bodyPr/>
          <a:lstStyle/>
          <a:p>
            <a:pPr eaLnBrk="1" hangingPunct="1">
              <a:lnSpc>
                <a:spcPct val="80000"/>
              </a:lnSpc>
            </a:pPr>
            <a:r>
              <a:rPr lang="it-IT" altLang="it-IT" sz="2800"/>
              <a:t>La maggior parte dei preparati è applicata una o due volte al giorno</a:t>
            </a:r>
          </a:p>
          <a:p>
            <a:pPr eaLnBrk="1" hangingPunct="1">
              <a:lnSpc>
                <a:spcPct val="80000"/>
              </a:lnSpc>
            </a:pPr>
            <a:r>
              <a:rPr lang="it-IT" altLang="it-IT" sz="2800"/>
              <a:t>Una maggiore frequenza di applicazione può essere necessaria per le zone palmo-plantari, perché il prodotto è facilmente rimosso durante le normali attività, e la penetrazione è scarsa a causa di uno strato corneo di maggiore spessore</a:t>
            </a:r>
          </a:p>
          <a:p>
            <a:pPr eaLnBrk="1" hangingPunct="1">
              <a:lnSpc>
                <a:spcPct val="80000"/>
              </a:lnSpc>
            </a:pPr>
            <a:r>
              <a:rPr lang="it-IT" altLang="it-IT" sz="2800"/>
              <a:t>Applicazioni settimanali possono essere efficaci nel trattamento di diverse condizioni croniche</a:t>
            </a:r>
          </a:p>
          <a:p>
            <a:pPr eaLnBrk="1" hangingPunct="1">
              <a:lnSpc>
                <a:spcPct val="80000"/>
              </a:lnSpc>
            </a:pPr>
            <a:r>
              <a:rPr lang="it-IT" altLang="it-IT" sz="2800"/>
              <a:t>Spesso si utilizza uno steroide più potente, per poi passare a un altro a potenza inferiore</a:t>
            </a:r>
          </a:p>
          <a:p>
            <a:pPr eaLnBrk="1" hangingPunct="1">
              <a:lnSpc>
                <a:spcPct val="80000"/>
              </a:lnSpc>
            </a:pPr>
            <a:endParaRPr lang="it-IT" altLang="it-IT" sz="2800"/>
          </a:p>
        </p:txBody>
      </p:sp>
    </p:spTree>
  </p:cSld>
  <p:clrMapOvr>
    <a:masterClrMapping/>
  </p:clrMapOvr>
  <p:transition spd="slow">
    <p:strips dir="ru"/>
  </p:transition>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CF217572-E5FE-4303-896A-A1B293936D47}"/>
              </a:ext>
            </a:extLst>
          </p:cNvPr>
          <p:cNvSpPr>
            <a:spLocks noGrp="1" noChangeArrowheads="1"/>
          </p:cNvSpPr>
          <p:nvPr>
            <p:ph type="title"/>
          </p:nvPr>
        </p:nvSpPr>
        <p:spPr/>
        <p:txBody>
          <a:bodyPr/>
          <a:lstStyle/>
          <a:p>
            <a:pPr eaLnBrk="1" hangingPunct="1"/>
            <a:r>
              <a:rPr lang="it-IT" altLang="it-IT" b="1">
                <a:solidFill>
                  <a:srgbClr val="FF0000"/>
                </a:solidFill>
              </a:rPr>
              <a:t>Corticosteroidi Topici</a:t>
            </a:r>
          </a:p>
        </p:txBody>
      </p:sp>
      <p:sp>
        <p:nvSpPr>
          <p:cNvPr id="193539" name="Rectangle 3">
            <a:extLst>
              <a:ext uri="{FF2B5EF4-FFF2-40B4-BE49-F238E27FC236}">
                <a16:creationId xmlns:a16="http://schemas.microsoft.com/office/drawing/2014/main" id="{370A2601-899F-467D-96C1-3E56A8C1B2E6}"/>
              </a:ext>
            </a:extLst>
          </p:cNvPr>
          <p:cNvSpPr>
            <a:spLocks noGrp="1" noChangeArrowheads="1"/>
          </p:cNvSpPr>
          <p:nvPr>
            <p:ph type="body" idx="1"/>
          </p:nvPr>
        </p:nvSpPr>
        <p:spPr>
          <a:xfrm>
            <a:off x="468313" y="1700213"/>
            <a:ext cx="8229600" cy="4968875"/>
          </a:xfrm>
        </p:spPr>
        <p:txBody>
          <a:bodyPr/>
          <a:lstStyle/>
          <a:p>
            <a:pPr eaLnBrk="1" hangingPunct="1">
              <a:lnSpc>
                <a:spcPct val="80000"/>
              </a:lnSpc>
            </a:pPr>
            <a:r>
              <a:rPr lang="it-IT" altLang="it-IT" sz="2800" dirty="0"/>
              <a:t>Gli </a:t>
            </a:r>
            <a:r>
              <a:rPr lang="it-IT" altLang="it-IT" sz="2800" dirty="0">
                <a:solidFill>
                  <a:srgbClr val="FF0000"/>
                </a:solidFill>
              </a:rPr>
              <a:t>eventi avversi </a:t>
            </a:r>
            <a:r>
              <a:rPr lang="it-IT" altLang="it-IT" sz="2800" dirty="0"/>
              <a:t>sono per lo più LOCALI</a:t>
            </a:r>
          </a:p>
          <a:p>
            <a:pPr eaLnBrk="1" hangingPunct="1">
              <a:lnSpc>
                <a:spcPct val="80000"/>
              </a:lnSpc>
            </a:pPr>
            <a:r>
              <a:rPr lang="it-IT" altLang="it-IT" sz="2800" dirty="0"/>
              <a:t>I più frequenti sono atrofia, strie, teleangectasie, rosacea, dermatite periorale, </a:t>
            </a:r>
            <a:r>
              <a:rPr lang="it-IT" altLang="it-IT" sz="2800" dirty="0" err="1"/>
              <a:t>tachifilassi</a:t>
            </a:r>
            <a:r>
              <a:rPr lang="it-IT" altLang="it-IT" sz="2800" dirty="0"/>
              <a:t>, acne e porpora</a:t>
            </a:r>
          </a:p>
          <a:p>
            <a:pPr eaLnBrk="1" hangingPunct="1">
              <a:lnSpc>
                <a:spcPct val="80000"/>
              </a:lnSpc>
            </a:pPr>
            <a:endParaRPr lang="it-IT" altLang="it-IT" sz="2800" dirty="0"/>
          </a:p>
          <a:p>
            <a:pPr eaLnBrk="1" hangingPunct="1">
              <a:lnSpc>
                <a:spcPct val="80000"/>
              </a:lnSpc>
            </a:pPr>
            <a:endParaRPr lang="it-IT" altLang="it-IT" sz="2800" dirty="0"/>
          </a:p>
          <a:p>
            <a:pPr eaLnBrk="1" hangingPunct="1">
              <a:lnSpc>
                <a:spcPct val="80000"/>
              </a:lnSpc>
            </a:pPr>
            <a:endParaRPr lang="it-IT" altLang="it-IT" sz="2800" dirty="0"/>
          </a:p>
          <a:p>
            <a:pPr eaLnBrk="1" hangingPunct="1">
              <a:lnSpc>
                <a:spcPct val="80000"/>
              </a:lnSpc>
            </a:pPr>
            <a:endParaRPr lang="it-IT" altLang="it-IT" sz="2800" dirty="0"/>
          </a:p>
          <a:p>
            <a:pPr eaLnBrk="1" hangingPunct="1">
              <a:lnSpc>
                <a:spcPct val="80000"/>
              </a:lnSpc>
            </a:pPr>
            <a:r>
              <a:rPr lang="it-IT" altLang="it-IT" sz="2800" dirty="0"/>
              <a:t>Quelli che insorgono con minore frequenza includono ipertricosi, alterazioni della pigmentazione, ritardata guarigione delle ferite ed esacerbazione di infezioni cutanee</a:t>
            </a:r>
          </a:p>
        </p:txBody>
      </p:sp>
    </p:spTree>
  </p:cSld>
  <p:clrMapOvr>
    <a:masterClrMapping/>
  </p:clrMapOvr>
  <p:transition spd="slow">
    <p:strips dir="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DA52E4EA-4AE4-F2E5-8365-1CC25B14C17E}"/>
              </a:ext>
            </a:extLst>
          </p:cNvPr>
          <p:cNvPicPr>
            <a:picLocks noChangeAspect="1"/>
          </p:cNvPicPr>
          <p:nvPr/>
        </p:nvPicPr>
        <p:blipFill>
          <a:blip r:embed="rId2"/>
          <a:stretch>
            <a:fillRect/>
          </a:stretch>
        </p:blipFill>
        <p:spPr>
          <a:xfrm>
            <a:off x="827584" y="1772816"/>
            <a:ext cx="8020581" cy="3312368"/>
          </a:xfrm>
          <a:prstGeom prst="rect">
            <a:avLst/>
          </a:prstGeom>
        </p:spPr>
      </p:pic>
    </p:spTree>
    <p:extLst>
      <p:ext uri="{BB962C8B-B14F-4D97-AF65-F5344CB8AC3E}">
        <p14:creationId xmlns:p14="http://schemas.microsoft.com/office/powerpoint/2010/main" val="3284827342"/>
      </p:ext>
    </p:extLst>
  </p:cSld>
  <p:clrMapOvr>
    <a:masterClrMapping/>
  </p:clrMapOvr>
  <p:transition spd="slow">
    <p:strips dir="ru"/>
  </p:transition>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he cosa è la porpora di Bateman: storia naturale e prospettive ...">
            <a:extLst>
              <a:ext uri="{FF2B5EF4-FFF2-40B4-BE49-F238E27FC236}">
                <a16:creationId xmlns:a16="http://schemas.microsoft.com/office/drawing/2014/main" id="{0A198ADA-DBB6-49C8-9856-87B4F69A9E4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427984" y="3212976"/>
            <a:ext cx="4370397" cy="3273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2" descr="Immagine che contiene indossando, vicino, uomo, fotografia&#10;&#10;Descrizione generata automaticamente">
            <a:extLst>
              <a:ext uri="{FF2B5EF4-FFF2-40B4-BE49-F238E27FC236}">
                <a16:creationId xmlns:a16="http://schemas.microsoft.com/office/drawing/2014/main" id="{D646D188-D052-4B3C-92F6-988E1B60DBB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2885" y="404664"/>
            <a:ext cx="4421021" cy="3273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ttangolo 3">
            <a:extLst>
              <a:ext uri="{FF2B5EF4-FFF2-40B4-BE49-F238E27FC236}">
                <a16:creationId xmlns:a16="http://schemas.microsoft.com/office/drawing/2014/main" id="{E4FFB9B1-7936-47E9-8777-9660F0D098BF}"/>
              </a:ext>
            </a:extLst>
          </p:cNvPr>
          <p:cNvSpPr>
            <a:spLocks noChangeArrowheads="1"/>
          </p:cNvSpPr>
          <p:nvPr/>
        </p:nvSpPr>
        <p:spPr bwMode="auto">
          <a:xfrm>
            <a:off x="271524" y="761343"/>
            <a:ext cx="4320480" cy="638405"/>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Tree>
    <p:extLst>
      <p:ext uri="{BB962C8B-B14F-4D97-AF65-F5344CB8AC3E}">
        <p14:creationId xmlns:p14="http://schemas.microsoft.com/office/powerpoint/2010/main" val="1149401379"/>
      </p:ext>
    </p:extLst>
  </p:cSld>
  <p:clrMapOvr>
    <a:masterClrMapping/>
  </p:clrMapOvr>
  <p:transition spd="slow">
    <p:strips dir="ru"/>
  </p:transition>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06D092BA-757A-42C8-8BC3-A8DF2B060A40}"/>
              </a:ext>
            </a:extLst>
          </p:cNvPr>
          <p:cNvSpPr>
            <a:spLocks noGrp="1" noChangeArrowheads="1"/>
          </p:cNvSpPr>
          <p:nvPr>
            <p:ph type="title"/>
          </p:nvPr>
        </p:nvSpPr>
        <p:spPr/>
        <p:txBody>
          <a:bodyPr/>
          <a:lstStyle/>
          <a:p>
            <a:pPr eaLnBrk="1" hangingPunct="1"/>
            <a:r>
              <a:rPr lang="it-IT" altLang="it-IT" b="1">
                <a:solidFill>
                  <a:srgbClr val="FF0000"/>
                </a:solidFill>
              </a:rPr>
              <a:t>Corticosteroidi Topici</a:t>
            </a:r>
          </a:p>
        </p:txBody>
      </p:sp>
      <p:sp>
        <p:nvSpPr>
          <p:cNvPr id="194563" name="Rectangle 3">
            <a:extLst>
              <a:ext uri="{FF2B5EF4-FFF2-40B4-BE49-F238E27FC236}">
                <a16:creationId xmlns:a16="http://schemas.microsoft.com/office/drawing/2014/main" id="{0ADA4017-D9FD-4231-977A-2DF2AA139231}"/>
              </a:ext>
            </a:extLst>
          </p:cNvPr>
          <p:cNvSpPr>
            <a:spLocks noGrp="1" noChangeArrowheads="1"/>
          </p:cNvSpPr>
          <p:nvPr>
            <p:ph type="body" idx="1"/>
          </p:nvPr>
        </p:nvSpPr>
        <p:spPr>
          <a:xfrm>
            <a:off x="468313" y="1700213"/>
            <a:ext cx="8229600" cy="4968875"/>
          </a:xfrm>
        </p:spPr>
        <p:txBody>
          <a:bodyPr/>
          <a:lstStyle/>
          <a:p>
            <a:pPr eaLnBrk="1" hangingPunct="1">
              <a:lnSpc>
                <a:spcPct val="80000"/>
              </a:lnSpc>
            </a:pPr>
            <a:r>
              <a:rPr lang="it-IT" altLang="it-IT" sz="2800" dirty="0"/>
              <a:t>Reazioni avverse locali: la percentuale di sensibilizzazione ai corticosteroidi TOPICI, è notevolmente superiore a quella generalmente attesa</a:t>
            </a:r>
          </a:p>
          <a:p>
            <a:pPr eaLnBrk="1" hangingPunct="1">
              <a:lnSpc>
                <a:spcPct val="80000"/>
              </a:lnSpc>
            </a:pPr>
            <a:endParaRPr lang="it-IT" altLang="it-IT" sz="2800" dirty="0"/>
          </a:p>
          <a:p>
            <a:pPr eaLnBrk="1" hangingPunct="1">
              <a:lnSpc>
                <a:spcPct val="80000"/>
              </a:lnSpc>
            </a:pPr>
            <a:endParaRPr lang="it-IT" altLang="it-IT" sz="2800" dirty="0"/>
          </a:p>
          <a:p>
            <a:pPr eaLnBrk="1" hangingPunct="1">
              <a:lnSpc>
                <a:spcPct val="80000"/>
              </a:lnSpc>
            </a:pPr>
            <a:endParaRPr lang="it-IT" altLang="it-IT" sz="2800" dirty="0"/>
          </a:p>
          <a:p>
            <a:pPr eaLnBrk="1" hangingPunct="1">
              <a:lnSpc>
                <a:spcPct val="80000"/>
              </a:lnSpc>
            </a:pPr>
            <a:endParaRPr lang="it-IT" altLang="it-IT" sz="2800" dirty="0"/>
          </a:p>
          <a:p>
            <a:pPr eaLnBrk="1" hangingPunct="1">
              <a:lnSpc>
                <a:spcPct val="80000"/>
              </a:lnSpc>
            </a:pPr>
            <a:r>
              <a:rPr lang="it-IT" altLang="it-IT" sz="2800" dirty="0"/>
              <a:t>Reazioni sistemiche, come iperglicemia, glaucoma e insufficienza surrenalica, sono state segnalate anche RARAMENTE in seguito ad applicazione topica</a:t>
            </a:r>
          </a:p>
        </p:txBody>
      </p:sp>
    </p:spTree>
  </p:cSld>
  <p:clrMapOvr>
    <a:masterClrMapping/>
  </p:clrMapOvr>
  <p:transition spd="slow">
    <p:strips dir="ru"/>
  </p:transition>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48A79ACE-F72F-451C-9653-1A0A2EFA6A73}"/>
              </a:ext>
            </a:extLst>
          </p:cNvPr>
          <p:cNvSpPr>
            <a:spLocks noGrp="1" noChangeArrowheads="1"/>
          </p:cNvSpPr>
          <p:nvPr>
            <p:ph type="title"/>
          </p:nvPr>
        </p:nvSpPr>
        <p:spPr>
          <a:xfrm>
            <a:off x="685800" y="115888"/>
            <a:ext cx="7772400" cy="1143000"/>
          </a:xfrm>
        </p:spPr>
        <p:txBody>
          <a:bodyPr/>
          <a:lstStyle/>
          <a:p>
            <a:pPr eaLnBrk="1" hangingPunct="1"/>
            <a:r>
              <a:rPr lang="it-IT" altLang="it-IT" sz="4000" b="1">
                <a:solidFill>
                  <a:srgbClr val="FF0000"/>
                </a:solidFill>
              </a:rPr>
              <a:t>Cortisonici topici tradizionali</a:t>
            </a:r>
            <a:r>
              <a:rPr lang="it-IT" altLang="it-IT" sz="4800">
                <a:solidFill>
                  <a:schemeClr val="hlink"/>
                </a:solidFill>
              </a:rPr>
              <a:t> </a:t>
            </a:r>
          </a:p>
        </p:txBody>
      </p:sp>
      <p:sp>
        <p:nvSpPr>
          <p:cNvPr id="195587" name="Line 3">
            <a:extLst>
              <a:ext uri="{FF2B5EF4-FFF2-40B4-BE49-F238E27FC236}">
                <a16:creationId xmlns:a16="http://schemas.microsoft.com/office/drawing/2014/main" id="{BDBCF55A-BDB6-4083-B1FD-26497CFC832F}"/>
              </a:ext>
            </a:extLst>
          </p:cNvPr>
          <p:cNvSpPr>
            <a:spLocks noChangeShapeType="1"/>
          </p:cNvSpPr>
          <p:nvPr/>
        </p:nvSpPr>
        <p:spPr bwMode="auto">
          <a:xfrm>
            <a:off x="2100263" y="5715000"/>
            <a:ext cx="5283200" cy="0"/>
          </a:xfrm>
          <a:prstGeom prst="line">
            <a:avLst/>
          </a:prstGeom>
          <a:noFill/>
          <a:ln w="76200">
            <a:solidFill>
              <a:schemeClr val="accent2"/>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it-IT"/>
          </a:p>
        </p:txBody>
      </p:sp>
      <p:sp>
        <p:nvSpPr>
          <p:cNvPr id="195588" name="Line 4">
            <a:extLst>
              <a:ext uri="{FF2B5EF4-FFF2-40B4-BE49-F238E27FC236}">
                <a16:creationId xmlns:a16="http://schemas.microsoft.com/office/drawing/2014/main" id="{6ED7BE02-7056-4500-9E8C-6E96B34620B1}"/>
              </a:ext>
            </a:extLst>
          </p:cNvPr>
          <p:cNvSpPr>
            <a:spLocks noChangeShapeType="1"/>
          </p:cNvSpPr>
          <p:nvPr/>
        </p:nvSpPr>
        <p:spPr bwMode="auto">
          <a:xfrm>
            <a:off x="2100263" y="1981200"/>
            <a:ext cx="0" cy="3733800"/>
          </a:xfrm>
          <a:prstGeom prst="line">
            <a:avLst/>
          </a:prstGeom>
          <a:noFill/>
          <a:ln w="76200">
            <a:solidFill>
              <a:schemeClr val="accent2"/>
            </a:solidFill>
            <a:round/>
            <a:headEnd type="arrow" w="med" len="med"/>
            <a:tailEnd/>
          </a:ln>
          <a:extLst>
            <a:ext uri="{909E8E84-426E-40DD-AFC4-6F175D3DCCD1}">
              <a14:hiddenFill xmlns:a14="http://schemas.microsoft.com/office/drawing/2010/main">
                <a:noFill/>
              </a14:hiddenFill>
            </a:ext>
          </a:extLst>
        </p:spPr>
        <p:txBody>
          <a:bodyPr wrap="none" anchor="ctr"/>
          <a:lstStyle/>
          <a:p>
            <a:endParaRPr lang="it-IT"/>
          </a:p>
        </p:txBody>
      </p:sp>
      <p:sp>
        <p:nvSpPr>
          <p:cNvPr id="195589" name="Text Box 5">
            <a:extLst>
              <a:ext uri="{FF2B5EF4-FFF2-40B4-BE49-F238E27FC236}">
                <a16:creationId xmlns:a16="http://schemas.microsoft.com/office/drawing/2014/main" id="{671E4EA8-ABCD-4BB5-A83B-147880EF6396}"/>
              </a:ext>
            </a:extLst>
          </p:cNvPr>
          <p:cNvSpPr txBox="1">
            <a:spLocks noChangeArrowheads="1"/>
          </p:cNvSpPr>
          <p:nvPr/>
        </p:nvSpPr>
        <p:spPr bwMode="auto">
          <a:xfrm>
            <a:off x="541338" y="1981200"/>
            <a:ext cx="14049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2400">
                <a:solidFill>
                  <a:srgbClr val="FF0000"/>
                </a:solidFill>
              </a:rPr>
              <a:t>efficacia</a:t>
            </a:r>
          </a:p>
        </p:txBody>
      </p:sp>
      <p:sp>
        <p:nvSpPr>
          <p:cNvPr id="195590" name="Text Box 6">
            <a:extLst>
              <a:ext uri="{FF2B5EF4-FFF2-40B4-BE49-F238E27FC236}">
                <a16:creationId xmlns:a16="http://schemas.microsoft.com/office/drawing/2014/main" id="{A8B2CBA6-F2C5-46C5-B466-09D61317F9D6}"/>
              </a:ext>
            </a:extLst>
          </p:cNvPr>
          <p:cNvSpPr txBox="1">
            <a:spLocks noChangeArrowheads="1"/>
          </p:cNvSpPr>
          <p:nvPr/>
        </p:nvSpPr>
        <p:spPr bwMode="auto">
          <a:xfrm>
            <a:off x="6367463" y="5943600"/>
            <a:ext cx="2520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2400">
                <a:solidFill>
                  <a:srgbClr val="FF0000"/>
                </a:solidFill>
              </a:rPr>
              <a:t>effetti collaterali</a:t>
            </a:r>
          </a:p>
        </p:txBody>
      </p:sp>
      <p:sp>
        <p:nvSpPr>
          <p:cNvPr id="195591" name="Oval 7">
            <a:extLst>
              <a:ext uri="{FF2B5EF4-FFF2-40B4-BE49-F238E27FC236}">
                <a16:creationId xmlns:a16="http://schemas.microsoft.com/office/drawing/2014/main" id="{ED8EA526-3CBD-4801-9C7C-1ED4F8A9FD49}"/>
              </a:ext>
            </a:extLst>
          </p:cNvPr>
          <p:cNvSpPr>
            <a:spLocks noChangeArrowheads="1"/>
          </p:cNvSpPr>
          <p:nvPr/>
        </p:nvSpPr>
        <p:spPr bwMode="auto">
          <a:xfrm>
            <a:off x="2844800" y="4648200"/>
            <a:ext cx="271463" cy="304800"/>
          </a:xfrm>
          <a:prstGeom prst="ellipse">
            <a:avLst/>
          </a:prstGeom>
          <a:solidFill>
            <a:srgbClr val="FF99FF"/>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195592" name="Oval 8">
            <a:extLst>
              <a:ext uri="{FF2B5EF4-FFF2-40B4-BE49-F238E27FC236}">
                <a16:creationId xmlns:a16="http://schemas.microsoft.com/office/drawing/2014/main" id="{404E9861-EA0E-4D44-AECA-37DEEF82C7B7}"/>
              </a:ext>
            </a:extLst>
          </p:cNvPr>
          <p:cNvSpPr>
            <a:spLocks noChangeArrowheads="1"/>
          </p:cNvSpPr>
          <p:nvPr/>
        </p:nvSpPr>
        <p:spPr bwMode="auto">
          <a:xfrm>
            <a:off x="3589338" y="4495800"/>
            <a:ext cx="271462" cy="304800"/>
          </a:xfrm>
          <a:prstGeom prst="ellipse">
            <a:avLst/>
          </a:prstGeom>
          <a:solidFill>
            <a:srgbClr val="6666FF"/>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195593" name="Oval 9">
            <a:extLst>
              <a:ext uri="{FF2B5EF4-FFF2-40B4-BE49-F238E27FC236}">
                <a16:creationId xmlns:a16="http://schemas.microsoft.com/office/drawing/2014/main" id="{775032A2-0F74-47DF-98DA-836F5D0A417B}"/>
              </a:ext>
            </a:extLst>
          </p:cNvPr>
          <p:cNvSpPr>
            <a:spLocks noChangeArrowheads="1"/>
          </p:cNvSpPr>
          <p:nvPr/>
        </p:nvSpPr>
        <p:spPr bwMode="auto">
          <a:xfrm>
            <a:off x="6773863" y="1981200"/>
            <a:ext cx="269875" cy="304800"/>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195594" name="Oval 10">
            <a:extLst>
              <a:ext uri="{FF2B5EF4-FFF2-40B4-BE49-F238E27FC236}">
                <a16:creationId xmlns:a16="http://schemas.microsoft.com/office/drawing/2014/main" id="{9566FD62-176F-4A20-B4B5-61AC864D115F}"/>
              </a:ext>
            </a:extLst>
          </p:cNvPr>
          <p:cNvSpPr>
            <a:spLocks noChangeArrowheads="1"/>
          </p:cNvSpPr>
          <p:nvPr/>
        </p:nvSpPr>
        <p:spPr bwMode="auto">
          <a:xfrm>
            <a:off x="5961063" y="2743200"/>
            <a:ext cx="269875" cy="3048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195595" name="Oval 12">
            <a:extLst>
              <a:ext uri="{FF2B5EF4-FFF2-40B4-BE49-F238E27FC236}">
                <a16:creationId xmlns:a16="http://schemas.microsoft.com/office/drawing/2014/main" id="{576AA35C-86C8-472B-A2F1-3B6427CBF96F}"/>
              </a:ext>
            </a:extLst>
          </p:cNvPr>
          <p:cNvSpPr>
            <a:spLocks noChangeArrowheads="1"/>
          </p:cNvSpPr>
          <p:nvPr/>
        </p:nvSpPr>
        <p:spPr bwMode="auto">
          <a:xfrm>
            <a:off x="3522663" y="3733800"/>
            <a:ext cx="269875" cy="304800"/>
          </a:xfrm>
          <a:prstGeom prst="ellipse">
            <a:avLst/>
          </a:prstGeom>
          <a:solidFill>
            <a:srgbClr val="00FFFF"/>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195596" name="Oval 13">
            <a:extLst>
              <a:ext uri="{FF2B5EF4-FFF2-40B4-BE49-F238E27FC236}">
                <a16:creationId xmlns:a16="http://schemas.microsoft.com/office/drawing/2014/main" id="{72C6A7B1-81ED-431C-9DAF-4517415002D7}"/>
              </a:ext>
            </a:extLst>
          </p:cNvPr>
          <p:cNvSpPr>
            <a:spLocks noChangeArrowheads="1"/>
          </p:cNvSpPr>
          <p:nvPr/>
        </p:nvSpPr>
        <p:spPr bwMode="auto">
          <a:xfrm>
            <a:off x="4741863" y="2819400"/>
            <a:ext cx="269875" cy="304800"/>
          </a:xfrm>
          <a:prstGeom prst="ellipse">
            <a:avLst/>
          </a:prstGeom>
          <a:solidFill>
            <a:srgbClr val="996633"/>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195597" name="Oval 14">
            <a:extLst>
              <a:ext uri="{FF2B5EF4-FFF2-40B4-BE49-F238E27FC236}">
                <a16:creationId xmlns:a16="http://schemas.microsoft.com/office/drawing/2014/main" id="{9CF31C90-05EE-41EB-9FC3-0D5D7A46B58F}"/>
              </a:ext>
            </a:extLst>
          </p:cNvPr>
          <p:cNvSpPr>
            <a:spLocks noChangeArrowheads="1"/>
          </p:cNvSpPr>
          <p:nvPr/>
        </p:nvSpPr>
        <p:spPr bwMode="auto">
          <a:xfrm>
            <a:off x="4538663" y="4038600"/>
            <a:ext cx="269875" cy="304800"/>
          </a:xfrm>
          <a:prstGeom prst="ellipse">
            <a:avLst/>
          </a:prstGeom>
          <a:solidFill>
            <a:srgbClr val="0099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195598" name="Oval 15">
            <a:extLst>
              <a:ext uri="{FF2B5EF4-FFF2-40B4-BE49-F238E27FC236}">
                <a16:creationId xmlns:a16="http://schemas.microsoft.com/office/drawing/2014/main" id="{571CE065-C1B7-435C-B0DD-386F6F48A0BC}"/>
              </a:ext>
            </a:extLst>
          </p:cNvPr>
          <p:cNvSpPr>
            <a:spLocks noChangeArrowheads="1"/>
          </p:cNvSpPr>
          <p:nvPr/>
        </p:nvSpPr>
        <p:spPr bwMode="auto">
          <a:xfrm>
            <a:off x="5080000" y="3505200"/>
            <a:ext cx="271463" cy="3048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195599" name="Oval 16">
            <a:extLst>
              <a:ext uri="{FF2B5EF4-FFF2-40B4-BE49-F238E27FC236}">
                <a16:creationId xmlns:a16="http://schemas.microsoft.com/office/drawing/2014/main" id="{2F3AFCA2-4561-4F46-A37C-EDCD2F7C3CF0}"/>
              </a:ext>
            </a:extLst>
          </p:cNvPr>
          <p:cNvSpPr>
            <a:spLocks noChangeArrowheads="1"/>
          </p:cNvSpPr>
          <p:nvPr/>
        </p:nvSpPr>
        <p:spPr bwMode="auto">
          <a:xfrm>
            <a:off x="4064000" y="3733800"/>
            <a:ext cx="271463" cy="304800"/>
          </a:xfrm>
          <a:prstGeom prst="ellipse">
            <a:avLst/>
          </a:prstGeom>
          <a:solidFill>
            <a:srgbClr val="00FF99"/>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195600" name="Line 17">
            <a:extLst>
              <a:ext uri="{FF2B5EF4-FFF2-40B4-BE49-F238E27FC236}">
                <a16:creationId xmlns:a16="http://schemas.microsoft.com/office/drawing/2014/main" id="{9765361E-621A-4E38-84BE-527B489AEF62}"/>
              </a:ext>
            </a:extLst>
          </p:cNvPr>
          <p:cNvSpPr>
            <a:spLocks noChangeShapeType="1"/>
          </p:cNvSpPr>
          <p:nvPr/>
        </p:nvSpPr>
        <p:spPr bwMode="auto">
          <a:xfrm flipV="1">
            <a:off x="2100263" y="2209800"/>
            <a:ext cx="4673600" cy="342900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95601" name="Oval 18">
            <a:extLst>
              <a:ext uri="{FF2B5EF4-FFF2-40B4-BE49-F238E27FC236}">
                <a16:creationId xmlns:a16="http://schemas.microsoft.com/office/drawing/2014/main" id="{5D0C1A9D-9CF9-457A-B7C2-EF5936F0049B}"/>
              </a:ext>
            </a:extLst>
          </p:cNvPr>
          <p:cNvSpPr>
            <a:spLocks noChangeArrowheads="1"/>
          </p:cNvSpPr>
          <p:nvPr/>
        </p:nvSpPr>
        <p:spPr bwMode="auto">
          <a:xfrm rot="-2216311">
            <a:off x="1905000" y="2895600"/>
            <a:ext cx="5867400" cy="1447800"/>
          </a:xfrm>
          <a:prstGeom prst="ellipse">
            <a:avLst/>
          </a:prstGeom>
          <a:noFill/>
          <a:ln w="9525">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GB" altLang="it-IT" sz="2400" b="0">
              <a:solidFill>
                <a:schemeClr val="bg1"/>
              </a:solidFill>
              <a:latin typeface="Times New Roman" panose="02020603050405020304" pitchFamily="18" charset="0"/>
            </a:endParaRPr>
          </a:p>
        </p:txBody>
      </p:sp>
      <p:sp>
        <p:nvSpPr>
          <p:cNvPr id="195602" name="Oval 11">
            <a:extLst>
              <a:ext uri="{FF2B5EF4-FFF2-40B4-BE49-F238E27FC236}">
                <a16:creationId xmlns:a16="http://schemas.microsoft.com/office/drawing/2014/main" id="{587090E0-E9D6-4AF4-8F75-24135DEAAF18}"/>
              </a:ext>
            </a:extLst>
          </p:cNvPr>
          <p:cNvSpPr>
            <a:spLocks noChangeArrowheads="1"/>
          </p:cNvSpPr>
          <p:nvPr/>
        </p:nvSpPr>
        <p:spPr bwMode="auto">
          <a:xfrm>
            <a:off x="5892800" y="3429000"/>
            <a:ext cx="271463" cy="304800"/>
          </a:xfrm>
          <a:prstGeom prst="ellipse">
            <a:avLst/>
          </a:prstGeom>
          <a:solidFill>
            <a:srgbClr val="A5002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Tree>
  </p:cSld>
  <p:clrMapOvr>
    <a:masterClrMapping/>
  </p:clrMapOvr>
  <p:transition spd="slow">
    <p:strips dir="ru"/>
  </p:transition>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1026">
            <a:extLst>
              <a:ext uri="{FF2B5EF4-FFF2-40B4-BE49-F238E27FC236}">
                <a16:creationId xmlns:a16="http://schemas.microsoft.com/office/drawing/2014/main" id="{9D26EC62-F89D-4A9C-8B7E-358B9B7E9A68}"/>
              </a:ext>
            </a:extLst>
          </p:cNvPr>
          <p:cNvSpPr>
            <a:spLocks noChangeArrowheads="1"/>
          </p:cNvSpPr>
          <p:nvPr/>
        </p:nvSpPr>
        <p:spPr bwMode="auto">
          <a:xfrm>
            <a:off x="307975" y="301625"/>
            <a:ext cx="8535988" cy="266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196611" name="Rectangle 1028">
            <a:extLst>
              <a:ext uri="{FF2B5EF4-FFF2-40B4-BE49-F238E27FC236}">
                <a16:creationId xmlns:a16="http://schemas.microsoft.com/office/drawing/2014/main" id="{CE51241E-3873-4237-BD29-163C8AAE14FD}"/>
              </a:ext>
            </a:extLst>
          </p:cNvPr>
          <p:cNvSpPr>
            <a:spLocks noChangeArrowheads="1"/>
          </p:cNvSpPr>
          <p:nvPr/>
        </p:nvSpPr>
        <p:spPr bwMode="auto">
          <a:xfrm>
            <a:off x="400050" y="1309688"/>
            <a:ext cx="13208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3600">
                <a:solidFill>
                  <a:schemeClr val="accent2"/>
                </a:solidFill>
                <a:latin typeface="Times New Roman" panose="02020603050405020304" pitchFamily="18" charset="0"/>
              </a:rPr>
              <a:t>Nuovi:</a:t>
            </a:r>
            <a:endParaRPr lang="it-IT" altLang="it-IT" sz="2400" b="0">
              <a:solidFill>
                <a:schemeClr val="accent2"/>
              </a:solidFill>
              <a:latin typeface="Times New Roman" panose="02020603050405020304" pitchFamily="18" charset="0"/>
            </a:endParaRPr>
          </a:p>
        </p:txBody>
      </p:sp>
      <p:sp>
        <p:nvSpPr>
          <p:cNvPr id="196612" name="Rectangle 1029">
            <a:extLst>
              <a:ext uri="{FF2B5EF4-FFF2-40B4-BE49-F238E27FC236}">
                <a16:creationId xmlns:a16="http://schemas.microsoft.com/office/drawing/2014/main" id="{12958ABA-0BC3-47EE-89AA-5289317DFF03}"/>
              </a:ext>
            </a:extLst>
          </p:cNvPr>
          <p:cNvSpPr>
            <a:spLocks noChangeArrowheads="1"/>
          </p:cNvSpPr>
          <p:nvPr/>
        </p:nvSpPr>
        <p:spPr bwMode="auto">
          <a:xfrm>
            <a:off x="2228850" y="1398588"/>
            <a:ext cx="1262063"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2800" b="0">
                <a:solidFill>
                  <a:schemeClr val="accent2"/>
                </a:solidFill>
                <a:latin typeface="Times New Roman" panose="02020603050405020304" pitchFamily="18" charset="0"/>
              </a:rPr>
              <a:t>desonide</a:t>
            </a:r>
            <a:endParaRPr lang="it-IT" altLang="it-IT" sz="2400" b="0">
              <a:solidFill>
                <a:schemeClr val="accent2"/>
              </a:solidFill>
              <a:latin typeface="Times New Roman" panose="02020603050405020304" pitchFamily="18" charset="0"/>
            </a:endParaRPr>
          </a:p>
        </p:txBody>
      </p:sp>
      <p:sp>
        <p:nvSpPr>
          <p:cNvPr id="196613" name="Rectangle 1030">
            <a:extLst>
              <a:ext uri="{FF2B5EF4-FFF2-40B4-BE49-F238E27FC236}">
                <a16:creationId xmlns:a16="http://schemas.microsoft.com/office/drawing/2014/main" id="{11695FD3-80E8-4DDF-8DE4-3831CECF50FF}"/>
              </a:ext>
            </a:extLst>
          </p:cNvPr>
          <p:cNvSpPr>
            <a:spLocks noChangeArrowheads="1"/>
          </p:cNvSpPr>
          <p:nvPr/>
        </p:nvSpPr>
        <p:spPr bwMode="auto">
          <a:xfrm>
            <a:off x="3490913" y="1398588"/>
            <a:ext cx="1963737"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2800" b="0">
                <a:solidFill>
                  <a:schemeClr val="accent2"/>
                </a:solidFill>
                <a:latin typeface="Times New Roman" panose="02020603050405020304" pitchFamily="18" charset="0"/>
              </a:rPr>
              <a:t> 0.05% crema</a:t>
            </a:r>
            <a:endParaRPr lang="it-IT" altLang="it-IT" sz="2400" b="0">
              <a:solidFill>
                <a:schemeClr val="accent2"/>
              </a:solidFill>
              <a:latin typeface="Times New Roman" panose="02020603050405020304" pitchFamily="18" charset="0"/>
            </a:endParaRPr>
          </a:p>
        </p:txBody>
      </p:sp>
      <p:sp>
        <p:nvSpPr>
          <p:cNvPr id="196614" name="Rectangle 1031">
            <a:extLst>
              <a:ext uri="{FF2B5EF4-FFF2-40B4-BE49-F238E27FC236}">
                <a16:creationId xmlns:a16="http://schemas.microsoft.com/office/drawing/2014/main" id="{BEABC860-57FA-445F-B4BA-9BF9AE6A71C3}"/>
              </a:ext>
            </a:extLst>
          </p:cNvPr>
          <p:cNvSpPr>
            <a:spLocks noChangeArrowheads="1"/>
          </p:cNvSpPr>
          <p:nvPr/>
        </p:nvSpPr>
        <p:spPr bwMode="auto">
          <a:xfrm>
            <a:off x="2228850" y="1873250"/>
            <a:ext cx="3186113"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2800" b="0">
                <a:solidFill>
                  <a:schemeClr val="accent2"/>
                </a:solidFill>
                <a:latin typeface="Times New Roman" panose="02020603050405020304" pitchFamily="18" charset="0"/>
              </a:rPr>
              <a:t>fluticasone propionato</a:t>
            </a:r>
            <a:endParaRPr lang="it-IT" altLang="it-IT" sz="2400" b="0">
              <a:solidFill>
                <a:schemeClr val="accent2"/>
              </a:solidFill>
              <a:latin typeface="Times New Roman" panose="02020603050405020304" pitchFamily="18" charset="0"/>
            </a:endParaRPr>
          </a:p>
        </p:txBody>
      </p:sp>
      <p:sp>
        <p:nvSpPr>
          <p:cNvPr id="196615" name="Rectangle 1032">
            <a:extLst>
              <a:ext uri="{FF2B5EF4-FFF2-40B4-BE49-F238E27FC236}">
                <a16:creationId xmlns:a16="http://schemas.microsoft.com/office/drawing/2014/main" id="{4C3818F6-F1EA-4C3B-8EC6-8991BBFAC20C}"/>
              </a:ext>
            </a:extLst>
          </p:cNvPr>
          <p:cNvSpPr>
            <a:spLocks noChangeArrowheads="1"/>
          </p:cNvSpPr>
          <p:nvPr/>
        </p:nvSpPr>
        <p:spPr bwMode="auto">
          <a:xfrm>
            <a:off x="5414963" y="1873250"/>
            <a:ext cx="25971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2800" b="0">
                <a:solidFill>
                  <a:schemeClr val="accent2"/>
                </a:solidFill>
                <a:latin typeface="Times New Roman" panose="02020603050405020304" pitchFamily="18" charset="0"/>
              </a:rPr>
              <a:t> 0.005% unguento</a:t>
            </a:r>
            <a:endParaRPr lang="it-IT" altLang="it-IT" sz="2400" b="0">
              <a:solidFill>
                <a:schemeClr val="accent2"/>
              </a:solidFill>
              <a:latin typeface="Times New Roman" panose="02020603050405020304" pitchFamily="18" charset="0"/>
            </a:endParaRPr>
          </a:p>
        </p:txBody>
      </p:sp>
      <p:sp>
        <p:nvSpPr>
          <p:cNvPr id="196616" name="Rectangle 1033">
            <a:extLst>
              <a:ext uri="{FF2B5EF4-FFF2-40B4-BE49-F238E27FC236}">
                <a16:creationId xmlns:a16="http://schemas.microsoft.com/office/drawing/2014/main" id="{25A6E0DE-48F0-40F8-8050-4B423A970EC9}"/>
              </a:ext>
            </a:extLst>
          </p:cNvPr>
          <p:cNvSpPr>
            <a:spLocks noChangeArrowheads="1"/>
          </p:cNvSpPr>
          <p:nvPr/>
        </p:nvSpPr>
        <p:spPr bwMode="auto">
          <a:xfrm>
            <a:off x="2228850" y="2300288"/>
            <a:ext cx="3275013"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2800" b="0">
                <a:solidFill>
                  <a:schemeClr val="accent2"/>
                </a:solidFill>
                <a:latin typeface="Times New Roman" panose="02020603050405020304" pitchFamily="18" charset="0"/>
              </a:rPr>
              <a:t>fluticasone propionato </a:t>
            </a:r>
            <a:endParaRPr lang="it-IT" altLang="it-IT" sz="2400" b="0">
              <a:solidFill>
                <a:schemeClr val="accent2"/>
              </a:solidFill>
              <a:latin typeface="Times New Roman" panose="02020603050405020304" pitchFamily="18" charset="0"/>
            </a:endParaRPr>
          </a:p>
        </p:txBody>
      </p:sp>
      <p:sp>
        <p:nvSpPr>
          <p:cNvPr id="196617" name="Rectangle 1034">
            <a:extLst>
              <a:ext uri="{FF2B5EF4-FFF2-40B4-BE49-F238E27FC236}">
                <a16:creationId xmlns:a16="http://schemas.microsoft.com/office/drawing/2014/main" id="{256C9A70-7E32-4FBB-BD82-A385103212BC}"/>
              </a:ext>
            </a:extLst>
          </p:cNvPr>
          <p:cNvSpPr>
            <a:spLocks noChangeArrowheads="1"/>
          </p:cNvSpPr>
          <p:nvPr/>
        </p:nvSpPr>
        <p:spPr bwMode="auto">
          <a:xfrm>
            <a:off x="5503863" y="2300288"/>
            <a:ext cx="1874837"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2800" b="0">
                <a:solidFill>
                  <a:schemeClr val="accent2"/>
                </a:solidFill>
                <a:latin typeface="Times New Roman" panose="02020603050405020304" pitchFamily="18" charset="0"/>
              </a:rPr>
              <a:t>0.05% crema</a:t>
            </a:r>
            <a:endParaRPr lang="it-IT" altLang="it-IT" sz="2400" b="0">
              <a:solidFill>
                <a:schemeClr val="accent2"/>
              </a:solidFill>
              <a:latin typeface="Times New Roman" panose="02020603050405020304" pitchFamily="18" charset="0"/>
            </a:endParaRPr>
          </a:p>
        </p:txBody>
      </p:sp>
      <p:sp>
        <p:nvSpPr>
          <p:cNvPr id="196618" name="Rectangle 1035">
            <a:extLst>
              <a:ext uri="{FF2B5EF4-FFF2-40B4-BE49-F238E27FC236}">
                <a16:creationId xmlns:a16="http://schemas.microsoft.com/office/drawing/2014/main" id="{C18356C7-6042-4D9B-9444-2DF763DF260E}"/>
              </a:ext>
            </a:extLst>
          </p:cNvPr>
          <p:cNvSpPr>
            <a:spLocks noChangeArrowheads="1"/>
          </p:cNvSpPr>
          <p:nvPr/>
        </p:nvSpPr>
        <p:spPr bwMode="auto">
          <a:xfrm>
            <a:off x="993775" y="3044825"/>
            <a:ext cx="7316788" cy="381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196619" name="Rectangle 1036">
            <a:extLst>
              <a:ext uri="{FF2B5EF4-FFF2-40B4-BE49-F238E27FC236}">
                <a16:creationId xmlns:a16="http://schemas.microsoft.com/office/drawing/2014/main" id="{5856C586-6B5A-4D06-AFDC-26969C886E01}"/>
              </a:ext>
            </a:extLst>
          </p:cNvPr>
          <p:cNvSpPr>
            <a:spLocks noChangeArrowheads="1"/>
          </p:cNvSpPr>
          <p:nvPr/>
        </p:nvSpPr>
        <p:spPr bwMode="auto">
          <a:xfrm>
            <a:off x="1085850" y="3125788"/>
            <a:ext cx="16033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3600" b="0">
                <a:solidFill>
                  <a:schemeClr val="accent2"/>
                </a:solidFill>
                <a:latin typeface="Times New Roman" panose="02020603050405020304" pitchFamily="18" charset="0"/>
              </a:rPr>
              <a:t>•</a:t>
            </a:r>
            <a:endParaRPr lang="it-IT" altLang="it-IT" sz="2400" b="0">
              <a:solidFill>
                <a:schemeClr val="accent2"/>
              </a:solidFill>
              <a:latin typeface="Times New Roman" panose="02020603050405020304" pitchFamily="18" charset="0"/>
            </a:endParaRPr>
          </a:p>
        </p:txBody>
      </p:sp>
      <p:sp>
        <p:nvSpPr>
          <p:cNvPr id="196620" name="Rectangle 1037">
            <a:extLst>
              <a:ext uri="{FF2B5EF4-FFF2-40B4-BE49-F238E27FC236}">
                <a16:creationId xmlns:a16="http://schemas.microsoft.com/office/drawing/2014/main" id="{02CDA6C2-A6B8-4DCD-A338-EF2772245BCA}"/>
              </a:ext>
            </a:extLst>
          </p:cNvPr>
          <p:cNvSpPr>
            <a:spLocks noChangeArrowheads="1"/>
          </p:cNvSpPr>
          <p:nvPr/>
        </p:nvSpPr>
        <p:spPr bwMode="auto">
          <a:xfrm>
            <a:off x="1428750" y="3125788"/>
            <a:ext cx="28956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3600">
                <a:solidFill>
                  <a:schemeClr val="accent2"/>
                </a:solidFill>
                <a:latin typeface="Times New Roman" panose="02020603050405020304" pitchFamily="18" charset="0"/>
              </a:rPr>
              <a:t>controllo delle </a:t>
            </a:r>
            <a:endParaRPr lang="it-IT" altLang="it-IT" sz="2400" b="0">
              <a:solidFill>
                <a:schemeClr val="accent2"/>
              </a:solidFill>
              <a:latin typeface="Times New Roman" panose="02020603050405020304" pitchFamily="18" charset="0"/>
            </a:endParaRPr>
          </a:p>
        </p:txBody>
      </p:sp>
      <p:sp>
        <p:nvSpPr>
          <p:cNvPr id="196621" name="Rectangle 1038">
            <a:extLst>
              <a:ext uri="{FF2B5EF4-FFF2-40B4-BE49-F238E27FC236}">
                <a16:creationId xmlns:a16="http://schemas.microsoft.com/office/drawing/2014/main" id="{DFB78139-A34B-468D-B6C5-548C659DEC0E}"/>
              </a:ext>
            </a:extLst>
          </p:cNvPr>
          <p:cNvSpPr>
            <a:spLocks noChangeArrowheads="1"/>
          </p:cNvSpPr>
          <p:nvPr/>
        </p:nvSpPr>
        <p:spPr bwMode="auto">
          <a:xfrm>
            <a:off x="4324350" y="3125788"/>
            <a:ext cx="28702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3600">
                <a:solidFill>
                  <a:schemeClr val="accent2"/>
                </a:solidFill>
                <a:latin typeface="Times New Roman" panose="02020603050405020304" pitchFamily="18" charset="0"/>
              </a:rPr>
              <a:t>riacutizzazioni</a:t>
            </a:r>
            <a:endParaRPr lang="it-IT" altLang="it-IT" sz="2400" b="0">
              <a:solidFill>
                <a:schemeClr val="accent2"/>
              </a:solidFill>
              <a:latin typeface="Times New Roman" panose="02020603050405020304" pitchFamily="18" charset="0"/>
            </a:endParaRPr>
          </a:p>
        </p:txBody>
      </p:sp>
      <p:sp>
        <p:nvSpPr>
          <p:cNvPr id="196622" name="Rectangle 1039">
            <a:extLst>
              <a:ext uri="{FF2B5EF4-FFF2-40B4-BE49-F238E27FC236}">
                <a16:creationId xmlns:a16="http://schemas.microsoft.com/office/drawing/2014/main" id="{FB257B07-F3F3-4489-BEFB-B410338BFA1E}"/>
              </a:ext>
            </a:extLst>
          </p:cNvPr>
          <p:cNvSpPr>
            <a:spLocks noChangeArrowheads="1"/>
          </p:cNvSpPr>
          <p:nvPr/>
        </p:nvSpPr>
        <p:spPr bwMode="auto">
          <a:xfrm>
            <a:off x="1085850" y="3784600"/>
            <a:ext cx="16033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3600" b="0">
                <a:solidFill>
                  <a:schemeClr val="accent2"/>
                </a:solidFill>
                <a:latin typeface="Times New Roman" panose="02020603050405020304" pitchFamily="18" charset="0"/>
              </a:rPr>
              <a:t>•</a:t>
            </a:r>
            <a:endParaRPr lang="it-IT" altLang="it-IT" sz="2400" b="0">
              <a:solidFill>
                <a:schemeClr val="accent2"/>
              </a:solidFill>
              <a:latin typeface="Times New Roman" panose="02020603050405020304" pitchFamily="18" charset="0"/>
            </a:endParaRPr>
          </a:p>
        </p:txBody>
      </p:sp>
      <p:sp>
        <p:nvSpPr>
          <p:cNvPr id="196623" name="Rectangle 1040">
            <a:extLst>
              <a:ext uri="{FF2B5EF4-FFF2-40B4-BE49-F238E27FC236}">
                <a16:creationId xmlns:a16="http://schemas.microsoft.com/office/drawing/2014/main" id="{642B15BC-40AF-4802-B8A9-C09D1B7EAB79}"/>
              </a:ext>
            </a:extLst>
          </p:cNvPr>
          <p:cNvSpPr>
            <a:spLocks noChangeArrowheads="1"/>
          </p:cNvSpPr>
          <p:nvPr/>
        </p:nvSpPr>
        <p:spPr bwMode="auto">
          <a:xfrm>
            <a:off x="1428750" y="3784600"/>
            <a:ext cx="58166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3600">
                <a:solidFill>
                  <a:schemeClr val="accent2"/>
                </a:solidFill>
                <a:latin typeface="Times New Roman" panose="02020603050405020304" pitchFamily="18" charset="0"/>
              </a:rPr>
              <a:t>buona tollerabilità, assenza di</a:t>
            </a:r>
            <a:endParaRPr lang="it-IT" altLang="it-IT" sz="2400" b="0">
              <a:solidFill>
                <a:schemeClr val="accent2"/>
              </a:solidFill>
              <a:latin typeface="Times New Roman" panose="02020603050405020304" pitchFamily="18" charset="0"/>
            </a:endParaRPr>
          </a:p>
        </p:txBody>
      </p:sp>
      <p:sp>
        <p:nvSpPr>
          <p:cNvPr id="196624" name="Rectangle 1041">
            <a:extLst>
              <a:ext uri="{FF2B5EF4-FFF2-40B4-BE49-F238E27FC236}">
                <a16:creationId xmlns:a16="http://schemas.microsoft.com/office/drawing/2014/main" id="{BE4162F6-455B-4A38-A811-BDA7D15D9336}"/>
              </a:ext>
            </a:extLst>
          </p:cNvPr>
          <p:cNvSpPr>
            <a:spLocks noChangeArrowheads="1"/>
          </p:cNvSpPr>
          <p:nvPr/>
        </p:nvSpPr>
        <p:spPr bwMode="auto">
          <a:xfrm>
            <a:off x="1428750" y="4333875"/>
            <a:ext cx="59055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3600">
                <a:solidFill>
                  <a:schemeClr val="accent2"/>
                </a:solidFill>
                <a:latin typeface="Times New Roman" panose="02020603050405020304" pitchFamily="18" charset="0"/>
              </a:rPr>
              <a:t>effetti secondari, gradevolezza</a:t>
            </a:r>
            <a:endParaRPr lang="it-IT" altLang="it-IT" sz="2400" b="0">
              <a:solidFill>
                <a:schemeClr val="accent2"/>
              </a:solidFill>
              <a:latin typeface="Times New Roman" panose="02020603050405020304" pitchFamily="18" charset="0"/>
            </a:endParaRPr>
          </a:p>
        </p:txBody>
      </p:sp>
      <p:sp>
        <p:nvSpPr>
          <p:cNvPr id="196625" name="Rectangle 1042">
            <a:extLst>
              <a:ext uri="{FF2B5EF4-FFF2-40B4-BE49-F238E27FC236}">
                <a16:creationId xmlns:a16="http://schemas.microsoft.com/office/drawing/2014/main" id="{E126B29A-266E-4D5C-9D15-871E3C6DBA89}"/>
              </a:ext>
            </a:extLst>
          </p:cNvPr>
          <p:cNvSpPr>
            <a:spLocks noChangeArrowheads="1"/>
          </p:cNvSpPr>
          <p:nvPr/>
        </p:nvSpPr>
        <p:spPr bwMode="auto">
          <a:xfrm>
            <a:off x="1428750" y="4883150"/>
            <a:ext cx="27178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3600">
                <a:solidFill>
                  <a:schemeClr val="accent2"/>
                </a:solidFill>
                <a:latin typeface="Times New Roman" panose="02020603050405020304" pitchFamily="18" charset="0"/>
              </a:rPr>
              <a:t>cosmetologica</a:t>
            </a:r>
            <a:endParaRPr lang="it-IT" altLang="it-IT" sz="2400" b="0">
              <a:solidFill>
                <a:schemeClr val="accent2"/>
              </a:solidFill>
              <a:latin typeface="Times New Roman" panose="02020603050405020304" pitchFamily="18" charset="0"/>
            </a:endParaRPr>
          </a:p>
        </p:txBody>
      </p:sp>
      <p:sp>
        <p:nvSpPr>
          <p:cNvPr id="196626" name="Rectangle 1043">
            <a:extLst>
              <a:ext uri="{FF2B5EF4-FFF2-40B4-BE49-F238E27FC236}">
                <a16:creationId xmlns:a16="http://schemas.microsoft.com/office/drawing/2014/main" id="{8F3BD0D2-F19F-4A13-919A-157445B47ED7}"/>
              </a:ext>
            </a:extLst>
          </p:cNvPr>
          <p:cNvSpPr>
            <a:spLocks noChangeArrowheads="1"/>
          </p:cNvSpPr>
          <p:nvPr/>
        </p:nvSpPr>
        <p:spPr bwMode="auto">
          <a:xfrm>
            <a:off x="1085850" y="5541963"/>
            <a:ext cx="16033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3600" b="0">
                <a:solidFill>
                  <a:schemeClr val="accent2"/>
                </a:solidFill>
                <a:latin typeface="Times New Roman" panose="02020603050405020304" pitchFamily="18" charset="0"/>
              </a:rPr>
              <a:t>•</a:t>
            </a:r>
            <a:endParaRPr lang="it-IT" altLang="it-IT" sz="2400" b="0">
              <a:solidFill>
                <a:schemeClr val="accent2"/>
              </a:solidFill>
              <a:latin typeface="Times New Roman" panose="02020603050405020304" pitchFamily="18" charset="0"/>
            </a:endParaRPr>
          </a:p>
        </p:txBody>
      </p:sp>
      <p:sp>
        <p:nvSpPr>
          <p:cNvPr id="196627" name="Rectangle 1044">
            <a:extLst>
              <a:ext uri="{FF2B5EF4-FFF2-40B4-BE49-F238E27FC236}">
                <a16:creationId xmlns:a16="http://schemas.microsoft.com/office/drawing/2014/main" id="{2E0394F6-F82E-46B7-8A01-2B1B25D6BE99}"/>
              </a:ext>
            </a:extLst>
          </p:cNvPr>
          <p:cNvSpPr>
            <a:spLocks noChangeArrowheads="1"/>
          </p:cNvSpPr>
          <p:nvPr/>
        </p:nvSpPr>
        <p:spPr bwMode="auto">
          <a:xfrm>
            <a:off x="1428750" y="5541963"/>
            <a:ext cx="62992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3600">
                <a:solidFill>
                  <a:schemeClr val="accent2"/>
                </a:solidFill>
                <a:latin typeface="Times New Roman" panose="02020603050405020304" pitchFamily="18" charset="0"/>
              </a:rPr>
              <a:t>quantificazione del consumo:UF</a:t>
            </a:r>
            <a:endParaRPr lang="it-IT" altLang="it-IT" sz="2400" b="0">
              <a:solidFill>
                <a:schemeClr val="accent2"/>
              </a:solidFill>
              <a:latin typeface="Times New Roman" panose="02020603050405020304" pitchFamily="18" charset="0"/>
            </a:endParaRPr>
          </a:p>
        </p:txBody>
      </p:sp>
      <p:sp>
        <p:nvSpPr>
          <p:cNvPr id="196628" name="Rectangle 1045">
            <a:extLst>
              <a:ext uri="{FF2B5EF4-FFF2-40B4-BE49-F238E27FC236}">
                <a16:creationId xmlns:a16="http://schemas.microsoft.com/office/drawing/2014/main" id="{FADA19D5-E3E5-40A0-83B9-3883AF4A348D}"/>
              </a:ext>
            </a:extLst>
          </p:cNvPr>
          <p:cNvSpPr>
            <a:spLocks noChangeArrowheads="1"/>
          </p:cNvSpPr>
          <p:nvPr/>
        </p:nvSpPr>
        <p:spPr bwMode="auto">
          <a:xfrm>
            <a:off x="1428750" y="6091238"/>
            <a:ext cx="33909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3600">
                <a:solidFill>
                  <a:schemeClr val="accent2"/>
                </a:solidFill>
                <a:latin typeface="Times New Roman" panose="02020603050405020304" pitchFamily="18" charset="0"/>
              </a:rPr>
              <a:t>(unità falangetta)</a:t>
            </a:r>
            <a:endParaRPr lang="it-IT" altLang="it-IT" sz="2400" b="0">
              <a:solidFill>
                <a:schemeClr val="accent2"/>
              </a:solidFill>
              <a:latin typeface="Times New Roman" panose="02020603050405020304" pitchFamily="18" charset="0"/>
            </a:endParaRPr>
          </a:p>
        </p:txBody>
      </p:sp>
      <p:sp>
        <p:nvSpPr>
          <p:cNvPr id="196629" name="Rectangle 1046">
            <a:extLst>
              <a:ext uri="{FF2B5EF4-FFF2-40B4-BE49-F238E27FC236}">
                <a16:creationId xmlns:a16="http://schemas.microsoft.com/office/drawing/2014/main" id="{611BEBBA-A280-4E53-B832-C8619D31EB75}"/>
              </a:ext>
            </a:extLst>
          </p:cNvPr>
          <p:cNvSpPr>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4400">
                <a:solidFill>
                  <a:srgbClr val="FF0000"/>
                </a:solidFill>
              </a:rPr>
              <a:t>Cortisonici</a:t>
            </a:r>
          </a:p>
        </p:txBody>
      </p:sp>
    </p:spTree>
  </p:cSld>
  <p:clrMapOvr>
    <a:masterClrMapping/>
  </p:clrMapOvr>
  <p:transition spd="slow">
    <p:strips dir="ru"/>
  </p:transition>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1026">
            <a:extLst>
              <a:ext uri="{FF2B5EF4-FFF2-40B4-BE49-F238E27FC236}">
                <a16:creationId xmlns:a16="http://schemas.microsoft.com/office/drawing/2014/main" id="{EEA06CD6-FF12-4408-A74C-5B4BFAE898D9}"/>
              </a:ext>
            </a:extLst>
          </p:cNvPr>
          <p:cNvSpPr>
            <a:spLocks noGrp="1" noChangeArrowheads="1"/>
          </p:cNvSpPr>
          <p:nvPr>
            <p:ph type="ctrTitle"/>
          </p:nvPr>
        </p:nvSpPr>
        <p:spPr>
          <a:xfrm>
            <a:off x="609600" y="5943600"/>
            <a:ext cx="8196263" cy="914400"/>
          </a:xfrm>
        </p:spPr>
        <p:txBody>
          <a:bodyPr/>
          <a:lstStyle/>
          <a:p>
            <a:pPr eaLnBrk="1" hangingPunct="1"/>
            <a:r>
              <a:rPr lang="it-IT" altLang="it-IT" sz="3600" b="1">
                <a:solidFill>
                  <a:srgbClr val="FF0000"/>
                </a:solidFill>
              </a:rPr>
              <a:t>Steroidi topici moderni</a:t>
            </a:r>
            <a:endParaRPr lang="it-IT" altLang="it-IT" sz="3600">
              <a:solidFill>
                <a:srgbClr val="FF0000"/>
              </a:solidFill>
            </a:endParaRPr>
          </a:p>
        </p:txBody>
      </p:sp>
      <p:sp>
        <p:nvSpPr>
          <p:cNvPr id="197635" name="AutoShape 1027">
            <a:extLst>
              <a:ext uri="{FF2B5EF4-FFF2-40B4-BE49-F238E27FC236}">
                <a16:creationId xmlns:a16="http://schemas.microsoft.com/office/drawing/2014/main" id="{575FBF41-A30E-4976-ADB0-E346884A5F24}"/>
              </a:ext>
            </a:extLst>
          </p:cNvPr>
          <p:cNvSpPr>
            <a:spLocks noChangeArrowheads="1"/>
          </p:cNvSpPr>
          <p:nvPr/>
        </p:nvSpPr>
        <p:spPr bwMode="auto">
          <a:xfrm>
            <a:off x="228600" y="0"/>
            <a:ext cx="2438400" cy="3429000"/>
          </a:xfrm>
          <a:prstGeom prst="upArrow">
            <a:avLst>
              <a:gd name="adj1" fmla="val 50000"/>
              <a:gd name="adj2" fmla="val 35156"/>
            </a:avLst>
          </a:prstGeom>
          <a:solidFill>
            <a:schemeClr val="accent2"/>
          </a:solidFill>
          <a:ln w="9525">
            <a:solidFill>
              <a:schemeClr val="bg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197636" name="AutoShape 1028">
            <a:extLst>
              <a:ext uri="{FF2B5EF4-FFF2-40B4-BE49-F238E27FC236}">
                <a16:creationId xmlns:a16="http://schemas.microsoft.com/office/drawing/2014/main" id="{DACD8E1F-6301-4071-B6AF-DD5B3B277DE4}"/>
              </a:ext>
            </a:extLst>
          </p:cNvPr>
          <p:cNvSpPr>
            <a:spLocks noChangeArrowheads="1"/>
          </p:cNvSpPr>
          <p:nvPr/>
        </p:nvSpPr>
        <p:spPr bwMode="auto">
          <a:xfrm>
            <a:off x="2700338" y="549275"/>
            <a:ext cx="2514600" cy="3962400"/>
          </a:xfrm>
          <a:prstGeom prst="upArrow">
            <a:avLst>
              <a:gd name="adj1" fmla="val 50000"/>
              <a:gd name="adj2" fmla="val 39394"/>
            </a:avLst>
          </a:prstGeom>
          <a:solidFill>
            <a:schemeClr val="accent2"/>
          </a:solidFill>
          <a:ln w="9525">
            <a:solidFill>
              <a:schemeClr val="bg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197637" name="AutoShape 1029">
            <a:extLst>
              <a:ext uri="{FF2B5EF4-FFF2-40B4-BE49-F238E27FC236}">
                <a16:creationId xmlns:a16="http://schemas.microsoft.com/office/drawing/2014/main" id="{2BA4F30A-E162-46BF-93E3-A3941846E2AF}"/>
              </a:ext>
            </a:extLst>
          </p:cNvPr>
          <p:cNvSpPr>
            <a:spLocks noChangeArrowheads="1"/>
          </p:cNvSpPr>
          <p:nvPr/>
        </p:nvSpPr>
        <p:spPr bwMode="auto">
          <a:xfrm>
            <a:off x="5791200" y="3429000"/>
            <a:ext cx="3048000" cy="2667000"/>
          </a:xfrm>
          <a:prstGeom prst="downArrow">
            <a:avLst>
              <a:gd name="adj1" fmla="val 50000"/>
              <a:gd name="adj2" fmla="val 25000"/>
            </a:avLst>
          </a:prstGeom>
          <a:solidFill>
            <a:srgbClr val="FF9900"/>
          </a:solidFill>
          <a:ln w="9525">
            <a:solidFill>
              <a:schemeClr val="bg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197638" name="Rectangle 1030">
            <a:extLst>
              <a:ext uri="{FF2B5EF4-FFF2-40B4-BE49-F238E27FC236}">
                <a16:creationId xmlns:a16="http://schemas.microsoft.com/office/drawing/2014/main" id="{71692C2D-70E5-4DAF-B610-77746D4590CC}"/>
              </a:ext>
            </a:extLst>
          </p:cNvPr>
          <p:cNvSpPr>
            <a:spLocks noChangeArrowheads="1"/>
          </p:cNvSpPr>
          <p:nvPr/>
        </p:nvSpPr>
        <p:spPr bwMode="auto">
          <a:xfrm>
            <a:off x="2395538" y="4511675"/>
            <a:ext cx="3048000" cy="1066800"/>
          </a:xfrm>
          <a:prstGeom prst="rect">
            <a:avLst/>
          </a:prstGeom>
          <a:solidFill>
            <a:schemeClr val="accent2"/>
          </a:solidFill>
          <a:ln w="9525">
            <a:solidFill>
              <a:schemeClr val="bg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IT" altLang="it-IT" sz="2400">
                <a:solidFill>
                  <a:schemeClr val="bg1"/>
                </a:solidFill>
                <a:latin typeface="Times New Roman" panose="02020603050405020304" pitchFamily="18" charset="0"/>
              </a:rPr>
              <a:t>Maggiore selettività</a:t>
            </a:r>
          </a:p>
          <a:p>
            <a:pPr algn="ctr">
              <a:spcBef>
                <a:spcPct val="0"/>
              </a:spcBef>
              <a:buFontTx/>
              <a:buNone/>
            </a:pPr>
            <a:r>
              <a:rPr lang="it-IT" altLang="it-IT" sz="2400">
                <a:solidFill>
                  <a:schemeClr val="bg1"/>
                </a:solidFill>
                <a:latin typeface="Times New Roman" panose="02020603050405020304" pitchFamily="18" charset="0"/>
              </a:rPr>
              <a:t>cutanea</a:t>
            </a:r>
          </a:p>
        </p:txBody>
      </p:sp>
      <p:sp>
        <p:nvSpPr>
          <p:cNvPr id="197639" name="Rectangle 1031">
            <a:extLst>
              <a:ext uri="{FF2B5EF4-FFF2-40B4-BE49-F238E27FC236}">
                <a16:creationId xmlns:a16="http://schemas.microsoft.com/office/drawing/2014/main" id="{76EF00F1-7188-48A2-9F8F-C6841ECFF8CD}"/>
              </a:ext>
            </a:extLst>
          </p:cNvPr>
          <p:cNvSpPr>
            <a:spLocks noChangeArrowheads="1"/>
          </p:cNvSpPr>
          <p:nvPr/>
        </p:nvSpPr>
        <p:spPr bwMode="auto">
          <a:xfrm>
            <a:off x="0" y="3429000"/>
            <a:ext cx="3048000" cy="1066800"/>
          </a:xfrm>
          <a:prstGeom prst="rect">
            <a:avLst/>
          </a:prstGeom>
          <a:solidFill>
            <a:schemeClr val="accent2"/>
          </a:solidFill>
          <a:ln w="9525">
            <a:solidFill>
              <a:schemeClr val="bg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IT" altLang="it-IT" sz="2400">
                <a:solidFill>
                  <a:schemeClr val="bg1"/>
                </a:solidFill>
                <a:latin typeface="Times New Roman" panose="02020603050405020304" pitchFamily="18" charset="0"/>
              </a:rPr>
              <a:t>Maggiore gradevolezza</a:t>
            </a:r>
          </a:p>
          <a:p>
            <a:pPr algn="ctr">
              <a:spcBef>
                <a:spcPct val="0"/>
              </a:spcBef>
              <a:buFontTx/>
              <a:buNone/>
            </a:pPr>
            <a:r>
              <a:rPr lang="it-IT" altLang="it-IT" sz="2400">
                <a:solidFill>
                  <a:schemeClr val="bg1"/>
                </a:solidFill>
                <a:latin typeface="Times New Roman" panose="02020603050405020304" pitchFamily="18" charset="0"/>
              </a:rPr>
              <a:t>cutanea</a:t>
            </a:r>
          </a:p>
        </p:txBody>
      </p:sp>
      <p:sp>
        <p:nvSpPr>
          <p:cNvPr id="197640" name="Rectangle 1032">
            <a:extLst>
              <a:ext uri="{FF2B5EF4-FFF2-40B4-BE49-F238E27FC236}">
                <a16:creationId xmlns:a16="http://schemas.microsoft.com/office/drawing/2014/main" id="{7AC384DD-A283-41B3-BB35-670425089257}"/>
              </a:ext>
            </a:extLst>
          </p:cNvPr>
          <p:cNvSpPr>
            <a:spLocks noChangeArrowheads="1"/>
          </p:cNvSpPr>
          <p:nvPr/>
        </p:nvSpPr>
        <p:spPr bwMode="auto">
          <a:xfrm>
            <a:off x="5791200" y="2362200"/>
            <a:ext cx="3048000" cy="1066800"/>
          </a:xfrm>
          <a:prstGeom prst="rect">
            <a:avLst/>
          </a:prstGeom>
          <a:solidFill>
            <a:srgbClr val="FF9900"/>
          </a:solidFill>
          <a:ln w="9525">
            <a:solidFill>
              <a:schemeClr val="bg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IT" altLang="it-IT" sz="2400">
                <a:latin typeface="Times New Roman" panose="02020603050405020304" pitchFamily="18" charset="0"/>
              </a:rPr>
              <a:t>Minori effetti collaterali</a:t>
            </a:r>
          </a:p>
          <a:p>
            <a:pPr algn="ctr">
              <a:spcBef>
                <a:spcPct val="0"/>
              </a:spcBef>
              <a:buFontTx/>
              <a:buNone/>
            </a:pPr>
            <a:endParaRPr lang="it-IT" altLang="it-IT" sz="2400" b="0">
              <a:latin typeface="Times New Roman" panose="02020603050405020304" pitchFamily="18" charset="0"/>
            </a:endParaRPr>
          </a:p>
        </p:txBody>
      </p:sp>
    </p:spTree>
  </p:cSld>
  <p:clrMapOvr>
    <a:masterClrMapping/>
  </p:clrMapOvr>
  <p:transition spd="slow">
    <p:strips dir="ru"/>
  </p:transition>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244188AF-AB08-4D40-AA60-6E32926B1D8B}"/>
              </a:ext>
            </a:extLst>
          </p:cNvPr>
          <p:cNvSpPr>
            <a:spLocks noGrp="1" noChangeArrowheads="1"/>
          </p:cNvSpPr>
          <p:nvPr>
            <p:ph type="title"/>
          </p:nvPr>
        </p:nvSpPr>
        <p:spPr>
          <a:xfrm>
            <a:off x="685800" y="188913"/>
            <a:ext cx="7772400" cy="1143000"/>
          </a:xfrm>
        </p:spPr>
        <p:txBody>
          <a:bodyPr/>
          <a:lstStyle/>
          <a:p>
            <a:pPr eaLnBrk="1" hangingPunct="1"/>
            <a:r>
              <a:rPr lang="it-IT" altLang="it-IT" sz="3600" b="1">
                <a:solidFill>
                  <a:srgbClr val="FF0000"/>
                </a:solidFill>
              </a:rPr>
              <a:t>Nuovi cortisonici topici</a:t>
            </a:r>
            <a:r>
              <a:rPr lang="it-IT" altLang="it-IT">
                <a:solidFill>
                  <a:schemeClr val="hlink"/>
                </a:solidFill>
              </a:rPr>
              <a:t> </a:t>
            </a:r>
          </a:p>
        </p:txBody>
      </p:sp>
      <p:sp>
        <p:nvSpPr>
          <p:cNvPr id="198659" name="Line 3">
            <a:extLst>
              <a:ext uri="{FF2B5EF4-FFF2-40B4-BE49-F238E27FC236}">
                <a16:creationId xmlns:a16="http://schemas.microsoft.com/office/drawing/2014/main" id="{4C980524-DC26-4F99-9DEA-4F4C2E3A158E}"/>
              </a:ext>
            </a:extLst>
          </p:cNvPr>
          <p:cNvSpPr>
            <a:spLocks noChangeShapeType="1"/>
          </p:cNvSpPr>
          <p:nvPr/>
        </p:nvSpPr>
        <p:spPr bwMode="auto">
          <a:xfrm>
            <a:off x="2100263" y="5715000"/>
            <a:ext cx="5283200" cy="0"/>
          </a:xfrm>
          <a:prstGeom prst="line">
            <a:avLst/>
          </a:prstGeom>
          <a:noFill/>
          <a:ln w="76200">
            <a:solidFill>
              <a:schemeClr val="accent2"/>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it-IT"/>
          </a:p>
        </p:txBody>
      </p:sp>
      <p:sp>
        <p:nvSpPr>
          <p:cNvPr id="198660" name="Line 4">
            <a:extLst>
              <a:ext uri="{FF2B5EF4-FFF2-40B4-BE49-F238E27FC236}">
                <a16:creationId xmlns:a16="http://schemas.microsoft.com/office/drawing/2014/main" id="{A74B6633-1690-4093-AAD1-091CD95EF187}"/>
              </a:ext>
            </a:extLst>
          </p:cNvPr>
          <p:cNvSpPr>
            <a:spLocks noChangeShapeType="1"/>
          </p:cNvSpPr>
          <p:nvPr/>
        </p:nvSpPr>
        <p:spPr bwMode="auto">
          <a:xfrm>
            <a:off x="2124075" y="1989138"/>
            <a:ext cx="0" cy="3733800"/>
          </a:xfrm>
          <a:prstGeom prst="line">
            <a:avLst/>
          </a:prstGeom>
          <a:noFill/>
          <a:ln w="76200">
            <a:solidFill>
              <a:schemeClr val="accent2"/>
            </a:solidFill>
            <a:round/>
            <a:headEnd type="arrow" w="med" len="med"/>
            <a:tailEnd/>
          </a:ln>
          <a:extLst>
            <a:ext uri="{909E8E84-426E-40DD-AFC4-6F175D3DCCD1}">
              <a14:hiddenFill xmlns:a14="http://schemas.microsoft.com/office/drawing/2010/main">
                <a:noFill/>
              </a14:hiddenFill>
            </a:ext>
          </a:extLst>
        </p:spPr>
        <p:txBody>
          <a:bodyPr wrap="none" anchor="ctr"/>
          <a:lstStyle/>
          <a:p>
            <a:endParaRPr lang="it-IT"/>
          </a:p>
        </p:txBody>
      </p:sp>
      <p:sp>
        <p:nvSpPr>
          <p:cNvPr id="198661" name="Text Box 5">
            <a:extLst>
              <a:ext uri="{FF2B5EF4-FFF2-40B4-BE49-F238E27FC236}">
                <a16:creationId xmlns:a16="http://schemas.microsoft.com/office/drawing/2014/main" id="{8BE750C7-3657-4D17-A9D2-AFD7C11D087C}"/>
              </a:ext>
            </a:extLst>
          </p:cNvPr>
          <p:cNvSpPr txBox="1">
            <a:spLocks noChangeArrowheads="1"/>
          </p:cNvSpPr>
          <p:nvPr/>
        </p:nvSpPr>
        <p:spPr bwMode="auto">
          <a:xfrm>
            <a:off x="541338" y="1981200"/>
            <a:ext cx="14049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2400">
                <a:solidFill>
                  <a:srgbClr val="FF0000"/>
                </a:solidFill>
              </a:rPr>
              <a:t>efficacia</a:t>
            </a:r>
          </a:p>
        </p:txBody>
      </p:sp>
      <p:sp>
        <p:nvSpPr>
          <p:cNvPr id="198662" name="Text Box 6">
            <a:extLst>
              <a:ext uri="{FF2B5EF4-FFF2-40B4-BE49-F238E27FC236}">
                <a16:creationId xmlns:a16="http://schemas.microsoft.com/office/drawing/2014/main" id="{F0B2D61C-5D3C-460A-AF39-D70B8F0AE585}"/>
              </a:ext>
            </a:extLst>
          </p:cNvPr>
          <p:cNvSpPr txBox="1">
            <a:spLocks noChangeArrowheads="1"/>
          </p:cNvSpPr>
          <p:nvPr/>
        </p:nvSpPr>
        <p:spPr bwMode="auto">
          <a:xfrm>
            <a:off x="6367463" y="5943600"/>
            <a:ext cx="2520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2400">
                <a:solidFill>
                  <a:srgbClr val="FF0000"/>
                </a:solidFill>
              </a:rPr>
              <a:t>effetti collaterali</a:t>
            </a:r>
          </a:p>
        </p:txBody>
      </p:sp>
      <p:sp>
        <p:nvSpPr>
          <p:cNvPr id="198663" name="Oval 7">
            <a:extLst>
              <a:ext uri="{FF2B5EF4-FFF2-40B4-BE49-F238E27FC236}">
                <a16:creationId xmlns:a16="http://schemas.microsoft.com/office/drawing/2014/main" id="{CFA4FC44-BC21-4606-A088-BC2C14534B71}"/>
              </a:ext>
            </a:extLst>
          </p:cNvPr>
          <p:cNvSpPr>
            <a:spLocks noChangeArrowheads="1"/>
          </p:cNvSpPr>
          <p:nvPr/>
        </p:nvSpPr>
        <p:spPr bwMode="auto">
          <a:xfrm>
            <a:off x="2573338" y="2590800"/>
            <a:ext cx="271462" cy="304800"/>
          </a:xfrm>
          <a:prstGeom prst="ellipse">
            <a:avLst/>
          </a:prstGeom>
          <a:solidFill>
            <a:srgbClr val="FF99FF"/>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198664" name="Oval 8">
            <a:extLst>
              <a:ext uri="{FF2B5EF4-FFF2-40B4-BE49-F238E27FC236}">
                <a16:creationId xmlns:a16="http://schemas.microsoft.com/office/drawing/2014/main" id="{581685F6-A974-4820-93A5-1E5CF361070B}"/>
              </a:ext>
            </a:extLst>
          </p:cNvPr>
          <p:cNvSpPr>
            <a:spLocks noChangeArrowheads="1"/>
          </p:cNvSpPr>
          <p:nvPr/>
        </p:nvSpPr>
        <p:spPr bwMode="auto">
          <a:xfrm>
            <a:off x="3182938" y="1981200"/>
            <a:ext cx="271462" cy="3048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198665" name="Oval 9">
            <a:extLst>
              <a:ext uri="{FF2B5EF4-FFF2-40B4-BE49-F238E27FC236}">
                <a16:creationId xmlns:a16="http://schemas.microsoft.com/office/drawing/2014/main" id="{B95DDF89-EC02-4AFC-902B-35D24D46CF54}"/>
              </a:ext>
            </a:extLst>
          </p:cNvPr>
          <p:cNvSpPr>
            <a:spLocks noChangeArrowheads="1"/>
          </p:cNvSpPr>
          <p:nvPr/>
        </p:nvSpPr>
        <p:spPr bwMode="auto">
          <a:xfrm>
            <a:off x="2776538" y="3200400"/>
            <a:ext cx="271462" cy="304800"/>
          </a:xfrm>
          <a:prstGeom prst="ellipse">
            <a:avLst/>
          </a:prstGeom>
          <a:solidFill>
            <a:srgbClr val="00FFFF"/>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198666" name="Oval 10">
            <a:extLst>
              <a:ext uri="{FF2B5EF4-FFF2-40B4-BE49-F238E27FC236}">
                <a16:creationId xmlns:a16="http://schemas.microsoft.com/office/drawing/2014/main" id="{5293DD1D-22B5-4D0A-869A-4834974238E7}"/>
              </a:ext>
            </a:extLst>
          </p:cNvPr>
          <p:cNvSpPr>
            <a:spLocks noChangeArrowheads="1"/>
          </p:cNvSpPr>
          <p:nvPr/>
        </p:nvSpPr>
        <p:spPr bwMode="auto">
          <a:xfrm>
            <a:off x="2979738" y="2362200"/>
            <a:ext cx="271462" cy="3048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198667" name="Oval 11">
            <a:extLst>
              <a:ext uri="{FF2B5EF4-FFF2-40B4-BE49-F238E27FC236}">
                <a16:creationId xmlns:a16="http://schemas.microsoft.com/office/drawing/2014/main" id="{AA6AA7E9-7EEE-4DF7-B7CC-8451100C646B}"/>
              </a:ext>
            </a:extLst>
          </p:cNvPr>
          <p:cNvSpPr>
            <a:spLocks noChangeArrowheads="1"/>
          </p:cNvSpPr>
          <p:nvPr/>
        </p:nvSpPr>
        <p:spPr bwMode="auto">
          <a:xfrm>
            <a:off x="3182938" y="2819400"/>
            <a:ext cx="271462" cy="304800"/>
          </a:xfrm>
          <a:prstGeom prst="ellipse">
            <a:avLst/>
          </a:prstGeom>
          <a:solidFill>
            <a:srgbClr val="00FF99"/>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198668" name="Line 12">
            <a:extLst>
              <a:ext uri="{FF2B5EF4-FFF2-40B4-BE49-F238E27FC236}">
                <a16:creationId xmlns:a16="http://schemas.microsoft.com/office/drawing/2014/main" id="{2908F087-9FF1-4664-B871-493953F2F827}"/>
              </a:ext>
            </a:extLst>
          </p:cNvPr>
          <p:cNvSpPr>
            <a:spLocks noChangeShapeType="1"/>
          </p:cNvSpPr>
          <p:nvPr/>
        </p:nvSpPr>
        <p:spPr bwMode="auto">
          <a:xfrm flipV="1">
            <a:off x="2133600" y="2209800"/>
            <a:ext cx="4673600" cy="3429000"/>
          </a:xfrm>
          <a:prstGeom prst="line">
            <a:avLst/>
          </a:prstGeom>
          <a:noFill/>
          <a:ln w="12700">
            <a:solidFill>
              <a:schemeClr val="accent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98669" name="Oval 13">
            <a:extLst>
              <a:ext uri="{FF2B5EF4-FFF2-40B4-BE49-F238E27FC236}">
                <a16:creationId xmlns:a16="http://schemas.microsoft.com/office/drawing/2014/main" id="{3BD1B178-3358-4F12-9D30-993772E8CD0F}"/>
              </a:ext>
            </a:extLst>
          </p:cNvPr>
          <p:cNvSpPr>
            <a:spLocks noChangeArrowheads="1"/>
          </p:cNvSpPr>
          <p:nvPr/>
        </p:nvSpPr>
        <p:spPr bwMode="auto">
          <a:xfrm rot="-2216311">
            <a:off x="1981200" y="1905000"/>
            <a:ext cx="2590800" cy="1447800"/>
          </a:xfrm>
          <a:prstGeom prst="ellipse">
            <a:avLst/>
          </a:prstGeom>
          <a:noFill/>
          <a:ln w="9525">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GB" altLang="it-IT" sz="2400" b="0">
              <a:solidFill>
                <a:schemeClr val="bg1"/>
              </a:solidFill>
              <a:latin typeface="Times New Roman" panose="02020603050405020304" pitchFamily="18" charset="0"/>
            </a:endParaRPr>
          </a:p>
        </p:txBody>
      </p:sp>
    </p:spTree>
  </p:cSld>
  <p:clrMapOvr>
    <a:masterClrMapping/>
  </p:clrMapOvr>
  <p:transition spd="slow">
    <p:strips dir="ru"/>
  </p:transition>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a:extLst>
              <a:ext uri="{FF2B5EF4-FFF2-40B4-BE49-F238E27FC236}">
                <a16:creationId xmlns:a16="http://schemas.microsoft.com/office/drawing/2014/main" id="{F9CC193E-DC9A-466C-8FDD-3E8CF4C118B5}"/>
              </a:ext>
            </a:extLst>
          </p:cNvPr>
          <p:cNvSpPr>
            <a:spLocks noGrp="1" noChangeArrowheads="1"/>
          </p:cNvSpPr>
          <p:nvPr>
            <p:ph type="title"/>
          </p:nvPr>
        </p:nvSpPr>
        <p:spPr/>
        <p:txBody>
          <a:bodyPr/>
          <a:lstStyle/>
          <a:p>
            <a:pPr eaLnBrk="1" hangingPunct="1"/>
            <a:r>
              <a:rPr lang="it-IT" altLang="it-IT" sz="4000" b="1">
                <a:solidFill>
                  <a:srgbClr val="FF0000"/>
                </a:solidFill>
              </a:rPr>
              <a:t>Terapia Topica Steroidea</a:t>
            </a:r>
            <a:br>
              <a:rPr lang="it-IT" altLang="it-IT" sz="4000" b="1">
                <a:solidFill>
                  <a:srgbClr val="FF0000"/>
                </a:solidFill>
              </a:rPr>
            </a:br>
            <a:endParaRPr lang="it-IT" altLang="it-IT" sz="4000" b="1">
              <a:solidFill>
                <a:srgbClr val="FF0000"/>
              </a:solidFill>
            </a:endParaRPr>
          </a:p>
        </p:txBody>
      </p:sp>
      <p:sp>
        <p:nvSpPr>
          <p:cNvPr id="192515" name="Rectangle 3">
            <a:extLst>
              <a:ext uri="{FF2B5EF4-FFF2-40B4-BE49-F238E27FC236}">
                <a16:creationId xmlns:a16="http://schemas.microsoft.com/office/drawing/2014/main" id="{E3523A48-E3E0-42E9-830F-46A109DFF912}"/>
              </a:ext>
            </a:extLst>
          </p:cNvPr>
          <p:cNvSpPr>
            <a:spLocks noGrp="1" noChangeArrowheads="1"/>
          </p:cNvSpPr>
          <p:nvPr>
            <p:ph type="body" idx="1"/>
          </p:nvPr>
        </p:nvSpPr>
        <p:spPr>
          <a:xfrm>
            <a:off x="395288" y="1484313"/>
            <a:ext cx="8229600" cy="4941887"/>
          </a:xfrm>
        </p:spPr>
        <p:txBody>
          <a:bodyPr/>
          <a:lstStyle/>
          <a:p>
            <a:pPr eaLnBrk="1" hangingPunct="1">
              <a:lnSpc>
                <a:spcPct val="90000"/>
              </a:lnSpc>
            </a:pPr>
            <a:r>
              <a:rPr lang="it-IT" altLang="it-IT" sz="2800" dirty="0"/>
              <a:t>Potenza dello steroide</a:t>
            </a:r>
          </a:p>
          <a:p>
            <a:pPr eaLnBrk="1" hangingPunct="1">
              <a:lnSpc>
                <a:spcPct val="90000"/>
              </a:lnSpc>
            </a:pPr>
            <a:r>
              <a:rPr lang="it-IT" altLang="it-IT" sz="2800" dirty="0">
                <a:solidFill>
                  <a:srgbClr val="FF0000"/>
                </a:solidFill>
              </a:rPr>
              <a:t>Quantità</a:t>
            </a:r>
            <a:r>
              <a:rPr lang="it-IT" altLang="it-IT" sz="2800" dirty="0"/>
              <a:t> </a:t>
            </a:r>
          </a:p>
          <a:p>
            <a:pPr eaLnBrk="1" hangingPunct="1">
              <a:lnSpc>
                <a:spcPct val="90000"/>
              </a:lnSpc>
            </a:pPr>
            <a:r>
              <a:rPr lang="it-IT" altLang="it-IT" sz="2800" dirty="0"/>
              <a:t>Area da trattare</a:t>
            </a:r>
          </a:p>
          <a:p>
            <a:pPr eaLnBrk="1" hangingPunct="1">
              <a:lnSpc>
                <a:spcPct val="90000"/>
              </a:lnSpc>
            </a:pPr>
            <a:r>
              <a:rPr lang="it-IT" altLang="it-IT" sz="2800" dirty="0">
                <a:solidFill>
                  <a:srgbClr val="FF0000"/>
                </a:solidFill>
              </a:rPr>
              <a:t>Scelta della formulazione</a:t>
            </a:r>
          </a:p>
          <a:p>
            <a:pPr eaLnBrk="1" hangingPunct="1">
              <a:lnSpc>
                <a:spcPct val="90000"/>
              </a:lnSpc>
            </a:pPr>
            <a:r>
              <a:rPr lang="it-IT" altLang="it-IT" sz="2800" dirty="0"/>
              <a:t>Età del paziente</a:t>
            </a:r>
          </a:p>
          <a:p>
            <a:pPr eaLnBrk="1" hangingPunct="1">
              <a:lnSpc>
                <a:spcPct val="90000"/>
              </a:lnSpc>
            </a:pPr>
            <a:r>
              <a:rPr lang="it-IT" altLang="it-IT" sz="2800" dirty="0"/>
              <a:t>Estensione della dermatite</a:t>
            </a:r>
          </a:p>
          <a:p>
            <a:pPr eaLnBrk="1" hangingPunct="1">
              <a:lnSpc>
                <a:spcPct val="90000"/>
              </a:lnSpc>
            </a:pPr>
            <a:r>
              <a:rPr lang="it-IT" altLang="it-IT" sz="2800" dirty="0">
                <a:solidFill>
                  <a:srgbClr val="FF0000"/>
                </a:solidFill>
              </a:rPr>
              <a:t>Frequenza delle applicazioni</a:t>
            </a:r>
          </a:p>
          <a:p>
            <a:pPr eaLnBrk="1" hangingPunct="1">
              <a:lnSpc>
                <a:spcPct val="90000"/>
              </a:lnSpc>
            </a:pPr>
            <a:r>
              <a:rPr lang="it-IT" altLang="it-IT" sz="2800" dirty="0"/>
              <a:t>Tecniche di medicazione</a:t>
            </a:r>
          </a:p>
          <a:p>
            <a:pPr eaLnBrk="1" hangingPunct="1">
              <a:lnSpc>
                <a:spcPct val="90000"/>
              </a:lnSpc>
            </a:pPr>
            <a:r>
              <a:rPr lang="it-IT" altLang="it-IT" sz="2800" dirty="0"/>
              <a:t>Uso di emollienti/idratanti</a:t>
            </a:r>
          </a:p>
          <a:p>
            <a:pPr eaLnBrk="1" hangingPunct="1">
              <a:lnSpc>
                <a:spcPct val="90000"/>
              </a:lnSpc>
            </a:pPr>
            <a:r>
              <a:rPr lang="it-IT" altLang="it-IT" sz="2800" dirty="0"/>
              <a:t>Costo della terapia</a:t>
            </a:r>
          </a:p>
        </p:txBody>
      </p:sp>
    </p:spTree>
    <p:extLst>
      <p:ext uri="{BB962C8B-B14F-4D97-AF65-F5344CB8AC3E}">
        <p14:creationId xmlns:p14="http://schemas.microsoft.com/office/powerpoint/2010/main" val="1038040661"/>
      </p:ext>
    </p:extLst>
  </p:cSld>
  <p:clrMapOvr>
    <a:masterClrMapping/>
  </p:clrMapOvr>
  <p:transition spd="slow">
    <p:strips dir="ru"/>
  </p:transition>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Titolo 2">
            <a:extLst>
              <a:ext uri="{FF2B5EF4-FFF2-40B4-BE49-F238E27FC236}">
                <a16:creationId xmlns:a16="http://schemas.microsoft.com/office/drawing/2014/main" id="{FD3BF646-5735-4840-92A8-0AD314D3DC5D}"/>
              </a:ext>
            </a:extLst>
          </p:cNvPr>
          <p:cNvSpPr>
            <a:spLocks noGrp="1" noChangeArrowheads="1"/>
          </p:cNvSpPr>
          <p:nvPr>
            <p:ph type="title"/>
          </p:nvPr>
        </p:nvSpPr>
        <p:spPr/>
        <p:txBody>
          <a:bodyPr/>
          <a:lstStyle/>
          <a:p>
            <a:r>
              <a:rPr lang="it-IT" altLang="it-IT" sz="4000" b="1">
                <a:solidFill>
                  <a:srgbClr val="FF0000"/>
                </a:solidFill>
              </a:rPr>
              <a:t>Cortisonici topici: applicazione</a:t>
            </a:r>
            <a:endParaRPr lang="it-IT" altLang="it-IT" sz="4000"/>
          </a:p>
        </p:txBody>
      </p:sp>
      <p:sp>
        <p:nvSpPr>
          <p:cNvPr id="199683" name="Segnaposto contenuto 3">
            <a:extLst>
              <a:ext uri="{FF2B5EF4-FFF2-40B4-BE49-F238E27FC236}">
                <a16:creationId xmlns:a16="http://schemas.microsoft.com/office/drawing/2014/main" id="{F481BB46-DC82-4FD0-8081-5FE018398CCB}"/>
              </a:ext>
            </a:extLst>
          </p:cNvPr>
          <p:cNvSpPr>
            <a:spLocks noGrp="1" noChangeArrowheads="1"/>
          </p:cNvSpPr>
          <p:nvPr>
            <p:ph idx="1"/>
          </p:nvPr>
        </p:nvSpPr>
        <p:spPr/>
        <p:txBody>
          <a:bodyPr/>
          <a:lstStyle/>
          <a:p>
            <a:r>
              <a:rPr lang="it-IT" altLang="it-IT" dirty="0"/>
              <a:t>Vanno applicati delicatamente sulle lesioni in quantità adeguata e senza massaggiare</a:t>
            </a:r>
          </a:p>
          <a:p>
            <a:endParaRPr lang="it-IT" altLang="it-IT" dirty="0"/>
          </a:p>
          <a:p>
            <a:r>
              <a:rPr lang="it-IT" altLang="it-IT" dirty="0"/>
              <a:t>Spesso non viene data indicazione sulla </a:t>
            </a:r>
            <a:r>
              <a:rPr lang="it-IT" altLang="it-IT" dirty="0">
                <a:solidFill>
                  <a:srgbClr val="FF0000"/>
                </a:solidFill>
              </a:rPr>
              <a:t>quantità</a:t>
            </a:r>
            <a:r>
              <a:rPr lang="it-IT" altLang="it-IT" dirty="0"/>
              <a:t> di farmaco da usare e il paziente, in particolare i genitori possono così usarne quantità troppo modeste per timore di arrecare danno</a:t>
            </a:r>
          </a:p>
        </p:txBody>
      </p:sp>
    </p:spTree>
  </p:cSld>
  <p:clrMapOvr>
    <a:masterClrMapping/>
  </p:clrMapOvr>
  <p:transition spd="slow">
    <p:strips dir="ru"/>
  </p:transition>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itolo 2">
            <a:extLst>
              <a:ext uri="{FF2B5EF4-FFF2-40B4-BE49-F238E27FC236}">
                <a16:creationId xmlns:a16="http://schemas.microsoft.com/office/drawing/2014/main" id="{37174E6F-97B2-4EA4-A17B-3CAD84211190}"/>
              </a:ext>
            </a:extLst>
          </p:cNvPr>
          <p:cNvSpPr>
            <a:spLocks noGrp="1" noChangeArrowheads="1"/>
          </p:cNvSpPr>
          <p:nvPr>
            <p:ph type="title"/>
          </p:nvPr>
        </p:nvSpPr>
        <p:spPr/>
        <p:txBody>
          <a:bodyPr/>
          <a:lstStyle/>
          <a:p>
            <a:r>
              <a:rPr lang="it-IT" altLang="it-IT" sz="4000" b="1">
                <a:solidFill>
                  <a:srgbClr val="FF0000"/>
                </a:solidFill>
              </a:rPr>
              <a:t>Cortisonici topici: applicazione</a:t>
            </a:r>
            <a:endParaRPr lang="it-IT" altLang="it-IT" sz="4000"/>
          </a:p>
        </p:txBody>
      </p:sp>
      <p:sp>
        <p:nvSpPr>
          <p:cNvPr id="200707" name="Segnaposto contenuto 3">
            <a:extLst>
              <a:ext uri="{FF2B5EF4-FFF2-40B4-BE49-F238E27FC236}">
                <a16:creationId xmlns:a16="http://schemas.microsoft.com/office/drawing/2014/main" id="{E2365803-0B39-4476-9061-9C0D8F85F2C6}"/>
              </a:ext>
            </a:extLst>
          </p:cNvPr>
          <p:cNvSpPr>
            <a:spLocks noGrp="1" noChangeArrowheads="1"/>
          </p:cNvSpPr>
          <p:nvPr>
            <p:ph idx="1"/>
          </p:nvPr>
        </p:nvSpPr>
        <p:spPr/>
        <p:txBody>
          <a:bodyPr/>
          <a:lstStyle/>
          <a:p>
            <a:r>
              <a:rPr lang="it-IT" altLang="it-IT" dirty="0"/>
              <a:t>La quantità di pomata corrispondente all’ultima falange dell’indice è sufficiente per un’area corrispondente a due palmi (</a:t>
            </a:r>
            <a:r>
              <a:rPr lang="it-IT" altLang="it-IT" dirty="0">
                <a:solidFill>
                  <a:srgbClr val="FF0000"/>
                </a:solidFill>
              </a:rPr>
              <a:t>Finger </a:t>
            </a:r>
            <a:r>
              <a:rPr lang="it-IT" altLang="it-IT" dirty="0" err="1">
                <a:solidFill>
                  <a:srgbClr val="FF0000"/>
                </a:solidFill>
              </a:rPr>
              <a:t>Tip</a:t>
            </a:r>
            <a:r>
              <a:rPr lang="it-IT" altLang="it-IT" dirty="0">
                <a:solidFill>
                  <a:srgbClr val="FF0000"/>
                </a:solidFill>
              </a:rPr>
              <a:t> Unit</a:t>
            </a:r>
            <a:r>
              <a:rPr lang="it-IT" altLang="it-IT" dirty="0"/>
              <a:t>), che equivale al 2% della superficie corporea</a:t>
            </a:r>
          </a:p>
        </p:txBody>
      </p:sp>
    </p:spTree>
  </p:cSld>
  <p:clrMapOvr>
    <a:masterClrMapping/>
  </p:clrMapOvr>
  <p:transition spd="slow">
    <p:strips dir="ru"/>
  </p:transition>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5">
            <a:extLst>
              <a:ext uri="{FF2B5EF4-FFF2-40B4-BE49-F238E27FC236}">
                <a16:creationId xmlns:a16="http://schemas.microsoft.com/office/drawing/2014/main" id="{115368A2-E0CA-4557-9A96-2143785720BE}"/>
              </a:ext>
            </a:extLst>
          </p:cNvPr>
          <p:cNvSpPr>
            <a:spLocks noGrp="1" noChangeArrowheads="1"/>
          </p:cNvSpPr>
          <p:nvPr>
            <p:ph type="ctrTitle"/>
          </p:nvPr>
        </p:nvSpPr>
        <p:spPr>
          <a:xfrm>
            <a:off x="684213" y="404813"/>
            <a:ext cx="7772400" cy="1470025"/>
          </a:xfrm>
        </p:spPr>
        <p:txBody>
          <a:bodyPr/>
          <a:lstStyle/>
          <a:p>
            <a:pPr eaLnBrk="1" hangingPunct="1"/>
            <a:r>
              <a:rPr lang="it-IT" altLang="it-IT" b="1">
                <a:solidFill>
                  <a:srgbClr val="FF0000"/>
                </a:solidFill>
              </a:rPr>
              <a:t>Unità Falangetta</a:t>
            </a:r>
          </a:p>
        </p:txBody>
      </p:sp>
      <p:sp>
        <p:nvSpPr>
          <p:cNvPr id="201731" name="Text Box 7">
            <a:extLst>
              <a:ext uri="{FF2B5EF4-FFF2-40B4-BE49-F238E27FC236}">
                <a16:creationId xmlns:a16="http://schemas.microsoft.com/office/drawing/2014/main" id="{63AB5A65-92F4-4751-8B5D-AC08C6A34016}"/>
              </a:ext>
            </a:extLst>
          </p:cNvPr>
          <p:cNvSpPr txBox="1">
            <a:spLocks noChangeArrowheads="1"/>
          </p:cNvSpPr>
          <p:nvPr/>
        </p:nvSpPr>
        <p:spPr bwMode="auto">
          <a:xfrm>
            <a:off x="827088" y="2708275"/>
            <a:ext cx="7777162"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2400">
                <a:solidFill>
                  <a:schemeClr val="accent2"/>
                </a:solidFill>
              </a:rPr>
              <a:t>Peso 0.49 gr. Uomo ricopre 312 cm</a:t>
            </a:r>
            <a:r>
              <a:rPr lang="it-IT" altLang="it-IT" sz="2400" baseline="30000">
                <a:solidFill>
                  <a:schemeClr val="accent2"/>
                </a:solidFill>
              </a:rPr>
              <a:t>2</a:t>
            </a:r>
          </a:p>
          <a:p>
            <a:pPr algn="ctr" eaLnBrk="1" hangingPunct="1">
              <a:spcBef>
                <a:spcPct val="50000"/>
              </a:spcBef>
              <a:buFontTx/>
              <a:buNone/>
            </a:pPr>
            <a:r>
              <a:rPr lang="it-IT" altLang="it-IT" sz="2400">
                <a:solidFill>
                  <a:schemeClr val="accent2"/>
                </a:solidFill>
              </a:rPr>
              <a:t>Peso o,43 gr Donna ricopre 257 cm</a:t>
            </a:r>
            <a:r>
              <a:rPr lang="it-IT" altLang="it-IT" sz="2400" baseline="30000">
                <a:solidFill>
                  <a:schemeClr val="accent2"/>
                </a:solidFill>
              </a:rPr>
              <a:t>2</a:t>
            </a:r>
          </a:p>
          <a:p>
            <a:pPr algn="ctr" eaLnBrk="1" hangingPunct="1">
              <a:spcBef>
                <a:spcPct val="50000"/>
              </a:spcBef>
              <a:buFontTx/>
              <a:buNone/>
            </a:pPr>
            <a:endParaRPr lang="it-IT" altLang="it-IT" sz="2400">
              <a:solidFill>
                <a:schemeClr val="accent2"/>
              </a:solidFill>
            </a:endParaRPr>
          </a:p>
        </p:txBody>
      </p:sp>
      <p:pic>
        <p:nvPicPr>
          <p:cNvPr id="201732" name="Picture 5" descr="buon-uso-dei-dermocorticosteroidi-eczema-atopico">
            <a:extLst>
              <a:ext uri="{FF2B5EF4-FFF2-40B4-BE49-F238E27FC236}">
                <a16:creationId xmlns:a16="http://schemas.microsoft.com/office/drawing/2014/main" id="{A5B95DF5-6B76-48DA-A740-1B6C2FF73D7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95513" y="3960813"/>
            <a:ext cx="4752975"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trips dir="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a:extLst>
              <a:ext uri="{FF2B5EF4-FFF2-40B4-BE49-F238E27FC236}">
                <a16:creationId xmlns:a16="http://schemas.microsoft.com/office/drawing/2014/main" id="{952C5A2B-5AFE-4D19-A65F-87B921FF936F}"/>
              </a:ext>
            </a:extLst>
          </p:cNvPr>
          <p:cNvSpPr txBox="1">
            <a:spLocks noChangeArrowheads="1"/>
          </p:cNvSpPr>
          <p:nvPr/>
        </p:nvSpPr>
        <p:spPr bwMode="auto">
          <a:xfrm>
            <a:off x="358775" y="476250"/>
            <a:ext cx="84248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4400">
                <a:solidFill>
                  <a:srgbClr val="FF0000"/>
                </a:solidFill>
              </a:rPr>
              <a:t>Terapia locale o terapia topica</a:t>
            </a:r>
          </a:p>
        </p:txBody>
      </p:sp>
      <p:sp>
        <p:nvSpPr>
          <p:cNvPr id="25604" name="Text Box 4">
            <a:extLst>
              <a:ext uri="{FF2B5EF4-FFF2-40B4-BE49-F238E27FC236}">
                <a16:creationId xmlns:a16="http://schemas.microsoft.com/office/drawing/2014/main" id="{679C54C9-320A-4571-B475-4022457449D2}"/>
              </a:ext>
            </a:extLst>
          </p:cNvPr>
          <p:cNvSpPr txBox="1">
            <a:spLocks noChangeArrowheads="1"/>
          </p:cNvSpPr>
          <p:nvPr/>
        </p:nvSpPr>
        <p:spPr bwMode="auto">
          <a:xfrm>
            <a:off x="899592" y="1772816"/>
            <a:ext cx="7489105"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it-IT" altLang="it-IT" sz="2400" b="0" dirty="0">
                <a:solidFill>
                  <a:schemeClr val="accent2"/>
                </a:solidFill>
              </a:rPr>
              <a:t>I topici possono essere distinti in</a:t>
            </a:r>
          </a:p>
          <a:p>
            <a:pPr eaLnBrk="1" hangingPunct="1">
              <a:spcBef>
                <a:spcPct val="50000"/>
              </a:spcBef>
            </a:pPr>
            <a:r>
              <a:rPr lang="it-IT" altLang="it-IT" sz="2400" b="0" dirty="0">
                <a:solidFill>
                  <a:schemeClr val="accent2"/>
                </a:solidFill>
              </a:rPr>
              <a:t>Medicamenti topici: in questo caso nella formulazione risulta essere presente un preparato ad uso terapeutico</a:t>
            </a:r>
          </a:p>
          <a:p>
            <a:pPr eaLnBrk="1" hangingPunct="1">
              <a:spcBef>
                <a:spcPct val="50000"/>
              </a:spcBef>
            </a:pPr>
            <a:r>
              <a:rPr lang="it-IT" altLang="it-IT" sz="2400" b="0" dirty="0">
                <a:solidFill>
                  <a:schemeClr val="accent2"/>
                </a:solidFill>
              </a:rPr>
              <a:t>Cosmetici: di diverso tipo non contengono una formulazione medicamentosa e sono usati per la </a:t>
            </a:r>
            <a:r>
              <a:rPr lang="it-IT" altLang="it-IT" sz="2400" b="0" dirty="0" err="1">
                <a:solidFill>
                  <a:schemeClr val="accent2"/>
                </a:solidFill>
              </a:rPr>
              <a:t>skin</a:t>
            </a:r>
            <a:r>
              <a:rPr lang="it-IT" altLang="it-IT" sz="2400" b="0" dirty="0">
                <a:solidFill>
                  <a:schemeClr val="accent2"/>
                </a:solidFill>
              </a:rPr>
              <a:t> care</a:t>
            </a:r>
          </a:p>
          <a:p>
            <a:pPr eaLnBrk="1" hangingPunct="1">
              <a:spcBef>
                <a:spcPct val="50000"/>
              </a:spcBef>
            </a:pPr>
            <a:r>
              <a:rPr lang="it-IT" altLang="it-IT" sz="2400" b="0" dirty="0">
                <a:solidFill>
                  <a:schemeClr val="accent2"/>
                </a:solidFill>
              </a:rPr>
              <a:t>Prescrizioni galeniche: in questo caso la formulazione viene prescritta su ricetta medica e preparata dal farmacista</a:t>
            </a:r>
          </a:p>
          <a:p>
            <a:pPr eaLnBrk="1" hangingPunct="1">
              <a:spcBef>
                <a:spcPct val="50000"/>
              </a:spcBef>
            </a:pPr>
            <a:r>
              <a:rPr lang="it-IT" altLang="it-IT" sz="2400" b="0" dirty="0">
                <a:solidFill>
                  <a:schemeClr val="accent2"/>
                </a:solidFill>
              </a:rPr>
              <a:t>Preparati delle industrie: prodotti di natura industriale</a:t>
            </a:r>
            <a:endParaRPr lang="it-IT" altLang="it-IT" sz="3600" dirty="0">
              <a:solidFill>
                <a:schemeClr val="accent2"/>
              </a:solidFill>
            </a:endParaRPr>
          </a:p>
        </p:txBody>
      </p:sp>
    </p:spTree>
    <p:extLst>
      <p:ext uri="{BB962C8B-B14F-4D97-AF65-F5344CB8AC3E}">
        <p14:creationId xmlns:p14="http://schemas.microsoft.com/office/powerpoint/2010/main" val="847130503"/>
      </p:ext>
    </p:extLst>
  </p:cSld>
  <p:clrMapOvr>
    <a:masterClrMapping/>
  </p:clrMapOvr>
  <p:transition spd="slow">
    <p:strips dir="ru"/>
  </p:transition>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02D2E669-123C-471D-9487-52B475589AE5}"/>
              </a:ext>
            </a:extLst>
          </p:cNvPr>
          <p:cNvSpPr>
            <a:spLocks noGrp="1" noChangeArrowheads="1"/>
          </p:cNvSpPr>
          <p:nvPr>
            <p:ph type="title"/>
          </p:nvPr>
        </p:nvSpPr>
        <p:spPr/>
        <p:txBody>
          <a:bodyPr/>
          <a:lstStyle/>
          <a:p>
            <a:pPr eaLnBrk="1" hangingPunct="1"/>
            <a:r>
              <a:rPr lang="it-IT" altLang="it-IT" sz="4000">
                <a:solidFill>
                  <a:srgbClr val="FF0000"/>
                </a:solidFill>
              </a:rPr>
              <a:t>Grammi di pomata necessari per ricoprire le varie parti del corpo</a:t>
            </a:r>
          </a:p>
        </p:txBody>
      </p:sp>
      <p:graphicFrame>
        <p:nvGraphicFramePr>
          <p:cNvPr id="37087" name="Group 223">
            <a:extLst>
              <a:ext uri="{FF2B5EF4-FFF2-40B4-BE49-F238E27FC236}">
                <a16:creationId xmlns:a16="http://schemas.microsoft.com/office/drawing/2014/main" id="{FEF10AF7-B869-49BA-860C-603988CECEBF}"/>
              </a:ext>
            </a:extLst>
          </p:cNvPr>
          <p:cNvGraphicFramePr>
            <a:graphicFrameLocks noGrp="1"/>
          </p:cNvGraphicFramePr>
          <p:nvPr>
            <p:ph idx="1"/>
          </p:nvPr>
        </p:nvGraphicFramePr>
        <p:xfrm>
          <a:off x="250825" y="1689100"/>
          <a:ext cx="8435975" cy="5632449"/>
        </p:xfrm>
        <a:graphic>
          <a:graphicData uri="http://schemas.openxmlformats.org/drawingml/2006/table">
            <a:tbl>
              <a:tblPr/>
              <a:tblGrid>
                <a:gridCol w="3111500">
                  <a:extLst>
                    <a:ext uri="{9D8B030D-6E8A-4147-A177-3AD203B41FA5}">
                      <a16:colId xmlns:a16="http://schemas.microsoft.com/office/drawing/2014/main" val="20000"/>
                    </a:ext>
                  </a:extLst>
                </a:gridCol>
                <a:gridCol w="2513013">
                  <a:extLst>
                    <a:ext uri="{9D8B030D-6E8A-4147-A177-3AD203B41FA5}">
                      <a16:colId xmlns:a16="http://schemas.microsoft.com/office/drawing/2014/main" val="20001"/>
                    </a:ext>
                  </a:extLst>
                </a:gridCol>
                <a:gridCol w="2811462">
                  <a:extLst>
                    <a:ext uri="{9D8B030D-6E8A-4147-A177-3AD203B41FA5}">
                      <a16:colId xmlns:a16="http://schemas.microsoft.com/office/drawing/2014/main" val="20002"/>
                    </a:ext>
                  </a:extLst>
                </a:gridCol>
              </a:tblGrid>
              <a:tr h="51821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sz="2800" b="0" i="0" u="none" strike="noStrike" cap="none" normalizeH="0" baseline="0">
                        <a:ln>
                          <a:noFill/>
                        </a:ln>
                        <a:solidFill>
                          <a:schemeClr val="accent2"/>
                        </a:solidFill>
                        <a:effectLst/>
                        <a:latin typeface="Arial"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it-IT" sz="2800" b="0" i="0" u="none" strike="noStrike" cap="none" normalizeH="0" baseline="0">
                          <a:ln>
                            <a:noFill/>
                          </a:ln>
                          <a:solidFill>
                            <a:schemeClr val="accent2"/>
                          </a:solidFill>
                          <a:effectLst/>
                          <a:latin typeface="Arial" charset="0"/>
                        </a:rPr>
                        <a:t>Uomo</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it-IT" sz="2800" b="0" i="0" u="none" strike="noStrike" cap="none" normalizeH="0" baseline="0">
                          <a:ln>
                            <a:noFill/>
                          </a:ln>
                          <a:solidFill>
                            <a:schemeClr val="accent2"/>
                          </a:solidFill>
                          <a:effectLst/>
                          <a:latin typeface="Arial" charset="0"/>
                        </a:rPr>
                        <a:t>Donna</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6208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a:ln>
                            <a:noFill/>
                          </a:ln>
                          <a:solidFill>
                            <a:schemeClr val="accent2"/>
                          </a:solidFill>
                          <a:effectLst/>
                          <a:latin typeface="Arial" charset="0"/>
                        </a:rPr>
                        <a:t>Tronco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a:ln>
                            <a:noFill/>
                          </a:ln>
                          <a:solidFill>
                            <a:schemeClr val="accent2"/>
                          </a:solidFill>
                          <a:effectLst/>
                          <a:latin typeface="Arial" charset="0"/>
                        </a:rPr>
                        <a:t>(faccia anteriore)</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it-IT" sz="2800" b="0" i="0" u="none" strike="noStrike" cap="none" normalizeH="0" baseline="0">
                          <a:ln>
                            <a:noFill/>
                          </a:ln>
                          <a:solidFill>
                            <a:schemeClr val="accent2"/>
                          </a:solidFill>
                          <a:effectLst/>
                          <a:latin typeface="Arial" charset="0"/>
                        </a:rPr>
                        <a:t>3,4 gr.</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it-IT" sz="2800" b="0" i="0" u="none" strike="noStrike" cap="none" normalizeH="0" baseline="0">
                          <a:ln>
                            <a:noFill/>
                          </a:ln>
                          <a:solidFill>
                            <a:schemeClr val="accent2"/>
                          </a:solidFill>
                          <a:effectLst/>
                          <a:latin typeface="Arial" charset="0"/>
                        </a:rPr>
                        <a:t>2,8 gr.</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6208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a:ln>
                            <a:noFill/>
                          </a:ln>
                          <a:solidFill>
                            <a:schemeClr val="accent2"/>
                          </a:solidFill>
                          <a:effectLst/>
                          <a:latin typeface="Arial" charset="0"/>
                        </a:rPr>
                        <a:t>Tronco</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a:ln>
                            <a:noFill/>
                          </a:ln>
                          <a:solidFill>
                            <a:schemeClr val="accent2"/>
                          </a:solidFill>
                          <a:effectLst/>
                          <a:latin typeface="Arial" charset="0"/>
                        </a:rPr>
                        <a:t>(faccia posteriore)</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it-IT" sz="2800" b="0" i="0" u="none" strike="noStrike" cap="none" normalizeH="0" baseline="0">
                          <a:ln>
                            <a:noFill/>
                          </a:ln>
                          <a:solidFill>
                            <a:schemeClr val="accent2"/>
                          </a:solidFill>
                          <a:effectLst/>
                          <a:latin typeface="Arial" charset="0"/>
                        </a:rPr>
                        <a:t>3,2 gr.</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it-IT" sz="2800" b="0" i="0" u="none" strike="noStrike" cap="none" normalizeH="0" baseline="0">
                          <a:ln>
                            <a:noFill/>
                          </a:ln>
                          <a:solidFill>
                            <a:schemeClr val="accent2"/>
                          </a:solidFill>
                          <a:effectLst/>
                          <a:latin typeface="Arial" charset="0"/>
                        </a:rPr>
                        <a:t>3 gr.</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1821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a:ln>
                            <a:noFill/>
                          </a:ln>
                          <a:solidFill>
                            <a:schemeClr val="accent2"/>
                          </a:solidFill>
                          <a:effectLst/>
                          <a:latin typeface="Arial" charset="0"/>
                        </a:rPr>
                        <a:t>Coscia e gamba</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it-IT" sz="2800" b="0" i="0" u="none" strike="noStrike" cap="none" normalizeH="0" baseline="0">
                          <a:ln>
                            <a:noFill/>
                          </a:ln>
                          <a:solidFill>
                            <a:schemeClr val="accent2"/>
                          </a:solidFill>
                          <a:effectLst/>
                          <a:latin typeface="Arial" charset="0"/>
                        </a:rPr>
                        <a:t>2,9 gr.</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it-IT" sz="2800" b="0" i="0" u="none" strike="noStrike" cap="none" normalizeH="0" baseline="0">
                          <a:ln>
                            <a:noFill/>
                          </a:ln>
                          <a:solidFill>
                            <a:schemeClr val="accent2"/>
                          </a:solidFill>
                          <a:effectLst/>
                          <a:latin typeface="Arial" charset="0"/>
                        </a:rPr>
                        <a:t>2,5 gr.</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6208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a:ln>
                            <a:noFill/>
                          </a:ln>
                          <a:solidFill>
                            <a:schemeClr val="accent2"/>
                          </a:solidFill>
                          <a:effectLst/>
                          <a:latin typeface="Arial" charset="0"/>
                        </a:rPr>
                        <a:t>Piede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a:ln>
                            <a:noFill/>
                          </a:ln>
                          <a:solidFill>
                            <a:schemeClr val="accent2"/>
                          </a:solidFill>
                          <a:effectLst/>
                          <a:latin typeface="Arial" charset="0"/>
                        </a:rPr>
                        <a:t>(dorso e pianta)</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it-IT" sz="2800" b="0" i="0" u="none" strike="noStrike" cap="none" normalizeH="0" baseline="0">
                          <a:ln>
                            <a:noFill/>
                          </a:ln>
                          <a:solidFill>
                            <a:schemeClr val="accent2"/>
                          </a:solidFill>
                          <a:effectLst/>
                          <a:latin typeface="Arial" charset="0"/>
                        </a:rPr>
                        <a:t>0,9 gr.</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it-IT" sz="2800" b="0" i="0" u="none" strike="noStrike" cap="none" normalizeH="0" baseline="0">
                          <a:ln>
                            <a:noFill/>
                          </a:ln>
                          <a:solidFill>
                            <a:schemeClr val="accent2"/>
                          </a:solidFill>
                          <a:effectLst/>
                          <a:latin typeface="Arial" charset="0"/>
                        </a:rPr>
                        <a:t>0,7 gr.</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1821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a:ln>
                            <a:noFill/>
                          </a:ln>
                          <a:solidFill>
                            <a:schemeClr val="accent2"/>
                          </a:solidFill>
                          <a:effectLst/>
                          <a:latin typeface="Arial" charset="0"/>
                        </a:rPr>
                        <a:t>Braccio e avambraccio</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it-IT" sz="2800" b="0" i="0" u="none" strike="noStrike" cap="none" normalizeH="0" baseline="0">
                          <a:ln>
                            <a:noFill/>
                          </a:ln>
                          <a:solidFill>
                            <a:schemeClr val="accent2"/>
                          </a:solidFill>
                          <a:effectLst/>
                          <a:latin typeface="Arial" charset="0"/>
                        </a:rPr>
                        <a:t>1,7 gr.</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it-IT" sz="2800" b="0" i="0" u="none" strike="noStrike" cap="none" normalizeH="0" baseline="0">
                          <a:ln>
                            <a:noFill/>
                          </a:ln>
                          <a:solidFill>
                            <a:schemeClr val="accent2"/>
                          </a:solidFill>
                          <a:effectLst/>
                          <a:latin typeface="Arial" charset="0"/>
                        </a:rPr>
                        <a:t>1,3 gr.</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6208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a:ln>
                            <a:noFill/>
                          </a:ln>
                          <a:solidFill>
                            <a:schemeClr val="accent2"/>
                          </a:solidFill>
                          <a:effectLst/>
                          <a:latin typeface="Arial" charset="0"/>
                        </a:rPr>
                        <a:t>Mani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a:ln>
                            <a:noFill/>
                          </a:ln>
                          <a:solidFill>
                            <a:schemeClr val="accent2"/>
                          </a:solidFill>
                          <a:effectLst/>
                          <a:latin typeface="Arial" charset="0"/>
                        </a:rPr>
                        <a:t>(dorso e palmo)</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it-IT" sz="2800" b="0" i="0" u="none" strike="noStrike" cap="none" normalizeH="0" baseline="0">
                          <a:ln>
                            <a:noFill/>
                          </a:ln>
                          <a:solidFill>
                            <a:schemeClr val="accent2"/>
                          </a:solidFill>
                          <a:effectLst/>
                          <a:latin typeface="Arial" charset="0"/>
                        </a:rPr>
                        <a:t>0,6 gr.</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it-IT" sz="2800" b="0" i="0" u="none" strike="noStrike" cap="none" normalizeH="0" baseline="0">
                          <a:ln>
                            <a:noFill/>
                          </a:ln>
                          <a:solidFill>
                            <a:schemeClr val="accent2"/>
                          </a:solidFill>
                          <a:effectLst/>
                          <a:latin typeface="Arial" charset="0"/>
                        </a:rPr>
                        <a:t>0,5 gr.</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1821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a:ln>
                            <a:noFill/>
                          </a:ln>
                          <a:solidFill>
                            <a:schemeClr val="accent2"/>
                          </a:solidFill>
                          <a:effectLst/>
                          <a:latin typeface="Arial" charset="0"/>
                        </a:rPr>
                        <a:t>Viso, collo, orecchie</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it-IT" sz="2800" b="0" i="0" u="none" strike="noStrike" cap="none" normalizeH="0" baseline="0">
                          <a:ln>
                            <a:noFill/>
                          </a:ln>
                          <a:solidFill>
                            <a:schemeClr val="accent2"/>
                          </a:solidFill>
                          <a:effectLst/>
                          <a:latin typeface="Arial" charset="0"/>
                        </a:rPr>
                        <a:t>1,3 gr.</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it-IT" sz="2800" b="0" i="0" u="none" strike="noStrike" cap="none" normalizeH="0" baseline="0">
                          <a:ln>
                            <a:noFill/>
                          </a:ln>
                          <a:solidFill>
                            <a:schemeClr val="accent2"/>
                          </a:solidFill>
                          <a:effectLst/>
                          <a:latin typeface="Arial" charset="0"/>
                        </a:rPr>
                        <a:t>0,9 gr.</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511233">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sz="2000" b="0" i="0" u="none" strike="noStrike" cap="none" normalizeH="0" baseline="0">
                        <a:ln>
                          <a:noFill/>
                        </a:ln>
                        <a:solidFill>
                          <a:schemeClr val="accent2"/>
                        </a:solidFill>
                        <a:effectLst/>
                        <a:latin typeface="Arial" charset="0"/>
                      </a:endParaRPr>
                    </a:p>
                  </a:txBody>
                  <a:tcPr marT="45725" marB="45725" horzOverflow="overflow">
                    <a:lnL cap="flat">
                      <a:noFill/>
                    </a:lnL>
                    <a:lnR cap="flat">
                      <a:noFill/>
                    </a:lnR>
                    <a:lnT w="28575" cap="flat" cmpd="sng" algn="ctr">
                      <a:solidFill>
                        <a:schemeClr val="tx1"/>
                      </a:solidFill>
                      <a:prstDash val="solid"/>
                      <a:round/>
                      <a:headEnd type="none" w="med" len="med"/>
                      <a:tailEnd type="none" w="med" len="med"/>
                    </a:lnT>
                    <a:lnB cap="flat">
                      <a:noFill/>
                    </a:lnB>
                    <a:lnTlToBr>
                      <a:noFill/>
                    </a:lnTlToBr>
                    <a:lnBlToTr>
                      <a:noFill/>
                    </a:lnBlToTr>
                    <a:noFill/>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0008"/>
                  </a:ext>
                </a:extLst>
              </a:tr>
            </a:tbl>
          </a:graphicData>
        </a:graphic>
      </p:graphicFrame>
    </p:spTree>
  </p:cSld>
  <p:clrMapOvr>
    <a:masterClrMapping/>
  </p:clrMapOvr>
  <p:transition spd="slow">
    <p:strips dir="ru"/>
  </p:transition>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testo, schermata&#10;&#10;Descrizione generata automaticamente">
            <a:extLst>
              <a:ext uri="{FF2B5EF4-FFF2-40B4-BE49-F238E27FC236}">
                <a16:creationId xmlns:a16="http://schemas.microsoft.com/office/drawing/2014/main" id="{153C11CB-3295-4EB2-4E4C-F437A6B48E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048" y="68263"/>
            <a:ext cx="7093905" cy="6721475"/>
          </a:xfrm>
          <a:prstGeom prst="rect">
            <a:avLst/>
          </a:prstGeom>
          <a:noFill/>
        </p:spPr>
      </p:pic>
    </p:spTree>
    <p:extLst>
      <p:ext uri="{BB962C8B-B14F-4D97-AF65-F5344CB8AC3E}">
        <p14:creationId xmlns:p14="http://schemas.microsoft.com/office/powerpoint/2010/main" val="3959835216"/>
      </p:ext>
    </p:extLst>
  </p:cSld>
  <p:clrMapOvr>
    <a:masterClrMapping/>
  </p:clrMapOvr>
  <p:transition spd="slow">
    <p:strips dir="ru"/>
  </p:transition>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testo, schermata, Carattere, numero&#10;&#10;Descrizione generata automaticamente">
            <a:extLst>
              <a:ext uri="{FF2B5EF4-FFF2-40B4-BE49-F238E27FC236}">
                <a16:creationId xmlns:a16="http://schemas.microsoft.com/office/drawing/2014/main" id="{3BA2BD8D-BF56-9BF9-B5B4-01CACCADCF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904238"/>
            <a:ext cx="8229600" cy="2592324"/>
          </a:xfrm>
          <a:prstGeom prst="rect">
            <a:avLst/>
          </a:prstGeom>
          <a:noFill/>
        </p:spPr>
      </p:pic>
    </p:spTree>
    <p:extLst>
      <p:ext uri="{BB962C8B-B14F-4D97-AF65-F5344CB8AC3E}">
        <p14:creationId xmlns:p14="http://schemas.microsoft.com/office/powerpoint/2010/main" val="4011575522"/>
      </p:ext>
    </p:extLst>
  </p:cSld>
  <p:clrMapOvr>
    <a:masterClrMapping/>
  </p:clrMapOvr>
  <p:transition spd="slow">
    <p:strips dir="ru"/>
  </p:transition>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Titolo 2">
            <a:extLst>
              <a:ext uri="{FF2B5EF4-FFF2-40B4-BE49-F238E27FC236}">
                <a16:creationId xmlns:a16="http://schemas.microsoft.com/office/drawing/2014/main" id="{53BC12D0-2051-4396-99F1-2C583FB2BCAF}"/>
              </a:ext>
            </a:extLst>
          </p:cNvPr>
          <p:cNvSpPr>
            <a:spLocks noGrp="1" noChangeArrowheads="1"/>
          </p:cNvSpPr>
          <p:nvPr>
            <p:ph type="title"/>
          </p:nvPr>
        </p:nvSpPr>
        <p:spPr/>
        <p:txBody>
          <a:bodyPr/>
          <a:lstStyle/>
          <a:p>
            <a:r>
              <a:rPr lang="it-IT" altLang="it-IT" sz="4000" b="1">
                <a:solidFill>
                  <a:srgbClr val="FF0000"/>
                </a:solidFill>
              </a:rPr>
              <a:t>Cortisonici topici: applicazione</a:t>
            </a:r>
            <a:endParaRPr lang="it-IT" altLang="it-IT" sz="4000"/>
          </a:p>
        </p:txBody>
      </p:sp>
      <p:sp>
        <p:nvSpPr>
          <p:cNvPr id="203779" name="Segnaposto contenuto 3">
            <a:extLst>
              <a:ext uri="{FF2B5EF4-FFF2-40B4-BE49-F238E27FC236}">
                <a16:creationId xmlns:a16="http://schemas.microsoft.com/office/drawing/2014/main" id="{6F974CC4-0F21-465D-9123-33BDCDB4EC22}"/>
              </a:ext>
            </a:extLst>
          </p:cNvPr>
          <p:cNvSpPr>
            <a:spLocks noGrp="1" noChangeArrowheads="1"/>
          </p:cNvSpPr>
          <p:nvPr>
            <p:ph idx="1"/>
          </p:nvPr>
        </p:nvSpPr>
        <p:spPr/>
        <p:txBody>
          <a:bodyPr/>
          <a:lstStyle/>
          <a:p>
            <a:r>
              <a:rPr lang="it-IT" altLang="it-IT"/>
              <a:t>Nei bambini di età inferiore ai 3-5 anni la dose deve essere dimezzata</a:t>
            </a:r>
          </a:p>
          <a:p>
            <a:r>
              <a:rPr lang="it-IT" altLang="it-IT"/>
              <a:t>In fase iniziale si possono raddoppiare i dosaggi</a:t>
            </a:r>
          </a:p>
          <a:p>
            <a:r>
              <a:rPr lang="it-IT" altLang="it-IT"/>
              <a:t>La frequenza delle applicazioni va valutato caso per caso in considerazione del tipo di patologia cutanea e della sede</a:t>
            </a:r>
          </a:p>
        </p:txBody>
      </p:sp>
    </p:spTree>
  </p:cSld>
  <p:clrMapOvr>
    <a:masterClrMapping/>
  </p:clrMapOvr>
  <p:transition spd="slow">
    <p:strips dir="ru"/>
  </p:transition>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Titolo 2">
            <a:extLst>
              <a:ext uri="{FF2B5EF4-FFF2-40B4-BE49-F238E27FC236}">
                <a16:creationId xmlns:a16="http://schemas.microsoft.com/office/drawing/2014/main" id="{43C02159-476C-4B6E-9B49-BBE5979BFF94}"/>
              </a:ext>
            </a:extLst>
          </p:cNvPr>
          <p:cNvSpPr>
            <a:spLocks noGrp="1" noChangeArrowheads="1"/>
          </p:cNvSpPr>
          <p:nvPr>
            <p:ph type="title"/>
          </p:nvPr>
        </p:nvSpPr>
        <p:spPr/>
        <p:txBody>
          <a:bodyPr/>
          <a:lstStyle/>
          <a:p>
            <a:r>
              <a:rPr lang="it-IT" altLang="it-IT" sz="4000" b="1">
                <a:solidFill>
                  <a:srgbClr val="FF0000"/>
                </a:solidFill>
              </a:rPr>
              <a:t>Cortisonici topici: applicazione</a:t>
            </a:r>
            <a:endParaRPr lang="it-IT" altLang="it-IT" sz="4000"/>
          </a:p>
        </p:txBody>
      </p:sp>
      <p:sp>
        <p:nvSpPr>
          <p:cNvPr id="204803" name="Segnaposto contenuto 3">
            <a:extLst>
              <a:ext uri="{FF2B5EF4-FFF2-40B4-BE49-F238E27FC236}">
                <a16:creationId xmlns:a16="http://schemas.microsoft.com/office/drawing/2014/main" id="{0FB41CAF-604C-4582-A5BA-DCE3A5CD61E7}"/>
              </a:ext>
            </a:extLst>
          </p:cNvPr>
          <p:cNvSpPr>
            <a:spLocks noGrp="1" noChangeArrowheads="1"/>
          </p:cNvSpPr>
          <p:nvPr>
            <p:ph idx="1"/>
          </p:nvPr>
        </p:nvSpPr>
        <p:spPr/>
        <p:txBody>
          <a:bodyPr/>
          <a:lstStyle/>
          <a:p>
            <a:r>
              <a:rPr lang="it-IT" altLang="it-IT"/>
              <a:t>Nei primi giorni di trattamento, per indurre la remissione, si possono fare anche più applicazioni al giorno</a:t>
            </a:r>
          </a:p>
          <a:p>
            <a:r>
              <a:rPr lang="it-IT" altLang="it-IT"/>
              <a:t>In una fase di mantenimento si preferisce la monosomministrazione</a:t>
            </a:r>
          </a:p>
          <a:p>
            <a:r>
              <a:rPr lang="it-IT" altLang="it-IT">
                <a:sym typeface="Wingdings" panose="05000000000000000000" pitchFamily="2" charset="2"/>
              </a:rPr>
              <a:t></a:t>
            </a:r>
            <a:r>
              <a:rPr lang="it-IT" altLang="it-IT"/>
              <a:t> migliora l’aderenza del paziente e ridurre il rischio di effetti collaterali</a:t>
            </a:r>
          </a:p>
        </p:txBody>
      </p:sp>
    </p:spTree>
  </p:cSld>
  <p:clrMapOvr>
    <a:masterClrMapping/>
  </p:clrMapOvr>
  <p:transition spd="slow">
    <p:strips dir="ru"/>
  </p:transition>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Titolo 2">
            <a:extLst>
              <a:ext uri="{FF2B5EF4-FFF2-40B4-BE49-F238E27FC236}">
                <a16:creationId xmlns:a16="http://schemas.microsoft.com/office/drawing/2014/main" id="{66F68942-2738-48B4-97F4-8694C2903BAF}"/>
              </a:ext>
            </a:extLst>
          </p:cNvPr>
          <p:cNvSpPr>
            <a:spLocks noGrp="1" noChangeArrowheads="1"/>
          </p:cNvSpPr>
          <p:nvPr>
            <p:ph type="title"/>
          </p:nvPr>
        </p:nvSpPr>
        <p:spPr/>
        <p:txBody>
          <a:bodyPr/>
          <a:lstStyle/>
          <a:p>
            <a:r>
              <a:rPr lang="it-IT" altLang="it-IT" sz="4000" b="1">
                <a:solidFill>
                  <a:srgbClr val="FF0000"/>
                </a:solidFill>
              </a:rPr>
              <a:t>Cortisonici topici: applicazione</a:t>
            </a:r>
            <a:endParaRPr lang="it-IT" altLang="it-IT" sz="4000"/>
          </a:p>
        </p:txBody>
      </p:sp>
      <p:sp>
        <p:nvSpPr>
          <p:cNvPr id="205827" name="Segnaposto contenuto 3">
            <a:extLst>
              <a:ext uri="{FF2B5EF4-FFF2-40B4-BE49-F238E27FC236}">
                <a16:creationId xmlns:a16="http://schemas.microsoft.com/office/drawing/2014/main" id="{B275BC2B-C4F4-4E53-9AE5-9C5E1BB94B78}"/>
              </a:ext>
            </a:extLst>
          </p:cNvPr>
          <p:cNvSpPr>
            <a:spLocks noGrp="1" noChangeArrowheads="1"/>
          </p:cNvSpPr>
          <p:nvPr>
            <p:ph idx="1"/>
          </p:nvPr>
        </p:nvSpPr>
        <p:spPr/>
        <p:txBody>
          <a:bodyPr/>
          <a:lstStyle/>
          <a:p>
            <a:r>
              <a:rPr lang="it-IT" altLang="it-IT"/>
              <a:t>In genere la terapia non deve essere interrotta bruscamente, ma progressivamente (per esempio a giorni alterni) nell’arco di 7-10 giorni</a:t>
            </a:r>
          </a:p>
          <a:p>
            <a:r>
              <a:rPr lang="it-IT" altLang="it-IT"/>
              <a:t>Eccezione per le dermatiti acute irritative, incluse le punture d’insetto (approccio one-off)</a:t>
            </a:r>
          </a:p>
        </p:txBody>
      </p:sp>
    </p:spTree>
  </p:cSld>
  <p:clrMapOvr>
    <a:masterClrMapping/>
  </p:clrMapOvr>
  <p:transition spd="slow">
    <p:strips dir="ru"/>
  </p:transition>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Text Box 2">
            <a:extLst>
              <a:ext uri="{FF2B5EF4-FFF2-40B4-BE49-F238E27FC236}">
                <a16:creationId xmlns:a16="http://schemas.microsoft.com/office/drawing/2014/main" id="{FA306504-E586-473C-9906-4D5E42B4B88B}"/>
              </a:ext>
            </a:extLst>
          </p:cNvPr>
          <p:cNvSpPr txBox="1">
            <a:spLocks noChangeArrowheads="1"/>
          </p:cNvSpPr>
          <p:nvPr/>
        </p:nvSpPr>
        <p:spPr bwMode="auto">
          <a:xfrm>
            <a:off x="-36513" y="44450"/>
            <a:ext cx="9144001"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kumimoji="1" lang="en-US" altLang="it-IT">
                <a:solidFill>
                  <a:srgbClr val="FF0000"/>
                </a:solidFill>
              </a:rPr>
              <a:t>Aree cutanee con basso assorbimento</a:t>
            </a:r>
            <a:endParaRPr kumimoji="1" lang="it-IT" altLang="it-IT">
              <a:solidFill>
                <a:srgbClr val="FF0000"/>
              </a:solidFill>
            </a:endParaRPr>
          </a:p>
        </p:txBody>
      </p:sp>
      <p:grpSp>
        <p:nvGrpSpPr>
          <p:cNvPr id="206851" name="Group 3">
            <a:extLst>
              <a:ext uri="{FF2B5EF4-FFF2-40B4-BE49-F238E27FC236}">
                <a16:creationId xmlns:a16="http://schemas.microsoft.com/office/drawing/2014/main" id="{18D9B287-0D59-4345-818C-CC5D7E467E73}"/>
              </a:ext>
            </a:extLst>
          </p:cNvPr>
          <p:cNvGrpSpPr>
            <a:grpSpLocks/>
          </p:cNvGrpSpPr>
          <p:nvPr/>
        </p:nvGrpSpPr>
        <p:grpSpPr bwMode="auto">
          <a:xfrm>
            <a:off x="1905000" y="762000"/>
            <a:ext cx="5181600" cy="5160963"/>
            <a:chOff x="-192" y="480"/>
            <a:chExt cx="3526" cy="3683"/>
          </a:xfrm>
        </p:grpSpPr>
        <p:pic>
          <p:nvPicPr>
            <p:cNvPr id="206865" name="Picture 4" descr="Outline">
              <a:extLst>
                <a:ext uri="{FF2B5EF4-FFF2-40B4-BE49-F238E27FC236}">
                  <a16:creationId xmlns:a16="http://schemas.microsoft.com/office/drawing/2014/main" id="{60719FC9-2A3B-4DEB-A2B4-2E051A5706A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2" y="480"/>
              <a:ext cx="3526" cy="3683"/>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6866" name="Picture 5" descr="Baby outline">
              <a:extLst>
                <a:ext uri="{FF2B5EF4-FFF2-40B4-BE49-F238E27FC236}">
                  <a16:creationId xmlns:a16="http://schemas.microsoft.com/office/drawing/2014/main" id="{7C354B0E-6A6E-495A-AFFF-2DC9BAF37AF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32" y="480"/>
              <a:ext cx="1632" cy="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6852" name="Rectangle 6">
            <a:extLst>
              <a:ext uri="{FF2B5EF4-FFF2-40B4-BE49-F238E27FC236}">
                <a16:creationId xmlns:a16="http://schemas.microsoft.com/office/drawing/2014/main" id="{4BDB5349-456B-439E-8297-9F081CE2F735}"/>
              </a:ext>
            </a:extLst>
          </p:cNvPr>
          <p:cNvSpPr>
            <a:spLocks noChangeArrowheads="1"/>
          </p:cNvSpPr>
          <p:nvPr/>
        </p:nvSpPr>
        <p:spPr bwMode="auto">
          <a:xfrm>
            <a:off x="2743200" y="4495800"/>
            <a:ext cx="533400" cy="1295400"/>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206853" name="Rectangle 7">
            <a:extLst>
              <a:ext uri="{FF2B5EF4-FFF2-40B4-BE49-F238E27FC236}">
                <a16:creationId xmlns:a16="http://schemas.microsoft.com/office/drawing/2014/main" id="{D13521C4-B6F9-42B2-9B14-E7322F6190BB}"/>
              </a:ext>
            </a:extLst>
          </p:cNvPr>
          <p:cNvSpPr>
            <a:spLocks noChangeArrowheads="1"/>
          </p:cNvSpPr>
          <p:nvPr/>
        </p:nvSpPr>
        <p:spPr bwMode="auto">
          <a:xfrm>
            <a:off x="5257800" y="4800600"/>
            <a:ext cx="457200" cy="990600"/>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206854" name="Rectangle 8">
            <a:extLst>
              <a:ext uri="{FF2B5EF4-FFF2-40B4-BE49-F238E27FC236}">
                <a16:creationId xmlns:a16="http://schemas.microsoft.com/office/drawing/2014/main" id="{AB39B80B-FABE-4F48-AFA5-B68E95F86565}"/>
              </a:ext>
            </a:extLst>
          </p:cNvPr>
          <p:cNvSpPr>
            <a:spLocks noChangeArrowheads="1"/>
          </p:cNvSpPr>
          <p:nvPr/>
        </p:nvSpPr>
        <p:spPr bwMode="auto">
          <a:xfrm>
            <a:off x="4876800" y="2133600"/>
            <a:ext cx="304800" cy="685800"/>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206855" name="Rectangle 9">
            <a:extLst>
              <a:ext uri="{FF2B5EF4-FFF2-40B4-BE49-F238E27FC236}">
                <a16:creationId xmlns:a16="http://schemas.microsoft.com/office/drawing/2014/main" id="{BF213ABA-D134-4751-942E-D046C914F0ED}"/>
              </a:ext>
            </a:extLst>
          </p:cNvPr>
          <p:cNvSpPr>
            <a:spLocks noChangeArrowheads="1"/>
          </p:cNvSpPr>
          <p:nvPr/>
        </p:nvSpPr>
        <p:spPr bwMode="auto">
          <a:xfrm>
            <a:off x="6400800" y="2209800"/>
            <a:ext cx="304800" cy="609600"/>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206856" name="Rectangle 10">
            <a:extLst>
              <a:ext uri="{FF2B5EF4-FFF2-40B4-BE49-F238E27FC236}">
                <a16:creationId xmlns:a16="http://schemas.microsoft.com/office/drawing/2014/main" id="{347937E5-4144-4426-AD9F-3BDADB885BC6}"/>
              </a:ext>
            </a:extLst>
          </p:cNvPr>
          <p:cNvSpPr>
            <a:spLocks noChangeArrowheads="1"/>
          </p:cNvSpPr>
          <p:nvPr/>
        </p:nvSpPr>
        <p:spPr bwMode="auto">
          <a:xfrm>
            <a:off x="5867400" y="4800600"/>
            <a:ext cx="457200" cy="990600"/>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206857" name="Rectangle 11">
            <a:extLst>
              <a:ext uri="{FF2B5EF4-FFF2-40B4-BE49-F238E27FC236}">
                <a16:creationId xmlns:a16="http://schemas.microsoft.com/office/drawing/2014/main" id="{3C040EAA-76DF-468A-BCAB-8933CC7132D7}"/>
              </a:ext>
            </a:extLst>
          </p:cNvPr>
          <p:cNvSpPr>
            <a:spLocks noChangeArrowheads="1"/>
          </p:cNvSpPr>
          <p:nvPr/>
        </p:nvSpPr>
        <p:spPr bwMode="auto">
          <a:xfrm>
            <a:off x="3276600" y="4495800"/>
            <a:ext cx="533400" cy="1295400"/>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206858" name="Rectangle 12">
            <a:extLst>
              <a:ext uri="{FF2B5EF4-FFF2-40B4-BE49-F238E27FC236}">
                <a16:creationId xmlns:a16="http://schemas.microsoft.com/office/drawing/2014/main" id="{70220D6F-BF6E-4C53-B2C4-C9FC934693B3}"/>
              </a:ext>
            </a:extLst>
          </p:cNvPr>
          <p:cNvSpPr>
            <a:spLocks noChangeArrowheads="1"/>
          </p:cNvSpPr>
          <p:nvPr/>
        </p:nvSpPr>
        <p:spPr bwMode="auto">
          <a:xfrm>
            <a:off x="2514600" y="1828800"/>
            <a:ext cx="304800" cy="685800"/>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206859" name="Rectangle 13">
            <a:extLst>
              <a:ext uri="{FF2B5EF4-FFF2-40B4-BE49-F238E27FC236}">
                <a16:creationId xmlns:a16="http://schemas.microsoft.com/office/drawing/2014/main" id="{F912F801-61EC-4FA8-8C15-545CFC6181EE}"/>
              </a:ext>
            </a:extLst>
          </p:cNvPr>
          <p:cNvSpPr>
            <a:spLocks noChangeArrowheads="1"/>
          </p:cNvSpPr>
          <p:nvPr/>
        </p:nvSpPr>
        <p:spPr bwMode="auto">
          <a:xfrm>
            <a:off x="3733800" y="1828800"/>
            <a:ext cx="304800" cy="685800"/>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206860" name="Rectangle 14">
            <a:extLst>
              <a:ext uri="{FF2B5EF4-FFF2-40B4-BE49-F238E27FC236}">
                <a16:creationId xmlns:a16="http://schemas.microsoft.com/office/drawing/2014/main" id="{04A7A8D2-E71A-46EB-9D60-1A8D1728EF2C}"/>
              </a:ext>
            </a:extLst>
          </p:cNvPr>
          <p:cNvSpPr>
            <a:spLocks noChangeArrowheads="1"/>
          </p:cNvSpPr>
          <p:nvPr/>
        </p:nvSpPr>
        <p:spPr bwMode="auto">
          <a:xfrm>
            <a:off x="2057400" y="3200400"/>
            <a:ext cx="457200" cy="685800"/>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206861" name="Rectangle 15">
            <a:extLst>
              <a:ext uri="{FF2B5EF4-FFF2-40B4-BE49-F238E27FC236}">
                <a16:creationId xmlns:a16="http://schemas.microsoft.com/office/drawing/2014/main" id="{429846FF-EBA1-4AF1-8C83-60C9695CFA42}"/>
              </a:ext>
            </a:extLst>
          </p:cNvPr>
          <p:cNvSpPr>
            <a:spLocks noChangeArrowheads="1"/>
          </p:cNvSpPr>
          <p:nvPr/>
        </p:nvSpPr>
        <p:spPr bwMode="auto">
          <a:xfrm>
            <a:off x="3962400" y="3200400"/>
            <a:ext cx="457200" cy="685800"/>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206862" name="Rectangle 16">
            <a:extLst>
              <a:ext uri="{FF2B5EF4-FFF2-40B4-BE49-F238E27FC236}">
                <a16:creationId xmlns:a16="http://schemas.microsoft.com/office/drawing/2014/main" id="{E8CE66C1-1B1C-4F83-8B85-418F939A103C}"/>
              </a:ext>
            </a:extLst>
          </p:cNvPr>
          <p:cNvSpPr>
            <a:spLocks noChangeArrowheads="1"/>
          </p:cNvSpPr>
          <p:nvPr/>
        </p:nvSpPr>
        <p:spPr bwMode="auto">
          <a:xfrm>
            <a:off x="4572000" y="3429000"/>
            <a:ext cx="609600" cy="685800"/>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206863" name="Rectangle 17">
            <a:extLst>
              <a:ext uri="{FF2B5EF4-FFF2-40B4-BE49-F238E27FC236}">
                <a16:creationId xmlns:a16="http://schemas.microsoft.com/office/drawing/2014/main" id="{61C9A4F3-42AC-487D-A8E3-01FCBE34FAD4}"/>
              </a:ext>
            </a:extLst>
          </p:cNvPr>
          <p:cNvSpPr>
            <a:spLocks noChangeArrowheads="1"/>
          </p:cNvSpPr>
          <p:nvPr/>
        </p:nvSpPr>
        <p:spPr bwMode="auto">
          <a:xfrm>
            <a:off x="6400800" y="3429000"/>
            <a:ext cx="609600" cy="685800"/>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374802" name="AutoShape 18">
            <a:extLst>
              <a:ext uri="{FF2B5EF4-FFF2-40B4-BE49-F238E27FC236}">
                <a16:creationId xmlns:a16="http://schemas.microsoft.com/office/drawing/2014/main" id="{817987A8-6EE2-408D-B777-A6D1F9D1DC62}"/>
              </a:ext>
            </a:extLst>
          </p:cNvPr>
          <p:cNvSpPr>
            <a:spLocks noChangeArrowheads="1"/>
          </p:cNvSpPr>
          <p:nvPr/>
        </p:nvSpPr>
        <p:spPr bwMode="auto">
          <a:xfrm>
            <a:off x="2401888" y="5876925"/>
            <a:ext cx="4114800" cy="947738"/>
          </a:xfrm>
          <a:prstGeom prst="horizontalScroll">
            <a:avLst>
              <a:gd name="adj" fmla="val 12500"/>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it-IT"/>
              <a:t>CST preferiti</a:t>
            </a:r>
            <a:endParaRPr lang="es-ES_tradnl" altLang="it-IT"/>
          </a:p>
        </p:txBody>
      </p:sp>
    </p:spTree>
  </p:cSld>
  <p:clrMapOvr>
    <a:masterClrMapping/>
  </p:clrMapOvr>
  <p:transition spd="slow">
    <p:strips dir="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74802"/>
                                        </p:tgtEl>
                                        <p:attrNameLst>
                                          <p:attrName>style.visibility</p:attrName>
                                        </p:attrNameLst>
                                      </p:cBhvr>
                                      <p:to>
                                        <p:strVal val="visible"/>
                                      </p:to>
                                    </p:set>
                                    <p:anim calcmode="lin" valueType="num">
                                      <p:cBhvr>
                                        <p:cTn id="7" dur="2000" fill="hold"/>
                                        <p:tgtEl>
                                          <p:spTgt spid="374802"/>
                                        </p:tgtEl>
                                        <p:attrNameLst>
                                          <p:attrName>ppt_w</p:attrName>
                                        </p:attrNameLst>
                                      </p:cBhvr>
                                      <p:tavLst>
                                        <p:tav tm="0">
                                          <p:val>
                                            <p:strVal val="#ppt_w*0.70"/>
                                          </p:val>
                                        </p:tav>
                                        <p:tav tm="100000">
                                          <p:val>
                                            <p:strVal val="#ppt_w"/>
                                          </p:val>
                                        </p:tav>
                                      </p:tavLst>
                                    </p:anim>
                                    <p:anim calcmode="lin" valueType="num">
                                      <p:cBhvr>
                                        <p:cTn id="8" dur="2000" fill="hold"/>
                                        <p:tgtEl>
                                          <p:spTgt spid="374802"/>
                                        </p:tgtEl>
                                        <p:attrNameLst>
                                          <p:attrName>ppt_h</p:attrName>
                                        </p:attrNameLst>
                                      </p:cBhvr>
                                      <p:tavLst>
                                        <p:tav tm="0">
                                          <p:val>
                                            <p:strVal val="#ppt_h"/>
                                          </p:val>
                                        </p:tav>
                                        <p:tav tm="100000">
                                          <p:val>
                                            <p:strVal val="#ppt_h"/>
                                          </p:val>
                                        </p:tav>
                                      </p:tavLst>
                                    </p:anim>
                                    <p:animEffect transition="in" filter="fade">
                                      <p:cBhvr>
                                        <p:cTn id="9" dur="2000"/>
                                        <p:tgtEl>
                                          <p:spTgt spid="374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802" grpId="0" animBg="1" autoUpdateAnimBg="0"/>
    </p:bld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a:extLst>
              <a:ext uri="{FF2B5EF4-FFF2-40B4-BE49-F238E27FC236}">
                <a16:creationId xmlns:a16="http://schemas.microsoft.com/office/drawing/2014/main" id="{A2C24FE2-DC13-4B7D-B67B-10836E504232}"/>
              </a:ext>
            </a:extLst>
          </p:cNvPr>
          <p:cNvSpPr>
            <a:spLocks noGrp="1" noChangeArrowheads="1"/>
          </p:cNvSpPr>
          <p:nvPr>
            <p:ph type="title"/>
          </p:nvPr>
        </p:nvSpPr>
        <p:spPr/>
        <p:txBody>
          <a:bodyPr/>
          <a:lstStyle/>
          <a:p>
            <a:pPr eaLnBrk="1" hangingPunct="1"/>
            <a:r>
              <a:rPr lang="it-IT" altLang="it-IT" sz="4000" b="1">
                <a:solidFill>
                  <a:srgbClr val="FF0000"/>
                </a:solidFill>
              </a:rPr>
              <a:t>Terapia Topica Steroidea</a:t>
            </a:r>
            <a:br>
              <a:rPr lang="it-IT" altLang="it-IT" sz="4000" b="1">
                <a:solidFill>
                  <a:srgbClr val="FF0000"/>
                </a:solidFill>
              </a:rPr>
            </a:br>
            <a:endParaRPr lang="it-IT" altLang="it-IT" sz="4000" b="1">
              <a:solidFill>
                <a:srgbClr val="FF0000"/>
              </a:solidFill>
            </a:endParaRPr>
          </a:p>
        </p:txBody>
      </p:sp>
      <p:sp>
        <p:nvSpPr>
          <p:cNvPr id="212995" name="Rectangle 3">
            <a:extLst>
              <a:ext uri="{FF2B5EF4-FFF2-40B4-BE49-F238E27FC236}">
                <a16:creationId xmlns:a16="http://schemas.microsoft.com/office/drawing/2014/main" id="{78F49C18-C9A7-4526-BAD8-E116969EE5F1}"/>
              </a:ext>
            </a:extLst>
          </p:cNvPr>
          <p:cNvSpPr>
            <a:spLocks noGrp="1" noChangeArrowheads="1"/>
          </p:cNvSpPr>
          <p:nvPr>
            <p:ph type="body" idx="1"/>
          </p:nvPr>
        </p:nvSpPr>
        <p:spPr>
          <a:xfrm>
            <a:off x="395288" y="1484313"/>
            <a:ext cx="8229600" cy="4941887"/>
          </a:xfrm>
        </p:spPr>
        <p:txBody>
          <a:bodyPr/>
          <a:lstStyle/>
          <a:p>
            <a:pPr eaLnBrk="1" hangingPunct="1">
              <a:lnSpc>
                <a:spcPct val="90000"/>
              </a:lnSpc>
            </a:pPr>
            <a:r>
              <a:rPr lang="it-IT" altLang="it-IT" sz="2800" b="1" dirty="0">
                <a:solidFill>
                  <a:schemeClr val="accent2"/>
                </a:solidFill>
              </a:rPr>
              <a:t>Potenza dello steroide</a:t>
            </a:r>
          </a:p>
          <a:p>
            <a:pPr eaLnBrk="1" hangingPunct="1">
              <a:lnSpc>
                <a:spcPct val="90000"/>
              </a:lnSpc>
            </a:pPr>
            <a:r>
              <a:rPr lang="it-IT" altLang="it-IT" sz="2800" b="1" dirty="0">
                <a:solidFill>
                  <a:schemeClr val="accent2"/>
                </a:solidFill>
              </a:rPr>
              <a:t>Quantità </a:t>
            </a:r>
          </a:p>
          <a:p>
            <a:pPr eaLnBrk="1" hangingPunct="1">
              <a:lnSpc>
                <a:spcPct val="90000"/>
              </a:lnSpc>
            </a:pPr>
            <a:r>
              <a:rPr lang="it-IT" altLang="it-IT" sz="2800" b="1" dirty="0">
                <a:solidFill>
                  <a:schemeClr val="accent2"/>
                </a:solidFill>
              </a:rPr>
              <a:t>Area da trattare</a:t>
            </a:r>
          </a:p>
          <a:p>
            <a:pPr eaLnBrk="1" hangingPunct="1">
              <a:lnSpc>
                <a:spcPct val="90000"/>
              </a:lnSpc>
            </a:pPr>
            <a:r>
              <a:rPr lang="it-IT" altLang="it-IT" sz="2800" b="1" dirty="0">
                <a:solidFill>
                  <a:srgbClr val="FF0000"/>
                </a:solidFill>
              </a:rPr>
              <a:t>Scelta della formulazione</a:t>
            </a:r>
          </a:p>
          <a:p>
            <a:pPr eaLnBrk="1" hangingPunct="1">
              <a:lnSpc>
                <a:spcPct val="90000"/>
              </a:lnSpc>
            </a:pPr>
            <a:r>
              <a:rPr lang="it-IT" altLang="it-IT" sz="2800" b="1" dirty="0">
                <a:solidFill>
                  <a:schemeClr val="accent2"/>
                </a:solidFill>
              </a:rPr>
              <a:t>Età del paziente</a:t>
            </a:r>
          </a:p>
          <a:p>
            <a:pPr eaLnBrk="1" hangingPunct="1">
              <a:lnSpc>
                <a:spcPct val="90000"/>
              </a:lnSpc>
            </a:pPr>
            <a:r>
              <a:rPr lang="it-IT" altLang="it-IT" sz="2800" b="1" dirty="0">
                <a:solidFill>
                  <a:schemeClr val="accent2"/>
                </a:solidFill>
              </a:rPr>
              <a:t>Estensione della dermatite</a:t>
            </a:r>
          </a:p>
          <a:p>
            <a:pPr eaLnBrk="1" hangingPunct="1">
              <a:lnSpc>
                <a:spcPct val="90000"/>
              </a:lnSpc>
            </a:pPr>
            <a:r>
              <a:rPr lang="it-IT" altLang="it-IT" sz="2800" b="1" dirty="0">
                <a:solidFill>
                  <a:schemeClr val="accent2"/>
                </a:solidFill>
              </a:rPr>
              <a:t>Frequenza delle applicazioni</a:t>
            </a:r>
          </a:p>
          <a:p>
            <a:pPr eaLnBrk="1" hangingPunct="1">
              <a:lnSpc>
                <a:spcPct val="90000"/>
              </a:lnSpc>
            </a:pPr>
            <a:r>
              <a:rPr lang="it-IT" altLang="it-IT" sz="2800" b="1" dirty="0">
                <a:solidFill>
                  <a:schemeClr val="accent2"/>
                </a:solidFill>
              </a:rPr>
              <a:t>Tecniche di medicazione</a:t>
            </a:r>
          </a:p>
          <a:p>
            <a:pPr eaLnBrk="1" hangingPunct="1">
              <a:lnSpc>
                <a:spcPct val="90000"/>
              </a:lnSpc>
            </a:pPr>
            <a:r>
              <a:rPr lang="it-IT" altLang="it-IT" sz="2800" b="1" dirty="0">
                <a:solidFill>
                  <a:schemeClr val="accent2"/>
                </a:solidFill>
              </a:rPr>
              <a:t>Uso di emollienti/idratanti</a:t>
            </a:r>
          </a:p>
          <a:p>
            <a:pPr eaLnBrk="1" hangingPunct="1">
              <a:lnSpc>
                <a:spcPct val="90000"/>
              </a:lnSpc>
            </a:pPr>
            <a:r>
              <a:rPr lang="it-IT" altLang="it-IT" sz="2800" b="1" dirty="0">
                <a:solidFill>
                  <a:schemeClr val="accent2"/>
                </a:solidFill>
              </a:rPr>
              <a:t>Costo della terapia</a:t>
            </a:r>
          </a:p>
        </p:txBody>
      </p:sp>
    </p:spTree>
    <p:extLst>
      <p:ext uri="{BB962C8B-B14F-4D97-AF65-F5344CB8AC3E}">
        <p14:creationId xmlns:p14="http://schemas.microsoft.com/office/powerpoint/2010/main" val="1044637091"/>
      </p:ext>
    </p:extLst>
  </p:cSld>
  <p:clrMapOvr>
    <a:masterClrMapping/>
  </p:clrMapOvr>
  <p:transition spd="slow">
    <p:strips dir="ru"/>
  </p:transition>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4">
            <a:extLst>
              <a:ext uri="{FF2B5EF4-FFF2-40B4-BE49-F238E27FC236}">
                <a16:creationId xmlns:a16="http://schemas.microsoft.com/office/drawing/2014/main" id="{A80A1C90-E90F-4E66-9687-130C3BA79056}"/>
              </a:ext>
            </a:extLst>
          </p:cNvPr>
          <p:cNvSpPr>
            <a:spLocks noGrp="1" noChangeArrowheads="1"/>
          </p:cNvSpPr>
          <p:nvPr>
            <p:ph type="title"/>
          </p:nvPr>
        </p:nvSpPr>
        <p:spPr>
          <a:xfrm>
            <a:off x="457200" y="44450"/>
            <a:ext cx="8229600" cy="1143000"/>
          </a:xfrm>
        </p:spPr>
        <p:txBody>
          <a:bodyPr/>
          <a:lstStyle/>
          <a:p>
            <a:pPr eaLnBrk="1" hangingPunct="1"/>
            <a:r>
              <a:rPr lang="it-IT" altLang="it-IT" b="1">
                <a:solidFill>
                  <a:srgbClr val="FF0000"/>
                </a:solidFill>
              </a:rPr>
              <a:t>Associazioni</a:t>
            </a:r>
          </a:p>
        </p:txBody>
      </p:sp>
      <p:sp>
        <p:nvSpPr>
          <p:cNvPr id="211971" name="Text Box 6">
            <a:extLst>
              <a:ext uri="{FF2B5EF4-FFF2-40B4-BE49-F238E27FC236}">
                <a16:creationId xmlns:a16="http://schemas.microsoft.com/office/drawing/2014/main" id="{F426100E-1CB8-4255-858A-6ECDA670D21C}"/>
              </a:ext>
            </a:extLst>
          </p:cNvPr>
          <p:cNvSpPr txBox="1">
            <a:spLocks noChangeArrowheads="1"/>
          </p:cNvSpPr>
          <p:nvPr/>
        </p:nvSpPr>
        <p:spPr bwMode="auto">
          <a:xfrm>
            <a:off x="250825" y="3860800"/>
            <a:ext cx="3455988" cy="650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3600">
                <a:solidFill>
                  <a:schemeClr val="accent2"/>
                </a:solidFill>
              </a:rPr>
              <a:t>Associazioni</a:t>
            </a:r>
          </a:p>
        </p:txBody>
      </p:sp>
      <p:sp>
        <p:nvSpPr>
          <p:cNvPr id="211972" name="Text Box 7">
            <a:extLst>
              <a:ext uri="{FF2B5EF4-FFF2-40B4-BE49-F238E27FC236}">
                <a16:creationId xmlns:a16="http://schemas.microsoft.com/office/drawing/2014/main" id="{EF64EA70-B9E3-4F1E-A9C4-4E57F5D39769}"/>
              </a:ext>
            </a:extLst>
          </p:cNvPr>
          <p:cNvSpPr txBox="1">
            <a:spLocks noChangeArrowheads="1"/>
          </p:cNvSpPr>
          <p:nvPr/>
        </p:nvSpPr>
        <p:spPr bwMode="auto">
          <a:xfrm>
            <a:off x="5292725" y="2997200"/>
            <a:ext cx="2808288" cy="831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2400">
                <a:solidFill>
                  <a:schemeClr val="accent2"/>
                </a:solidFill>
              </a:rPr>
              <a:t>Steroide + antimicotico</a:t>
            </a:r>
          </a:p>
        </p:txBody>
      </p:sp>
      <p:sp>
        <p:nvSpPr>
          <p:cNvPr id="211973" name="Text Box 8">
            <a:extLst>
              <a:ext uri="{FF2B5EF4-FFF2-40B4-BE49-F238E27FC236}">
                <a16:creationId xmlns:a16="http://schemas.microsoft.com/office/drawing/2014/main" id="{F2F9B783-B046-4698-AE56-2C40596A090F}"/>
              </a:ext>
            </a:extLst>
          </p:cNvPr>
          <p:cNvSpPr txBox="1">
            <a:spLocks noChangeArrowheads="1"/>
          </p:cNvSpPr>
          <p:nvPr/>
        </p:nvSpPr>
        <p:spPr bwMode="auto">
          <a:xfrm>
            <a:off x="5292725" y="5013325"/>
            <a:ext cx="2808288" cy="831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2400">
                <a:solidFill>
                  <a:schemeClr val="accent2"/>
                </a:solidFill>
              </a:rPr>
              <a:t>Steroide + antibiotico</a:t>
            </a:r>
          </a:p>
        </p:txBody>
      </p:sp>
      <p:sp>
        <p:nvSpPr>
          <p:cNvPr id="211974" name="Text Box 9">
            <a:extLst>
              <a:ext uri="{FF2B5EF4-FFF2-40B4-BE49-F238E27FC236}">
                <a16:creationId xmlns:a16="http://schemas.microsoft.com/office/drawing/2014/main" id="{8668FA08-E603-4960-80FB-19268DD61F88}"/>
              </a:ext>
            </a:extLst>
          </p:cNvPr>
          <p:cNvSpPr txBox="1">
            <a:spLocks noChangeArrowheads="1"/>
          </p:cNvSpPr>
          <p:nvPr/>
        </p:nvSpPr>
        <p:spPr bwMode="auto">
          <a:xfrm>
            <a:off x="5292725" y="4005263"/>
            <a:ext cx="2808288" cy="831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2400">
                <a:solidFill>
                  <a:schemeClr val="accent2"/>
                </a:solidFill>
              </a:rPr>
              <a:t>Steroide + catrame</a:t>
            </a:r>
          </a:p>
        </p:txBody>
      </p:sp>
      <p:sp>
        <p:nvSpPr>
          <p:cNvPr id="211975" name="Text Box 10">
            <a:extLst>
              <a:ext uri="{FF2B5EF4-FFF2-40B4-BE49-F238E27FC236}">
                <a16:creationId xmlns:a16="http://schemas.microsoft.com/office/drawing/2014/main" id="{743A22BE-6CB9-4BAF-A248-828947F70FD7}"/>
              </a:ext>
            </a:extLst>
          </p:cNvPr>
          <p:cNvSpPr txBox="1">
            <a:spLocks noChangeArrowheads="1"/>
          </p:cNvSpPr>
          <p:nvPr/>
        </p:nvSpPr>
        <p:spPr bwMode="auto">
          <a:xfrm>
            <a:off x="5292725" y="1989138"/>
            <a:ext cx="2808288" cy="831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2400">
                <a:solidFill>
                  <a:schemeClr val="accent2"/>
                </a:solidFill>
              </a:rPr>
              <a:t>Steroide + antisettico</a:t>
            </a:r>
          </a:p>
        </p:txBody>
      </p:sp>
      <p:sp>
        <p:nvSpPr>
          <p:cNvPr id="211976" name="Line 11">
            <a:extLst>
              <a:ext uri="{FF2B5EF4-FFF2-40B4-BE49-F238E27FC236}">
                <a16:creationId xmlns:a16="http://schemas.microsoft.com/office/drawing/2014/main" id="{9B4A4964-2F6E-493B-9BBC-E9836A72C922}"/>
              </a:ext>
            </a:extLst>
          </p:cNvPr>
          <p:cNvSpPr>
            <a:spLocks noChangeShapeType="1"/>
          </p:cNvSpPr>
          <p:nvPr/>
        </p:nvSpPr>
        <p:spPr bwMode="auto">
          <a:xfrm flipV="1">
            <a:off x="3779838" y="2492375"/>
            <a:ext cx="1296987" cy="16573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11977" name="Line 12">
            <a:extLst>
              <a:ext uri="{FF2B5EF4-FFF2-40B4-BE49-F238E27FC236}">
                <a16:creationId xmlns:a16="http://schemas.microsoft.com/office/drawing/2014/main" id="{095D9B55-B181-48AD-9B82-5C5058052F28}"/>
              </a:ext>
            </a:extLst>
          </p:cNvPr>
          <p:cNvSpPr>
            <a:spLocks noChangeShapeType="1"/>
          </p:cNvSpPr>
          <p:nvPr/>
        </p:nvSpPr>
        <p:spPr bwMode="auto">
          <a:xfrm flipV="1">
            <a:off x="3779838" y="3500438"/>
            <a:ext cx="1296987" cy="6492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11978" name="Line 13">
            <a:extLst>
              <a:ext uri="{FF2B5EF4-FFF2-40B4-BE49-F238E27FC236}">
                <a16:creationId xmlns:a16="http://schemas.microsoft.com/office/drawing/2014/main" id="{7ED936D8-FB39-4735-AE33-2C68590AF077}"/>
              </a:ext>
            </a:extLst>
          </p:cNvPr>
          <p:cNvSpPr>
            <a:spLocks noChangeShapeType="1"/>
          </p:cNvSpPr>
          <p:nvPr/>
        </p:nvSpPr>
        <p:spPr bwMode="auto">
          <a:xfrm>
            <a:off x="3779838" y="4149725"/>
            <a:ext cx="1296987" cy="2873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11979" name="Line 14">
            <a:extLst>
              <a:ext uri="{FF2B5EF4-FFF2-40B4-BE49-F238E27FC236}">
                <a16:creationId xmlns:a16="http://schemas.microsoft.com/office/drawing/2014/main" id="{31C44B39-DC92-4A81-ACB2-FB870BDAE3C8}"/>
              </a:ext>
            </a:extLst>
          </p:cNvPr>
          <p:cNvSpPr>
            <a:spLocks noChangeShapeType="1"/>
          </p:cNvSpPr>
          <p:nvPr/>
        </p:nvSpPr>
        <p:spPr bwMode="auto">
          <a:xfrm>
            <a:off x="3779838" y="4149725"/>
            <a:ext cx="1296987" cy="12239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11980" name="Text Box 15">
            <a:extLst>
              <a:ext uri="{FF2B5EF4-FFF2-40B4-BE49-F238E27FC236}">
                <a16:creationId xmlns:a16="http://schemas.microsoft.com/office/drawing/2014/main" id="{E67D1B10-095C-4F51-8649-99AF1B7865DF}"/>
              </a:ext>
            </a:extLst>
          </p:cNvPr>
          <p:cNvSpPr txBox="1">
            <a:spLocks noChangeArrowheads="1"/>
          </p:cNvSpPr>
          <p:nvPr/>
        </p:nvSpPr>
        <p:spPr bwMode="auto">
          <a:xfrm>
            <a:off x="5292725" y="1012825"/>
            <a:ext cx="2808288" cy="831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2400">
                <a:solidFill>
                  <a:schemeClr val="accent2"/>
                </a:solidFill>
              </a:rPr>
              <a:t>Steroide + acido salicilico</a:t>
            </a:r>
          </a:p>
        </p:txBody>
      </p:sp>
      <p:sp>
        <p:nvSpPr>
          <p:cNvPr id="211981" name="Text Box 16">
            <a:extLst>
              <a:ext uri="{FF2B5EF4-FFF2-40B4-BE49-F238E27FC236}">
                <a16:creationId xmlns:a16="http://schemas.microsoft.com/office/drawing/2014/main" id="{0185C409-1916-4678-A890-8237E2F7B00D}"/>
              </a:ext>
            </a:extLst>
          </p:cNvPr>
          <p:cNvSpPr txBox="1">
            <a:spLocks noChangeArrowheads="1"/>
          </p:cNvSpPr>
          <p:nvPr/>
        </p:nvSpPr>
        <p:spPr bwMode="auto">
          <a:xfrm>
            <a:off x="5292725" y="5981700"/>
            <a:ext cx="2808288" cy="831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2400">
                <a:solidFill>
                  <a:schemeClr val="accent2"/>
                </a:solidFill>
              </a:rPr>
              <a:t>Steroide + derivato Vit. D</a:t>
            </a:r>
          </a:p>
        </p:txBody>
      </p:sp>
      <p:sp>
        <p:nvSpPr>
          <p:cNvPr id="211982" name="Line 18">
            <a:extLst>
              <a:ext uri="{FF2B5EF4-FFF2-40B4-BE49-F238E27FC236}">
                <a16:creationId xmlns:a16="http://schemas.microsoft.com/office/drawing/2014/main" id="{C3F76A0F-5D62-4B55-967F-437CEA0EF3FF}"/>
              </a:ext>
            </a:extLst>
          </p:cNvPr>
          <p:cNvSpPr>
            <a:spLocks noChangeShapeType="1"/>
          </p:cNvSpPr>
          <p:nvPr/>
        </p:nvSpPr>
        <p:spPr bwMode="auto">
          <a:xfrm flipV="1">
            <a:off x="3779838" y="1484313"/>
            <a:ext cx="1368425" cy="266541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11983" name="Line 19">
            <a:extLst>
              <a:ext uri="{FF2B5EF4-FFF2-40B4-BE49-F238E27FC236}">
                <a16:creationId xmlns:a16="http://schemas.microsoft.com/office/drawing/2014/main" id="{37364BC8-F8E7-4005-84CD-B8C3BD878654}"/>
              </a:ext>
            </a:extLst>
          </p:cNvPr>
          <p:cNvSpPr>
            <a:spLocks noChangeShapeType="1"/>
          </p:cNvSpPr>
          <p:nvPr/>
        </p:nvSpPr>
        <p:spPr bwMode="auto">
          <a:xfrm>
            <a:off x="3779838" y="4149725"/>
            <a:ext cx="1368425" cy="2159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 name="CasellaDiTesto 1">
            <a:extLst>
              <a:ext uri="{FF2B5EF4-FFF2-40B4-BE49-F238E27FC236}">
                <a16:creationId xmlns:a16="http://schemas.microsoft.com/office/drawing/2014/main" id="{C17A4BCD-BDD9-496B-9E1C-50DAB949BEE8}"/>
              </a:ext>
            </a:extLst>
          </p:cNvPr>
          <p:cNvSpPr txBox="1"/>
          <p:nvPr/>
        </p:nvSpPr>
        <p:spPr>
          <a:xfrm>
            <a:off x="250826" y="2751311"/>
            <a:ext cx="3673102" cy="461665"/>
          </a:xfrm>
          <a:prstGeom prst="rect">
            <a:avLst/>
          </a:prstGeom>
          <a:noFill/>
        </p:spPr>
        <p:txBody>
          <a:bodyPr wrap="square" rtlCol="0">
            <a:spAutoFit/>
          </a:bodyPr>
          <a:lstStyle/>
          <a:p>
            <a:r>
              <a:rPr lang="en-GB" sz="2400" dirty="0" err="1">
                <a:solidFill>
                  <a:schemeClr val="accent2"/>
                </a:solidFill>
              </a:rPr>
              <a:t>Dipende</a:t>
            </a:r>
            <a:r>
              <a:rPr lang="en-GB" sz="2400" dirty="0">
                <a:solidFill>
                  <a:schemeClr val="accent2"/>
                </a:solidFill>
              </a:rPr>
              <a:t> </a:t>
            </a:r>
            <a:r>
              <a:rPr lang="en-GB" sz="2400" dirty="0" err="1">
                <a:solidFill>
                  <a:schemeClr val="accent2"/>
                </a:solidFill>
              </a:rPr>
              <a:t>dalla</a:t>
            </a:r>
            <a:r>
              <a:rPr lang="en-GB" sz="2400" dirty="0">
                <a:solidFill>
                  <a:schemeClr val="accent2"/>
                </a:solidFill>
              </a:rPr>
              <a:t> </a:t>
            </a:r>
            <a:r>
              <a:rPr lang="en-GB" sz="2400" dirty="0" err="1">
                <a:solidFill>
                  <a:schemeClr val="accent2"/>
                </a:solidFill>
              </a:rPr>
              <a:t>patologia</a:t>
            </a:r>
            <a:endParaRPr lang="en-GB" sz="2400" dirty="0">
              <a:solidFill>
                <a:schemeClr val="accent2"/>
              </a:solidFill>
            </a:endParaRPr>
          </a:p>
        </p:txBody>
      </p:sp>
    </p:spTree>
  </p:cSld>
  <p:clrMapOvr>
    <a:masterClrMapping/>
  </p:clrMapOvr>
  <p:transition spd="slow">
    <p:strips dir="ru"/>
  </p:transition>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a:extLst>
              <a:ext uri="{FF2B5EF4-FFF2-40B4-BE49-F238E27FC236}">
                <a16:creationId xmlns:a16="http://schemas.microsoft.com/office/drawing/2014/main" id="{A2C24FE2-DC13-4B7D-B67B-10836E504232}"/>
              </a:ext>
            </a:extLst>
          </p:cNvPr>
          <p:cNvSpPr>
            <a:spLocks noGrp="1" noChangeArrowheads="1"/>
          </p:cNvSpPr>
          <p:nvPr>
            <p:ph type="title"/>
          </p:nvPr>
        </p:nvSpPr>
        <p:spPr/>
        <p:txBody>
          <a:bodyPr/>
          <a:lstStyle/>
          <a:p>
            <a:pPr eaLnBrk="1" hangingPunct="1"/>
            <a:r>
              <a:rPr lang="it-IT" altLang="it-IT" sz="4000" b="1">
                <a:solidFill>
                  <a:srgbClr val="FF0000"/>
                </a:solidFill>
              </a:rPr>
              <a:t>Terapia Topica Steroidea</a:t>
            </a:r>
            <a:br>
              <a:rPr lang="it-IT" altLang="it-IT" sz="4000" b="1">
                <a:solidFill>
                  <a:srgbClr val="FF0000"/>
                </a:solidFill>
              </a:rPr>
            </a:br>
            <a:endParaRPr lang="it-IT" altLang="it-IT" sz="4000" b="1">
              <a:solidFill>
                <a:srgbClr val="FF0000"/>
              </a:solidFill>
            </a:endParaRPr>
          </a:p>
        </p:txBody>
      </p:sp>
      <p:sp>
        <p:nvSpPr>
          <p:cNvPr id="212995" name="Rectangle 3">
            <a:extLst>
              <a:ext uri="{FF2B5EF4-FFF2-40B4-BE49-F238E27FC236}">
                <a16:creationId xmlns:a16="http://schemas.microsoft.com/office/drawing/2014/main" id="{78F49C18-C9A7-4526-BAD8-E116969EE5F1}"/>
              </a:ext>
            </a:extLst>
          </p:cNvPr>
          <p:cNvSpPr>
            <a:spLocks noGrp="1" noChangeArrowheads="1"/>
          </p:cNvSpPr>
          <p:nvPr>
            <p:ph type="body" idx="1"/>
          </p:nvPr>
        </p:nvSpPr>
        <p:spPr>
          <a:xfrm>
            <a:off x="395288" y="1484313"/>
            <a:ext cx="8229600" cy="4941887"/>
          </a:xfrm>
        </p:spPr>
        <p:txBody>
          <a:bodyPr/>
          <a:lstStyle/>
          <a:p>
            <a:pPr eaLnBrk="1" hangingPunct="1">
              <a:lnSpc>
                <a:spcPct val="90000"/>
              </a:lnSpc>
            </a:pPr>
            <a:r>
              <a:rPr lang="it-IT" altLang="it-IT" sz="2800" b="1">
                <a:solidFill>
                  <a:schemeClr val="accent2"/>
                </a:solidFill>
              </a:rPr>
              <a:t>Potenza dello steroide</a:t>
            </a:r>
          </a:p>
          <a:p>
            <a:pPr eaLnBrk="1" hangingPunct="1">
              <a:lnSpc>
                <a:spcPct val="90000"/>
              </a:lnSpc>
            </a:pPr>
            <a:r>
              <a:rPr lang="it-IT" altLang="it-IT" sz="2800" b="1">
                <a:solidFill>
                  <a:schemeClr val="accent2"/>
                </a:solidFill>
              </a:rPr>
              <a:t>Quantità </a:t>
            </a:r>
          </a:p>
          <a:p>
            <a:pPr eaLnBrk="1" hangingPunct="1">
              <a:lnSpc>
                <a:spcPct val="90000"/>
              </a:lnSpc>
            </a:pPr>
            <a:r>
              <a:rPr lang="it-IT" altLang="it-IT" sz="2800" b="1">
                <a:solidFill>
                  <a:schemeClr val="accent2"/>
                </a:solidFill>
              </a:rPr>
              <a:t>Area da trattare</a:t>
            </a:r>
          </a:p>
          <a:p>
            <a:pPr eaLnBrk="1" hangingPunct="1">
              <a:lnSpc>
                <a:spcPct val="90000"/>
              </a:lnSpc>
            </a:pPr>
            <a:r>
              <a:rPr lang="it-IT" altLang="it-IT" sz="2800" b="1">
                <a:solidFill>
                  <a:schemeClr val="accent2"/>
                </a:solidFill>
              </a:rPr>
              <a:t>Scelta della formulazione</a:t>
            </a:r>
          </a:p>
          <a:p>
            <a:pPr eaLnBrk="1" hangingPunct="1">
              <a:lnSpc>
                <a:spcPct val="90000"/>
              </a:lnSpc>
            </a:pPr>
            <a:r>
              <a:rPr lang="it-IT" altLang="it-IT" sz="2800" b="1">
                <a:solidFill>
                  <a:schemeClr val="accent2"/>
                </a:solidFill>
              </a:rPr>
              <a:t>Età del paziente</a:t>
            </a:r>
          </a:p>
          <a:p>
            <a:pPr eaLnBrk="1" hangingPunct="1">
              <a:lnSpc>
                <a:spcPct val="90000"/>
              </a:lnSpc>
            </a:pPr>
            <a:r>
              <a:rPr lang="it-IT" altLang="it-IT" sz="2800" b="1">
                <a:solidFill>
                  <a:schemeClr val="accent2"/>
                </a:solidFill>
              </a:rPr>
              <a:t>Estensione della dermatite</a:t>
            </a:r>
          </a:p>
          <a:p>
            <a:pPr eaLnBrk="1" hangingPunct="1">
              <a:lnSpc>
                <a:spcPct val="90000"/>
              </a:lnSpc>
            </a:pPr>
            <a:r>
              <a:rPr lang="it-IT" altLang="it-IT" sz="2800" b="1">
                <a:solidFill>
                  <a:schemeClr val="accent2"/>
                </a:solidFill>
              </a:rPr>
              <a:t>Frequenza delle applicazioni</a:t>
            </a:r>
          </a:p>
          <a:p>
            <a:pPr eaLnBrk="1" hangingPunct="1">
              <a:lnSpc>
                <a:spcPct val="90000"/>
              </a:lnSpc>
            </a:pPr>
            <a:r>
              <a:rPr lang="it-IT" altLang="it-IT" sz="2800" b="1">
                <a:solidFill>
                  <a:srgbClr val="FF0000"/>
                </a:solidFill>
              </a:rPr>
              <a:t>Tecniche di medicazione</a:t>
            </a:r>
          </a:p>
          <a:p>
            <a:pPr eaLnBrk="1" hangingPunct="1">
              <a:lnSpc>
                <a:spcPct val="90000"/>
              </a:lnSpc>
            </a:pPr>
            <a:r>
              <a:rPr lang="it-IT" altLang="it-IT" sz="2800" b="1">
                <a:solidFill>
                  <a:schemeClr val="accent2"/>
                </a:solidFill>
              </a:rPr>
              <a:t>Uso di emollienti/idratanti</a:t>
            </a:r>
          </a:p>
          <a:p>
            <a:pPr eaLnBrk="1" hangingPunct="1">
              <a:lnSpc>
                <a:spcPct val="90000"/>
              </a:lnSpc>
            </a:pPr>
            <a:r>
              <a:rPr lang="it-IT" altLang="it-IT" sz="2800" b="1">
                <a:solidFill>
                  <a:schemeClr val="accent2"/>
                </a:solidFill>
              </a:rPr>
              <a:t>Costo della terapia</a:t>
            </a:r>
          </a:p>
        </p:txBody>
      </p:sp>
    </p:spTree>
  </p:cSld>
  <p:clrMapOvr>
    <a:masterClrMapping/>
  </p:clrMapOvr>
  <p:transition spd="slow">
    <p:strips dir="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a:extLst>
              <a:ext uri="{FF2B5EF4-FFF2-40B4-BE49-F238E27FC236}">
                <a16:creationId xmlns:a16="http://schemas.microsoft.com/office/drawing/2014/main" id="{952C5A2B-5AFE-4D19-A65F-87B921FF936F}"/>
              </a:ext>
            </a:extLst>
          </p:cNvPr>
          <p:cNvSpPr txBox="1">
            <a:spLocks noChangeArrowheads="1"/>
          </p:cNvSpPr>
          <p:nvPr/>
        </p:nvSpPr>
        <p:spPr bwMode="auto">
          <a:xfrm>
            <a:off x="358775" y="476250"/>
            <a:ext cx="84248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4400">
                <a:solidFill>
                  <a:srgbClr val="FF0000"/>
                </a:solidFill>
              </a:rPr>
              <a:t>Terapia locale o terapia topica</a:t>
            </a:r>
          </a:p>
        </p:txBody>
      </p:sp>
      <p:sp>
        <p:nvSpPr>
          <p:cNvPr id="25603" name="Text Box 3">
            <a:extLst>
              <a:ext uri="{FF2B5EF4-FFF2-40B4-BE49-F238E27FC236}">
                <a16:creationId xmlns:a16="http://schemas.microsoft.com/office/drawing/2014/main" id="{2267CEBB-B286-46F5-B559-EA7CDC9F978A}"/>
              </a:ext>
            </a:extLst>
          </p:cNvPr>
          <p:cNvSpPr txBox="1">
            <a:spLocks noChangeArrowheads="1"/>
          </p:cNvSpPr>
          <p:nvPr/>
        </p:nvSpPr>
        <p:spPr bwMode="auto">
          <a:xfrm>
            <a:off x="1042988" y="1773238"/>
            <a:ext cx="7056437"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3600">
                <a:solidFill>
                  <a:schemeClr val="accent2"/>
                </a:solidFill>
              </a:rPr>
              <a:t>Composizione di un farmaco da applicare localmente</a:t>
            </a:r>
          </a:p>
        </p:txBody>
      </p:sp>
      <p:sp>
        <p:nvSpPr>
          <p:cNvPr id="25604" name="Text Box 4">
            <a:extLst>
              <a:ext uri="{FF2B5EF4-FFF2-40B4-BE49-F238E27FC236}">
                <a16:creationId xmlns:a16="http://schemas.microsoft.com/office/drawing/2014/main" id="{679C54C9-320A-4571-B475-4022457449D2}"/>
              </a:ext>
            </a:extLst>
          </p:cNvPr>
          <p:cNvSpPr txBox="1">
            <a:spLocks noChangeArrowheads="1"/>
          </p:cNvSpPr>
          <p:nvPr/>
        </p:nvSpPr>
        <p:spPr bwMode="auto">
          <a:xfrm>
            <a:off x="1042988" y="3860800"/>
            <a:ext cx="5976937"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it-IT" altLang="it-IT" sz="3600" b="0">
                <a:solidFill>
                  <a:schemeClr val="accent2"/>
                </a:solidFill>
              </a:rPr>
              <a:t> </a:t>
            </a:r>
            <a:r>
              <a:rPr lang="it-IT" altLang="it-IT" sz="3600">
                <a:solidFill>
                  <a:schemeClr val="accent2"/>
                </a:solidFill>
              </a:rPr>
              <a:t>veicolo</a:t>
            </a:r>
          </a:p>
          <a:p>
            <a:pPr eaLnBrk="1" hangingPunct="1">
              <a:spcBef>
                <a:spcPct val="50000"/>
              </a:spcBef>
            </a:pPr>
            <a:r>
              <a:rPr lang="it-IT" altLang="it-IT" sz="3600">
                <a:solidFill>
                  <a:schemeClr val="accent2"/>
                </a:solidFill>
              </a:rPr>
              <a:t> principio/i attivo/i</a:t>
            </a:r>
          </a:p>
        </p:txBody>
      </p:sp>
      <p:pic>
        <p:nvPicPr>
          <p:cNvPr id="9222" name="Picture 6" descr="Risultati immagini per principio attivo">
            <a:extLst>
              <a:ext uri="{FF2B5EF4-FFF2-40B4-BE49-F238E27FC236}">
                <a16:creationId xmlns:a16="http://schemas.microsoft.com/office/drawing/2014/main" id="{A87699E6-2F10-47AF-A5ED-EABF713E509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35600" y="4797425"/>
            <a:ext cx="1709738" cy="128111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24" name="Picture 8" descr="Risultati immagini per veicolo">
            <a:extLst>
              <a:ext uri="{FF2B5EF4-FFF2-40B4-BE49-F238E27FC236}">
                <a16:creationId xmlns:a16="http://schemas.microsoft.com/office/drawing/2014/main" id="{6A5B67AC-2DB2-4622-9A27-B0C3DA5E211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08400" y="3463925"/>
            <a:ext cx="2149475" cy="1074738"/>
          </a:xfrm>
          <a:prstGeom prst="rect">
            <a:avLst/>
          </a:prstGeom>
          <a:solidFill>
            <a:schemeClr val="bg1"/>
          </a:solidFill>
          <a:ln w="12700">
            <a:solidFill>
              <a:schemeClr val="tx1"/>
            </a:solidFill>
            <a:miter lim="800000"/>
            <a:headEnd/>
            <a:tailEnd/>
          </a:ln>
        </p:spPr>
      </p:pic>
    </p:spTree>
    <p:extLst>
      <p:ext uri="{BB962C8B-B14F-4D97-AF65-F5344CB8AC3E}">
        <p14:creationId xmlns:p14="http://schemas.microsoft.com/office/powerpoint/2010/main" val="1114943889"/>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9224"/>
                                        </p:tgtEl>
                                        <p:attrNameLst>
                                          <p:attrName>style.visibility</p:attrName>
                                        </p:attrNameLst>
                                      </p:cBhvr>
                                      <p:to>
                                        <p:strVal val="visible"/>
                                      </p:to>
                                    </p:set>
                                    <p:animEffect transition="in" filter="fade">
                                      <p:cBhvr>
                                        <p:cTn id="7" dur="1000"/>
                                        <p:tgtEl>
                                          <p:spTgt spid="9224"/>
                                        </p:tgtEl>
                                      </p:cBhvr>
                                    </p:animEffect>
                                    <p:anim calcmode="lin" valueType="num">
                                      <p:cBhvr>
                                        <p:cTn id="8" dur="1000" fill="hold"/>
                                        <p:tgtEl>
                                          <p:spTgt spid="9224"/>
                                        </p:tgtEl>
                                        <p:attrNameLst>
                                          <p:attrName>ppt_x</p:attrName>
                                        </p:attrNameLst>
                                      </p:cBhvr>
                                      <p:tavLst>
                                        <p:tav tm="0">
                                          <p:val>
                                            <p:strVal val="#ppt_x"/>
                                          </p:val>
                                        </p:tav>
                                        <p:tav tm="100000">
                                          <p:val>
                                            <p:strVal val="#ppt_x"/>
                                          </p:val>
                                        </p:tav>
                                      </p:tavLst>
                                    </p:anim>
                                    <p:anim calcmode="lin" valueType="num">
                                      <p:cBhvr>
                                        <p:cTn id="9" dur="1000" fill="hold"/>
                                        <p:tgtEl>
                                          <p:spTgt spid="922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9222"/>
                                        </p:tgtEl>
                                        <p:attrNameLst>
                                          <p:attrName>style.visibility</p:attrName>
                                        </p:attrNameLst>
                                      </p:cBhvr>
                                      <p:to>
                                        <p:strVal val="visible"/>
                                      </p:to>
                                    </p:set>
                                    <p:animEffect transition="in" filter="fade">
                                      <p:cBhvr>
                                        <p:cTn id="14" dur="1000"/>
                                        <p:tgtEl>
                                          <p:spTgt spid="9222"/>
                                        </p:tgtEl>
                                      </p:cBhvr>
                                    </p:animEffect>
                                    <p:anim calcmode="lin" valueType="num">
                                      <p:cBhvr>
                                        <p:cTn id="15" dur="1000" fill="hold"/>
                                        <p:tgtEl>
                                          <p:spTgt spid="9222"/>
                                        </p:tgtEl>
                                        <p:attrNameLst>
                                          <p:attrName>ppt_x</p:attrName>
                                        </p:attrNameLst>
                                      </p:cBhvr>
                                      <p:tavLst>
                                        <p:tav tm="0">
                                          <p:val>
                                            <p:strVal val="#ppt_x"/>
                                          </p:val>
                                        </p:tav>
                                        <p:tav tm="100000">
                                          <p:val>
                                            <p:strVal val="#ppt_x"/>
                                          </p:val>
                                        </p:tav>
                                      </p:tavLst>
                                    </p:anim>
                                    <p:anim calcmode="lin" valueType="num">
                                      <p:cBhvr>
                                        <p:cTn id="16" dur="1000" fill="hold"/>
                                        <p:tgtEl>
                                          <p:spTgt spid="92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1026">
            <a:extLst>
              <a:ext uri="{FF2B5EF4-FFF2-40B4-BE49-F238E27FC236}">
                <a16:creationId xmlns:a16="http://schemas.microsoft.com/office/drawing/2014/main" id="{8984EE18-D445-4D6D-A02E-EA5C5B4C0FBE}"/>
              </a:ext>
            </a:extLst>
          </p:cNvPr>
          <p:cNvSpPr>
            <a:spLocks noGrp="1" noChangeArrowheads="1"/>
          </p:cNvSpPr>
          <p:nvPr>
            <p:ph type="title"/>
          </p:nvPr>
        </p:nvSpPr>
        <p:spPr>
          <a:solidFill>
            <a:schemeClr val="bg1"/>
          </a:solidFill>
        </p:spPr>
        <p:txBody>
          <a:bodyPr/>
          <a:lstStyle/>
          <a:p>
            <a:pPr eaLnBrk="1" hangingPunct="1"/>
            <a:r>
              <a:rPr lang="it-IT" altLang="it-IT" b="1">
                <a:solidFill>
                  <a:srgbClr val="FF0000"/>
                </a:solidFill>
                <a:latin typeface="Times New Roman" panose="02020603050405020304" pitchFamily="18" charset="0"/>
              </a:rPr>
              <a:t>Corticosteroidi:</a:t>
            </a:r>
            <a:br>
              <a:rPr lang="it-IT" altLang="it-IT" b="1">
                <a:solidFill>
                  <a:srgbClr val="FF0000"/>
                </a:solidFill>
                <a:latin typeface="Times New Roman" panose="02020603050405020304" pitchFamily="18" charset="0"/>
              </a:rPr>
            </a:br>
            <a:r>
              <a:rPr lang="it-IT" altLang="it-IT" b="1">
                <a:solidFill>
                  <a:srgbClr val="FF0000"/>
                </a:solidFill>
                <a:latin typeface="Times New Roman" panose="02020603050405020304" pitchFamily="18" charset="0"/>
              </a:rPr>
              <a:t>tecniche di medicazione</a:t>
            </a:r>
            <a:endParaRPr lang="it-IT" altLang="it-IT" sz="2800">
              <a:solidFill>
                <a:srgbClr val="FF0000"/>
              </a:solidFill>
              <a:latin typeface="Times New Roman" panose="02020603050405020304" pitchFamily="18" charset="0"/>
            </a:endParaRPr>
          </a:p>
        </p:txBody>
      </p:sp>
      <p:sp>
        <p:nvSpPr>
          <p:cNvPr id="214019" name="Rectangle 1027">
            <a:extLst>
              <a:ext uri="{FF2B5EF4-FFF2-40B4-BE49-F238E27FC236}">
                <a16:creationId xmlns:a16="http://schemas.microsoft.com/office/drawing/2014/main" id="{1DB04EAF-7F63-4092-B487-86F0B9CDDAD8}"/>
              </a:ext>
            </a:extLst>
          </p:cNvPr>
          <p:cNvSpPr>
            <a:spLocks noGrp="1" noChangeArrowheads="1"/>
          </p:cNvSpPr>
          <p:nvPr>
            <p:ph idx="1"/>
          </p:nvPr>
        </p:nvSpPr>
        <p:spPr>
          <a:xfrm>
            <a:off x="468313" y="2574925"/>
            <a:ext cx="8229600" cy="4525963"/>
          </a:xfrm>
        </p:spPr>
        <p:txBody>
          <a:bodyPr/>
          <a:lstStyle/>
          <a:p>
            <a:pPr eaLnBrk="1" hangingPunct="1"/>
            <a:r>
              <a:rPr lang="it-IT" altLang="it-IT" sz="3600" b="1">
                <a:solidFill>
                  <a:srgbClr val="FF0000"/>
                </a:solidFill>
              </a:rPr>
              <a:t>Occlusione</a:t>
            </a:r>
          </a:p>
          <a:p>
            <a:pPr eaLnBrk="1" hangingPunct="1"/>
            <a:r>
              <a:rPr lang="it-IT" altLang="it-IT" sz="3600" b="1">
                <a:solidFill>
                  <a:schemeClr val="accent2"/>
                </a:solidFill>
              </a:rPr>
              <a:t>Cavo orale</a:t>
            </a:r>
          </a:p>
          <a:p>
            <a:pPr eaLnBrk="1" hangingPunct="1"/>
            <a:r>
              <a:rPr lang="it-IT" altLang="it-IT" sz="3600" b="1">
                <a:solidFill>
                  <a:schemeClr val="accent2"/>
                </a:solidFill>
              </a:rPr>
              <a:t>Wet-wrap dressings</a:t>
            </a:r>
          </a:p>
        </p:txBody>
      </p:sp>
    </p:spTree>
  </p:cSld>
  <p:clrMapOvr>
    <a:masterClrMapping/>
  </p:clrMapOvr>
  <p:transition spd="slow">
    <p:strips dir="ru"/>
  </p:transition>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1026">
            <a:extLst>
              <a:ext uri="{FF2B5EF4-FFF2-40B4-BE49-F238E27FC236}">
                <a16:creationId xmlns:a16="http://schemas.microsoft.com/office/drawing/2014/main" id="{FB034B63-3502-4066-B715-AFF9BDB053F0}"/>
              </a:ext>
            </a:extLst>
          </p:cNvPr>
          <p:cNvSpPr>
            <a:spLocks noGrp="1" noChangeArrowheads="1"/>
          </p:cNvSpPr>
          <p:nvPr>
            <p:ph type="title"/>
          </p:nvPr>
        </p:nvSpPr>
        <p:spPr>
          <a:solidFill>
            <a:schemeClr val="bg1"/>
          </a:solidFill>
        </p:spPr>
        <p:txBody>
          <a:bodyPr/>
          <a:lstStyle/>
          <a:p>
            <a:pPr eaLnBrk="1" hangingPunct="1"/>
            <a:r>
              <a:rPr lang="it-IT" altLang="it-IT" b="1">
                <a:solidFill>
                  <a:srgbClr val="FF0000"/>
                </a:solidFill>
                <a:latin typeface="Times New Roman" panose="02020603050405020304" pitchFamily="18" charset="0"/>
              </a:rPr>
              <a:t>Corticosteroidi:</a:t>
            </a:r>
            <a:br>
              <a:rPr lang="it-IT" altLang="it-IT" b="1">
                <a:solidFill>
                  <a:srgbClr val="FF0000"/>
                </a:solidFill>
                <a:latin typeface="Times New Roman" panose="02020603050405020304" pitchFamily="18" charset="0"/>
              </a:rPr>
            </a:br>
            <a:r>
              <a:rPr lang="it-IT" altLang="it-IT" b="1">
                <a:solidFill>
                  <a:srgbClr val="FF0000"/>
                </a:solidFill>
                <a:latin typeface="Times New Roman" panose="02020603050405020304" pitchFamily="18" charset="0"/>
              </a:rPr>
              <a:t>tecniche di medicazione</a:t>
            </a:r>
            <a:endParaRPr lang="it-IT" altLang="it-IT" sz="2800">
              <a:solidFill>
                <a:srgbClr val="FF0000"/>
              </a:solidFill>
              <a:latin typeface="Times New Roman" panose="02020603050405020304" pitchFamily="18" charset="0"/>
            </a:endParaRPr>
          </a:p>
        </p:txBody>
      </p:sp>
      <p:sp>
        <p:nvSpPr>
          <p:cNvPr id="215043" name="Rectangle 1027">
            <a:extLst>
              <a:ext uri="{FF2B5EF4-FFF2-40B4-BE49-F238E27FC236}">
                <a16:creationId xmlns:a16="http://schemas.microsoft.com/office/drawing/2014/main" id="{45E3AD19-2240-4DC4-ACB7-858913CC3E62}"/>
              </a:ext>
            </a:extLst>
          </p:cNvPr>
          <p:cNvSpPr>
            <a:spLocks noGrp="1" noChangeArrowheads="1"/>
          </p:cNvSpPr>
          <p:nvPr>
            <p:ph idx="1"/>
          </p:nvPr>
        </p:nvSpPr>
        <p:spPr>
          <a:xfrm>
            <a:off x="468313" y="1782763"/>
            <a:ext cx="3959225" cy="4886325"/>
          </a:xfrm>
        </p:spPr>
        <p:txBody>
          <a:bodyPr/>
          <a:lstStyle/>
          <a:p>
            <a:pPr eaLnBrk="1" hangingPunct="1"/>
            <a:r>
              <a:rPr lang="it-IT" altLang="it-IT" sz="3600" b="1" dirty="0">
                <a:solidFill>
                  <a:srgbClr val="FF0000"/>
                </a:solidFill>
              </a:rPr>
              <a:t>Occlusione</a:t>
            </a:r>
          </a:p>
          <a:p>
            <a:pPr eaLnBrk="1" hangingPunct="1"/>
            <a:r>
              <a:rPr lang="it-IT" altLang="it-IT" sz="2600" b="1" dirty="0">
                <a:solidFill>
                  <a:schemeClr val="accent2"/>
                </a:solidFill>
              </a:rPr>
              <a:t>La medicazione occlusiva impedisce l’evaporazione dell’acqua dalla cute</a:t>
            </a:r>
          </a:p>
          <a:p>
            <a:pPr eaLnBrk="1" hangingPunct="1"/>
            <a:r>
              <a:rPr lang="it-IT" altLang="it-IT" sz="2600" b="1" dirty="0">
                <a:solidFill>
                  <a:schemeClr val="accent2"/>
                </a:solidFill>
              </a:rPr>
              <a:t>Aumenta enormemente l’assorbimento dei farmaci garantendo risultati più rapidi</a:t>
            </a:r>
          </a:p>
        </p:txBody>
      </p:sp>
      <p:pic>
        <p:nvPicPr>
          <p:cNvPr id="215044" name="Immagine 2">
            <a:extLst>
              <a:ext uri="{FF2B5EF4-FFF2-40B4-BE49-F238E27FC236}">
                <a16:creationId xmlns:a16="http://schemas.microsoft.com/office/drawing/2014/main" id="{9B64DED8-3200-416F-B740-E1AC0B5FD65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24400" y="1768475"/>
            <a:ext cx="4191000"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trips dir="ru"/>
  </p:transition>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1026">
            <a:extLst>
              <a:ext uri="{FF2B5EF4-FFF2-40B4-BE49-F238E27FC236}">
                <a16:creationId xmlns:a16="http://schemas.microsoft.com/office/drawing/2014/main" id="{6CE9E3E3-84E3-48E2-ADE6-75B9BB8DFBA7}"/>
              </a:ext>
            </a:extLst>
          </p:cNvPr>
          <p:cNvSpPr>
            <a:spLocks noGrp="1" noChangeArrowheads="1"/>
          </p:cNvSpPr>
          <p:nvPr>
            <p:ph type="title"/>
          </p:nvPr>
        </p:nvSpPr>
        <p:spPr>
          <a:solidFill>
            <a:schemeClr val="bg1"/>
          </a:solidFill>
        </p:spPr>
        <p:txBody>
          <a:bodyPr/>
          <a:lstStyle/>
          <a:p>
            <a:pPr eaLnBrk="1" hangingPunct="1"/>
            <a:r>
              <a:rPr lang="it-IT" altLang="it-IT" b="1">
                <a:solidFill>
                  <a:srgbClr val="FF0000"/>
                </a:solidFill>
                <a:latin typeface="Times New Roman" panose="02020603050405020304" pitchFamily="18" charset="0"/>
              </a:rPr>
              <a:t>Corticosteroidi:</a:t>
            </a:r>
            <a:br>
              <a:rPr lang="it-IT" altLang="it-IT" b="1">
                <a:solidFill>
                  <a:srgbClr val="FF0000"/>
                </a:solidFill>
                <a:latin typeface="Times New Roman" panose="02020603050405020304" pitchFamily="18" charset="0"/>
              </a:rPr>
            </a:br>
            <a:r>
              <a:rPr lang="it-IT" altLang="it-IT" b="1">
                <a:solidFill>
                  <a:srgbClr val="FF0000"/>
                </a:solidFill>
                <a:latin typeface="Times New Roman" panose="02020603050405020304" pitchFamily="18" charset="0"/>
              </a:rPr>
              <a:t>tecniche di medicazione</a:t>
            </a:r>
            <a:endParaRPr lang="it-IT" altLang="it-IT" sz="2800">
              <a:solidFill>
                <a:srgbClr val="FF0000"/>
              </a:solidFill>
              <a:latin typeface="Times New Roman" panose="02020603050405020304" pitchFamily="18" charset="0"/>
            </a:endParaRPr>
          </a:p>
        </p:txBody>
      </p:sp>
      <p:sp>
        <p:nvSpPr>
          <p:cNvPr id="216067" name="Rectangle 1027">
            <a:extLst>
              <a:ext uri="{FF2B5EF4-FFF2-40B4-BE49-F238E27FC236}">
                <a16:creationId xmlns:a16="http://schemas.microsoft.com/office/drawing/2014/main" id="{A533AC73-5912-4D64-B46E-A6EC0E365A96}"/>
              </a:ext>
            </a:extLst>
          </p:cNvPr>
          <p:cNvSpPr>
            <a:spLocks noGrp="1" noChangeArrowheads="1"/>
          </p:cNvSpPr>
          <p:nvPr>
            <p:ph idx="1"/>
          </p:nvPr>
        </p:nvSpPr>
        <p:spPr>
          <a:xfrm>
            <a:off x="468313" y="2574925"/>
            <a:ext cx="8229600" cy="4525963"/>
          </a:xfrm>
        </p:spPr>
        <p:txBody>
          <a:bodyPr/>
          <a:lstStyle/>
          <a:p>
            <a:pPr eaLnBrk="1" hangingPunct="1"/>
            <a:r>
              <a:rPr lang="it-IT" altLang="it-IT" sz="3600" b="1">
                <a:solidFill>
                  <a:schemeClr val="accent2"/>
                </a:solidFill>
              </a:rPr>
              <a:t>Occlusione</a:t>
            </a:r>
          </a:p>
          <a:p>
            <a:pPr eaLnBrk="1" hangingPunct="1"/>
            <a:r>
              <a:rPr lang="it-IT" altLang="it-IT" sz="3600" b="1">
                <a:solidFill>
                  <a:schemeClr val="accent2"/>
                </a:solidFill>
              </a:rPr>
              <a:t>Cavo orale</a:t>
            </a:r>
          </a:p>
          <a:p>
            <a:pPr eaLnBrk="1" hangingPunct="1"/>
            <a:r>
              <a:rPr lang="it-IT" altLang="it-IT" sz="3600" b="1">
                <a:solidFill>
                  <a:srgbClr val="FF0000"/>
                </a:solidFill>
              </a:rPr>
              <a:t>Wet-wrap dressings</a:t>
            </a:r>
          </a:p>
        </p:txBody>
      </p:sp>
    </p:spTree>
  </p:cSld>
  <p:clrMapOvr>
    <a:masterClrMapping/>
  </p:clrMapOvr>
  <p:transition spd="slow">
    <p:strips dir="ru"/>
  </p:transition>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a:extLst>
              <a:ext uri="{FF2B5EF4-FFF2-40B4-BE49-F238E27FC236}">
                <a16:creationId xmlns:a16="http://schemas.microsoft.com/office/drawing/2014/main" id="{3D715214-69F5-4E90-8BA7-4E8F186F1008}"/>
              </a:ext>
            </a:extLst>
          </p:cNvPr>
          <p:cNvSpPr>
            <a:spLocks noChangeArrowheads="1"/>
          </p:cNvSpPr>
          <p:nvPr/>
        </p:nvSpPr>
        <p:spPr bwMode="auto">
          <a:xfrm>
            <a:off x="762000" y="3048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4400">
                <a:solidFill>
                  <a:srgbClr val="FF0000"/>
                </a:solidFill>
              </a:rPr>
              <a:t>Tecniche di medicazione</a:t>
            </a:r>
            <a:endParaRPr lang="it-IT" altLang="it-IT" sz="3600" b="0">
              <a:solidFill>
                <a:srgbClr val="FF0000"/>
              </a:solidFill>
            </a:endParaRPr>
          </a:p>
        </p:txBody>
      </p:sp>
      <p:sp>
        <p:nvSpPr>
          <p:cNvPr id="217091" name="Rectangle 3">
            <a:extLst>
              <a:ext uri="{FF2B5EF4-FFF2-40B4-BE49-F238E27FC236}">
                <a16:creationId xmlns:a16="http://schemas.microsoft.com/office/drawing/2014/main" id="{1554A7AD-C0EA-4B2F-865D-90F4EB1EC723}"/>
              </a:ext>
            </a:extLst>
          </p:cNvPr>
          <p:cNvSpPr>
            <a:spLocks noChangeArrowheads="1"/>
          </p:cNvSpPr>
          <p:nvPr/>
        </p:nvSpPr>
        <p:spPr bwMode="auto">
          <a:xfrm>
            <a:off x="152400" y="2209800"/>
            <a:ext cx="8991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it-IT" altLang="it-IT" sz="3600">
                <a:solidFill>
                  <a:srgbClr val="FF9900"/>
                </a:solidFill>
              </a:rPr>
              <a:t>			 </a:t>
            </a:r>
            <a:r>
              <a:rPr lang="it-IT" altLang="it-IT" sz="3600">
                <a:solidFill>
                  <a:srgbClr val="FF0000"/>
                </a:solidFill>
              </a:rPr>
              <a:t>Wet-wrap dressings</a:t>
            </a:r>
          </a:p>
          <a:p>
            <a:pPr eaLnBrk="1" hangingPunct="1">
              <a:buFontTx/>
              <a:buNone/>
            </a:pPr>
            <a:endParaRPr lang="it-IT" altLang="it-IT" sz="3600">
              <a:solidFill>
                <a:srgbClr val="FFFF00"/>
              </a:solidFill>
            </a:endParaRPr>
          </a:p>
          <a:p>
            <a:pPr eaLnBrk="1" hangingPunct="1">
              <a:buFontTx/>
              <a:buNone/>
            </a:pPr>
            <a:r>
              <a:rPr lang="it-IT" altLang="it-IT" sz="3600">
                <a:solidFill>
                  <a:schemeClr val="accent2"/>
                </a:solidFill>
              </a:rPr>
              <a:t>Nei pazienti con DA severa o eczema eritrodermico </a:t>
            </a:r>
          </a:p>
          <a:p>
            <a:pPr eaLnBrk="1" hangingPunct="1">
              <a:buFontTx/>
              <a:buNone/>
            </a:pPr>
            <a:endParaRPr lang="it-IT" altLang="it-IT" sz="3600">
              <a:solidFill>
                <a:schemeClr val="accent2"/>
              </a:solidFill>
            </a:endParaRPr>
          </a:p>
          <a:p>
            <a:pPr eaLnBrk="1" hangingPunct="1"/>
            <a:endParaRPr lang="it-IT" altLang="it-IT" sz="3600">
              <a:solidFill>
                <a:srgbClr val="FFFF00"/>
              </a:solidFill>
            </a:endParaRPr>
          </a:p>
          <a:p>
            <a:pPr eaLnBrk="1" hangingPunct="1"/>
            <a:endParaRPr lang="it-IT" altLang="it-IT" sz="3600">
              <a:solidFill>
                <a:srgbClr val="FF9900"/>
              </a:solidFill>
            </a:endParaRPr>
          </a:p>
        </p:txBody>
      </p:sp>
      <p:sp>
        <p:nvSpPr>
          <p:cNvPr id="217092" name="Line 4">
            <a:extLst>
              <a:ext uri="{FF2B5EF4-FFF2-40B4-BE49-F238E27FC236}">
                <a16:creationId xmlns:a16="http://schemas.microsoft.com/office/drawing/2014/main" id="{2519AA67-393B-4892-A3EC-8CED8DAB7BFA}"/>
              </a:ext>
            </a:extLst>
          </p:cNvPr>
          <p:cNvSpPr>
            <a:spLocks noChangeShapeType="1"/>
          </p:cNvSpPr>
          <p:nvPr/>
        </p:nvSpPr>
        <p:spPr bwMode="auto">
          <a:xfrm>
            <a:off x="4114800" y="2819400"/>
            <a:ext cx="0" cy="838200"/>
          </a:xfrm>
          <a:prstGeom prst="line">
            <a:avLst/>
          </a:prstGeom>
          <a:noFill/>
          <a:ln w="4445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Tree>
  </p:cSld>
  <p:clrMapOvr>
    <a:masterClrMapping/>
  </p:clrMapOvr>
  <p:transition spd="slow">
    <p:strips dir="ru"/>
  </p:transition>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a:extLst>
              <a:ext uri="{FF2B5EF4-FFF2-40B4-BE49-F238E27FC236}">
                <a16:creationId xmlns:a16="http://schemas.microsoft.com/office/drawing/2014/main" id="{2B57F44F-2197-4CF8-926F-6CB0642569E9}"/>
              </a:ext>
            </a:extLst>
          </p:cNvPr>
          <p:cNvSpPr>
            <a:spLocks noChangeArrowheads="1"/>
          </p:cNvSpPr>
          <p:nvPr/>
        </p:nvSpPr>
        <p:spPr bwMode="auto">
          <a:xfrm>
            <a:off x="685800" y="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4800">
                <a:solidFill>
                  <a:srgbClr val="FF0000"/>
                </a:solidFill>
              </a:rPr>
              <a:t>Wet-wrap dressings</a:t>
            </a:r>
            <a:endParaRPr lang="it-IT" altLang="it-IT" sz="4800" u="sng">
              <a:solidFill>
                <a:srgbClr val="FF0000"/>
              </a:solidFill>
            </a:endParaRPr>
          </a:p>
        </p:txBody>
      </p:sp>
      <p:sp>
        <p:nvSpPr>
          <p:cNvPr id="218115" name="Rectangle 3">
            <a:extLst>
              <a:ext uri="{FF2B5EF4-FFF2-40B4-BE49-F238E27FC236}">
                <a16:creationId xmlns:a16="http://schemas.microsoft.com/office/drawing/2014/main" id="{8AE457EC-8E15-4997-B870-88ACA00D3CB4}"/>
              </a:ext>
            </a:extLst>
          </p:cNvPr>
          <p:cNvSpPr>
            <a:spLocks noChangeArrowheads="1"/>
          </p:cNvSpPr>
          <p:nvPr/>
        </p:nvSpPr>
        <p:spPr bwMode="auto">
          <a:xfrm>
            <a:off x="323850" y="1557338"/>
            <a:ext cx="8305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10000"/>
              </a:lnSpc>
            </a:pPr>
            <a:r>
              <a:rPr lang="it-IT" altLang="it-IT" sz="2800">
                <a:solidFill>
                  <a:schemeClr val="accent2"/>
                </a:solidFill>
              </a:rPr>
              <a:t>Dopo un bagno di 5-10 minuti applicare</a:t>
            </a:r>
          </a:p>
          <a:p>
            <a:pPr eaLnBrk="1" hangingPunct="1">
              <a:lnSpc>
                <a:spcPct val="120000"/>
              </a:lnSpc>
            </a:pPr>
            <a:r>
              <a:rPr lang="it-IT" altLang="it-IT" sz="2800">
                <a:solidFill>
                  <a:schemeClr val="accent2"/>
                </a:solidFill>
              </a:rPr>
              <a:t>Fluticasone propionato crema 0,05% diluita con emolliente al 50%, 25%, 10% e 5% sull’intera superficie cutanea e ricoprire con un primo strato di bendaggio di cotone umido. Un bendaggio asciutto è poi applicato sul primo e inumidito ogni 2 ore. </a:t>
            </a:r>
          </a:p>
          <a:p>
            <a:pPr eaLnBrk="1" hangingPunct="1">
              <a:lnSpc>
                <a:spcPct val="110000"/>
              </a:lnSpc>
            </a:pPr>
            <a:r>
              <a:rPr lang="it-IT" altLang="it-IT" sz="2800">
                <a:solidFill>
                  <a:schemeClr val="accent2"/>
                </a:solidFill>
              </a:rPr>
              <a:t>La medicazione, rinnovata 1 volta al</a:t>
            </a:r>
            <a:r>
              <a:rPr lang="it-IT" altLang="it-IT">
                <a:solidFill>
                  <a:schemeClr val="accent2"/>
                </a:solidFill>
              </a:rPr>
              <a:t> </a:t>
            </a:r>
            <a:r>
              <a:rPr lang="it-IT" altLang="it-IT" sz="2800">
                <a:solidFill>
                  <a:schemeClr val="accent2"/>
                </a:solidFill>
              </a:rPr>
              <a:t>giorno, viene protratta per 7/15 giorni.</a:t>
            </a:r>
            <a:endParaRPr lang="it-IT" altLang="it-IT" sz="2800" b="0">
              <a:solidFill>
                <a:schemeClr val="accent2"/>
              </a:solidFill>
            </a:endParaRPr>
          </a:p>
        </p:txBody>
      </p:sp>
    </p:spTree>
  </p:cSld>
  <p:clrMapOvr>
    <a:masterClrMapping/>
  </p:clrMapOvr>
  <p:transition spd="slow">
    <p:strips dir="ru"/>
  </p:transition>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a:extLst>
              <a:ext uri="{FF2B5EF4-FFF2-40B4-BE49-F238E27FC236}">
                <a16:creationId xmlns:a16="http://schemas.microsoft.com/office/drawing/2014/main" id="{C6A8AC62-4B02-48FD-97A3-4CC5615AF4DE}"/>
              </a:ext>
            </a:extLst>
          </p:cNvPr>
          <p:cNvSpPr>
            <a:spLocks noChangeArrowheads="1"/>
          </p:cNvSpPr>
          <p:nvPr/>
        </p:nvSpPr>
        <p:spPr bwMode="auto">
          <a:xfrm>
            <a:off x="685800" y="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4800">
                <a:solidFill>
                  <a:srgbClr val="FF0000"/>
                </a:solidFill>
              </a:rPr>
              <a:t>Wet-wrap dressings</a:t>
            </a:r>
            <a:endParaRPr lang="it-IT" altLang="it-IT" sz="4800" u="sng">
              <a:solidFill>
                <a:srgbClr val="FF0000"/>
              </a:solidFill>
            </a:endParaRPr>
          </a:p>
        </p:txBody>
      </p:sp>
      <p:sp>
        <p:nvSpPr>
          <p:cNvPr id="219139" name="Rectangle 3">
            <a:extLst>
              <a:ext uri="{FF2B5EF4-FFF2-40B4-BE49-F238E27FC236}">
                <a16:creationId xmlns:a16="http://schemas.microsoft.com/office/drawing/2014/main" id="{B3B1C4F1-A629-4EAD-A98E-A6F03DE32B8E}"/>
              </a:ext>
            </a:extLst>
          </p:cNvPr>
          <p:cNvSpPr>
            <a:spLocks noChangeArrowheads="1"/>
          </p:cNvSpPr>
          <p:nvPr/>
        </p:nvSpPr>
        <p:spPr bwMode="auto">
          <a:xfrm>
            <a:off x="395288" y="1557338"/>
            <a:ext cx="83058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10000"/>
              </a:lnSpc>
            </a:pPr>
            <a:r>
              <a:rPr lang="it-IT" altLang="it-IT">
                <a:solidFill>
                  <a:schemeClr val="accent2"/>
                </a:solidFill>
              </a:rPr>
              <a:t>Risultati:</a:t>
            </a:r>
            <a:endParaRPr lang="it-IT" altLang="it-IT" sz="2800">
              <a:solidFill>
                <a:schemeClr val="accent2"/>
              </a:solidFill>
            </a:endParaRPr>
          </a:p>
          <a:p>
            <a:pPr lvl="1" eaLnBrk="1" hangingPunct="1">
              <a:lnSpc>
                <a:spcPct val="110000"/>
              </a:lnSpc>
            </a:pPr>
            <a:r>
              <a:rPr lang="it-IT" altLang="it-IT">
                <a:solidFill>
                  <a:schemeClr val="accent2"/>
                </a:solidFill>
              </a:rPr>
              <a:t>Notevole miglioramento della DA (74%), soprattutto nella prima settimana di trattamento, senza apparenti differenze confrontando le diverse diluizioni.</a:t>
            </a:r>
          </a:p>
          <a:p>
            <a:pPr lvl="1" eaLnBrk="1" hangingPunct="1">
              <a:lnSpc>
                <a:spcPct val="110000"/>
              </a:lnSpc>
            </a:pPr>
            <a:r>
              <a:rPr lang="it-IT" altLang="it-IT">
                <a:solidFill>
                  <a:schemeClr val="accent2"/>
                </a:solidFill>
              </a:rPr>
              <a:t>L’uso di una maggiore diluizione (5%) comporta minori rischi di soppressione dell’asse ipotalamo-ipofisi-surrene</a:t>
            </a:r>
            <a:endParaRPr lang="it-IT" altLang="it-IT" b="0">
              <a:solidFill>
                <a:schemeClr val="accent2"/>
              </a:solidFill>
            </a:endParaRPr>
          </a:p>
        </p:txBody>
      </p:sp>
    </p:spTree>
  </p:cSld>
  <p:clrMapOvr>
    <a:masterClrMapping/>
  </p:clrMapOvr>
  <p:transition spd="slow">
    <p:strips dir="ru"/>
  </p:transition>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Picture 2">
            <a:extLst>
              <a:ext uri="{FF2B5EF4-FFF2-40B4-BE49-F238E27FC236}">
                <a16:creationId xmlns:a16="http://schemas.microsoft.com/office/drawing/2014/main" id="{10AB456D-CD71-4073-B2F7-6D44232000C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9388" y="188913"/>
            <a:ext cx="8878887" cy="6478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strips dir="ru"/>
  </p:transition>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a:extLst>
              <a:ext uri="{FF2B5EF4-FFF2-40B4-BE49-F238E27FC236}">
                <a16:creationId xmlns:a16="http://schemas.microsoft.com/office/drawing/2014/main" id="{1BA07FDA-E22B-40C5-95D7-CA2D1BA93854}"/>
              </a:ext>
            </a:extLst>
          </p:cNvPr>
          <p:cNvSpPr>
            <a:spLocks noGrp="1" noChangeArrowheads="1"/>
          </p:cNvSpPr>
          <p:nvPr>
            <p:ph type="title"/>
          </p:nvPr>
        </p:nvSpPr>
        <p:spPr>
          <a:xfrm>
            <a:off x="685800" y="0"/>
            <a:ext cx="7772400" cy="838200"/>
          </a:xfrm>
          <a:noFill/>
        </p:spPr>
        <p:txBody>
          <a:bodyPr/>
          <a:lstStyle/>
          <a:p>
            <a:pPr eaLnBrk="1" hangingPunct="1"/>
            <a:r>
              <a:rPr lang="it-IT" altLang="it-IT" sz="5400" b="1">
                <a:solidFill>
                  <a:srgbClr val="FF0000"/>
                </a:solidFill>
              </a:rPr>
              <a:t>Wet-wrap dressings</a:t>
            </a:r>
            <a:endParaRPr lang="it-IT" altLang="it-IT">
              <a:solidFill>
                <a:srgbClr val="FF0000"/>
              </a:solidFill>
            </a:endParaRPr>
          </a:p>
        </p:txBody>
      </p:sp>
      <p:sp>
        <p:nvSpPr>
          <p:cNvPr id="221187" name="Rectangle 3">
            <a:extLst>
              <a:ext uri="{FF2B5EF4-FFF2-40B4-BE49-F238E27FC236}">
                <a16:creationId xmlns:a16="http://schemas.microsoft.com/office/drawing/2014/main" id="{59820467-5E1A-45EA-8C83-7EDE12F6847C}"/>
              </a:ext>
            </a:extLst>
          </p:cNvPr>
          <p:cNvSpPr>
            <a:spLocks noGrp="1" noChangeArrowheads="1"/>
          </p:cNvSpPr>
          <p:nvPr>
            <p:ph type="body" sz="half" idx="1"/>
          </p:nvPr>
        </p:nvSpPr>
        <p:spPr>
          <a:xfrm>
            <a:off x="539750" y="1484313"/>
            <a:ext cx="3810000" cy="4572000"/>
          </a:xfrm>
        </p:spPr>
        <p:txBody>
          <a:bodyPr/>
          <a:lstStyle/>
          <a:p>
            <a:pPr eaLnBrk="1" hangingPunct="1">
              <a:lnSpc>
                <a:spcPct val="90000"/>
              </a:lnSpc>
              <a:buFontTx/>
              <a:buNone/>
            </a:pPr>
            <a:r>
              <a:rPr lang="it-IT" altLang="it-IT" sz="3200" b="1" u="sng">
                <a:solidFill>
                  <a:schemeClr val="accent2"/>
                </a:solidFill>
              </a:rPr>
              <a:t>Vantaggi</a:t>
            </a:r>
            <a:endParaRPr lang="it-IT" altLang="it-IT" sz="2400" b="1">
              <a:solidFill>
                <a:schemeClr val="accent2"/>
              </a:solidFill>
            </a:endParaRPr>
          </a:p>
          <a:p>
            <a:pPr eaLnBrk="1" hangingPunct="1">
              <a:lnSpc>
                <a:spcPct val="90000"/>
              </a:lnSpc>
            </a:pPr>
            <a:r>
              <a:rPr lang="it-IT" altLang="it-IT" sz="2400" b="1">
                <a:solidFill>
                  <a:schemeClr val="accent2"/>
                </a:solidFill>
              </a:rPr>
              <a:t>Protezione della cute dal grattamento</a:t>
            </a:r>
          </a:p>
          <a:p>
            <a:pPr eaLnBrk="1" hangingPunct="1">
              <a:lnSpc>
                <a:spcPct val="90000"/>
              </a:lnSpc>
            </a:pPr>
            <a:r>
              <a:rPr lang="it-IT" altLang="it-IT" sz="2400" b="1">
                <a:solidFill>
                  <a:schemeClr val="accent2"/>
                </a:solidFill>
              </a:rPr>
              <a:t>Reidratazione cutanea</a:t>
            </a:r>
          </a:p>
          <a:p>
            <a:pPr eaLnBrk="1" hangingPunct="1">
              <a:lnSpc>
                <a:spcPct val="90000"/>
              </a:lnSpc>
            </a:pPr>
            <a:r>
              <a:rPr lang="it-IT" altLang="it-IT" sz="2400" b="1">
                <a:solidFill>
                  <a:schemeClr val="accent2"/>
                </a:solidFill>
              </a:rPr>
              <a:t>Aumentata penetrazione di emollienti e steroidi</a:t>
            </a:r>
          </a:p>
        </p:txBody>
      </p:sp>
      <p:sp>
        <p:nvSpPr>
          <p:cNvPr id="221188" name="Rectangle 4">
            <a:extLst>
              <a:ext uri="{FF2B5EF4-FFF2-40B4-BE49-F238E27FC236}">
                <a16:creationId xmlns:a16="http://schemas.microsoft.com/office/drawing/2014/main" id="{B7C5165B-41F4-49BA-9CAD-1A1C028DD197}"/>
              </a:ext>
            </a:extLst>
          </p:cNvPr>
          <p:cNvSpPr>
            <a:spLocks noGrp="1" noChangeArrowheads="1"/>
          </p:cNvSpPr>
          <p:nvPr>
            <p:ph type="body" sz="half" idx="2"/>
          </p:nvPr>
        </p:nvSpPr>
        <p:spPr>
          <a:xfrm>
            <a:off x="4730750" y="1484313"/>
            <a:ext cx="3810000" cy="4114800"/>
          </a:xfrm>
        </p:spPr>
        <p:txBody>
          <a:bodyPr/>
          <a:lstStyle/>
          <a:p>
            <a:pPr eaLnBrk="1" hangingPunct="1">
              <a:lnSpc>
                <a:spcPct val="90000"/>
              </a:lnSpc>
              <a:buFontTx/>
              <a:buNone/>
            </a:pPr>
            <a:r>
              <a:rPr lang="it-IT" altLang="it-IT" sz="3200" b="1" u="sng">
                <a:solidFill>
                  <a:schemeClr val="accent2"/>
                </a:solidFill>
              </a:rPr>
              <a:t>Svantaggi</a:t>
            </a:r>
          </a:p>
          <a:p>
            <a:pPr eaLnBrk="1" hangingPunct="1">
              <a:lnSpc>
                <a:spcPct val="90000"/>
              </a:lnSpc>
            </a:pPr>
            <a:r>
              <a:rPr lang="it-IT" altLang="it-IT" sz="2400" b="1">
                <a:solidFill>
                  <a:schemeClr val="accent2"/>
                </a:solidFill>
              </a:rPr>
              <a:t>Ospedalizzazione del paziente</a:t>
            </a:r>
          </a:p>
          <a:p>
            <a:pPr eaLnBrk="1" hangingPunct="1">
              <a:lnSpc>
                <a:spcPct val="90000"/>
              </a:lnSpc>
            </a:pPr>
            <a:r>
              <a:rPr lang="it-IT" altLang="it-IT" sz="2400" b="1">
                <a:solidFill>
                  <a:schemeClr val="accent2"/>
                </a:solidFill>
              </a:rPr>
              <a:t>Possibile soppressione dell’asse ipotalamo-ipofisi-surrene (alle diluizioni più alte)</a:t>
            </a:r>
          </a:p>
          <a:p>
            <a:pPr eaLnBrk="1" hangingPunct="1">
              <a:lnSpc>
                <a:spcPct val="90000"/>
              </a:lnSpc>
            </a:pPr>
            <a:r>
              <a:rPr lang="it-IT" altLang="it-IT" sz="2400" b="1">
                <a:solidFill>
                  <a:schemeClr val="accent2"/>
                </a:solidFill>
              </a:rPr>
              <a:t>Infezioni delle alte vie respiratorie, follicoliti, prurito</a:t>
            </a:r>
            <a:endParaRPr lang="it-IT" altLang="it-IT" sz="3200" b="1">
              <a:solidFill>
                <a:schemeClr val="accent2"/>
              </a:solidFill>
            </a:endParaRPr>
          </a:p>
        </p:txBody>
      </p:sp>
    </p:spTree>
  </p:cSld>
  <p:clrMapOvr>
    <a:masterClrMapping/>
  </p:clrMapOvr>
  <p:transition spd="slow">
    <p:strips dir="ru"/>
  </p:transition>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a:extLst>
              <a:ext uri="{FF2B5EF4-FFF2-40B4-BE49-F238E27FC236}">
                <a16:creationId xmlns:a16="http://schemas.microsoft.com/office/drawing/2014/main" id="{C6A8AC62-4B02-48FD-97A3-4CC5615AF4DE}"/>
              </a:ext>
            </a:extLst>
          </p:cNvPr>
          <p:cNvSpPr>
            <a:spLocks noChangeArrowheads="1"/>
          </p:cNvSpPr>
          <p:nvPr/>
        </p:nvSpPr>
        <p:spPr bwMode="auto">
          <a:xfrm>
            <a:off x="685800" y="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4800" dirty="0">
                <a:solidFill>
                  <a:srgbClr val="FF0000"/>
                </a:solidFill>
              </a:rPr>
              <a:t>Cavo orale</a:t>
            </a:r>
            <a:endParaRPr lang="it-IT" altLang="it-IT" sz="4800" u="sng" dirty="0">
              <a:solidFill>
                <a:srgbClr val="FF0000"/>
              </a:solidFill>
            </a:endParaRPr>
          </a:p>
        </p:txBody>
      </p:sp>
      <p:sp>
        <p:nvSpPr>
          <p:cNvPr id="219139" name="Rectangle 3">
            <a:extLst>
              <a:ext uri="{FF2B5EF4-FFF2-40B4-BE49-F238E27FC236}">
                <a16:creationId xmlns:a16="http://schemas.microsoft.com/office/drawing/2014/main" id="{B3B1C4F1-A629-4EAD-A98E-A6F03DE32B8E}"/>
              </a:ext>
            </a:extLst>
          </p:cNvPr>
          <p:cNvSpPr>
            <a:spLocks noChangeArrowheads="1"/>
          </p:cNvSpPr>
          <p:nvPr/>
        </p:nvSpPr>
        <p:spPr bwMode="auto">
          <a:xfrm>
            <a:off x="395288" y="1557338"/>
            <a:ext cx="83058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10000"/>
              </a:lnSpc>
            </a:pPr>
            <a:r>
              <a:rPr lang="it-IT" altLang="it-IT" dirty="0">
                <a:solidFill>
                  <a:schemeClr val="accent2"/>
                </a:solidFill>
              </a:rPr>
              <a:t>Preferite le soluzioni</a:t>
            </a:r>
          </a:p>
          <a:p>
            <a:pPr eaLnBrk="1" hangingPunct="1">
              <a:lnSpc>
                <a:spcPct val="110000"/>
              </a:lnSpc>
            </a:pPr>
            <a:r>
              <a:rPr lang="it-IT" altLang="it-IT" dirty="0">
                <a:solidFill>
                  <a:schemeClr val="accent2"/>
                </a:solidFill>
              </a:rPr>
              <a:t>Il contatto con la mucosa può essere limitato (sciacqui)</a:t>
            </a:r>
          </a:p>
          <a:p>
            <a:pPr eaLnBrk="1" hangingPunct="1">
              <a:lnSpc>
                <a:spcPct val="110000"/>
              </a:lnSpc>
            </a:pPr>
            <a:r>
              <a:rPr lang="it-IT" altLang="it-IT" dirty="0">
                <a:solidFill>
                  <a:schemeClr val="accent2"/>
                </a:solidFill>
              </a:rPr>
              <a:t>Per contatto diretto</a:t>
            </a:r>
          </a:p>
        </p:txBody>
      </p:sp>
    </p:spTree>
    <p:extLst>
      <p:ext uri="{BB962C8B-B14F-4D97-AF65-F5344CB8AC3E}">
        <p14:creationId xmlns:p14="http://schemas.microsoft.com/office/powerpoint/2010/main" val="72294180"/>
      </p:ext>
    </p:extLst>
  </p:cSld>
  <p:clrMapOvr>
    <a:masterClrMapping/>
  </p:clrMapOvr>
  <p:transition spd="slow">
    <p:strips dir="ru"/>
  </p:transition>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9662DF2-5302-4BE8-A5C9-80B5E0780071}"/>
              </a:ext>
            </a:extLst>
          </p:cNvPr>
          <p:cNvSpPr>
            <a:spLocks noGrp="1"/>
          </p:cNvSpPr>
          <p:nvPr>
            <p:ph type="title"/>
          </p:nvPr>
        </p:nvSpPr>
        <p:spPr/>
        <p:txBody>
          <a:bodyPr/>
          <a:lstStyle/>
          <a:p>
            <a:endParaRPr lang="en-GB"/>
          </a:p>
        </p:txBody>
      </p:sp>
      <p:pic>
        <p:nvPicPr>
          <p:cNvPr id="7" name="Segnaposto contenuto 6" descr="Immagine che contiene denti, spazzolino, vicino&#10;&#10;Descrizione generata automaticamente">
            <a:extLst>
              <a:ext uri="{FF2B5EF4-FFF2-40B4-BE49-F238E27FC236}">
                <a16:creationId xmlns:a16="http://schemas.microsoft.com/office/drawing/2014/main" id="{55E6A8D7-23F1-4ECE-A33F-C4A52BD29131}"/>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330372" y="274638"/>
            <a:ext cx="3356428" cy="2101416"/>
          </a:xfrm>
        </p:spPr>
      </p:pic>
      <p:pic>
        <p:nvPicPr>
          <p:cNvPr id="5" name="Immagine 4">
            <a:extLst>
              <a:ext uri="{FF2B5EF4-FFF2-40B4-BE49-F238E27FC236}">
                <a16:creationId xmlns:a16="http://schemas.microsoft.com/office/drawing/2014/main" id="{B2F2245D-36EB-4392-9E1D-495BE87A6CA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0506" y="258208"/>
            <a:ext cx="3363123" cy="2351210"/>
          </a:xfrm>
          <a:prstGeom prst="rect">
            <a:avLst/>
          </a:prstGeom>
        </p:spPr>
      </p:pic>
      <p:pic>
        <p:nvPicPr>
          <p:cNvPr id="627714" name="Picture 2" descr="ALOVEX® Protezione Attiva Colluttorio 120 ml.">
            <a:extLst>
              <a:ext uri="{FF2B5EF4-FFF2-40B4-BE49-F238E27FC236}">
                <a16:creationId xmlns:a16="http://schemas.microsoft.com/office/drawing/2014/main" id="{0EC1D74E-1FC1-409B-80ED-0A61CDF6F19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96136" y="2420888"/>
            <a:ext cx="3096344" cy="3096344"/>
          </a:xfrm>
          <a:prstGeom prst="rect">
            <a:avLst/>
          </a:prstGeom>
          <a:noFill/>
          <a:extLst>
            <a:ext uri="{909E8E84-426E-40DD-AFC4-6F175D3DCCD1}">
              <a14:hiddenFill xmlns:a14="http://schemas.microsoft.com/office/drawing/2010/main">
                <a:solidFill>
                  <a:srgbClr val="FFFFFF"/>
                </a:solidFill>
              </a14:hiddenFill>
            </a:ext>
          </a:extLst>
        </p:spPr>
      </p:pic>
      <p:pic>
        <p:nvPicPr>
          <p:cNvPr id="627716" name="Picture 4" descr="LFM - Laboratorio Farmacologico Milanese">
            <a:extLst>
              <a:ext uri="{FF2B5EF4-FFF2-40B4-BE49-F238E27FC236}">
                <a16:creationId xmlns:a16="http://schemas.microsoft.com/office/drawing/2014/main" id="{4DA519B8-9C07-4037-A0B2-0A5A21939DF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7200" y="3022217"/>
            <a:ext cx="3424962" cy="2484776"/>
          </a:xfrm>
          <a:prstGeom prst="rect">
            <a:avLst/>
          </a:prstGeom>
          <a:noFill/>
          <a:extLst>
            <a:ext uri="{909E8E84-426E-40DD-AFC4-6F175D3DCCD1}">
              <a14:hiddenFill xmlns:a14="http://schemas.microsoft.com/office/drawing/2010/main">
                <a:solidFill>
                  <a:srgbClr val="FFFFFF"/>
                </a:solidFill>
              </a14:hiddenFill>
            </a:ext>
          </a:extLst>
        </p:spPr>
      </p:pic>
      <p:sp>
        <p:nvSpPr>
          <p:cNvPr id="6" name="Croce 5">
            <a:extLst>
              <a:ext uri="{FF2B5EF4-FFF2-40B4-BE49-F238E27FC236}">
                <a16:creationId xmlns:a16="http://schemas.microsoft.com/office/drawing/2014/main" id="{95225312-C3DD-4113-91AA-9CC30064BF07}"/>
              </a:ext>
            </a:extLst>
          </p:cNvPr>
          <p:cNvSpPr/>
          <p:nvPr/>
        </p:nvSpPr>
        <p:spPr bwMode="auto">
          <a:xfrm>
            <a:off x="4676946" y="3789040"/>
            <a:ext cx="913510" cy="936104"/>
          </a:xfrm>
          <a:prstGeom prst="plus">
            <a:avLst/>
          </a:prstGeom>
          <a:solidFill>
            <a:srgbClr val="002060"/>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000" b="1" i="0" u="none" strike="noStrike" cap="none" normalizeH="0" baseline="0" dirty="0">
              <a:ln>
                <a:noFill/>
              </a:ln>
              <a:solidFill>
                <a:srgbClr val="FF0000"/>
              </a:solidFill>
              <a:effectLst/>
              <a:latin typeface="Arial" charset="0"/>
            </a:endParaRPr>
          </a:p>
        </p:txBody>
      </p:sp>
      <p:pic>
        <p:nvPicPr>
          <p:cNvPr id="9" name="Immagine 8" descr="Immagine che contiene testo&#10;&#10;Descrizione generata automaticamente">
            <a:extLst>
              <a:ext uri="{FF2B5EF4-FFF2-40B4-BE49-F238E27FC236}">
                <a16:creationId xmlns:a16="http://schemas.microsoft.com/office/drawing/2014/main" id="{DE561726-C882-4469-A803-79D4EBBFFFA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078465" y="5271464"/>
            <a:ext cx="1814015" cy="1541912"/>
          </a:xfrm>
          <a:prstGeom prst="rect">
            <a:avLst/>
          </a:prstGeom>
        </p:spPr>
      </p:pic>
    </p:spTree>
    <p:extLst>
      <p:ext uri="{BB962C8B-B14F-4D97-AF65-F5344CB8AC3E}">
        <p14:creationId xmlns:p14="http://schemas.microsoft.com/office/powerpoint/2010/main" val="3652304308"/>
      </p:ext>
    </p:extLst>
  </p:cSld>
  <p:clrMapOvr>
    <a:masterClrMapping/>
  </p:clrMapOvr>
  <p:transition spd="slow">
    <p:strips dir="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olo 1">
            <a:extLst>
              <a:ext uri="{FF2B5EF4-FFF2-40B4-BE49-F238E27FC236}">
                <a16:creationId xmlns:a16="http://schemas.microsoft.com/office/drawing/2014/main" id="{00175F1E-D607-4479-A320-12CC1C26F4E8}"/>
              </a:ext>
            </a:extLst>
          </p:cNvPr>
          <p:cNvSpPr>
            <a:spLocks noGrp="1" noChangeArrowheads="1"/>
          </p:cNvSpPr>
          <p:nvPr>
            <p:ph type="title"/>
          </p:nvPr>
        </p:nvSpPr>
        <p:spPr/>
        <p:txBody>
          <a:bodyPr/>
          <a:lstStyle/>
          <a:p>
            <a:r>
              <a:rPr lang="it-IT" altLang="it-IT" b="1">
                <a:solidFill>
                  <a:srgbClr val="FF0000"/>
                </a:solidFill>
              </a:rPr>
              <a:t>Veicoli</a:t>
            </a:r>
            <a:endParaRPr lang="en-GB" altLang="it-IT" b="1"/>
          </a:p>
        </p:txBody>
      </p:sp>
      <p:sp>
        <p:nvSpPr>
          <p:cNvPr id="26627" name="Segnaposto contenuto 2">
            <a:extLst>
              <a:ext uri="{FF2B5EF4-FFF2-40B4-BE49-F238E27FC236}">
                <a16:creationId xmlns:a16="http://schemas.microsoft.com/office/drawing/2014/main" id="{5B107A83-EB76-4C84-A5D6-7C27FF21322E}"/>
              </a:ext>
            </a:extLst>
          </p:cNvPr>
          <p:cNvSpPr>
            <a:spLocks noGrp="1" noChangeArrowheads="1"/>
          </p:cNvSpPr>
          <p:nvPr>
            <p:ph idx="1"/>
          </p:nvPr>
        </p:nvSpPr>
        <p:spPr/>
        <p:txBody>
          <a:bodyPr/>
          <a:lstStyle/>
          <a:p>
            <a:r>
              <a:rPr lang="it-IT" altLang="it-IT" b="1">
                <a:solidFill>
                  <a:schemeClr val="accent2"/>
                </a:solidFill>
              </a:rPr>
              <a:t>Compito: portare il principio attivo all’interno della cute</a:t>
            </a:r>
          </a:p>
          <a:p>
            <a:r>
              <a:rPr lang="it-IT" altLang="it-IT" b="1">
                <a:solidFill>
                  <a:schemeClr val="accent2"/>
                </a:solidFill>
              </a:rPr>
              <a:t>Classificati in base al loro stato fisico in formulazioni monobasiche, bifasiche e trifasiche</a:t>
            </a:r>
          </a:p>
          <a:p>
            <a:r>
              <a:rPr lang="it-IT" altLang="it-IT" b="1">
                <a:solidFill>
                  <a:schemeClr val="accent2"/>
                </a:solidFill>
              </a:rPr>
              <a:t>Assorbimento del principio attivo e la compliance del paziente influenzate dal tipo di veicolo utilizzato</a:t>
            </a:r>
            <a:endParaRPr lang="en-GB" altLang="it-IT" b="1">
              <a:solidFill>
                <a:schemeClr val="accent2"/>
              </a:solidFill>
            </a:endParaRPr>
          </a:p>
        </p:txBody>
      </p:sp>
    </p:spTree>
    <p:extLst>
      <p:ext uri="{BB962C8B-B14F-4D97-AF65-F5344CB8AC3E}">
        <p14:creationId xmlns:p14="http://schemas.microsoft.com/office/powerpoint/2010/main" val="3563850949"/>
      </p:ext>
    </p:extLst>
  </p:cSld>
  <p:clrMapOvr>
    <a:masterClrMapping/>
  </p:clrMapOvr>
  <p:transition spd="slow">
    <p:strips dir="ru"/>
  </p:transition>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a:extLst>
              <a:ext uri="{FF2B5EF4-FFF2-40B4-BE49-F238E27FC236}">
                <a16:creationId xmlns:a16="http://schemas.microsoft.com/office/drawing/2014/main" id="{CCE1AE75-BF93-4D7D-A15C-92D3EF2D5081}"/>
              </a:ext>
            </a:extLst>
          </p:cNvPr>
          <p:cNvSpPr>
            <a:spLocks noGrp="1" noChangeArrowheads="1"/>
          </p:cNvSpPr>
          <p:nvPr>
            <p:ph type="title"/>
          </p:nvPr>
        </p:nvSpPr>
        <p:spPr>
          <a:xfrm>
            <a:off x="457200" y="2718048"/>
            <a:ext cx="8229600" cy="1143000"/>
          </a:xfrm>
        </p:spPr>
        <p:txBody>
          <a:bodyPr/>
          <a:lstStyle/>
          <a:p>
            <a:pPr eaLnBrk="1" hangingPunct="1"/>
            <a:r>
              <a:rPr lang="it-IT" altLang="it-IT" b="1" dirty="0">
                <a:solidFill>
                  <a:srgbClr val="FF0000"/>
                </a:solidFill>
              </a:rPr>
              <a:t>Derivati della vitamina D </a:t>
            </a:r>
          </a:p>
        </p:txBody>
      </p:sp>
    </p:spTree>
    <p:extLst>
      <p:ext uri="{BB962C8B-B14F-4D97-AF65-F5344CB8AC3E}">
        <p14:creationId xmlns:p14="http://schemas.microsoft.com/office/powerpoint/2010/main" val="389541582"/>
      </p:ext>
    </p:extLst>
  </p:cSld>
  <p:clrMapOvr>
    <a:masterClrMapping/>
  </p:clrMapOvr>
  <p:transition spd="slow">
    <p:strips dir="ru"/>
  </p:transition>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a:extLst>
              <a:ext uri="{FF2B5EF4-FFF2-40B4-BE49-F238E27FC236}">
                <a16:creationId xmlns:a16="http://schemas.microsoft.com/office/drawing/2014/main" id="{CCE1AE75-BF93-4D7D-A15C-92D3EF2D5081}"/>
              </a:ext>
            </a:extLst>
          </p:cNvPr>
          <p:cNvSpPr>
            <a:spLocks noGrp="1" noChangeArrowheads="1"/>
          </p:cNvSpPr>
          <p:nvPr>
            <p:ph type="title"/>
          </p:nvPr>
        </p:nvSpPr>
        <p:spPr/>
        <p:txBody>
          <a:bodyPr/>
          <a:lstStyle/>
          <a:p>
            <a:pPr eaLnBrk="1" hangingPunct="1"/>
            <a:r>
              <a:rPr lang="it-IT" altLang="it-IT" b="1">
                <a:solidFill>
                  <a:srgbClr val="FF0000"/>
                </a:solidFill>
              </a:rPr>
              <a:t>Derivati della vitamina D </a:t>
            </a:r>
          </a:p>
        </p:txBody>
      </p:sp>
      <p:sp>
        <p:nvSpPr>
          <p:cNvPr id="222211" name="Rectangle 3">
            <a:extLst>
              <a:ext uri="{FF2B5EF4-FFF2-40B4-BE49-F238E27FC236}">
                <a16:creationId xmlns:a16="http://schemas.microsoft.com/office/drawing/2014/main" id="{E20C8964-9472-4CBC-AF6A-8BEDA04AD80D}"/>
              </a:ext>
            </a:extLst>
          </p:cNvPr>
          <p:cNvSpPr>
            <a:spLocks noGrp="1" noChangeArrowheads="1"/>
          </p:cNvSpPr>
          <p:nvPr>
            <p:ph type="body" sz="half" idx="1"/>
          </p:nvPr>
        </p:nvSpPr>
        <p:spPr>
          <a:xfrm>
            <a:off x="457200" y="1371347"/>
            <a:ext cx="8435975" cy="5153997"/>
          </a:xfrm>
        </p:spPr>
        <p:txBody>
          <a:bodyPr/>
          <a:lstStyle/>
          <a:p>
            <a:pPr eaLnBrk="1" hangingPunct="1">
              <a:lnSpc>
                <a:spcPct val="80000"/>
              </a:lnSpc>
            </a:pPr>
            <a:r>
              <a:rPr lang="it-IT" altLang="it-IT" b="1" dirty="0">
                <a:solidFill>
                  <a:schemeClr val="accent2"/>
                </a:solidFill>
              </a:rPr>
              <a:t>La cute svolge una funzione fondamentale nella sintesi della vitamina D3, che è convertita poi nel metabolita attivo, il calcitriolo</a:t>
            </a:r>
          </a:p>
          <a:p>
            <a:pPr eaLnBrk="1" hangingPunct="1">
              <a:lnSpc>
                <a:spcPct val="80000"/>
              </a:lnSpc>
            </a:pPr>
            <a:r>
              <a:rPr lang="it-IT" altLang="it-IT" b="1" dirty="0">
                <a:solidFill>
                  <a:schemeClr val="accent2"/>
                </a:solidFill>
                <a:sym typeface="Wingdings" panose="05000000000000000000" pitchFamily="2" charset="2"/>
              </a:rPr>
              <a:t> la cute gioca un ruolo nell’omeostasi del calcio</a:t>
            </a:r>
            <a:endParaRPr lang="it-IT" altLang="it-IT" b="1" dirty="0">
              <a:solidFill>
                <a:schemeClr val="accent2"/>
              </a:solidFill>
            </a:endParaRPr>
          </a:p>
          <a:p>
            <a:pPr eaLnBrk="1" hangingPunct="1">
              <a:lnSpc>
                <a:spcPct val="80000"/>
              </a:lnSpc>
            </a:pPr>
            <a:r>
              <a:rPr lang="it-IT" altLang="it-IT" b="1" dirty="0">
                <a:solidFill>
                  <a:schemeClr val="accent2"/>
                </a:solidFill>
              </a:rPr>
              <a:t>La vitamina D presenta recettori sui cheratinociti, cellule di Langerhans, fibroblasti, mastociti e cellule T</a:t>
            </a:r>
          </a:p>
          <a:p>
            <a:pPr eaLnBrk="1" hangingPunct="1">
              <a:lnSpc>
                <a:spcPct val="80000"/>
              </a:lnSpc>
            </a:pPr>
            <a:r>
              <a:rPr lang="it-IT" altLang="it-IT" b="1" dirty="0">
                <a:solidFill>
                  <a:schemeClr val="accent2"/>
                </a:solidFill>
                <a:sym typeface="Wingdings" panose="05000000000000000000" pitchFamily="2" charset="2"/>
              </a:rPr>
              <a:t> la vitamina D gioca un ruolo importante a livello della cute</a:t>
            </a:r>
            <a:endParaRPr lang="it-IT" altLang="it-IT" b="1" dirty="0">
              <a:solidFill>
                <a:schemeClr val="accent2"/>
              </a:solidFill>
            </a:endParaRPr>
          </a:p>
        </p:txBody>
      </p:sp>
    </p:spTree>
  </p:cSld>
  <p:clrMapOvr>
    <a:masterClrMapping/>
  </p:clrMapOvr>
  <p:transition spd="slow">
    <p:strips dir="ru"/>
  </p:transition>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a:extLst>
              <a:ext uri="{FF2B5EF4-FFF2-40B4-BE49-F238E27FC236}">
                <a16:creationId xmlns:a16="http://schemas.microsoft.com/office/drawing/2014/main" id="{CCE1AE75-BF93-4D7D-A15C-92D3EF2D5081}"/>
              </a:ext>
            </a:extLst>
          </p:cNvPr>
          <p:cNvSpPr>
            <a:spLocks noGrp="1" noChangeArrowheads="1"/>
          </p:cNvSpPr>
          <p:nvPr>
            <p:ph type="title"/>
          </p:nvPr>
        </p:nvSpPr>
        <p:spPr/>
        <p:txBody>
          <a:bodyPr/>
          <a:lstStyle/>
          <a:p>
            <a:pPr eaLnBrk="1" hangingPunct="1"/>
            <a:r>
              <a:rPr lang="it-IT" altLang="it-IT" b="1">
                <a:solidFill>
                  <a:srgbClr val="FF0000"/>
                </a:solidFill>
              </a:rPr>
              <a:t>Derivati della vitamina D </a:t>
            </a:r>
          </a:p>
        </p:txBody>
      </p:sp>
      <p:sp>
        <p:nvSpPr>
          <p:cNvPr id="222211" name="Rectangle 3">
            <a:extLst>
              <a:ext uri="{FF2B5EF4-FFF2-40B4-BE49-F238E27FC236}">
                <a16:creationId xmlns:a16="http://schemas.microsoft.com/office/drawing/2014/main" id="{E20C8964-9472-4CBC-AF6A-8BEDA04AD80D}"/>
              </a:ext>
            </a:extLst>
          </p:cNvPr>
          <p:cNvSpPr>
            <a:spLocks noGrp="1" noChangeArrowheads="1"/>
          </p:cNvSpPr>
          <p:nvPr>
            <p:ph type="body" sz="half" idx="1"/>
          </p:nvPr>
        </p:nvSpPr>
        <p:spPr>
          <a:xfrm>
            <a:off x="457200" y="1772816"/>
            <a:ext cx="8435975" cy="4752528"/>
          </a:xfrm>
        </p:spPr>
        <p:txBody>
          <a:bodyPr/>
          <a:lstStyle/>
          <a:p>
            <a:pPr eaLnBrk="1" hangingPunct="1">
              <a:lnSpc>
                <a:spcPct val="80000"/>
              </a:lnSpc>
            </a:pPr>
            <a:r>
              <a:rPr lang="it-IT" altLang="it-IT" b="1" dirty="0">
                <a:solidFill>
                  <a:schemeClr val="accent2"/>
                </a:solidFill>
              </a:rPr>
              <a:t>Inibisce la proliferazione e la differenziazione dei cheratinociti</a:t>
            </a:r>
          </a:p>
          <a:p>
            <a:pPr eaLnBrk="1" hangingPunct="1">
              <a:lnSpc>
                <a:spcPct val="80000"/>
              </a:lnSpc>
            </a:pPr>
            <a:r>
              <a:rPr lang="it-IT" altLang="it-IT" b="1" dirty="0">
                <a:solidFill>
                  <a:schemeClr val="accent2"/>
                </a:solidFill>
              </a:rPr>
              <a:t>Incrementa i livelli dell’interleuchina (IL)-10, citochina ad azione anti-infiammatoria ed immunosoppressiva</a:t>
            </a:r>
          </a:p>
          <a:p>
            <a:pPr eaLnBrk="1" hangingPunct="1">
              <a:lnSpc>
                <a:spcPct val="80000"/>
              </a:lnSpc>
            </a:pPr>
            <a:r>
              <a:rPr lang="it-IT" altLang="it-IT" b="1" dirty="0">
                <a:solidFill>
                  <a:schemeClr val="accent2"/>
                </a:solidFill>
              </a:rPr>
              <a:t>Riduce quelli dell’IL-8 (citochina pro-infiammatoria)</a:t>
            </a:r>
          </a:p>
          <a:p>
            <a:pPr eaLnBrk="1" hangingPunct="1">
              <a:lnSpc>
                <a:spcPct val="80000"/>
              </a:lnSpc>
            </a:pPr>
            <a:r>
              <a:rPr lang="it-IT" altLang="it-IT" b="1" dirty="0">
                <a:solidFill>
                  <a:schemeClr val="accent2"/>
                </a:solidFill>
                <a:sym typeface="Wingdings" panose="05000000000000000000" pitchFamily="2" charset="2"/>
              </a:rPr>
              <a:t></a:t>
            </a:r>
            <a:r>
              <a:rPr lang="it-IT" altLang="it-IT" b="1" dirty="0">
                <a:solidFill>
                  <a:schemeClr val="accent2"/>
                </a:solidFill>
              </a:rPr>
              <a:t> ruolo nel trattamento di patologie cutanee ipercheratosiche, come la psoriasi</a:t>
            </a:r>
          </a:p>
        </p:txBody>
      </p:sp>
    </p:spTree>
    <p:extLst>
      <p:ext uri="{BB962C8B-B14F-4D97-AF65-F5344CB8AC3E}">
        <p14:creationId xmlns:p14="http://schemas.microsoft.com/office/powerpoint/2010/main" val="1363591146"/>
      </p:ext>
    </p:extLst>
  </p:cSld>
  <p:clrMapOvr>
    <a:masterClrMapping/>
  </p:clrMapOvr>
  <p:transition spd="slow">
    <p:strips dir="ru"/>
  </p:transition>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a:extLst>
              <a:ext uri="{FF2B5EF4-FFF2-40B4-BE49-F238E27FC236}">
                <a16:creationId xmlns:a16="http://schemas.microsoft.com/office/drawing/2014/main" id="{5904EB88-400E-4142-9D3C-C99507572AD1}"/>
              </a:ext>
            </a:extLst>
          </p:cNvPr>
          <p:cNvSpPr>
            <a:spLocks noGrp="1" noChangeArrowheads="1"/>
          </p:cNvSpPr>
          <p:nvPr>
            <p:ph type="title"/>
          </p:nvPr>
        </p:nvSpPr>
        <p:spPr/>
        <p:txBody>
          <a:bodyPr/>
          <a:lstStyle/>
          <a:p>
            <a:pPr eaLnBrk="1" hangingPunct="1"/>
            <a:r>
              <a:rPr lang="it-IT" altLang="it-IT" b="1">
                <a:solidFill>
                  <a:srgbClr val="FF0000"/>
                </a:solidFill>
              </a:rPr>
              <a:t>Derivati della vitamina D </a:t>
            </a:r>
          </a:p>
        </p:txBody>
      </p:sp>
      <p:sp>
        <p:nvSpPr>
          <p:cNvPr id="224259" name="Rectangle 3">
            <a:extLst>
              <a:ext uri="{FF2B5EF4-FFF2-40B4-BE49-F238E27FC236}">
                <a16:creationId xmlns:a16="http://schemas.microsoft.com/office/drawing/2014/main" id="{991DBF3E-5027-4591-9A68-EA414476AF4B}"/>
              </a:ext>
            </a:extLst>
          </p:cNvPr>
          <p:cNvSpPr>
            <a:spLocks noGrp="1" noChangeArrowheads="1"/>
          </p:cNvSpPr>
          <p:nvPr>
            <p:ph type="body" sz="half" idx="1"/>
          </p:nvPr>
        </p:nvSpPr>
        <p:spPr>
          <a:xfrm>
            <a:off x="457200" y="1484313"/>
            <a:ext cx="8435975" cy="5113337"/>
          </a:xfrm>
        </p:spPr>
        <p:txBody>
          <a:bodyPr/>
          <a:lstStyle/>
          <a:p>
            <a:pPr eaLnBrk="1" hangingPunct="1">
              <a:lnSpc>
                <a:spcPct val="80000"/>
              </a:lnSpc>
            </a:pPr>
            <a:r>
              <a:rPr lang="it-IT" altLang="it-IT" b="1" dirty="0">
                <a:solidFill>
                  <a:schemeClr val="accent2"/>
                </a:solidFill>
              </a:rPr>
              <a:t>Come detto oltre </a:t>
            </a:r>
            <a:r>
              <a:rPr lang="it-IT" altLang="it-IT" b="1" dirty="0">
                <a:solidFill>
                  <a:srgbClr val="FF0000"/>
                </a:solidFill>
              </a:rPr>
              <a:t>all’azione antiproliferativa</a:t>
            </a:r>
            <a:r>
              <a:rPr lang="it-IT" altLang="it-IT" b="1" dirty="0">
                <a:solidFill>
                  <a:schemeClr val="accent2"/>
                </a:solidFill>
              </a:rPr>
              <a:t> sui cheratinociti </a:t>
            </a:r>
          </a:p>
          <a:p>
            <a:pPr eaLnBrk="1" hangingPunct="1">
              <a:lnSpc>
                <a:spcPct val="80000"/>
              </a:lnSpc>
            </a:pPr>
            <a:r>
              <a:rPr lang="it-IT" altLang="it-IT" b="1" dirty="0">
                <a:solidFill>
                  <a:schemeClr val="accent2"/>
                </a:solidFill>
              </a:rPr>
              <a:t>Induce la </a:t>
            </a:r>
            <a:r>
              <a:rPr lang="it-IT" altLang="it-IT" b="1" dirty="0">
                <a:solidFill>
                  <a:srgbClr val="FF0000"/>
                </a:solidFill>
              </a:rPr>
              <a:t>differenziazione</a:t>
            </a:r>
            <a:r>
              <a:rPr lang="it-IT" altLang="it-IT" b="1" dirty="0">
                <a:solidFill>
                  <a:schemeClr val="accent2"/>
                </a:solidFill>
              </a:rPr>
              <a:t> degli stessi</a:t>
            </a:r>
          </a:p>
          <a:p>
            <a:pPr eaLnBrk="1" hangingPunct="1">
              <a:lnSpc>
                <a:spcPct val="80000"/>
              </a:lnSpc>
            </a:pPr>
            <a:r>
              <a:rPr lang="it-IT" altLang="it-IT" b="1" dirty="0">
                <a:solidFill>
                  <a:schemeClr val="accent2"/>
                </a:solidFill>
              </a:rPr>
              <a:t>Ha azione </a:t>
            </a:r>
            <a:r>
              <a:rPr lang="it-IT" altLang="it-IT" b="1" dirty="0">
                <a:solidFill>
                  <a:srgbClr val="FF0000"/>
                </a:solidFill>
              </a:rPr>
              <a:t>immunosoppressiva</a:t>
            </a:r>
          </a:p>
          <a:p>
            <a:pPr eaLnBrk="1" hangingPunct="1">
              <a:lnSpc>
                <a:spcPct val="80000"/>
              </a:lnSpc>
            </a:pPr>
            <a:r>
              <a:rPr lang="it-IT" altLang="it-IT" b="1" dirty="0">
                <a:solidFill>
                  <a:schemeClr val="accent2"/>
                </a:solidFill>
              </a:rPr>
              <a:t>Induce </a:t>
            </a:r>
            <a:r>
              <a:rPr lang="it-IT" altLang="it-IT" b="1" dirty="0">
                <a:solidFill>
                  <a:srgbClr val="FF0000"/>
                </a:solidFill>
              </a:rPr>
              <a:t>rilascio</a:t>
            </a:r>
            <a:r>
              <a:rPr lang="it-IT" altLang="it-IT" b="1" dirty="0">
                <a:solidFill>
                  <a:schemeClr val="accent2"/>
                </a:solidFill>
              </a:rPr>
              <a:t> di ca dalle ossa</a:t>
            </a:r>
          </a:p>
          <a:p>
            <a:pPr eaLnBrk="1" hangingPunct="1">
              <a:lnSpc>
                <a:spcPct val="80000"/>
              </a:lnSpc>
            </a:pPr>
            <a:r>
              <a:rPr lang="it-IT" altLang="it-IT" b="1" dirty="0">
                <a:solidFill>
                  <a:schemeClr val="accent2"/>
                </a:solidFill>
              </a:rPr>
              <a:t>Riduce i livelli di </a:t>
            </a:r>
            <a:r>
              <a:rPr lang="it-IT" altLang="it-IT" b="1" dirty="0">
                <a:solidFill>
                  <a:srgbClr val="FF0000"/>
                </a:solidFill>
              </a:rPr>
              <a:t>paratormone</a:t>
            </a:r>
          </a:p>
          <a:p>
            <a:pPr eaLnBrk="1" hangingPunct="1">
              <a:lnSpc>
                <a:spcPct val="80000"/>
              </a:lnSpc>
            </a:pPr>
            <a:r>
              <a:rPr lang="it-IT" altLang="it-IT" b="1" dirty="0">
                <a:solidFill>
                  <a:schemeClr val="accent2"/>
                </a:solidFill>
              </a:rPr>
              <a:t>Induce un maggior </a:t>
            </a:r>
            <a:r>
              <a:rPr lang="it-IT" altLang="it-IT" b="1" dirty="0">
                <a:solidFill>
                  <a:srgbClr val="FF0000"/>
                </a:solidFill>
              </a:rPr>
              <a:t>riassorbimento</a:t>
            </a:r>
            <a:r>
              <a:rPr lang="it-IT" altLang="it-IT" b="1" dirty="0">
                <a:solidFill>
                  <a:schemeClr val="accent2"/>
                </a:solidFill>
              </a:rPr>
              <a:t> di Ca a livello tubulare ed intestinale</a:t>
            </a:r>
          </a:p>
          <a:p>
            <a:pPr eaLnBrk="1" hangingPunct="1">
              <a:lnSpc>
                <a:spcPct val="80000"/>
              </a:lnSpc>
            </a:pPr>
            <a:r>
              <a:rPr lang="it-IT" altLang="it-IT" b="1" dirty="0">
                <a:solidFill>
                  <a:schemeClr val="accent2"/>
                </a:solidFill>
                <a:sym typeface="Wingdings" panose="05000000000000000000" pitchFamily="2" charset="2"/>
              </a:rPr>
              <a:t>ipercalcemia ed </a:t>
            </a:r>
            <a:r>
              <a:rPr lang="it-IT" altLang="it-IT" b="1" dirty="0" err="1">
                <a:solidFill>
                  <a:schemeClr val="accent2"/>
                </a:solidFill>
                <a:sym typeface="Wingdings" panose="05000000000000000000" pitchFamily="2" charset="2"/>
              </a:rPr>
              <a:t>ipercalciuria</a:t>
            </a:r>
            <a:endParaRPr lang="it-IT" altLang="it-IT" b="1" dirty="0">
              <a:solidFill>
                <a:schemeClr val="accent2"/>
              </a:solidFill>
            </a:endParaRPr>
          </a:p>
        </p:txBody>
      </p:sp>
    </p:spTree>
    <p:extLst>
      <p:ext uri="{BB962C8B-B14F-4D97-AF65-F5344CB8AC3E}">
        <p14:creationId xmlns:p14="http://schemas.microsoft.com/office/powerpoint/2010/main" val="542126850"/>
      </p:ext>
    </p:extLst>
  </p:cSld>
  <p:clrMapOvr>
    <a:masterClrMapping/>
  </p:clrMapOvr>
  <p:transition spd="slow">
    <p:strips dir="ru"/>
  </p:transition>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a:extLst>
              <a:ext uri="{FF2B5EF4-FFF2-40B4-BE49-F238E27FC236}">
                <a16:creationId xmlns:a16="http://schemas.microsoft.com/office/drawing/2014/main" id="{CBE3CB40-ED3D-48C4-ABC6-30FFDC95AC7D}"/>
              </a:ext>
            </a:extLst>
          </p:cNvPr>
          <p:cNvSpPr>
            <a:spLocks noGrp="1" noChangeArrowheads="1"/>
          </p:cNvSpPr>
          <p:nvPr>
            <p:ph type="title"/>
          </p:nvPr>
        </p:nvSpPr>
        <p:spPr/>
        <p:txBody>
          <a:bodyPr/>
          <a:lstStyle/>
          <a:p>
            <a:pPr eaLnBrk="1" hangingPunct="1"/>
            <a:r>
              <a:rPr lang="it-IT" altLang="it-IT" b="1">
                <a:solidFill>
                  <a:srgbClr val="FF0000"/>
                </a:solidFill>
              </a:rPr>
              <a:t>Derivati della vitamina D </a:t>
            </a:r>
          </a:p>
        </p:txBody>
      </p:sp>
      <p:sp>
        <p:nvSpPr>
          <p:cNvPr id="223235" name="Rectangle 3">
            <a:extLst>
              <a:ext uri="{FF2B5EF4-FFF2-40B4-BE49-F238E27FC236}">
                <a16:creationId xmlns:a16="http://schemas.microsoft.com/office/drawing/2014/main" id="{70849718-94BE-4AAF-B7D0-AAB8E04FEEA9}"/>
              </a:ext>
            </a:extLst>
          </p:cNvPr>
          <p:cNvSpPr>
            <a:spLocks noGrp="1" noChangeArrowheads="1"/>
          </p:cNvSpPr>
          <p:nvPr>
            <p:ph type="body" sz="half" idx="1"/>
          </p:nvPr>
        </p:nvSpPr>
        <p:spPr>
          <a:xfrm>
            <a:off x="457200" y="1484313"/>
            <a:ext cx="8435975" cy="5113337"/>
          </a:xfrm>
        </p:spPr>
        <p:txBody>
          <a:bodyPr/>
          <a:lstStyle/>
          <a:p>
            <a:pPr eaLnBrk="1" hangingPunct="1">
              <a:lnSpc>
                <a:spcPct val="80000"/>
              </a:lnSpc>
            </a:pPr>
            <a:r>
              <a:rPr lang="it-IT" altLang="it-IT" b="1" dirty="0">
                <a:solidFill>
                  <a:schemeClr val="accent2"/>
                </a:solidFill>
              </a:rPr>
              <a:t>La precipitazione del calcio e l’ipercalcemia sono i principali rischi correlati all’uso del calcitriolo e ne limita l’impiego</a:t>
            </a:r>
          </a:p>
          <a:p>
            <a:pPr eaLnBrk="1" hangingPunct="1">
              <a:lnSpc>
                <a:spcPct val="80000"/>
              </a:lnSpc>
            </a:pPr>
            <a:r>
              <a:rPr lang="it-IT" altLang="it-IT" b="1" dirty="0">
                <a:solidFill>
                  <a:schemeClr val="accent2"/>
                </a:solidFill>
              </a:rPr>
              <a:t>Ciò ha indotto allo sviluppo di analoghi della vitamina D3 con minori effetti sull’omeostasi del calcio</a:t>
            </a:r>
          </a:p>
          <a:p>
            <a:pPr eaLnBrk="1" hangingPunct="1">
              <a:lnSpc>
                <a:spcPct val="80000"/>
              </a:lnSpc>
            </a:pPr>
            <a:r>
              <a:rPr lang="it-IT" altLang="it-IT" b="1" dirty="0">
                <a:solidFill>
                  <a:schemeClr val="accent2"/>
                </a:solidFill>
              </a:rPr>
              <a:t>Questi sono: </a:t>
            </a:r>
            <a:r>
              <a:rPr lang="it-IT" altLang="it-IT" b="1" dirty="0" err="1">
                <a:solidFill>
                  <a:schemeClr val="accent2"/>
                </a:solidFill>
              </a:rPr>
              <a:t>calcipotriene</a:t>
            </a:r>
            <a:r>
              <a:rPr lang="it-IT" altLang="it-IT" b="1" dirty="0">
                <a:solidFill>
                  <a:schemeClr val="accent2"/>
                </a:solidFill>
              </a:rPr>
              <a:t> (</a:t>
            </a:r>
            <a:r>
              <a:rPr lang="it-IT" altLang="it-IT" b="1" dirty="0" err="1">
                <a:solidFill>
                  <a:schemeClr val="accent2"/>
                </a:solidFill>
              </a:rPr>
              <a:t>calcipotriolo</a:t>
            </a:r>
            <a:r>
              <a:rPr lang="it-IT" altLang="it-IT" b="1" dirty="0">
                <a:solidFill>
                  <a:schemeClr val="accent2"/>
                </a:solidFill>
              </a:rPr>
              <a:t>), </a:t>
            </a:r>
            <a:r>
              <a:rPr lang="it-IT" altLang="it-IT" b="1" dirty="0" err="1">
                <a:solidFill>
                  <a:schemeClr val="accent2"/>
                </a:solidFill>
              </a:rPr>
              <a:t>tacalcitolo</a:t>
            </a:r>
            <a:r>
              <a:rPr lang="it-IT" altLang="it-IT" b="1" dirty="0">
                <a:solidFill>
                  <a:schemeClr val="accent2"/>
                </a:solidFill>
              </a:rPr>
              <a:t>, </a:t>
            </a:r>
            <a:r>
              <a:rPr lang="it-IT" altLang="it-IT" b="1" dirty="0" err="1">
                <a:solidFill>
                  <a:schemeClr val="accent2"/>
                </a:solidFill>
              </a:rPr>
              <a:t>maxacalcitolo</a:t>
            </a:r>
            <a:endParaRPr lang="it-IT" altLang="it-IT" b="1" dirty="0">
              <a:solidFill>
                <a:schemeClr val="accent2"/>
              </a:solidFill>
            </a:endParaRPr>
          </a:p>
        </p:txBody>
      </p:sp>
      <p:pic>
        <p:nvPicPr>
          <p:cNvPr id="4" name="Immagine 3" descr="Immagine che contiene disegnando&#10;&#10;Descrizione generata automaticamente">
            <a:extLst>
              <a:ext uri="{FF2B5EF4-FFF2-40B4-BE49-F238E27FC236}">
                <a16:creationId xmlns:a16="http://schemas.microsoft.com/office/drawing/2014/main" id="{E0DB4C00-0678-43AA-9E64-387A1331D11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65068" y="5291155"/>
            <a:ext cx="2755404" cy="1450213"/>
          </a:xfrm>
          <a:prstGeom prst="rect">
            <a:avLst/>
          </a:prstGeom>
        </p:spPr>
      </p:pic>
    </p:spTree>
  </p:cSld>
  <p:clrMapOvr>
    <a:masterClrMapping/>
  </p:clrMapOvr>
  <p:transition spd="slow">
    <p:strips dir="ru"/>
  </p:transition>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6D248800-4EA6-4ADD-B2DF-7A8847F7078B}"/>
              </a:ext>
            </a:extLst>
          </p:cNvPr>
          <p:cNvPicPr>
            <a:picLocks noChangeAspect="1"/>
          </p:cNvPicPr>
          <p:nvPr/>
        </p:nvPicPr>
        <p:blipFill>
          <a:blip r:embed="rId2" cstate="email">
            <a:lum bright="-20000" contrast="40000"/>
            <a:extLst>
              <a:ext uri="{28A0092B-C50C-407E-A947-70E740481C1C}">
                <a14:useLocalDpi xmlns:a14="http://schemas.microsoft.com/office/drawing/2010/main"/>
              </a:ext>
            </a:extLst>
          </a:blip>
          <a:stretch>
            <a:fillRect/>
          </a:stretch>
        </p:blipFill>
        <p:spPr>
          <a:xfrm>
            <a:off x="107504" y="260648"/>
            <a:ext cx="4990693" cy="3240360"/>
          </a:xfrm>
          <a:prstGeom prst="rect">
            <a:avLst/>
          </a:prstGeom>
        </p:spPr>
      </p:pic>
      <p:pic>
        <p:nvPicPr>
          <p:cNvPr id="8" name="Immagine 7">
            <a:extLst>
              <a:ext uri="{FF2B5EF4-FFF2-40B4-BE49-F238E27FC236}">
                <a16:creationId xmlns:a16="http://schemas.microsoft.com/office/drawing/2014/main" id="{C427FFBA-C0EB-4704-9063-4DE500706A9E}"/>
              </a:ext>
            </a:extLst>
          </p:cNvPr>
          <p:cNvPicPr>
            <a:picLocks noChangeAspect="1"/>
          </p:cNvPicPr>
          <p:nvPr/>
        </p:nvPicPr>
        <p:blipFill rotWithShape="1">
          <a:blip r:embed="rId3" cstate="email">
            <a:lum bright="-20000" contrast="40000"/>
            <a:extLst>
              <a:ext uri="{28A0092B-C50C-407E-A947-70E740481C1C}">
                <a14:useLocalDpi xmlns:a14="http://schemas.microsoft.com/office/drawing/2010/main"/>
              </a:ext>
            </a:extLst>
          </a:blip>
          <a:srcRect l="1946" r="4542"/>
          <a:stretch/>
        </p:blipFill>
        <p:spPr>
          <a:xfrm>
            <a:off x="5436096" y="2924944"/>
            <a:ext cx="3456384" cy="3684969"/>
          </a:xfrm>
          <a:prstGeom prst="rect">
            <a:avLst/>
          </a:prstGeom>
        </p:spPr>
      </p:pic>
      <p:sp>
        <p:nvSpPr>
          <p:cNvPr id="2" name="Ovale 1">
            <a:extLst>
              <a:ext uri="{FF2B5EF4-FFF2-40B4-BE49-F238E27FC236}">
                <a16:creationId xmlns:a16="http://schemas.microsoft.com/office/drawing/2014/main" id="{48828600-E208-4BDD-8B7B-09CC82F4D8C5}"/>
              </a:ext>
            </a:extLst>
          </p:cNvPr>
          <p:cNvSpPr/>
          <p:nvPr/>
        </p:nvSpPr>
        <p:spPr bwMode="auto">
          <a:xfrm>
            <a:off x="35496" y="980728"/>
            <a:ext cx="2123728" cy="432048"/>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000" b="1" i="0" u="none" strike="noStrike" cap="none" normalizeH="0" baseline="0">
              <a:ln>
                <a:noFill/>
              </a:ln>
              <a:solidFill>
                <a:schemeClr val="tx1"/>
              </a:solidFill>
              <a:effectLst/>
              <a:latin typeface="Arial" charset="0"/>
            </a:endParaRPr>
          </a:p>
        </p:txBody>
      </p:sp>
      <p:sp>
        <p:nvSpPr>
          <p:cNvPr id="5" name="Ovale 4">
            <a:extLst>
              <a:ext uri="{FF2B5EF4-FFF2-40B4-BE49-F238E27FC236}">
                <a16:creationId xmlns:a16="http://schemas.microsoft.com/office/drawing/2014/main" id="{89390CD4-A0CA-43E6-A356-4F2F45E1258C}"/>
              </a:ext>
            </a:extLst>
          </p:cNvPr>
          <p:cNvSpPr/>
          <p:nvPr/>
        </p:nvSpPr>
        <p:spPr bwMode="auto">
          <a:xfrm>
            <a:off x="35496" y="1556792"/>
            <a:ext cx="2051720" cy="504056"/>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000" b="1" i="0" u="none" strike="noStrike" cap="none" normalizeH="0" baseline="0">
              <a:ln>
                <a:noFill/>
              </a:ln>
              <a:solidFill>
                <a:schemeClr val="tx1"/>
              </a:solidFill>
              <a:effectLst/>
              <a:latin typeface="Arial" charset="0"/>
            </a:endParaRPr>
          </a:p>
        </p:txBody>
      </p:sp>
      <p:sp>
        <p:nvSpPr>
          <p:cNvPr id="7" name="Ovale 6">
            <a:extLst>
              <a:ext uri="{FF2B5EF4-FFF2-40B4-BE49-F238E27FC236}">
                <a16:creationId xmlns:a16="http://schemas.microsoft.com/office/drawing/2014/main" id="{2A645783-EDAD-4596-88EE-D4F01F6162E1}"/>
              </a:ext>
            </a:extLst>
          </p:cNvPr>
          <p:cNvSpPr/>
          <p:nvPr/>
        </p:nvSpPr>
        <p:spPr bwMode="auto">
          <a:xfrm>
            <a:off x="35496" y="2132856"/>
            <a:ext cx="1979712" cy="504056"/>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000" b="1" i="0" u="none" strike="noStrike" cap="none" normalizeH="0" baseline="0">
              <a:ln>
                <a:noFill/>
              </a:ln>
              <a:solidFill>
                <a:schemeClr val="tx1"/>
              </a:solidFill>
              <a:effectLst/>
              <a:latin typeface="Arial" charset="0"/>
            </a:endParaRPr>
          </a:p>
        </p:txBody>
      </p:sp>
      <p:sp>
        <p:nvSpPr>
          <p:cNvPr id="9" name="Ovale 8">
            <a:extLst>
              <a:ext uri="{FF2B5EF4-FFF2-40B4-BE49-F238E27FC236}">
                <a16:creationId xmlns:a16="http://schemas.microsoft.com/office/drawing/2014/main" id="{3740812C-50AC-4C7D-BB9C-EEB039C7C24A}"/>
              </a:ext>
            </a:extLst>
          </p:cNvPr>
          <p:cNvSpPr/>
          <p:nvPr/>
        </p:nvSpPr>
        <p:spPr bwMode="auto">
          <a:xfrm>
            <a:off x="35496" y="2717304"/>
            <a:ext cx="1944216" cy="351656"/>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0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05847947"/>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P spid="9" grpId="0" animBg="1"/>
    </p:bldLst>
  </p:timing>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a:extLst>
              <a:ext uri="{FF2B5EF4-FFF2-40B4-BE49-F238E27FC236}">
                <a16:creationId xmlns:a16="http://schemas.microsoft.com/office/drawing/2014/main" id="{5904EB88-400E-4142-9D3C-C99507572AD1}"/>
              </a:ext>
            </a:extLst>
          </p:cNvPr>
          <p:cNvSpPr>
            <a:spLocks noGrp="1" noChangeArrowheads="1"/>
          </p:cNvSpPr>
          <p:nvPr>
            <p:ph type="title"/>
          </p:nvPr>
        </p:nvSpPr>
        <p:spPr/>
        <p:txBody>
          <a:bodyPr/>
          <a:lstStyle/>
          <a:p>
            <a:pPr eaLnBrk="1" hangingPunct="1"/>
            <a:r>
              <a:rPr lang="it-IT" altLang="it-IT" b="1">
                <a:solidFill>
                  <a:srgbClr val="FF0000"/>
                </a:solidFill>
              </a:rPr>
              <a:t>Derivati della vitamina D </a:t>
            </a:r>
          </a:p>
        </p:txBody>
      </p:sp>
      <p:sp>
        <p:nvSpPr>
          <p:cNvPr id="224259" name="Rectangle 3">
            <a:extLst>
              <a:ext uri="{FF2B5EF4-FFF2-40B4-BE49-F238E27FC236}">
                <a16:creationId xmlns:a16="http://schemas.microsoft.com/office/drawing/2014/main" id="{991DBF3E-5027-4591-9A68-EA414476AF4B}"/>
              </a:ext>
            </a:extLst>
          </p:cNvPr>
          <p:cNvSpPr>
            <a:spLocks noGrp="1" noChangeArrowheads="1"/>
          </p:cNvSpPr>
          <p:nvPr>
            <p:ph type="body" sz="half" idx="1"/>
          </p:nvPr>
        </p:nvSpPr>
        <p:spPr>
          <a:xfrm>
            <a:off x="457200" y="1484313"/>
            <a:ext cx="8435975" cy="5113337"/>
          </a:xfrm>
        </p:spPr>
        <p:txBody>
          <a:bodyPr/>
          <a:lstStyle/>
          <a:p>
            <a:pPr eaLnBrk="1" hangingPunct="1">
              <a:lnSpc>
                <a:spcPct val="80000"/>
              </a:lnSpc>
            </a:pPr>
            <a:r>
              <a:rPr lang="it-IT" altLang="it-IT" b="1" dirty="0">
                <a:solidFill>
                  <a:schemeClr val="accent2"/>
                </a:solidFill>
              </a:rPr>
              <a:t>Il </a:t>
            </a:r>
            <a:r>
              <a:rPr lang="it-IT" altLang="it-IT" b="1" dirty="0" err="1">
                <a:solidFill>
                  <a:srgbClr val="FF0000"/>
                </a:solidFill>
              </a:rPr>
              <a:t>calcipotriolo</a:t>
            </a:r>
            <a:r>
              <a:rPr lang="it-IT" altLang="it-IT" b="1" dirty="0">
                <a:solidFill>
                  <a:schemeClr val="accent2"/>
                </a:solidFill>
              </a:rPr>
              <a:t> è un analogo sintetico, disponibile ad uso topico</a:t>
            </a:r>
          </a:p>
          <a:p>
            <a:pPr eaLnBrk="1" hangingPunct="1">
              <a:lnSpc>
                <a:spcPct val="80000"/>
              </a:lnSpc>
            </a:pPr>
            <a:r>
              <a:rPr lang="it-IT" altLang="it-IT" b="1" dirty="0">
                <a:solidFill>
                  <a:schemeClr val="accent2"/>
                </a:solidFill>
              </a:rPr>
              <a:t>Agisce sul recettore della vitamina D (VDR), membro della famiglia dei recettori nucleari per gli ormoni tiroidei, corticosteroidi e acido retinoico</a:t>
            </a:r>
          </a:p>
          <a:p>
            <a:pPr eaLnBrk="1" hangingPunct="1">
              <a:lnSpc>
                <a:spcPct val="80000"/>
              </a:lnSpc>
            </a:pPr>
            <a:r>
              <a:rPr lang="it-IT" altLang="it-IT" b="1" dirty="0">
                <a:solidFill>
                  <a:schemeClr val="accent2"/>
                </a:solidFill>
              </a:rPr>
              <a:t>Presenta </a:t>
            </a:r>
            <a:r>
              <a:rPr lang="it-IT" altLang="it-IT" b="1" dirty="0">
                <a:solidFill>
                  <a:srgbClr val="FF0000"/>
                </a:solidFill>
              </a:rPr>
              <a:t>uguale</a:t>
            </a:r>
            <a:r>
              <a:rPr lang="it-IT" altLang="it-IT" b="1" dirty="0">
                <a:solidFill>
                  <a:schemeClr val="accent2"/>
                </a:solidFill>
              </a:rPr>
              <a:t> affinità per i recettori VDR rispetto alla vitamina D</a:t>
            </a:r>
          </a:p>
          <a:p>
            <a:pPr eaLnBrk="1" hangingPunct="1">
              <a:lnSpc>
                <a:spcPct val="80000"/>
              </a:lnSpc>
            </a:pPr>
            <a:r>
              <a:rPr lang="it-IT" altLang="it-IT" b="1" dirty="0">
                <a:solidFill>
                  <a:schemeClr val="accent2"/>
                </a:solidFill>
              </a:rPr>
              <a:t>E’ 100 volte </a:t>
            </a:r>
            <a:r>
              <a:rPr lang="it-IT" altLang="it-IT" b="1" dirty="0">
                <a:solidFill>
                  <a:srgbClr val="FF0000"/>
                </a:solidFill>
              </a:rPr>
              <a:t>meno attivo </a:t>
            </a:r>
            <a:r>
              <a:rPr lang="it-IT" altLang="it-IT" b="1" dirty="0">
                <a:solidFill>
                  <a:schemeClr val="accent2"/>
                </a:solidFill>
              </a:rPr>
              <a:t>del calcitriolo sul metabolismo sistemico del calcio per la sua rapida inattivazione locale</a:t>
            </a:r>
          </a:p>
        </p:txBody>
      </p:sp>
    </p:spTree>
  </p:cSld>
  <p:clrMapOvr>
    <a:masterClrMapping/>
  </p:clrMapOvr>
  <p:transition spd="slow">
    <p:strips dir="ru"/>
  </p:transition>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a:extLst>
              <a:ext uri="{FF2B5EF4-FFF2-40B4-BE49-F238E27FC236}">
                <a16:creationId xmlns:a16="http://schemas.microsoft.com/office/drawing/2014/main" id="{5904EB88-400E-4142-9D3C-C99507572AD1}"/>
              </a:ext>
            </a:extLst>
          </p:cNvPr>
          <p:cNvSpPr>
            <a:spLocks noGrp="1" noChangeArrowheads="1"/>
          </p:cNvSpPr>
          <p:nvPr>
            <p:ph type="title"/>
          </p:nvPr>
        </p:nvSpPr>
        <p:spPr/>
        <p:txBody>
          <a:bodyPr/>
          <a:lstStyle/>
          <a:p>
            <a:pPr eaLnBrk="1" hangingPunct="1"/>
            <a:r>
              <a:rPr lang="it-IT" altLang="it-IT" b="1">
                <a:solidFill>
                  <a:srgbClr val="FF0000"/>
                </a:solidFill>
              </a:rPr>
              <a:t>Derivati della vitamina D </a:t>
            </a:r>
          </a:p>
        </p:txBody>
      </p:sp>
      <p:sp>
        <p:nvSpPr>
          <p:cNvPr id="224259" name="Rectangle 3">
            <a:extLst>
              <a:ext uri="{FF2B5EF4-FFF2-40B4-BE49-F238E27FC236}">
                <a16:creationId xmlns:a16="http://schemas.microsoft.com/office/drawing/2014/main" id="{991DBF3E-5027-4591-9A68-EA414476AF4B}"/>
              </a:ext>
            </a:extLst>
          </p:cNvPr>
          <p:cNvSpPr>
            <a:spLocks noGrp="1" noChangeArrowheads="1"/>
          </p:cNvSpPr>
          <p:nvPr>
            <p:ph type="body" sz="half" idx="1"/>
          </p:nvPr>
        </p:nvSpPr>
        <p:spPr>
          <a:xfrm>
            <a:off x="457200" y="1484313"/>
            <a:ext cx="8435975" cy="5113337"/>
          </a:xfrm>
        </p:spPr>
        <p:txBody>
          <a:bodyPr/>
          <a:lstStyle/>
          <a:p>
            <a:pPr eaLnBrk="1" hangingPunct="1">
              <a:lnSpc>
                <a:spcPct val="80000"/>
              </a:lnSpc>
            </a:pPr>
            <a:r>
              <a:rPr lang="it-IT" altLang="it-IT" b="1" dirty="0" err="1">
                <a:solidFill>
                  <a:srgbClr val="FF0000"/>
                </a:solidFill>
              </a:rPr>
              <a:t>Calcipotriene</a:t>
            </a:r>
            <a:endParaRPr lang="it-IT" altLang="it-IT" b="1" dirty="0">
              <a:solidFill>
                <a:srgbClr val="FF0000"/>
              </a:solidFill>
            </a:endParaRPr>
          </a:p>
          <a:p>
            <a:pPr eaLnBrk="1" hangingPunct="1">
              <a:lnSpc>
                <a:spcPct val="80000"/>
              </a:lnSpc>
            </a:pPr>
            <a:r>
              <a:rPr lang="it-IT" altLang="it-IT" b="1" dirty="0">
                <a:solidFill>
                  <a:schemeClr val="accent2"/>
                </a:solidFill>
              </a:rPr>
              <a:t>Analogo sintetico della vitamina D3 con effetti terapeutici similari</a:t>
            </a:r>
          </a:p>
          <a:p>
            <a:pPr eaLnBrk="1" hangingPunct="1">
              <a:lnSpc>
                <a:spcPct val="80000"/>
              </a:lnSpc>
            </a:pPr>
            <a:r>
              <a:rPr lang="it-IT" altLang="it-IT" b="1" dirty="0">
                <a:solidFill>
                  <a:schemeClr val="accent2"/>
                </a:solidFill>
              </a:rPr>
              <a:t>La sua struttura molecolare lo fa </a:t>
            </a:r>
            <a:r>
              <a:rPr lang="it-IT" altLang="it-IT" b="1" dirty="0">
                <a:solidFill>
                  <a:srgbClr val="FF0000"/>
                </a:solidFill>
              </a:rPr>
              <a:t>metabolizzare</a:t>
            </a:r>
            <a:r>
              <a:rPr lang="it-IT" altLang="it-IT" b="1" dirty="0">
                <a:solidFill>
                  <a:schemeClr val="accent2"/>
                </a:solidFill>
              </a:rPr>
              <a:t> più rapidamente del calcitriolo</a:t>
            </a:r>
          </a:p>
          <a:p>
            <a:pPr eaLnBrk="1" hangingPunct="1">
              <a:lnSpc>
                <a:spcPct val="80000"/>
              </a:lnSpc>
            </a:pPr>
            <a:r>
              <a:rPr lang="it-IT" altLang="it-IT" b="1" dirty="0">
                <a:solidFill>
                  <a:schemeClr val="accent2"/>
                </a:solidFill>
              </a:rPr>
              <a:t>Ne consegue che il rischio di ipercalcemia ed </a:t>
            </a:r>
            <a:r>
              <a:rPr lang="it-IT" altLang="it-IT" b="1" dirty="0" err="1">
                <a:solidFill>
                  <a:schemeClr val="accent2"/>
                </a:solidFill>
              </a:rPr>
              <a:t>ipercalciuria</a:t>
            </a:r>
            <a:r>
              <a:rPr lang="it-IT" altLang="it-IT" b="1" dirty="0">
                <a:solidFill>
                  <a:schemeClr val="accent2"/>
                </a:solidFill>
              </a:rPr>
              <a:t> è </a:t>
            </a:r>
            <a:r>
              <a:rPr lang="it-IT" altLang="it-IT" b="1" dirty="0">
                <a:solidFill>
                  <a:srgbClr val="FF0000"/>
                </a:solidFill>
              </a:rPr>
              <a:t>100-200</a:t>
            </a:r>
            <a:r>
              <a:rPr lang="it-IT" altLang="it-IT" b="1" dirty="0">
                <a:solidFill>
                  <a:schemeClr val="accent2"/>
                </a:solidFill>
              </a:rPr>
              <a:t> più basso del </a:t>
            </a:r>
            <a:r>
              <a:rPr lang="it-IT" altLang="it-IT" b="1" dirty="0" err="1">
                <a:solidFill>
                  <a:schemeClr val="accent2"/>
                </a:solidFill>
              </a:rPr>
              <a:t>calcipotriolo</a:t>
            </a:r>
            <a:endParaRPr lang="it-IT" altLang="it-IT" b="1" dirty="0">
              <a:solidFill>
                <a:schemeClr val="accent2"/>
              </a:solidFill>
            </a:endParaRPr>
          </a:p>
          <a:p>
            <a:pPr eaLnBrk="1" hangingPunct="1">
              <a:lnSpc>
                <a:spcPct val="80000"/>
              </a:lnSpc>
            </a:pPr>
            <a:endParaRPr lang="it-IT" altLang="it-IT" b="1" dirty="0">
              <a:solidFill>
                <a:schemeClr val="accent2"/>
              </a:solidFill>
            </a:endParaRPr>
          </a:p>
        </p:txBody>
      </p:sp>
    </p:spTree>
    <p:extLst>
      <p:ext uri="{BB962C8B-B14F-4D97-AF65-F5344CB8AC3E}">
        <p14:creationId xmlns:p14="http://schemas.microsoft.com/office/powerpoint/2010/main" val="3535935182"/>
      </p:ext>
    </p:extLst>
  </p:cSld>
  <p:clrMapOvr>
    <a:masterClrMapping/>
  </p:clrMapOvr>
  <p:transition spd="slow">
    <p:strips dir="ru"/>
  </p:transition>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a:extLst>
              <a:ext uri="{FF2B5EF4-FFF2-40B4-BE49-F238E27FC236}">
                <a16:creationId xmlns:a16="http://schemas.microsoft.com/office/drawing/2014/main" id="{5904EB88-400E-4142-9D3C-C99507572AD1}"/>
              </a:ext>
            </a:extLst>
          </p:cNvPr>
          <p:cNvSpPr>
            <a:spLocks noGrp="1" noChangeArrowheads="1"/>
          </p:cNvSpPr>
          <p:nvPr>
            <p:ph type="title"/>
          </p:nvPr>
        </p:nvSpPr>
        <p:spPr/>
        <p:txBody>
          <a:bodyPr/>
          <a:lstStyle/>
          <a:p>
            <a:pPr eaLnBrk="1" hangingPunct="1"/>
            <a:r>
              <a:rPr lang="it-IT" altLang="it-IT" b="1">
                <a:solidFill>
                  <a:srgbClr val="FF0000"/>
                </a:solidFill>
              </a:rPr>
              <a:t>Derivati della vitamina D </a:t>
            </a:r>
          </a:p>
        </p:txBody>
      </p:sp>
      <p:sp>
        <p:nvSpPr>
          <p:cNvPr id="224259" name="Rectangle 3">
            <a:extLst>
              <a:ext uri="{FF2B5EF4-FFF2-40B4-BE49-F238E27FC236}">
                <a16:creationId xmlns:a16="http://schemas.microsoft.com/office/drawing/2014/main" id="{991DBF3E-5027-4591-9A68-EA414476AF4B}"/>
              </a:ext>
            </a:extLst>
          </p:cNvPr>
          <p:cNvSpPr>
            <a:spLocks noGrp="1" noChangeArrowheads="1"/>
          </p:cNvSpPr>
          <p:nvPr>
            <p:ph type="body" sz="half" idx="1"/>
          </p:nvPr>
        </p:nvSpPr>
        <p:spPr>
          <a:xfrm>
            <a:off x="457200" y="1484313"/>
            <a:ext cx="8435975" cy="5113337"/>
          </a:xfrm>
        </p:spPr>
        <p:txBody>
          <a:bodyPr/>
          <a:lstStyle/>
          <a:p>
            <a:pPr eaLnBrk="1" hangingPunct="1">
              <a:lnSpc>
                <a:spcPct val="80000"/>
              </a:lnSpc>
            </a:pPr>
            <a:r>
              <a:rPr lang="it-IT" altLang="it-IT" b="1" dirty="0" err="1">
                <a:solidFill>
                  <a:schemeClr val="accent2"/>
                </a:solidFill>
              </a:rPr>
              <a:t>Tacalcitolo</a:t>
            </a:r>
            <a:endParaRPr lang="it-IT" altLang="it-IT" b="1" dirty="0">
              <a:solidFill>
                <a:schemeClr val="accent2"/>
              </a:solidFill>
            </a:endParaRPr>
          </a:p>
          <a:p>
            <a:pPr eaLnBrk="1" hangingPunct="1">
              <a:lnSpc>
                <a:spcPct val="80000"/>
              </a:lnSpc>
            </a:pPr>
            <a:r>
              <a:rPr lang="it-IT" altLang="it-IT" b="1" dirty="0">
                <a:solidFill>
                  <a:schemeClr val="accent2"/>
                </a:solidFill>
              </a:rPr>
              <a:t>Analogo della vitamina D3</a:t>
            </a:r>
          </a:p>
          <a:p>
            <a:pPr eaLnBrk="1" hangingPunct="1">
              <a:lnSpc>
                <a:spcPct val="80000"/>
              </a:lnSpc>
            </a:pPr>
            <a:r>
              <a:rPr lang="it-IT" altLang="it-IT" b="1" dirty="0">
                <a:solidFill>
                  <a:schemeClr val="accent2"/>
                </a:solidFill>
              </a:rPr>
              <a:t>Ha la stessa selettività per i recettori della vitamina D del </a:t>
            </a:r>
            <a:r>
              <a:rPr lang="it-IT" altLang="it-IT" b="1" dirty="0" err="1">
                <a:solidFill>
                  <a:schemeClr val="accent2"/>
                </a:solidFill>
              </a:rPr>
              <a:t>calcipotriolo</a:t>
            </a:r>
            <a:endParaRPr lang="it-IT" altLang="it-IT" b="1" dirty="0">
              <a:solidFill>
                <a:schemeClr val="accent2"/>
              </a:solidFill>
            </a:endParaRPr>
          </a:p>
          <a:p>
            <a:pPr eaLnBrk="1" hangingPunct="1">
              <a:lnSpc>
                <a:spcPct val="80000"/>
              </a:lnSpc>
            </a:pPr>
            <a:r>
              <a:rPr lang="it-IT" altLang="it-IT" b="1" dirty="0">
                <a:solidFill>
                  <a:schemeClr val="accent2"/>
                </a:solidFill>
              </a:rPr>
              <a:t>E’ </a:t>
            </a:r>
            <a:r>
              <a:rPr lang="it-IT" altLang="it-IT" b="1" dirty="0">
                <a:solidFill>
                  <a:srgbClr val="FF0000"/>
                </a:solidFill>
              </a:rPr>
              <a:t>meno selettivo</a:t>
            </a:r>
            <a:r>
              <a:rPr lang="it-IT" altLang="it-IT" b="1" dirty="0">
                <a:solidFill>
                  <a:schemeClr val="accent2"/>
                </a:solidFill>
              </a:rPr>
              <a:t> del </a:t>
            </a:r>
            <a:r>
              <a:rPr lang="it-IT" altLang="it-IT" b="1" dirty="0" err="1">
                <a:solidFill>
                  <a:schemeClr val="accent2"/>
                </a:solidFill>
              </a:rPr>
              <a:t>calcipotriene</a:t>
            </a:r>
            <a:r>
              <a:rPr lang="it-IT" altLang="it-IT" b="1" dirty="0">
                <a:solidFill>
                  <a:schemeClr val="accent2"/>
                </a:solidFill>
              </a:rPr>
              <a:t> sui recettori ed ha minore impatto sul bilancio del calcio rispetto allo stesso</a:t>
            </a:r>
          </a:p>
          <a:p>
            <a:pPr eaLnBrk="1" hangingPunct="1">
              <a:lnSpc>
                <a:spcPct val="80000"/>
              </a:lnSpc>
            </a:pPr>
            <a:endParaRPr lang="it-IT" altLang="it-IT" b="1" dirty="0">
              <a:solidFill>
                <a:schemeClr val="accent2"/>
              </a:solidFill>
            </a:endParaRPr>
          </a:p>
        </p:txBody>
      </p:sp>
    </p:spTree>
    <p:extLst>
      <p:ext uri="{BB962C8B-B14F-4D97-AF65-F5344CB8AC3E}">
        <p14:creationId xmlns:p14="http://schemas.microsoft.com/office/powerpoint/2010/main" val="734356995"/>
      </p:ext>
    </p:extLst>
  </p:cSld>
  <p:clrMapOvr>
    <a:masterClrMapping/>
  </p:clrMapOvr>
  <p:transition spd="slow">
    <p:strips dir="ru"/>
  </p:transition>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a:extLst>
              <a:ext uri="{FF2B5EF4-FFF2-40B4-BE49-F238E27FC236}">
                <a16:creationId xmlns:a16="http://schemas.microsoft.com/office/drawing/2014/main" id="{5904EB88-400E-4142-9D3C-C99507572AD1}"/>
              </a:ext>
            </a:extLst>
          </p:cNvPr>
          <p:cNvSpPr>
            <a:spLocks noGrp="1" noChangeArrowheads="1"/>
          </p:cNvSpPr>
          <p:nvPr>
            <p:ph type="title"/>
          </p:nvPr>
        </p:nvSpPr>
        <p:spPr/>
        <p:txBody>
          <a:bodyPr/>
          <a:lstStyle/>
          <a:p>
            <a:pPr eaLnBrk="1" hangingPunct="1"/>
            <a:r>
              <a:rPr lang="it-IT" altLang="it-IT" b="1">
                <a:solidFill>
                  <a:srgbClr val="FF0000"/>
                </a:solidFill>
              </a:rPr>
              <a:t>Derivati della vitamina D </a:t>
            </a:r>
          </a:p>
        </p:txBody>
      </p:sp>
      <p:sp>
        <p:nvSpPr>
          <p:cNvPr id="224259" name="Rectangle 3">
            <a:extLst>
              <a:ext uri="{FF2B5EF4-FFF2-40B4-BE49-F238E27FC236}">
                <a16:creationId xmlns:a16="http://schemas.microsoft.com/office/drawing/2014/main" id="{991DBF3E-5027-4591-9A68-EA414476AF4B}"/>
              </a:ext>
            </a:extLst>
          </p:cNvPr>
          <p:cNvSpPr>
            <a:spLocks noGrp="1" noChangeArrowheads="1"/>
          </p:cNvSpPr>
          <p:nvPr>
            <p:ph type="body" sz="half" idx="1"/>
          </p:nvPr>
        </p:nvSpPr>
        <p:spPr>
          <a:xfrm>
            <a:off x="457200" y="1484313"/>
            <a:ext cx="8435975" cy="5113337"/>
          </a:xfrm>
        </p:spPr>
        <p:txBody>
          <a:bodyPr/>
          <a:lstStyle/>
          <a:p>
            <a:pPr eaLnBrk="1" hangingPunct="1">
              <a:lnSpc>
                <a:spcPct val="80000"/>
              </a:lnSpc>
            </a:pPr>
            <a:r>
              <a:rPr lang="it-IT" altLang="it-IT" b="1" dirty="0" err="1">
                <a:solidFill>
                  <a:schemeClr val="accent2"/>
                </a:solidFill>
              </a:rPr>
              <a:t>Maxacalcitolo</a:t>
            </a:r>
            <a:r>
              <a:rPr lang="it-IT" altLang="it-IT" b="1" dirty="0">
                <a:solidFill>
                  <a:schemeClr val="accent2"/>
                </a:solidFill>
              </a:rPr>
              <a:t> </a:t>
            </a:r>
          </a:p>
          <a:p>
            <a:pPr eaLnBrk="1" hangingPunct="1">
              <a:lnSpc>
                <a:spcPct val="80000"/>
              </a:lnSpc>
            </a:pPr>
            <a:r>
              <a:rPr lang="it-IT" altLang="it-IT" b="1" dirty="0">
                <a:solidFill>
                  <a:schemeClr val="accent2"/>
                </a:solidFill>
              </a:rPr>
              <a:t>10 volte più potente del calcitriolo nell’</a:t>
            </a:r>
            <a:r>
              <a:rPr lang="it-IT" altLang="it-IT" b="1" dirty="0">
                <a:solidFill>
                  <a:srgbClr val="FF0000"/>
                </a:solidFill>
              </a:rPr>
              <a:t>inibizione della proliferazione</a:t>
            </a:r>
            <a:r>
              <a:rPr lang="it-IT" altLang="it-IT" b="1" dirty="0">
                <a:solidFill>
                  <a:schemeClr val="accent2"/>
                </a:solidFill>
              </a:rPr>
              <a:t> </a:t>
            </a:r>
            <a:r>
              <a:rPr lang="it-IT" altLang="it-IT" b="1" dirty="0" err="1">
                <a:solidFill>
                  <a:schemeClr val="accent2"/>
                </a:solidFill>
              </a:rPr>
              <a:t>cheratinocitaria</a:t>
            </a:r>
            <a:endParaRPr lang="it-IT" altLang="it-IT" b="1" dirty="0">
              <a:solidFill>
                <a:schemeClr val="accent2"/>
              </a:solidFill>
            </a:endParaRPr>
          </a:p>
          <a:p>
            <a:pPr eaLnBrk="1" hangingPunct="1">
              <a:lnSpc>
                <a:spcPct val="80000"/>
              </a:lnSpc>
            </a:pPr>
            <a:r>
              <a:rPr lang="it-IT" altLang="it-IT" b="1" dirty="0">
                <a:solidFill>
                  <a:schemeClr val="accent2"/>
                </a:solidFill>
              </a:rPr>
              <a:t>Maggiore </a:t>
            </a:r>
            <a:r>
              <a:rPr lang="it-IT" altLang="it-IT" b="1" dirty="0">
                <a:solidFill>
                  <a:srgbClr val="FF0000"/>
                </a:solidFill>
              </a:rPr>
              <a:t>efficacia</a:t>
            </a:r>
            <a:r>
              <a:rPr lang="it-IT" altLang="it-IT" b="1" dirty="0">
                <a:solidFill>
                  <a:schemeClr val="accent2"/>
                </a:solidFill>
              </a:rPr>
              <a:t> del </a:t>
            </a:r>
            <a:r>
              <a:rPr lang="it-IT" altLang="it-IT" b="1" dirty="0" err="1">
                <a:solidFill>
                  <a:schemeClr val="accent2"/>
                </a:solidFill>
              </a:rPr>
              <a:t>calcipotriene</a:t>
            </a:r>
            <a:r>
              <a:rPr lang="it-IT" altLang="it-IT" b="1" dirty="0">
                <a:solidFill>
                  <a:schemeClr val="accent2"/>
                </a:solidFill>
              </a:rPr>
              <a:t> e del </a:t>
            </a:r>
            <a:r>
              <a:rPr lang="it-IT" altLang="it-IT" b="1" dirty="0" err="1">
                <a:solidFill>
                  <a:schemeClr val="accent2"/>
                </a:solidFill>
              </a:rPr>
              <a:t>tacalcitolo</a:t>
            </a:r>
            <a:r>
              <a:rPr lang="it-IT" altLang="it-IT" b="1" dirty="0">
                <a:solidFill>
                  <a:schemeClr val="accent2"/>
                </a:solidFill>
              </a:rPr>
              <a:t> nella differenziazione </a:t>
            </a:r>
            <a:r>
              <a:rPr lang="it-IT" altLang="it-IT" b="1" dirty="0" err="1">
                <a:solidFill>
                  <a:schemeClr val="accent2"/>
                </a:solidFill>
              </a:rPr>
              <a:t>cheratinocitaria</a:t>
            </a:r>
            <a:endParaRPr lang="it-IT" altLang="it-IT" b="1" dirty="0">
              <a:solidFill>
                <a:schemeClr val="accent2"/>
              </a:solidFill>
            </a:endParaRPr>
          </a:p>
          <a:p>
            <a:pPr eaLnBrk="1" hangingPunct="1">
              <a:lnSpc>
                <a:spcPct val="80000"/>
              </a:lnSpc>
            </a:pPr>
            <a:r>
              <a:rPr lang="it-IT" altLang="it-IT" b="1" dirty="0">
                <a:solidFill>
                  <a:schemeClr val="accent2"/>
                </a:solidFill>
              </a:rPr>
              <a:t>Ha un impatto 60 volte </a:t>
            </a:r>
            <a:r>
              <a:rPr lang="it-IT" altLang="it-IT" b="1" dirty="0">
                <a:solidFill>
                  <a:srgbClr val="FF0000"/>
                </a:solidFill>
              </a:rPr>
              <a:t>minore</a:t>
            </a:r>
            <a:r>
              <a:rPr lang="it-IT" altLang="it-IT" b="1" dirty="0">
                <a:solidFill>
                  <a:schemeClr val="accent2"/>
                </a:solidFill>
              </a:rPr>
              <a:t> del </a:t>
            </a:r>
            <a:r>
              <a:rPr lang="it-IT" altLang="it-IT" b="1" dirty="0" err="1">
                <a:solidFill>
                  <a:schemeClr val="accent2"/>
                </a:solidFill>
              </a:rPr>
              <a:t>calcipotriene</a:t>
            </a:r>
            <a:r>
              <a:rPr lang="it-IT" altLang="it-IT" b="1" dirty="0">
                <a:solidFill>
                  <a:schemeClr val="accent2"/>
                </a:solidFill>
              </a:rPr>
              <a:t> sul metabolismo del calcio</a:t>
            </a:r>
          </a:p>
          <a:p>
            <a:pPr eaLnBrk="1" hangingPunct="1">
              <a:lnSpc>
                <a:spcPct val="80000"/>
              </a:lnSpc>
            </a:pPr>
            <a:endParaRPr lang="it-IT" altLang="it-IT" b="1" dirty="0">
              <a:solidFill>
                <a:schemeClr val="accent2"/>
              </a:solidFill>
            </a:endParaRPr>
          </a:p>
          <a:p>
            <a:pPr eaLnBrk="1" hangingPunct="1">
              <a:lnSpc>
                <a:spcPct val="80000"/>
              </a:lnSpc>
            </a:pPr>
            <a:endParaRPr lang="it-IT" altLang="it-IT" b="1" dirty="0">
              <a:solidFill>
                <a:schemeClr val="accent2"/>
              </a:solidFill>
            </a:endParaRPr>
          </a:p>
        </p:txBody>
      </p:sp>
    </p:spTree>
    <p:extLst>
      <p:ext uri="{BB962C8B-B14F-4D97-AF65-F5344CB8AC3E}">
        <p14:creationId xmlns:p14="http://schemas.microsoft.com/office/powerpoint/2010/main" val="1064384645"/>
      </p:ext>
    </p:extLst>
  </p:cSld>
  <p:clrMapOvr>
    <a:masterClrMapping/>
  </p:clrMapOvr>
  <p:transition spd="slow">
    <p:strips dir="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olo 1">
            <a:extLst>
              <a:ext uri="{FF2B5EF4-FFF2-40B4-BE49-F238E27FC236}">
                <a16:creationId xmlns:a16="http://schemas.microsoft.com/office/drawing/2014/main" id="{DCA298D9-681F-41C3-A13C-C70BEABD219E}"/>
              </a:ext>
            </a:extLst>
          </p:cNvPr>
          <p:cNvSpPr>
            <a:spLocks noGrp="1" noChangeArrowheads="1"/>
          </p:cNvSpPr>
          <p:nvPr>
            <p:ph type="title"/>
          </p:nvPr>
        </p:nvSpPr>
        <p:spPr>
          <a:xfrm>
            <a:off x="457200" y="115888"/>
            <a:ext cx="8229600" cy="706437"/>
          </a:xfrm>
        </p:spPr>
        <p:txBody>
          <a:bodyPr/>
          <a:lstStyle/>
          <a:p>
            <a:r>
              <a:rPr lang="it-IT" altLang="it-IT" b="1">
                <a:solidFill>
                  <a:srgbClr val="FF0000"/>
                </a:solidFill>
              </a:rPr>
              <a:t>Veicoli</a:t>
            </a:r>
            <a:endParaRPr lang="en-GB" altLang="it-IT"/>
          </a:p>
        </p:txBody>
      </p:sp>
      <p:sp>
        <p:nvSpPr>
          <p:cNvPr id="27651" name="Segnaposto contenuto 2">
            <a:extLst>
              <a:ext uri="{FF2B5EF4-FFF2-40B4-BE49-F238E27FC236}">
                <a16:creationId xmlns:a16="http://schemas.microsoft.com/office/drawing/2014/main" id="{BC18127E-0558-4C92-9649-0C43DCFDB99D}"/>
              </a:ext>
            </a:extLst>
          </p:cNvPr>
          <p:cNvSpPr>
            <a:spLocks noGrp="1" noChangeArrowheads="1"/>
          </p:cNvSpPr>
          <p:nvPr>
            <p:ph idx="1"/>
          </p:nvPr>
        </p:nvSpPr>
        <p:spPr>
          <a:xfrm>
            <a:off x="457200" y="1125538"/>
            <a:ext cx="8507413" cy="5688012"/>
          </a:xfrm>
        </p:spPr>
        <p:txBody>
          <a:bodyPr/>
          <a:lstStyle/>
          <a:p>
            <a:r>
              <a:rPr lang="it-IT" altLang="it-IT" sz="2800" b="1" dirty="0">
                <a:solidFill>
                  <a:schemeClr val="accent2"/>
                </a:solidFill>
              </a:rPr>
              <a:t>Scelta del veicolo dipende dalle caratteristiche del principio attivo</a:t>
            </a:r>
          </a:p>
          <a:p>
            <a:r>
              <a:rPr lang="it-IT" altLang="it-IT" sz="2800" b="1" dirty="0">
                <a:solidFill>
                  <a:schemeClr val="accent2"/>
                </a:solidFill>
              </a:rPr>
              <a:t>Ogni farmaco dovrebbe avere il suo specifico veicolo per modulare al meglio il rilascio del principio attivo</a:t>
            </a:r>
          </a:p>
          <a:p>
            <a:r>
              <a:rPr lang="it-IT" altLang="it-IT" sz="2800" b="1" dirty="0">
                <a:solidFill>
                  <a:schemeClr val="accent2"/>
                </a:solidFill>
              </a:rPr>
              <a:t>Il rilascio e l’assorbimento del farmaco dipendono dalle proprietà fisico-chimiche della formulazione</a:t>
            </a:r>
          </a:p>
          <a:p>
            <a:r>
              <a:rPr lang="it-IT" altLang="it-IT" sz="2800" b="1" dirty="0">
                <a:solidFill>
                  <a:schemeClr val="accent2"/>
                </a:solidFill>
              </a:rPr>
              <a:t>La scelta del veicolo dovrebbe tenere conto anche della </a:t>
            </a:r>
            <a:r>
              <a:rPr lang="it-IT" altLang="it-IT" sz="2800" b="1" dirty="0" err="1">
                <a:solidFill>
                  <a:schemeClr val="accent2"/>
                </a:solidFill>
              </a:rPr>
              <a:t>cosmeticità</a:t>
            </a:r>
            <a:r>
              <a:rPr lang="it-IT" altLang="it-IT" sz="2800" b="1" dirty="0">
                <a:solidFill>
                  <a:schemeClr val="accent2"/>
                </a:solidFill>
              </a:rPr>
              <a:t> del prodotto</a:t>
            </a:r>
            <a:endParaRPr lang="en-GB" altLang="it-IT" sz="2800" b="1" dirty="0">
              <a:solidFill>
                <a:schemeClr val="accent2"/>
              </a:solidFill>
            </a:endParaRPr>
          </a:p>
          <a:p>
            <a:endParaRPr lang="en-GB" altLang="it-IT" dirty="0"/>
          </a:p>
        </p:txBody>
      </p:sp>
    </p:spTree>
    <p:extLst>
      <p:ext uri="{BB962C8B-B14F-4D97-AF65-F5344CB8AC3E}">
        <p14:creationId xmlns:p14="http://schemas.microsoft.com/office/powerpoint/2010/main" val="669467742"/>
      </p:ext>
    </p:extLst>
  </p:cSld>
  <p:clrMapOvr>
    <a:masterClrMapping/>
  </p:clrMapOvr>
  <p:transition spd="slow">
    <p:strips dir="ru"/>
  </p:transition>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a:extLst>
              <a:ext uri="{FF2B5EF4-FFF2-40B4-BE49-F238E27FC236}">
                <a16:creationId xmlns:a16="http://schemas.microsoft.com/office/drawing/2014/main" id="{FE4485C5-3805-4897-9853-C5E39EBBBB2A}"/>
              </a:ext>
            </a:extLst>
          </p:cNvPr>
          <p:cNvSpPr>
            <a:spLocks noGrp="1" noChangeArrowheads="1"/>
          </p:cNvSpPr>
          <p:nvPr>
            <p:ph type="title"/>
          </p:nvPr>
        </p:nvSpPr>
        <p:spPr/>
        <p:txBody>
          <a:bodyPr/>
          <a:lstStyle/>
          <a:p>
            <a:pPr eaLnBrk="1" hangingPunct="1"/>
            <a:r>
              <a:rPr lang="it-IT" altLang="it-IT" b="1">
                <a:solidFill>
                  <a:srgbClr val="FF0000"/>
                </a:solidFill>
              </a:rPr>
              <a:t>Derivati della vitamina D </a:t>
            </a:r>
          </a:p>
        </p:txBody>
      </p:sp>
      <p:sp>
        <p:nvSpPr>
          <p:cNvPr id="225283" name="Rectangle 3">
            <a:extLst>
              <a:ext uri="{FF2B5EF4-FFF2-40B4-BE49-F238E27FC236}">
                <a16:creationId xmlns:a16="http://schemas.microsoft.com/office/drawing/2014/main" id="{A6A40F3E-446E-428E-931C-D0F311BA0090}"/>
              </a:ext>
            </a:extLst>
          </p:cNvPr>
          <p:cNvSpPr>
            <a:spLocks noGrp="1" noChangeArrowheads="1"/>
          </p:cNvSpPr>
          <p:nvPr>
            <p:ph type="body" sz="half" idx="1"/>
          </p:nvPr>
        </p:nvSpPr>
        <p:spPr>
          <a:xfrm>
            <a:off x="457200" y="1484313"/>
            <a:ext cx="8435975" cy="5113337"/>
          </a:xfrm>
        </p:spPr>
        <p:txBody>
          <a:bodyPr/>
          <a:lstStyle/>
          <a:p>
            <a:pPr eaLnBrk="1" hangingPunct="1">
              <a:lnSpc>
                <a:spcPct val="80000"/>
              </a:lnSpc>
            </a:pPr>
            <a:r>
              <a:rPr lang="it-IT" altLang="it-IT" b="1" dirty="0">
                <a:solidFill>
                  <a:schemeClr val="accent2"/>
                </a:solidFill>
              </a:rPr>
              <a:t>La probabilità di eventi avversi è bassa</a:t>
            </a:r>
          </a:p>
          <a:p>
            <a:pPr eaLnBrk="1" hangingPunct="1">
              <a:lnSpc>
                <a:spcPct val="80000"/>
              </a:lnSpc>
            </a:pPr>
            <a:r>
              <a:rPr lang="it-IT" altLang="it-IT" b="1" dirty="0">
                <a:solidFill>
                  <a:schemeClr val="accent2"/>
                </a:solidFill>
              </a:rPr>
              <a:t>Principalmente sono </a:t>
            </a:r>
            <a:r>
              <a:rPr lang="it-IT" altLang="it-IT" b="1" dirty="0">
                <a:solidFill>
                  <a:srgbClr val="FF0000"/>
                </a:solidFill>
              </a:rPr>
              <a:t>irritazione</a:t>
            </a:r>
            <a:r>
              <a:rPr lang="it-IT" altLang="it-IT" b="1" dirty="0">
                <a:solidFill>
                  <a:schemeClr val="accent2"/>
                </a:solidFill>
              </a:rPr>
              <a:t> </a:t>
            </a:r>
            <a:r>
              <a:rPr lang="it-IT" altLang="it-IT" b="1" dirty="0" err="1">
                <a:solidFill>
                  <a:schemeClr val="accent2"/>
                </a:solidFill>
              </a:rPr>
              <a:t>perilesionale</a:t>
            </a:r>
            <a:r>
              <a:rPr lang="it-IT" altLang="it-IT" b="1" dirty="0">
                <a:solidFill>
                  <a:schemeClr val="accent2"/>
                </a:solidFill>
              </a:rPr>
              <a:t> e lieve </a:t>
            </a:r>
            <a:r>
              <a:rPr lang="it-IT" altLang="it-IT" b="1" dirty="0">
                <a:solidFill>
                  <a:srgbClr val="FF0000"/>
                </a:solidFill>
              </a:rPr>
              <a:t>fotosensibilità</a:t>
            </a:r>
          </a:p>
          <a:p>
            <a:pPr eaLnBrk="1" hangingPunct="1">
              <a:lnSpc>
                <a:spcPct val="80000"/>
              </a:lnSpc>
            </a:pPr>
            <a:r>
              <a:rPr lang="it-IT" altLang="it-IT" b="1" dirty="0">
                <a:solidFill>
                  <a:schemeClr val="accent2"/>
                </a:solidFill>
              </a:rPr>
              <a:t>Si riduce diminuendo la </a:t>
            </a:r>
            <a:r>
              <a:rPr lang="it-IT" altLang="it-IT" b="1" dirty="0">
                <a:solidFill>
                  <a:srgbClr val="FF0000"/>
                </a:solidFill>
              </a:rPr>
              <a:t>frequenza</a:t>
            </a:r>
            <a:r>
              <a:rPr lang="it-IT" altLang="it-IT" b="1" dirty="0">
                <a:solidFill>
                  <a:schemeClr val="accent2"/>
                </a:solidFill>
              </a:rPr>
              <a:t> di applicazione o associando l’analogo della vitamina D con corticosteroidi topici</a:t>
            </a:r>
          </a:p>
          <a:p>
            <a:pPr eaLnBrk="1" hangingPunct="1">
              <a:lnSpc>
                <a:spcPct val="80000"/>
              </a:lnSpc>
            </a:pPr>
            <a:r>
              <a:rPr lang="it-IT" altLang="it-IT" b="1" dirty="0">
                <a:solidFill>
                  <a:schemeClr val="accent2"/>
                </a:solidFill>
              </a:rPr>
              <a:t>Non superando la dose massima/settimana </a:t>
            </a:r>
            <a:r>
              <a:rPr lang="it-IT" altLang="it-IT" b="1" dirty="0">
                <a:solidFill>
                  <a:srgbClr val="FF0000"/>
                </a:solidFill>
              </a:rPr>
              <a:t>non</a:t>
            </a:r>
            <a:r>
              <a:rPr lang="it-IT" altLang="it-IT" b="1" dirty="0">
                <a:solidFill>
                  <a:schemeClr val="accent2"/>
                </a:solidFill>
              </a:rPr>
              <a:t> hanno impatto sul metabolismo osseo</a:t>
            </a:r>
          </a:p>
          <a:p>
            <a:pPr eaLnBrk="1" hangingPunct="1">
              <a:lnSpc>
                <a:spcPct val="80000"/>
              </a:lnSpc>
            </a:pPr>
            <a:r>
              <a:rPr lang="it-IT" altLang="it-IT" b="1" dirty="0">
                <a:solidFill>
                  <a:schemeClr val="accent2"/>
                </a:solidFill>
              </a:rPr>
              <a:t>Categoria C in gravidanza</a:t>
            </a:r>
          </a:p>
        </p:txBody>
      </p:sp>
    </p:spTree>
  </p:cSld>
  <p:clrMapOvr>
    <a:masterClrMapping/>
  </p:clrMapOvr>
  <p:transition spd="slow">
    <p:strips dir="ru"/>
  </p:transition>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6D248800-4EA6-4ADD-B2DF-7A8847F7078B}"/>
              </a:ext>
            </a:extLst>
          </p:cNvPr>
          <p:cNvPicPr>
            <a:picLocks noChangeAspect="1"/>
          </p:cNvPicPr>
          <p:nvPr/>
        </p:nvPicPr>
        <p:blipFill>
          <a:blip r:embed="rId2" cstate="email">
            <a:lum bright="-20000" contrast="40000"/>
            <a:extLst>
              <a:ext uri="{28A0092B-C50C-407E-A947-70E740481C1C}">
                <a14:useLocalDpi xmlns:a14="http://schemas.microsoft.com/office/drawing/2010/main"/>
              </a:ext>
            </a:extLst>
          </a:blip>
          <a:stretch>
            <a:fillRect/>
          </a:stretch>
        </p:blipFill>
        <p:spPr>
          <a:xfrm>
            <a:off x="107504" y="260648"/>
            <a:ext cx="4990693" cy="3240360"/>
          </a:xfrm>
          <a:prstGeom prst="rect">
            <a:avLst/>
          </a:prstGeom>
        </p:spPr>
      </p:pic>
      <p:pic>
        <p:nvPicPr>
          <p:cNvPr id="8" name="Immagine 7">
            <a:extLst>
              <a:ext uri="{FF2B5EF4-FFF2-40B4-BE49-F238E27FC236}">
                <a16:creationId xmlns:a16="http://schemas.microsoft.com/office/drawing/2014/main" id="{C427FFBA-C0EB-4704-9063-4DE500706A9E}"/>
              </a:ext>
            </a:extLst>
          </p:cNvPr>
          <p:cNvPicPr>
            <a:picLocks noChangeAspect="1"/>
          </p:cNvPicPr>
          <p:nvPr/>
        </p:nvPicPr>
        <p:blipFill rotWithShape="1">
          <a:blip r:embed="rId3" cstate="email">
            <a:lum bright="-20000" contrast="40000"/>
            <a:extLst>
              <a:ext uri="{28A0092B-C50C-407E-A947-70E740481C1C}">
                <a14:useLocalDpi xmlns:a14="http://schemas.microsoft.com/office/drawing/2010/main"/>
              </a:ext>
            </a:extLst>
          </a:blip>
          <a:srcRect l="1946" r="4542"/>
          <a:stretch/>
        </p:blipFill>
        <p:spPr>
          <a:xfrm>
            <a:off x="5436096" y="2924944"/>
            <a:ext cx="3456384" cy="3684969"/>
          </a:xfrm>
          <a:prstGeom prst="rect">
            <a:avLst/>
          </a:prstGeom>
        </p:spPr>
      </p:pic>
      <p:sp>
        <p:nvSpPr>
          <p:cNvPr id="2" name="Ovale 1">
            <a:extLst>
              <a:ext uri="{FF2B5EF4-FFF2-40B4-BE49-F238E27FC236}">
                <a16:creationId xmlns:a16="http://schemas.microsoft.com/office/drawing/2014/main" id="{48828600-E208-4BDD-8B7B-09CC82F4D8C5}"/>
              </a:ext>
            </a:extLst>
          </p:cNvPr>
          <p:cNvSpPr/>
          <p:nvPr/>
        </p:nvSpPr>
        <p:spPr bwMode="auto">
          <a:xfrm>
            <a:off x="35496" y="980728"/>
            <a:ext cx="2123728" cy="432048"/>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000" b="1" i="0" u="none" strike="noStrike" cap="none" normalizeH="0" baseline="0">
              <a:ln>
                <a:noFill/>
              </a:ln>
              <a:solidFill>
                <a:schemeClr val="tx1"/>
              </a:solidFill>
              <a:effectLst/>
              <a:latin typeface="Arial" charset="0"/>
            </a:endParaRPr>
          </a:p>
        </p:txBody>
      </p:sp>
      <p:sp>
        <p:nvSpPr>
          <p:cNvPr id="5" name="Ovale 4">
            <a:extLst>
              <a:ext uri="{FF2B5EF4-FFF2-40B4-BE49-F238E27FC236}">
                <a16:creationId xmlns:a16="http://schemas.microsoft.com/office/drawing/2014/main" id="{89390CD4-A0CA-43E6-A356-4F2F45E1258C}"/>
              </a:ext>
            </a:extLst>
          </p:cNvPr>
          <p:cNvSpPr/>
          <p:nvPr/>
        </p:nvSpPr>
        <p:spPr bwMode="auto">
          <a:xfrm>
            <a:off x="35496" y="1556792"/>
            <a:ext cx="2051720" cy="504056"/>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000" b="1" i="0" u="none" strike="noStrike" cap="none" normalizeH="0" baseline="0">
              <a:ln>
                <a:noFill/>
              </a:ln>
              <a:solidFill>
                <a:schemeClr val="tx1"/>
              </a:solidFill>
              <a:effectLst/>
              <a:latin typeface="Arial" charset="0"/>
            </a:endParaRPr>
          </a:p>
        </p:txBody>
      </p:sp>
      <p:sp>
        <p:nvSpPr>
          <p:cNvPr id="7" name="Ovale 6">
            <a:extLst>
              <a:ext uri="{FF2B5EF4-FFF2-40B4-BE49-F238E27FC236}">
                <a16:creationId xmlns:a16="http://schemas.microsoft.com/office/drawing/2014/main" id="{2A645783-EDAD-4596-88EE-D4F01F6162E1}"/>
              </a:ext>
            </a:extLst>
          </p:cNvPr>
          <p:cNvSpPr/>
          <p:nvPr/>
        </p:nvSpPr>
        <p:spPr bwMode="auto">
          <a:xfrm>
            <a:off x="35496" y="2132856"/>
            <a:ext cx="1979712" cy="504056"/>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000" b="1" i="0" u="none" strike="noStrike" cap="none" normalizeH="0" baseline="0">
              <a:ln>
                <a:noFill/>
              </a:ln>
              <a:solidFill>
                <a:schemeClr val="tx1"/>
              </a:solidFill>
              <a:effectLst/>
              <a:latin typeface="Arial" charset="0"/>
            </a:endParaRPr>
          </a:p>
        </p:txBody>
      </p:sp>
      <p:sp>
        <p:nvSpPr>
          <p:cNvPr id="9" name="Ovale 8">
            <a:extLst>
              <a:ext uri="{FF2B5EF4-FFF2-40B4-BE49-F238E27FC236}">
                <a16:creationId xmlns:a16="http://schemas.microsoft.com/office/drawing/2014/main" id="{3740812C-50AC-4C7D-BB9C-EEB039C7C24A}"/>
              </a:ext>
            </a:extLst>
          </p:cNvPr>
          <p:cNvSpPr/>
          <p:nvPr/>
        </p:nvSpPr>
        <p:spPr bwMode="auto">
          <a:xfrm>
            <a:off x="35496" y="2717304"/>
            <a:ext cx="1944216" cy="351656"/>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0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919417791"/>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P spid="9" grpId="0" animBg="1"/>
    </p:bldLst>
  </p:timing>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a:extLst>
              <a:ext uri="{FF2B5EF4-FFF2-40B4-BE49-F238E27FC236}">
                <a16:creationId xmlns:a16="http://schemas.microsoft.com/office/drawing/2014/main" id="{FE4485C5-3805-4897-9853-C5E39EBBBB2A}"/>
              </a:ext>
            </a:extLst>
          </p:cNvPr>
          <p:cNvSpPr>
            <a:spLocks noGrp="1" noChangeArrowheads="1"/>
          </p:cNvSpPr>
          <p:nvPr>
            <p:ph type="title"/>
          </p:nvPr>
        </p:nvSpPr>
        <p:spPr/>
        <p:txBody>
          <a:bodyPr/>
          <a:lstStyle/>
          <a:p>
            <a:pPr eaLnBrk="1" hangingPunct="1"/>
            <a:r>
              <a:rPr lang="it-IT" altLang="it-IT" b="1">
                <a:solidFill>
                  <a:srgbClr val="FF0000"/>
                </a:solidFill>
              </a:rPr>
              <a:t>Derivati della vitamina D </a:t>
            </a:r>
          </a:p>
        </p:txBody>
      </p:sp>
      <p:sp>
        <p:nvSpPr>
          <p:cNvPr id="225283" name="Rectangle 3">
            <a:extLst>
              <a:ext uri="{FF2B5EF4-FFF2-40B4-BE49-F238E27FC236}">
                <a16:creationId xmlns:a16="http://schemas.microsoft.com/office/drawing/2014/main" id="{A6A40F3E-446E-428E-931C-D0F311BA0090}"/>
              </a:ext>
            </a:extLst>
          </p:cNvPr>
          <p:cNvSpPr>
            <a:spLocks noGrp="1" noChangeArrowheads="1"/>
          </p:cNvSpPr>
          <p:nvPr>
            <p:ph type="body" sz="half" idx="1"/>
          </p:nvPr>
        </p:nvSpPr>
        <p:spPr>
          <a:xfrm>
            <a:off x="457200" y="1484313"/>
            <a:ext cx="8435975" cy="5113337"/>
          </a:xfrm>
        </p:spPr>
        <p:txBody>
          <a:bodyPr/>
          <a:lstStyle/>
          <a:p>
            <a:pPr eaLnBrk="1" hangingPunct="1">
              <a:lnSpc>
                <a:spcPct val="80000"/>
              </a:lnSpc>
            </a:pPr>
            <a:r>
              <a:rPr lang="it-IT" altLang="it-IT" b="1" dirty="0">
                <a:solidFill>
                  <a:schemeClr val="accent2"/>
                </a:solidFill>
              </a:rPr>
              <a:t>Associati a steroidi nella terapia topica della psoriasi</a:t>
            </a:r>
          </a:p>
          <a:p>
            <a:pPr eaLnBrk="1" hangingPunct="1">
              <a:lnSpc>
                <a:spcPct val="80000"/>
              </a:lnSpc>
            </a:pPr>
            <a:r>
              <a:rPr lang="it-IT" altLang="it-IT" b="1" dirty="0">
                <a:solidFill>
                  <a:schemeClr val="accent2"/>
                </a:solidFill>
              </a:rPr>
              <a:t>Aumentano </a:t>
            </a:r>
            <a:r>
              <a:rPr lang="it-IT" altLang="it-IT" b="1" dirty="0">
                <a:solidFill>
                  <a:srgbClr val="FF0000"/>
                </a:solidFill>
              </a:rPr>
              <a:t>risposta clinica</a:t>
            </a:r>
            <a:r>
              <a:rPr lang="it-IT" altLang="it-IT" b="1" dirty="0">
                <a:solidFill>
                  <a:schemeClr val="accent2"/>
                </a:solidFill>
              </a:rPr>
              <a:t> e tolleranza</a:t>
            </a:r>
          </a:p>
          <a:p>
            <a:pPr eaLnBrk="1" hangingPunct="1">
              <a:lnSpc>
                <a:spcPct val="80000"/>
              </a:lnSpc>
            </a:pPr>
            <a:r>
              <a:rPr lang="it-IT" altLang="it-IT" b="1" dirty="0">
                <a:solidFill>
                  <a:schemeClr val="accent2"/>
                </a:solidFill>
              </a:rPr>
              <a:t>Riduzione del </a:t>
            </a:r>
            <a:r>
              <a:rPr lang="it-IT" altLang="it-IT" b="1" dirty="0">
                <a:solidFill>
                  <a:srgbClr val="FF0000"/>
                </a:solidFill>
              </a:rPr>
              <a:t>rischio</a:t>
            </a:r>
            <a:r>
              <a:rPr lang="it-IT" altLang="it-IT" b="1" dirty="0">
                <a:solidFill>
                  <a:schemeClr val="accent2"/>
                </a:solidFill>
              </a:rPr>
              <a:t> di atrofia e rebound steroide-relato</a:t>
            </a:r>
          </a:p>
          <a:p>
            <a:pPr eaLnBrk="1" hangingPunct="1">
              <a:lnSpc>
                <a:spcPct val="80000"/>
              </a:lnSpc>
            </a:pPr>
            <a:r>
              <a:rPr lang="it-IT" altLang="it-IT" b="1" dirty="0">
                <a:solidFill>
                  <a:schemeClr val="accent2"/>
                </a:solidFill>
              </a:rPr>
              <a:t>L’associazione </a:t>
            </a:r>
            <a:r>
              <a:rPr lang="it-IT" altLang="it-IT" b="1" dirty="0" err="1">
                <a:solidFill>
                  <a:schemeClr val="accent2"/>
                </a:solidFill>
              </a:rPr>
              <a:t>calcipotriene+steroide</a:t>
            </a:r>
            <a:r>
              <a:rPr lang="it-IT" altLang="it-IT" b="1" dirty="0">
                <a:solidFill>
                  <a:schemeClr val="accent2"/>
                </a:solidFill>
              </a:rPr>
              <a:t> determina un aumento del </a:t>
            </a:r>
            <a:r>
              <a:rPr lang="it-IT" altLang="it-IT" b="1" dirty="0">
                <a:solidFill>
                  <a:srgbClr val="FF0000"/>
                </a:solidFill>
              </a:rPr>
              <a:t>tempo di remissione</a:t>
            </a:r>
            <a:r>
              <a:rPr lang="it-IT" altLang="it-IT" b="1" dirty="0">
                <a:solidFill>
                  <a:schemeClr val="accent2"/>
                </a:solidFill>
              </a:rPr>
              <a:t> dopo interruzione della terapia nel pz con psoriasi lieve</a:t>
            </a:r>
          </a:p>
          <a:p>
            <a:pPr eaLnBrk="1" hangingPunct="1">
              <a:lnSpc>
                <a:spcPct val="80000"/>
              </a:lnSpc>
            </a:pPr>
            <a:r>
              <a:rPr lang="it-IT" altLang="it-IT" b="1" dirty="0">
                <a:solidFill>
                  <a:schemeClr val="accent2"/>
                </a:solidFill>
              </a:rPr>
              <a:t>NB applicare con cautela l’associazione nelle </a:t>
            </a:r>
            <a:r>
              <a:rPr lang="it-IT" altLang="it-IT" b="1" dirty="0">
                <a:solidFill>
                  <a:srgbClr val="FF0000"/>
                </a:solidFill>
              </a:rPr>
              <a:t>zone </a:t>
            </a:r>
            <a:r>
              <a:rPr lang="it-IT" altLang="it-IT" b="1" dirty="0" err="1">
                <a:solidFill>
                  <a:srgbClr val="FF0000"/>
                </a:solidFill>
              </a:rPr>
              <a:t>flessurali</a:t>
            </a:r>
            <a:r>
              <a:rPr lang="it-IT" altLang="it-IT" b="1" dirty="0">
                <a:solidFill>
                  <a:schemeClr val="accent2"/>
                </a:solidFill>
              </a:rPr>
              <a:t> per il rischio di atrofia steroide-relato</a:t>
            </a:r>
          </a:p>
        </p:txBody>
      </p:sp>
    </p:spTree>
    <p:extLst>
      <p:ext uri="{BB962C8B-B14F-4D97-AF65-F5344CB8AC3E}">
        <p14:creationId xmlns:p14="http://schemas.microsoft.com/office/powerpoint/2010/main" val="2876571768"/>
      </p:ext>
    </p:extLst>
  </p:cSld>
  <p:clrMapOvr>
    <a:masterClrMapping/>
  </p:clrMapOvr>
  <p:transition spd="slow">
    <p:strips dir="ru"/>
  </p:transition>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a:extLst>
              <a:ext uri="{FF2B5EF4-FFF2-40B4-BE49-F238E27FC236}">
                <a16:creationId xmlns:a16="http://schemas.microsoft.com/office/drawing/2014/main" id="{FE4485C5-3805-4897-9853-C5E39EBBBB2A}"/>
              </a:ext>
            </a:extLst>
          </p:cNvPr>
          <p:cNvSpPr>
            <a:spLocks noGrp="1" noChangeArrowheads="1"/>
          </p:cNvSpPr>
          <p:nvPr>
            <p:ph type="title"/>
          </p:nvPr>
        </p:nvSpPr>
        <p:spPr/>
        <p:txBody>
          <a:bodyPr/>
          <a:lstStyle/>
          <a:p>
            <a:pPr eaLnBrk="1" hangingPunct="1"/>
            <a:r>
              <a:rPr lang="it-IT" altLang="it-IT" b="1">
                <a:solidFill>
                  <a:srgbClr val="FF0000"/>
                </a:solidFill>
              </a:rPr>
              <a:t>Derivati della vitamina D </a:t>
            </a:r>
          </a:p>
        </p:txBody>
      </p:sp>
      <p:sp>
        <p:nvSpPr>
          <p:cNvPr id="225283" name="Rectangle 3">
            <a:extLst>
              <a:ext uri="{FF2B5EF4-FFF2-40B4-BE49-F238E27FC236}">
                <a16:creationId xmlns:a16="http://schemas.microsoft.com/office/drawing/2014/main" id="{A6A40F3E-446E-428E-931C-D0F311BA0090}"/>
              </a:ext>
            </a:extLst>
          </p:cNvPr>
          <p:cNvSpPr>
            <a:spLocks noGrp="1" noChangeArrowheads="1"/>
          </p:cNvSpPr>
          <p:nvPr>
            <p:ph type="body" sz="half" idx="1"/>
          </p:nvPr>
        </p:nvSpPr>
        <p:spPr>
          <a:xfrm>
            <a:off x="457200" y="1484313"/>
            <a:ext cx="8435975" cy="5113337"/>
          </a:xfrm>
        </p:spPr>
        <p:txBody>
          <a:bodyPr/>
          <a:lstStyle/>
          <a:p>
            <a:pPr eaLnBrk="1" hangingPunct="1">
              <a:lnSpc>
                <a:spcPct val="80000"/>
              </a:lnSpc>
            </a:pPr>
            <a:r>
              <a:rPr lang="it-IT" altLang="it-IT" b="1" dirty="0">
                <a:solidFill>
                  <a:schemeClr val="accent2"/>
                </a:solidFill>
              </a:rPr>
              <a:t>Possono essere associati a </a:t>
            </a:r>
            <a:r>
              <a:rPr lang="it-IT" altLang="it-IT" b="1" dirty="0">
                <a:solidFill>
                  <a:srgbClr val="FF0000"/>
                </a:solidFill>
              </a:rPr>
              <a:t>fototerapia</a:t>
            </a:r>
          </a:p>
          <a:p>
            <a:pPr eaLnBrk="1" hangingPunct="1">
              <a:lnSpc>
                <a:spcPct val="80000"/>
              </a:lnSpc>
            </a:pPr>
            <a:r>
              <a:rPr lang="it-IT" altLang="it-IT" b="1" dirty="0">
                <a:solidFill>
                  <a:schemeClr val="accent2"/>
                </a:solidFill>
              </a:rPr>
              <a:t>Studi hanno dimostrato una maggiore efficacia terapeutica per l’associazione </a:t>
            </a:r>
            <a:r>
              <a:rPr lang="it-IT" altLang="it-IT" b="1" dirty="0" err="1">
                <a:solidFill>
                  <a:schemeClr val="accent2"/>
                </a:solidFill>
              </a:rPr>
              <a:t>calcipotriene</a:t>
            </a:r>
            <a:r>
              <a:rPr lang="it-IT" altLang="it-IT" b="1" dirty="0">
                <a:solidFill>
                  <a:schemeClr val="accent2"/>
                </a:solidFill>
              </a:rPr>
              <a:t> + UVB </a:t>
            </a:r>
          </a:p>
          <a:p>
            <a:pPr eaLnBrk="1" hangingPunct="1">
              <a:lnSpc>
                <a:spcPct val="80000"/>
              </a:lnSpc>
            </a:pPr>
            <a:r>
              <a:rPr lang="it-IT" altLang="it-IT" b="1" dirty="0">
                <a:solidFill>
                  <a:schemeClr val="accent2"/>
                </a:solidFill>
              </a:rPr>
              <a:t>Idem per la PUVA, dove la più rapida risposta alla terapia si associa ad una riduzione del numero di sedute e quindi di DCT somministrata</a:t>
            </a:r>
          </a:p>
          <a:p>
            <a:pPr eaLnBrk="1" hangingPunct="1">
              <a:lnSpc>
                <a:spcPct val="80000"/>
              </a:lnSpc>
            </a:pPr>
            <a:r>
              <a:rPr lang="it-IT" altLang="it-IT" b="1" dirty="0">
                <a:solidFill>
                  <a:schemeClr val="accent2"/>
                </a:solidFill>
              </a:rPr>
              <a:t>NB il </a:t>
            </a:r>
            <a:r>
              <a:rPr lang="it-IT" altLang="it-IT" b="1" dirty="0" err="1">
                <a:solidFill>
                  <a:schemeClr val="accent2"/>
                </a:solidFill>
              </a:rPr>
              <a:t>calcipotriene</a:t>
            </a:r>
            <a:r>
              <a:rPr lang="it-IT" altLang="it-IT" b="1" dirty="0">
                <a:solidFill>
                  <a:schemeClr val="accent2"/>
                </a:solidFill>
              </a:rPr>
              <a:t> deve essere applicato dopo la fototerapia in quando i raggi UV lo degradano</a:t>
            </a:r>
          </a:p>
        </p:txBody>
      </p:sp>
    </p:spTree>
    <p:extLst>
      <p:ext uri="{BB962C8B-B14F-4D97-AF65-F5344CB8AC3E}">
        <p14:creationId xmlns:p14="http://schemas.microsoft.com/office/powerpoint/2010/main" val="3262837375"/>
      </p:ext>
    </p:extLst>
  </p:cSld>
  <p:clrMapOvr>
    <a:masterClrMapping/>
  </p:clrMapOvr>
  <p:transition spd="slow">
    <p:strips dir="ru"/>
  </p:transition>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a:extLst>
              <a:ext uri="{FF2B5EF4-FFF2-40B4-BE49-F238E27FC236}">
                <a16:creationId xmlns:a16="http://schemas.microsoft.com/office/drawing/2014/main" id="{9D7185CA-F00C-4FFB-B47F-21874E761B7E}"/>
              </a:ext>
            </a:extLst>
          </p:cNvPr>
          <p:cNvSpPr>
            <a:spLocks noGrp="1" noChangeArrowheads="1"/>
          </p:cNvSpPr>
          <p:nvPr>
            <p:ph type="title"/>
          </p:nvPr>
        </p:nvSpPr>
        <p:spPr/>
        <p:txBody>
          <a:bodyPr/>
          <a:lstStyle/>
          <a:p>
            <a:pPr eaLnBrk="1" hangingPunct="1"/>
            <a:r>
              <a:rPr lang="it-IT" altLang="it-IT" b="1">
                <a:solidFill>
                  <a:srgbClr val="FF0000"/>
                </a:solidFill>
              </a:rPr>
              <a:t>Derivati della vitamina D </a:t>
            </a:r>
          </a:p>
        </p:txBody>
      </p:sp>
      <p:sp>
        <p:nvSpPr>
          <p:cNvPr id="226307" name="Rectangle 3">
            <a:extLst>
              <a:ext uri="{FF2B5EF4-FFF2-40B4-BE49-F238E27FC236}">
                <a16:creationId xmlns:a16="http://schemas.microsoft.com/office/drawing/2014/main" id="{10B3E7B2-DB34-46DD-97FE-9A4D66CDE2BC}"/>
              </a:ext>
            </a:extLst>
          </p:cNvPr>
          <p:cNvSpPr>
            <a:spLocks noGrp="1" noChangeArrowheads="1"/>
          </p:cNvSpPr>
          <p:nvPr>
            <p:ph type="body" sz="half" idx="1"/>
          </p:nvPr>
        </p:nvSpPr>
        <p:spPr>
          <a:xfrm>
            <a:off x="457200" y="1916113"/>
            <a:ext cx="8435975" cy="4667249"/>
          </a:xfrm>
        </p:spPr>
        <p:txBody>
          <a:bodyPr/>
          <a:lstStyle/>
          <a:p>
            <a:pPr eaLnBrk="1" hangingPunct="1">
              <a:lnSpc>
                <a:spcPct val="80000"/>
              </a:lnSpc>
            </a:pPr>
            <a:r>
              <a:rPr lang="it-IT" altLang="it-IT" b="1" dirty="0" err="1">
                <a:solidFill>
                  <a:schemeClr val="accent2"/>
                </a:solidFill>
              </a:rPr>
              <a:t>Calcipotriolo</a:t>
            </a:r>
            <a:r>
              <a:rPr lang="it-IT" altLang="it-IT" b="1" dirty="0">
                <a:solidFill>
                  <a:schemeClr val="accent2"/>
                </a:solidFill>
              </a:rPr>
              <a:t> 0,005%(</a:t>
            </a:r>
            <a:r>
              <a:rPr lang="it-IT" altLang="it-IT" b="1" dirty="0" err="1">
                <a:solidFill>
                  <a:schemeClr val="accent2"/>
                </a:solidFill>
              </a:rPr>
              <a:t>Psorcutan</a:t>
            </a:r>
            <a:r>
              <a:rPr lang="it-IT" altLang="it-IT" b="1" dirty="0">
                <a:solidFill>
                  <a:schemeClr val="accent2"/>
                </a:solidFill>
              </a:rPr>
              <a:t>, </a:t>
            </a:r>
            <a:r>
              <a:rPr lang="it-IT" altLang="it-IT" b="1" dirty="0" err="1">
                <a:solidFill>
                  <a:schemeClr val="accent2"/>
                </a:solidFill>
              </a:rPr>
              <a:t>Daivonex</a:t>
            </a:r>
            <a:r>
              <a:rPr lang="it-IT" altLang="it-IT" b="1" dirty="0">
                <a:solidFill>
                  <a:schemeClr val="accent2"/>
                </a:solidFill>
              </a:rPr>
              <a:t>: crema, pomata, lozione)</a:t>
            </a:r>
          </a:p>
          <a:p>
            <a:pPr eaLnBrk="1" hangingPunct="1">
              <a:lnSpc>
                <a:spcPct val="80000"/>
              </a:lnSpc>
            </a:pPr>
            <a:endParaRPr lang="it-IT" altLang="it-IT" b="1" dirty="0">
              <a:solidFill>
                <a:schemeClr val="accent2"/>
              </a:solidFill>
            </a:endParaRPr>
          </a:p>
          <a:p>
            <a:pPr eaLnBrk="1" hangingPunct="1">
              <a:lnSpc>
                <a:spcPct val="80000"/>
              </a:lnSpc>
            </a:pPr>
            <a:r>
              <a:rPr lang="it-IT" altLang="it-IT" b="1" dirty="0">
                <a:solidFill>
                  <a:schemeClr val="accent2"/>
                </a:solidFill>
              </a:rPr>
              <a:t>Calcitriolo 3 </a:t>
            </a:r>
            <a:r>
              <a:rPr lang="it-IT" altLang="it-IT" b="1" dirty="0" err="1">
                <a:solidFill>
                  <a:schemeClr val="accent2"/>
                </a:solidFill>
              </a:rPr>
              <a:t>mcg</a:t>
            </a:r>
            <a:r>
              <a:rPr lang="it-IT" altLang="it-IT" b="1" dirty="0">
                <a:solidFill>
                  <a:schemeClr val="accent2"/>
                </a:solidFill>
              </a:rPr>
              <a:t>/g (</a:t>
            </a:r>
            <a:r>
              <a:rPr lang="it-IT" altLang="it-IT" b="1" dirty="0" err="1">
                <a:solidFill>
                  <a:schemeClr val="accent2"/>
                </a:solidFill>
              </a:rPr>
              <a:t>Silkis</a:t>
            </a:r>
            <a:r>
              <a:rPr lang="it-IT" altLang="it-IT" b="1" dirty="0">
                <a:solidFill>
                  <a:schemeClr val="accent2"/>
                </a:solidFill>
              </a:rPr>
              <a:t>: unguento) </a:t>
            </a:r>
          </a:p>
          <a:p>
            <a:pPr eaLnBrk="1" hangingPunct="1">
              <a:lnSpc>
                <a:spcPct val="80000"/>
              </a:lnSpc>
            </a:pPr>
            <a:endParaRPr lang="it-IT" altLang="it-IT" b="1" dirty="0">
              <a:solidFill>
                <a:schemeClr val="accent2"/>
              </a:solidFill>
            </a:endParaRPr>
          </a:p>
          <a:p>
            <a:pPr eaLnBrk="1" hangingPunct="1">
              <a:lnSpc>
                <a:spcPct val="80000"/>
              </a:lnSpc>
            </a:pPr>
            <a:r>
              <a:rPr lang="it-IT" altLang="it-IT" b="1" dirty="0" err="1">
                <a:solidFill>
                  <a:schemeClr val="accent2"/>
                </a:solidFill>
              </a:rPr>
              <a:t>Tacalcitolo</a:t>
            </a:r>
            <a:r>
              <a:rPr lang="it-IT" altLang="it-IT" b="1" dirty="0">
                <a:solidFill>
                  <a:schemeClr val="accent2"/>
                </a:solidFill>
              </a:rPr>
              <a:t> 4 </a:t>
            </a:r>
            <a:r>
              <a:rPr lang="it-IT" altLang="it-IT" b="1" dirty="0" err="1">
                <a:solidFill>
                  <a:schemeClr val="accent2"/>
                </a:solidFill>
              </a:rPr>
              <a:t>mcg</a:t>
            </a:r>
            <a:r>
              <a:rPr lang="it-IT" altLang="it-IT" b="1" dirty="0">
                <a:solidFill>
                  <a:schemeClr val="accent2"/>
                </a:solidFill>
              </a:rPr>
              <a:t>/g (</a:t>
            </a:r>
            <a:r>
              <a:rPr lang="it-IT" altLang="it-IT" b="1" dirty="0" err="1">
                <a:solidFill>
                  <a:schemeClr val="accent2"/>
                </a:solidFill>
              </a:rPr>
              <a:t>Vellutan</a:t>
            </a:r>
            <a:r>
              <a:rPr lang="it-IT" altLang="it-IT" b="1" dirty="0">
                <a:solidFill>
                  <a:schemeClr val="accent2"/>
                </a:solidFill>
              </a:rPr>
              <a:t>, </a:t>
            </a:r>
            <a:r>
              <a:rPr lang="it-IT" altLang="it-IT" b="1" dirty="0" err="1">
                <a:solidFill>
                  <a:schemeClr val="accent2"/>
                </a:solidFill>
              </a:rPr>
              <a:t>Ticlapsor</a:t>
            </a:r>
            <a:r>
              <a:rPr lang="it-IT" altLang="it-IT" b="1" dirty="0">
                <a:solidFill>
                  <a:schemeClr val="accent2"/>
                </a:solidFill>
              </a:rPr>
              <a:t>: unguento, lozione)</a:t>
            </a:r>
          </a:p>
        </p:txBody>
      </p:sp>
    </p:spTree>
  </p:cSld>
  <p:clrMapOvr>
    <a:masterClrMapping/>
  </p:clrMapOvr>
  <p:transition spd="slow">
    <p:strips dir="ru"/>
  </p:transition>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a:extLst>
              <a:ext uri="{FF2B5EF4-FFF2-40B4-BE49-F238E27FC236}">
                <a16:creationId xmlns:a16="http://schemas.microsoft.com/office/drawing/2014/main" id="{C2CE3107-EE99-49AE-9D02-7A5566ABD797}"/>
              </a:ext>
            </a:extLst>
          </p:cNvPr>
          <p:cNvSpPr>
            <a:spLocks noGrp="1" noChangeArrowheads="1"/>
          </p:cNvSpPr>
          <p:nvPr>
            <p:ph type="title"/>
          </p:nvPr>
        </p:nvSpPr>
        <p:spPr>
          <a:xfrm>
            <a:off x="0" y="2204864"/>
            <a:ext cx="9144000" cy="1656184"/>
          </a:xfrm>
        </p:spPr>
        <p:txBody>
          <a:bodyPr/>
          <a:lstStyle/>
          <a:p>
            <a:pPr eaLnBrk="1" hangingPunct="1"/>
            <a:r>
              <a:rPr lang="it-IT" altLang="it-IT" b="1" dirty="0">
                <a:solidFill>
                  <a:srgbClr val="FF3300"/>
                </a:solidFill>
              </a:rPr>
              <a:t>Topici e patologie: cosa utilizziamo?</a:t>
            </a:r>
          </a:p>
        </p:txBody>
      </p:sp>
    </p:spTree>
    <p:extLst>
      <p:ext uri="{BB962C8B-B14F-4D97-AF65-F5344CB8AC3E}">
        <p14:creationId xmlns:p14="http://schemas.microsoft.com/office/powerpoint/2010/main" val="4036464753"/>
      </p:ext>
    </p:extLst>
  </p:cSld>
  <p:clrMapOvr>
    <a:masterClrMapping/>
  </p:clrMapOvr>
  <p:transition spd="slow">
    <p:strips dir="ru"/>
  </p:transition>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a:extLst>
              <a:ext uri="{FF2B5EF4-FFF2-40B4-BE49-F238E27FC236}">
                <a16:creationId xmlns:a16="http://schemas.microsoft.com/office/drawing/2014/main" id="{C2CE3107-EE99-49AE-9D02-7A5566ABD797}"/>
              </a:ext>
            </a:extLst>
          </p:cNvPr>
          <p:cNvSpPr>
            <a:spLocks noGrp="1" noChangeArrowheads="1"/>
          </p:cNvSpPr>
          <p:nvPr>
            <p:ph type="title"/>
          </p:nvPr>
        </p:nvSpPr>
        <p:spPr>
          <a:xfrm>
            <a:off x="457200" y="-76200"/>
            <a:ext cx="8229600" cy="1143000"/>
          </a:xfrm>
        </p:spPr>
        <p:txBody>
          <a:bodyPr/>
          <a:lstStyle/>
          <a:p>
            <a:pPr eaLnBrk="1" hangingPunct="1"/>
            <a:r>
              <a:rPr lang="it-IT" altLang="it-IT" b="1">
                <a:solidFill>
                  <a:srgbClr val="FF3300"/>
                </a:solidFill>
              </a:rPr>
              <a:t>PSORIASI</a:t>
            </a:r>
          </a:p>
        </p:txBody>
      </p:sp>
      <p:sp>
        <p:nvSpPr>
          <p:cNvPr id="227331" name="Text Box 4">
            <a:extLst>
              <a:ext uri="{FF2B5EF4-FFF2-40B4-BE49-F238E27FC236}">
                <a16:creationId xmlns:a16="http://schemas.microsoft.com/office/drawing/2014/main" id="{75518BCD-34D3-4CBB-830A-4CEE9D42DB8F}"/>
              </a:ext>
            </a:extLst>
          </p:cNvPr>
          <p:cNvSpPr txBox="1">
            <a:spLocks noChangeArrowheads="1"/>
          </p:cNvSpPr>
          <p:nvPr/>
        </p:nvSpPr>
        <p:spPr bwMode="auto">
          <a:xfrm>
            <a:off x="228600" y="914400"/>
            <a:ext cx="8763000" cy="58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
                <a:srgbClr val="FF3300"/>
              </a:buClr>
            </a:pPr>
            <a:r>
              <a:rPr lang="it-IT" altLang="it-IT" sz="2200" b="0"/>
              <a:t> </a:t>
            </a:r>
            <a:r>
              <a:rPr lang="it-IT" altLang="it-IT" sz="2200" b="0">
                <a:solidFill>
                  <a:srgbClr val="FF3300"/>
                </a:solidFill>
              </a:rPr>
              <a:t>Malattia infiammatoria a decorso cronico o cronico-recidivante</a:t>
            </a:r>
          </a:p>
          <a:p>
            <a:pPr eaLnBrk="1" hangingPunct="1">
              <a:spcBef>
                <a:spcPct val="0"/>
              </a:spcBef>
              <a:buClr>
                <a:srgbClr val="FF3300"/>
              </a:buClr>
            </a:pPr>
            <a:endParaRPr lang="it-IT" altLang="it-IT" sz="2200" b="0"/>
          </a:p>
          <a:p>
            <a:pPr eaLnBrk="1" hangingPunct="1">
              <a:spcBef>
                <a:spcPct val="0"/>
              </a:spcBef>
              <a:buClr>
                <a:srgbClr val="FF3300"/>
              </a:buClr>
            </a:pPr>
            <a:r>
              <a:rPr lang="it-IT" altLang="it-IT" sz="2200" b="0"/>
              <a:t> </a:t>
            </a:r>
            <a:r>
              <a:rPr lang="it-IT" altLang="it-IT" sz="2200" b="0">
                <a:solidFill>
                  <a:srgbClr val="FF0000"/>
                </a:solidFill>
              </a:rPr>
              <a:t>Prevalenza: 1-3% nella popolazione</a:t>
            </a:r>
          </a:p>
          <a:p>
            <a:pPr eaLnBrk="1" hangingPunct="1">
              <a:spcBef>
                <a:spcPct val="0"/>
              </a:spcBef>
              <a:buClr>
                <a:srgbClr val="FF3300"/>
              </a:buClr>
            </a:pPr>
            <a:endParaRPr lang="it-IT" altLang="it-IT" sz="2200" b="0"/>
          </a:p>
          <a:p>
            <a:pPr eaLnBrk="1" hangingPunct="1">
              <a:spcBef>
                <a:spcPct val="0"/>
              </a:spcBef>
              <a:buClr>
                <a:srgbClr val="FF3300"/>
              </a:buClr>
            </a:pPr>
            <a:r>
              <a:rPr lang="it-IT" altLang="it-IT" sz="2200" b="0"/>
              <a:t> La forma più comune (80-90%) è la psoriasi cronica in placche, caratterizzata da placche eritemato-squamose distribuite in maniera simmetrica in sedi tipiche (gomiti e ginocchia, regione sacrale e cuoio capelluto)</a:t>
            </a:r>
          </a:p>
          <a:p>
            <a:pPr eaLnBrk="1" hangingPunct="1">
              <a:spcBef>
                <a:spcPct val="0"/>
              </a:spcBef>
              <a:buClr>
                <a:srgbClr val="FF3300"/>
              </a:buClr>
              <a:buFontTx/>
              <a:buNone/>
            </a:pPr>
            <a:endParaRPr lang="it-IT" altLang="it-IT" sz="2200" b="0"/>
          </a:p>
          <a:p>
            <a:pPr eaLnBrk="1" hangingPunct="1">
              <a:spcBef>
                <a:spcPct val="0"/>
              </a:spcBef>
              <a:buClr>
                <a:srgbClr val="FF3300"/>
              </a:buClr>
            </a:pPr>
            <a:r>
              <a:rPr lang="it-IT" altLang="it-IT" sz="2200" b="0"/>
              <a:t> Ha una patogenesi immuno-mediata in cui fattori genetici predisponenti interagiscono con fattori ambientali scatenanti</a:t>
            </a:r>
          </a:p>
          <a:p>
            <a:pPr eaLnBrk="1" hangingPunct="1">
              <a:spcBef>
                <a:spcPct val="0"/>
              </a:spcBef>
              <a:buClr>
                <a:srgbClr val="FF3300"/>
              </a:buClr>
            </a:pPr>
            <a:endParaRPr lang="it-IT" altLang="it-IT" sz="2200" b="0"/>
          </a:p>
          <a:p>
            <a:pPr eaLnBrk="1" hangingPunct="1">
              <a:spcBef>
                <a:spcPct val="0"/>
              </a:spcBef>
              <a:buClr>
                <a:srgbClr val="FF3300"/>
              </a:buClr>
            </a:pPr>
            <a:r>
              <a:rPr lang="it-IT" altLang="it-IT" sz="2200" b="0"/>
              <a:t> In una parte consistente di pazienti (10-30%) colpisce le articolazioni (psoriasi artropatica)</a:t>
            </a:r>
          </a:p>
          <a:p>
            <a:pPr eaLnBrk="1" hangingPunct="1">
              <a:spcBef>
                <a:spcPct val="0"/>
              </a:spcBef>
              <a:buClr>
                <a:srgbClr val="FF3300"/>
              </a:buClr>
            </a:pPr>
            <a:endParaRPr lang="it-IT" altLang="it-IT" sz="2200" b="0"/>
          </a:p>
          <a:p>
            <a:pPr eaLnBrk="1" hangingPunct="1">
              <a:spcBef>
                <a:spcPct val="0"/>
              </a:spcBef>
              <a:buClr>
                <a:srgbClr val="FF3300"/>
              </a:buClr>
            </a:pPr>
            <a:r>
              <a:rPr lang="it-IT" altLang="it-IT" sz="2200" b="0"/>
              <a:t> Può avere notevole impatto sulla qualità della vita e sulla vita di relazione del paziente</a:t>
            </a:r>
          </a:p>
        </p:txBody>
      </p:sp>
    </p:spTree>
  </p:cSld>
  <p:clrMapOvr>
    <a:masterClrMapping/>
  </p:clrMapOvr>
  <p:transition spd="slow">
    <p:strips dir="ru"/>
  </p:transition>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 2" descr="Dia 13">
            <a:extLst>
              <a:ext uri="{FF2B5EF4-FFF2-40B4-BE49-F238E27FC236}">
                <a16:creationId xmlns:a16="http://schemas.microsoft.com/office/drawing/2014/main" id="{A43D6AEA-6DC0-48EE-8FFD-738B6F02409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25538"/>
            <a:ext cx="9144000" cy="57324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8355" name="Text Box 4">
            <a:extLst>
              <a:ext uri="{FF2B5EF4-FFF2-40B4-BE49-F238E27FC236}">
                <a16:creationId xmlns:a16="http://schemas.microsoft.com/office/drawing/2014/main" id="{2AAEB4F5-2D0D-4F34-822E-F754AE58CCBF}"/>
              </a:ext>
            </a:extLst>
          </p:cNvPr>
          <p:cNvSpPr txBox="1">
            <a:spLocks noChangeArrowheads="1"/>
          </p:cNvSpPr>
          <p:nvPr/>
        </p:nvSpPr>
        <p:spPr bwMode="auto">
          <a:xfrm>
            <a:off x="468313" y="115888"/>
            <a:ext cx="8135937"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4800">
                <a:solidFill>
                  <a:srgbClr val="FF0000"/>
                </a:solidFill>
                <a:cs typeface="Arial" panose="020B0604020202020204" pitchFamily="34" charset="0"/>
              </a:rPr>
              <a:t>PSORIASI VOLGARE</a:t>
            </a:r>
          </a:p>
        </p:txBody>
      </p:sp>
    </p:spTree>
  </p:cSld>
  <p:clrMapOvr>
    <a:masterClrMapping/>
  </p:clrMapOvr>
  <p:transition spd="slow">
    <p:strips dir="ru"/>
  </p:transition>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Text Box 2">
            <a:extLst>
              <a:ext uri="{FF2B5EF4-FFF2-40B4-BE49-F238E27FC236}">
                <a16:creationId xmlns:a16="http://schemas.microsoft.com/office/drawing/2014/main" id="{B3EC975A-B817-4540-B2C4-5F7FA5C56C97}"/>
              </a:ext>
            </a:extLst>
          </p:cNvPr>
          <p:cNvSpPr txBox="1">
            <a:spLocks noChangeArrowheads="1"/>
          </p:cNvSpPr>
          <p:nvPr/>
        </p:nvSpPr>
        <p:spPr bwMode="auto">
          <a:xfrm>
            <a:off x="755650" y="0"/>
            <a:ext cx="76327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it-IT" altLang="it-IT" sz="2800">
                <a:solidFill>
                  <a:srgbClr val="FF0000"/>
                </a:solidFill>
              </a:rPr>
              <a:t>Algoritmo terapeutico</a:t>
            </a:r>
          </a:p>
        </p:txBody>
      </p:sp>
      <p:sp>
        <p:nvSpPr>
          <p:cNvPr id="230403" name="Text Box 3">
            <a:extLst>
              <a:ext uri="{FF2B5EF4-FFF2-40B4-BE49-F238E27FC236}">
                <a16:creationId xmlns:a16="http://schemas.microsoft.com/office/drawing/2014/main" id="{ED0D21D1-5395-426A-9FC4-FADCB48599BC}"/>
              </a:ext>
            </a:extLst>
          </p:cNvPr>
          <p:cNvSpPr txBox="1">
            <a:spLocks noChangeArrowheads="1"/>
          </p:cNvSpPr>
          <p:nvPr/>
        </p:nvSpPr>
        <p:spPr bwMode="auto">
          <a:xfrm>
            <a:off x="900113" y="620713"/>
            <a:ext cx="3671887"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it-IT" altLang="it-IT" sz="2000"/>
              <a:t>Moderata (2-10% BSA)</a:t>
            </a:r>
          </a:p>
          <a:p>
            <a:pPr>
              <a:spcBef>
                <a:spcPct val="50000"/>
              </a:spcBef>
              <a:buFontTx/>
              <a:buNone/>
            </a:pPr>
            <a:r>
              <a:rPr lang="it-IT" altLang="it-IT" sz="2000"/>
              <a:t>Severa (&gt;10%BSA)</a:t>
            </a:r>
          </a:p>
        </p:txBody>
      </p:sp>
      <p:sp>
        <p:nvSpPr>
          <p:cNvPr id="230404" name="Text Box 4">
            <a:extLst>
              <a:ext uri="{FF2B5EF4-FFF2-40B4-BE49-F238E27FC236}">
                <a16:creationId xmlns:a16="http://schemas.microsoft.com/office/drawing/2014/main" id="{51F49772-54C8-4C13-8351-097F335F136C}"/>
              </a:ext>
            </a:extLst>
          </p:cNvPr>
          <p:cNvSpPr txBox="1">
            <a:spLocks noChangeArrowheads="1"/>
          </p:cNvSpPr>
          <p:nvPr/>
        </p:nvSpPr>
        <p:spPr bwMode="auto">
          <a:xfrm>
            <a:off x="1693863" y="1622425"/>
            <a:ext cx="33829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it-IT" altLang="it-IT" sz="2000" b="0"/>
              <a:t>Terapia topica</a:t>
            </a:r>
          </a:p>
        </p:txBody>
      </p:sp>
      <p:sp>
        <p:nvSpPr>
          <p:cNvPr id="230405" name="Text Box 5">
            <a:extLst>
              <a:ext uri="{FF2B5EF4-FFF2-40B4-BE49-F238E27FC236}">
                <a16:creationId xmlns:a16="http://schemas.microsoft.com/office/drawing/2014/main" id="{9915995A-8789-492B-9A4C-EBABA369E736}"/>
              </a:ext>
            </a:extLst>
          </p:cNvPr>
          <p:cNvSpPr txBox="1">
            <a:spLocks noChangeArrowheads="1"/>
          </p:cNvSpPr>
          <p:nvPr/>
        </p:nvSpPr>
        <p:spPr bwMode="auto">
          <a:xfrm>
            <a:off x="539750" y="2341563"/>
            <a:ext cx="4464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it-IT" altLang="it-IT" sz="2000" b="0"/>
              <a:t>UVB, UVB+topici, UVB+ Acitretina</a:t>
            </a:r>
          </a:p>
        </p:txBody>
      </p:sp>
      <p:sp>
        <p:nvSpPr>
          <p:cNvPr id="230406" name="Text Box 6">
            <a:extLst>
              <a:ext uri="{FF2B5EF4-FFF2-40B4-BE49-F238E27FC236}">
                <a16:creationId xmlns:a16="http://schemas.microsoft.com/office/drawing/2014/main" id="{E7010709-26D3-47D1-BD37-DDEF97F8C470}"/>
              </a:ext>
            </a:extLst>
          </p:cNvPr>
          <p:cNvSpPr txBox="1">
            <a:spLocks noChangeArrowheads="1"/>
          </p:cNvSpPr>
          <p:nvPr/>
        </p:nvSpPr>
        <p:spPr bwMode="auto">
          <a:xfrm>
            <a:off x="684213" y="3062288"/>
            <a:ext cx="3600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it-IT" altLang="it-IT" sz="2000" b="0"/>
              <a:t>Goerckerman UVB+tar</a:t>
            </a:r>
          </a:p>
        </p:txBody>
      </p:sp>
      <p:sp>
        <p:nvSpPr>
          <p:cNvPr id="230407" name="Text Box 7">
            <a:extLst>
              <a:ext uri="{FF2B5EF4-FFF2-40B4-BE49-F238E27FC236}">
                <a16:creationId xmlns:a16="http://schemas.microsoft.com/office/drawing/2014/main" id="{53191BEC-D3DC-4CAB-A11E-4DDBC3C6DAD6}"/>
              </a:ext>
            </a:extLst>
          </p:cNvPr>
          <p:cNvSpPr txBox="1">
            <a:spLocks noChangeArrowheads="1"/>
          </p:cNvSpPr>
          <p:nvPr/>
        </p:nvSpPr>
        <p:spPr bwMode="auto">
          <a:xfrm>
            <a:off x="971550" y="3925888"/>
            <a:ext cx="45354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it-IT" altLang="it-IT" sz="2000" b="0" dirty="0"/>
              <a:t>PUVA +/- </a:t>
            </a:r>
            <a:r>
              <a:rPr lang="it-IT" altLang="it-IT" sz="2000" b="0" dirty="0" err="1"/>
              <a:t>acitretina</a:t>
            </a:r>
            <a:endParaRPr lang="it-IT" altLang="it-IT" sz="2000" b="0" dirty="0"/>
          </a:p>
        </p:txBody>
      </p:sp>
      <p:sp>
        <p:nvSpPr>
          <p:cNvPr id="230408" name="Text Box 8">
            <a:extLst>
              <a:ext uri="{FF2B5EF4-FFF2-40B4-BE49-F238E27FC236}">
                <a16:creationId xmlns:a16="http://schemas.microsoft.com/office/drawing/2014/main" id="{D8298F87-3F53-43C8-B454-333E032AE6C6}"/>
              </a:ext>
            </a:extLst>
          </p:cNvPr>
          <p:cNvSpPr txBox="1">
            <a:spLocks noChangeArrowheads="1"/>
          </p:cNvSpPr>
          <p:nvPr/>
        </p:nvSpPr>
        <p:spPr bwMode="auto">
          <a:xfrm>
            <a:off x="1330325" y="4881563"/>
            <a:ext cx="6481763"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it-IT" altLang="it-IT" sz="2000" b="0" dirty="0"/>
              <a:t>MTX, </a:t>
            </a:r>
            <a:r>
              <a:rPr lang="it-IT" altLang="it-IT" sz="2000" b="0" dirty="0" err="1"/>
              <a:t>CyA</a:t>
            </a:r>
            <a:r>
              <a:rPr lang="it-IT" altLang="it-IT" sz="2000" b="0" dirty="0"/>
              <a:t>, </a:t>
            </a:r>
            <a:r>
              <a:rPr lang="it-IT" altLang="it-IT" sz="2000" b="0" dirty="0" err="1"/>
              <a:t>acitretina</a:t>
            </a:r>
            <a:r>
              <a:rPr lang="it-IT" altLang="it-IT" sz="2000" b="0" dirty="0"/>
              <a:t> (terapia rotazionale o sequenziale)</a:t>
            </a:r>
          </a:p>
          <a:p>
            <a:pPr>
              <a:spcBef>
                <a:spcPct val="50000"/>
              </a:spcBef>
              <a:buFontTx/>
              <a:buNone/>
            </a:pPr>
            <a:endParaRPr lang="it-IT" altLang="it-IT" sz="2000" b="0" dirty="0"/>
          </a:p>
        </p:txBody>
      </p:sp>
      <p:sp>
        <p:nvSpPr>
          <p:cNvPr id="230409" name="Text Box 9">
            <a:extLst>
              <a:ext uri="{FF2B5EF4-FFF2-40B4-BE49-F238E27FC236}">
                <a16:creationId xmlns:a16="http://schemas.microsoft.com/office/drawing/2014/main" id="{726AE8BE-CFB4-4EF3-BF3D-D27CCA6C46DE}"/>
              </a:ext>
            </a:extLst>
          </p:cNvPr>
          <p:cNvSpPr txBox="1">
            <a:spLocks noChangeArrowheads="1"/>
          </p:cNvSpPr>
          <p:nvPr/>
        </p:nvSpPr>
        <p:spPr bwMode="auto">
          <a:xfrm>
            <a:off x="2268538" y="5654675"/>
            <a:ext cx="38877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it-IT" altLang="it-IT" sz="2000" b="0"/>
              <a:t>Biologici </a:t>
            </a:r>
          </a:p>
        </p:txBody>
      </p:sp>
      <p:sp>
        <p:nvSpPr>
          <p:cNvPr id="230410" name="Text Box 10">
            <a:extLst>
              <a:ext uri="{FF2B5EF4-FFF2-40B4-BE49-F238E27FC236}">
                <a16:creationId xmlns:a16="http://schemas.microsoft.com/office/drawing/2014/main" id="{870DD52E-864F-48FF-952A-1970ACAC3E88}"/>
              </a:ext>
            </a:extLst>
          </p:cNvPr>
          <p:cNvSpPr txBox="1">
            <a:spLocks noChangeArrowheads="1"/>
          </p:cNvSpPr>
          <p:nvPr/>
        </p:nvSpPr>
        <p:spPr bwMode="auto">
          <a:xfrm>
            <a:off x="4283075" y="5734050"/>
            <a:ext cx="37449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it-IT" altLang="it-IT" sz="2000" b="0"/>
              <a:t>Terapia combinata</a:t>
            </a:r>
          </a:p>
        </p:txBody>
      </p:sp>
      <p:sp>
        <p:nvSpPr>
          <p:cNvPr id="230411" name="Rectangle 11">
            <a:extLst>
              <a:ext uri="{FF2B5EF4-FFF2-40B4-BE49-F238E27FC236}">
                <a16:creationId xmlns:a16="http://schemas.microsoft.com/office/drawing/2014/main" id="{15D9AA61-3646-4D19-96E8-F51DD9AD0123}"/>
              </a:ext>
            </a:extLst>
          </p:cNvPr>
          <p:cNvSpPr>
            <a:spLocks noChangeArrowheads="1"/>
          </p:cNvSpPr>
          <p:nvPr/>
        </p:nvSpPr>
        <p:spPr bwMode="auto">
          <a:xfrm>
            <a:off x="1690688" y="1557338"/>
            <a:ext cx="1728787" cy="4318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230412" name="Rectangle 12">
            <a:extLst>
              <a:ext uri="{FF2B5EF4-FFF2-40B4-BE49-F238E27FC236}">
                <a16:creationId xmlns:a16="http://schemas.microsoft.com/office/drawing/2014/main" id="{8E0AC8AD-F8E4-454F-9DFA-B5919588CD96}"/>
              </a:ext>
            </a:extLst>
          </p:cNvPr>
          <p:cNvSpPr>
            <a:spLocks noChangeArrowheads="1"/>
          </p:cNvSpPr>
          <p:nvPr/>
        </p:nvSpPr>
        <p:spPr bwMode="auto">
          <a:xfrm>
            <a:off x="539750" y="2276475"/>
            <a:ext cx="4248150" cy="5048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230413" name="Rectangle 13">
            <a:extLst>
              <a:ext uri="{FF2B5EF4-FFF2-40B4-BE49-F238E27FC236}">
                <a16:creationId xmlns:a16="http://schemas.microsoft.com/office/drawing/2014/main" id="{00FEAF3D-854C-40B1-9FD9-CC9AA385D78F}"/>
              </a:ext>
            </a:extLst>
          </p:cNvPr>
          <p:cNvSpPr>
            <a:spLocks noChangeArrowheads="1"/>
          </p:cNvSpPr>
          <p:nvPr/>
        </p:nvSpPr>
        <p:spPr bwMode="auto">
          <a:xfrm>
            <a:off x="684213" y="3068638"/>
            <a:ext cx="2592387" cy="5048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230414" name="Rectangle 14">
            <a:extLst>
              <a:ext uri="{FF2B5EF4-FFF2-40B4-BE49-F238E27FC236}">
                <a16:creationId xmlns:a16="http://schemas.microsoft.com/office/drawing/2014/main" id="{A88C3D04-AB2D-45E6-BE04-08B923C63A99}"/>
              </a:ext>
            </a:extLst>
          </p:cNvPr>
          <p:cNvSpPr>
            <a:spLocks noChangeArrowheads="1"/>
          </p:cNvSpPr>
          <p:nvPr/>
        </p:nvSpPr>
        <p:spPr bwMode="auto">
          <a:xfrm>
            <a:off x="755650" y="3860800"/>
            <a:ext cx="2592388" cy="5048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230415" name="Rectangle 15">
            <a:extLst>
              <a:ext uri="{FF2B5EF4-FFF2-40B4-BE49-F238E27FC236}">
                <a16:creationId xmlns:a16="http://schemas.microsoft.com/office/drawing/2014/main" id="{9B65C2CC-CF5A-434E-AA8C-DE608A58B41B}"/>
              </a:ext>
            </a:extLst>
          </p:cNvPr>
          <p:cNvSpPr>
            <a:spLocks noChangeArrowheads="1"/>
          </p:cNvSpPr>
          <p:nvPr/>
        </p:nvSpPr>
        <p:spPr bwMode="auto">
          <a:xfrm>
            <a:off x="1116013" y="4797425"/>
            <a:ext cx="6696075" cy="57467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230416" name="Rectangle 16">
            <a:extLst>
              <a:ext uri="{FF2B5EF4-FFF2-40B4-BE49-F238E27FC236}">
                <a16:creationId xmlns:a16="http://schemas.microsoft.com/office/drawing/2014/main" id="{7D937ADE-FA8A-444D-AC28-C65173BDC7A3}"/>
              </a:ext>
            </a:extLst>
          </p:cNvPr>
          <p:cNvSpPr>
            <a:spLocks noChangeArrowheads="1"/>
          </p:cNvSpPr>
          <p:nvPr/>
        </p:nvSpPr>
        <p:spPr bwMode="auto">
          <a:xfrm>
            <a:off x="2051050" y="5661025"/>
            <a:ext cx="1441450" cy="36036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230417" name="Rectangle 17">
            <a:extLst>
              <a:ext uri="{FF2B5EF4-FFF2-40B4-BE49-F238E27FC236}">
                <a16:creationId xmlns:a16="http://schemas.microsoft.com/office/drawing/2014/main" id="{DBB2411C-E31F-4B70-956F-C4910482C584}"/>
              </a:ext>
            </a:extLst>
          </p:cNvPr>
          <p:cNvSpPr>
            <a:spLocks noChangeArrowheads="1"/>
          </p:cNvSpPr>
          <p:nvPr/>
        </p:nvSpPr>
        <p:spPr bwMode="auto">
          <a:xfrm>
            <a:off x="4213224" y="5661025"/>
            <a:ext cx="2302991" cy="57626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230418" name="Line 18">
            <a:extLst>
              <a:ext uri="{FF2B5EF4-FFF2-40B4-BE49-F238E27FC236}">
                <a16:creationId xmlns:a16="http://schemas.microsoft.com/office/drawing/2014/main" id="{6434AA41-9A04-4164-AFD9-FEABB9E6C19F}"/>
              </a:ext>
            </a:extLst>
          </p:cNvPr>
          <p:cNvSpPr>
            <a:spLocks noChangeShapeType="1"/>
          </p:cNvSpPr>
          <p:nvPr/>
        </p:nvSpPr>
        <p:spPr bwMode="auto">
          <a:xfrm>
            <a:off x="2484438" y="1989138"/>
            <a:ext cx="0" cy="287337"/>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30419" name="Line 19">
            <a:extLst>
              <a:ext uri="{FF2B5EF4-FFF2-40B4-BE49-F238E27FC236}">
                <a16:creationId xmlns:a16="http://schemas.microsoft.com/office/drawing/2014/main" id="{CACE773A-027B-479D-83CB-06AF273C593F}"/>
              </a:ext>
            </a:extLst>
          </p:cNvPr>
          <p:cNvSpPr>
            <a:spLocks noChangeShapeType="1"/>
          </p:cNvSpPr>
          <p:nvPr/>
        </p:nvSpPr>
        <p:spPr bwMode="auto">
          <a:xfrm>
            <a:off x="2700338" y="2781300"/>
            <a:ext cx="0" cy="28733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30420" name="Line 20">
            <a:extLst>
              <a:ext uri="{FF2B5EF4-FFF2-40B4-BE49-F238E27FC236}">
                <a16:creationId xmlns:a16="http://schemas.microsoft.com/office/drawing/2014/main" id="{84F60B23-8BDE-458A-83E7-FD2F7F7FD1FA}"/>
              </a:ext>
            </a:extLst>
          </p:cNvPr>
          <p:cNvSpPr>
            <a:spLocks noChangeShapeType="1"/>
          </p:cNvSpPr>
          <p:nvPr/>
        </p:nvSpPr>
        <p:spPr bwMode="auto">
          <a:xfrm>
            <a:off x="2916238" y="3573463"/>
            <a:ext cx="0" cy="287337"/>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30421" name="Line 21">
            <a:extLst>
              <a:ext uri="{FF2B5EF4-FFF2-40B4-BE49-F238E27FC236}">
                <a16:creationId xmlns:a16="http://schemas.microsoft.com/office/drawing/2014/main" id="{FC6DDA21-E3F4-456E-808D-CE17CCA3A213}"/>
              </a:ext>
            </a:extLst>
          </p:cNvPr>
          <p:cNvSpPr>
            <a:spLocks noChangeShapeType="1"/>
          </p:cNvSpPr>
          <p:nvPr/>
        </p:nvSpPr>
        <p:spPr bwMode="auto">
          <a:xfrm>
            <a:off x="3059113" y="4365625"/>
            <a:ext cx="0" cy="28733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30422" name="Line 22">
            <a:extLst>
              <a:ext uri="{FF2B5EF4-FFF2-40B4-BE49-F238E27FC236}">
                <a16:creationId xmlns:a16="http://schemas.microsoft.com/office/drawing/2014/main" id="{481534B3-6446-4992-A060-72237F29947D}"/>
              </a:ext>
            </a:extLst>
          </p:cNvPr>
          <p:cNvSpPr>
            <a:spLocks noChangeShapeType="1"/>
          </p:cNvSpPr>
          <p:nvPr/>
        </p:nvSpPr>
        <p:spPr bwMode="auto">
          <a:xfrm>
            <a:off x="3059113" y="5373688"/>
            <a:ext cx="0" cy="287337"/>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30423" name="Line 23">
            <a:extLst>
              <a:ext uri="{FF2B5EF4-FFF2-40B4-BE49-F238E27FC236}">
                <a16:creationId xmlns:a16="http://schemas.microsoft.com/office/drawing/2014/main" id="{3A7979EB-8215-4BC5-822E-6B193386C4E3}"/>
              </a:ext>
            </a:extLst>
          </p:cNvPr>
          <p:cNvSpPr>
            <a:spLocks noChangeShapeType="1"/>
          </p:cNvSpPr>
          <p:nvPr/>
        </p:nvSpPr>
        <p:spPr bwMode="auto">
          <a:xfrm>
            <a:off x="4643438" y="5373688"/>
            <a:ext cx="0" cy="287337"/>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30424" name="Oval 24">
            <a:extLst>
              <a:ext uri="{FF2B5EF4-FFF2-40B4-BE49-F238E27FC236}">
                <a16:creationId xmlns:a16="http://schemas.microsoft.com/office/drawing/2014/main" id="{70675B6D-51CD-46BD-8464-9D5281963D9D}"/>
              </a:ext>
            </a:extLst>
          </p:cNvPr>
          <p:cNvSpPr>
            <a:spLocks noChangeArrowheads="1"/>
          </p:cNvSpPr>
          <p:nvPr/>
        </p:nvSpPr>
        <p:spPr bwMode="auto">
          <a:xfrm>
            <a:off x="611188" y="476250"/>
            <a:ext cx="3168650" cy="1008063"/>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it-IT" altLang="it-IT" sz="2000" b="0">
              <a:solidFill>
                <a:srgbClr val="FF0000"/>
              </a:solidFill>
            </a:endParaRPr>
          </a:p>
        </p:txBody>
      </p:sp>
      <p:sp>
        <p:nvSpPr>
          <p:cNvPr id="230425" name="Oval 25">
            <a:extLst>
              <a:ext uri="{FF2B5EF4-FFF2-40B4-BE49-F238E27FC236}">
                <a16:creationId xmlns:a16="http://schemas.microsoft.com/office/drawing/2014/main" id="{64982F4A-18ED-4524-99ED-BD04E8FD415C}"/>
              </a:ext>
            </a:extLst>
          </p:cNvPr>
          <p:cNvSpPr>
            <a:spLocks noChangeArrowheads="1"/>
          </p:cNvSpPr>
          <p:nvPr/>
        </p:nvSpPr>
        <p:spPr bwMode="auto">
          <a:xfrm>
            <a:off x="5435600" y="476250"/>
            <a:ext cx="3168650" cy="1008063"/>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it-IT" altLang="it-IT" sz="2000" b="0">
              <a:solidFill>
                <a:srgbClr val="FF0000"/>
              </a:solidFill>
            </a:endParaRPr>
          </a:p>
        </p:txBody>
      </p:sp>
      <p:sp>
        <p:nvSpPr>
          <p:cNvPr id="230426" name="Text Box 26">
            <a:extLst>
              <a:ext uri="{FF2B5EF4-FFF2-40B4-BE49-F238E27FC236}">
                <a16:creationId xmlns:a16="http://schemas.microsoft.com/office/drawing/2014/main" id="{C2D233D8-3409-4156-A4CE-807AA4094F78}"/>
              </a:ext>
            </a:extLst>
          </p:cNvPr>
          <p:cNvSpPr txBox="1">
            <a:spLocks noChangeArrowheads="1"/>
          </p:cNvSpPr>
          <p:nvPr/>
        </p:nvSpPr>
        <p:spPr bwMode="auto">
          <a:xfrm>
            <a:off x="5940425" y="758825"/>
            <a:ext cx="20161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it-IT" altLang="it-IT" sz="2000"/>
              <a:t>Lieve (&lt;2% BSA)</a:t>
            </a:r>
          </a:p>
        </p:txBody>
      </p:sp>
      <p:sp>
        <p:nvSpPr>
          <p:cNvPr id="230427" name="Text Box 27">
            <a:extLst>
              <a:ext uri="{FF2B5EF4-FFF2-40B4-BE49-F238E27FC236}">
                <a16:creationId xmlns:a16="http://schemas.microsoft.com/office/drawing/2014/main" id="{B2D16240-CFCC-476F-8C7C-B358C898C8AF}"/>
              </a:ext>
            </a:extLst>
          </p:cNvPr>
          <p:cNvSpPr txBox="1">
            <a:spLocks noChangeArrowheads="1"/>
          </p:cNvSpPr>
          <p:nvPr/>
        </p:nvSpPr>
        <p:spPr bwMode="auto">
          <a:xfrm>
            <a:off x="5940425" y="2211388"/>
            <a:ext cx="26638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it-IT" altLang="it-IT" sz="2000" b="0"/>
              <a:t>Terapia topica, ma se non funziona o BSA&gt;</a:t>
            </a:r>
          </a:p>
        </p:txBody>
      </p:sp>
      <p:sp>
        <p:nvSpPr>
          <p:cNvPr id="230428" name="Rectangle 28">
            <a:extLst>
              <a:ext uri="{FF2B5EF4-FFF2-40B4-BE49-F238E27FC236}">
                <a16:creationId xmlns:a16="http://schemas.microsoft.com/office/drawing/2014/main" id="{86306ADA-F2B2-45E6-BD9F-43D621D0A3B8}"/>
              </a:ext>
            </a:extLst>
          </p:cNvPr>
          <p:cNvSpPr>
            <a:spLocks noChangeArrowheads="1"/>
          </p:cNvSpPr>
          <p:nvPr/>
        </p:nvSpPr>
        <p:spPr bwMode="auto">
          <a:xfrm>
            <a:off x="5940425" y="2132013"/>
            <a:ext cx="2519363" cy="79216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230429" name="Line 29">
            <a:extLst>
              <a:ext uri="{FF2B5EF4-FFF2-40B4-BE49-F238E27FC236}">
                <a16:creationId xmlns:a16="http://schemas.microsoft.com/office/drawing/2014/main" id="{FA7B9AFA-EE2B-4580-8993-2A483892E3BD}"/>
              </a:ext>
            </a:extLst>
          </p:cNvPr>
          <p:cNvSpPr>
            <a:spLocks noChangeShapeType="1"/>
          </p:cNvSpPr>
          <p:nvPr/>
        </p:nvSpPr>
        <p:spPr bwMode="auto">
          <a:xfrm flipH="1">
            <a:off x="4859338" y="2492375"/>
            <a:ext cx="865187"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30430" name="Text Box 30">
            <a:extLst>
              <a:ext uri="{FF2B5EF4-FFF2-40B4-BE49-F238E27FC236}">
                <a16:creationId xmlns:a16="http://schemas.microsoft.com/office/drawing/2014/main" id="{9D94DA4A-4CCB-447F-97CB-E0FF770A473F}"/>
              </a:ext>
            </a:extLst>
          </p:cNvPr>
          <p:cNvSpPr txBox="1">
            <a:spLocks noChangeArrowheads="1"/>
          </p:cNvSpPr>
          <p:nvPr/>
        </p:nvSpPr>
        <p:spPr bwMode="auto">
          <a:xfrm>
            <a:off x="0" y="6243638"/>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it-IT" altLang="it-IT" sz="1800" b="0" i="1"/>
              <a:t>From Lebwohl M.G. et al. Psoriasis: Treatment Options and Patient Management. National Psoriasis Foundation 2002.</a:t>
            </a:r>
          </a:p>
        </p:txBody>
      </p:sp>
      <p:sp>
        <p:nvSpPr>
          <p:cNvPr id="2" name="Freccia a destra 1">
            <a:extLst>
              <a:ext uri="{FF2B5EF4-FFF2-40B4-BE49-F238E27FC236}">
                <a16:creationId xmlns:a16="http://schemas.microsoft.com/office/drawing/2014/main" id="{DBDDABB7-F53B-4C2F-B733-DAC2F4F7E477}"/>
              </a:ext>
            </a:extLst>
          </p:cNvPr>
          <p:cNvSpPr/>
          <p:nvPr/>
        </p:nvSpPr>
        <p:spPr bwMode="auto">
          <a:xfrm>
            <a:off x="323528" y="1622425"/>
            <a:ext cx="1006797" cy="293687"/>
          </a:xfrm>
          <a:prstGeom prst="rightArrow">
            <a:avLst/>
          </a:prstGeom>
          <a:solidFill>
            <a:schemeClr val="accent2"/>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000" b="1" i="0" u="none" strike="noStrike" cap="none" normalizeH="0" baseline="0">
              <a:ln>
                <a:noFill/>
              </a:ln>
              <a:solidFill>
                <a:schemeClr val="tx1"/>
              </a:solidFill>
              <a:effectLst/>
              <a:latin typeface="Arial" charset="0"/>
            </a:endParaRPr>
          </a:p>
        </p:txBody>
      </p:sp>
    </p:spTree>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Text Box 2">
            <a:extLst>
              <a:ext uri="{FF2B5EF4-FFF2-40B4-BE49-F238E27FC236}">
                <a16:creationId xmlns:a16="http://schemas.microsoft.com/office/drawing/2014/main" id="{81211734-7479-4D26-8EF3-107452633E8D}"/>
              </a:ext>
            </a:extLst>
          </p:cNvPr>
          <p:cNvSpPr txBox="1">
            <a:spLocks noChangeArrowheads="1"/>
          </p:cNvSpPr>
          <p:nvPr/>
        </p:nvSpPr>
        <p:spPr bwMode="auto">
          <a:xfrm>
            <a:off x="684213" y="76200"/>
            <a:ext cx="7632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4000">
                <a:solidFill>
                  <a:srgbClr val="FF0000"/>
                </a:solidFill>
              </a:rPr>
              <a:t>Terapia tradizionale</a:t>
            </a:r>
          </a:p>
        </p:txBody>
      </p:sp>
      <p:sp>
        <p:nvSpPr>
          <p:cNvPr id="232451" name="Text Box 3">
            <a:extLst>
              <a:ext uri="{FF2B5EF4-FFF2-40B4-BE49-F238E27FC236}">
                <a16:creationId xmlns:a16="http://schemas.microsoft.com/office/drawing/2014/main" id="{E523C74F-34D8-4AA8-9A35-42E79DC162FD}"/>
              </a:ext>
            </a:extLst>
          </p:cNvPr>
          <p:cNvSpPr txBox="1">
            <a:spLocks noChangeArrowheads="1"/>
          </p:cNvSpPr>
          <p:nvPr/>
        </p:nvSpPr>
        <p:spPr bwMode="auto">
          <a:xfrm>
            <a:off x="755650" y="1700213"/>
            <a:ext cx="8208963"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IT" altLang="it-IT" b="0">
                <a:solidFill>
                  <a:srgbClr val="FF0000"/>
                </a:solidFill>
              </a:rPr>
              <a:t>Topica             Fototerapia         Sistemica</a:t>
            </a:r>
          </a:p>
          <a:p>
            <a:pPr eaLnBrk="1" hangingPunct="1">
              <a:spcBef>
                <a:spcPct val="50000"/>
              </a:spcBef>
              <a:buFontTx/>
              <a:buNone/>
            </a:pPr>
            <a:endParaRPr lang="it-IT" altLang="it-IT" b="0">
              <a:solidFill>
                <a:srgbClr val="FF0000"/>
              </a:solidFill>
            </a:endParaRPr>
          </a:p>
        </p:txBody>
      </p:sp>
      <p:sp>
        <p:nvSpPr>
          <p:cNvPr id="232452" name="Text Box 4">
            <a:extLst>
              <a:ext uri="{FF2B5EF4-FFF2-40B4-BE49-F238E27FC236}">
                <a16:creationId xmlns:a16="http://schemas.microsoft.com/office/drawing/2014/main" id="{93DE6F6D-4E41-4F4A-AEF6-8AC69A563F2E}"/>
              </a:ext>
            </a:extLst>
          </p:cNvPr>
          <p:cNvSpPr txBox="1">
            <a:spLocks noChangeArrowheads="1"/>
          </p:cNvSpPr>
          <p:nvPr/>
        </p:nvSpPr>
        <p:spPr bwMode="auto">
          <a:xfrm>
            <a:off x="395288" y="2636838"/>
            <a:ext cx="2879725" cy="405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Clr>
                <a:srgbClr val="FF0000"/>
              </a:buClr>
              <a:buFont typeface="Wingdings" panose="05000000000000000000" pitchFamily="2" charset="2"/>
              <a:buChar char="Ø"/>
            </a:pPr>
            <a:r>
              <a:rPr lang="it-IT" altLang="it-IT" sz="2000" b="0" dirty="0"/>
              <a:t> </a:t>
            </a:r>
            <a:r>
              <a:rPr lang="it-IT" altLang="it-IT" sz="2000" dirty="0"/>
              <a:t>analoghi della </a:t>
            </a:r>
            <a:r>
              <a:rPr lang="it-IT" altLang="it-IT" sz="2000" dirty="0" err="1"/>
              <a:t>vit</a:t>
            </a:r>
            <a:r>
              <a:rPr lang="it-IT" altLang="it-IT" sz="2000" dirty="0"/>
              <a:t>. D (</a:t>
            </a:r>
            <a:r>
              <a:rPr lang="it-IT" altLang="it-IT" sz="2000" dirty="0" err="1"/>
              <a:t>calcipotriolo</a:t>
            </a:r>
            <a:r>
              <a:rPr lang="it-IT" altLang="it-IT" sz="2000" dirty="0"/>
              <a:t>, </a:t>
            </a:r>
            <a:r>
              <a:rPr lang="it-IT" altLang="it-IT" sz="2000" dirty="0" err="1"/>
              <a:t>tacalcitolo</a:t>
            </a:r>
            <a:r>
              <a:rPr lang="it-IT" altLang="it-IT" sz="2000" dirty="0"/>
              <a:t>, calcitriolo)</a:t>
            </a:r>
          </a:p>
          <a:p>
            <a:pPr eaLnBrk="1" hangingPunct="1">
              <a:spcBef>
                <a:spcPct val="50000"/>
              </a:spcBef>
              <a:buClr>
                <a:srgbClr val="FF0000"/>
              </a:buClr>
              <a:buFont typeface="Wingdings" panose="05000000000000000000" pitchFamily="2" charset="2"/>
              <a:buChar char="Ø"/>
            </a:pPr>
            <a:r>
              <a:rPr lang="it-IT" altLang="it-IT" sz="2000" dirty="0"/>
              <a:t> retinoidi (</a:t>
            </a:r>
            <a:r>
              <a:rPr lang="it-IT" altLang="it-IT" sz="2000" dirty="0" err="1"/>
              <a:t>tazarotene</a:t>
            </a:r>
            <a:r>
              <a:rPr lang="it-IT" altLang="it-IT" sz="2000" dirty="0"/>
              <a:t>)</a:t>
            </a:r>
          </a:p>
          <a:p>
            <a:pPr eaLnBrk="1" hangingPunct="1">
              <a:spcBef>
                <a:spcPct val="50000"/>
              </a:spcBef>
              <a:buClr>
                <a:srgbClr val="FF0000"/>
              </a:buClr>
              <a:buFont typeface="Wingdings" panose="05000000000000000000" pitchFamily="2" charset="2"/>
              <a:buChar char="Ø"/>
            </a:pPr>
            <a:r>
              <a:rPr lang="it-IT" altLang="it-IT" sz="2000" dirty="0"/>
              <a:t> corticosteroidi</a:t>
            </a:r>
          </a:p>
          <a:p>
            <a:pPr eaLnBrk="1" hangingPunct="1">
              <a:spcBef>
                <a:spcPct val="50000"/>
              </a:spcBef>
              <a:buClr>
                <a:srgbClr val="FF0000"/>
              </a:buClr>
              <a:buFont typeface="Wingdings" panose="05000000000000000000" pitchFamily="2" charset="2"/>
              <a:buChar char="Ø"/>
            </a:pPr>
            <a:r>
              <a:rPr lang="it-IT" altLang="it-IT" sz="2000" dirty="0"/>
              <a:t> catrami</a:t>
            </a:r>
          </a:p>
          <a:p>
            <a:pPr eaLnBrk="1" hangingPunct="1">
              <a:spcBef>
                <a:spcPct val="50000"/>
              </a:spcBef>
              <a:buClr>
                <a:srgbClr val="FF0000"/>
              </a:buClr>
              <a:buFont typeface="Wingdings" panose="05000000000000000000" pitchFamily="2" charset="2"/>
              <a:buChar char="Ø"/>
            </a:pPr>
            <a:r>
              <a:rPr lang="it-IT" altLang="it-IT" sz="2000" dirty="0"/>
              <a:t> </a:t>
            </a:r>
            <a:r>
              <a:rPr lang="it-IT" altLang="it-IT" sz="2000" dirty="0" err="1"/>
              <a:t>antralina</a:t>
            </a:r>
            <a:endParaRPr lang="it-IT" altLang="it-IT" sz="2000" dirty="0"/>
          </a:p>
          <a:p>
            <a:pPr eaLnBrk="1" hangingPunct="1">
              <a:spcBef>
                <a:spcPct val="50000"/>
              </a:spcBef>
              <a:buClr>
                <a:srgbClr val="FF0000"/>
              </a:buClr>
              <a:buFont typeface="Wingdings" panose="05000000000000000000" pitchFamily="2" charset="2"/>
              <a:buChar char="Ø"/>
            </a:pPr>
            <a:r>
              <a:rPr lang="it-IT" altLang="it-IT" sz="2000" dirty="0" err="1"/>
              <a:t>ac</a:t>
            </a:r>
            <a:r>
              <a:rPr lang="it-IT" altLang="it-IT" sz="2000" dirty="0"/>
              <a:t>. salicilico</a:t>
            </a:r>
          </a:p>
          <a:p>
            <a:pPr eaLnBrk="1" hangingPunct="1">
              <a:spcBef>
                <a:spcPct val="50000"/>
              </a:spcBef>
              <a:buClr>
                <a:srgbClr val="FF0000"/>
              </a:buClr>
              <a:buFont typeface="Wingdings" panose="05000000000000000000" pitchFamily="2" charset="2"/>
              <a:buChar char="Ø"/>
            </a:pPr>
            <a:r>
              <a:rPr lang="it-IT" altLang="it-IT" sz="2000" dirty="0"/>
              <a:t> urea</a:t>
            </a:r>
          </a:p>
        </p:txBody>
      </p:sp>
      <p:sp>
        <p:nvSpPr>
          <p:cNvPr id="232453" name="Text Box 5">
            <a:extLst>
              <a:ext uri="{FF2B5EF4-FFF2-40B4-BE49-F238E27FC236}">
                <a16:creationId xmlns:a16="http://schemas.microsoft.com/office/drawing/2014/main" id="{0F053DF0-5746-4635-8865-E1501A97D49A}"/>
              </a:ext>
            </a:extLst>
          </p:cNvPr>
          <p:cNvSpPr txBox="1">
            <a:spLocks noChangeArrowheads="1"/>
          </p:cNvSpPr>
          <p:nvPr/>
        </p:nvSpPr>
        <p:spPr bwMode="auto">
          <a:xfrm>
            <a:off x="3492500" y="2549525"/>
            <a:ext cx="2808288"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Clr>
                <a:srgbClr val="FF0000"/>
              </a:buClr>
              <a:buFont typeface="Wingdings" panose="05000000000000000000" pitchFamily="2" charset="2"/>
              <a:buChar char="Ø"/>
            </a:pPr>
            <a:r>
              <a:rPr lang="it-IT" altLang="it-IT" sz="2000" b="0"/>
              <a:t> </a:t>
            </a:r>
            <a:r>
              <a:rPr lang="it-IT" altLang="it-IT" sz="2000"/>
              <a:t>UVB, UVB-NB</a:t>
            </a:r>
          </a:p>
          <a:p>
            <a:pPr eaLnBrk="1" hangingPunct="1">
              <a:spcBef>
                <a:spcPct val="50000"/>
              </a:spcBef>
              <a:buClr>
                <a:srgbClr val="FF0000"/>
              </a:buClr>
              <a:buFont typeface="Wingdings" panose="05000000000000000000" pitchFamily="2" charset="2"/>
              <a:buChar char="Ø"/>
            </a:pPr>
            <a:r>
              <a:rPr lang="it-IT" altLang="it-IT" sz="2000"/>
              <a:t> PUVA (oral e bath)</a:t>
            </a:r>
          </a:p>
          <a:p>
            <a:pPr eaLnBrk="1" hangingPunct="1">
              <a:spcBef>
                <a:spcPct val="50000"/>
              </a:spcBef>
              <a:buClr>
                <a:srgbClr val="FF0000"/>
              </a:buClr>
              <a:buFont typeface="Wingdings" panose="05000000000000000000" pitchFamily="2" charset="2"/>
              <a:buChar char="Ø"/>
            </a:pPr>
            <a:r>
              <a:rPr lang="it-IT" altLang="it-IT" sz="2000"/>
              <a:t> Re-PUVA</a:t>
            </a:r>
          </a:p>
        </p:txBody>
      </p:sp>
      <p:sp>
        <p:nvSpPr>
          <p:cNvPr id="232454" name="Text Box 6">
            <a:extLst>
              <a:ext uri="{FF2B5EF4-FFF2-40B4-BE49-F238E27FC236}">
                <a16:creationId xmlns:a16="http://schemas.microsoft.com/office/drawing/2014/main" id="{17AA3190-1CBE-4A0A-9B6B-D969D5EC67F8}"/>
              </a:ext>
            </a:extLst>
          </p:cNvPr>
          <p:cNvSpPr txBox="1">
            <a:spLocks noChangeArrowheads="1"/>
          </p:cNvSpPr>
          <p:nvPr/>
        </p:nvSpPr>
        <p:spPr bwMode="auto">
          <a:xfrm>
            <a:off x="6337300" y="2565400"/>
            <a:ext cx="2987675"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Clr>
                <a:srgbClr val="FF0000"/>
              </a:buClr>
              <a:buFont typeface="Wingdings" panose="05000000000000000000" pitchFamily="2" charset="2"/>
              <a:buChar char="Ø"/>
            </a:pPr>
            <a:r>
              <a:rPr lang="it-IT" altLang="it-IT" sz="2000" b="0"/>
              <a:t> </a:t>
            </a:r>
            <a:r>
              <a:rPr lang="it-IT" altLang="it-IT" sz="2000"/>
              <a:t>Acitretina</a:t>
            </a:r>
          </a:p>
          <a:p>
            <a:pPr eaLnBrk="1" hangingPunct="1">
              <a:spcBef>
                <a:spcPct val="50000"/>
              </a:spcBef>
              <a:buClr>
                <a:srgbClr val="FF0000"/>
              </a:buClr>
              <a:buFont typeface="Wingdings" panose="05000000000000000000" pitchFamily="2" charset="2"/>
              <a:buChar char="Ø"/>
            </a:pPr>
            <a:r>
              <a:rPr lang="it-IT" altLang="it-IT" sz="2000"/>
              <a:t> Methotrexate</a:t>
            </a:r>
          </a:p>
          <a:p>
            <a:pPr eaLnBrk="1" hangingPunct="1">
              <a:spcBef>
                <a:spcPct val="50000"/>
              </a:spcBef>
              <a:buClr>
                <a:srgbClr val="FF0000"/>
              </a:buClr>
              <a:buFont typeface="Wingdings" panose="05000000000000000000" pitchFamily="2" charset="2"/>
              <a:buChar char="Ø"/>
            </a:pPr>
            <a:r>
              <a:rPr lang="it-IT" altLang="it-IT" sz="2000"/>
              <a:t> Ciclosporina</a:t>
            </a:r>
          </a:p>
          <a:p>
            <a:pPr eaLnBrk="1" hangingPunct="1">
              <a:spcBef>
                <a:spcPct val="50000"/>
              </a:spcBef>
              <a:buClr>
                <a:srgbClr val="FF0000"/>
              </a:buClr>
              <a:buFont typeface="Wingdings" panose="05000000000000000000" pitchFamily="2" charset="2"/>
              <a:buNone/>
            </a:pPr>
            <a:endParaRPr lang="it-IT" altLang="it-IT" sz="2000"/>
          </a:p>
        </p:txBody>
      </p:sp>
      <p:sp>
        <p:nvSpPr>
          <p:cNvPr id="232455" name="Text Box 7">
            <a:extLst>
              <a:ext uri="{FF2B5EF4-FFF2-40B4-BE49-F238E27FC236}">
                <a16:creationId xmlns:a16="http://schemas.microsoft.com/office/drawing/2014/main" id="{14BCB8B3-4E94-4216-BDC0-F80FD333A078}"/>
              </a:ext>
            </a:extLst>
          </p:cNvPr>
          <p:cNvSpPr txBox="1">
            <a:spLocks noChangeArrowheads="1"/>
          </p:cNvSpPr>
          <p:nvPr/>
        </p:nvSpPr>
        <p:spPr bwMode="auto">
          <a:xfrm>
            <a:off x="4319588" y="4149725"/>
            <a:ext cx="5724525"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it-IT" altLang="it-IT" sz="2400">
                <a:solidFill>
                  <a:srgbClr val="0000FF"/>
                </a:solidFill>
              </a:rPr>
              <a:t>Terapia non tradizionale</a:t>
            </a:r>
          </a:p>
          <a:p>
            <a:pPr>
              <a:spcBef>
                <a:spcPct val="50000"/>
              </a:spcBef>
              <a:buClr>
                <a:srgbClr val="0000FF"/>
              </a:buClr>
              <a:buFont typeface="Wingdings" panose="05000000000000000000" pitchFamily="2" charset="2"/>
              <a:buChar char="Ø"/>
            </a:pPr>
            <a:r>
              <a:rPr lang="it-IT" altLang="it-IT" sz="2400"/>
              <a:t> </a:t>
            </a:r>
            <a:r>
              <a:rPr lang="it-IT" altLang="it-IT" sz="2400" b="0"/>
              <a:t>micofenolato mofetile</a:t>
            </a:r>
          </a:p>
          <a:p>
            <a:pPr>
              <a:spcBef>
                <a:spcPct val="50000"/>
              </a:spcBef>
              <a:buClr>
                <a:srgbClr val="0000FF"/>
              </a:buClr>
              <a:buFont typeface="Wingdings" panose="05000000000000000000" pitchFamily="2" charset="2"/>
              <a:buChar char="Ø"/>
            </a:pPr>
            <a:r>
              <a:rPr lang="it-IT" altLang="it-IT" sz="2400" b="0"/>
              <a:t> tacrolimus ung</a:t>
            </a:r>
          </a:p>
          <a:p>
            <a:pPr>
              <a:spcBef>
                <a:spcPct val="50000"/>
              </a:spcBef>
              <a:buClr>
                <a:srgbClr val="0000FF"/>
              </a:buClr>
              <a:buFont typeface="Wingdings" panose="05000000000000000000" pitchFamily="2" charset="2"/>
              <a:buChar char="Ø"/>
            </a:pPr>
            <a:r>
              <a:rPr lang="it-IT" altLang="it-IT" sz="2400" b="0"/>
              <a:t> pimecrolimus crema</a:t>
            </a:r>
          </a:p>
          <a:p>
            <a:pPr>
              <a:spcBef>
                <a:spcPct val="50000"/>
              </a:spcBef>
              <a:buClr>
                <a:srgbClr val="0000FF"/>
              </a:buClr>
              <a:buFont typeface="Wingdings" panose="05000000000000000000" pitchFamily="2" charset="2"/>
              <a:buChar char="Ø"/>
            </a:pPr>
            <a:r>
              <a:rPr lang="it-IT" altLang="it-IT" sz="2400" b="0"/>
              <a:t> laser a eccimeri</a:t>
            </a:r>
          </a:p>
        </p:txBody>
      </p:sp>
      <p:sp>
        <p:nvSpPr>
          <p:cNvPr id="232456" name="Rectangle 8">
            <a:extLst>
              <a:ext uri="{FF2B5EF4-FFF2-40B4-BE49-F238E27FC236}">
                <a16:creationId xmlns:a16="http://schemas.microsoft.com/office/drawing/2014/main" id="{3C8CD652-D581-4479-8A65-4A342457ACEF}"/>
              </a:ext>
            </a:extLst>
          </p:cNvPr>
          <p:cNvSpPr>
            <a:spLocks noChangeArrowheads="1"/>
          </p:cNvSpPr>
          <p:nvPr/>
        </p:nvSpPr>
        <p:spPr bwMode="auto">
          <a:xfrm>
            <a:off x="4067175" y="4076700"/>
            <a:ext cx="4537075" cy="2709863"/>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pic>
        <p:nvPicPr>
          <p:cNvPr id="232457" name="Picture 9" descr="Products%20_Dovobet01_French_Small">
            <a:extLst>
              <a:ext uri="{FF2B5EF4-FFF2-40B4-BE49-F238E27FC236}">
                <a16:creationId xmlns:a16="http://schemas.microsoft.com/office/drawing/2014/main" id="{AF566147-72ED-40C7-8369-162678793C1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8200" y="838200"/>
            <a:ext cx="1219200"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2458" name="Picture 10" descr="PII-WithReflectiveWIngs">
            <a:extLst>
              <a:ext uri="{FF2B5EF4-FFF2-40B4-BE49-F238E27FC236}">
                <a16:creationId xmlns:a16="http://schemas.microsoft.com/office/drawing/2014/main" id="{9C4C542B-ABB3-48F2-9721-9EF4E75A81A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33888" y="838200"/>
            <a:ext cx="5191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2459" name="Picture 11" descr="Sandimmun%20%20Neoral%20cap_2549">
            <a:extLst>
              <a:ext uri="{FF2B5EF4-FFF2-40B4-BE49-F238E27FC236}">
                <a16:creationId xmlns:a16="http://schemas.microsoft.com/office/drawing/2014/main" id="{D34B094A-AF0C-44E6-93A9-8995E5B1971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34200" y="838200"/>
            <a:ext cx="1143000"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e 1">
            <a:extLst>
              <a:ext uri="{FF2B5EF4-FFF2-40B4-BE49-F238E27FC236}">
                <a16:creationId xmlns:a16="http://schemas.microsoft.com/office/drawing/2014/main" id="{39E8FDC5-0EC3-4EFF-8E62-455D84CE3484}"/>
              </a:ext>
            </a:extLst>
          </p:cNvPr>
          <p:cNvSpPr/>
          <p:nvPr/>
        </p:nvSpPr>
        <p:spPr bwMode="auto">
          <a:xfrm>
            <a:off x="251520" y="2565400"/>
            <a:ext cx="3384376" cy="1243013"/>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000" b="1" i="0" u="none" strike="noStrike" cap="none" normalizeH="0" baseline="0">
              <a:ln>
                <a:noFill/>
              </a:ln>
              <a:solidFill>
                <a:schemeClr val="tx1"/>
              </a:solidFill>
              <a:effectLst/>
              <a:latin typeface="Arial" charset="0"/>
            </a:endParaRPr>
          </a:p>
        </p:txBody>
      </p:sp>
      <p:sp>
        <p:nvSpPr>
          <p:cNvPr id="3" name="Ovale 2">
            <a:extLst>
              <a:ext uri="{FF2B5EF4-FFF2-40B4-BE49-F238E27FC236}">
                <a16:creationId xmlns:a16="http://schemas.microsoft.com/office/drawing/2014/main" id="{A45D2085-662F-4030-9CE9-7BBB5CDA3FCF}"/>
              </a:ext>
            </a:extLst>
          </p:cNvPr>
          <p:cNvSpPr/>
          <p:nvPr/>
        </p:nvSpPr>
        <p:spPr bwMode="auto">
          <a:xfrm>
            <a:off x="0" y="4320480"/>
            <a:ext cx="3203848" cy="2420888"/>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000" b="1" i="0" u="none" strike="noStrike" cap="none" normalizeH="0" baseline="0" dirty="0">
              <a:ln>
                <a:noFill/>
              </a:ln>
              <a:solidFill>
                <a:schemeClr val="tx1"/>
              </a:solidFill>
              <a:effectLst/>
              <a:latin typeface="Arial" charset="0"/>
            </a:endParaRPr>
          </a:p>
        </p:txBody>
      </p:sp>
    </p:spTree>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olo 1">
            <a:extLst>
              <a:ext uri="{FF2B5EF4-FFF2-40B4-BE49-F238E27FC236}">
                <a16:creationId xmlns:a16="http://schemas.microsoft.com/office/drawing/2014/main" id="{DCA298D9-681F-41C3-A13C-C70BEABD219E}"/>
              </a:ext>
            </a:extLst>
          </p:cNvPr>
          <p:cNvSpPr>
            <a:spLocks noGrp="1" noChangeArrowheads="1"/>
          </p:cNvSpPr>
          <p:nvPr>
            <p:ph type="title"/>
          </p:nvPr>
        </p:nvSpPr>
        <p:spPr>
          <a:xfrm>
            <a:off x="457200" y="115888"/>
            <a:ext cx="8229600" cy="706437"/>
          </a:xfrm>
        </p:spPr>
        <p:txBody>
          <a:bodyPr/>
          <a:lstStyle/>
          <a:p>
            <a:r>
              <a:rPr lang="it-IT" altLang="it-IT" b="1">
                <a:solidFill>
                  <a:srgbClr val="FF0000"/>
                </a:solidFill>
              </a:rPr>
              <a:t>Veicoli</a:t>
            </a:r>
            <a:endParaRPr lang="en-GB" altLang="it-IT"/>
          </a:p>
        </p:txBody>
      </p:sp>
      <p:sp>
        <p:nvSpPr>
          <p:cNvPr id="27651" name="Segnaposto contenuto 2">
            <a:extLst>
              <a:ext uri="{FF2B5EF4-FFF2-40B4-BE49-F238E27FC236}">
                <a16:creationId xmlns:a16="http://schemas.microsoft.com/office/drawing/2014/main" id="{BC18127E-0558-4C92-9649-0C43DCFDB99D}"/>
              </a:ext>
            </a:extLst>
          </p:cNvPr>
          <p:cNvSpPr>
            <a:spLocks noGrp="1" noChangeArrowheads="1"/>
          </p:cNvSpPr>
          <p:nvPr>
            <p:ph idx="1"/>
          </p:nvPr>
        </p:nvSpPr>
        <p:spPr>
          <a:xfrm>
            <a:off x="457200" y="1125538"/>
            <a:ext cx="8507413" cy="5688012"/>
          </a:xfrm>
        </p:spPr>
        <p:txBody>
          <a:bodyPr/>
          <a:lstStyle/>
          <a:p>
            <a:r>
              <a:rPr lang="it-IT" altLang="it-IT" sz="2800" b="1" dirty="0">
                <a:solidFill>
                  <a:schemeClr val="accent2"/>
                </a:solidFill>
              </a:rPr>
              <a:t>E’ definito dal tipo di preparazione</a:t>
            </a:r>
          </a:p>
          <a:p>
            <a:r>
              <a:rPr lang="it-IT" altLang="it-IT" sz="2800" b="1" dirty="0">
                <a:solidFill>
                  <a:schemeClr val="accent2"/>
                </a:solidFill>
              </a:rPr>
              <a:t>Dagli eccipienti (↑ efficacia e tollerabilità, ↑ aderenza alla terapia)</a:t>
            </a:r>
          </a:p>
          <a:p>
            <a:r>
              <a:rPr lang="it-IT" altLang="it-IT" sz="2800" b="1" dirty="0">
                <a:solidFill>
                  <a:schemeClr val="accent2"/>
                </a:solidFill>
              </a:rPr>
              <a:t>Distinti sulla base della polarità, delle proprietà reologiche e delle caratteristiche fisico-chimiche</a:t>
            </a:r>
          </a:p>
          <a:p>
            <a:endParaRPr lang="en-GB" altLang="it-IT" sz="2800" b="1" dirty="0">
              <a:solidFill>
                <a:schemeClr val="accent2"/>
              </a:solidFill>
            </a:endParaRPr>
          </a:p>
          <a:p>
            <a:endParaRPr lang="en-GB" altLang="it-IT" dirty="0"/>
          </a:p>
        </p:txBody>
      </p:sp>
    </p:spTree>
    <p:extLst>
      <p:ext uri="{BB962C8B-B14F-4D97-AF65-F5344CB8AC3E}">
        <p14:creationId xmlns:p14="http://schemas.microsoft.com/office/powerpoint/2010/main" val="3906330578"/>
      </p:ext>
    </p:extLst>
  </p:cSld>
  <p:clrMapOvr>
    <a:masterClrMapping/>
  </p:clrMapOvr>
  <p:transition spd="slow">
    <p:strips dir="ru"/>
  </p:transition>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Text Box 4">
            <a:extLst>
              <a:ext uri="{FF2B5EF4-FFF2-40B4-BE49-F238E27FC236}">
                <a16:creationId xmlns:a16="http://schemas.microsoft.com/office/drawing/2014/main" id="{B913733D-2D1D-411B-8444-7A0C19FBE43E}"/>
              </a:ext>
            </a:extLst>
          </p:cNvPr>
          <p:cNvSpPr txBox="1">
            <a:spLocks noChangeArrowheads="1"/>
          </p:cNvSpPr>
          <p:nvPr/>
        </p:nvSpPr>
        <p:spPr bwMode="auto">
          <a:xfrm>
            <a:off x="468313" y="627063"/>
            <a:ext cx="75612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4000">
                <a:solidFill>
                  <a:srgbClr val="FF0000"/>
                </a:solidFill>
              </a:rPr>
              <a:t>Catrami </a:t>
            </a:r>
          </a:p>
        </p:txBody>
      </p:sp>
      <p:sp>
        <p:nvSpPr>
          <p:cNvPr id="256003" name="Text Box 5">
            <a:extLst>
              <a:ext uri="{FF2B5EF4-FFF2-40B4-BE49-F238E27FC236}">
                <a16:creationId xmlns:a16="http://schemas.microsoft.com/office/drawing/2014/main" id="{8C331E30-9448-4FA3-B3B0-CC8931279270}"/>
              </a:ext>
            </a:extLst>
          </p:cNvPr>
          <p:cNvSpPr txBox="1">
            <a:spLocks noChangeArrowheads="1"/>
          </p:cNvSpPr>
          <p:nvPr/>
        </p:nvSpPr>
        <p:spPr bwMode="auto">
          <a:xfrm>
            <a:off x="827088" y="2708275"/>
            <a:ext cx="78486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it-IT" altLang="it-IT" dirty="0"/>
              <a:t> meccanismo d’azione non noto</a:t>
            </a:r>
          </a:p>
          <a:p>
            <a:pPr eaLnBrk="1" hangingPunct="1">
              <a:spcBef>
                <a:spcPct val="50000"/>
              </a:spcBef>
            </a:pPr>
            <a:r>
              <a:rPr lang="it-IT" altLang="it-IT" dirty="0"/>
              <a:t> riducente</a:t>
            </a:r>
          </a:p>
          <a:p>
            <a:pPr eaLnBrk="1" hangingPunct="1">
              <a:spcBef>
                <a:spcPct val="50000"/>
              </a:spcBef>
            </a:pPr>
            <a:r>
              <a:rPr lang="it-IT" altLang="it-IT" dirty="0"/>
              <a:t> poco pratico</a:t>
            </a:r>
          </a:p>
          <a:p>
            <a:pPr eaLnBrk="1" hangingPunct="1">
              <a:spcBef>
                <a:spcPct val="50000"/>
              </a:spcBef>
            </a:pPr>
            <a:r>
              <a:rPr lang="it-IT" altLang="it-IT" dirty="0"/>
              <a:t> bagno o shampoo </a:t>
            </a:r>
          </a:p>
          <a:p>
            <a:pPr eaLnBrk="1" hangingPunct="1">
              <a:spcBef>
                <a:spcPct val="50000"/>
              </a:spcBef>
            </a:pPr>
            <a:r>
              <a:rPr lang="it-IT" altLang="it-IT" dirty="0"/>
              <a:t> paziente affetto da psoriasi</a:t>
            </a:r>
          </a:p>
        </p:txBody>
      </p:sp>
      <p:sp>
        <p:nvSpPr>
          <p:cNvPr id="256004" name="Text Box 6">
            <a:extLst>
              <a:ext uri="{FF2B5EF4-FFF2-40B4-BE49-F238E27FC236}">
                <a16:creationId xmlns:a16="http://schemas.microsoft.com/office/drawing/2014/main" id="{A24BF292-98FB-4365-BF06-16DEE9B91149}"/>
              </a:ext>
            </a:extLst>
          </p:cNvPr>
          <p:cNvSpPr txBox="1">
            <a:spLocks noChangeArrowheads="1"/>
          </p:cNvSpPr>
          <p:nvPr/>
        </p:nvSpPr>
        <p:spPr bwMode="auto">
          <a:xfrm>
            <a:off x="0" y="0"/>
            <a:ext cx="3059113"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IT" altLang="it-IT" sz="2800" i="1">
                <a:solidFill>
                  <a:srgbClr val="0000FF"/>
                </a:solidFill>
              </a:rPr>
              <a:t>Terapia topica</a:t>
            </a:r>
          </a:p>
          <a:p>
            <a:pPr eaLnBrk="1" hangingPunct="1">
              <a:spcBef>
                <a:spcPct val="50000"/>
              </a:spcBef>
              <a:buFontTx/>
              <a:buNone/>
            </a:pPr>
            <a:endParaRPr lang="it-IT" altLang="it-IT" sz="2800"/>
          </a:p>
        </p:txBody>
      </p:sp>
      <p:pic>
        <p:nvPicPr>
          <p:cNvPr id="256005" name="Picture 7" descr="tubetto-penguin1">
            <a:extLst>
              <a:ext uri="{FF2B5EF4-FFF2-40B4-BE49-F238E27FC236}">
                <a16:creationId xmlns:a16="http://schemas.microsoft.com/office/drawing/2014/main" id="{B1CC0BF4-2D0F-42CF-AB1C-398F304F4D90}"/>
              </a:ext>
            </a:extLst>
          </p:cNvPr>
          <p:cNvPicPr>
            <a:picLocks noChangeAspect="1" noChangeArrowheads="1"/>
          </p:cNvPicPr>
          <p:nvPr/>
        </p:nvPicPr>
        <p:blipFill>
          <a:blip r:embed="rId3">
            <a:lum contrast="30000"/>
            <a:extLst>
              <a:ext uri="{28A0092B-C50C-407E-A947-70E740481C1C}">
                <a14:useLocalDpi xmlns:a14="http://schemas.microsoft.com/office/drawing/2010/main"/>
              </a:ext>
            </a:extLst>
          </a:blip>
          <a:srcRect/>
          <a:stretch>
            <a:fillRect/>
          </a:stretch>
        </p:blipFill>
        <p:spPr bwMode="auto">
          <a:xfrm>
            <a:off x="7019925" y="1546225"/>
            <a:ext cx="1512888"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1763906"/>
      </p:ext>
    </p:extLst>
  </p:cSld>
  <p:clrMapOvr>
    <a:masterClrMapping/>
  </p:clrMapOvr>
  <p:transition spd="slow">
    <p:strips dir="ru"/>
  </p:transition>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Text Box 2">
            <a:extLst>
              <a:ext uri="{FF2B5EF4-FFF2-40B4-BE49-F238E27FC236}">
                <a16:creationId xmlns:a16="http://schemas.microsoft.com/office/drawing/2014/main" id="{F6FF9A3B-2245-4F96-8823-67C05EF542FB}"/>
              </a:ext>
            </a:extLst>
          </p:cNvPr>
          <p:cNvSpPr txBox="1">
            <a:spLocks noChangeArrowheads="1"/>
          </p:cNvSpPr>
          <p:nvPr/>
        </p:nvSpPr>
        <p:spPr bwMode="auto">
          <a:xfrm>
            <a:off x="755650" y="476250"/>
            <a:ext cx="75612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4000">
                <a:solidFill>
                  <a:srgbClr val="FF0000"/>
                </a:solidFill>
              </a:rPr>
              <a:t>Antralina</a:t>
            </a:r>
          </a:p>
        </p:txBody>
      </p:sp>
      <p:sp>
        <p:nvSpPr>
          <p:cNvPr id="258051" name="Text Box 3">
            <a:extLst>
              <a:ext uri="{FF2B5EF4-FFF2-40B4-BE49-F238E27FC236}">
                <a16:creationId xmlns:a16="http://schemas.microsoft.com/office/drawing/2014/main" id="{495E33DF-6D25-4532-8079-039B341BA900}"/>
              </a:ext>
            </a:extLst>
          </p:cNvPr>
          <p:cNvSpPr txBox="1">
            <a:spLocks noChangeArrowheads="1"/>
          </p:cNvSpPr>
          <p:nvPr/>
        </p:nvSpPr>
        <p:spPr bwMode="auto">
          <a:xfrm>
            <a:off x="827088" y="2708275"/>
            <a:ext cx="7848600" cy="329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it-IT" altLang="it-IT" sz="2800" dirty="0"/>
              <a:t> azione antiproliferativa sui cheratinociti ed antinfiammatoria</a:t>
            </a:r>
          </a:p>
          <a:p>
            <a:pPr eaLnBrk="1" hangingPunct="1">
              <a:spcBef>
                <a:spcPct val="50000"/>
              </a:spcBef>
            </a:pPr>
            <a:r>
              <a:rPr lang="it-IT" altLang="it-IT" sz="2800" dirty="0"/>
              <a:t> irritazione locale</a:t>
            </a:r>
          </a:p>
          <a:p>
            <a:pPr eaLnBrk="1" hangingPunct="1">
              <a:spcBef>
                <a:spcPct val="50000"/>
              </a:spcBef>
            </a:pPr>
            <a:r>
              <a:rPr lang="it-IT" altLang="it-IT" sz="2800" dirty="0"/>
              <a:t> sostituita rapidamente con l’immissione in commercio degli analoghi della </a:t>
            </a:r>
            <a:r>
              <a:rPr lang="it-IT" altLang="it-IT" sz="2800" dirty="0" err="1"/>
              <a:t>vit</a:t>
            </a:r>
            <a:r>
              <a:rPr lang="it-IT" altLang="it-IT" sz="2800" dirty="0"/>
              <a:t>. D</a:t>
            </a:r>
          </a:p>
          <a:p>
            <a:pPr eaLnBrk="1" hangingPunct="1">
              <a:spcBef>
                <a:spcPct val="50000"/>
              </a:spcBef>
            </a:pPr>
            <a:r>
              <a:rPr lang="it-IT" altLang="it-IT" sz="2800" dirty="0"/>
              <a:t>disuso</a:t>
            </a:r>
          </a:p>
        </p:txBody>
      </p:sp>
      <p:sp>
        <p:nvSpPr>
          <p:cNvPr id="258052" name="Text Box 4">
            <a:extLst>
              <a:ext uri="{FF2B5EF4-FFF2-40B4-BE49-F238E27FC236}">
                <a16:creationId xmlns:a16="http://schemas.microsoft.com/office/drawing/2014/main" id="{9DEB1C05-A6AE-4A62-BCE2-99054973AD7B}"/>
              </a:ext>
            </a:extLst>
          </p:cNvPr>
          <p:cNvSpPr txBox="1">
            <a:spLocks noChangeArrowheads="1"/>
          </p:cNvSpPr>
          <p:nvPr/>
        </p:nvSpPr>
        <p:spPr bwMode="auto">
          <a:xfrm>
            <a:off x="0" y="0"/>
            <a:ext cx="3059113"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IT" altLang="it-IT" sz="2800" i="1">
                <a:solidFill>
                  <a:srgbClr val="0000FF"/>
                </a:solidFill>
              </a:rPr>
              <a:t>Terapia topica</a:t>
            </a:r>
          </a:p>
          <a:p>
            <a:pPr eaLnBrk="1" hangingPunct="1">
              <a:spcBef>
                <a:spcPct val="50000"/>
              </a:spcBef>
              <a:buFontTx/>
              <a:buNone/>
            </a:pPr>
            <a:endParaRPr lang="it-IT" altLang="it-IT" sz="2800"/>
          </a:p>
        </p:txBody>
      </p:sp>
      <p:pic>
        <p:nvPicPr>
          <p:cNvPr id="258053" name="Picture 5" descr="tubetto-penguin1">
            <a:extLst>
              <a:ext uri="{FF2B5EF4-FFF2-40B4-BE49-F238E27FC236}">
                <a16:creationId xmlns:a16="http://schemas.microsoft.com/office/drawing/2014/main" id="{16C118D3-ACF6-42AA-B937-0FA826A3177B}"/>
              </a:ext>
            </a:extLst>
          </p:cNvPr>
          <p:cNvPicPr>
            <a:picLocks noChangeAspect="1" noChangeArrowheads="1"/>
          </p:cNvPicPr>
          <p:nvPr/>
        </p:nvPicPr>
        <p:blipFill>
          <a:blip r:embed="rId3">
            <a:lum contrast="30000"/>
            <a:extLst>
              <a:ext uri="{28A0092B-C50C-407E-A947-70E740481C1C}">
                <a14:useLocalDpi xmlns:a14="http://schemas.microsoft.com/office/drawing/2010/main"/>
              </a:ext>
            </a:extLst>
          </a:blip>
          <a:srcRect/>
          <a:stretch>
            <a:fillRect/>
          </a:stretch>
        </p:blipFill>
        <p:spPr bwMode="auto">
          <a:xfrm>
            <a:off x="7019925" y="1546225"/>
            <a:ext cx="1512888"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8137281"/>
      </p:ext>
    </p:extLst>
  </p:cSld>
  <p:clrMapOvr>
    <a:masterClrMapping/>
  </p:clrMapOvr>
  <p:transition spd="slow">
    <p:strips dir="ru"/>
  </p:transition>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Titolo 1">
            <a:extLst>
              <a:ext uri="{FF2B5EF4-FFF2-40B4-BE49-F238E27FC236}">
                <a16:creationId xmlns:a16="http://schemas.microsoft.com/office/drawing/2014/main" id="{5F51B4FB-07E0-4DE6-AE72-2C93FB28C72E}"/>
              </a:ext>
            </a:extLst>
          </p:cNvPr>
          <p:cNvSpPr>
            <a:spLocks noGrp="1" noChangeArrowheads="1"/>
          </p:cNvSpPr>
          <p:nvPr>
            <p:ph type="title"/>
          </p:nvPr>
        </p:nvSpPr>
        <p:spPr/>
        <p:txBody>
          <a:bodyPr/>
          <a:lstStyle/>
          <a:p>
            <a:r>
              <a:rPr lang="it-IT" altLang="it-IT"/>
              <a:t>Cheratolitici</a:t>
            </a:r>
          </a:p>
        </p:txBody>
      </p:sp>
      <p:sp>
        <p:nvSpPr>
          <p:cNvPr id="260099" name="Segnaposto contenuto 3">
            <a:extLst>
              <a:ext uri="{FF2B5EF4-FFF2-40B4-BE49-F238E27FC236}">
                <a16:creationId xmlns:a16="http://schemas.microsoft.com/office/drawing/2014/main" id="{C2BE0C0E-D1C4-4146-9FF3-5F6D2A27FEDC}"/>
              </a:ext>
            </a:extLst>
          </p:cNvPr>
          <p:cNvSpPr>
            <a:spLocks noGrp="1" noChangeArrowheads="1"/>
          </p:cNvSpPr>
          <p:nvPr>
            <p:ph idx="1"/>
          </p:nvPr>
        </p:nvSpPr>
        <p:spPr/>
        <p:txBody>
          <a:bodyPr/>
          <a:lstStyle/>
          <a:p>
            <a:r>
              <a:rPr lang="it-IT" altLang="it-IT" sz="2800"/>
              <a:t>I cheratolitici (es. acido salicilico, urea, β-idrossiacidi) riducono l’ipercheratosi, che caratterizza alcune patologie cutanee, come psoriasi, dermatite seborroica, xerosi, ittiosi e verruche</a:t>
            </a:r>
          </a:p>
          <a:p>
            <a:r>
              <a:rPr lang="it-IT" altLang="it-IT" sz="2800"/>
              <a:t>Tali farmaci determinano un aumento del contenuto acquoso dello stato corneo, rottura delle giunzioni intercellulari, con conseguente aumento della desquamazione dello strato corneo</a:t>
            </a:r>
          </a:p>
        </p:txBody>
      </p:sp>
    </p:spTree>
    <p:extLst>
      <p:ext uri="{BB962C8B-B14F-4D97-AF65-F5344CB8AC3E}">
        <p14:creationId xmlns:p14="http://schemas.microsoft.com/office/powerpoint/2010/main" val="1270378089"/>
      </p:ext>
    </p:extLst>
  </p:cSld>
  <p:clrMapOvr>
    <a:masterClrMapping/>
  </p:clrMapOvr>
  <p:transition spd="slow">
    <p:strips dir="ru"/>
  </p:transition>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Titolo 1">
            <a:extLst>
              <a:ext uri="{FF2B5EF4-FFF2-40B4-BE49-F238E27FC236}">
                <a16:creationId xmlns:a16="http://schemas.microsoft.com/office/drawing/2014/main" id="{8C965B58-0E5C-42F4-BCB2-CF5AD88CA220}"/>
              </a:ext>
            </a:extLst>
          </p:cNvPr>
          <p:cNvSpPr>
            <a:spLocks noGrp="1" noChangeArrowheads="1"/>
          </p:cNvSpPr>
          <p:nvPr>
            <p:ph type="title"/>
          </p:nvPr>
        </p:nvSpPr>
        <p:spPr/>
        <p:txBody>
          <a:bodyPr/>
          <a:lstStyle/>
          <a:p>
            <a:r>
              <a:rPr lang="it-IT" altLang="it-IT"/>
              <a:t>Cheratolitici</a:t>
            </a:r>
          </a:p>
        </p:txBody>
      </p:sp>
      <p:sp>
        <p:nvSpPr>
          <p:cNvPr id="261123" name="Segnaposto contenuto 3">
            <a:extLst>
              <a:ext uri="{FF2B5EF4-FFF2-40B4-BE49-F238E27FC236}">
                <a16:creationId xmlns:a16="http://schemas.microsoft.com/office/drawing/2014/main" id="{B18920EF-3DE1-4A3E-9CD5-14A3821B93FE}"/>
              </a:ext>
            </a:extLst>
          </p:cNvPr>
          <p:cNvSpPr>
            <a:spLocks noGrp="1" noChangeArrowheads="1"/>
          </p:cNvSpPr>
          <p:nvPr>
            <p:ph idx="1"/>
          </p:nvPr>
        </p:nvSpPr>
        <p:spPr/>
        <p:txBody>
          <a:bodyPr/>
          <a:lstStyle/>
          <a:p>
            <a:r>
              <a:rPr lang="it-IT" altLang="it-IT"/>
              <a:t>L’acido salicilico ha una buona attività cheratolitica, ma deve essere usato a basse dosi, su una superficie cutanea limitata e per tempi brevi</a:t>
            </a:r>
          </a:p>
          <a:p>
            <a:r>
              <a:rPr lang="it-IT" altLang="it-IT"/>
              <a:t>Rischio di assorbimento sistemico (raro) oppure irritazione locale</a:t>
            </a:r>
          </a:p>
        </p:txBody>
      </p:sp>
    </p:spTree>
    <p:extLst>
      <p:ext uri="{BB962C8B-B14F-4D97-AF65-F5344CB8AC3E}">
        <p14:creationId xmlns:p14="http://schemas.microsoft.com/office/powerpoint/2010/main" val="3474831814"/>
      </p:ext>
    </p:extLst>
  </p:cSld>
  <p:clrMapOvr>
    <a:masterClrMapping/>
  </p:clrMapOvr>
  <p:transition spd="slow">
    <p:strips dir="ru"/>
  </p:transition>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Text Box 4">
            <a:extLst>
              <a:ext uri="{FF2B5EF4-FFF2-40B4-BE49-F238E27FC236}">
                <a16:creationId xmlns:a16="http://schemas.microsoft.com/office/drawing/2014/main" id="{B27EF91C-209C-4F55-BD3D-1CD0BB34BA0F}"/>
              </a:ext>
            </a:extLst>
          </p:cNvPr>
          <p:cNvSpPr txBox="1">
            <a:spLocks noChangeArrowheads="1"/>
          </p:cNvSpPr>
          <p:nvPr/>
        </p:nvSpPr>
        <p:spPr bwMode="auto">
          <a:xfrm>
            <a:off x="900113" y="549275"/>
            <a:ext cx="79930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IT" altLang="it-IT" sz="3600">
              <a:solidFill>
                <a:srgbClr val="FF0000"/>
              </a:solidFill>
            </a:endParaRPr>
          </a:p>
        </p:txBody>
      </p:sp>
      <p:sp>
        <p:nvSpPr>
          <p:cNvPr id="262147" name="Text Box 5">
            <a:extLst>
              <a:ext uri="{FF2B5EF4-FFF2-40B4-BE49-F238E27FC236}">
                <a16:creationId xmlns:a16="http://schemas.microsoft.com/office/drawing/2014/main" id="{C1A1059F-AE90-46C0-B337-C4D1027D5907}"/>
              </a:ext>
            </a:extLst>
          </p:cNvPr>
          <p:cNvSpPr txBox="1">
            <a:spLocks noChangeArrowheads="1"/>
          </p:cNvSpPr>
          <p:nvPr/>
        </p:nvSpPr>
        <p:spPr bwMode="auto">
          <a:xfrm>
            <a:off x="539750" y="620713"/>
            <a:ext cx="79565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4000">
                <a:solidFill>
                  <a:srgbClr val="FF0000"/>
                </a:solidFill>
              </a:rPr>
              <a:t>Ac.salicilico </a:t>
            </a:r>
          </a:p>
        </p:txBody>
      </p:sp>
      <p:sp>
        <p:nvSpPr>
          <p:cNvPr id="262148" name="Text Box 6">
            <a:extLst>
              <a:ext uri="{FF2B5EF4-FFF2-40B4-BE49-F238E27FC236}">
                <a16:creationId xmlns:a16="http://schemas.microsoft.com/office/drawing/2014/main" id="{78DE5E2A-F47C-4CC0-861E-49A617CC7A78}"/>
              </a:ext>
            </a:extLst>
          </p:cNvPr>
          <p:cNvSpPr txBox="1">
            <a:spLocks noChangeArrowheads="1"/>
          </p:cNvSpPr>
          <p:nvPr/>
        </p:nvSpPr>
        <p:spPr bwMode="auto">
          <a:xfrm>
            <a:off x="900113" y="1484784"/>
            <a:ext cx="7559675"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it-IT" altLang="it-IT" sz="2800" dirty="0"/>
              <a:t> Agente cheratolitico</a:t>
            </a:r>
          </a:p>
          <a:p>
            <a:pPr eaLnBrk="1" hangingPunct="1">
              <a:spcBef>
                <a:spcPct val="50000"/>
              </a:spcBef>
            </a:pPr>
            <a:r>
              <a:rPr lang="it-IT" altLang="it-IT" sz="2800" dirty="0"/>
              <a:t> Blanda azione antinfiammatoria</a:t>
            </a:r>
          </a:p>
          <a:p>
            <a:pPr eaLnBrk="1" hangingPunct="1">
              <a:spcBef>
                <a:spcPct val="50000"/>
              </a:spcBef>
            </a:pPr>
            <a:r>
              <a:rPr lang="it-IT" altLang="it-IT" sz="2800" dirty="0"/>
              <a:t> Diversi impieghi come psoriasi, verruche, acne, dermatite seborroica</a:t>
            </a:r>
          </a:p>
          <a:p>
            <a:pPr eaLnBrk="1" hangingPunct="1">
              <a:spcBef>
                <a:spcPct val="50000"/>
              </a:spcBef>
            </a:pPr>
            <a:r>
              <a:rPr lang="it-IT" altLang="it-IT" sz="2800" dirty="0"/>
              <a:t>A bassa concentrazione (5-10%): azione </a:t>
            </a:r>
            <a:r>
              <a:rPr lang="it-IT" altLang="it-IT" sz="2800" dirty="0" err="1"/>
              <a:t>decappante</a:t>
            </a:r>
            <a:r>
              <a:rPr lang="it-IT" altLang="it-IT" sz="2800" dirty="0"/>
              <a:t> su cute glabra</a:t>
            </a:r>
          </a:p>
          <a:p>
            <a:pPr eaLnBrk="1" hangingPunct="1">
              <a:spcBef>
                <a:spcPct val="50000"/>
              </a:spcBef>
            </a:pPr>
            <a:r>
              <a:rPr lang="it-IT" altLang="it-IT" sz="2800" dirty="0"/>
              <a:t>Ad alta concentrazione (10-40%): in aree limitate per psoriasi palmo-plantare e  c.c., verruche, tilomi, clavi ed altre ipercheratosi locali</a:t>
            </a:r>
            <a:endParaRPr lang="it-IT" altLang="it-IT" sz="2400" dirty="0"/>
          </a:p>
        </p:txBody>
      </p:sp>
      <p:sp>
        <p:nvSpPr>
          <p:cNvPr id="262151" name="Text Box 9">
            <a:extLst>
              <a:ext uri="{FF2B5EF4-FFF2-40B4-BE49-F238E27FC236}">
                <a16:creationId xmlns:a16="http://schemas.microsoft.com/office/drawing/2014/main" id="{6EB931A9-FE71-4AFC-A6DD-9D6A0D5C5F29}"/>
              </a:ext>
            </a:extLst>
          </p:cNvPr>
          <p:cNvSpPr txBox="1">
            <a:spLocks noChangeArrowheads="1"/>
          </p:cNvSpPr>
          <p:nvPr/>
        </p:nvSpPr>
        <p:spPr bwMode="auto">
          <a:xfrm>
            <a:off x="0" y="0"/>
            <a:ext cx="2771775"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IT" altLang="it-IT" sz="2800" i="1">
                <a:solidFill>
                  <a:srgbClr val="0000FF"/>
                </a:solidFill>
              </a:rPr>
              <a:t>Terapia topica</a:t>
            </a:r>
          </a:p>
          <a:p>
            <a:pPr eaLnBrk="1" hangingPunct="1">
              <a:spcBef>
                <a:spcPct val="50000"/>
              </a:spcBef>
              <a:buFontTx/>
              <a:buNone/>
            </a:pPr>
            <a:endParaRPr lang="it-IT" altLang="it-IT" sz="2800"/>
          </a:p>
        </p:txBody>
      </p:sp>
    </p:spTree>
    <p:extLst>
      <p:ext uri="{BB962C8B-B14F-4D97-AF65-F5344CB8AC3E}">
        <p14:creationId xmlns:p14="http://schemas.microsoft.com/office/powerpoint/2010/main" val="2200572174"/>
      </p:ext>
    </p:extLst>
  </p:cSld>
  <p:clrMapOvr>
    <a:masterClrMapping/>
  </p:clrMapOvr>
  <p:transition spd="slow">
    <p:strips dir="ru"/>
  </p:transition>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Text Box 4">
            <a:extLst>
              <a:ext uri="{FF2B5EF4-FFF2-40B4-BE49-F238E27FC236}">
                <a16:creationId xmlns:a16="http://schemas.microsoft.com/office/drawing/2014/main" id="{B27EF91C-209C-4F55-BD3D-1CD0BB34BA0F}"/>
              </a:ext>
            </a:extLst>
          </p:cNvPr>
          <p:cNvSpPr txBox="1">
            <a:spLocks noChangeArrowheads="1"/>
          </p:cNvSpPr>
          <p:nvPr/>
        </p:nvSpPr>
        <p:spPr bwMode="auto">
          <a:xfrm>
            <a:off x="900113" y="549275"/>
            <a:ext cx="79930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IT" altLang="it-IT" sz="3600">
              <a:solidFill>
                <a:srgbClr val="FF0000"/>
              </a:solidFill>
            </a:endParaRPr>
          </a:p>
        </p:txBody>
      </p:sp>
      <p:sp>
        <p:nvSpPr>
          <p:cNvPr id="262147" name="Text Box 5">
            <a:extLst>
              <a:ext uri="{FF2B5EF4-FFF2-40B4-BE49-F238E27FC236}">
                <a16:creationId xmlns:a16="http://schemas.microsoft.com/office/drawing/2014/main" id="{C1A1059F-AE90-46C0-B337-C4D1027D5907}"/>
              </a:ext>
            </a:extLst>
          </p:cNvPr>
          <p:cNvSpPr txBox="1">
            <a:spLocks noChangeArrowheads="1"/>
          </p:cNvSpPr>
          <p:nvPr/>
        </p:nvSpPr>
        <p:spPr bwMode="auto">
          <a:xfrm>
            <a:off x="539750" y="620713"/>
            <a:ext cx="79565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4000">
                <a:solidFill>
                  <a:srgbClr val="FF0000"/>
                </a:solidFill>
              </a:rPr>
              <a:t>Ac.salicilico </a:t>
            </a:r>
          </a:p>
        </p:txBody>
      </p:sp>
      <p:sp>
        <p:nvSpPr>
          <p:cNvPr id="262148" name="Text Box 6">
            <a:extLst>
              <a:ext uri="{FF2B5EF4-FFF2-40B4-BE49-F238E27FC236}">
                <a16:creationId xmlns:a16="http://schemas.microsoft.com/office/drawing/2014/main" id="{78DE5E2A-F47C-4CC0-861E-49A617CC7A78}"/>
              </a:ext>
            </a:extLst>
          </p:cNvPr>
          <p:cNvSpPr txBox="1">
            <a:spLocks noChangeArrowheads="1"/>
          </p:cNvSpPr>
          <p:nvPr/>
        </p:nvSpPr>
        <p:spPr bwMode="auto">
          <a:xfrm>
            <a:off x="503238" y="1484784"/>
            <a:ext cx="8173217"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it-IT" altLang="it-IT" sz="2800" dirty="0"/>
              <a:t> Deve la sua azione cheratolitica all’inibizione del colesterolo </a:t>
            </a:r>
            <a:r>
              <a:rPr lang="it-IT" altLang="it-IT" sz="2800" dirty="0" err="1"/>
              <a:t>sulfotrasferasi</a:t>
            </a:r>
            <a:endParaRPr lang="it-IT" altLang="it-IT" sz="2800" dirty="0"/>
          </a:p>
          <a:p>
            <a:pPr eaLnBrk="1" hangingPunct="1">
              <a:spcBef>
                <a:spcPct val="50000"/>
              </a:spcBef>
            </a:pPr>
            <a:r>
              <a:rPr lang="it-IT" altLang="it-IT" sz="2800" dirty="0">
                <a:sym typeface="Wingdings" panose="05000000000000000000" pitchFamily="2" charset="2"/>
              </a:rPr>
              <a:t> riduzione della formazione del solfato di colesterolo nei cheratinociti (una sorta di «cemento» per i cheratinociti)</a:t>
            </a:r>
          </a:p>
          <a:p>
            <a:pPr eaLnBrk="1" hangingPunct="1">
              <a:spcBef>
                <a:spcPct val="50000"/>
              </a:spcBef>
            </a:pPr>
            <a:r>
              <a:rPr lang="it-IT" altLang="it-IT" sz="2800" dirty="0">
                <a:sym typeface="Wingdings" panose="05000000000000000000" pitchFamily="2" charset="2"/>
              </a:rPr>
              <a:t> riduzione dell’adesione tra i cheratinociti </a:t>
            </a:r>
          </a:p>
          <a:p>
            <a:pPr eaLnBrk="1" hangingPunct="1">
              <a:spcBef>
                <a:spcPct val="50000"/>
              </a:spcBef>
            </a:pPr>
            <a:r>
              <a:rPr lang="it-IT" altLang="it-IT" sz="2800" dirty="0">
                <a:sym typeface="Wingdings" panose="05000000000000000000" pitchFamily="2" charset="2"/>
              </a:rPr>
              <a:t> maggiore turnover</a:t>
            </a:r>
          </a:p>
          <a:p>
            <a:pPr eaLnBrk="1" hangingPunct="1">
              <a:spcBef>
                <a:spcPct val="50000"/>
              </a:spcBef>
            </a:pPr>
            <a:r>
              <a:rPr lang="it-IT" altLang="it-IT" sz="2800" dirty="0">
                <a:sym typeface="Wingdings" panose="05000000000000000000" pitchFamily="2" charset="2"/>
              </a:rPr>
              <a:t> maggiore penetrazione di altri principi attivi</a:t>
            </a:r>
            <a:endParaRPr lang="it-IT" altLang="it-IT" sz="2400" dirty="0"/>
          </a:p>
        </p:txBody>
      </p:sp>
      <p:sp>
        <p:nvSpPr>
          <p:cNvPr id="262151" name="Text Box 9">
            <a:extLst>
              <a:ext uri="{FF2B5EF4-FFF2-40B4-BE49-F238E27FC236}">
                <a16:creationId xmlns:a16="http://schemas.microsoft.com/office/drawing/2014/main" id="{6EB931A9-FE71-4AFC-A6DD-9D6A0D5C5F29}"/>
              </a:ext>
            </a:extLst>
          </p:cNvPr>
          <p:cNvSpPr txBox="1">
            <a:spLocks noChangeArrowheads="1"/>
          </p:cNvSpPr>
          <p:nvPr/>
        </p:nvSpPr>
        <p:spPr bwMode="auto">
          <a:xfrm>
            <a:off x="0" y="0"/>
            <a:ext cx="2771775"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IT" altLang="it-IT" sz="2800" i="1">
                <a:solidFill>
                  <a:srgbClr val="0000FF"/>
                </a:solidFill>
              </a:rPr>
              <a:t>Terapia topica</a:t>
            </a:r>
          </a:p>
          <a:p>
            <a:pPr eaLnBrk="1" hangingPunct="1">
              <a:spcBef>
                <a:spcPct val="50000"/>
              </a:spcBef>
              <a:buFontTx/>
              <a:buNone/>
            </a:pPr>
            <a:endParaRPr lang="it-IT" altLang="it-IT" sz="2800"/>
          </a:p>
        </p:txBody>
      </p:sp>
    </p:spTree>
    <p:extLst>
      <p:ext uri="{BB962C8B-B14F-4D97-AF65-F5344CB8AC3E}">
        <p14:creationId xmlns:p14="http://schemas.microsoft.com/office/powerpoint/2010/main" val="970373778"/>
      </p:ext>
    </p:extLst>
  </p:cSld>
  <p:clrMapOvr>
    <a:masterClrMapping/>
  </p:clrMapOvr>
  <p:transition spd="slow">
    <p:strips dir="ru"/>
  </p:transition>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Text Box 4">
            <a:extLst>
              <a:ext uri="{FF2B5EF4-FFF2-40B4-BE49-F238E27FC236}">
                <a16:creationId xmlns:a16="http://schemas.microsoft.com/office/drawing/2014/main" id="{B27EF91C-209C-4F55-BD3D-1CD0BB34BA0F}"/>
              </a:ext>
            </a:extLst>
          </p:cNvPr>
          <p:cNvSpPr txBox="1">
            <a:spLocks noChangeArrowheads="1"/>
          </p:cNvSpPr>
          <p:nvPr/>
        </p:nvSpPr>
        <p:spPr bwMode="auto">
          <a:xfrm>
            <a:off x="900113" y="549275"/>
            <a:ext cx="79930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IT" altLang="it-IT" sz="3600">
              <a:solidFill>
                <a:srgbClr val="FF0000"/>
              </a:solidFill>
            </a:endParaRPr>
          </a:p>
        </p:txBody>
      </p:sp>
      <p:sp>
        <p:nvSpPr>
          <p:cNvPr id="262147" name="Text Box 5">
            <a:extLst>
              <a:ext uri="{FF2B5EF4-FFF2-40B4-BE49-F238E27FC236}">
                <a16:creationId xmlns:a16="http://schemas.microsoft.com/office/drawing/2014/main" id="{C1A1059F-AE90-46C0-B337-C4D1027D5907}"/>
              </a:ext>
            </a:extLst>
          </p:cNvPr>
          <p:cNvSpPr txBox="1">
            <a:spLocks noChangeArrowheads="1"/>
          </p:cNvSpPr>
          <p:nvPr/>
        </p:nvSpPr>
        <p:spPr bwMode="auto">
          <a:xfrm>
            <a:off x="539750" y="620713"/>
            <a:ext cx="79565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4000">
                <a:solidFill>
                  <a:srgbClr val="FF0000"/>
                </a:solidFill>
              </a:rPr>
              <a:t>Ac.salicilico </a:t>
            </a:r>
          </a:p>
        </p:txBody>
      </p:sp>
      <p:sp>
        <p:nvSpPr>
          <p:cNvPr id="262148" name="Text Box 6">
            <a:extLst>
              <a:ext uri="{FF2B5EF4-FFF2-40B4-BE49-F238E27FC236}">
                <a16:creationId xmlns:a16="http://schemas.microsoft.com/office/drawing/2014/main" id="{78DE5E2A-F47C-4CC0-861E-49A617CC7A78}"/>
              </a:ext>
            </a:extLst>
          </p:cNvPr>
          <p:cNvSpPr txBox="1">
            <a:spLocks noChangeArrowheads="1"/>
          </p:cNvSpPr>
          <p:nvPr/>
        </p:nvSpPr>
        <p:spPr bwMode="auto">
          <a:xfrm>
            <a:off x="503238" y="2980690"/>
            <a:ext cx="8173217"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it-IT" altLang="it-IT" sz="2800" dirty="0"/>
              <a:t>Azione batteriostatica per inibizione competitiva dell’acido </a:t>
            </a:r>
            <a:r>
              <a:rPr lang="it-IT" altLang="it-IT" sz="2800" dirty="0" err="1"/>
              <a:t>pantenoenico</a:t>
            </a:r>
            <a:endParaRPr lang="it-IT" altLang="it-IT" sz="2800" dirty="0"/>
          </a:p>
          <a:p>
            <a:pPr eaLnBrk="1" hangingPunct="1">
              <a:spcBef>
                <a:spcPct val="50000"/>
              </a:spcBef>
            </a:pPr>
            <a:r>
              <a:rPr lang="it-IT" altLang="it-IT" sz="2800" dirty="0"/>
              <a:t> Lieve azione antinfiammatoria</a:t>
            </a:r>
          </a:p>
        </p:txBody>
      </p:sp>
      <p:sp>
        <p:nvSpPr>
          <p:cNvPr id="262151" name="Text Box 9">
            <a:extLst>
              <a:ext uri="{FF2B5EF4-FFF2-40B4-BE49-F238E27FC236}">
                <a16:creationId xmlns:a16="http://schemas.microsoft.com/office/drawing/2014/main" id="{6EB931A9-FE71-4AFC-A6DD-9D6A0D5C5F29}"/>
              </a:ext>
            </a:extLst>
          </p:cNvPr>
          <p:cNvSpPr txBox="1">
            <a:spLocks noChangeArrowheads="1"/>
          </p:cNvSpPr>
          <p:nvPr/>
        </p:nvSpPr>
        <p:spPr bwMode="auto">
          <a:xfrm>
            <a:off x="0" y="0"/>
            <a:ext cx="2771775"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IT" altLang="it-IT" sz="2800" i="1">
                <a:solidFill>
                  <a:srgbClr val="0000FF"/>
                </a:solidFill>
              </a:rPr>
              <a:t>Terapia topica</a:t>
            </a:r>
          </a:p>
          <a:p>
            <a:pPr eaLnBrk="1" hangingPunct="1">
              <a:spcBef>
                <a:spcPct val="50000"/>
              </a:spcBef>
              <a:buFontTx/>
              <a:buNone/>
            </a:pPr>
            <a:endParaRPr lang="it-IT" altLang="it-IT" sz="2800"/>
          </a:p>
        </p:txBody>
      </p:sp>
    </p:spTree>
    <p:extLst>
      <p:ext uri="{BB962C8B-B14F-4D97-AF65-F5344CB8AC3E}">
        <p14:creationId xmlns:p14="http://schemas.microsoft.com/office/powerpoint/2010/main" val="98636436"/>
      </p:ext>
    </p:extLst>
  </p:cSld>
  <p:clrMapOvr>
    <a:masterClrMapping/>
  </p:clrMapOvr>
  <p:transition spd="slow">
    <p:strips dir="ru"/>
  </p:transition>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Text Box 4">
            <a:extLst>
              <a:ext uri="{FF2B5EF4-FFF2-40B4-BE49-F238E27FC236}">
                <a16:creationId xmlns:a16="http://schemas.microsoft.com/office/drawing/2014/main" id="{B27EF91C-209C-4F55-BD3D-1CD0BB34BA0F}"/>
              </a:ext>
            </a:extLst>
          </p:cNvPr>
          <p:cNvSpPr txBox="1">
            <a:spLocks noChangeArrowheads="1"/>
          </p:cNvSpPr>
          <p:nvPr/>
        </p:nvSpPr>
        <p:spPr bwMode="auto">
          <a:xfrm>
            <a:off x="900113" y="549275"/>
            <a:ext cx="79930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IT" altLang="it-IT" sz="3600">
              <a:solidFill>
                <a:srgbClr val="FF0000"/>
              </a:solidFill>
            </a:endParaRPr>
          </a:p>
        </p:txBody>
      </p:sp>
      <p:sp>
        <p:nvSpPr>
          <p:cNvPr id="262147" name="Text Box 5">
            <a:extLst>
              <a:ext uri="{FF2B5EF4-FFF2-40B4-BE49-F238E27FC236}">
                <a16:creationId xmlns:a16="http://schemas.microsoft.com/office/drawing/2014/main" id="{C1A1059F-AE90-46C0-B337-C4D1027D5907}"/>
              </a:ext>
            </a:extLst>
          </p:cNvPr>
          <p:cNvSpPr txBox="1">
            <a:spLocks noChangeArrowheads="1"/>
          </p:cNvSpPr>
          <p:nvPr/>
        </p:nvSpPr>
        <p:spPr bwMode="auto">
          <a:xfrm>
            <a:off x="539750" y="620713"/>
            <a:ext cx="79565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4000">
                <a:solidFill>
                  <a:srgbClr val="FF0000"/>
                </a:solidFill>
              </a:rPr>
              <a:t>Ac.salicilico </a:t>
            </a:r>
          </a:p>
        </p:txBody>
      </p:sp>
      <p:sp>
        <p:nvSpPr>
          <p:cNvPr id="262148" name="Text Box 6">
            <a:extLst>
              <a:ext uri="{FF2B5EF4-FFF2-40B4-BE49-F238E27FC236}">
                <a16:creationId xmlns:a16="http://schemas.microsoft.com/office/drawing/2014/main" id="{78DE5E2A-F47C-4CC0-861E-49A617CC7A78}"/>
              </a:ext>
            </a:extLst>
          </p:cNvPr>
          <p:cNvSpPr txBox="1">
            <a:spLocks noChangeArrowheads="1"/>
          </p:cNvSpPr>
          <p:nvPr/>
        </p:nvSpPr>
        <p:spPr bwMode="auto">
          <a:xfrm>
            <a:off x="503238" y="1556792"/>
            <a:ext cx="8173217"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it-IT" altLang="it-IT" sz="2800" dirty="0"/>
              <a:t>In commercio differenti tipi di formulazioni</a:t>
            </a:r>
          </a:p>
          <a:p>
            <a:pPr eaLnBrk="1" hangingPunct="1">
              <a:spcBef>
                <a:spcPct val="50000"/>
              </a:spcBef>
            </a:pPr>
            <a:r>
              <a:rPr lang="it-IT" altLang="it-IT" sz="2800" dirty="0"/>
              <a:t>Gel</a:t>
            </a:r>
          </a:p>
          <a:p>
            <a:pPr eaLnBrk="1" hangingPunct="1">
              <a:spcBef>
                <a:spcPct val="50000"/>
              </a:spcBef>
            </a:pPr>
            <a:r>
              <a:rPr lang="it-IT" altLang="it-IT" sz="2800" dirty="0"/>
              <a:t>Formulazioni liquide</a:t>
            </a:r>
          </a:p>
          <a:p>
            <a:pPr eaLnBrk="1" hangingPunct="1">
              <a:spcBef>
                <a:spcPct val="50000"/>
              </a:spcBef>
            </a:pPr>
            <a:r>
              <a:rPr lang="it-IT" altLang="it-IT" sz="2800" dirty="0"/>
              <a:t>Creme </a:t>
            </a:r>
          </a:p>
          <a:p>
            <a:pPr eaLnBrk="1" hangingPunct="1">
              <a:spcBef>
                <a:spcPct val="50000"/>
              </a:spcBef>
            </a:pPr>
            <a:r>
              <a:rPr lang="it-IT" altLang="it-IT" sz="2800" dirty="0"/>
              <a:t>Unguenti </a:t>
            </a:r>
          </a:p>
          <a:p>
            <a:pPr eaLnBrk="1" hangingPunct="1">
              <a:spcBef>
                <a:spcPct val="50000"/>
              </a:spcBef>
            </a:pPr>
            <a:r>
              <a:rPr lang="it-IT" altLang="it-IT" sz="2800" dirty="0"/>
              <a:t>Shampoo</a:t>
            </a:r>
          </a:p>
          <a:p>
            <a:pPr eaLnBrk="1" hangingPunct="1">
              <a:spcBef>
                <a:spcPct val="50000"/>
              </a:spcBef>
            </a:pPr>
            <a:r>
              <a:rPr lang="it-IT" altLang="it-IT" sz="2800" dirty="0"/>
              <a:t>Ogni patologia ha un veicolo appropriato</a:t>
            </a:r>
          </a:p>
        </p:txBody>
      </p:sp>
      <p:sp>
        <p:nvSpPr>
          <p:cNvPr id="262151" name="Text Box 9">
            <a:extLst>
              <a:ext uri="{FF2B5EF4-FFF2-40B4-BE49-F238E27FC236}">
                <a16:creationId xmlns:a16="http://schemas.microsoft.com/office/drawing/2014/main" id="{6EB931A9-FE71-4AFC-A6DD-9D6A0D5C5F29}"/>
              </a:ext>
            </a:extLst>
          </p:cNvPr>
          <p:cNvSpPr txBox="1">
            <a:spLocks noChangeArrowheads="1"/>
          </p:cNvSpPr>
          <p:nvPr/>
        </p:nvSpPr>
        <p:spPr bwMode="auto">
          <a:xfrm>
            <a:off x="0" y="0"/>
            <a:ext cx="2771775"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IT" altLang="it-IT" sz="2800" i="1">
                <a:solidFill>
                  <a:srgbClr val="0000FF"/>
                </a:solidFill>
              </a:rPr>
              <a:t>Terapia topica</a:t>
            </a:r>
          </a:p>
          <a:p>
            <a:pPr eaLnBrk="1" hangingPunct="1">
              <a:spcBef>
                <a:spcPct val="50000"/>
              </a:spcBef>
              <a:buFontTx/>
              <a:buNone/>
            </a:pPr>
            <a:endParaRPr lang="it-IT" altLang="it-IT" sz="2800"/>
          </a:p>
        </p:txBody>
      </p:sp>
    </p:spTree>
    <p:extLst>
      <p:ext uri="{BB962C8B-B14F-4D97-AF65-F5344CB8AC3E}">
        <p14:creationId xmlns:p14="http://schemas.microsoft.com/office/powerpoint/2010/main" val="2565757366"/>
      </p:ext>
    </p:extLst>
  </p:cSld>
  <p:clrMapOvr>
    <a:masterClrMapping/>
  </p:clrMapOvr>
  <p:transition spd="slow">
    <p:strips dir="ru"/>
  </p:transition>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Text Box 4">
            <a:extLst>
              <a:ext uri="{FF2B5EF4-FFF2-40B4-BE49-F238E27FC236}">
                <a16:creationId xmlns:a16="http://schemas.microsoft.com/office/drawing/2014/main" id="{B27EF91C-209C-4F55-BD3D-1CD0BB34BA0F}"/>
              </a:ext>
            </a:extLst>
          </p:cNvPr>
          <p:cNvSpPr txBox="1">
            <a:spLocks noChangeArrowheads="1"/>
          </p:cNvSpPr>
          <p:nvPr/>
        </p:nvSpPr>
        <p:spPr bwMode="auto">
          <a:xfrm>
            <a:off x="900113" y="549275"/>
            <a:ext cx="79930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IT" altLang="it-IT" sz="3600">
              <a:solidFill>
                <a:srgbClr val="FF0000"/>
              </a:solidFill>
            </a:endParaRPr>
          </a:p>
        </p:txBody>
      </p:sp>
      <p:sp>
        <p:nvSpPr>
          <p:cNvPr id="262147" name="Text Box 5">
            <a:extLst>
              <a:ext uri="{FF2B5EF4-FFF2-40B4-BE49-F238E27FC236}">
                <a16:creationId xmlns:a16="http://schemas.microsoft.com/office/drawing/2014/main" id="{C1A1059F-AE90-46C0-B337-C4D1027D5907}"/>
              </a:ext>
            </a:extLst>
          </p:cNvPr>
          <p:cNvSpPr txBox="1">
            <a:spLocks noChangeArrowheads="1"/>
          </p:cNvSpPr>
          <p:nvPr/>
        </p:nvSpPr>
        <p:spPr bwMode="auto">
          <a:xfrm>
            <a:off x="539750" y="620713"/>
            <a:ext cx="79565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4000">
                <a:solidFill>
                  <a:srgbClr val="FF0000"/>
                </a:solidFill>
              </a:rPr>
              <a:t>Ac.salicilico </a:t>
            </a:r>
          </a:p>
        </p:txBody>
      </p:sp>
      <p:sp>
        <p:nvSpPr>
          <p:cNvPr id="262148" name="Text Box 6">
            <a:extLst>
              <a:ext uri="{FF2B5EF4-FFF2-40B4-BE49-F238E27FC236}">
                <a16:creationId xmlns:a16="http://schemas.microsoft.com/office/drawing/2014/main" id="{78DE5E2A-F47C-4CC0-861E-49A617CC7A78}"/>
              </a:ext>
            </a:extLst>
          </p:cNvPr>
          <p:cNvSpPr txBox="1">
            <a:spLocks noChangeArrowheads="1"/>
          </p:cNvSpPr>
          <p:nvPr/>
        </p:nvSpPr>
        <p:spPr bwMode="auto">
          <a:xfrm>
            <a:off x="503238" y="1556792"/>
            <a:ext cx="8173217"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it-IT" altLang="it-IT" sz="2800" dirty="0"/>
              <a:t>Effetti avversi</a:t>
            </a:r>
          </a:p>
          <a:p>
            <a:pPr eaLnBrk="1" hangingPunct="1">
              <a:spcBef>
                <a:spcPct val="50000"/>
              </a:spcBef>
            </a:pPr>
            <a:r>
              <a:rPr lang="it-IT" altLang="it-IT" sz="2800" dirty="0"/>
              <a:t>Sono concentrazione-dipendenti</a:t>
            </a:r>
          </a:p>
          <a:p>
            <a:pPr eaLnBrk="1" hangingPunct="1">
              <a:spcBef>
                <a:spcPct val="50000"/>
              </a:spcBef>
            </a:pPr>
            <a:r>
              <a:rPr lang="it-IT" altLang="it-IT" sz="2800" dirty="0"/>
              <a:t>Irritazione </a:t>
            </a:r>
            <a:r>
              <a:rPr lang="it-IT" altLang="it-IT" sz="2800" dirty="0">
                <a:sym typeface="Wingdings" panose="05000000000000000000" pitchFamily="2" charset="2"/>
              </a:rPr>
              <a:t> erosione a livello locale</a:t>
            </a:r>
          </a:p>
          <a:p>
            <a:pPr eaLnBrk="1" hangingPunct="1">
              <a:spcBef>
                <a:spcPct val="50000"/>
              </a:spcBef>
            </a:pPr>
            <a:r>
              <a:rPr lang="it-IT" altLang="it-IT" sz="2800" dirty="0">
                <a:sym typeface="Wingdings" panose="05000000000000000000" pitchFamily="2" charset="2"/>
              </a:rPr>
              <a:t>Applicazioni su aree di BSA estese danno luogo a intossicazioni </a:t>
            </a:r>
          </a:p>
          <a:p>
            <a:pPr eaLnBrk="1" hangingPunct="1">
              <a:spcBef>
                <a:spcPct val="50000"/>
              </a:spcBef>
            </a:pPr>
            <a:r>
              <a:rPr lang="it-IT" altLang="it-IT" sz="2800" dirty="0">
                <a:sym typeface="Wingdings" panose="05000000000000000000" pitchFamily="2" charset="2"/>
              </a:rPr>
              <a:t>Sintomatologia GE e neurologica</a:t>
            </a:r>
          </a:p>
          <a:p>
            <a:pPr eaLnBrk="1" hangingPunct="1">
              <a:spcBef>
                <a:spcPct val="50000"/>
              </a:spcBef>
            </a:pPr>
            <a:r>
              <a:rPr lang="it-IT" altLang="it-IT" sz="2800" dirty="0">
                <a:sym typeface="Wingdings" panose="05000000000000000000" pitchFamily="2" charset="2"/>
              </a:rPr>
              <a:t>Più comuni nel bambino</a:t>
            </a:r>
            <a:endParaRPr lang="it-IT" altLang="it-IT" sz="2800" dirty="0"/>
          </a:p>
        </p:txBody>
      </p:sp>
      <p:sp>
        <p:nvSpPr>
          <p:cNvPr id="262151" name="Text Box 9">
            <a:extLst>
              <a:ext uri="{FF2B5EF4-FFF2-40B4-BE49-F238E27FC236}">
                <a16:creationId xmlns:a16="http://schemas.microsoft.com/office/drawing/2014/main" id="{6EB931A9-FE71-4AFC-A6DD-9D6A0D5C5F29}"/>
              </a:ext>
            </a:extLst>
          </p:cNvPr>
          <p:cNvSpPr txBox="1">
            <a:spLocks noChangeArrowheads="1"/>
          </p:cNvSpPr>
          <p:nvPr/>
        </p:nvSpPr>
        <p:spPr bwMode="auto">
          <a:xfrm>
            <a:off x="0" y="0"/>
            <a:ext cx="2771775"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IT" altLang="it-IT" sz="2800" i="1">
                <a:solidFill>
                  <a:srgbClr val="0000FF"/>
                </a:solidFill>
              </a:rPr>
              <a:t>Terapia topica</a:t>
            </a:r>
          </a:p>
          <a:p>
            <a:pPr eaLnBrk="1" hangingPunct="1">
              <a:spcBef>
                <a:spcPct val="50000"/>
              </a:spcBef>
              <a:buFontTx/>
              <a:buNone/>
            </a:pPr>
            <a:endParaRPr lang="it-IT" altLang="it-IT" sz="2800"/>
          </a:p>
        </p:txBody>
      </p:sp>
    </p:spTree>
    <p:extLst>
      <p:ext uri="{BB962C8B-B14F-4D97-AF65-F5344CB8AC3E}">
        <p14:creationId xmlns:p14="http://schemas.microsoft.com/office/powerpoint/2010/main" val="3767385891"/>
      </p:ext>
    </p:extLst>
  </p:cSld>
  <p:clrMapOvr>
    <a:masterClrMapping/>
  </p:clrMapOvr>
  <p:transition spd="slow">
    <p:strips dir="ru"/>
  </p:transition>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Text Box 4">
            <a:extLst>
              <a:ext uri="{FF2B5EF4-FFF2-40B4-BE49-F238E27FC236}">
                <a16:creationId xmlns:a16="http://schemas.microsoft.com/office/drawing/2014/main" id="{B27EF91C-209C-4F55-BD3D-1CD0BB34BA0F}"/>
              </a:ext>
            </a:extLst>
          </p:cNvPr>
          <p:cNvSpPr txBox="1">
            <a:spLocks noChangeArrowheads="1"/>
          </p:cNvSpPr>
          <p:nvPr/>
        </p:nvSpPr>
        <p:spPr bwMode="auto">
          <a:xfrm>
            <a:off x="900113" y="549275"/>
            <a:ext cx="79930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IT" altLang="it-IT" sz="3600">
              <a:solidFill>
                <a:srgbClr val="FF0000"/>
              </a:solidFill>
            </a:endParaRPr>
          </a:p>
        </p:txBody>
      </p:sp>
      <p:sp>
        <p:nvSpPr>
          <p:cNvPr id="262147" name="Text Box 5">
            <a:extLst>
              <a:ext uri="{FF2B5EF4-FFF2-40B4-BE49-F238E27FC236}">
                <a16:creationId xmlns:a16="http://schemas.microsoft.com/office/drawing/2014/main" id="{C1A1059F-AE90-46C0-B337-C4D1027D5907}"/>
              </a:ext>
            </a:extLst>
          </p:cNvPr>
          <p:cNvSpPr txBox="1">
            <a:spLocks noChangeArrowheads="1"/>
          </p:cNvSpPr>
          <p:nvPr/>
        </p:nvSpPr>
        <p:spPr bwMode="auto">
          <a:xfrm>
            <a:off x="539750" y="620713"/>
            <a:ext cx="79565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4000">
                <a:solidFill>
                  <a:srgbClr val="FF0000"/>
                </a:solidFill>
              </a:rPr>
              <a:t>Ac.salicilico </a:t>
            </a:r>
          </a:p>
        </p:txBody>
      </p:sp>
      <p:sp>
        <p:nvSpPr>
          <p:cNvPr id="262148" name="Text Box 6">
            <a:extLst>
              <a:ext uri="{FF2B5EF4-FFF2-40B4-BE49-F238E27FC236}">
                <a16:creationId xmlns:a16="http://schemas.microsoft.com/office/drawing/2014/main" id="{78DE5E2A-F47C-4CC0-861E-49A617CC7A78}"/>
              </a:ext>
            </a:extLst>
          </p:cNvPr>
          <p:cNvSpPr txBox="1">
            <a:spLocks noChangeArrowheads="1"/>
          </p:cNvSpPr>
          <p:nvPr/>
        </p:nvSpPr>
        <p:spPr bwMode="auto">
          <a:xfrm>
            <a:off x="503238" y="1556792"/>
            <a:ext cx="8173217"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it-IT" altLang="it-IT" sz="2800" dirty="0"/>
              <a:t>L’uso in gravidanza è in categoria C</a:t>
            </a:r>
          </a:p>
          <a:p>
            <a:pPr eaLnBrk="1" hangingPunct="1">
              <a:spcBef>
                <a:spcPct val="50000"/>
              </a:spcBef>
            </a:pPr>
            <a:r>
              <a:rPr lang="it-IT" altLang="it-IT" sz="2800" dirty="0"/>
              <a:t>Riportata nelle gravide anche alle ultime settimane il rischio di chiusura del dotto di Botallo</a:t>
            </a:r>
          </a:p>
          <a:p>
            <a:pPr eaLnBrk="1" hangingPunct="1">
              <a:spcBef>
                <a:spcPct val="50000"/>
              </a:spcBef>
            </a:pPr>
            <a:r>
              <a:rPr lang="it-IT" altLang="it-IT" sz="2800" dirty="0"/>
              <a:t>In tal caso preferito uso acido lattico o glicolico</a:t>
            </a:r>
          </a:p>
        </p:txBody>
      </p:sp>
      <p:sp>
        <p:nvSpPr>
          <p:cNvPr id="262151" name="Text Box 9">
            <a:extLst>
              <a:ext uri="{FF2B5EF4-FFF2-40B4-BE49-F238E27FC236}">
                <a16:creationId xmlns:a16="http://schemas.microsoft.com/office/drawing/2014/main" id="{6EB931A9-FE71-4AFC-A6DD-9D6A0D5C5F29}"/>
              </a:ext>
            </a:extLst>
          </p:cNvPr>
          <p:cNvSpPr txBox="1">
            <a:spLocks noChangeArrowheads="1"/>
          </p:cNvSpPr>
          <p:nvPr/>
        </p:nvSpPr>
        <p:spPr bwMode="auto">
          <a:xfrm>
            <a:off x="0" y="0"/>
            <a:ext cx="2771775"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IT" altLang="it-IT" sz="2800" i="1">
                <a:solidFill>
                  <a:srgbClr val="0000FF"/>
                </a:solidFill>
              </a:rPr>
              <a:t>Terapia topica</a:t>
            </a:r>
          </a:p>
          <a:p>
            <a:pPr eaLnBrk="1" hangingPunct="1">
              <a:spcBef>
                <a:spcPct val="50000"/>
              </a:spcBef>
              <a:buFontTx/>
              <a:buNone/>
            </a:pPr>
            <a:endParaRPr lang="it-IT" altLang="it-IT" sz="2800"/>
          </a:p>
        </p:txBody>
      </p:sp>
    </p:spTree>
    <p:extLst>
      <p:ext uri="{BB962C8B-B14F-4D97-AF65-F5344CB8AC3E}">
        <p14:creationId xmlns:p14="http://schemas.microsoft.com/office/powerpoint/2010/main" val="1626557068"/>
      </p:ext>
    </p:extLst>
  </p:cSld>
  <p:clrMapOvr>
    <a:masterClrMapping/>
  </p:clrMapOvr>
  <p:transition spd="slow">
    <p:strips dir="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4">
            <a:extLst>
              <a:ext uri="{FF2B5EF4-FFF2-40B4-BE49-F238E27FC236}">
                <a16:creationId xmlns:a16="http://schemas.microsoft.com/office/drawing/2014/main" id="{2B5B28AC-B2C3-42C5-84A9-E364BDFD1024}"/>
              </a:ext>
            </a:extLst>
          </p:cNvPr>
          <p:cNvSpPr txBox="1">
            <a:spLocks noChangeArrowheads="1"/>
          </p:cNvSpPr>
          <p:nvPr/>
        </p:nvSpPr>
        <p:spPr bwMode="auto">
          <a:xfrm>
            <a:off x="358775" y="476250"/>
            <a:ext cx="84248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4400">
                <a:solidFill>
                  <a:srgbClr val="FF0000"/>
                </a:solidFill>
              </a:rPr>
              <a:t>Terapia locale o terapia topica</a:t>
            </a:r>
          </a:p>
        </p:txBody>
      </p:sp>
      <p:sp>
        <p:nvSpPr>
          <p:cNvPr id="10243" name="Text Box 5">
            <a:extLst>
              <a:ext uri="{FF2B5EF4-FFF2-40B4-BE49-F238E27FC236}">
                <a16:creationId xmlns:a16="http://schemas.microsoft.com/office/drawing/2014/main" id="{C4AE8E9B-52D9-4BFD-841B-D2D51F7A4071}"/>
              </a:ext>
            </a:extLst>
          </p:cNvPr>
          <p:cNvSpPr txBox="1">
            <a:spLocks noChangeArrowheads="1"/>
          </p:cNvSpPr>
          <p:nvPr/>
        </p:nvSpPr>
        <p:spPr bwMode="auto">
          <a:xfrm>
            <a:off x="250825" y="2205038"/>
            <a:ext cx="8642350"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it-IT" altLang="it-IT" sz="2800" dirty="0">
                <a:solidFill>
                  <a:schemeClr val="accent2"/>
                </a:solidFill>
              </a:rPr>
              <a:t>Ruolo fondamentale e molto più importante che in altre discipline</a:t>
            </a:r>
          </a:p>
          <a:p>
            <a:pPr eaLnBrk="1" hangingPunct="1">
              <a:spcBef>
                <a:spcPct val="50000"/>
              </a:spcBef>
            </a:pPr>
            <a:r>
              <a:rPr lang="it-IT" altLang="it-IT" sz="2800" dirty="0">
                <a:solidFill>
                  <a:schemeClr val="accent2"/>
                </a:solidFill>
              </a:rPr>
              <a:t>Storicamente la terapia dermatologica era costituita dalla terapia topica</a:t>
            </a:r>
          </a:p>
          <a:p>
            <a:pPr eaLnBrk="1" hangingPunct="1">
              <a:spcBef>
                <a:spcPct val="50000"/>
              </a:spcBef>
            </a:pPr>
            <a:r>
              <a:rPr lang="it-IT" altLang="it-IT" sz="2800" dirty="0">
                <a:solidFill>
                  <a:schemeClr val="accent2"/>
                </a:solidFill>
              </a:rPr>
              <a:t>Oggi si associa/embrica alla terapia sistemica</a:t>
            </a:r>
          </a:p>
          <a:p>
            <a:pPr eaLnBrk="1" hangingPunct="1">
              <a:spcBef>
                <a:spcPct val="50000"/>
              </a:spcBef>
            </a:pPr>
            <a:r>
              <a:rPr lang="it-IT" altLang="it-IT" sz="2800" dirty="0">
                <a:solidFill>
                  <a:schemeClr val="accent2"/>
                </a:solidFill>
              </a:rPr>
              <a:t>Esistono vari tipi di topici in commercio</a:t>
            </a:r>
          </a:p>
        </p:txBody>
      </p:sp>
    </p:spTree>
    <p:extLst>
      <p:ext uri="{BB962C8B-B14F-4D97-AF65-F5344CB8AC3E}">
        <p14:creationId xmlns:p14="http://schemas.microsoft.com/office/powerpoint/2010/main" val="1659299699"/>
      </p:ext>
    </p:extLst>
  </p:cSld>
  <p:clrMapOvr>
    <a:masterClrMapping/>
  </p:clrMapOvr>
  <p:transition spd="slow">
    <p:strips dir="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olo 1">
            <a:extLst>
              <a:ext uri="{FF2B5EF4-FFF2-40B4-BE49-F238E27FC236}">
                <a16:creationId xmlns:a16="http://schemas.microsoft.com/office/drawing/2014/main" id="{DCA298D9-681F-41C3-A13C-C70BEABD219E}"/>
              </a:ext>
            </a:extLst>
          </p:cNvPr>
          <p:cNvSpPr>
            <a:spLocks noGrp="1" noChangeArrowheads="1"/>
          </p:cNvSpPr>
          <p:nvPr>
            <p:ph type="title"/>
          </p:nvPr>
        </p:nvSpPr>
        <p:spPr>
          <a:xfrm>
            <a:off x="457200" y="115888"/>
            <a:ext cx="8229600" cy="706437"/>
          </a:xfrm>
        </p:spPr>
        <p:txBody>
          <a:bodyPr/>
          <a:lstStyle/>
          <a:p>
            <a:r>
              <a:rPr lang="it-IT" altLang="it-IT" b="1">
                <a:solidFill>
                  <a:srgbClr val="FF0000"/>
                </a:solidFill>
              </a:rPr>
              <a:t>Veicoli</a:t>
            </a:r>
            <a:endParaRPr lang="en-GB" altLang="it-IT"/>
          </a:p>
        </p:txBody>
      </p:sp>
      <p:sp>
        <p:nvSpPr>
          <p:cNvPr id="27651" name="Segnaposto contenuto 2">
            <a:extLst>
              <a:ext uri="{FF2B5EF4-FFF2-40B4-BE49-F238E27FC236}">
                <a16:creationId xmlns:a16="http://schemas.microsoft.com/office/drawing/2014/main" id="{BC18127E-0558-4C92-9649-0C43DCFDB99D}"/>
              </a:ext>
            </a:extLst>
          </p:cNvPr>
          <p:cNvSpPr>
            <a:spLocks noGrp="1" noChangeArrowheads="1"/>
          </p:cNvSpPr>
          <p:nvPr>
            <p:ph idx="1"/>
          </p:nvPr>
        </p:nvSpPr>
        <p:spPr>
          <a:xfrm>
            <a:off x="457200" y="1125538"/>
            <a:ext cx="8507413" cy="5688012"/>
          </a:xfrm>
        </p:spPr>
        <p:txBody>
          <a:bodyPr/>
          <a:lstStyle/>
          <a:p>
            <a:r>
              <a:rPr lang="it-IT" altLang="it-IT" sz="2800" b="1" dirty="0">
                <a:solidFill>
                  <a:schemeClr val="accent2"/>
                </a:solidFill>
              </a:rPr>
              <a:t>Costituiti da</a:t>
            </a:r>
          </a:p>
          <a:p>
            <a:endParaRPr lang="it-IT" altLang="it-IT" sz="2800" b="1" dirty="0">
              <a:solidFill>
                <a:schemeClr val="accent2"/>
              </a:solidFill>
            </a:endParaRPr>
          </a:p>
          <a:p>
            <a:r>
              <a:rPr lang="it-IT" altLang="it-IT" sz="2800" b="1" dirty="0">
                <a:solidFill>
                  <a:schemeClr val="accent2"/>
                </a:solidFill>
              </a:rPr>
              <a:t>Basi </a:t>
            </a:r>
            <a:r>
              <a:rPr lang="it-IT" altLang="it-IT" sz="2800" b="1" dirty="0" err="1">
                <a:solidFill>
                  <a:schemeClr val="accent2"/>
                </a:solidFill>
              </a:rPr>
              <a:t>idrofiliche</a:t>
            </a:r>
            <a:endParaRPr lang="it-IT" altLang="it-IT" sz="2800" b="1" dirty="0">
              <a:solidFill>
                <a:schemeClr val="accent2"/>
              </a:solidFill>
            </a:endParaRPr>
          </a:p>
          <a:p>
            <a:r>
              <a:rPr lang="it-IT" altLang="it-IT" sz="2800" b="1" dirty="0">
                <a:solidFill>
                  <a:schemeClr val="accent2"/>
                </a:solidFill>
              </a:rPr>
              <a:t>Basi idrofobiche</a:t>
            </a:r>
          </a:p>
          <a:p>
            <a:r>
              <a:rPr lang="en-GB" altLang="it-IT" sz="2800" b="1" dirty="0" err="1">
                <a:solidFill>
                  <a:schemeClr val="accent2"/>
                </a:solidFill>
              </a:rPr>
              <a:t>Emulsionanti</a:t>
            </a:r>
            <a:endParaRPr lang="en-GB" altLang="it-IT" sz="2800" b="1" dirty="0">
              <a:solidFill>
                <a:schemeClr val="accent2"/>
              </a:solidFill>
            </a:endParaRPr>
          </a:p>
          <a:p>
            <a:r>
              <a:rPr lang="en-GB" altLang="it-IT" sz="2800" b="1" dirty="0" err="1">
                <a:solidFill>
                  <a:schemeClr val="accent2"/>
                </a:solidFill>
              </a:rPr>
              <a:t>Sostanze</a:t>
            </a:r>
            <a:r>
              <a:rPr lang="en-GB" altLang="it-IT" sz="2800" b="1" dirty="0">
                <a:solidFill>
                  <a:schemeClr val="accent2"/>
                </a:solidFill>
              </a:rPr>
              <a:t> </a:t>
            </a:r>
            <a:r>
              <a:rPr lang="en-GB" altLang="it-IT" sz="2800" b="1" dirty="0" err="1">
                <a:solidFill>
                  <a:schemeClr val="accent2"/>
                </a:solidFill>
              </a:rPr>
              <a:t>gelificanti</a:t>
            </a:r>
            <a:endParaRPr lang="en-GB" altLang="it-IT" sz="2800" b="1" dirty="0">
              <a:solidFill>
                <a:schemeClr val="accent2"/>
              </a:solidFill>
            </a:endParaRPr>
          </a:p>
          <a:p>
            <a:r>
              <a:rPr lang="en-GB" altLang="it-IT" sz="2800" b="1" dirty="0" err="1">
                <a:solidFill>
                  <a:schemeClr val="accent2"/>
                </a:solidFill>
              </a:rPr>
              <a:t>Conservanti</a:t>
            </a:r>
            <a:r>
              <a:rPr lang="en-GB" altLang="it-IT" sz="2800" b="1" dirty="0">
                <a:solidFill>
                  <a:schemeClr val="accent2"/>
                </a:solidFill>
              </a:rPr>
              <a:t> </a:t>
            </a:r>
          </a:p>
          <a:p>
            <a:r>
              <a:rPr lang="en-GB" altLang="it-IT" sz="2800" b="1" dirty="0" err="1">
                <a:solidFill>
                  <a:schemeClr val="accent2"/>
                </a:solidFill>
              </a:rPr>
              <a:t>Antiossidanti</a:t>
            </a:r>
            <a:endParaRPr lang="en-GB" altLang="it-IT" sz="2800" b="1" dirty="0">
              <a:solidFill>
                <a:schemeClr val="accent2"/>
              </a:solidFill>
            </a:endParaRPr>
          </a:p>
          <a:p>
            <a:endParaRPr lang="en-GB" altLang="it-IT" sz="2800" b="1" dirty="0">
              <a:solidFill>
                <a:schemeClr val="accent2"/>
              </a:solidFill>
            </a:endParaRPr>
          </a:p>
          <a:p>
            <a:endParaRPr lang="en-GB" altLang="it-IT" dirty="0"/>
          </a:p>
        </p:txBody>
      </p:sp>
    </p:spTree>
    <p:extLst>
      <p:ext uri="{BB962C8B-B14F-4D97-AF65-F5344CB8AC3E}">
        <p14:creationId xmlns:p14="http://schemas.microsoft.com/office/powerpoint/2010/main" val="1711753744"/>
      </p:ext>
    </p:extLst>
  </p:cSld>
  <p:clrMapOvr>
    <a:masterClrMapping/>
  </p:clrMapOvr>
  <p:transition spd="slow">
    <p:strips dir="ru"/>
  </p:transition>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9" name="Text Box 7">
            <a:extLst>
              <a:ext uri="{FF2B5EF4-FFF2-40B4-BE49-F238E27FC236}">
                <a16:creationId xmlns:a16="http://schemas.microsoft.com/office/drawing/2014/main" id="{DC75822C-3A2F-4C43-8653-0D9CB7309623}"/>
              </a:ext>
            </a:extLst>
          </p:cNvPr>
          <p:cNvSpPr txBox="1">
            <a:spLocks noChangeArrowheads="1"/>
          </p:cNvSpPr>
          <p:nvPr/>
        </p:nvSpPr>
        <p:spPr bwMode="auto">
          <a:xfrm>
            <a:off x="1258888" y="692696"/>
            <a:ext cx="61928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4000" dirty="0">
                <a:solidFill>
                  <a:srgbClr val="FF0000"/>
                </a:solidFill>
              </a:rPr>
              <a:t>Urea </a:t>
            </a:r>
          </a:p>
        </p:txBody>
      </p:sp>
      <p:sp>
        <p:nvSpPr>
          <p:cNvPr id="262150" name="Text Box 8">
            <a:extLst>
              <a:ext uri="{FF2B5EF4-FFF2-40B4-BE49-F238E27FC236}">
                <a16:creationId xmlns:a16="http://schemas.microsoft.com/office/drawing/2014/main" id="{D9624B40-DA29-4D6B-8F18-B73B215AF5E2}"/>
              </a:ext>
            </a:extLst>
          </p:cNvPr>
          <p:cNvSpPr txBox="1">
            <a:spLocks noChangeArrowheads="1"/>
          </p:cNvSpPr>
          <p:nvPr/>
        </p:nvSpPr>
        <p:spPr bwMode="auto">
          <a:xfrm>
            <a:off x="971550" y="1916658"/>
            <a:ext cx="80645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it-IT" altLang="it-IT" sz="2800" dirty="0"/>
              <a:t> cheratolitico</a:t>
            </a:r>
          </a:p>
          <a:p>
            <a:pPr eaLnBrk="1" hangingPunct="1">
              <a:spcBef>
                <a:spcPct val="50000"/>
              </a:spcBef>
            </a:pPr>
            <a:r>
              <a:rPr lang="it-IT" altLang="it-IT" sz="2800" dirty="0"/>
              <a:t> coadiuvante di altre terapie topiche</a:t>
            </a:r>
          </a:p>
          <a:p>
            <a:pPr eaLnBrk="1" hangingPunct="1">
              <a:spcBef>
                <a:spcPct val="50000"/>
              </a:spcBef>
            </a:pPr>
            <a:r>
              <a:rPr lang="it-IT" altLang="it-IT" sz="2800" dirty="0"/>
              <a:t> utilizzata a livello palmo-plantare</a:t>
            </a:r>
          </a:p>
        </p:txBody>
      </p:sp>
      <p:sp>
        <p:nvSpPr>
          <p:cNvPr id="262151" name="Text Box 9">
            <a:extLst>
              <a:ext uri="{FF2B5EF4-FFF2-40B4-BE49-F238E27FC236}">
                <a16:creationId xmlns:a16="http://schemas.microsoft.com/office/drawing/2014/main" id="{6EB931A9-FE71-4AFC-A6DD-9D6A0D5C5F29}"/>
              </a:ext>
            </a:extLst>
          </p:cNvPr>
          <p:cNvSpPr txBox="1">
            <a:spLocks noChangeArrowheads="1"/>
          </p:cNvSpPr>
          <p:nvPr/>
        </p:nvSpPr>
        <p:spPr bwMode="auto">
          <a:xfrm>
            <a:off x="0" y="0"/>
            <a:ext cx="2771775"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IT" altLang="it-IT" sz="2800" i="1">
                <a:solidFill>
                  <a:srgbClr val="0000FF"/>
                </a:solidFill>
              </a:rPr>
              <a:t>Terapia topica</a:t>
            </a:r>
          </a:p>
          <a:p>
            <a:pPr eaLnBrk="1" hangingPunct="1">
              <a:spcBef>
                <a:spcPct val="50000"/>
              </a:spcBef>
              <a:buFontTx/>
              <a:buNone/>
            </a:pPr>
            <a:endParaRPr lang="it-IT" altLang="it-IT" sz="2800"/>
          </a:p>
        </p:txBody>
      </p:sp>
    </p:spTree>
    <p:extLst>
      <p:ext uri="{BB962C8B-B14F-4D97-AF65-F5344CB8AC3E}">
        <p14:creationId xmlns:p14="http://schemas.microsoft.com/office/powerpoint/2010/main" val="2737114086"/>
      </p:ext>
    </p:extLst>
  </p:cSld>
  <p:clrMapOvr>
    <a:masterClrMapping/>
  </p:clrMapOvr>
  <p:transition spd="slow">
    <p:strips dir="ru"/>
  </p:transition>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Text Box 2">
            <a:extLst>
              <a:ext uri="{FF2B5EF4-FFF2-40B4-BE49-F238E27FC236}">
                <a16:creationId xmlns:a16="http://schemas.microsoft.com/office/drawing/2014/main" id="{81211734-7479-4D26-8EF3-107452633E8D}"/>
              </a:ext>
            </a:extLst>
          </p:cNvPr>
          <p:cNvSpPr txBox="1">
            <a:spLocks noChangeArrowheads="1"/>
          </p:cNvSpPr>
          <p:nvPr/>
        </p:nvSpPr>
        <p:spPr bwMode="auto">
          <a:xfrm>
            <a:off x="684213" y="76200"/>
            <a:ext cx="7632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4000">
                <a:solidFill>
                  <a:srgbClr val="FF0000"/>
                </a:solidFill>
              </a:rPr>
              <a:t>Terapia tradizionale</a:t>
            </a:r>
          </a:p>
        </p:txBody>
      </p:sp>
      <p:sp>
        <p:nvSpPr>
          <p:cNvPr id="232451" name="Text Box 3">
            <a:extLst>
              <a:ext uri="{FF2B5EF4-FFF2-40B4-BE49-F238E27FC236}">
                <a16:creationId xmlns:a16="http://schemas.microsoft.com/office/drawing/2014/main" id="{E523C74F-34D8-4AA8-9A35-42E79DC162FD}"/>
              </a:ext>
            </a:extLst>
          </p:cNvPr>
          <p:cNvSpPr txBox="1">
            <a:spLocks noChangeArrowheads="1"/>
          </p:cNvSpPr>
          <p:nvPr/>
        </p:nvSpPr>
        <p:spPr bwMode="auto">
          <a:xfrm>
            <a:off x="755650" y="1700213"/>
            <a:ext cx="8208963"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IT" altLang="it-IT" b="0">
                <a:solidFill>
                  <a:srgbClr val="FF0000"/>
                </a:solidFill>
              </a:rPr>
              <a:t>Topica             Fototerapia         Sistemica</a:t>
            </a:r>
          </a:p>
          <a:p>
            <a:pPr eaLnBrk="1" hangingPunct="1">
              <a:spcBef>
                <a:spcPct val="50000"/>
              </a:spcBef>
              <a:buFontTx/>
              <a:buNone/>
            </a:pPr>
            <a:endParaRPr lang="it-IT" altLang="it-IT" b="0">
              <a:solidFill>
                <a:srgbClr val="FF0000"/>
              </a:solidFill>
            </a:endParaRPr>
          </a:p>
        </p:txBody>
      </p:sp>
      <p:sp>
        <p:nvSpPr>
          <p:cNvPr id="232452" name="Text Box 4">
            <a:extLst>
              <a:ext uri="{FF2B5EF4-FFF2-40B4-BE49-F238E27FC236}">
                <a16:creationId xmlns:a16="http://schemas.microsoft.com/office/drawing/2014/main" id="{93DE6F6D-4E41-4F4A-AEF6-8AC69A563F2E}"/>
              </a:ext>
            </a:extLst>
          </p:cNvPr>
          <p:cNvSpPr txBox="1">
            <a:spLocks noChangeArrowheads="1"/>
          </p:cNvSpPr>
          <p:nvPr/>
        </p:nvSpPr>
        <p:spPr bwMode="auto">
          <a:xfrm>
            <a:off x="395288" y="2636838"/>
            <a:ext cx="2879725" cy="405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Clr>
                <a:srgbClr val="FF0000"/>
              </a:buClr>
              <a:buFont typeface="Wingdings" panose="05000000000000000000" pitchFamily="2" charset="2"/>
              <a:buChar char="Ø"/>
            </a:pPr>
            <a:r>
              <a:rPr lang="it-IT" altLang="it-IT" sz="2000" b="0"/>
              <a:t> </a:t>
            </a:r>
            <a:r>
              <a:rPr lang="it-IT" altLang="it-IT" sz="2000"/>
              <a:t>analoghi della vit. D (calcipotriolo, tacalcitolo, calcitriolo)</a:t>
            </a:r>
          </a:p>
          <a:p>
            <a:pPr eaLnBrk="1" hangingPunct="1">
              <a:spcBef>
                <a:spcPct val="50000"/>
              </a:spcBef>
              <a:buClr>
                <a:srgbClr val="FF0000"/>
              </a:buClr>
              <a:buFont typeface="Wingdings" panose="05000000000000000000" pitchFamily="2" charset="2"/>
              <a:buChar char="Ø"/>
            </a:pPr>
            <a:r>
              <a:rPr lang="it-IT" altLang="it-IT" sz="2000"/>
              <a:t> retinoidi (tazarotene)</a:t>
            </a:r>
          </a:p>
          <a:p>
            <a:pPr eaLnBrk="1" hangingPunct="1">
              <a:spcBef>
                <a:spcPct val="50000"/>
              </a:spcBef>
              <a:buClr>
                <a:srgbClr val="FF0000"/>
              </a:buClr>
              <a:buFont typeface="Wingdings" panose="05000000000000000000" pitchFamily="2" charset="2"/>
              <a:buChar char="Ø"/>
            </a:pPr>
            <a:r>
              <a:rPr lang="it-IT" altLang="it-IT" sz="2000"/>
              <a:t> corticosteroidi</a:t>
            </a:r>
          </a:p>
          <a:p>
            <a:pPr eaLnBrk="1" hangingPunct="1">
              <a:spcBef>
                <a:spcPct val="50000"/>
              </a:spcBef>
              <a:buClr>
                <a:srgbClr val="FF0000"/>
              </a:buClr>
              <a:buFont typeface="Wingdings" panose="05000000000000000000" pitchFamily="2" charset="2"/>
              <a:buChar char="Ø"/>
            </a:pPr>
            <a:r>
              <a:rPr lang="it-IT" altLang="it-IT" sz="2000"/>
              <a:t> catrami</a:t>
            </a:r>
          </a:p>
          <a:p>
            <a:pPr eaLnBrk="1" hangingPunct="1">
              <a:spcBef>
                <a:spcPct val="50000"/>
              </a:spcBef>
              <a:buClr>
                <a:srgbClr val="FF0000"/>
              </a:buClr>
              <a:buFont typeface="Wingdings" panose="05000000000000000000" pitchFamily="2" charset="2"/>
              <a:buChar char="Ø"/>
            </a:pPr>
            <a:r>
              <a:rPr lang="it-IT" altLang="it-IT" sz="2000"/>
              <a:t> antralina</a:t>
            </a:r>
          </a:p>
          <a:p>
            <a:pPr eaLnBrk="1" hangingPunct="1">
              <a:spcBef>
                <a:spcPct val="50000"/>
              </a:spcBef>
              <a:buClr>
                <a:srgbClr val="FF0000"/>
              </a:buClr>
              <a:buFont typeface="Wingdings" panose="05000000000000000000" pitchFamily="2" charset="2"/>
              <a:buChar char="Ø"/>
            </a:pPr>
            <a:r>
              <a:rPr lang="it-IT" altLang="it-IT" sz="2000"/>
              <a:t>ac. salicilico</a:t>
            </a:r>
          </a:p>
          <a:p>
            <a:pPr eaLnBrk="1" hangingPunct="1">
              <a:spcBef>
                <a:spcPct val="50000"/>
              </a:spcBef>
              <a:buClr>
                <a:srgbClr val="FF0000"/>
              </a:buClr>
              <a:buFont typeface="Wingdings" panose="05000000000000000000" pitchFamily="2" charset="2"/>
              <a:buChar char="Ø"/>
            </a:pPr>
            <a:r>
              <a:rPr lang="it-IT" altLang="it-IT" sz="2000"/>
              <a:t> urea</a:t>
            </a:r>
          </a:p>
        </p:txBody>
      </p:sp>
      <p:sp>
        <p:nvSpPr>
          <p:cNvPr id="232453" name="Text Box 5">
            <a:extLst>
              <a:ext uri="{FF2B5EF4-FFF2-40B4-BE49-F238E27FC236}">
                <a16:creationId xmlns:a16="http://schemas.microsoft.com/office/drawing/2014/main" id="{0F053DF0-5746-4635-8865-E1501A97D49A}"/>
              </a:ext>
            </a:extLst>
          </p:cNvPr>
          <p:cNvSpPr txBox="1">
            <a:spLocks noChangeArrowheads="1"/>
          </p:cNvSpPr>
          <p:nvPr/>
        </p:nvSpPr>
        <p:spPr bwMode="auto">
          <a:xfrm>
            <a:off x="3492500" y="2549525"/>
            <a:ext cx="2808288"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Clr>
                <a:srgbClr val="FF0000"/>
              </a:buClr>
              <a:buFont typeface="Wingdings" panose="05000000000000000000" pitchFamily="2" charset="2"/>
              <a:buChar char="Ø"/>
            </a:pPr>
            <a:r>
              <a:rPr lang="it-IT" altLang="it-IT" sz="2000" b="0"/>
              <a:t> </a:t>
            </a:r>
            <a:r>
              <a:rPr lang="it-IT" altLang="it-IT" sz="2000"/>
              <a:t>UVB, UVB-NB</a:t>
            </a:r>
          </a:p>
          <a:p>
            <a:pPr eaLnBrk="1" hangingPunct="1">
              <a:spcBef>
                <a:spcPct val="50000"/>
              </a:spcBef>
              <a:buClr>
                <a:srgbClr val="FF0000"/>
              </a:buClr>
              <a:buFont typeface="Wingdings" panose="05000000000000000000" pitchFamily="2" charset="2"/>
              <a:buChar char="Ø"/>
            </a:pPr>
            <a:r>
              <a:rPr lang="it-IT" altLang="it-IT" sz="2000"/>
              <a:t> PUVA (oral e bath)</a:t>
            </a:r>
          </a:p>
          <a:p>
            <a:pPr eaLnBrk="1" hangingPunct="1">
              <a:spcBef>
                <a:spcPct val="50000"/>
              </a:spcBef>
              <a:buClr>
                <a:srgbClr val="FF0000"/>
              </a:buClr>
              <a:buFont typeface="Wingdings" panose="05000000000000000000" pitchFamily="2" charset="2"/>
              <a:buChar char="Ø"/>
            </a:pPr>
            <a:r>
              <a:rPr lang="it-IT" altLang="it-IT" sz="2000"/>
              <a:t> Re-PUVA</a:t>
            </a:r>
          </a:p>
        </p:txBody>
      </p:sp>
      <p:sp>
        <p:nvSpPr>
          <p:cNvPr id="232454" name="Text Box 6">
            <a:extLst>
              <a:ext uri="{FF2B5EF4-FFF2-40B4-BE49-F238E27FC236}">
                <a16:creationId xmlns:a16="http://schemas.microsoft.com/office/drawing/2014/main" id="{17AA3190-1CBE-4A0A-9B6B-D969D5EC67F8}"/>
              </a:ext>
            </a:extLst>
          </p:cNvPr>
          <p:cNvSpPr txBox="1">
            <a:spLocks noChangeArrowheads="1"/>
          </p:cNvSpPr>
          <p:nvPr/>
        </p:nvSpPr>
        <p:spPr bwMode="auto">
          <a:xfrm>
            <a:off x="6337300" y="2565400"/>
            <a:ext cx="2987675"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Clr>
                <a:srgbClr val="FF0000"/>
              </a:buClr>
              <a:buFont typeface="Wingdings" panose="05000000000000000000" pitchFamily="2" charset="2"/>
              <a:buChar char="Ø"/>
            </a:pPr>
            <a:r>
              <a:rPr lang="it-IT" altLang="it-IT" sz="2000" b="0"/>
              <a:t> </a:t>
            </a:r>
            <a:r>
              <a:rPr lang="it-IT" altLang="it-IT" sz="2000"/>
              <a:t>Acitretina</a:t>
            </a:r>
          </a:p>
          <a:p>
            <a:pPr eaLnBrk="1" hangingPunct="1">
              <a:spcBef>
                <a:spcPct val="50000"/>
              </a:spcBef>
              <a:buClr>
                <a:srgbClr val="FF0000"/>
              </a:buClr>
              <a:buFont typeface="Wingdings" panose="05000000000000000000" pitchFamily="2" charset="2"/>
              <a:buChar char="Ø"/>
            </a:pPr>
            <a:r>
              <a:rPr lang="it-IT" altLang="it-IT" sz="2000"/>
              <a:t> Methotrexate</a:t>
            </a:r>
          </a:p>
          <a:p>
            <a:pPr eaLnBrk="1" hangingPunct="1">
              <a:spcBef>
                <a:spcPct val="50000"/>
              </a:spcBef>
              <a:buClr>
                <a:srgbClr val="FF0000"/>
              </a:buClr>
              <a:buFont typeface="Wingdings" panose="05000000000000000000" pitchFamily="2" charset="2"/>
              <a:buChar char="Ø"/>
            </a:pPr>
            <a:r>
              <a:rPr lang="it-IT" altLang="it-IT" sz="2000"/>
              <a:t> Ciclosporina</a:t>
            </a:r>
          </a:p>
          <a:p>
            <a:pPr eaLnBrk="1" hangingPunct="1">
              <a:spcBef>
                <a:spcPct val="50000"/>
              </a:spcBef>
              <a:buClr>
                <a:srgbClr val="FF0000"/>
              </a:buClr>
              <a:buFont typeface="Wingdings" panose="05000000000000000000" pitchFamily="2" charset="2"/>
              <a:buNone/>
            </a:pPr>
            <a:endParaRPr lang="it-IT" altLang="it-IT" sz="2000"/>
          </a:p>
        </p:txBody>
      </p:sp>
      <p:sp>
        <p:nvSpPr>
          <p:cNvPr id="232455" name="Text Box 7">
            <a:extLst>
              <a:ext uri="{FF2B5EF4-FFF2-40B4-BE49-F238E27FC236}">
                <a16:creationId xmlns:a16="http://schemas.microsoft.com/office/drawing/2014/main" id="{14BCB8B3-4E94-4216-BDC0-F80FD333A078}"/>
              </a:ext>
            </a:extLst>
          </p:cNvPr>
          <p:cNvSpPr txBox="1">
            <a:spLocks noChangeArrowheads="1"/>
          </p:cNvSpPr>
          <p:nvPr/>
        </p:nvSpPr>
        <p:spPr bwMode="auto">
          <a:xfrm>
            <a:off x="4319588" y="4149725"/>
            <a:ext cx="5724525"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it-IT" altLang="it-IT" sz="2400">
                <a:solidFill>
                  <a:srgbClr val="0000FF"/>
                </a:solidFill>
              </a:rPr>
              <a:t>Terapia non tradizionale</a:t>
            </a:r>
          </a:p>
          <a:p>
            <a:pPr>
              <a:spcBef>
                <a:spcPct val="50000"/>
              </a:spcBef>
              <a:buClr>
                <a:srgbClr val="0000FF"/>
              </a:buClr>
              <a:buFont typeface="Wingdings" panose="05000000000000000000" pitchFamily="2" charset="2"/>
              <a:buChar char="Ø"/>
            </a:pPr>
            <a:r>
              <a:rPr lang="it-IT" altLang="it-IT" sz="2400"/>
              <a:t> </a:t>
            </a:r>
            <a:r>
              <a:rPr lang="it-IT" altLang="it-IT" sz="2400" b="0"/>
              <a:t>micofenolato mofetile</a:t>
            </a:r>
          </a:p>
          <a:p>
            <a:pPr>
              <a:spcBef>
                <a:spcPct val="50000"/>
              </a:spcBef>
              <a:buClr>
                <a:srgbClr val="0000FF"/>
              </a:buClr>
              <a:buFont typeface="Wingdings" panose="05000000000000000000" pitchFamily="2" charset="2"/>
              <a:buChar char="Ø"/>
            </a:pPr>
            <a:r>
              <a:rPr lang="it-IT" altLang="it-IT" sz="2400" b="0"/>
              <a:t> tacrolimus ung</a:t>
            </a:r>
          </a:p>
          <a:p>
            <a:pPr>
              <a:spcBef>
                <a:spcPct val="50000"/>
              </a:spcBef>
              <a:buClr>
                <a:srgbClr val="0000FF"/>
              </a:buClr>
              <a:buFont typeface="Wingdings" panose="05000000000000000000" pitchFamily="2" charset="2"/>
              <a:buChar char="Ø"/>
            </a:pPr>
            <a:r>
              <a:rPr lang="it-IT" altLang="it-IT" sz="2400" b="0"/>
              <a:t> pimecrolimus crema</a:t>
            </a:r>
          </a:p>
          <a:p>
            <a:pPr>
              <a:spcBef>
                <a:spcPct val="50000"/>
              </a:spcBef>
              <a:buClr>
                <a:srgbClr val="0000FF"/>
              </a:buClr>
              <a:buFont typeface="Wingdings" panose="05000000000000000000" pitchFamily="2" charset="2"/>
              <a:buChar char="Ø"/>
            </a:pPr>
            <a:r>
              <a:rPr lang="it-IT" altLang="it-IT" sz="2400" b="0"/>
              <a:t> laser a eccimeri</a:t>
            </a:r>
          </a:p>
        </p:txBody>
      </p:sp>
      <p:sp>
        <p:nvSpPr>
          <p:cNvPr id="232456" name="Rectangle 8">
            <a:extLst>
              <a:ext uri="{FF2B5EF4-FFF2-40B4-BE49-F238E27FC236}">
                <a16:creationId xmlns:a16="http://schemas.microsoft.com/office/drawing/2014/main" id="{3C8CD652-D581-4479-8A65-4A342457ACEF}"/>
              </a:ext>
            </a:extLst>
          </p:cNvPr>
          <p:cNvSpPr>
            <a:spLocks noChangeArrowheads="1"/>
          </p:cNvSpPr>
          <p:nvPr/>
        </p:nvSpPr>
        <p:spPr bwMode="auto">
          <a:xfrm>
            <a:off x="4067175" y="4076700"/>
            <a:ext cx="4537075" cy="2709863"/>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pic>
        <p:nvPicPr>
          <p:cNvPr id="232457" name="Picture 9" descr="Products%20_Dovobet01_French_Small">
            <a:extLst>
              <a:ext uri="{FF2B5EF4-FFF2-40B4-BE49-F238E27FC236}">
                <a16:creationId xmlns:a16="http://schemas.microsoft.com/office/drawing/2014/main" id="{AF566147-72ED-40C7-8369-162678793C1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8200" y="838200"/>
            <a:ext cx="1219200"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2458" name="Picture 10" descr="PII-WithReflectiveWIngs">
            <a:extLst>
              <a:ext uri="{FF2B5EF4-FFF2-40B4-BE49-F238E27FC236}">
                <a16:creationId xmlns:a16="http://schemas.microsoft.com/office/drawing/2014/main" id="{9C4C542B-ABB3-48F2-9721-9EF4E75A81A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33888" y="838200"/>
            <a:ext cx="5191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2459" name="Picture 11" descr="Sandimmun%20%20Neoral%20cap_2549">
            <a:extLst>
              <a:ext uri="{FF2B5EF4-FFF2-40B4-BE49-F238E27FC236}">
                <a16:creationId xmlns:a16="http://schemas.microsoft.com/office/drawing/2014/main" id="{D34B094A-AF0C-44E6-93A9-8995E5B1971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34200" y="838200"/>
            <a:ext cx="1143000"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e 1">
            <a:extLst>
              <a:ext uri="{FF2B5EF4-FFF2-40B4-BE49-F238E27FC236}">
                <a16:creationId xmlns:a16="http://schemas.microsoft.com/office/drawing/2014/main" id="{39E8FDC5-0EC3-4EFF-8E62-455D84CE3484}"/>
              </a:ext>
            </a:extLst>
          </p:cNvPr>
          <p:cNvSpPr/>
          <p:nvPr/>
        </p:nvSpPr>
        <p:spPr bwMode="auto">
          <a:xfrm>
            <a:off x="251520" y="2565400"/>
            <a:ext cx="3384376" cy="1243013"/>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000" b="1" i="0" u="none" strike="noStrike" cap="none" normalizeH="0" baseline="0">
              <a:ln>
                <a:noFill/>
              </a:ln>
              <a:solidFill>
                <a:schemeClr val="tx1"/>
              </a:solidFill>
              <a:effectLst/>
              <a:latin typeface="Arial" charset="0"/>
            </a:endParaRPr>
          </a:p>
        </p:txBody>
      </p:sp>
      <p:sp>
        <p:nvSpPr>
          <p:cNvPr id="13" name="Ovale 12">
            <a:extLst>
              <a:ext uri="{FF2B5EF4-FFF2-40B4-BE49-F238E27FC236}">
                <a16:creationId xmlns:a16="http://schemas.microsoft.com/office/drawing/2014/main" id="{F66D21E8-86E8-47F0-AA60-4D38597671DD}"/>
              </a:ext>
            </a:extLst>
          </p:cNvPr>
          <p:cNvSpPr/>
          <p:nvPr/>
        </p:nvSpPr>
        <p:spPr bwMode="auto">
          <a:xfrm>
            <a:off x="395288" y="3717032"/>
            <a:ext cx="1657349" cy="387797"/>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0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988827533"/>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Lst>
  </p:timing>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Text Box 4">
            <a:extLst>
              <a:ext uri="{FF2B5EF4-FFF2-40B4-BE49-F238E27FC236}">
                <a16:creationId xmlns:a16="http://schemas.microsoft.com/office/drawing/2014/main" id="{86BB5A35-957B-4D0C-9030-5472C0D508AD}"/>
              </a:ext>
            </a:extLst>
          </p:cNvPr>
          <p:cNvSpPr txBox="1">
            <a:spLocks noChangeArrowheads="1"/>
          </p:cNvSpPr>
          <p:nvPr/>
        </p:nvSpPr>
        <p:spPr bwMode="auto">
          <a:xfrm>
            <a:off x="611188" y="2854677"/>
            <a:ext cx="74898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6000" dirty="0">
                <a:solidFill>
                  <a:srgbClr val="FF0000"/>
                </a:solidFill>
              </a:rPr>
              <a:t>Retinoidi </a:t>
            </a:r>
          </a:p>
        </p:txBody>
      </p:sp>
    </p:spTree>
    <p:extLst>
      <p:ext uri="{BB962C8B-B14F-4D97-AF65-F5344CB8AC3E}">
        <p14:creationId xmlns:p14="http://schemas.microsoft.com/office/powerpoint/2010/main" val="1943385159"/>
      </p:ext>
    </p:extLst>
  </p:cSld>
  <p:clrMapOvr>
    <a:masterClrMapping/>
  </p:clrMapOvr>
  <p:transition spd="slow">
    <p:strips dir="ru"/>
  </p:transition>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Text Box 4">
            <a:extLst>
              <a:ext uri="{FF2B5EF4-FFF2-40B4-BE49-F238E27FC236}">
                <a16:creationId xmlns:a16="http://schemas.microsoft.com/office/drawing/2014/main" id="{86BB5A35-957B-4D0C-9030-5472C0D508AD}"/>
              </a:ext>
            </a:extLst>
          </p:cNvPr>
          <p:cNvSpPr txBox="1">
            <a:spLocks noChangeArrowheads="1"/>
          </p:cNvSpPr>
          <p:nvPr/>
        </p:nvSpPr>
        <p:spPr bwMode="auto">
          <a:xfrm>
            <a:off x="611188" y="523875"/>
            <a:ext cx="74898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3600" dirty="0">
                <a:solidFill>
                  <a:srgbClr val="FF0000"/>
                </a:solidFill>
              </a:rPr>
              <a:t>Retinoidi </a:t>
            </a:r>
          </a:p>
        </p:txBody>
      </p:sp>
      <p:sp>
        <p:nvSpPr>
          <p:cNvPr id="236547" name="Text Box 5">
            <a:extLst>
              <a:ext uri="{FF2B5EF4-FFF2-40B4-BE49-F238E27FC236}">
                <a16:creationId xmlns:a16="http://schemas.microsoft.com/office/drawing/2014/main" id="{0A974351-E8C1-4F23-B817-88641BAAF435}"/>
              </a:ext>
            </a:extLst>
          </p:cNvPr>
          <p:cNvSpPr txBox="1">
            <a:spLocks noChangeArrowheads="1"/>
          </p:cNvSpPr>
          <p:nvPr/>
        </p:nvSpPr>
        <p:spPr bwMode="auto">
          <a:xfrm>
            <a:off x="0" y="1232748"/>
            <a:ext cx="9144000" cy="5724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it-IT" altLang="it-IT" sz="2400" dirty="0"/>
              <a:t> </a:t>
            </a:r>
            <a:r>
              <a:rPr lang="it-IT" altLang="it-IT" sz="2800" dirty="0"/>
              <a:t>La vitamina A o i suoi analoghi (strutturali o funzionali) sono noti come retinoidi</a:t>
            </a:r>
          </a:p>
          <a:p>
            <a:pPr eaLnBrk="1" hangingPunct="1">
              <a:spcBef>
                <a:spcPct val="50000"/>
              </a:spcBef>
            </a:pPr>
            <a:r>
              <a:rPr lang="it-IT" altLang="it-IT" sz="2800" dirty="0"/>
              <a:t>L’importanza della vitamina A </a:t>
            </a:r>
            <a:r>
              <a:rPr lang="it-IT" altLang="it-IT" sz="2800" dirty="0" err="1"/>
              <a:t>a</a:t>
            </a:r>
            <a:r>
              <a:rPr lang="it-IT" altLang="it-IT" sz="2800" dirty="0"/>
              <a:t> livello cutaneo è ben nota degli inizi del ‘900 quando </a:t>
            </a:r>
            <a:r>
              <a:rPr lang="it-IT" altLang="it-IT" sz="2800" dirty="0" err="1"/>
              <a:t>Wolbach</a:t>
            </a:r>
            <a:r>
              <a:rPr lang="it-IT" altLang="it-IT" sz="2800" dirty="0"/>
              <a:t> descrisse anomalie della cheratinizzazione e mutazioni precancerose in modelli animali caratterizzati da deficit di vitamina A</a:t>
            </a:r>
          </a:p>
          <a:p>
            <a:pPr eaLnBrk="1" hangingPunct="1">
              <a:spcBef>
                <a:spcPct val="50000"/>
              </a:spcBef>
            </a:pPr>
            <a:r>
              <a:rPr lang="it-IT" altLang="it-IT" sz="2800" dirty="0"/>
              <a:t>I più comuni retinoidi sono l’</a:t>
            </a:r>
            <a:r>
              <a:rPr lang="it-IT" altLang="it-IT" sz="2800" dirty="0" err="1"/>
              <a:t>all</a:t>
            </a:r>
            <a:r>
              <a:rPr lang="it-IT" altLang="it-IT" sz="2800" dirty="0"/>
              <a:t>-trans-</a:t>
            </a:r>
            <a:r>
              <a:rPr lang="it-IT" altLang="it-IT" sz="2800" dirty="0" err="1"/>
              <a:t>retinoic</a:t>
            </a:r>
            <a:r>
              <a:rPr lang="it-IT" altLang="it-IT" sz="2800" dirty="0"/>
              <a:t> acid (</a:t>
            </a:r>
            <a:r>
              <a:rPr lang="it-IT" altLang="it-IT" sz="2800" dirty="0" err="1"/>
              <a:t>tretinoin</a:t>
            </a:r>
            <a:r>
              <a:rPr lang="it-IT" altLang="it-IT" sz="2800" dirty="0"/>
              <a:t>, </a:t>
            </a:r>
            <a:r>
              <a:rPr lang="it-IT" altLang="it-IT" sz="2800" dirty="0" err="1"/>
              <a:t>at</a:t>
            </a:r>
            <a:r>
              <a:rPr lang="it-IT" altLang="it-IT" sz="2800" dirty="0"/>
              <a:t>-RA) metabolita del retinolo (o </a:t>
            </a:r>
            <a:r>
              <a:rPr lang="it-IT" altLang="it-IT" sz="2800" dirty="0" err="1"/>
              <a:t>Vit</a:t>
            </a:r>
            <a:r>
              <a:rPr lang="it-IT" altLang="it-IT" sz="2800" dirty="0"/>
              <a:t> A), e l’</a:t>
            </a:r>
            <a:r>
              <a:rPr lang="it-IT" altLang="it-IT" sz="2800" dirty="0" err="1"/>
              <a:t>isotretinoina</a:t>
            </a:r>
            <a:r>
              <a:rPr lang="it-IT" altLang="it-IT" sz="2800" dirty="0"/>
              <a:t> (13-cis-RA), il primo retinoide di sintesi</a:t>
            </a:r>
            <a:endParaRPr lang="it-IT" altLang="it-IT" sz="2000" dirty="0"/>
          </a:p>
          <a:p>
            <a:pPr eaLnBrk="1" hangingPunct="1">
              <a:spcBef>
                <a:spcPct val="50000"/>
              </a:spcBef>
            </a:pPr>
            <a:endParaRPr lang="it-IT" altLang="it-IT" sz="2000" i="1" dirty="0"/>
          </a:p>
        </p:txBody>
      </p:sp>
      <p:sp>
        <p:nvSpPr>
          <p:cNvPr id="236548" name="Text Box 6">
            <a:extLst>
              <a:ext uri="{FF2B5EF4-FFF2-40B4-BE49-F238E27FC236}">
                <a16:creationId xmlns:a16="http://schemas.microsoft.com/office/drawing/2014/main" id="{9FCCE468-C5EF-4492-9E1C-A4031441E577}"/>
              </a:ext>
            </a:extLst>
          </p:cNvPr>
          <p:cNvSpPr txBox="1">
            <a:spLocks noChangeArrowheads="1"/>
          </p:cNvSpPr>
          <p:nvPr/>
        </p:nvSpPr>
        <p:spPr bwMode="auto">
          <a:xfrm>
            <a:off x="0" y="0"/>
            <a:ext cx="2700338"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IT" altLang="it-IT" sz="2800" i="1">
                <a:solidFill>
                  <a:srgbClr val="0000FF"/>
                </a:solidFill>
              </a:rPr>
              <a:t>Terapia topica</a:t>
            </a:r>
          </a:p>
          <a:p>
            <a:pPr eaLnBrk="1" hangingPunct="1">
              <a:spcBef>
                <a:spcPct val="50000"/>
              </a:spcBef>
              <a:buFontTx/>
              <a:buNone/>
            </a:pPr>
            <a:endParaRPr lang="it-IT" altLang="it-IT" sz="2800"/>
          </a:p>
        </p:txBody>
      </p:sp>
    </p:spTree>
    <p:extLst>
      <p:ext uri="{BB962C8B-B14F-4D97-AF65-F5344CB8AC3E}">
        <p14:creationId xmlns:p14="http://schemas.microsoft.com/office/powerpoint/2010/main" val="3521916196"/>
      </p:ext>
    </p:extLst>
  </p:cSld>
  <p:clrMapOvr>
    <a:masterClrMapping/>
  </p:clrMapOvr>
  <p:transition spd="slow">
    <p:strips dir="ru"/>
  </p:transition>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Text Box 4">
            <a:extLst>
              <a:ext uri="{FF2B5EF4-FFF2-40B4-BE49-F238E27FC236}">
                <a16:creationId xmlns:a16="http://schemas.microsoft.com/office/drawing/2014/main" id="{18B04DF6-6FCE-4099-8EC4-250F6BAFF000}"/>
              </a:ext>
            </a:extLst>
          </p:cNvPr>
          <p:cNvSpPr txBox="1">
            <a:spLocks noChangeArrowheads="1"/>
          </p:cNvSpPr>
          <p:nvPr/>
        </p:nvSpPr>
        <p:spPr bwMode="auto">
          <a:xfrm>
            <a:off x="611188" y="523875"/>
            <a:ext cx="74898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3600">
                <a:solidFill>
                  <a:srgbClr val="FF0000"/>
                </a:solidFill>
              </a:rPr>
              <a:t>Retinoidi </a:t>
            </a:r>
          </a:p>
        </p:txBody>
      </p:sp>
      <p:sp>
        <p:nvSpPr>
          <p:cNvPr id="238595" name="Text Box 5">
            <a:extLst>
              <a:ext uri="{FF2B5EF4-FFF2-40B4-BE49-F238E27FC236}">
                <a16:creationId xmlns:a16="http://schemas.microsoft.com/office/drawing/2014/main" id="{8AEEFB22-4B85-4112-8A4F-3B46C76E8E4B}"/>
              </a:ext>
            </a:extLst>
          </p:cNvPr>
          <p:cNvSpPr txBox="1">
            <a:spLocks noChangeArrowheads="1"/>
          </p:cNvSpPr>
          <p:nvPr/>
        </p:nvSpPr>
        <p:spPr bwMode="auto">
          <a:xfrm>
            <a:off x="0" y="2286000"/>
            <a:ext cx="9144000"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it-IT" altLang="it-IT" sz="2400" dirty="0"/>
              <a:t> </a:t>
            </a:r>
            <a:r>
              <a:rPr lang="it-IT" altLang="it-IT" sz="2800" dirty="0"/>
              <a:t>I retinoidi (acido retinoico) sono derivati della Vitamina A (retinolo) e sono coinvolti in numerosi processi</a:t>
            </a:r>
          </a:p>
          <a:p>
            <a:pPr eaLnBrk="1" hangingPunct="1">
              <a:spcBef>
                <a:spcPct val="50000"/>
              </a:spcBef>
            </a:pPr>
            <a:r>
              <a:rPr lang="it-IT" altLang="it-IT" sz="2800" dirty="0"/>
              <a:t>Vista, regolazione della proliferazione e differenziazione cellulare, crescita ossea, difesa immunitaria e soppressione tumorale </a:t>
            </a:r>
            <a:endParaRPr lang="it-IT" altLang="it-IT" sz="2000" i="1" dirty="0"/>
          </a:p>
        </p:txBody>
      </p:sp>
      <p:sp>
        <p:nvSpPr>
          <p:cNvPr id="238596" name="Text Box 6">
            <a:extLst>
              <a:ext uri="{FF2B5EF4-FFF2-40B4-BE49-F238E27FC236}">
                <a16:creationId xmlns:a16="http://schemas.microsoft.com/office/drawing/2014/main" id="{4857D91A-954E-41EB-BFA7-44516FDB64E7}"/>
              </a:ext>
            </a:extLst>
          </p:cNvPr>
          <p:cNvSpPr txBox="1">
            <a:spLocks noChangeArrowheads="1"/>
          </p:cNvSpPr>
          <p:nvPr/>
        </p:nvSpPr>
        <p:spPr bwMode="auto">
          <a:xfrm>
            <a:off x="0" y="0"/>
            <a:ext cx="2700338"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IT" altLang="it-IT" sz="2800" i="1">
                <a:solidFill>
                  <a:srgbClr val="0000FF"/>
                </a:solidFill>
              </a:rPr>
              <a:t>Terapia topica</a:t>
            </a:r>
          </a:p>
          <a:p>
            <a:pPr eaLnBrk="1" hangingPunct="1">
              <a:spcBef>
                <a:spcPct val="50000"/>
              </a:spcBef>
              <a:buFontTx/>
              <a:buNone/>
            </a:pPr>
            <a:endParaRPr lang="it-IT" altLang="it-IT" sz="2800"/>
          </a:p>
        </p:txBody>
      </p:sp>
      <p:pic>
        <p:nvPicPr>
          <p:cNvPr id="238597" name="Picture 10" descr="tubetto-penguin1">
            <a:extLst>
              <a:ext uri="{FF2B5EF4-FFF2-40B4-BE49-F238E27FC236}">
                <a16:creationId xmlns:a16="http://schemas.microsoft.com/office/drawing/2014/main" id="{907E15E5-FC15-4C5D-8CCA-E834EBF4ACA5}"/>
              </a:ext>
            </a:extLst>
          </p:cNvPr>
          <p:cNvPicPr>
            <a:picLocks noChangeAspect="1" noChangeArrowheads="1"/>
          </p:cNvPicPr>
          <p:nvPr/>
        </p:nvPicPr>
        <p:blipFill>
          <a:blip r:embed="rId3">
            <a:lum contrast="30000"/>
            <a:extLst>
              <a:ext uri="{28A0092B-C50C-407E-A947-70E740481C1C}">
                <a14:useLocalDpi xmlns:a14="http://schemas.microsoft.com/office/drawing/2010/main"/>
              </a:ext>
            </a:extLst>
          </a:blip>
          <a:srcRect/>
          <a:stretch>
            <a:fillRect/>
          </a:stretch>
        </p:blipFill>
        <p:spPr bwMode="auto">
          <a:xfrm>
            <a:off x="7019925" y="457200"/>
            <a:ext cx="1512888"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trips dir="ru"/>
  </p:transition>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Text Box 4">
            <a:extLst>
              <a:ext uri="{FF2B5EF4-FFF2-40B4-BE49-F238E27FC236}">
                <a16:creationId xmlns:a16="http://schemas.microsoft.com/office/drawing/2014/main" id="{FCF747A1-B8C6-44E3-A4CE-EDC42964709D}"/>
              </a:ext>
            </a:extLst>
          </p:cNvPr>
          <p:cNvSpPr txBox="1">
            <a:spLocks noChangeArrowheads="1"/>
          </p:cNvSpPr>
          <p:nvPr/>
        </p:nvSpPr>
        <p:spPr bwMode="auto">
          <a:xfrm>
            <a:off x="611188" y="523875"/>
            <a:ext cx="74898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3600">
                <a:solidFill>
                  <a:srgbClr val="FF0000"/>
                </a:solidFill>
              </a:rPr>
              <a:t>Retinoidi </a:t>
            </a:r>
          </a:p>
        </p:txBody>
      </p:sp>
      <p:sp>
        <p:nvSpPr>
          <p:cNvPr id="240643" name="Text Box 5">
            <a:extLst>
              <a:ext uri="{FF2B5EF4-FFF2-40B4-BE49-F238E27FC236}">
                <a16:creationId xmlns:a16="http://schemas.microsoft.com/office/drawing/2014/main" id="{4D18132A-BB9B-4A91-BC79-8D839EEAD936}"/>
              </a:ext>
            </a:extLst>
          </p:cNvPr>
          <p:cNvSpPr txBox="1">
            <a:spLocks noChangeArrowheads="1"/>
          </p:cNvSpPr>
          <p:nvPr/>
        </p:nvSpPr>
        <p:spPr bwMode="auto">
          <a:xfrm>
            <a:off x="0" y="2286000"/>
            <a:ext cx="9144000" cy="4862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it-IT" altLang="it-IT" sz="2400" dirty="0"/>
              <a:t> </a:t>
            </a:r>
            <a:r>
              <a:rPr lang="it-IT" altLang="it-IT" sz="2800" dirty="0"/>
              <a:t>I retinoidi svolgono le loro azioni interagendo con specifici recettori, che rientrano nella famiglia dei recettori steroidei</a:t>
            </a:r>
          </a:p>
          <a:p>
            <a:pPr eaLnBrk="1" hangingPunct="1">
              <a:spcBef>
                <a:spcPct val="50000"/>
              </a:spcBef>
            </a:pPr>
            <a:r>
              <a:rPr lang="it-IT" altLang="it-IT" sz="2800" dirty="0"/>
              <a:t>Recettore per l’acido retinoico (RAR) e recettore X per il retinoide (RXR)</a:t>
            </a:r>
          </a:p>
          <a:p>
            <a:pPr eaLnBrk="1" hangingPunct="1">
              <a:spcBef>
                <a:spcPct val="50000"/>
              </a:spcBef>
            </a:pPr>
            <a:r>
              <a:rPr lang="it-IT" altLang="it-IT" sz="2800" dirty="0"/>
              <a:t>A loro volta legano elementi responsivi all’acido retinoico (</a:t>
            </a:r>
            <a:r>
              <a:rPr lang="it-IT" altLang="it-IT" sz="2800" dirty="0" err="1"/>
              <a:t>retinoic</a:t>
            </a:r>
            <a:r>
              <a:rPr lang="it-IT" altLang="it-IT" sz="2800" dirty="0"/>
              <a:t> acid-responsive </a:t>
            </a:r>
            <a:r>
              <a:rPr lang="it-IT" altLang="it-IT" sz="2800" dirty="0" err="1"/>
              <a:t>elements</a:t>
            </a:r>
            <a:r>
              <a:rPr lang="it-IT" altLang="it-IT" sz="2800" dirty="0"/>
              <a:t>, RARE) con attivazione della trascrizione di specifici geni</a:t>
            </a:r>
            <a:r>
              <a:rPr lang="it-IT" altLang="it-IT" sz="2000" i="1" dirty="0"/>
              <a:t>	</a:t>
            </a:r>
          </a:p>
          <a:p>
            <a:pPr eaLnBrk="1" hangingPunct="1">
              <a:spcBef>
                <a:spcPct val="50000"/>
              </a:spcBef>
            </a:pPr>
            <a:endParaRPr lang="it-IT" altLang="it-IT" sz="2000" i="1" dirty="0"/>
          </a:p>
        </p:txBody>
      </p:sp>
      <p:sp>
        <p:nvSpPr>
          <p:cNvPr id="240644" name="Text Box 6">
            <a:extLst>
              <a:ext uri="{FF2B5EF4-FFF2-40B4-BE49-F238E27FC236}">
                <a16:creationId xmlns:a16="http://schemas.microsoft.com/office/drawing/2014/main" id="{9340A585-E98B-42AE-BAA7-DB744A8795F9}"/>
              </a:ext>
            </a:extLst>
          </p:cNvPr>
          <p:cNvSpPr txBox="1">
            <a:spLocks noChangeArrowheads="1"/>
          </p:cNvSpPr>
          <p:nvPr/>
        </p:nvSpPr>
        <p:spPr bwMode="auto">
          <a:xfrm>
            <a:off x="0" y="0"/>
            <a:ext cx="2700338"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IT" altLang="it-IT" sz="2800" i="1">
                <a:solidFill>
                  <a:srgbClr val="0000FF"/>
                </a:solidFill>
              </a:rPr>
              <a:t>Terapia topica</a:t>
            </a:r>
          </a:p>
          <a:p>
            <a:pPr eaLnBrk="1" hangingPunct="1">
              <a:spcBef>
                <a:spcPct val="50000"/>
              </a:spcBef>
              <a:buFontTx/>
              <a:buNone/>
            </a:pPr>
            <a:endParaRPr lang="it-IT" altLang="it-IT" sz="2800"/>
          </a:p>
        </p:txBody>
      </p:sp>
      <p:pic>
        <p:nvPicPr>
          <p:cNvPr id="240645" name="Picture 10" descr="tubetto-penguin1">
            <a:extLst>
              <a:ext uri="{FF2B5EF4-FFF2-40B4-BE49-F238E27FC236}">
                <a16:creationId xmlns:a16="http://schemas.microsoft.com/office/drawing/2014/main" id="{12F02D15-386A-4BD3-9CC0-23FE14D51B1D}"/>
              </a:ext>
            </a:extLst>
          </p:cNvPr>
          <p:cNvPicPr>
            <a:picLocks noChangeAspect="1" noChangeArrowheads="1"/>
          </p:cNvPicPr>
          <p:nvPr/>
        </p:nvPicPr>
        <p:blipFill>
          <a:blip r:embed="rId3">
            <a:lum contrast="30000"/>
            <a:extLst>
              <a:ext uri="{28A0092B-C50C-407E-A947-70E740481C1C}">
                <a14:useLocalDpi xmlns:a14="http://schemas.microsoft.com/office/drawing/2010/main"/>
              </a:ext>
            </a:extLst>
          </a:blip>
          <a:srcRect/>
          <a:stretch>
            <a:fillRect/>
          </a:stretch>
        </p:blipFill>
        <p:spPr bwMode="auto">
          <a:xfrm>
            <a:off x="7019925" y="457200"/>
            <a:ext cx="1512888"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trips dir="ru"/>
  </p:transition>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C5827335-0C46-42E9-B0F5-5C075412B711}"/>
              </a:ext>
            </a:extLst>
          </p:cNvPr>
          <p:cNvPicPr>
            <a:picLocks noChangeAspect="1"/>
          </p:cNvPicPr>
          <p:nvPr/>
        </p:nvPicPr>
        <p:blipFill>
          <a:blip r:embed="rId2">
            <a:lum bright="-20000" contrast="40000"/>
          </a:blip>
          <a:stretch>
            <a:fillRect/>
          </a:stretch>
        </p:blipFill>
        <p:spPr>
          <a:xfrm>
            <a:off x="539552" y="332656"/>
            <a:ext cx="8208912" cy="6363382"/>
          </a:xfrm>
          <a:prstGeom prst="rect">
            <a:avLst/>
          </a:prstGeom>
        </p:spPr>
      </p:pic>
    </p:spTree>
    <p:extLst>
      <p:ext uri="{BB962C8B-B14F-4D97-AF65-F5344CB8AC3E}">
        <p14:creationId xmlns:p14="http://schemas.microsoft.com/office/powerpoint/2010/main" val="1980776784"/>
      </p:ext>
    </p:extLst>
  </p:cSld>
  <p:clrMapOvr>
    <a:masterClrMapping/>
  </p:clrMapOvr>
  <p:transition spd="slow">
    <p:strips dir="ru"/>
  </p:transition>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ext Box 4">
            <a:extLst>
              <a:ext uri="{FF2B5EF4-FFF2-40B4-BE49-F238E27FC236}">
                <a16:creationId xmlns:a16="http://schemas.microsoft.com/office/drawing/2014/main" id="{B08FCF7C-7E2E-42A4-A424-CCE9FED8DDD5}"/>
              </a:ext>
            </a:extLst>
          </p:cNvPr>
          <p:cNvSpPr txBox="1">
            <a:spLocks noChangeArrowheads="1"/>
          </p:cNvSpPr>
          <p:nvPr/>
        </p:nvSpPr>
        <p:spPr bwMode="auto">
          <a:xfrm>
            <a:off x="611188" y="523875"/>
            <a:ext cx="74898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3600">
                <a:solidFill>
                  <a:srgbClr val="FF0000"/>
                </a:solidFill>
              </a:rPr>
              <a:t>Retinoidi </a:t>
            </a:r>
          </a:p>
        </p:txBody>
      </p:sp>
      <p:sp>
        <p:nvSpPr>
          <p:cNvPr id="242691" name="Text Box 5">
            <a:extLst>
              <a:ext uri="{FF2B5EF4-FFF2-40B4-BE49-F238E27FC236}">
                <a16:creationId xmlns:a16="http://schemas.microsoft.com/office/drawing/2014/main" id="{E8D4CE49-5832-4CE7-ABD8-E863E1123944}"/>
              </a:ext>
            </a:extLst>
          </p:cNvPr>
          <p:cNvSpPr txBox="1">
            <a:spLocks noChangeArrowheads="1"/>
          </p:cNvSpPr>
          <p:nvPr/>
        </p:nvSpPr>
        <p:spPr bwMode="auto">
          <a:xfrm>
            <a:off x="0" y="1773238"/>
            <a:ext cx="9144000" cy="507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it-IT" altLang="it-IT" sz="2400" dirty="0"/>
              <a:t> </a:t>
            </a:r>
            <a:r>
              <a:rPr lang="it-IT" altLang="it-IT" sz="2800" dirty="0"/>
              <a:t>L’attivazione dei recettori RAR è coinvolta nella </a:t>
            </a:r>
            <a:r>
              <a:rPr lang="it-IT" altLang="it-IT" sz="2800" dirty="0">
                <a:solidFill>
                  <a:srgbClr val="FF0000"/>
                </a:solidFill>
              </a:rPr>
              <a:t>differenziazione cellulare</a:t>
            </a:r>
            <a:r>
              <a:rPr lang="it-IT" altLang="it-IT" sz="2800" dirty="0"/>
              <a:t>, mentre quella dei RXR nei processi di </a:t>
            </a:r>
            <a:r>
              <a:rPr lang="it-IT" altLang="it-IT" sz="2800" dirty="0">
                <a:solidFill>
                  <a:srgbClr val="FF0000"/>
                </a:solidFill>
              </a:rPr>
              <a:t>apoptosi</a:t>
            </a:r>
          </a:p>
          <a:p>
            <a:pPr eaLnBrk="1" hangingPunct="1">
              <a:spcBef>
                <a:spcPct val="50000"/>
              </a:spcBef>
            </a:pPr>
            <a:r>
              <a:rPr lang="it-IT" altLang="it-IT" sz="2800" dirty="0"/>
              <a:t> La necessità di  introdurre una </a:t>
            </a:r>
            <a:r>
              <a:rPr lang="it-IT" altLang="it-IT" sz="2800" dirty="0">
                <a:solidFill>
                  <a:srgbClr val="FF0000"/>
                </a:solidFill>
              </a:rPr>
              <a:t>seconda</a:t>
            </a:r>
            <a:r>
              <a:rPr lang="it-IT" altLang="it-IT" sz="2800" dirty="0"/>
              <a:t> (</a:t>
            </a:r>
            <a:r>
              <a:rPr lang="it-IT" altLang="it-IT" sz="2800" dirty="0" err="1"/>
              <a:t>acitetrina</a:t>
            </a:r>
            <a:r>
              <a:rPr lang="it-IT" altLang="it-IT" sz="2800" dirty="0"/>
              <a:t>, </a:t>
            </a:r>
            <a:r>
              <a:rPr lang="it-IT" altLang="it-IT" sz="2800" dirty="0" err="1"/>
              <a:t>alitretinoina</a:t>
            </a:r>
            <a:r>
              <a:rPr lang="it-IT" altLang="it-IT" sz="2800" dirty="0"/>
              <a:t>) e poi una </a:t>
            </a:r>
            <a:r>
              <a:rPr lang="it-IT" altLang="it-IT" sz="2800" dirty="0">
                <a:solidFill>
                  <a:srgbClr val="FF0000"/>
                </a:solidFill>
              </a:rPr>
              <a:t>terza</a:t>
            </a:r>
            <a:r>
              <a:rPr lang="it-IT" altLang="it-IT" sz="2800" dirty="0"/>
              <a:t> generazione (</a:t>
            </a:r>
            <a:r>
              <a:rPr lang="it-IT" altLang="it-IT" sz="2800" dirty="0" err="1"/>
              <a:t>tazarotene</a:t>
            </a:r>
            <a:r>
              <a:rPr lang="it-IT" altLang="it-IT" sz="2800" dirty="0"/>
              <a:t>, bexarotene, </a:t>
            </a:r>
            <a:r>
              <a:rPr lang="it-IT" altLang="it-IT" sz="2800" dirty="0" err="1"/>
              <a:t>adapalene</a:t>
            </a:r>
            <a:r>
              <a:rPr lang="it-IT" altLang="it-IT" sz="2800" dirty="0"/>
              <a:t>) di retinoidi è in funzione degli eventi avversi (eritema, desquamazione, bruciore, sensazione puntoria, fotosensibilità) correlati alla prima generazione (retinolo, </a:t>
            </a:r>
            <a:r>
              <a:rPr lang="it-IT" altLang="it-IT" sz="2800" dirty="0" err="1"/>
              <a:t>tretinoina</a:t>
            </a:r>
            <a:r>
              <a:rPr lang="it-IT" altLang="it-IT" sz="2800" dirty="0"/>
              <a:t>, </a:t>
            </a:r>
            <a:r>
              <a:rPr lang="it-IT" altLang="it-IT" sz="2800" dirty="0" err="1"/>
              <a:t>isotretinoina</a:t>
            </a:r>
            <a:r>
              <a:rPr lang="it-IT" altLang="it-IT" sz="2800" dirty="0"/>
              <a:t>)</a:t>
            </a:r>
            <a:endParaRPr lang="it-IT" altLang="it-IT" sz="2000" i="1" dirty="0"/>
          </a:p>
          <a:p>
            <a:pPr eaLnBrk="1" hangingPunct="1">
              <a:spcBef>
                <a:spcPct val="50000"/>
              </a:spcBef>
            </a:pPr>
            <a:endParaRPr lang="it-IT" altLang="it-IT" sz="2000" i="1" dirty="0"/>
          </a:p>
        </p:txBody>
      </p:sp>
      <p:sp>
        <p:nvSpPr>
          <p:cNvPr id="242692" name="Text Box 6">
            <a:extLst>
              <a:ext uri="{FF2B5EF4-FFF2-40B4-BE49-F238E27FC236}">
                <a16:creationId xmlns:a16="http://schemas.microsoft.com/office/drawing/2014/main" id="{089CE367-6F62-4BD7-B6D7-B482A9CBE75E}"/>
              </a:ext>
            </a:extLst>
          </p:cNvPr>
          <p:cNvSpPr txBox="1">
            <a:spLocks noChangeArrowheads="1"/>
          </p:cNvSpPr>
          <p:nvPr/>
        </p:nvSpPr>
        <p:spPr bwMode="auto">
          <a:xfrm>
            <a:off x="0" y="0"/>
            <a:ext cx="2700338"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IT" altLang="it-IT" sz="2800" i="1">
                <a:solidFill>
                  <a:srgbClr val="0000FF"/>
                </a:solidFill>
              </a:rPr>
              <a:t>Terapia topica</a:t>
            </a:r>
          </a:p>
          <a:p>
            <a:pPr eaLnBrk="1" hangingPunct="1">
              <a:spcBef>
                <a:spcPct val="50000"/>
              </a:spcBef>
              <a:buFontTx/>
              <a:buNone/>
            </a:pPr>
            <a:endParaRPr lang="it-IT" altLang="it-IT" sz="2800"/>
          </a:p>
        </p:txBody>
      </p:sp>
      <p:pic>
        <p:nvPicPr>
          <p:cNvPr id="242693" name="Picture 10" descr="tubetto-penguin1">
            <a:extLst>
              <a:ext uri="{FF2B5EF4-FFF2-40B4-BE49-F238E27FC236}">
                <a16:creationId xmlns:a16="http://schemas.microsoft.com/office/drawing/2014/main" id="{501DAAD0-D452-421B-83F9-2022AACC6688}"/>
              </a:ext>
            </a:extLst>
          </p:cNvPr>
          <p:cNvPicPr>
            <a:picLocks noChangeAspect="1" noChangeArrowheads="1"/>
          </p:cNvPicPr>
          <p:nvPr/>
        </p:nvPicPr>
        <p:blipFill>
          <a:blip r:embed="rId3">
            <a:lum contrast="30000"/>
            <a:extLst>
              <a:ext uri="{28A0092B-C50C-407E-A947-70E740481C1C}">
                <a14:useLocalDpi xmlns:a14="http://schemas.microsoft.com/office/drawing/2010/main"/>
              </a:ext>
            </a:extLst>
          </a:blip>
          <a:srcRect/>
          <a:stretch>
            <a:fillRect/>
          </a:stretch>
        </p:blipFill>
        <p:spPr bwMode="auto">
          <a:xfrm>
            <a:off x="7019925" y="457200"/>
            <a:ext cx="1512888"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trips dir="ru"/>
  </p:transition>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176AC8D1-058D-4AEB-A16D-EFF42FC2D7BC}"/>
              </a:ext>
            </a:extLst>
          </p:cNvPr>
          <p:cNvPicPr>
            <a:picLocks noChangeAspect="1"/>
          </p:cNvPicPr>
          <p:nvPr/>
        </p:nvPicPr>
        <p:blipFill>
          <a:blip r:embed="rId2" cstate="email">
            <a:lum bright="-20000" contrast="40000"/>
            <a:extLst>
              <a:ext uri="{28A0092B-C50C-407E-A947-70E740481C1C}">
                <a14:useLocalDpi xmlns:a14="http://schemas.microsoft.com/office/drawing/2010/main"/>
              </a:ext>
            </a:extLst>
          </a:blip>
          <a:stretch>
            <a:fillRect/>
          </a:stretch>
        </p:blipFill>
        <p:spPr>
          <a:xfrm>
            <a:off x="97645" y="620688"/>
            <a:ext cx="8948709" cy="5256584"/>
          </a:xfrm>
          <a:prstGeom prst="rect">
            <a:avLst/>
          </a:prstGeom>
        </p:spPr>
      </p:pic>
    </p:spTree>
    <p:extLst>
      <p:ext uri="{BB962C8B-B14F-4D97-AF65-F5344CB8AC3E}">
        <p14:creationId xmlns:p14="http://schemas.microsoft.com/office/powerpoint/2010/main" val="1363227165"/>
      </p:ext>
    </p:extLst>
  </p:cSld>
  <p:clrMapOvr>
    <a:masterClrMapping/>
  </p:clrMapOvr>
  <p:transition spd="slow">
    <p:strips dir="ru"/>
  </p:transition>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2D573142-343C-4C4E-9CCF-590D52A74DFD}"/>
              </a:ext>
            </a:extLst>
          </p:cNvPr>
          <p:cNvPicPr>
            <a:picLocks noChangeAspect="1"/>
          </p:cNvPicPr>
          <p:nvPr/>
        </p:nvPicPr>
        <p:blipFill>
          <a:blip r:embed="rId2">
            <a:lum bright="-20000" contrast="40000"/>
          </a:blip>
          <a:stretch>
            <a:fillRect/>
          </a:stretch>
        </p:blipFill>
        <p:spPr>
          <a:xfrm>
            <a:off x="90488" y="1918711"/>
            <a:ext cx="8963025" cy="3020579"/>
          </a:xfrm>
          <a:prstGeom prst="rect">
            <a:avLst/>
          </a:prstGeom>
          <a:noFill/>
        </p:spPr>
      </p:pic>
    </p:spTree>
    <p:extLst>
      <p:ext uri="{BB962C8B-B14F-4D97-AF65-F5344CB8AC3E}">
        <p14:creationId xmlns:p14="http://schemas.microsoft.com/office/powerpoint/2010/main" val="3712844476"/>
      </p:ext>
    </p:extLst>
  </p:cSld>
  <p:clrMapOvr>
    <a:masterClrMapping/>
  </p:clrMapOvr>
  <p:transition spd="slow">
    <p:strips dir="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olo 1">
            <a:extLst>
              <a:ext uri="{FF2B5EF4-FFF2-40B4-BE49-F238E27FC236}">
                <a16:creationId xmlns:a16="http://schemas.microsoft.com/office/drawing/2014/main" id="{DCA298D9-681F-41C3-A13C-C70BEABD219E}"/>
              </a:ext>
            </a:extLst>
          </p:cNvPr>
          <p:cNvSpPr>
            <a:spLocks noGrp="1" noChangeArrowheads="1"/>
          </p:cNvSpPr>
          <p:nvPr>
            <p:ph type="title"/>
          </p:nvPr>
        </p:nvSpPr>
        <p:spPr>
          <a:xfrm>
            <a:off x="457200" y="115888"/>
            <a:ext cx="8229600" cy="706437"/>
          </a:xfrm>
        </p:spPr>
        <p:txBody>
          <a:bodyPr/>
          <a:lstStyle/>
          <a:p>
            <a:r>
              <a:rPr lang="it-IT" altLang="it-IT" b="1">
                <a:solidFill>
                  <a:srgbClr val="FF0000"/>
                </a:solidFill>
              </a:rPr>
              <a:t>Veicoli</a:t>
            </a:r>
            <a:endParaRPr lang="en-GB" altLang="it-IT"/>
          </a:p>
        </p:txBody>
      </p:sp>
      <p:sp>
        <p:nvSpPr>
          <p:cNvPr id="27651" name="Segnaposto contenuto 2">
            <a:extLst>
              <a:ext uri="{FF2B5EF4-FFF2-40B4-BE49-F238E27FC236}">
                <a16:creationId xmlns:a16="http://schemas.microsoft.com/office/drawing/2014/main" id="{BC18127E-0558-4C92-9649-0C43DCFDB99D}"/>
              </a:ext>
            </a:extLst>
          </p:cNvPr>
          <p:cNvSpPr>
            <a:spLocks noGrp="1" noChangeArrowheads="1"/>
          </p:cNvSpPr>
          <p:nvPr>
            <p:ph idx="1"/>
          </p:nvPr>
        </p:nvSpPr>
        <p:spPr>
          <a:xfrm>
            <a:off x="457200" y="1125538"/>
            <a:ext cx="8507413" cy="5688012"/>
          </a:xfrm>
        </p:spPr>
        <p:txBody>
          <a:bodyPr/>
          <a:lstStyle/>
          <a:p>
            <a:r>
              <a:rPr lang="it-IT" altLang="it-IT" sz="2600" b="1" dirty="0">
                <a:solidFill>
                  <a:srgbClr val="FF0000"/>
                </a:solidFill>
              </a:rPr>
              <a:t>Basi </a:t>
            </a:r>
            <a:r>
              <a:rPr lang="it-IT" altLang="it-IT" sz="2600" b="1" dirty="0" err="1">
                <a:solidFill>
                  <a:srgbClr val="FF0000"/>
                </a:solidFill>
              </a:rPr>
              <a:t>idrofiliche</a:t>
            </a:r>
            <a:endParaRPr lang="it-IT" altLang="it-IT" sz="2600" b="1" dirty="0">
              <a:solidFill>
                <a:srgbClr val="FF0000"/>
              </a:solidFill>
            </a:endParaRPr>
          </a:p>
          <a:p>
            <a:r>
              <a:rPr lang="en-GB" altLang="it-IT" sz="2600" b="1" dirty="0" err="1">
                <a:solidFill>
                  <a:schemeClr val="accent2"/>
                </a:solidFill>
              </a:rPr>
              <a:t>Impiegabili</a:t>
            </a:r>
            <a:r>
              <a:rPr lang="en-GB" altLang="it-IT" sz="2600" b="1" dirty="0">
                <a:solidFill>
                  <a:schemeClr val="accent2"/>
                </a:solidFill>
              </a:rPr>
              <a:t> come co-</a:t>
            </a:r>
            <a:r>
              <a:rPr lang="en-GB" altLang="it-IT" sz="2600" b="1" dirty="0" err="1">
                <a:solidFill>
                  <a:schemeClr val="accent2"/>
                </a:solidFill>
              </a:rPr>
              <a:t>solventi</a:t>
            </a:r>
            <a:r>
              <a:rPr lang="en-GB" altLang="it-IT" sz="2600" b="1" dirty="0">
                <a:solidFill>
                  <a:schemeClr val="accent2"/>
                </a:solidFill>
              </a:rPr>
              <a:t> </a:t>
            </a:r>
            <a:r>
              <a:rPr lang="en-GB" altLang="it-IT" sz="2600" b="1" dirty="0" err="1">
                <a:solidFill>
                  <a:schemeClr val="accent2"/>
                </a:solidFill>
              </a:rPr>
              <a:t>nei</a:t>
            </a:r>
            <a:r>
              <a:rPr lang="en-GB" altLang="it-IT" sz="2600" b="1" dirty="0">
                <a:solidFill>
                  <a:schemeClr val="accent2"/>
                </a:solidFill>
              </a:rPr>
              <a:t> </a:t>
            </a:r>
            <a:r>
              <a:rPr lang="en-GB" altLang="it-IT" sz="2600" b="1" dirty="0" err="1">
                <a:solidFill>
                  <a:schemeClr val="accent2"/>
                </a:solidFill>
              </a:rPr>
              <a:t>sistemi</a:t>
            </a:r>
            <a:r>
              <a:rPr lang="en-GB" altLang="it-IT" sz="2600" b="1" dirty="0">
                <a:solidFill>
                  <a:schemeClr val="accent2"/>
                </a:solidFill>
              </a:rPr>
              <a:t> </a:t>
            </a:r>
            <a:r>
              <a:rPr lang="en-GB" altLang="it-IT" sz="2600" b="1" dirty="0" err="1">
                <a:solidFill>
                  <a:schemeClr val="accent2"/>
                </a:solidFill>
              </a:rPr>
              <a:t>acquosi</a:t>
            </a:r>
            <a:r>
              <a:rPr lang="en-GB" altLang="it-IT" sz="2600" b="1" dirty="0">
                <a:solidFill>
                  <a:schemeClr val="accent2"/>
                </a:solidFill>
              </a:rPr>
              <a:t> o </a:t>
            </a:r>
            <a:r>
              <a:rPr lang="en-GB" altLang="it-IT" sz="2600" b="1" dirty="0" err="1">
                <a:solidFill>
                  <a:schemeClr val="accent2"/>
                </a:solidFill>
              </a:rPr>
              <a:t>nei</a:t>
            </a:r>
            <a:r>
              <a:rPr lang="en-GB" altLang="it-IT" sz="2600" b="1" dirty="0">
                <a:solidFill>
                  <a:schemeClr val="accent2"/>
                </a:solidFill>
              </a:rPr>
              <a:t> </a:t>
            </a:r>
            <a:r>
              <a:rPr lang="en-GB" altLang="it-IT" sz="2600" b="1" dirty="0" err="1">
                <a:solidFill>
                  <a:schemeClr val="accent2"/>
                </a:solidFill>
              </a:rPr>
              <a:t>sistemi</a:t>
            </a:r>
            <a:r>
              <a:rPr lang="en-GB" altLang="it-IT" sz="2600" b="1" dirty="0">
                <a:solidFill>
                  <a:schemeClr val="accent2"/>
                </a:solidFill>
              </a:rPr>
              <a:t> </a:t>
            </a:r>
            <a:r>
              <a:rPr lang="en-GB" altLang="it-IT" sz="2600" b="1" dirty="0" err="1">
                <a:solidFill>
                  <a:schemeClr val="accent2"/>
                </a:solidFill>
              </a:rPr>
              <a:t>anidri</a:t>
            </a:r>
            <a:endParaRPr lang="en-GB" altLang="it-IT" sz="2600" b="1" dirty="0">
              <a:solidFill>
                <a:schemeClr val="accent2"/>
              </a:solidFill>
            </a:endParaRPr>
          </a:p>
          <a:p>
            <a:r>
              <a:rPr lang="en-GB" altLang="it-IT" sz="2600" b="1" dirty="0" err="1">
                <a:solidFill>
                  <a:schemeClr val="accent2"/>
                </a:solidFill>
              </a:rPr>
              <a:t>Comprendono</a:t>
            </a:r>
            <a:endParaRPr lang="en-GB" altLang="it-IT" sz="2600" b="1" dirty="0">
              <a:solidFill>
                <a:schemeClr val="accent2"/>
              </a:solidFill>
            </a:endParaRPr>
          </a:p>
          <a:p>
            <a:r>
              <a:rPr lang="en-GB" altLang="it-IT" sz="2600" b="1" dirty="0" err="1">
                <a:solidFill>
                  <a:schemeClr val="accent2"/>
                </a:solidFill>
              </a:rPr>
              <a:t>Acqua</a:t>
            </a:r>
            <a:r>
              <a:rPr lang="en-GB" altLang="it-IT" sz="2600" b="1" dirty="0">
                <a:solidFill>
                  <a:schemeClr val="accent2"/>
                </a:solidFill>
              </a:rPr>
              <a:t> </a:t>
            </a:r>
            <a:r>
              <a:rPr lang="en-GB" altLang="it-IT" sz="2600" b="1" dirty="0" err="1">
                <a:solidFill>
                  <a:schemeClr val="accent2"/>
                </a:solidFill>
              </a:rPr>
              <a:t>purificata</a:t>
            </a:r>
            <a:endParaRPr lang="en-GB" altLang="it-IT" sz="2600" b="1" dirty="0">
              <a:solidFill>
                <a:schemeClr val="accent2"/>
              </a:solidFill>
            </a:endParaRPr>
          </a:p>
          <a:p>
            <a:r>
              <a:rPr lang="en-GB" altLang="it-IT" sz="2600" b="1" dirty="0" err="1">
                <a:solidFill>
                  <a:schemeClr val="accent2"/>
                </a:solidFill>
              </a:rPr>
              <a:t>Alcoli</a:t>
            </a:r>
            <a:r>
              <a:rPr lang="en-GB" altLang="it-IT" sz="2600" b="1" dirty="0">
                <a:solidFill>
                  <a:schemeClr val="accent2"/>
                </a:solidFill>
              </a:rPr>
              <a:t> </a:t>
            </a:r>
            <a:r>
              <a:rPr lang="en-GB" altLang="it-IT" sz="2600" b="1" dirty="0" err="1">
                <a:solidFill>
                  <a:schemeClr val="accent2"/>
                </a:solidFill>
              </a:rPr>
              <a:t>idrosolubili</a:t>
            </a:r>
            <a:r>
              <a:rPr lang="en-GB" altLang="it-IT" sz="2600" b="1" dirty="0">
                <a:solidFill>
                  <a:schemeClr val="accent2"/>
                </a:solidFill>
              </a:rPr>
              <a:t> (</a:t>
            </a:r>
            <a:r>
              <a:rPr lang="en-GB" altLang="it-IT" sz="2600" b="1" dirty="0" err="1">
                <a:solidFill>
                  <a:schemeClr val="accent2"/>
                </a:solidFill>
              </a:rPr>
              <a:t>etanolo</a:t>
            </a:r>
            <a:r>
              <a:rPr lang="en-GB" altLang="it-IT" sz="2600" b="1" dirty="0">
                <a:solidFill>
                  <a:schemeClr val="accent2"/>
                </a:solidFill>
              </a:rPr>
              <a:t>, </a:t>
            </a:r>
            <a:r>
              <a:rPr lang="en-GB" altLang="it-IT" sz="2600" b="1" dirty="0" err="1">
                <a:solidFill>
                  <a:schemeClr val="accent2"/>
                </a:solidFill>
              </a:rPr>
              <a:t>isopropanolo</a:t>
            </a:r>
            <a:r>
              <a:rPr lang="en-GB" altLang="it-IT" sz="2600" b="1" dirty="0">
                <a:solidFill>
                  <a:schemeClr val="accent2"/>
                </a:solidFill>
              </a:rPr>
              <a:t>)</a:t>
            </a:r>
          </a:p>
          <a:p>
            <a:r>
              <a:rPr lang="en-GB" altLang="it-IT" sz="2600" b="1" dirty="0" err="1">
                <a:solidFill>
                  <a:schemeClr val="accent2"/>
                </a:solidFill>
              </a:rPr>
              <a:t>Alcoli</a:t>
            </a:r>
            <a:r>
              <a:rPr lang="en-GB" altLang="it-IT" sz="2600" b="1" dirty="0">
                <a:solidFill>
                  <a:schemeClr val="accent2"/>
                </a:solidFill>
              </a:rPr>
              <a:t> </a:t>
            </a:r>
            <a:r>
              <a:rPr lang="en-GB" altLang="it-IT" sz="2600" b="1" dirty="0" err="1">
                <a:solidFill>
                  <a:schemeClr val="accent2"/>
                </a:solidFill>
              </a:rPr>
              <a:t>polivalenti</a:t>
            </a:r>
            <a:r>
              <a:rPr lang="en-GB" altLang="it-IT" sz="2600" b="1" dirty="0">
                <a:solidFill>
                  <a:schemeClr val="accent2"/>
                </a:solidFill>
              </a:rPr>
              <a:t> (</a:t>
            </a:r>
            <a:r>
              <a:rPr lang="en-GB" altLang="it-IT" sz="2600" b="1" dirty="0" err="1">
                <a:solidFill>
                  <a:schemeClr val="accent2"/>
                </a:solidFill>
              </a:rPr>
              <a:t>funzione</a:t>
            </a:r>
            <a:r>
              <a:rPr lang="en-GB" altLang="it-IT" sz="2600" b="1" dirty="0">
                <a:solidFill>
                  <a:schemeClr val="accent2"/>
                </a:solidFill>
              </a:rPr>
              <a:t> </a:t>
            </a:r>
            <a:r>
              <a:rPr lang="en-GB" altLang="it-IT" sz="2600" b="1" dirty="0" err="1">
                <a:solidFill>
                  <a:schemeClr val="accent2"/>
                </a:solidFill>
              </a:rPr>
              <a:t>umettante</a:t>
            </a:r>
            <a:r>
              <a:rPr lang="en-GB" altLang="it-IT" sz="2600" b="1" dirty="0">
                <a:solidFill>
                  <a:schemeClr val="accent2"/>
                </a:solidFill>
              </a:rPr>
              <a:t>, es. </a:t>
            </a:r>
            <a:r>
              <a:rPr lang="en-GB" altLang="it-IT" sz="2600" b="1" dirty="0" err="1">
                <a:solidFill>
                  <a:schemeClr val="accent2"/>
                </a:solidFill>
              </a:rPr>
              <a:t>Glicerolo</a:t>
            </a:r>
            <a:r>
              <a:rPr lang="en-GB" altLang="it-IT" sz="2600" b="1" dirty="0">
                <a:solidFill>
                  <a:schemeClr val="accent2"/>
                </a:solidFill>
              </a:rPr>
              <a:t>, </a:t>
            </a:r>
            <a:r>
              <a:rPr lang="en-GB" altLang="it-IT" sz="2600" b="1" dirty="0" err="1">
                <a:solidFill>
                  <a:schemeClr val="accent2"/>
                </a:solidFill>
              </a:rPr>
              <a:t>propilen</a:t>
            </a:r>
            <a:r>
              <a:rPr lang="en-GB" altLang="it-IT" sz="2600" b="1" dirty="0">
                <a:solidFill>
                  <a:schemeClr val="accent2"/>
                </a:solidFill>
              </a:rPr>
              <a:t> </a:t>
            </a:r>
            <a:r>
              <a:rPr lang="en-GB" altLang="it-IT" sz="2600" b="1" dirty="0" err="1">
                <a:solidFill>
                  <a:schemeClr val="accent2"/>
                </a:solidFill>
              </a:rPr>
              <a:t>glicole</a:t>
            </a:r>
            <a:r>
              <a:rPr lang="en-GB" altLang="it-IT" sz="2600" b="1" dirty="0">
                <a:solidFill>
                  <a:schemeClr val="accent2"/>
                </a:solidFill>
              </a:rPr>
              <a:t> </a:t>
            </a:r>
            <a:r>
              <a:rPr lang="en-GB" altLang="it-IT" sz="2600" b="1" dirty="0" err="1">
                <a:solidFill>
                  <a:schemeClr val="accent2"/>
                </a:solidFill>
              </a:rPr>
              <a:t>propilenico</a:t>
            </a:r>
            <a:r>
              <a:rPr lang="en-GB" altLang="it-IT" sz="2600" b="1" dirty="0">
                <a:solidFill>
                  <a:schemeClr val="accent2"/>
                </a:solidFill>
              </a:rPr>
              <a:t>, </a:t>
            </a:r>
            <a:r>
              <a:rPr lang="en-GB" altLang="it-IT" sz="2600" b="1" dirty="0" err="1">
                <a:solidFill>
                  <a:schemeClr val="accent2"/>
                </a:solidFill>
              </a:rPr>
              <a:t>sorbitolo</a:t>
            </a:r>
            <a:r>
              <a:rPr lang="en-GB" altLang="it-IT" sz="2600" b="1" dirty="0">
                <a:solidFill>
                  <a:schemeClr val="accent2"/>
                </a:solidFill>
              </a:rPr>
              <a:t>)</a:t>
            </a:r>
          </a:p>
          <a:p>
            <a:r>
              <a:rPr lang="en-GB" altLang="it-IT" sz="2600" b="1" dirty="0" err="1">
                <a:solidFill>
                  <a:schemeClr val="accent2"/>
                </a:solidFill>
              </a:rPr>
              <a:t>Normalmente</a:t>
            </a:r>
            <a:r>
              <a:rPr lang="en-GB" altLang="it-IT" sz="2600" b="1" dirty="0">
                <a:solidFill>
                  <a:schemeClr val="accent2"/>
                </a:solidFill>
              </a:rPr>
              <a:t> le </a:t>
            </a:r>
            <a:r>
              <a:rPr lang="en-GB" altLang="it-IT" sz="2600" b="1" dirty="0" err="1">
                <a:solidFill>
                  <a:schemeClr val="accent2"/>
                </a:solidFill>
              </a:rPr>
              <a:t>concentrazioni</a:t>
            </a:r>
            <a:r>
              <a:rPr lang="en-GB" altLang="it-IT" sz="2600" b="1" dirty="0">
                <a:solidFill>
                  <a:schemeClr val="accent2"/>
                </a:solidFill>
              </a:rPr>
              <a:t> di </a:t>
            </a:r>
            <a:r>
              <a:rPr lang="en-GB" altLang="it-IT" sz="2600" b="1" dirty="0" err="1">
                <a:solidFill>
                  <a:schemeClr val="accent2"/>
                </a:solidFill>
              </a:rPr>
              <a:t>isopropanolo</a:t>
            </a:r>
            <a:r>
              <a:rPr lang="en-GB" altLang="it-IT" sz="2600" b="1" dirty="0">
                <a:solidFill>
                  <a:schemeClr val="accent2"/>
                </a:solidFill>
              </a:rPr>
              <a:t>, </a:t>
            </a:r>
            <a:r>
              <a:rPr lang="en-GB" altLang="it-IT" sz="2600" b="1" dirty="0" err="1">
                <a:solidFill>
                  <a:schemeClr val="accent2"/>
                </a:solidFill>
              </a:rPr>
              <a:t>propilen</a:t>
            </a:r>
            <a:r>
              <a:rPr lang="en-GB" altLang="it-IT" sz="2600" b="1" dirty="0">
                <a:solidFill>
                  <a:schemeClr val="accent2"/>
                </a:solidFill>
              </a:rPr>
              <a:t> </a:t>
            </a:r>
            <a:r>
              <a:rPr lang="en-GB" altLang="it-IT" sz="2600" b="1" dirty="0" err="1">
                <a:solidFill>
                  <a:schemeClr val="accent2"/>
                </a:solidFill>
              </a:rPr>
              <a:t>glicole</a:t>
            </a:r>
            <a:r>
              <a:rPr lang="en-GB" altLang="it-IT" sz="2600" b="1" dirty="0">
                <a:solidFill>
                  <a:schemeClr val="accent2"/>
                </a:solidFill>
              </a:rPr>
              <a:t> </a:t>
            </a:r>
            <a:r>
              <a:rPr lang="en-GB" altLang="it-IT" sz="2600" b="1" dirty="0" err="1">
                <a:solidFill>
                  <a:schemeClr val="accent2"/>
                </a:solidFill>
              </a:rPr>
              <a:t>propilenico</a:t>
            </a:r>
            <a:r>
              <a:rPr lang="en-GB" altLang="it-IT" sz="2600" b="1" dirty="0">
                <a:solidFill>
                  <a:schemeClr val="accent2"/>
                </a:solidFill>
              </a:rPr>
              <a:t> e </a:t>
            </a:r>
            <a:r>
              <a:rPr lang="en-GB" altLang="it-IT" sz="2600" b="1" dirty="0" err="1">
                <a:solidFill>
                  <a:schemeClr val="accent2"/>
                </a:solidFill>
              </a:rPr>
              <a:t>sorbitolo</a:t>
            </a:r>
            <a:r>
              <a:rPr lang="en-GB" altLang="it-IT" sz="2600" b="1" dirty="0">
                <a:solidFill>
                  <a:schemeClr val="accent2"/>
                </a:solidFill>
              </a:rPr>
              <a:t> non </a:t>
            </a:r>
            <a:r>
              <a:rPr lang="en-GB" altLang="it-IT" sz="2600" b="1" dirty="0" err="1">
                <a:solidFill>
                  <a:schemeClr val="accent2"/>
                </a:solidFill>
              </a:rPr>
              <a:t>eccedono</a:t>
            </a:r>
            <a:r>
              <a:rPr lang="en-GB" altLang="it-IT" sz="2600" b="1" dirty="0">
                <a:solidFill>
                  <a:schemeClr val="accent2"/>
                </a:solidFill>
              </a:rPr>
              <a:t> il 20% per </a:t>
            </a:r>
            <a:r>
              <a:rPr lang="en-GB" altLang="it-IT" sz="2600" b="1" dirty="0" err="1">
                <a:solidFill>
                  <a:schemeClr val="accent2"/>
                </a:solidFill>
              </a:rPr>
              <a:t>eviare</a:t>
            </a:r>
            <a:r>
              <a:rPr lang="en-GB" altLang="it-IT" sz="2600" b="1" dirty="0">
                <a:solidFill>
                  <a:schemeClr val="accent2"/>
                </a:solidFill>
              </a:rPr>
              <a:t> di </a:t>
            </a:r>
            <a:r>
              <a:rPr lang="en-GB" altLang="it-IT" sz="2600" b="1" dirty="0" err="1">
                <a:solidFill>
                  <a:schemeClr val="accent2"/>
                </a:solidFill>
              </a:rPr>
              <a:t>interferire</a:t>
            </a:r>
            <a:r>
              <a:rPr lang="en-GB" altLang="it-IT" sz="2600" b="1" dirty="0">
                <a:solidFill>
                  <a:schemeClr val="accent2"/>
                </a:solidFill>
              </a:rPr>
              <a:t> con </a:t>
            </a:r>
            <a:r>
              <a:rPr lang="en-GB" altLang="it-IT" sz="2600" b="1" dirty="0" err="1">
                <a:solidFill>
                  <a:schemeClr val="accent2"/>
                </a:solidFill>
              </a:rPr>
              <a:t>l’assobimento</a:t>
            </a:r>
            <a:r>
              <a:rPr lang="en-GB" altLang="it-IT" sz="2600" b="1" dirty="0">
                <a:solidFill>
                  <a:schemeClr val="accent2"/>
                </a:solidFill>
              </a:rPr>
              <a:t> del principio </a:t>
            </a:r>
            <a:r>
              <a:rPr lang="en-GB" altLang="it-IT" sz="2600" b="1" dirty="0" err="1">
                <a:solidFill>
                  <a:schemeClr val="accent2"/>
                </a:solidFill>
              </a:rPr>
              <a:t>attivo</a:t>
            </a:r>
            <a:endParaRPr lang="en-GB" altLang="it-IT" sz="2600" b="1" dirty="0">
              <a:solidFill>
                <a:schemeClr val="accent2"/>
              </a:solidFill>
            </a:endParaRPr>
          </a:p>
          <a:p>
            <a:endParaRPr lang="en-GB" altLang="it-IT" dirty="0"/>
          </a:p>
        </p:txBody>
      </p:sp>
    </p:spTree>
    <p:extLst>
      <p:ext uri="{BB962C8B-B14F-4D97-AF65-F5344CB8AC3E}">
        <p14:creationId xmlns:p14="http://schemas.microsoft.com/office/powerpoint/2010/main" val="3444537251"/>
      </p:ext>
    </p:extLst>
  </p:cSld>
  <p:clrMapOvr>
    <a:masterClrMapping/>
  </p:clrMapOvr>
  <p:transition spd="slow">
    <p:strips dir="ru"/>
  </p:transition>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Text Box 4">
            <a:extLst>
              <a:ext uri="{FF2B5EF4-FFF2-40B4-BE49-F238E27FC236}">
                <a16:creationId xmlns:a16="http://schemas.microsoft.com/office/drawing/2014/main" id="{31D0EB80-2C51-4B4B-A4FF-205A7FBE0899}"/>
              </a:ext>
            </a:extLst>
          </p:cNvPr>
          <p:cNvSpPr txBox="1">
            <a:spLocks noChangeArrowheads="1"/>
          </p:cNvSpPr>
          <p:nvPr/>
        </p:nvSpPr>
        <p:spPr bwMode="auto">
          <a:xfrm>
            <a:off x="611188" y="523875"/>
            <a:ext cx="74898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3600">
                <a:solidFill>
                  <a:srgbClr val="FF0000"/>
                </a:solidFill>
              </a:rPr>
              <a:t>Retinoidi </a:t>
            </a:r>
          </a:p>
        </p:txBody>
      </p:sp>
      <p:sp>
        <p:nvSpPr>
          <p:cNvPr id="244739" name="Text Box 5">
            <a:extLst>
              <a:ext uri="{FF2B5EF4-FFF2-40B4-BE49-F238E27FC236}">
                <a16:creationId xmlns:a16="http://schemas.microsoft.com/office/drawing/2014/main" id="{9869AB01-7685-4FD6-8C87-361E39FE848D}"/>
              </a:ext>
            </a:extLst>
          </p:cNvPr>
          <p:cNvSpPr txBox="1">
            <a:spLocks noChangeArrowheads="1"/>
          </p:cNvSpPr>
          <p:nvPr/>
        </p:nvSpPr>
        <p:spPr bwMode="auto">
          <a:xfrm>
            <a:off x="322535" y="2348880"/>
            <a:ext cx="8569945"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it-IT" altLang="it-IT" sz="2400" dirty="0"/>
              <a:t> </a:t>
            </a:r>
            <a:r>
              <a:rPr lang="it-IT" altLang="it-IT" sz="2800" dirty="0"/>
              <a:t>Gli agonisti dei recettori RAR (</a:t>
            </a:r>
            <a:r>
              <a:rPr lang="it-IT" altLang="it-IT" sz="2800" dirty="0" err="1"/>
              <a:t>tretinoina</a:t>
            </a:r>
            <a:r>
              <a:rPr lang="it-IT" altLang="it-IT" sz="2800" dirty="0"/>
              <a:t>, </a:t>
            </a:r>
            <a:r>
              <a:rPr lang="it-IT" altLang="it-IT" sz="2800" dirty="0" err="1"/>
              <a:t>adapalene</a:t>
            </a:r>
            <a:r>
              <a:rPr lang="it-IT" altLang="it-IT" sz="2800" dirty="0"/>
              <a:t>, </a:t>
            </a:r>
            <a:r>
              <a:rPr lang="it-IT" altLang="it-IT" sz="2800" dirty="0" err="1"/>
              <a:t>tazarotene</a:t>
            </a:r>
            <a:r>
              <a:rPr lang="it-IT" altLang="it-IT" sz="2800" dirty="0"/>
              <a:t>) sono indicati per il trattamento dell’acne, psoriasi e foto-invecchiamento</a:t>
            </a:r>
          </a:p>
          <a:p>
            <a:pPr eaLnBrk="1" hangingPunct="1">
              <a:spcBef>
                <a:spcPct val="50000"/>
              </a:spcBef>
            </a:pPr>
            <a:r>
              <a:rPr lang="it-IT" altLang="it-IT" sz="2800" dirty="0"/>
              <a:t>Gli agonisti dei recettori RXR (bexarotene, </a:t>
            </a:r>
            <a:r>
              <a:rPr lang="it-IT" altLang="it-IT" sz="2800" dirty="0" err="1"/>
              <a:t>alitretinoina</a:t>
            </a:r>
            <a:r>
              <a:rPr lang="it-IT" altLang="it-IT" sz="2800" dirty="0"/>
              <a:t>) per il trattamento delle micosi fungoide e del sarcoma di </a:t>
            </a:r>
            <a:r>
              <a:rPr lang="it-IT" altLang="it-IT" sz="2800" dirty="0" err="1"/>
              <a:t>Kaposi</a:t>
            </a:r>
            <a:endParaRPr lang="it-IT" altLang="it-IT" sz="2000" i="1" dirty="0"/>
          </a:p>
          <a:p>
            <a:pPr eaLnBrk="1" hangingPunct="1">
              <a:spcBef>
                <a:spcPct val="50000"/>
              </a:spcBef>
            </a:pPr>
            <a:endParaRPr lang="it-IT" altLang="it-IT" sz="2800" dirty="0"/>
          </a:p>
        </p:txBody>
      </p:sp>
      <p:sp>
        <p:nvSpPr>
          <p:cNvPr id="244740" name="Text Box 6">
            <a:extLst>
              <a:ext uri="{FF2B5EF4-FFF2-40B4-BE49-F238E27FC236}">
                <a16:creationId xmlns:a16="http://schemas.microsoft.com/office/drawing/2014/main" id="{1C4BD099-0C24-453A-B489-2D4D9D47D193}"/>
              </a:ext>
            </a:extLst>
          </p:cNvPr>
          <p:cNvSpPr txBox="1">
            <a:spLocks noChangeArrowheads="1"/>
          </p:cNvSpPr>
          <p:nvPr/>
        </p:nvSpPr>
        <p:spPr bwMode="auto">
          <a:xfrm>
            <a:off x="0" y="0"/>
            <a:ext cx="2700338"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IT" altLang="it-IT" sz="2800" i="1">
                <a:solidFill>
                  <a:srgbClr val="0000FF"/>
                </a:solidFill>
              </a:rPr>
              <a:t>Terapia topica</a:t>
            </a:r>
          </a:p>
          <a:p>
            <a:pPr eaLnBrk="1" hangingPunct="1">
              <a:spcBef>
                <a:spcPct val="50000"/>
              </a:spcBef>
              <a:buFontTx/>
              <a:buNone/>
            </a:pPr>
            <a:endParaRPr lang="it-IT" altLang="it-IT" sz="2800"/>
          </a:p>
        </p:txBody>
      </p:sp>
      <p:pic>
        <p:nvPicPr>
          <p:cNvPr id="244741" name="Picture 10" descr="tubetto-penguin1">
            <a:extLst>
              <a:ext uri="{FF2B5EF4-FFF2-40B4-BE49-F238E27FC236}">
                <a16:creationId xmlns:a16="http://schemas.microsoft.com/office/drawing/2014/main" id="{D5BAFC04-1405-483A-8319-A2B363BE7ACC}"/>
              </a:ext>
            </a:extLst>
          </p:cNvPr>
          <p:cNvPicPr>
            <a:picLocks noChangeAspect="1" noChangeArrowheads="1"/>
          </p:cNvPicPr>
          <p:nvPr/>
        </p:nvPicPr>
        <p:blipFill>
          <a:blip r:embed="rId3">
            <a:lum contrast="30000"/>
            <a:extLst>
              <a:ext uri="{28A0092B-C50C-407E-A947-70E740481C1C}">
                <a14:useLocalDpi xmlns:a14="http://schemas.microsoft.com/office/drawing/2010/main"/>
              </a:ext>
            </a:extLst>
          </a:blip>
          <a:srcRect/>
          <a:stretch>
            <a:fillRect/>
          </a:stretch>
        </p:blipFill>
        <p:spPr bwMode="auto">
          <a:xfrm>
            <a:off x="7019925" y="457200"/>
            <a:ext cx="1512888"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trips dir="ru"/>
  </p:transition>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Text Box 4">
            <a:extLst>
              <a:ext uri="{FF2B5EF4-FFF2-40B4-BE49-F238E27FC236}">
                <a16:creationId xmlns:a16="http://schemas.microsoft.com/office/drawing/2014/main" id="{61236C6F-A23E-4DD3-A162-E49F006E0FA4}"/>
              </a:ext>
            </a:extLst>
          </p:cNvPr>
          <p:cNvSpPr txBox="1">
            <a:spLocks noChangeArrowheads="1"/>
          </p:cNvSpPr>
          <p:nvPr/>
        </p:nvSpPr>
        <p:spPr bwMode="auto">
          <a:xfrm>
            <a:off x="611188" y="523875"/>
            <a:ext cx="74898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3600">
                <a:solidFill>
                  <a:srgbClr val="FF0000"/>
                </a:solidFill>
              </a:rPr>
              <a:t>Retinoidi </a:t>
            </a:r>
          </a:p>
        </p:txBody>
      </p:sp>
      <p:sp>
        <p:nvSpPr>
          <p:cNvPr id="246787" name="Text Box 5">
            <a:extLst>
              <a:ext uri="{FF2B5EF4-FFF2-40B4-BE49-F238E27FC236}">
                <a16:creationId xmlns:a16="http://schemas.microsoft.com/office/drawing/2014/main" id="{E2B6D67C-C12E-4890-A201-EB9053C0C4D0}"/>
              </a:ext>
            </a:extLst>
          </p:cNvPr>
          <p:cNvSpPr txBox="1">
            <a:spLocks noChangeArrowheads="1"/>
          </p:cNvSpPr>
          <p:nvPr/>
        </p:nvSpPr>
        <p:spPr bwMode="auto">
          <a:xfrm>
            <a:off x="0" y="1773238"/>
            <a:ext cx="9144000"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it-IT" altLang="it-IT" sz="2400" dirty="0"/>
              <a:t> </a:t>
            </a:r>
            <a:r>
              <a:rPr lang="it-IT" altLang="it-IT" sz="2800" dirty="0"/>
              <a:t>Un recente studio di </a:t>
            </a:r>
            <a:r>
              <a:rPr lang="it-IT" altLang="it-IT" sz="2800" dirty="0" err="1"/>
              <a:t>Wollina</a:t>
            </a:r>
            <a:r>
              <a:rPr lang="it-IT" altLang="it-IT" sz="2800" dirty="0"/>
              <a:t> e </a:t>
            </a:r>
            <a:r>
              <a:rPr lang="it-IT" altLang="it-IT" sz="2800" dirty="0" err="1"/>
              <a:t>coll</a:t>
            </a:r>
            <a:r>
              <a:rPr lang="it-IT" altLang="it-IT" sz="2800" dirty="0"/>
              <a:t>. ha dimostrato che il </a:t>
            </a:r>
            <a:r>
              <a:rPr lang="it-IT" altLang="it-IT" sz="2800" dirty="0" err="1"/>
              <a:t>tazarotene</a:t>
            </a:r>
            <a:r>
              <a:rPr lang="it-IT" altLang="it-IT" sz="2800" dirty="0"/>
              <a:t> 0.1%, nella psoriasi determina un miglioramento significativo dopo 1 settimana, rispetto  alle altre formulazione allo 0.05% con un miglioramento dopo 4 settimane</a:t>
            </a:r>
          </a:p>
          <a:p>
            <a:pPr eaLnBrk="1" hangingPunct="1">
              <a:spcBef>
                <a:spcPct val="50000"/>
              </a:spcBef>
            </a:pPr>
            <a:r>
              <a:rPr lang="it-IT" altLang="it-IT" sz="2800" dirty="0"/>
              <a:t>Uno studio comparativo tra </a:t>
            </a:r>
            <a:r>
              <a:rPr lang="it-IT" altLang="it-IT" sz="2800" dirty="0" err="1">
                <a:solidFill>
                  <a:srgbClr val="FF0000"/>
                </a:solidFill>
              </a:rPr>
              <a:t>tazarotene</a:t>
            </a:r>
            <a:r>
              <a:rPr lang="it-IT" altLang="it-IT" sz="2800" dirty="0">
                <a:solidFill>
                  <a:srgbClr val="FF0000"/>
                </a:solidFill>
              </a:rPr>
              <a:t> </a:t>
            </a:r>
            <a:r>
              <a:rPr lang="it-IT" altLang="it-IT" sz="2800" dirty="0"/>
              <a:t>e</a:t>
            </a:r>
            <a:r>
              <a:rPr lang="it-IT" altLang="it-IT" sz="2800" dirty="0">
                <a:solidFill>
                  <a:srgbClr val="FF0000"/>
                </a:solidFill>
              </a:rPr>
              <a:t> </a:t>
            </a:r>
            <a:r>
              <a:rPr lang="it-IT" altLang="it-IT" sz="2800" dirty="0" err="1">
                <a:solidFill>
                  <a:srgbClr val="FF0000"/>
                </a:solidFill>
              </a:rPr>
              <a:t>calcipotriolo</a:t>
            </a:r>
            <a:r>
              <a:rPr lang="it-IT" altLang="it-IT" sz="2800" dirty="0"/>
              <a:t> ha, inoltre, dimostrato che il </a:t>
            </a:r>
            <a:r>
              <a:rPr lang="it-IT" altLang="it-IT" sz="2800" dirty="0" err="1"/>
              <a:t>calcipotriolo</a:t>
            </a:r>
            <a:r>
              <a:rPr lang="it-IT" altLang="it-IT" sz="2800" dirty="0"/>
              <a:t>  ha un’efficacia superiore al </a:t>
            </a:r>
            <a:r>
              <a:rPr lang="it-IT" altLang="it-IT" sz="2800" dirty="0" err="1"/>
              <a:t>tazarotene</a:t>
            </a:r>
            <a:r>
              <a:rPr lang="it-IT" altLang="it-IT" sz="2800" dirty="0"/>
              <a:t> dopo le prime 8 settimane, ma tale efficacia si eguaglia dopo 12 settimane di trattamento</a:t>
            </a:r>
          </a:p>
        </p:txBody>
      </p:sp>
      <p:sp>
        <p:nvSpPr>
          <p:cNvPr id="246788" name="Text Box 6">
            <a:extLst>
              <a:ext uri="{FF2B5EF4-FFF2-40B4-BE49-F238E27FC236}">
                <a16:creationId xmlns:a16="http://schemas.microsoft.com/office/drawing/2014/main" id="{9D4DDBCF-92E2-4334-B49E-B4760F3F0358}"/>
              </a:ext>
            </a:extLst>
          </p:cNvPr>
          <p:cNvSpPr txBox="1">
            <a:spLocks noChangeArrowheads="1"/>
          </p:cNvSpPr>
          <p:nvPr/>
        </p:nvSpPr>
        <p:spPr bwMode="auto">
          <a:xfrm>
            <a:off x="0" y="0"/>
            <a:ext cx="2700338"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IT" altLang="it-IT" sz="2800" i="1">
                <a:solidFill>
                  <a:srgbClr val="0000FF"/>
                </a:solidFill>
              </a:rPr>
              <a:t>Terapia topica</a:t>
            </a:r>
          </a:p>
          <a:p>
            <a:pPr eaLnBrk="1" hangingPunct="1">
              <a:spcBef>
                <a:spcPct val="50000"/>
              </a:spcBef>
              <a:buFontTx/>
              <a:buNone/>
            </a:pPr>
            <a:endParaRPr lang="it-IT" altLang="it-IT" sz="2800"/>
          </a:p>
        </p:txBody>
      </p:sp>
      <p:pic>
        <p:nvPicPr>
          <p:cNvPr id="246789" name="Picture 10" descr="tubetto-penguin1">
            <a:extLst>
              <a:ext uri="{FF2B5EF4-FFF2-40B4-BE49-F238E27FC236}">
                <a16:creationId xmlns:a16="http://schemas.microsoft.com/office/drawing/2014/main" id="{112D8006-4DAE-4536-9386-67F376A9C361}"/>
              </a:ext>
            </a:extLst>
          </p:cNvPr>
          <p:cNvPicPr>
            <a:picLocks noChangeAspect="1" noChangeArrowheads="1"/>
          </p:cNvPicPr>
          <p:nvPr/>
        </p:nvPicPr>
        <p:blipFill>
          <a:blip r:embed="rId3">
            <a:lum contrast="30000"/>
            <a:extLst>
              <a:ext uri="{28A0092B-C50C-407E-A947-70E740481C1C}">
                <a14:useLocalDpi xmlns:a14="http://schemas.microsoft.com/office/drawing/2010/main"/>
              </a:ext>
            </a:extLst>
          </a:blip>
          <a:srcRect/>
          <a:stretch>
            <a:fillRect/>
          </a:stretch>
        </p:blipFill>
        <p:spPr bwMode="auto">
          <a:xfrm>
            <a:off x="7019925" y="457200"/>
            <a:ext cx="1512888"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trips dir="ru"/>
  </p:transition>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Text Box 4">
            <a:extLst>
              <a:ext uri="{FF2B5EF4-FFF2-40B4-BE49-F238E27FC236}">
                <a16:creationId xmlns:a16="http://schemas.microsoft.com/office/drawing/2014/main" id="{98D6F3A1-FE31-4130-98FA-FF54A2002725}"/>
              </a:ext>
            </a:extLst>
          </p:cNvPr>
          <p:cNvSpPr txBox="1">
            <a:spLocks noChangeArrowheads="1"/>
          </p:cNvSpPr>
          <p:nvPr/>
        </p:nvSpPr>
        <p:spPr bwMode="auto">
          <a:xfrm>
            <a:off x="611188" y="523875"/>
            <a:ext cx="74898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3600">
                <a:solidFill>
                  <a:srgbClr val="FF0000"/>
                </a:solidFill>
              </a:rPr>
              <a:t>Retinoidi </a:t>
            </a:r>
          </a:p>
        </p:txBody>
      </p:sp>
      <p:sp>
        <p:nvSpPr>
          <p:cNvPr id="248835" name="Text Box 5">
            <a:extLst>
              <a:ext uri="{FF2B5EF4-FFF2-40B4-BE49-F238E27FC236}">
                <a16:creationId xmlns:a16="http://schemas.microsoft.com/office/drawing/2014/main" id="{20C044D1-423D-417F-B6A0-26BC60361B73}"/>
              </a:ext>
            </a:extLst>
          </p:cNvPr>
          <p:cNvSpPr txBox="1">
            <a:spLocks noChangeArrowheads="1"/>
          </p:cNvSpPr>
          <p:nvPr/>
        </p:nvSpPr>
        <p:spPr bwMode="auto">
          <a:xfrm>
            <a:off x="0" y="1773238"/>
            <a:ext cx="91440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it-IT" altLang="it-IT" sz="2800"/>
              <a:t>I principali eventi avversi correlati al tazarotene sono:</a:t>
            </a:r>
          </a:p>
          <a:p>
            <a:pPr eaLnBrk="1" hangingPunct="1">
              <a:spcBef>
                <a:spcPct val="50000"/>
              </a:spcBef>
            </a:pPr>
            <a:r>
              <a:rPr lang="it-IT" altLang="it-IT" sz="2800"/>
              <a:t> irritazione cutanea</a:t>
            </a:r>
          </a:p>
          <a:p>
            <a:pPr eaLnBrk="1" hangingPunct="1">
              <a:spcBef>
                <a:spcPct val="50000"/>
              </a:spcBef>
            </a:pPr>
            <a:r>
              <a:rPr lang="it-IT" altLang="it-IT" sz="2800"/>
              <a:t> efficacia limitata</a:t>
            </a:r>
          </a:p>
          <a:p>
            <a:pPr eaLnBrk="1" hangingPunct="1">
              <a:spcBef>
                <a:spcPct val="50000"/>
              </a:spcBef>
            </a:pPr>
            <a:r>
              <a:rPr lang="it-IT" altLang="it-IT" sz="2800"/>
              <a:t> prurito</a:t>
            </a:r>
          </a:p>
          <a:p>
            <a:pPr eaLnBrk="1" hangingPunct="1">
              <a:spcBef>
                <a:spcPct val="50000"/>
              </a:spcBef>
            </a:pPr>
            <a:r>
              <a:rPr lang="it-IT" altLang="it-IT" sz="2800"/>
              <a:t> bruciore</a:t>
            </a:r>
          </a:p>
          <a:p>
            <a:pPr eaLnBrk="1" hangingPunct="1">
              <a:spcBef>
                <a:spcPct val="50000"/>
              </a:spcBef>
            </a:pPr>
            <a:r>
              <a:rPr lang="it-IT" altLang="it-IT" sz="2800"/>
              <a:t> secchezza</a:t>
            </a:r>
          </a:p>
          <a:p>
            <a:pPr eaLnBrk="1" hangingPunct="1">
              <a:spcBef>
                <a:spcPct val="50000"/>
              </a:spcBef>
            </a:pPr>
            <a:r>
              <a:rPr lang="it-IT" altLang="it-IT" sz="2800"/>
              <a:t> eritema </a:t>
            </a:r>
          </a:p>
        </p:txBody>
      </p:sp>
      <p:sp>
        <p:nvSpPr>
          <p:cNvPr id="248836" name="Text Box 6">
            <a:extLst>
              <a:ext uri="{FF2B5EF4-FFF2-40B4-BE49-F238E27FC236}">
                <a16:creationId xmlns:a16="http://schemas.microsoft.com/office/drawing/2014/main" id="{E9004A2A-215B-4E89-97EE-B3C7152E4CFD}"/>
              </a:ext>
            </a:extLst>
          </p:cNvPr>
          <p:cNvSpPr txBox="1">
            <a:spLocks noChangeArrowheads="1"/>
          </p:cNvSpPr>
          <p:nvPr/>
        </p:nvSpPr>
        <p:spPr bwMode="auto">
          <a:xfrm>
            <a:off x="0" y="0"/>
            <a:ext cx="2700338"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IT" altLang="it-IT" sz="2800" i="1">
                <a:solidFill>
                  <a:srgbClr val="0000FF"/>
                </a:solidFill>
              </a:rPr>
              <a:t>Terapia topica</a:t>
            </a:r>
          </a:p>
          <a:p>
            <a:pPr eaLnBrk="1" hangingPunct="1">
              <a:spcBef>
                <a:spcPct val="50000"/>
              </a:spcBef>
              <a:buFontTx/>
              <a:buNone/>
            </a:pPr>
            <a:endParaRPr lang="it-IT" altLang="it-IT" sz="2800"/>
          </a:p>
        </p:txBody>
      </p:sp>
      <p:pic>
        <p:nvPicPr>
          <p:cNvPr id="248837" name="Picture 10" descr="tubetto-penguin1">
            <a:extLst>
              <a:ext uri="{FF2B5EF4-FFF2-40B4-BE49-F238E27FC236}">
                <a16:creationId xmlns:a16="http://schemas.microsoft.com/office/drawing/2014/main" id="{76ADBBCC-9CF8-4F36-8EE1-10A6D1350714}"/>
              </a:ext>
            </a:extLst>
          </p:cNvPr>
          <p:cNvPicPr>
            <a:picLocks noChangeAspect="1" noChangeArrowheads="1"/>
          </p:cNvPicPr>
          <p:nvPr/>
        </p:nvPicPr>
        <p:blipFill>
          <a:blip r:embed="rId3">
            <a:lum contrast="30000"/>
            <a:extLst>
              <a:ext uri="{28A0092B-C50C-407E-A947-70E740481C1C}">
                <a14:useLocalDpi xmlns:a14="http://schemas.microsoft.com/office/drawing/2010/main"/>
              </a:ext>
            </a:extLst>
          </a:blip>
          <a:srcRect/>
          <a:stretch>
            <a:fillRect/>
          </a:stretch>
        </p:blipFill>
        <p:spPr bwMode="auto">
          <a:xfrm>
            <a:off x="7019925" y="457200"/>
            <a:ext cx="1512888"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trips dir="ru"/>
  </p:transition>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a:extLst>
              <a:ext uri="{FF2B5EF4-FFF2-40B4-BE49-F238E27FC236}">
                <a16:creationId xmlns:a16="http://schemas.microsoft.com/office/drawing/2014/main" id="{51B3FDDF-94A9-4193-A997-C32957B9DCC0}"/>
              </a:ext>
            </a:extLst>
          </p:cNvPr>
          <p:cNvSpPr>
            <a:spLocks noGrp="1" noChangeArrowheads="1"/>
          </p:cNvSpPr>
          <p:nvPr>
            <p:ph type="title"/>
          </p:nvPr>
        </p:nvSpPr>
        <p:spPr/>
        <p:txBody>
          <a:bodyPr/>
          <a:lstStyle/>
          <a:p>
            <a:pPr eaLnBrk="1" hangingPunct="1"/>
            <a:r>
              <a:rPr lang="it-IT" altLang="it-IT" b="1">
                <a:solidFill>
                  <a:srgbClr val="FF0000"/>
                </a:solidFill>
              </a:rPr>
              <a:t>Retinoidi Topici</a:t>
            </a:r>
          </a:p>
        </p:txBody>
      </p:sp>
      <p:sp>
        <p:nvSpPr>
          <p:cNvPr id="250883" name="Rectangle 3">
            <a:extLst>
              <a:ext uri="{FF2B5EF4-FFF2-40B4-BE49-F238E27FC236}">
                <a16:creationId xmlns:a16="http://schemas.microsoft.com/office/drawing/2014/main" id="{FC3852D2-2570-4151-B817-39DC38E1F2E1}"/>
              </a:ext>
            </a:extLst>
          </p:cNvPr>
          <p:cNvSpPr>
            <a:spLocks noGrp="1" noChangeArrowheads="1"/>
          </p:cNvSpPr>
          <p:nvPr>
            <p:ph type="body" idx="1"/>
          </p:nvPr>
        </p:nvSpPr>
        <p:spPr/>
        <p:txBody>
          <a:bodyPr/>
          <a:lstStyle/>
          <a:p>
            <a:pPr eaLnBrk="1" hangingPunct="1">
              <a:buFontTx/>
              <a:buNone/>
            </a:pPr>
            <a:r>
              <a:rPr lang="it-IT" altLang="it-IT" b="1" dirty="0">
                <a:solidFill>
                  <a:schemeClr val="accent2"/>
                </a:solidFill>
              </a:rPr>
              <a:t>Utilizzati nella terapia di:</a:t>
            </a:r>
          </a:p>
          <a:p>
            <a:pPr eaLnBrk="1" hangingPunct="1"/>
            <a:endParaRPr lang="it-IT" altLang="it-IT" b="1" dirty="0">
              <a:solidFill>
                <a:schemeClr val="accent2"/>
              </a:solidFill>
            </a:endParaRPr>
          </a:p>
          <a:p>
            <a:pPr eaLnBrk="1" hangingPunct="1"/>
            <a:r>
              <a:rPr lang="it-IT" altLang="it-IT" b="1" dirty="0">
                <a:solidFill>
                  <a:srgbClr val="FF0000"/>
                </a:solidFill>
              </a:rPr>
              <a:t>Acne</a:t>
            </a:r>
          </a:p>
          <a:p>
            <a:pPr eaLnBrk="1" hangingPunct="1"/>
            <a:r>
              <a:rPr lang="it-IT" altLang="it-IT" b="1" dirty="0">
                <a:solidFill>
                  <a:schemeClr val="accent2"/>
                </a:solidFill>
              </a:rPr>
              <a:t>Seborrea</a:t>
            </a:r>
          </a:p>
          <a:p>
            <a:pPr eaLnBrk="1" hangingPunct="1"/>
            <a:r>
              <a:rPr lang="it-IT" altLang="it-IT" b="1" dirty="0" err="1">
                <a:solidFill>
                  <a:schemeClr val="accent2"/>
                </a:solidFill>
              </a:rPr>
              <a:t>Fotoaging</a:t>
            </a:r>
            <a:r>
              <a:rPr lang="it-IT" altLang="it-IT" b="1" dirty="0">
                <a:solidFill>
                  <a:schemeClr val="accent2"/>
                </a:solidFill>
              </a:rPr>
              <a:t> </a:t>
            </a:r>
          </a:p>
          <a:p>
            <a:pPr eaLnBrk="1" hangingPunct="1"/>
            <a:r>
              <a:rPr lang="it-IT" altLang="it-IT" b="1" dirty="0">
                <a:solidFill>
                  <a:schemeClr val="accent2"/>
                </a:solidFill>
              </a:rPr>
              <a:t>Psoriasi</a:t>
            </a:r>
          </a:p>
          <a:p>
            <a:pPr eaLnBrk="1" hangingPunct="1"/>
            <a:endParaRPr lang="it-IT" altLang="it-IT" b="1" dirty="0">
              <a:solidFill>
                <a:schemeClr val="accent2"/>
              </a:solidFill>
            </a:endParaRPr>
          </a:p>
        </p:txBody>
      </p:sp>
    </p:spTree>
  </p:cSld>
  <p:clrMapOvr>
    <a:masterClrMapping/>
  </p:clrMapOvr>
  <p:transition spd="slow">
    <p:strips dir="ru"/>
  </p:transition>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04A678C6-2A56-475D-A079-43D3BAB549D1}"/>
              </a:ext>
            </a:extLst>
          </p:cNvPr>
          <p:cNvPicPr>
            <a:picLocks noChangeAspect="1"/>
          </p:cNvPicPr>
          <p:nvPr/>
        </p:nvPicPr>
        <p:blipFill>
          <a:blip r:embed="rId2">
            <a:lum bright="-20000" contrast="40000"/>
          </a:blip>
          <a:stretch>
            <a:fillRect/>
          </a:stretch>
        </p:blipFill>
        <p:spPr>
          <a:xfrm>
            <a:off x="107504" y="1340768"/>
            <a:ext cx="8938925" cy="3456384"/>
          </a:xfrm>
          <a:prstGeom prst="rect">
            <a:avLst/>
          </a:prstGeom>
          <a:noFill/>
        </p:spPr>
      </p:pic>
    </p:spTree>
    <p:extLst>
      <p:ext uri="{BB962C8B-B14F-4D97-AF65-F5344CB8AC3E}">
        <p14:creationId xmlns:p14="http://schemas.microsoft.com/office/powerpoint/2010/main" val="2316262964"/>
      </p:ext>
    </p:extLst>
  </p:cSld>
  <p:clrMapOvr>
    <a:masterClrMapping/>
  </p:clrMapOvr>
  <p:transition spd="slow">
    <p:strips dir="ru"/>
  </p:transition>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a:extLst>
              <a:ext uri="{FF2B5EF4-FFF2-40B4-BE49-F238E27FC236}">
                <a16:creationId xmlns:a16="http://schemas.microsoft.com/office/drawing/2014/main" id="{51B3FDDF-94A9-4193-A997-C32957B9DCC0}"/>
              </a:ext>
            </a:extLst>
          </p:cNvPr>
          <p:cNvSpPr>
            <a:spLocks noGrp="1" noChangeArrowheads="1"/>
          </p:cNvSpPr>
          <p:nvPr>
            <p:ph type="title"/>
          </p:nvPr>
        </p:nvSpPr>
        <p:spPr/>
        <p:txBody>
          <a:bodyPr/>
          <a:lstStyle/>
          <a:p>
            <a:pPr eaLnBrk="1" hangingPunct="1"/>
            <a:r>
              <a:rPr lang="it-IT" altLang="it-IT" b="1">
                <a:solidFill>
                  <a:srgbClr val="FF0000"/>
                </a:solidFill>
              </a:rPr>
              <a:t>Retinoidi Topici</a:t>
            </a:r>
          </a:p>
        </p:txBody>
      </p:sp>
      <p:sp>
        <p:nvSpPr>
          <p:cNvPr id="250883" name="Rectangle 3">
            <a:extLst>
              <a:ext uri="{FF2B5EF4-FFF2-40B4-BE49-F238E27FC236}">
                <a16:creationId xmlns:a16="http://schemas.microsoft.com/office/drawing/2014/main" id="{FC3852D2-2570-4151-B817-39DC38E1F2E1}"/>
              </a:ext>
            </a:extLst>
          </p:cNvPr>
          <p:cNvSpPr>
            <a:spLocks noGrp="1" noChangeArrowheads="1"/>
          </p:cNvSpPr>
          <p:nvPr>
            <p:ph type="body" idx="1"/>
          </p:nvPr>
        </p:nvSpPr>
        <p:spPr/>
        <p:txBody>
          <a:bodyPr/>
          <a:lstStyle/>
          <a:p>
            <a:pPr marL="0" indent="0" eaLnBrk="1" hangingPunct="1">
              <a:buNone/>
            </a:pPr>
            <a:r>
              <a:rPr lang="it-IT" altLang="it-IT" b="1" dirty="0">
                <a:solidFill>
                  <a:schemeClr val="accent2"/>
                </a:solidFill>
              </a:rPr>
              <a:t>Acne</a:t>
            </a:r>
          </a:p>
          <a:p>
            <a:pPr eaLnBrk="1" hangingPunct="1"/>
            <a:r>
              <a:rPr lang="it-IT" altLang="it-IT" b="1" dirty="0">
                <a:solidFill>
                  <a:schemeClr val="accent2"/>
                </a:solidFill>
              </a:rPr>
              <a:t>Sono uno dei principali topici impiegati nell’acne comedonica e </a:t>
            </a:r>
            <a:r>
              <a:rPr lang="it-IT" altLang="it-IT" b="1" dirty="0" err="1">
                <a:solidFill>
                  <a:schemeClr val="accent2"/>
                </a:solidFill>
              </a:rPr>
              <a:t>papulo</a:t>
            </a:r>
            <a:r>
              <a:rPr lang="it-IT" altLang="it-IT" b="1" dirty="0">
                <a:solidFill>
                  <a:schemeClr val="accent2"/>
                </a:solidFill>
              </a:rPr>
              <a:t>-pustolosa</a:t>
            </a:r>
          </a:p>
          <a:p>
            <a:pPr eaLnBrk="1" hangingPunct="1"/>
            <a:r>
              <a:rPr lang="it-IT" altLang="it-IT" b="1" dirty="0">
                <a:solidFill>
                  <a:schemeClr val="accent2"/>
                </a:solidFill>
              </a:rPr>
              <a:t>Agiscono normalizzando l’anormale proliferazione e differenziazione dell’epitelio follicolare</a:t>
            </a:r>
          </a:p>
        </p:txBody>
      </p:sp>
    </p:spTree>
    <p:extLst>
      <p:ext uri="{BB962C8B-B14F-4D97-AF65-F5344CB8AC3E}">
        <p14:creationId xmlns:p14="http://schemas.microsoft.com/office/powerpoint/2010/main" val="354505087"/>
      </p:ext>
    </p:extLst>
  </p:cSld>
  <p:clrMapOvr>
    <a:masterClrMapping/>
  </p:clrMapOvr>
  <p:transition spd="slow">
    <p:strips dir="ru"/>
  </p:transition>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a:extLst>
              <a:ext uri="{FF2B5EF4-FFF2-40B4-BE49-F238E27FC236}">
                <a16:creationId xmlns:a16="http://schemas.microsoft.com/office/drawing/2014/main" id="{51B3FDDF-94A9-4193-A997-C32957B9DCC0}"/>
              </a:ext>
            </a:extLst>
          </p:cNvPr>
          <p:cNvSpPr>
            <a:spLocks noGrp="1" noChangeArrowheads="1"/>
          </p:cNvSpPr>
          <p:nvPr>
            <p:ph type="title"/>
          </p:nvPr>
        </p:nvSpPr>
        <p:spPr/>
        <p:txBody>
          <a:bodyPr/>
          <a:lstStyle/>
          <a:p>
            <a:pPr eaLnBrk="1" hangingPunct="1"/>
            <a:r>
              <a:rPr lang="it-IT" altLang="it-IT" b="1">
                <a:solidFill>
                  <a:srgbClr val="FF0000"/>
                </a:solidFill>
              </a:rPr>
              <a:t>Retinoidi Topici</a:t>
            </a:r>
          </a:p>
        </p:txBody>
      </p:sp>
      <p:sp>
        <p:nvSpPr>
          <p:cNvPr id="250883" name="Rectangle 3">
            <a:extLst>
              <a:ext uri="{FF2B5EF4-FFF2-40B4-BE49-F238E27FC236}">
                <a16:creationId xmlns:a16="http://schemas.microsoft.com/office/drawing/2014/main" id="{FC3852D2-2570-4151-B817-39DC38E1F2E1}"/>
              </a:ext>
            </a:extLst>
          </p:cNvPr>
          <p:cNvSpPr>
            <a:spLocks noGrp="1" noChangeArrowheads="1"/>
          </p:cNvSpPr>
          <p:nvPr>
            <p:ph type="body" idx="1"/>
          </p:nvPr>
        </p:nvSpPr>
        <p:spPr/>
        <p:txBody>
          <a:bodyPr/>
          <a:lstStyle/>
          <a:p>
            <a:pPr marL="0" indent="0" eaLnBrk="1" hangingPunct="1">
              <a:buNone/>
            </a:pPr>
            <a:r>
              <a:rPr lang="it-IT" altLang="it-IT" b="1" dirty="0">
                <a:solidFill>
                  <a:schemeClr val="accent2"/>
                </a:solidFill>
              </a:rPr>
              <a:t>Acne</a:t>
            </a:r>
          </a:p>
          <a:p>
            <a:pPr eaLnBrk="1" hangingPunct="1"/>
            <a:r>
              <a:rPr lang="it-IT" altLang="it-IT" b="1" dirty="0">
                <a:solidFill>
                  <a:schemeClr val="accent2"/>
                </a:solidFill>
              </a:rPr>
              <a:t>Riduzione della formazione di </a:t>
            </a:r>
            <a:r>
              <a:rPr lang="it-IT" altLang="it-IT" b="1" dirty="0" err="1">
                <a:solidFill>
                  <a:schemeClr val="accent2"/>
                </a:solidFill>
              </a:rPr>
              <a:t>microcomedoni</a:t>
            </a:r>
            <a:r>
              <a:rPr lang="it-IT" altLang="it-IT" b="1" dirty="0">
                <a:solidFill>
                  <a:schemeClr val="accent2"/>
                </a:solidFill>
              </a:rPr>
              <a:t> con prevenzione dell’ostruzione dell’unità pilo-sebacea</a:t>
            </a:r>
          </a:p>
          <a:p>
            <a:pPr eaLnBrk="1" hangingPunct="1"/>
            <a:r>
              <a:rPr lang="it-IT" altLang="it-IT" b="1" dirty="0">
                <a:solidFill>
                  <a:schemeClr val="accent2"/>
                </a:solidFill>
              </a:rPr>
              <a:t>Inoltre azione anti-infiammatoria</a:t>
            </a:r>
          </a:p>
          <a:p>
            <a:pPr eaLnBrk="1" hangingPunct="1"/>
            <a:r>
              <a:rPr lang="it-IT" altLang="it-IT" b="1" dirty="0">
                <a:solidFill>
                  <a:schemeClr val="accent2"/>
                </a:solidFill>
              </a:rPr>
              <a:t>Da studi l’</a:t>
            </a:r>
            <a:r>
              <a:rPr lang="it-IT" altLang="it-IT" b="1" dirty="0" err="1">
                <a:solidFill>
                  <a:schemeClr val="accent2"/>
                </a:solidFill>
              </a:rPr>
              <a:t>isotretinoina</a:t>
            </a:r>
            <a:r>
              <a:rPr lang="it-IT" altLang="it-IT" b="1" dirty="0">
                <a:solidFill>
                  <a:schemeClr val="accent2"/>
                </a:solidFill>
              </a:rPr>
              <a:t> sarebbe meno efficace della </a:t>
            </a:r>
            <a:r>
              <a:rPr lang="it-IT" altLang="it-IT" b="1" dirty="0" err="1">
                <a:solidFill>
                  <a:schemeClr val="accent2"/>
                </a:solidFill>
              </a:rPr>
              <a:t>tretinoina</a:t>
            </a:r>
            <a:r>
              <a:rPr lang="it-IT" altLang="it-IT" b="1" dirty="0">
                <a:solidFill>
                  <a:schemeClr val="accent2"/>
                </a:solidFill>
              </a:rPr>
              <a:t> topica</a:t>
            </a:r>
          </a:p>
        </p:txBody>
      </p:sp>
    </p:spTree>
    <p:extLst>
      <p:ext uri="{BB962C8B-B14F-4D97-AF65-F5344CB8AC3E}">
        <p14:creationId xmlns:p14="http://schemas.microsoft.com/office/powerpoint/2010/main" val="423029247"/>
      </p:ext>
    </p:extLst>
  </p:cSld>
  <p:clrMapOvr>
    <a:masterClrMapping/>
  </p:clrMapOvr>
  <p:transition spd="slow">
    <p:strips dir="ru"/>
  </p:transition>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a:extLst>
              <a:ext uri="{FF2B5EF4-FFF2-40B4-BE49-F238E27FC236}">
                <a16:creationId xmlns:a16="http://schemas.microsoft.com/office/drawing/2014/main" id="{51B3FDDF-94A9-4193-A997-C32957B9DCC0}"/>
              </a:ext>
            </a:extLst>
          </p:cNvPr>
          <p:cNvSpPr>
            <a:spLocks noGrp="1" noChangeArrowheads="1"/>
          </p:cNvSpPr>
          <p:nvPr>
            <p:ph type="title"/>
          </p:nvPr>
        </p:nvSpPr>
        <p:spPr/>
        <p:txBody>
          <a:bodyPr/>
          <a:lstStyle/>
          <a:p>
            <a:pPr eaLnBrk="1" hangingPunct="1"/>
            <a:r>
              <a:rPr lang="it-IT" altLang="it-IT" b="1">
                <a:solidFill>
                  <a:srgbClr val="FF0000"/>
                </a:solidFill>
              </a:rPr>
              <a:t>Retinoidi Topici</a:t>
            </a:r>
          </a:p>
        </p:txBody>
      </p:sp>
      <p:sp>
        <p:nvSpPr>
          <p:cNvPr id="250883" name="Rectangle 3">
            <a:extLst>
              <a:ext uri="{FF2B5EF4-FFF2-40B4-BE49-F238E27FC236}">
                <a16:creationId xmlns:a16="http://schemas.microsoft.com/office/drawing/2014/main" id="{FC3852D2-2570-4151-B817-39DC38E1F2E1}"/>
              </a:ext>
            </a:extLst>
          </p:cNvPr>
          <p:cNvSpPr>
            <a:spLocks noGrp="1" noChangeArrowheads="1"/>
          </p:cNvSpPr>
          <p:nvPr>
            <p:ph type="body" idx="1"/>
          </p:nvPr>
        </p:nvSpPr>
        <p:spPr/>
        <p:txBody>
          <a:bodyPr/>
          <a:lstStyle/>
          <a:p>
            <a:pPr marL="0" indent="0" eaLnBrk="1" hangingPunct="1">
              <a:buNone/>
            </a:pPr>
            <a:r>
              <a:rPr lang="it-IT" altLang="it-IT" b="1" dirty="0">
                <a:solidFill>
                  <a:schemeClr val="accent2"/>
                </a:solidFill>
              </a:rPr>
              <a:t>Acne</a:t>
            </a:r>
          </a:p>
          <a:p>
            <a:pPr eaLnBrk="1" hangingPunct="1"/>
            <a:r>
              <a:rPr lang="it-IT" altLang="it-IT" b="1" dirty="0">
                <a:solidFill>
                  <a:schemeClr val="accent2"/>
                </a:solidFill>
              </a:rPr>
              <a:t>Nuovi derivati sintetici: </a:t>
            </a:r>
            <a:r>
              <a:rPr lang="it-IT" altLang="it-IT" b="1" dirty="0" err="1">
                <a:solidFill>
                  <a:schemeClr val="accent2"/>
                </a:solidFill>
              </a:rPr>
              <a:t>adapalene</a:t>
            </a:r>
            <a:r>
              <a:rPr lang="it-IT" altLang="it-IT" b="1" dirty="0">
                <a:solidFill>
                  <a:schemeClr val="accent2"/>
                </a:solidFill>
              </a:rPr>
              <a:t> e </a:t>
            </a:r>
            <a:r>
              <a:rPr lang="it-IT" altLang="it-IT" b="1" dirty="0" err="1">
                <a:solidFill>
                  <a:schemeClr val="accent2"/>
                </a:solidFill>
              </a:rPr>
              <a:t>tazarotene</a:t>
            </a:r>
            <a:endParaRPr lang="it-IT" altLang="it-IT" b="1" dirty="0">
              <a:solidFill>
                <a:schemeClr val="accent2"/>
              </a:solidFill>
            </a:endParaRPr>
          </a:p>
          <a:p>
            <a:pPr eaLnBrk="1" hangingPunct="1"/>
            <a:r>
              <a:rPr lang="it-IT" altLang="it-IT" b="1" dirty="0">
                <a:solidFill>
                  <a:schemeClr val="accent2"/>
                </a:solidFill>
              </a:rPr>
              <a:t>Stessa efficacia della </a:t>
            </a:r>
            <a:r>
              <a:rPr lang="it-IT" altLang="it-IT" b="1" dirty="0" err="1">
                <a:solidFill>
                  <a:schemeClr val="accent2"/>
                </a:solidFill>
              </a:rPr>
              <a:t>tretinoina</a:t>
            </a:r>
            <a:endParaRPr lang="it-IT" altLang="it-IT" b="1" dirty="0">
              <a:solidFill>
                <a:schemeClr val="accent2"/>
              </a:solidFill>
            </a:endParaRPr>
          </a:p>
          <a:p>
            <a:pPr eaLnBrk="1" hangingPunct="1"/>
            <a:r>
              <a:rPr lang="it-IT" altLang="it-IT" b="1" dirty="0">
                <a:solidFill>
                  <a:schemeClr val="accent2"/>
                </a:solidFill>
              </a:rPr>
              <a:t>Effetti avversi principali: </a:t>
            </a:r>
            <a:r>
              <a:rPr lang="it-IT" altLang="it-IT" b="1" dirty="0" err="1">
                <a:solidFill>
                  <a:schemeClr val="accent2"/>
                </a:solidFill>
              </a:rPr>
              <a:t>skin</a:t>
            </a:r>
            <a:r>
              <a:rPr lang="it-IT" altLang="it-IT" b="1" dirty="0">
                <a:solidFill>
                  <a:schemeClr val="accent2"/>
                </a:solidFill>
              </a:rPr>
              <a:t> peeling </a:t>
            </a:r>
            <a:r>
              <a:rPr lang="it-IT" altLang="it-IT" b="1" dirty="0" err="1">
                <a:solidFill>
                  <a:schemeClr val="accent2"/>
                </a:solidFill>
              </a:rPr>
              <a:t>syndorme</a:t>
            </a:r>
            <a:r>
              <a:rPr lang="it-IT" altLang="it-IT" b="1" dirty="0">
                <a:solidFill>
                  <a:schemeClr val="accent2"/>
                </a:solidFill>
              </a:rPr>
              <a:t>, dovuta all’irritazione</a:t>
            </a:r>
          </a:p>
          <a:p>
            <a:pPr eaLnBrk="1" hangingPunct="1"/>
            <a:r>
              <a:rPr lang="it-IT" altLang="it-IT" b="1" dirty="0">
                <a:solidFill>
                  <a:schemeClr val="accent2"/>
                </a:solidFill>
              </a:rPr>
              <a:t>Più comune con i retinoidi per </a:t>
            </a:r>
            <a:r>
              <a:rPr lang="it-IT" altLang="it-IT" b="1" dirty="0" err="1">
                <a:solidFill>
                  <a:schemeClr val="accent2"/>
                </a:solidFill>
              </a:rPr>
              <a:t>os</a:t>
            </a:r>
            <a:endParaRPr lang="it-IT" altLang="it-IT" b="1" dirty="0">
              <a:solidFill>
                <a:schemeClr val="accent2"/>
              </a:solidFill>
            </a:endParaRPr>
          </a:p>
        </p:txBody>
      </p:sp>
    </p:spTree>
    <p:extLst>
      <p:ext uri="{BB962C8B-B14F-4D97-AF65-F5344CB8AC3E}">
        <p14:creationId xmlns:p14="http://schemas.microsoft.com/office/powerpoint/2010/main" val="4150729345"/>
      </p:ext>
    </p:extLst>
  </p:cSld>
  <p:clrMapOvr>
    <a:masterClrMapping/>
  </p:clrMapOvr>
  <p:transition spd="slow">
    <p:strips dir="ru"/>
  </p:transition>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a:extLst>
              <a:ext uri="{FF2B5EF4-FFF2-40B4-BE49-F238E27FC236}">
                <a16:creationId xmlns:a16="http://schemas.microsoft.com/office/drawing/2014/main" id="{51B3FDDF-94A9-4193-A997-C32957B9DCC0}"/>
              </a:ext>
            </a:extLst>
          </p:cNvPr>
          <p:cNvSpPr>
            <a:spLocks noGrp="1" noChangeArrowheads="1"/>
          </p:cNvSpPr>
          <p:nvPr>
            <p:ph type="title"/>
          </p:nvPr>
        </p:nvSpPr>
        <p:spPr/>
        <p:txBody>
          <a:bodyPr/>
          <a:lstStyle/>
          <a:p>
            <a:pPr eaLnBrk="1" hangingPunct="1"/>
            <a:r>
              <a:rPr lang="it-IT" altLang="it-IT" b="1">
                <a:solidFill>
                  <a:srgbClr val="FF0000"/>
                </a:solidFill>
              </a:rPr>
              <a:t>Retinoidi Topici</a:t>
            </a:r>
          </a:p>
        </p:txBody>
      </p:sp>
      <p:sp>
        <p:nvSpPr>
          <p:cNvPr id="250883" name="Rectangle 3">
            <a:extLst>
              <a:ext uri="{FF2B5EF4-FFF2-40B4-BE49-F238E27FC236}">
                <a16:creationId xmlns:a16="http://schemas.microsoft.com/office/drawing/2014/main" id="{FC3852D2-2570-4151-B817-39DC38E1F2E1}"/>
              </a:ext>
            </a:extLst>
          </p:cNvPr>
          <p:cNvSpPr>
            <a:spLocks noGrp="1" noChangeArrowheads="1"/>
          </p:cNvSpPr>
          <p:nvPr>
            <p:ph type="body" idx="1"/>
          </p:nvPr>
        </p:nvSpPr>
        <p:spPr/>
        <p:txBody>
          <a:bodyPr/>
          <a:lstStyle/>
          <a:p>
            <a:pPr marL="0" indent="0" eaLnBrk="1" hangingPunct="1">
              <a:buNone/>
            </a:pPr>
            <a:r>
              <a:rPr lang="it-IT" altLang="it-IT" b="1" dirty="0">
                <a:solidFill>
                  <a:schemeClr val="accent2"/>
                </a:solidFill>
              </a:rPr>
              <a:t>Acne</a:t>
            </a:r>
          </a:p>
          <a:p>
            <a:pPr eaLnBrk="1" hangingPunct="1"/>
            <a:r>
              <a:rPr lang="it-IT" altLang="it-IT" b="1" dirty="0">
                <a:solidFill>
                  <a:schemeClr val="accent2"/>
                </a:solidFill>
              </a:rPr>
              <a:t>Consigliata applicazione su tutto il volto</a:t>
            </a:r>
          </a:p>
          <a:p>
            <a:pPr eaLnBrk="1" hangingPunct="1"/>
            <a:r>
              <a:rPr lang="it-IT" altLang="it-IT" b="1" dirty="0">
                <a:solidFill>
                  <a:schemeClr val="accent2"/>
                </a:solidFill>
              </a:rPr>
              <a:t>Alla sera per evitare l’inattivazione dei retinoidi dai raggi UV (fenomeno di foto-distruzione)</a:t>
            </a:r>
          </a:p>
          <a:p>
            <a:pPr eaLnBrk="1" hangingPunct="1"/>
            <a:r>
              <a:rPr lang="it-IT" altLang="it-IT" b="1" dirty="0">
                <a:solidFill>
                  <a:schemeClr val="accent2"/>
                </a:solidFill>
              </a:rPr>
              <a:t>Applicazione: volta al giorno</a:t>
            </a:r>
          </a:p>
          <a:p>
            <a:pPr eaLnBrk="1" hangingPunct="1"/>
            <a:r>
              <a:rPr lang="it-IT" altLang="it-IT" b="1" dirty="0">
                <a:solidFill>
                  <a:schemeClr val="accent2"/>
                </a:solidFill>
              </a:rPr>
              <a:t>Se non tollerati a giorni alterni</a:t>
            </a:r>
          </a:p>
        </p:txBody>
      </p:sp>
    </p:spTree>
    <p:extLst>
      <p:ext uri="{BB962C8B-B14F-4D97-AF65-F5344CB8AC3E}">
        <p14:creationId xmlns:p14="http://schemas.microsoft.com/office/powerpoint/2010/main" val="795463083"/>
      </p:ext>
    </p:extLst>
  </p:cSld>
  <p:clrMapOvr>
    <a:masterClrMapping/>
  </p:clrMapOvr>
  <p:transition spd="slow">
    <p:strips dir="ru"/>
  </p:transition>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a:extLst>
              <a:ext uri="{FF2B5EF4-FFF2-40B4-BE49-F238E27FC236}">
                <a16:creationId xmlns:a16="http://schemas.microsoft.com/office/drawing/2014/main" id="{51B3FDDF-94A9-4193-A997-C32957B9DCC0}"/>
              </a:ext>
            </a:extLst>
          </p:cNvPr>
          <p:cNvSpPr>
            <a:spLocks noGrp="1" noChangeArrowheads="1"/>
          </p:cNvSpPr>
          <p:nvPr>
            <p:ph type="title"/>
          </p:nvPr>
        </p:nvSpPr>
        <p:spPr/>
        <p:txBody>
          <a:bodyPr/>
          <a:lstStyle/>
          <a:p>
            <a:pPr eaLnBrk="1" hangingPunct="1"/>
            <a:r>
              <a:rPr lang="it-IT" altLang="it-IT" b="1">
                <a:solidFill>
                  <a:srgbClr val="FF0000"/>
                </a:solidFill>
              </a:rPr>
              <a:t>Retinoidi Topici</a:t>
            </a:r>
          </a:p>
        </p:txBody>
      </p:sp>
      <p:sp>
        <p:nvSpPr>
          <p:cNvPr id="250883" name="Rectangle 3">
            <a:extLst>
              <a:ext uri="{FF2B5EF4-FFF2-40B4-BE49-F238E27FC236}">
                <a16:creationId xmlns:a16="http://schemas.microsoft.com/office/drawing/2014/main" id="{FC3852D2-2570-4151-B817-39DC38E1F2E1}"/>
              </a:ext>
            </a:extLst>
          </p:cNvPr>
          <p:cNvSpPr>
            <a:spLocks noGrp="1" noChangeArrowheads="1"/>
          </p:cNvSpPr>
          <p:nvPr>
            <p:ph type="body" idx="1"/>
          </p:nvPr>
        </p:nvSpPr>
        <p:spPr/>
        <p:txBody>
          <a:bodyPr/>
          <a:lstStyle/>
          <a:p>
            <a:pPr marL="0" indent="0" eaLnBrk="1" hangingPunct="1">
              <a:buNone/>
            </a:pPr>
            <a:r>
              <a:rPr lang="it-IT" altLang="it-IT" b="1" dirty="0">
                <a:solidFill>
                  <a:schemeClr val="accent2"/>
                </a:solidFill>
              </a:rPr>
              <a:t>Acne</a:t>
            </a:r>
          </a:p>
          <a:p>
            <a:pPr eaLnBrk="1" hangingPunct="1"/>
            <a:r>
              <a:rPr lang="it-IT" altLang="it-IT" b="1" dirty="0">
                <a:solidFill>
                  <a:schemeClr val="accent2"/>
                </a:solidFill>
              </a:rPr>
              <a:t>Applicati su cute asciutta</a:t>
            </a:r>
          </a:p>
          <a:p>
            <a:pPr eaLnBrk="1" hangingPunct="1"/>
            <a:r>
              <a:rPr lang="it-IT" altLang="it-IT" b="1" dirty="0">
                <a:solidFill>
                  <a:schemeClr val="accent2"/>
                </a:solidFill>
              </a:rPr>
              <a:t>Azione </a:t>
            </a:r>
            <a:r>
              <a:rPr lang="it-IT" altLang="it-IT" b="1" dirty="0" err="1">
                <a:solidFill>
                  <a:schemeClr val="accent2"/>
                </a:solidFill>
              </a:rPr>
              <a:t>lenta..spiegare</a:t>
            </a:r>
            <a:r>
              <a:rPr lang="it-IT" altLang="it-IT" b="1" dirty="0">
                <a:solidFill>
                  <a:schemeClr val="accent2"/>
                </a:solidFill>
              </a:rPr>
              <a:t> al paziente che deve l’efficacia si apprezza dopo mesi</a:t>
            </a:r>
          </a:p>
          <a:p>
            <a:pPr eaLnBrk="1" hangingPunct="1"/>
            <a:r>
              <a:rPr lang="it-IT" altLang="it-IT" b="1" dirty="0">
                <a:solidFill>
                  <a:schemeClr val="accent2"/>
                </a:solidFill>
              </a:rPr>
              <a:t>Nel primo mese si può osservare un’apparente esacerbazione dell’acne dovuta all’esternalizzazione di lesioni più profonde</a:t>
            </a:r>
          </a:p>
        </p:txBody>
      </p:sp>
    </p:spTree>
    <p:extLst>
      <p:ext uri="{BB962C8B-B14F-4D97-AF65-F5344CB8AC3E}">
        <p14:creationId xmlns:p14="http://schemas.microsoft.com/office/powerpoint/2010/main" val="4045770685"/>
      </p:ext>
    </p:extLst>
  </p:cSld>
  <p:clrMapOvr>
    <a:masterClrMapping/>
  </p:clrMapOvr>
  <p:transition spd="slow">
    <p:strips dir="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olo 1">
            <a:extLst>
              <a:ext uri="{FF2B5EF4-FFF2-40B4-BE49-F238E27FC236}">
                <a16:creationId xmlns:a16="http://schemas.microsoft.com/office/drawing/2014/main" id="{DCA298D9-681F-41C3-A13C-C70BEABD219E}"/>
              </a:ext>
            </a:extLst>
          </p:cNvPr>
          <p:cNvSpPr>
            <a:spLocks noGrp="1" noChangeArrowheads="1"/>
          </p:cNvSpPr>
          <p:nvPr>
            <p:ph type="title"/>
          </p:nvPr>
        </p:nvSpPr>
        <p:spPr>
          <a:xfrm>
            <a:off x="457200" y="115888"/>
            <a:ext cx="8229600" cy="706437"/>
          </a:xfrm>
        </p:spPr>
        <p:txBody>
          <a:bodyPr/>
          <a:lstStyle/>
          <a:p>
            <a:r>
              <a:rPr lang="it-IT" altLang="it-IT" b="1">
                <a:solidFill>
                  <a:srgbClr val="FF0000"/>
                </a:solidFill>
              </a:rPr>
              <a:t>Veicoli</a:t>
            </a:r>
            <a:endParaRPr lang="en-GB" altLang="it-IT"/>
          </a:p>
        </p:txBody>
      </p:sp>
      <p:sp>
        <p:nvSpPr>
          <p:cNvPr id="27651" name="Segnaposto contenuto 2">
            <a:extLst>
              <a:ext uri="{FF2B5EF4-FFF2-40B4-BE49-F238E27FC236}">
                <a16:creationId xmlns:a16="http://schemas.microsoft.com/office/drawing/2014/main" id="{BC18127E-0558-4C92-9649-0C43DCFDB99D}"/>
              </a:ext>
            </a:extLst>
          </p:cNvPr>
          <p:cNvSpPr>
            <a:spLocks noGrp="1" noChangeArrowheads="1"/>
          </p:cNvSpPr>
          <p:nvPr>
            <p:ph idx="1"/>
          </p:nvPr>
        </p:nvSpPr>
        <p:spPr>
          <a:xfrm>
            <a:off x="457200" y="1125538"/>
            <a:ext cx="8507413" cy="5688012"/>
          </a:xfrm>
        </p:spPr>
        <p:txBody>
          <a:bodyPr/>
          <a:lstStyle/>
          <a:p>
            <a:r>
              <a:rPr lang="it-IT" altLang="it-IT" sz="2800" b="1" dirty="0">
                <a:solidFill>
                  <a:srgbClr val="FF0000"/>
                </a:solidFill>
              </a:rPr>
              <a:t>Basi idrofobiche</a:t>
            </a:r>
          </a:p>
          <a:p>
            <a:r>
              <a:rPr lang="en-GB" altLang="it-IT" sz="2800" b="1" dirty="0" err="1">
                <a:solidFill>
                  <a:schemeClr val="accent2"/>
                </a:solidFill>
              </a:rPr>
              <a:t>Costituite</a:t>
            </a:r>
            <a:r>
              <a:rPr lang="en-GB" altLang="it-IT" sz="2800" b="1" dirty="0">
                <a:solidFill>
                  <a:schemeClr val="accent2"/>
                </a:solidFill>
              </a:rPr>
              <a:t> da </a:t>
            </a:r>
            <a:r>
              <a:rPr lang="en-GB" altLang="it-IT" sz="2800" b="1" dirty="0" err="1">
                <a:solidFill>
                  <a:schemeClr val="accent2"/>
                </a:solidFill>
              </a:rPr>
              <a:t>composti</a:t>
            </a:r>
            <a:r>
              <a:rPr lang="en-GB" altLang="it-IT" sz="2800" b="1" dirty="0">
                <a:solidFill>
                  <a:schemeClr val="accent2"/>
                </a:solidFill>
              </a:rPr>
              <a:t> </a:t>
            </a:r>
            <a:r>
              <a:rPr lang="en-GB" altLang="it-IT" sz="2800" b="1" dirty="0" err="1">
                <a:solidFill>
                  <a:schemeClr val="accent2"/>
                </a:solidFill>
              </a:rPr>
              <a:t>organici</a:t>
            </a:r>
            <a:r>
              <a:rPr lang="en-GB" altLang="it-IT" sz="2800" b="1" dirty="0">
                <a:solidFill>
                  <a:schemeClr val="accent2"/>
                </a:solidFill>
              </a:rPr>
              <a:t> </a:t>
            </a:r>
            <a:r>
              <a:rPr lang="en-GB" altLang="it-IT" sz="2800" b="1" dirty="0" err="1">
                <a:solidFill>
                  <a:schemeClr val="accent2"/>
                </a:solidFill>
              </a:rPr>
              <a:t>insolubili</a:t>
            </a:r>
            <a:r>
              <a:rPr lang="en-GB" altLang="it-IT" sz="2800" b="1" dirty="0">
                <a:solidFill>
                  <a:schemeClr val="accent2"/>
                </a:solidFill>
              </a:rPr>
              <a:t> in </a:t>
            </a:r>
            <a:r>
              <a:rPr lang="en-GB" altLang="it-IT" sz="2800" b="1" dirty="0" err="1">
                <a:solidFill>
                  <a:schemeClr val="accent2"/>
                </a:solidFill>
              </a:rPr>
              <a:t>acqua</a:t>
            </a:r>
            <a:endParaRPr lang="en-GB" altLang="it-IT" sz="2800" b="1" dirty="0">
              <a:solidFill>
                <a:schemeClr val="accent2"/>
              </a:solidFill>
            </a:endParaRPr>
          </a:p>
          <a:p>
            <a:r>
              <a:rPr lang="en-GB" altLang="it-IT" sz="2800" b="1" dirty="0" err="1">
                <a:solidFill>
                  <a:schemeClr val="accent2"/>
                </a:solidFill>
              </a:rPr>
              <a:t>Tendenzialmente</a:t>
            </a:r>
            <a:r>
              <a:rPr lang="en-GB" altLang="it-IT" sz="2800" b="1" dirty="0">
                <a:solidFill>
                  <a:schemeClr val="accent2"/>
                </a:solidFill>
              </a:rPr>
              <a:t> occlusive </a:t>
            </a:r>
          </a:p>
          <a:p>
            <a:r>
              <a:rPr lang="en-GB" altLang="it-IT" sz="2800" b="1" dirty="0" err="1">
                <a:solidFill>
                  <a:schemeClr val="accent2"/>
                </a:solidFill>
              </a:rPr>
              <a:t>Comprendono</a:t>
            </a:r>
            <a:endParaRPr lang="en-GB" altLang="it-IT" sz="2800" b="1" dirty="0">
              <a:solidFill>
                <a:schemeClr val="accent2"/>
              </a:solidFill>
            </a:endParaRPr>
          </a:p>
          <a:p>
            <a:r>
              <a:rPr lang="en-GB" altLang="it-IT" sz="2800" b="1" dirty="0" err="1">
                <a:solidFill>
                  <a:schemeClr val="accent2"/>
                </a:solidFill>
              </a:rPr>
              <a:t>Idrocarburi</a:t>
            </a:r>
            <a:r>
              <a:rPr lang="en-GB" altLang="it-IT" sz="2800" b="1" dirty="0">
                <a:solidFill>
                  <a:schemeClr val="accent2"/>
                </a:solidFill>
              </a:rPr>
              <a:t> (</a:t>
            </a:r>
            <a:r>
              <a:rPr lang="en-GB" altLang="it-IT" sz="2800" b="1" dirty="0" err="1">
                <a:solidFill>
                  <a:schemeClr val="accent2"/>
                </a:solidFill>
              </a:rPr>
              <a:t>vaselina</a:t>
            </a:r>
            <a:r>
              <a:rPr lang="en-GB" altLang="it-IT" sz="2800" b="1" dirty="0">
                <a:solidFill>
                  <a:schemeClr val="accent2"/>
                </a:solidFill>
              </a:rPr>
              <a:t>, </a:t>
            </a:r>
            <a:r>
              <a:rPr lang="en-GB" altLang="it-IT" sz="2800" b="1" dirty="0" err="1">
                <a:solidFill>
                  <a:schemeClr val="accent2"/>
                </a:solidFill>
              </a:rPr>
              <a:t>paraffina</a:t>
            </a:r>
            <a:r>
              <a:rPr lang="en-GB" altLang="it-IT" sz="2800" b="1" dirty="0">
                <a:solidFill>
                  <a:schemeClr val="accent2"/>
                </a:solidFill>
              </a:rPr>
              <a:t>)</a:t>
            </a:r>
          </a:p>
          <a:p>
            <a:r>
              <a:rPr lang="en-GB" altLang="it-IT" sz="2800" b="1" dirty="0" err="1">
                <a:solidFill>
                  <a:schemeClr val="accent2"/>
                </a:solidFill>
              </a:rPr>
              <a:t>Lipidi</a:t>
            </a:r>
            <a:r>
              <a:rPr lang="en-GB" altLang="it-IT" sz="2800" b="1" dirty="0">
                <a:solidFill>
                  <a:schemeClr val="accent2"/>
                </a:solidFill>
              </a:rPr>
              <a:t> </a:t>
            </a:r>
            <a:r>
              <a:rPr lang="en-GB" altLang="it-IT" sz="2800" b="1" dirty="0" err="1">
                <a:solidFill>
                  <a:schemeClr val="accent2"/>
                </a:solidFill>
              </a:rPr>
              <a:t>moderatamente</a:t>
            </a:r>
            <a:r>
              <a:rPr lang="en-GB" altLang="it-IT" sz="2800" b="1" dirty="0">
                <a:solidFill>
                  <a:schemeClr val="accent2"/>
                </a:solidFill>
              </a:rPr>
              <a:t> </a:t>
            </a:r>
            <a:r>
              <a:rPr lang="en-GB" altLang="it-IT" sz="2800" b="1" dirty="0" err="1">
                <a:solidFill>
                  <a:schemeClr val="accent2"/>
                </a:solidFill>
              </a:rPr>
              <a:t>polari</a:t>
            </a:r>
            <a:r>
              <a:rPr lang="en-GB" altLang="it-IT" sz="2800" b="1" dirty="0">
                <a:solidFill>
                  <a:schemeClr val="accent2"/>
                </a:solidFill>
              </a:rPr>
              <a:t> (es. </a:t>
            </a:r>
            <a:r>
              <a:rPr lang="en-GB" altLang="it-IT" sz="2800" b="1" dirty="0" err="1">
                <a:solidFill>
                  <a:schemeClr val="accent2"/>
                </a:solidFill>
              </a:rPr>
              <a:t>esteri</a:t>
            </a:r>
            <a:r>
              <a:rPr lang="en-GB" altLang="it-IT" sz="2800" b="1" dirty="0">
                <a:solidFill>
                  <a:schemeClr val="accent2"/>
                </a:solidFill>
              </a:rPr>
              <a:t> </a:t>
            </a:r>
            <a:r>
              <a:rPr lang="en-GB" altLang="it-IT" sz="2800" b="1" dirty="0" err="1">
                <a:solidFill>
                  <a:schemeClr val="accent2"/>
                </a:solidFill>
              </a:rPr>
              <a:t>della</a:t>
            </a:r>
            <a:r>
              <a:rPr lang="en-GB" altLang="it-IT" sz="2800" b="1" dirty="0">
                <a:solidFill>
                  <a:schemeClr val="accent2"/>
                </a:solidFill>
              </a:rPr>
              <a:t> </a:t>
            </a:r>
            <a:r>
              <a:rPr lang="en-GB" altLang="it-IT" sz="2800" b="1" dirty="0" err="1">
                <a:solidFill>
                  <a:schemeClr val="accent2"/>
                </a:solidFill>
              </a:rPr>
              <a:t>cera</a:t>
            </a:r>
            <a:r>
              <a:rPr lang="en-GB" altLang="it-IT" sz="2800" b="1" dirty="0">
                <a:solidFill>
                  <a:schemeClr val="accent2"/>
                </a:solidFill>
              </a:rPr>
              <a:t> </a:t>
            </a:r>
            <a:r>
              <a:rPr lang="en-GB" altLang="it-IT" sz="2800" b="1" dirty="0" err="1">
                <a:solidFill>
                  <a:schemeClr val="accent2"/>
                </a:solidFill>
              </a:rPr>
              <a:t>fluida</a:t>
            </a:r>
            <a:r>
              <a:rPr lang="en-GB" altLang="it-IT" sz="2800" b="1" dirty="0">
                <a:solidFill>
                  <a:schemeClr val="accent2"/>
                </a:solidFill>
              </a:rPr>
              <a:t>)</a:t>
            </a:r>
          </a:p>
          <a:p>
            <a:r>
              <a:rPr lang="en-GB" altLang="it-IT" sz="2800" b="1" dirty="0" err="1">
                <a:solidFill>
                  <a:schemeClr val="accent2"/>
                </a:solidFill>
              </a:rPr>
              <a:t>Trigliceridi</a:t>
            </a:r>
            <a:endParaRPr lang="en-GB" altLang="it-IT" sz="2800" b="1" dirty="0">
              <a:solidFill>
                <a:schemeClr val="accent2"/>
              </a:solidFill>
            </a:endParaRPr>
          </a:p>
          <a:p>
            <a:r>
              <a:rPr lang="en-GB" altLang="it-IT" sz="2800" b="1" dirty="0" err="1">
                <a:solidFill>
                  <a:schemeClr val="accent2"/>
                </a:solidFill>
              </a:rPr>
              <a:t>Olidi</a:t>
            </a:r>
            <a:r>
              <a:rPr lang="en-GB" altLang="it-IT" sz="2800" b="1" dirty="0">
                <a:solidFill>
                  <a:schemeClr val="accent2"/>
                </a:solidFill>
              </a:rPr>
              <a:t> di silicone (</a:t>
            </a:r>
            <a:r>
              <a:rPr lang="en-GB" altLang="it-IT" sz="2800" b="1" dirty="0" err="1">
                <a:solidFill>
                  <a:schemeClr val="accent2"/>
                </a:solidFill>
              </a:rPr>
              <a:t>dimetilsiloxano</a:t>
            </a:r>
            <a:r>
              <a:rPr lang="en-GB" altLang="it-IT" sz="2800" b="1" dirty="0">
                <a:solidFill>
                  <a:schemeClr val="accent2"/>
                </a:solidFill>
              </a:rPr>
              <a:t>, </a:t>
            </a:r>
            <a:r>
              <a:rPr lang="en-GB" altLang="it-IT" sz="2800" b="1" dirty="0" err="1">
                <a:solidFill>
                  <a:schemeClr val="accent2"/>
                </a:solidFill>
              </a:rPr>
              <a:t>metil-siloxano</a:t>
            </a:r>
            <a:r>
              <a:rPr lang="en-GB" altLang="it-IT" sz="2800" b="1" dirty="0">
                <a:solidFill>
                  <a:schemeClr val="accent2"/>
                </a:solidFill>
              </a:rPr>
              <a:t> </a:t>
            </a:r>
            <a:r>
              <a:rPr lang="en-GB" altLang="it-IT" sz="2800" b="1" dirty="0" err="1">
                <a:solidFill>
                  <a:schemeClr val="accent2"/>
                </a:solidFill>
              </a:rPr>
              <a:t>ciclico</a:t>
            </a:r>
            <a:r>
              <a:rPr lang="en-GB" altLang="it-IT" sz="2800" b="1" dirty="0">
                <a:solidFill>
                  <a:schemeClr val="accent2"/>
                </a:solidFill>
              </a:rPr>
              <a:t>, </a:t>
            </a:r>
            <a:r>
              <a:rPr lang="en-GB" altLang="it-IT" sz="2800" b="1" dirty="0" err="1">
                <a:solidFill>
                  <a:schemeClr val="accent2"/>
                </a:solidFill>
              </a:rPr>
              <a:t>fenil</a:t>
            </a:r>
            <a:r>
              <a:rPr lang="en-GB" altLang="it-IT" sz="2800" b="1" dirty="0">
                <a:solidFill>
                  <a:schemeClr val="accent2"/>
                </a:solidFill>
              </a:rPr>
              <a:t> </a:t>
            </a:r>
            <a:r>
              <a:rPr lang="en-GB" altLang="it-IT" sz="2800" b="1" dirty="0" err="1">
                <a:solidFill>
                  <a:schemeClr val="accent2"/>
                </a:solidFill>
              </a:rPr>
              <a:t>metil</a:t>
            </a:r>
            <a:r>
              <a:rPr lang="en-GB" altLang="it-IT" sz="2800" b="1" dirty="0">
                <a:solidFill>
                  <a:schemeClr val="accent2"/>
                </a:solidFill>
              </a:rPr>
              <a:t> </a:t>
            </a:r>
            <a:r>
              <a:rPr lang="en-GB" altLang="it-IT" sz="2800" b="1" dirty="0" err="1">
                <a:solidFill>
                  <a:schemeClr val="accent2"/>
                </a:solidFill>
              </a:rPr>
              <a:t>polisiloxano</a:t>
            </a:r>
            <a:r>
              <a:rPr lang="en-GB" altLang="it-IT" sz="2800" b="1" dirty="0">
                <a:solidFill>
                  <a:schemeClr val="accent2"/>
                </a:solidFill>
              </a:rPr>
              <a:t>)</a:t>
            </a:r>
          </a:p>
          <a:p>
            <a:endParaRPr lang="en-GB" altLang="it-IT" sz="2800" b="1" dirty="0">
              <a:solidFill>
                <a:schemeClr val="accent2"/>
              </a:solidFill>
            </a:endParaRPr>
          </a:p>
          <a:p>
            <a:endParaRPr lang="en-GB" altLang="it-IT" dirty="0"/>
          </a:p>
        </p:txBody>
      </p:sp>
    </p:spTree>
    <p:extLst>
      <p:ext uri="{BB962C8B-B14F-4D97-AF65-F5344CB8AC3E}">
        <p14:creationId xmlns:p14="http://schemas.microsoft.com/office/powerpoint/2010/main" val="3955599655"/>
      </p:ext>
    </p:extLst>
  </p:cSld>
  <p:clrMapOvr>
    <a:masterClrMapping/>
  </p:clrMapOvr>
  <p:transition spd="slow">
    <p:strips dir="ru"/>
  </p:transition>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a:extLst>
              <a:ext uri="{FF2B5EF4-FFF2-40B4-BE49-F238E27FC236}">
                <a16:creationId xmlns:a16="http://schemas.microsoft.com/office/drawing/2014/main" id="{51B3FDDF-94A9-4193-A997-C32957B9DCC0}"/>
              </a:ext>
            </a:extLst>
          </p:cNvPr>
          <p:cNvSpPr>
            <a:spLocks noGrp="1" noChangeArrowheads="1"/>
          </p:cNvSpPr>
          <p:nvPr>
            <p:ph type="title"/>
          </p:nvPr>
        </p:nvSpPr>
        <p:spPr/>
        <p:txBody>
          <a:bodyPr/>
          <a:lstStyle/>
          <a:p>
            <a:pPr eaLnBrk="1" hangingPunct="1"/>
            <a:r>
              <a:rPr lang="it-IT" altLang="it-IT" b="1">
                <a:solidFill>
                  <a:srgbClr val="FF0000"/>
                </a:solidFill>
              </a:rPr>
              <a:t>Retinoidi Topici</a:t>
            </a:r>
          </a:p>
        </p:txBody>
      </p:sp>
      <p:sp>
        <p:nvSpPr>
          <p:cNvPr id="250883" name="Rectangle 3">
            <a:extLst>
              <a:ext uri="{FF2B5EF4-FFF2-40B4-BE49-F238E27FC236}">
                <a16:creationId xmlns:a16="http://schemas.microsoft.com/office/drawing/2014/main" id="{FC3852D2-2570-4151-B817-39DC38E1F2E1}"/>
              </a:ext>
            </a:extLst>
          </p:cNvPr>
          <p:cNvSpPr>
            <a:spLocks noGrp="1" noChangeArrowheads="1"/>
          </p:cNvSpPr>
          <p:nvPr>
            <p:ph type="body" idx="1"/>
          </p:nvPr>
        </p:nvSpPr>
        <p:spPr/>
        <p:txBody>
          <a:bodyPr/>
          <a:lstStyle/>
          <a:p>
            <a:pPr marL="0" indent="0" eaLnBrk="1" hangingPunct="1">
              <a:buNone/>
            </a:pPr>
            <a:r>
              <a:rPr lang="it-IT" altLang="it-IT" b="1" dirty="0">
                <a:solidFill>
                  <a:schemeClr val="accent2"/>
                </a:solidFill>
              </a:rPr>
              <a:t>Acne</a:t>
            </a:r>
          </a:p>
          <a:p>
            <a:pPr eaLnBrk="1" hangingPunct="1"/>
            <a:r>
              <a:rPr lang="it-IT" altLang="it-IT" b="1" dirty="0">
                <a:solidFill>
                  <a:schemeClr val="accent2"/>
                </a:solidFill>
              </a:rPr>
              <a:t>Associazioni con antibiotici sistemici</a:t>
            </a:r>
          </a:p>
          <a:p>
            <a:pPr eaLnBrk="1" hangingPunct="1"/>
            <a:r>
              <a:rPr lang="it-IT" altLang="it-IT" b="1" dirty="0">
                <a:solidFill>
                  <a:schemeClr val="accent2"/>
                </a:solidFill>
              </a:rPr>
              <a:t>Associazione con BPO</a:t>
            </a:r>
          </a:p>
        </p:txBody>
      </p:sp>
    </p:spTree>
    <p:extLst>
      <p:ext uri="{BB962C8B-B14F-4D97-AF65-F5344CB8AC3E}">
        <p14:creationId xmlns:p14="http://schemas.microsoft.com/office/powerpoint/2010/main" val="1263025573"/>
      </p:ext>
    </p:extLst>
  </p:cSld>
  <p:clrMapOvr>
    <a:masterClrMapping/>
  </p:clrMapOvr>
  <p:transition spd="slow">
    <p:strips dir="ru"/>
  </p:transition>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a:extLst>
              <a:ext uri="{FF2B5EF4-FFF2-40B4-BE49-F238E27FC236}">
                <a16:creationId xmlns:a16="http://schemas.microsoft.com/office/drawing/2014/main" id="{51B3FDDF-94A9-4193-A997-C32957B9DCC0}"/>
              </a:ext>
            </a:extLst>
          </p:cNvPr>
          <p:cNvSpPr>
            <a:spLocks noGrp="1" noChangeArrowheads="1"/>
          </p:cNvSpPr>
          <p:nvPr>
            <p:ph type="title"/>
          </p:nvPr>
        </p:nvSpPr>
        <p:spPr/>
        <p:txBody>
          <a:bodyPr/>
          <a:lstStyle/>
          <a:p>
            <a:pPr eaLnBrk="1" hangingPunct="1"/>
            <a:r>
              <a:rPr lang="it-IT" altLang="it-IT" b="1">
                <a:solidFill>
                  <a:srgbClr val="FF0000"/>
                </a:solidFill>
              </a:rPr>
              <a:t>Retinoidi Topici</a:t>
            </a:r>
          </a:p>
        </p:txBody>
      </p:sp>
      <p:sp>
        <p:nvSpPr>
          <p:cNvPr id="250883" name="Rectangle 3">
            <a:extLst>
              <a:ext uri="{FF2B5EF4-FFF2-40B4-BE49-F238E27FC236}">
                <a16:creationId xmlns:a16="http://schemas.microsoft.com/office/drawing/2014/main" id="{FC3852D2-2570-4151-B817-39DC38E1F2E1}"/>
              </a:ext>
            </a:extLst>
          </p:cNvPr>
          <p:cNvSpPr>
            <a:spLocks noGrp="1" noChangeArrowheads="1"/>
          </p:cNvSpPr>
          <p:nvPr>
            <p:ph type="body" idx="1"/>
          </p:nvPr>
        </p:nvSpPr>
        <p:spPr/>
        <p:txBody>
          <a:bodyPr/>
          <a:lstStyle/>
          <a:p>
            <a:pPr marL="0" indent="0" eaLnBrk="1" hangingPunct="1">
              <a:buNone/>
            </a:pPr>
            <a:r>
              <a:rPr lang="it-IT" altLang="it-IT" b="1" dirty="0">
                <a:solidFill>
                  <a:schemeClr val="accent2"/>
                </a:solidFill>
              </a:rPr>
              <a:t>Controindicazioni </a:t>
            </a:r>
          </a:p>
          <a:p>
            <a:pPr eaLnBrk="1" hangingPunct="1"/>
            <a:r>
              <a:rPr lang="it-IT" altLang="it-IT" b="1" dirty="0">
                <a:solidFill>
                  <a:schemeClr val="accent2"/>
                </a:solidFill>
              </a:rPr>
              <a:t>Gravidanza ed allattamento per la </a:t>
            </a:r>
            <a:r>
              <a:rPr lang="it-IT" altLang="it-IT" b="1" dirty="0" err="1">
                <a:solidFill>
                  <a:schemeClr val="accent2"/>
                </a:solidFill>
              </a:rPr>
              <a:t>teratogenicità</a:t>
            </a:r>
            <a:r>
              <a:rPr lang="it-IT" altLang="it-IT" b="1" dirty="0">
                <a:solidFill>
                  <a:schemeClr val="accent2"/>
                </a:solidFill>
              </a:rPr>
              <a:t> descritta per l’</a:t>
            </a:r>
            <a:r>
              <a:rPr lang="it-IT" altLang="it-IT" b="1" dirty="0" err="1">
                <a:solidFill>
                  <a:schemeClr val="accent2"/>
                </a:solidFill>
              </a:rPr>
              <a:t>isotretinoina</a:t>
            </a:r>
            <a:r>
              <a:rPr lang="it-IT" altLang="it-IT" b="1" dirty="0">
                <a:solidFill>
                  <a:schemeClr val="accent2"/>
                </a:solidFill>
              </a:rPr>
              <a:t> (per </a:t>
            </a:r>
            <a:r>
              <a:rPr lang="it-IT" altLang="it-IT" b="1" dirty="0" err="1">
                <a:solidFill>
                  <a:schemeClr val="accent2"/>
                </a:solidFill>
              </a:rPr>
              <a:t>os</a:t>
            </a:r>
            <a:r>
              <a:rPr lang="it-IT" altLang="it-IT" b="1" dirty="0">
                <a:solidFill>
                  <a:schemeClr val="accent2"/>
                </a:solidFill>
              </a:rPr>
              <a:t>)</a:t>
            </a:r>
          </a:p>
          <a:p>
            <a:pPr eaLnBrk="1" hangingPunct="1"/>
            <a:r>
              <a:rPr lang="it-IT" altLang="it-IT" b="1" dirty="0">
                <a:solidFill>
                  <a:schemeClr val="accent2"/>
                </a:solidFill>
              </a:rPr>
              <a:t>Vanno evitate prescrizioni in caso di uso di scrubs oppure altri topici aggressivi</a:t>
            </a:r>
          </a:p>
        </p:txBody>
      </p:sp>
    </p:spTree>
    <p:extLst>
      <p:ext uri="{BB962C8B-B14F-4D97-AF65-F5344CB8AC3E}">
        <p14:creationId xmlns:p14="http://schemas.microsoft.com/office/powerpoint/2010/main" val="1652297849"/>
      </p:ext>
    </p:extLst>
  </p:cSld>
  <p:clrMapOvr>
    <a:masterClrMapping/>
  </p:clrMapOvr>
  <p:transition spd="slow">
    <p:strips dir="ru"/>
  </p:transition>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a:extLst>
              <a:ext uri="{FF2B5EF4-FFF2-40B4-BE49-F238E27FC236}">
                <a16:creationId xmlns:a16="http://schemas.microsoft.com/office/drawing/2014/main" id="{D587501D-EB10-433E-9022-2D39569CB8F6}"/>
              </a:ext>
            </a:extLst>
          </p:cNvPr>
          <p:cNvSpPr>
            <a:spLocks noGrp="1" noChangeArrowheads="1"/>
          </p:cNvSpPr>
          <p:nvPr>
            <p:ph type="title"/>
          </p:nvPr>
        </p:nvSpPr>
        <p:spPr>
          <a:xfrm>
            <a:off x="685800" y="76200"/>
            <a:ext cx="7772400" cy="1143000"/>
          </a:xfrm>
        </p:spPr>
        <p:txBody>
          <a:bodyPr/>
          <a:lstStyle/>
          <a:p>
            <a:pPr eaLnBrk="1" hangingPunct="1"/>
            <a:r>
              <a:rPr lang="it-IT" altLang="it-IT" b="1">
                <a:solidFill>
                  <a:srgbClr val="FF0000"/>
                </a:solidFill>
              </a:rPr>
              <a:t>Retinoidi Topici</a:t>
            </a:r>
          </a:p>
        </p:txBody>
      </p:sp>
      <p:sp>
        <p:nvSpPr>
          <p:cNvPr id="251907" name="Rectangle 3">
            <a:extLst>
              <a:ext uri="{FF2B5EF4-FFF2-40B4-BE49-F238E27FC236}">
                <a16:creationId xmlns:a16="http://schemas.microsoft.com/office/drawing/2014/main" id="{56A07EF1-EC83-484F-8A03-13A45750E72E}"/>
              </a:ext>
            </a:extLst>
          </p:cNvPr>
          <p:cNvSpPr>
            <a:spLocks noGrp="1" noChangeArrowheads="1"/>
          </p:cNvSpPr>
          <p:nvPr>
            <p:ph type="body" idx="1"/>
          </p:nvPr>
        </p:nvSpPr>
        <p:spPr>
          <a:xfrm>
            <a:off x="685800" y="1295400"/>
            <a:ext cx="7772400" cy="4114800"/>
          </a:xfrm>
        </p:spPr>
        <p:txBody>
          <a:bodyPr/>
          <a:lstStyle/>
          <a:p>
            <a:pPr eaLnBrk="1" hangingPunct="1">
              <a:lnSpc>
                <a:spcPct val="90000"/>
              </a:lnSpc>
              <a:buFontTx/>
              <a:buNone/>
            </a:pPr>
            <a:r>
              <a:rPr lang="it-IT" altLang="it-IT" sz="2800" b="1">
                <a:solidFill>
                  <a:srgbClr val="FF0000"/>
                </a:solidFill>
              </a:rPr>
              <a:t>Tretinoina:</a:t>
            </a:r>
          </a:p>
          <a:p>
            <a:pPr eaLnBrk="1" hangingPunct="1">
              <a:lnSpc>
                <a:spcPct val="90000"/>
              </a:lnSpc>
              <a:buFontTx/>
              <a:buNone/>
            </a:pPr>
            <a:r>
              <a:rPr lang="it-IT" altLang="it-IT" sz="2800" b="1">
                <a:solidFill>
                  <a:schemeClr val="accent2"/>
                </a:solidFill>
              </a:rPr>
              <a:t>Retin A crema 0,01%; 0,025%; 0,05%</a:t>
            </a:r>
          </a:p>
          <a:p>
            <a:pPr eaLnBrk="1" hangingPunct="1">
              <a:lnSpc>
                <a:spcPct val="90000"/>
              </a:lnSpc>
              <a:buFontTx/>
              <a:buNone/>
            </a:pPr>
            <a:r>
              <a:rPr lang="it-IT" altLang="it-IT" sz="2800" b="1">
                <a:solidFill>
                  <a:schemeClr val="accent2"/>
                </a:solidFill>
              </a:rPr>
              <a:t>Airol soluzione 0,05%; crema 0,05% </a:t>
            </a:r>
          </a:p>
          <a:p>
            <a:pPr eaLnBrk="1" hangingPunct="1">
              <a:lnSpc>
                <a:spcPct val="90000"/>
              </a:lnSpc>
              <a:buFontTx/>
              <a:buNone/>
            </a:pPr>
            <a:endParaRPr lang="it-IT" altLang="it-IT" sz="2800" b="1">
              <a:solidFill>
                <a:schemeClr val="accent2"/>
              </a:solidFill>
            </a:endParaRPr>
          </a:p>
          <a:p>
            <a:pPr eaLnBrk="1" hangingPunct="1">
              <a:lnSpc>
                <a:spcPct val="90000"/>
              </a:lnSpc>
              <a:buFontTx/>
              <a:buNone/>
            </a:pPr>
            <a:r>
              <a:rPr lang="it-IT" altLang="it-IT" sz="2800" b="1">
                <a:solidFill>
                  <a:srgbClr val="FF0000"/>
                </a:solidFill>
              </a:rPr>
              <a:t>Isotretinoina:</a:t>
            </a:r>
          </a:p>
          <a:p>
            <a:pPr eaLnBrk="1" hangingPunct="1">
              <a:lnSpc>
                <a:spcPct val="90000"/>
              </a:lnSpc>
              <a:buFontTx/>
              <a:buNone/>
            </a:pPr>
            <a:r>
              <a:rPr lang="it-IT" altLang="it-IT" sz="2800" b="1">
                <a:solidFill>
                  <a:schemeClr val="accent2"/>
                </a:solidFill>
              </a:rPr>
              <a:t>Tretinoina Same crema 0,05%</a:t>
            </a:r>
          </a:p>
          <a:p>
            <a:pPr eaLnBrk="1" hangingPunct="1">
              <a:lnSpc>
                <a:spcPct val="90000"/>
              </a:lnSpc>
              <a:buFontTx/>
              <a:buNone/>
            </a:pPr>
            <a:r>
              <a:rPr lang="it-IT" altLang="it-IT" sz="2800" b="1">
                <a:solidFill>
                  <a:schemeClr val="accent2"/>
                </a:solidFill>
              </a:rPr>
              <a:t>Isotretinoina Stieffel crema</a:t>
            </a:r>
          </a:p>
          <a:p>
            <a:pPr eaLnBrk="1" hangingPunct="1">
              <a:lnSpc>
                <a:spcPct val="90000"/>
              </a:lnSpc>
              <a:buFontTx/>
              <a:buNone/>
            </a:pPr>
            <a:endParaRPr lang="it-IT" altLang="it-IT" sz="2800" b="1">
              <a:solidFill>
                <a:schemeClr val="accent2"/>
              </a:solidFill>
            </a:endParaRPr>
          </a:p>
          <a:p>
            <a:pPr eaLnBrk="1" hangingPunct="1">
              <a:lnSpc>
                <a:spcPct val="90000"/>
              </a:lnSpc>
              <a:buFontTx/>
              <a:buNone/>
            </a:pPr>
            <a:r>
              <a:rPr lang="it-IT" altLang="it-IT" sz="2800" b="1">
                <a:solidFill>
                  <a:schemeClr val="accent2"/>
                </a:solidFill>
              </a:rPr>
              <a:t>Isotrex gel 0.05%</a:t>
            </a:r>
          </a:p>
          <a:p>
            <a:pPr eaLnBrk="1" hangingPunct="1">
              <a:lnSpc>
                <a:spcPct val="90000"/>
              </a:lnSpc>
              <a:buFontTx/>
              <a:buNone/>
            </a:pPr>
            <a:r>
              <a:rPr lang="it-IT" altLang="it-IT" sz="2800" b="1">
                <a:solidFill>
                  <a:schemeClr val="accent2"/>
                </a:solidFill>
              </a:rPr>
              <a:t>Isotrexin gel (isotretinoina+eritromicina)</a:t>
            </a:r>
          </a:p>
          <a:p>
            <a:pPr eaLnBrk="1" hangingPunct="1">
              <a:lnSpc>
                <a:spcPct val="90000"/>
              </a:lnSpc>
              <a:buFontTx/>
              <a:buNone/>
            </a:pPr>
            <a:endParaRPr lang="it-IT" altLang="it-IT" sz="2800" b="1">
              <a:solidFill>
                <a:schemeClr val="accent2"/>
              </a:solidFill>
            </a:endParaRPr>
          </a:p>
          <a:p>
            <a:pPr eaLnBrk="1" hangingPunct="1">
              <a:lnSpc>
                <a:spcPct val="90000"/>
              </a:lnSpc>
            </a:pPr>
            <a:endParaRPr lang="it-IT" altLang="it-IT" sz="2800" b="1">
              <a:solidFill>
                <a:schemeClr val="accent2"/>
              </a:solidFill>
            </a:endParaRPr>
          </a:p>
        </p:txBody>
      </p:sp>
    </p:spTree>
  </p:cSld>
  <p:clrMapOvr>
    <a:masterClrMapping/>
  </p:clrMapOvr>
  <p:transition spd="slow">
    <p:strips dir="ru"/>
  </p:transition>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a:extLst>
              <a:ext uri="{FF2B5EF4-FFF2-40B4-BE49-F238E27FC236}">
                <a16:creationId xmlns:a16="http://schemas.microsoft.com/office/drawing/2014/main" id="{2A60FF2C-5056-4AD2-B97D-ED3AB7E3E7C3}"/>
              </a:ext>
            </a:extLst>
          </p:cNvPr>
          <p:cNvSpPr>
            <a:spLocks noGrp="1" noChangeArrowheads="1"/>
          </p:cNvSpPr>
          <p:nvPr>
            <p:ph type="title"/>
          </p:nvPr>
        </p:nvSpPr>
        <p:spPr>
          <a:xfrm>
            <a:off x="685800" y="76200"/>
            <a:ext cx="7772400" cy="1143000"/>
          </a:xfrm>
        </p:spPr>
        <p:txBody>
          <a:bodyPr/>
          <a:lstStyle/>
          <a:p>
            <a:pPr eaLnBrk="1" hangingPunct="1"/>
            <a:r>
              <a:rPr lang="it-IT" altLang="it-IT" b="1">
                <a:solidFill>
                  <a:srgbClr val="FF0000"/>
                </a:solidFill>
              </a:rPr>
              <a:t>Retinoidi Topici</a:t>
            </a:r>
          </a:p>
        </p:txBody>
      </p:sp>
      <p:sp>
        <p:nvSpPr>
          <p:cNvPr id="252931" name="Rectangle 3">
            <a:extLst>
              <a:ext uri="{FF2B5EF4-FFF2-40B4-BE49-F238E27FC236}">
                <a16:creationId xmlns:a16="http://schemas.microsoft.com/office/drawing/2014/main" id="{E8FB2434-3240-4C87-8ADE-0D4B6EB09AA6}"/>
              </a:ext>
            </a:extLst>
          </p:cNvPr>
          <p:cNvSpPr>
            <a:spLocks noGrp="1" noChangeArrowheads="1"/>
          </p:cNvSpPr>
          <p:nvPr>
            <p:ph type="body" idx="1"/>
          </p:nvPr>
        </p:nvSpPr>
        <p:spPr/>
        <p:txBody>
          <a:bodyPr/>
          <a:lstStyle/>
          <a:p>
            <a:pPr eaLnBrk="1" hangingPunct="1">
              <a:buFontTx/>
              <a:buNone/>
            </a:pPr>
            <a:r>
              <a:rPr lang="it-IT" altLang="it-IT" b="1">
                <a:solidFill>
                  <a:srgbClr val="FF0000"/>
                </a:solidFill>
              </a:rPr>
              <a:t>Adapalene:</a:t>
            </a:r>
          </a:p>
          <a:p>
            <a:pPr eaLnBrk="1" hangingPunct="1">
              <a:buFontTx/>
              <a:buNone/>
            </a:pPr>
            <a:r>
              <a:rPr lang="it-IT" altLang="it-IT" b="1">
                <a:solidFill>
                  <a:schemeClr val="accent2"/>
                </a:solidFill>
              </a:rPr>
              <a:t>Differin crema e gel 0,1%</a:t>
            </a:r>
          </a:p>
          <a:p>
            <a:pPr eaLnBrk="1" hangingPunct="1"/>
            <a:endParaRPr lang="it-IT" altLang="it-IT"/>
          </a:p>
          <a:p>
            <a:pPr eaLnBrk="1" hangingPunct="1">
              <a:buFontTx/>
              <a:buNone/>
            </a:pPr>
            <a:r>
              <a:rPr lang="it-IT" altLang="it-IT" b="1">
                <a:solidFill>
                  <a:srgbClr val="FF0000"/>
                </a:solidFill>
              </a:rPr>
              <a:t>Tazarotene:</a:t>
            </a:r>
          </a:p>
          <a:p>
            <a:pPr eaLnBrk="1" hangingPunct="1">
              <a:buFontTx/>
              <a:buNone/>
            </a:pPr>
            <a:r>
              <a:rPr lang="it-IT" altLang="it-IT" b="1">
                <a:solidFill>
                  <a:schemeClr val="accent2"/>
                </a:solidFill>
              </a:rPr>
              <a:t>Zorac gel 0,05%; 0,1%</a:t>
            </a:r>
          </a:p>
          <a:p>
            <a:pPr eaLnBrk="1" hangingPunct="1">
              <a:buFontTx/>
              <a:buNone/>
            </a:pPr>
            <a:endParaRPr lang="it-IT" altLang="it-IT" b="1">
              <a:solidFill>
                <a:schemeClr val="accent2"/>
              </a:solidFill>
            </a:endParaRPr>
          </a:p>
          <a:p>
            <a:pPr eaLnBrk="1" hangingPunct="1">
              <a:buFontTx/>
              <a:buNone/>
            </a:pPr>
            <a:r>
              <a:rPr lang="it-IT" altLang="it-IT" b="1">
                <a:solidFill>
                  <a:srgbClr val="FF0000"/>
                </a:solidFill>
              </a:rPr>
              <a:t>Retinaldeide</a:t>
            </a:r>
            <a:r>
              <a:rPr lang="it-IT" altLang="it-IT" b="1">
                <a:solidFill>
                  <a:schemeClr val="accent2"/>
                </a:solidFill>
              </a:rPr>
              <a:t> (cosmetici)</a:t>
            </a:r>
          </a:p>
        </p:txBody>
      </p:sp>
    </p:spTree>
  </p:cSld>
  <p:clrMapOvr>
    <a:masterClrMapping/>
  </p:clrMapOvr>
  <p:transition spd="slow">
    <p:strips dir="ru"/>
  </p:transition>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Text Box 4">
            <a:extLst>
              <a:ext uri="{FF2B5EF4-FFF2-40B4-BE49-F238E27FC236}">
                <a16:creationId xmlns:a16="http://schemas.microsoft.com/office/drawing/2014/main" id="{86BB5A35-957B-4D0C-9030-5472C0D508AD}"/>
              </a:ext>
            </a:extLst>
          </p:cNvPr>
          <p:cNvSpPr txBox="1">
            <a:spLocks noChangeArrowheads="1"/>
          </p:cNvSpPr>
          <p:nvPr/>
        </p:nvSpPr>
        <p:spPr bwMode="auto">
          <a:xfrm>
            <a:off x="611188" y="260648"/>
            <a:ext cx="74898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3600" dirty="0">
                <a:solidFill>
                  <a:srgbClr val="FF0000"/>
                </a:solidFill>
              </a:rPr>
              <a:t>Nuovi approcci terapeutici </a:t>
            </a:r>
          </a:p>
        </p:txBody>
      </p:sp>
      <p:sp>
        <p:nvSpPr>
          <p:cNvPr id="236547" name="Text Box 5">
            <a:extLst>
              <a:ext uri="{FF2B5EF4-FFF2-40B4-BE49-F238E27FC236}">
                <a16:creationId xmlns:a16="http://schemas.microsoft.com/office/drawing/2014/main" id="{0A974351-E8C1-4F23-B817-88641BAAF435}"/>
              </a:ext>
            </a:extLst>
          </p:cNvPr>
          <p:cNvSpPr txBox="1">
            <a:spLocks noChangeArrowheads="1"/>
          </p:cNvSpPr>
          <p:nvPr/>
        </p:nvSpPr>
        <p:spPr bwMode="auto">
          <a:xfrm>
            <a:off x="611188" y="1894180"/>
            <a:ext cx="7921252"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it-IT" altLang="it-IT" sz="2400" dirty="0"/>
              <a:t> Normale aderenza alle terapie topiche: 4 settimane</a:t>
            </a:r>
          </a:p>
          <a:p>
            <a:pPr eaLnBrk="1" hangingPunct="1">
              <a:spcBef>
                <a:spcPct val="50000"/>
              </a:spcBef>
            </a:pPr>
            <a:r>
              <a:rPr lang="it-IT" altLang="it-IT" sz="2400" dirty="0"/>
              <a:t> Iniziale beneficio</a:t>
            </a:r>
          </a:p>
          <a:p>
            <a:pPr eaLnBrk="1" hangingPunct="1">
              <a:spcBef>
                <a:spcPct val="50000"/>
              </a:spcBef>
            </a:pPr>
            <a:r>
              <a:rPr lang="it-IT" altLang="it-IT" sz="2400" dirty="0"/>
              <a:t> Difficoltà nel controllo delle relapse</a:t>
            </a:r>
          </a:p>
          <a:p>
            <a:pPr eaLnBrk="1" hangingPunct="1">
              <a:spcBef>
                <a:spcPct val="50000"/>
              </a:spcBef>
            </a:pPr>
            <a:r>
              <a:rPr lang="it-IT" altLang="it-IT" sz="2400" dirty="0"/>
              <a:t> </a:t>
            </a:r>
            <a:r>
              <a:rPr lang="it-IT" altLang="it-IT" sz="2400" dirty="0">
                <a:sym typeface="Wingdings" panose="05000000000000000000" pitchFamily="2" charset="2"/>
              </a:rPr>
              <a:t> abbandono della terapia topica</a:t>
            </a:r>
          </a:p>
          <a:p>
            <a:pPr eaLnBrk="1" hangingPunct="1">
              <a:spcBef>
                <a:spcPct val="50000"/>
              </a:spcBef>
            </a:pPr>
            <a:r>
              <a:rPr lang="it-IT" altLang="it-IT" sz="2400" dirty="0">
                <a:sym typeface="Wingdings" panose="05000000000000000000" pitchFamily="2" charset="2"/>
              </a:rPr>
              <a:t> </a:t>
            </a:r>
            <a:r>
              <a:rPr lang="it-IT" altLang="it-IT" sz="2400" dirty="0" err="1">
                <a:sym typeface="Wingdings" panose="05000000000000000000" pitchFamily="2" charset="2"/>
              </a:rPr>
              <a:t>Tachifilassi</a:t>
            </a:r>
            <a:r>
              <a:rPr lang="it-IT" altLang="it-IT" sz="2400" dirty="0">
                <a:sym typeface="Wingdings" panose="05000000000000000000" pitchFamily="2" charset="2"/>
              </a:rPr>
              <a:t> (calo della risposta al trattamento nel tempo)</a:t>
            </a:r>
          </a:p>
          <a:p>
            <a:pPr eaLnBrk="1" hangingPunct="1">
              <a:spcBef>
                <a:spcPct val="50000"/>
              </a:spcBef>
            </a:pPr>
            <a:r>
              <a:rPr lang="it-IT" altLang="it-IT" sz="2400" dirty="0">
                <a:sym typeface="Wingdings" panose="05000000000000000000" pitchFamily="2" charset="2"/>
              </a:rPr>
              <a:t>  paziente insoddisfatto</a:t>
            </a:r>
            <a:endParaRPr lang="it-IT" altLang="it-IT" sz="2400" dirty="0"/>
          </a:p>
        </p:txBody>
      </p:sp>
    </p:spTree>
    <p:extLst>
      <p:ext uri="{BB962C8B-B14F-4D97-AF65-F5344CB8AC3E}">
        <p14:creationId xmlns:p14="http://schemas.microsoft.com/office/powerpoint/2010/main" val="721698921"/>
      </p:ext>
    </p:extLst>
  </p:cSld>
  <p:clrMapOvr>
    <a:masterClrMapping/>
  </p:clrMapOvr>
  <p:transition spd="slow">
    <p:strips dir="ru"/>
  </p:transition>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Text Box 4">
            <a:extLst>
              <a:ext uri="{FF2B5EF4-FFF2-40B4-BE49-F238E27FC236}">
                <a16:creationId xmlns:a16="http://schemas.microsoft.com/office/drawing/2014/main" id="{86BB5A35-957B-4D0C-9030-5472C0D508AD}"/>
              </a:ext>
            </a:extLst>
          </p:cNvPr>
          <p:cNvSpPr txBox="1">
            <a:spLocks noChangeArrowheads="1"/>
          </p:cNvSpPr>
          <p:nvPr/>
        </p:nvSpPr>
        <p:spPr bwMode="auto">
          <a:xfrm>
            <a:off x="611188" y="260648"/>
            <a:ext cx="74898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3600" dirty="0">
                <a:solidFill>
                  <a:srgbClr val="FF0000"/>
                </a:solidFill>
              </a:rPr>
              <a:t>Nuovi approcci terapeutici </a:t>
            </a:r>
          </a:p>
        </p:txBody>
      </p:sp>
      <p:sp>
        <p:nvSpPr>
          <p:cNvPr id="236547" name="Text Box 5">
            <a:extLst>
              <a:ext uri="{FF2B5EF4-FFF2-40B4-BE49-F238E27FC236}">
                <a16:creationId xmlns:a16="http://schemas.microsoft.com/office/drawing/2014/main" id="{0A974351-E8C1-4F23-B817-88641BAAF435}"/>
              </a:ext>
            </a:extLst>
          </p:cNvPr>
          <p:cNvSpPr txBox="1">
            <a:spLocks noChangeArrowheads="1"/>
          </p:cNvSpPr>
          <p:nvPr/>
        </p:nvSpPr>
        <p:spPr bwMode="auto">
          <a:xfrm>
            <a:off x="611188" y="1894180"/>
            <a:ext cx="7921252"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it-IT" altLang="it-IT" sz="2400" dirty="0"/>
              <a:t> Una risposta può essere la terapia di </a:t>
            </a:r>
            <a:r>
              <a:rPr lang="it-IT" altLang="it-IT" sz="2400" dirty="0" err="1"/>
              <a:t>manteniemnto</a:t>
            </a:r>
            <a:endParaRPr lang="it-IT" altLang="it-IT" sz="2400" dirty="0"/>
          </a:p>
          <a:p>
            <a:pPr eaLnBrk="1" hangingPunct="1">
              <a:spcBef>
                <a:spcPct val="50000"/>
              </a:spcBef>
            </a:pPr>
            <a:r>
              <a:rPr lang="it-IT" altLang="it-IT" sz="2400" dirty="0"/>
              <a:t> Obbiettivo: ottenere la massima risposta possibile</a:t>
            </a:r>
          </a:p>
          <a:p>
            <a:pPr eaLnBrk="1" hangingPunct="1">
              <a:spcBef>
                <a:spcPct val="50000"/>
              </a:spcBef>
            </a:pPr>
            <a:r>
              <a:rPr lang="it-IT" altLang="it-IT" sz="2400" dirty="0"/>
              <a:t> Protrarsi della risposta terapeutica nel tempo</a:t>
            </a:r>
          </a:p>
          <a:p>
            <a:pPr eaLnBrk="1" hangingPunct="1">
              <a:spcBef>
                <a:spcPct val="50000"/>
              </a:spcBef>
            </a:pPr>
            <a:r>
              <a:rPr lang="it-IT" altLang="it-IT" sz="2400" dirty="0"/>
              <a:t> Ridurre il rischio di </a:t>
            </a:r>
            <a:r>
              <a:rPr lang="it-IT" altLang="it-IT" sz="2400" dirty="0" err="1"/>
              <a:t>flares</a:t>
            </a:r>
            <a:endParaRPr lang="it-IT" altLang="it-IT" sz="2400" dirty="0"/>
          </a:p>
          <a:p>
            <a:pPr eaLnBrk="1" hangingPunct="1">
              <a:spcBef>
                <a:spcPct val="50000"/>
              </a:spcBef>
            </a:pPr>
            <a:r>
              <a:rPr lang="it-IT" altLang="it-IT" sz="2400" dirty="0"/>
              <a:t> Ottimizzazione della </a:t>
            </a:r>
            <a:r>
              <a:rPr lang="it-IT" altLang="it-IT" sz="2400" dirty="0" err="1"/>
              <a:t>safety</a:t>
            </a:r>
            <a:endParaRPr lang="it-IT" altLang="it-IT" sz="2400" dirty="0"/>
          </a:p>
          <a:p>
            <a:pPr eaLnBrk="1" hangingPunct="1">
              <a:spcBef>
                <a:spcPct val="50000"/>
              </a:spcBef>
            </a:pPr>
            <a:r>
              <a:rPr lang="it-IT" altLang="it-IT" sz="2400" dirty="0"/>
              <a:t> Ridurre il rischio di </a:t>
            </a:r>
            <a:r>
              <a:rPr lang="it-IT" altLang="it-IT" sz="2400" dirty="0" err="1"/>
              <a:t>tachifillassi</a:t>
            </a:r>
            <a:endParaRPr lang="it-IT" altLang="it-IT" sz="2400" dirty="0"/>
          </a:p>
          <a:p>
            <a:pPr eaLnBrk="1" hangingPunct="1">
              <a:spcBef>
                <a:spcPct val="50000"/>
              </a:spcBef>
            </a:pPr>
            <a:r>
              <a:rPr lang="it-IT" altLang="it-IT" sz="2400" dirty="0"/>
              <a:t> </a:t>
            </a:r>
            <a:r>
              <a:rPr lang="it-IT" altLang="it-IT" sz="2400" dirty="0">
                <a:sym typeface="Wingdings" panose="05000000000000000000" pitchFamily="2" charset="2"/>
              </a:rPr>
              <a:t> miglioramento </a:t>
            </a:r>
            <a:r>
              <a:rPr lang="it-IT" altLang="it-IT" sz="2400" dirty="0" err="1">
                <a:sym typeface="Wingdings" panose="05000000000000000000" pitchFamily="2" charset="2"/>
              </a:rPr>
              <a:t>QoL</a:t>
            </a:r>
            <a:r>
              <a:rPr lang="it-IT" altLang="it-IT" sz="2400" dirty="0">
                <a:sym typeface="Wingdings" panose="05000000000000000000" pitchFamily="2" charset="2"/>
              </a:rPr>
              <a:t> ed aderenza terapeutica</a:t>
            </a:r>
            <a:endParaRPr lang="it-IT" altLang="it-IT" sz="2400" dirty="0"/>
          </a:p>
        </p:txBody>
      </p:sp>
    </p:spTree>
    <p:extLst>
      <p:ext uri="{BB962C8B-B14F-4D97-AF65-F5344CB8AC3E}">
        <p14:creationId xmlns:p14="http://schemas.microsoft.com/office/powerpoint/2010/main" val="2881522193"/>
      </p:ext>
    </p:extLst>
  </p:cSld>
  <p:clrMapOvr>
    <a:masterClrMapping/>
  </p:clrMapOvr>
  <p:transition spd="slow">
    <p:strips dir="ru"/>
  </p:transition>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Text Box 4">
            <a:extLst>
              <a:ext uri="{FF2B5EF4-FFF2-40B4-BE49-F238E27FC236}">
                <a16:creationId xmlns:a16="http://schemas.microsoft.com/office/drawing/2014/main" id="{86BB5A35-957B-4D0C-9030-5472C0D508AD}"/>
              </a:ext>
            </a:extLst>
          </p:cNvPr>
          <p:cNvSpPr txBox="1">
            <a:spLocks noChangeArrowheads="1"/>
          </p:cNvSpPr>
          <p:nvPr/>
        </p:nvSpPr>
        <p:spPr bwMode="auto">
          <a:xfrm>
            <a:off x="611188" y="260648"/>
            <a:ext cx="74898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3600" dirty="0">
                <a:solidFill>
                  <a:srgbClr val="FF0000"/>
                </a:solidFill>
              </a:rPr>
              <a:t>Nuovi approcci terapeutici </a:t>
            </a:r>
          </a:p>
        </p:txBody>
      </p:sp>
      <p:sp>
        <p:nvSpPr>
          <p:cNvPr id="236547" name="Text Box 5">
            <a:extLst>
              <a:ext uri="{FF2B5EF4-FFF2-40B4-BE49-F238E27FC236}">
                <a16:creationId xmlns:a16="http://schemas.microsoft.com/office/drawing/2014/main" id="{0A974351-E8C1-4F23-B817-88641BAAF435}"/>
              </a:ext>
            </a:extLst>
          </p:cNvPr>
          <p:cNvSpPr txBox="1">
            <a:spLocks noChangeArrowheads="1"/>
          </p:cNvSpPr>
          <p:nvPr/>
        </p:nvSpPr>
        <p:spPr bwMode="auto">
          <a:xfrm>
            <a:off x="611188" y="1894180"/>
            <a:ext cx="7921252"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it-IT" altLang="it-IT" sz="2400" dirty="0"/>
              <a:t> Nella PSO non esiste un farmaco deputato alla terapia di mantenimento (come avviene nella DA per il </a:t>
            </a:r>
            <a:r>
              <a:rPr lang="it-IT" altLang="it-IT" sz="2400" dirty="0" err="1"/>
              <a:t>tacrolimus</a:t>
            </a:r>
            <a:r>
              <a:rPr lang="it-IT" altLang="it-IT" sz="2400" dirty="0"/>
              <a:t>)</a:t>
            </a:r>
          </a:p>
          <a:p>
            <a:pPr eaLnBrk="1" hangingPunct="1">
              <a:spcBef>
                <a:spcPct val="50000"/>
              </a:spcBef>
            </a:pPr>
            <a:r>
              <a:rPr lang="it-IT" altLang="it-IT" sz="2400" dirty="0"/>
              <a:t> Decisione basata sull’esperienza clinica, su (limitati) studi relativi alla efficacia e sicurezza a lungo termine dei topici normalmente impiegati</a:t>
            </a:r>
          </a:p>
        </p:txBody>
      </p:sp>
    </p:spTree>
    <p:extLst>
      <p:ext uri="{BB962C8B-B14F-4D97-AF65-F5344CB8AC3E}">
        <p14:creationId xmlns:p14="http://schemas.microsoft.com/office/powerpoint/2010/main" val="359795571"/>
      </p:ext>
    </p:extLst>
  </p:cSld>
  <p:clrMapOvr>
    <a:masterClrMapping/>
  </p:clrMapOvr>
  <p:transition spd="slow">
    <p:strips dir="ru"/>
  </p:transition>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Text Box 4">
            <a:extLst>
              <a:ext uri="{FF2B5EF4-FFF2-40B4-BE49-F238E27FC236}">
                <a16:creationId xmlns:a16="http://schemas.microsoft.com/office/drawing/2014/main" id="{86BB5A35-957B-4D0C-9030-5472C0D508AD}"/>
              </a:ext>
            </a:extLst>
          </p:cNvPr>
          <p:cNvSpPr txBox="1">
            <a:spLocks noChangeArrowheads="1"/>
          </p:cNvSpPr>
          <p:nvPr/>
        </p:nvSpPr>
        <p:spPr bwMode="auto">
          <a:xfrm>
            <a:off x="611188" y="260648"/>
            <a:ext cx="74898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3600" dirty="0">
                <a:solidFill>
                  <a:srgbClr val="FF0000"/>
                </a:solidFill>
              </a:rPr>
              <a:t>Nuovi approcci terapeutici </a:t>
            </a:r>
          </a:p>
        </p:txBody>
      </p:sp>
      <p:sp>
        <p:nvSpPr>
          <p:cNvPr id="236547" name="Text Box 5">
            <a:extLst>
              <a:ext uri="{FF2B5EF4-FFF2-40B4-BE49-F238E27FC236}">
                <a16:creationId xmlns:a16="http://schemas.microsoft.com/office/drawing/2014/main" id="{0A974351-E8C1-4F23-B817-88641BAAF435}"/>
              </a:ext>
            </a:extLst>
          </p:cNvPr>
          <p:cNvSpPr txBox="1">
            <a:spLocks noChangeArrowheads="1"/>
          </p:cNvSpPr>
          <p:nvPr/>
        </p:nvSpPr>
        <p:spPr bwMode="auto">
          <a:xfrm>
            <a:off x="611188" y="1894180"/>
            <a:ext cx="7921252"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it-IT" altLang="it-IT" sz="2400" dirty="0"/>
              <a:t> Diversi tipi di terapia di mantenimento</a:t>
            </a:r>
          </a:p>
          <a:p>
            <a:pPr eaLnBrk="1" hangingPunct="1">
              <a:spcBef>
                <a:spcPct val="50000"/>
              </a:spcBef>
            </a:pPr>
            <a:r>
              <a:rPr lang="it-IT" altLang="it-IT" sz="2400" dirty="0"/>
              <a:t> TP continua</a:t>
            </a:r>
          </a:p>
          <a:p>
            <a:pPr eaLnBrk="1" hangingPunct="1">
              <a:spcBef>
                <a:spcPct val="50000"/>
              </a:spcBef>
            </a:pPr>
            <a:r>
              <a:rPr lang="it-IT" altLang="it-IT" sz="2400" dirty="0"/>
              <a:t> TP cronica intermittente</a:t>
            </a:r>
          </a:p>
          <a:p>
            <a:pPr eaLnBrk="1" hangingPunct="1">
              <a:spcBef>
                <a:spcPct val="50000"/>
              </a:spcBef>
            </a:pPr>
            <a:r>
              <a:rPr lang="it-IT" altLang="it-IT" sz="2400" dirty="0"/>
              <a:t> TP step-down</a:t>
            </a:r>
          </a:p>
          <a:p>
            <a:pPr eaLnBrk="1" hangingPunct="1">
              <a:spcBef>
                <a:spcPct val="50000"/>
              </a:spcBef>
            </a:pPr>
            <a:r>
              <a:rPr lang="it-IT" altLang="it-IT" sz="2400" dirty="0"/>
              <a:t> TP «pulsata»</a:t>
            </a:r>
          </a:p>
          <a:p>
            <a:pPr eaLnBrk="1" hangingPunct="1">
              <a:spcBef>
                <a:spcPct val="50000"/>
              </a:spcBef>
            </a:pPr>
            <a:r>
              <a:rPr lang="it-IT" altLang="it-IT" sz="2400" dirty="0"/>
              <a:t> TP proattiva</a:t>
            </a:r>
          </a:p>
        </p:txBody>
      </p:sp>
    </p:spTree>
    <p:extLst>
      <p:ext uri="{BB962C8B-B14F-4D97-AF65-F5344CB8AC3E}">
        <p14:creationId xmlns:p14="http://schemas.microsoft.com/office/powerpoint/2010/main" val="4007692599"/>
      </p:ext>
    </p:extLst>
  </p:cSld>
  <p:clrMapOvr>
    <a:masterClrMapping/>
  </p:clrMapOvr>
  <p:transition spd="slow">
    <p:strips dir="ru"/>
  </p:transition>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Text Box 4">
            <a:extLst>
              <a:ext uri="{FF2B5EF4-FFF2-40B4-BE49-F238E27FC236}">
                <a16:creationId xmlns:a16="http://schemas.microsoft.com/office/drawing/2014/main" id="{86BB5A35-957B-4D0C-9030-5472C0D508AD}"/>
              </a:ext>
            </a:extLst>
          </p:cNvPr>
          <p:cNvSpPr txBox="1">
            <a:spLocks noChangeArrowheads="1"/>
          </p:cNvSpPr>
          <p:nvPr/>
        </p:nvSpPr>
        <p:spPr bwMode="auto">
          <a:xfrm>
            <a:off x="611188" y="260648"/>
            <a:ext cx="74898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3600" dirty="0">
                <a:solidFill>
                  <a:srgbClr val="FF0000"/>
                </a:solidFill>
              </a:rPr>
              <a:t>Nuovi approcci terapeutici </a:t>
            </a:r>
          </a:p>
        </p:txBody>
      </p:sp>
      <p:sp>
        <p:nvSpPr>
          <p:cNvPr id="236547" name="Text Box 5">
            <a:extLst>
              <a:ext uri="{FF2B5EF4-FFF2-40B4-BE49-F238E27FC236}">
                <a16:creationId xmlns:a16="http://schemas.microsoft.com/office/drawing/2014/main" id="{0A974351-E8C1-4F23-B817-88641BAAF435}"/>
              </a:ext>
            </a:extLst>
          </p:cNvPr>
          <p:cNvSpPr txBox="1">
            <a:spLocks noChangeArrowheads="1"/>
          </p:cNvSpPr>
          <p:nvPr/>
        </p:nvSpPr>
        <p:spPr bwMode="auto">
          <a:xfrm>
            <a:off x="611188" y="1894180"/>
            <a:ext cx="7921252"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it-IT" altLang="it-IT" sz="2400" dirty="0"/>
              <a:t> TP continua</a:t>
            </a:r>
          </a:p>
          <a:p>
            <a:pPr eaLnBrk="1" hangingPunct="1">
              <a:spcBef>
                <a:spcPct val="50000"/>
              </a:spcBef>
            </a:pPr>
            <a:r>
              <a:rPr lang="it-IT" altLang="it-IT" sz="2400" dirty="0"/>
              <a:t> Applicazione 2 </a:t>
            </a:r>
            <a:r>
              <a:rPr lang="it-IT" altLang="it-IT" sz="2400" dirty="0" err="1"/>
              <a:t>vv</a:t>
            </a:r>
            <a:r>
              <a:rPr lang="it-IT" altLang="it-IT" sz="2400" dirty="0"/>
              <a:t>/settimana fino a 6 mesi di steroidi</a:t>
            </a:r>
          </a:p>
          <a:p>
            <a:pPr eaLnBrk="1" hangingPunct="1">
              <a:spcBef>
                <a:spcPct val="50000"/>
              </a:spcBef>
            </a:pPr>
            <a:r>
              <a:rPr lang="it-IT" altLang="it-IT" sz="2400" dirty="0"/>
              <a:t> Evidenze sull’uso di steroidi topici (</a:t>
            </a:r>
            <a:r>
              <a:rPr lang="it-IT" altLang="it-IT" sz="2400" dirty="0" err="1"/>
              <a:t>clobetasolo</a:t>
            </a:r>
            <a:r>
              <a:rPr lang="it-IT" altLang="it-IT" sz="2400" dirty="0"/>
              <a:t> </a:t>
            </a:r>
            <a:r>
              <a:rPr lang="it-IT" altLang="it-IT" sz="2400" dirty="0" err="1"/>
              <a:t>dipropionato</a:t>
            </a:r>
            <a:r>
              <a:rPr lang="it-IT" altLang="it-IT" sz="2400" dirty="0"/>
              <a:t> 0.05%, </a:t>
            </a:r>
            <a:r>
              <a:rPr lang="it-IT" altLang="it-IT" sz="2400" dirty="0" err="1"/>
              <a:t>fluocinolone</a:t>
            </a:r>
            <a:r>
              <a:rPr lang="it-IT" altLang="it-IT" sz="2400" dirty="0"/>
              <a:t> </a:t>
            </a:r>
            <a:r>
              <a:rPr lang="it-IT" altLang="it-IT" sz="2400" dirty="0" err="1"/>
              <a:t>acetonide</a:t>
            </a:r>
            <a:r>
              <a:rPr lang="it-IT" altLang="it-IT" sz="2400" dirty="0"/>
              <a:t> o </a:t>
            </a:r>
            <a:r>
              <a:rPr lang="it-IT" altLang="it-IT" sz="2400" dirty="0" err="1"/>
              <a:t>betametasone</a:t>
            </a:r>
            <a:r>
              <a:rPr lang="it-IT" altLang="it-IT" sz="2400" dirty="0"/>
              <a:t> </a:t>
            </a:r>
            <a:r>
              <a:rPr lang="it-IT" altLang="it-IT" sz="2400" dirty="0" err="1"/>
              <a:t>valerato</a:t>
            </a:r>
            <a:r>
              <a:rPr lang="it-IT" altLang="it-IT" sz="2400" dirty="0"/>
              <a:t> 0.1%) hanno evidenziato assenza di eventi avversi a lungo termine con dosi fino a 20g/settimana</a:t>
            </a:r>
          </a:p>
          <a:p>
            <a:pPr eaLnBrk="1" hangingPunct="1">
              <a:spcBef>
                <a:spcPct val="50000"/>
              </a:spcBef>
            </a:pPr>
            <a:r>
              <a:rPr lang="it-IT" altLang="it-IT" sz="2400" dirty="0"/>
              <a:t> NO AES a livello dell’asse ipotalamico-pituitario-surrenalico</a:t>
            </a:r>
          </a:p>
          <a:p>
            <a:pPr eaLnBrk="1" hangingPunct="1">
              <a:spcBef>
                <a:spcPct val="50000"/>
              </a:spcBef>
            </a:pPr>
            <a:r>
              <a:rPr lang="it-IT" altLang="it-IT" sz="2400" dirty="0"/>
              <a:t> Purtroppo pochi studi a lungo-termine</a:t>
            </a:r>
          </a:p>
        </p:txBody>
      </p:sp>
    </p:spTree>
    <p:extLst>
      <p:ext uri="{BB962C8B-B14F-4D97-AF65-F5344CB8AC3E}">
        <p14:creationId xmlns:p14="http://schemas.microsoft.com/office/powerpoint/2010/main" val="3973384885"/>
      </p:ext>
    </p:extLst>
  </p:cSld>
  <p:clrMapOvr>
    <a:masterClrMapping/>
  </p:clrMapOvr>
  <p:transition spd="slow">
    <p:strips dir="ru"/>
  </p:transition>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Text Box 4">
            <a:extLst>
              <a:ext uri="{FF2B5EF4-FFF2-40B4-BE49-F238E27FC236}">
                <a16:creationId xmlns:a16="http://schemas.microsoft.com/office/drawing/2014/main" id="{86BB5A35-957B-4D0C-9030-5472C0D508AD}"/>
              </a:ext>
            </a:extLst>
          </p:cNvPr>
          <p:cNvSpPr txBox="1">
            <a:spLocks noChangeArrowheads="1"/>
          </p:cNvSpPr>
          <p:nvPr/>
        </p:nvSpPr>
        <p:spPr bwMode="auto">
          <a:xfrm>
            <a:off x="611188" y="260648"/>
            <a:ext cx="74898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3600" dirty="0">
                <a:solidFill>
                  <a:srgbClr val="FF0000"/>
                </a:solidFill>
              </a:rPr>
              <a:t>Nuovi approcci terapeutici </a:t>
            </a:r>
          </a:p>
        </p:txBody>
      </p:sp>
      <p:sp>
        <p:nvSpPr>
          <p:cNvPr id="236547" name="Text Box 5">
            <a:extLst>
              <a:ext uri="{FF2B5EF4-FFF2-40B4-BE49-F238E27FC236}">
                <a16:creationId xmlns:a16="http://schemas.microsoft.com/office/drawing/2014/main" id="{0A974351-E8C1-4F23-B817-88641BAAF435}"/>
              </a:ext>
            </a:extLst>
          </p:cNvPr>
          <p:cNvSpPr txBox="1">
            <a:spLocks noChangeArrowheads="1"/>
          </p:cNvSpPr>
          <p:nvPr/>
        </p:nvSpPr>
        <p:spPr bwMode="auto">
          <a:xfrm>
            <a:off x="611188" y="1894180"/>
            <a:ext cx="7921252"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it-IT" altLang="it-IT" sz="2400" dirty="0"/>
              <a:t> TP continua</a:t>
            </a:r>
          </a:p>
          <a:p>
            <a:pPr eaLnBrk="1" hangingPunct="1">
              <a:spcBef>
                <a:spcPct val="50000"/>
              </a:spcBef>
            </a:pPr>
            <a:r>
              <a:rPr lang="it-IT" altLang="it-IT" sz="2400" dirty="0"/>
              <a:t> Uso cronico di analoghi della </a:t>
            </a:r>
            <a:r>
              <a:rPr lang="it-IT" altLang="it-IT" sz="2400" dirty="0" err="1"/>
              <a:t>Vit</a:t>
            </a:r>
            <a:r>
              <a:rPr lang="it-IT" altLang="it-IT" sz="2400" dirty="0"/>
              <a:t> D3</a:t>
            </a:r>
          </a:p>
          <a:p>
            <a:pPr eaLnBrk="1" hangingPunct="1">
              <a:spcBef>
                <a:spcPct val="50000"/>
              </a:spcBef>
            </a:pPr>
            <a:r>
              <a:rPr lang="it-IT" altLang="it-IT" sz="2400" dirty="0"/>
              <a:t> Calo PASI</a:t>
            </a:r>
          </a:p>
          <a:p>
            <a:pPr eaLnBrk="1" hangingPunct="1">
              <a:spcBef>
                <a:spcPct val="50000"/>
              </a:spcBef>
            </a:pPr>
            <a:r>
              <a:rPr lang="it-IT" altLang="it-IT" sz="2400" dirty="0"/>
              <a:t> Mantenimento del calo</a:t>
            </a:r>
          </a:p>
          <a:p>
            <a:pPr eaLnBrk="1" hangingPunct="1">
              <a:spcBef>
                <a:spcPct val="50000"/>
              </a:spcBef>
            </a:pPr>
            <a:r>
              <a:rPr lang="it-IT" altLang="it-IT" sz="2400" dirty="0"/>
              <a:t> No AES sull’omeostasi del calcio fino a 18 mesi in alcuni studi</a:t>
            </a:r>
          </a:p>
        </p:txBody>
      </p:sp>
    </p:spTree>
    <p:extLst>
      <p:ext uri="{BB962C8B-B14F-4D97-AF65-F5344CB8AC3E}">
        <p14:creationId xmlns:p14="http://schemas.microsoft.com/office/powerpoint/2010/main" val="1056657566"/>
      </p:ext>
    </p:extLst>
  </p:cSld>
  <p:clrMapOvr>
    <a:masterClrMapping/>
  </p:clrMapOvr>
  <p:transition spd="slow">
    <p:strips dir="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olo 1">
            <a:extLst>
              <a:ext uri="{FF2B5EF4-FFF2-40B4-BE49-F238E27FC236}">
                <a16:creationId xmlns:a16="http://schemas.microsoft.com/office/drawing/2014/main" id="{DCA298D9-681F-41C3-A13C-C70BEABD219E}"/>
              </a:ext>
            </a:extLst>
          </p:cNvPr>
          <p:cNvSpPr>
            <a:spLocks noGrp="1" noChangeArrowheads="1"/>
          </p:cNvSpPr>
          <p:nvPr>
            <p:ph type="title"/>
          </p:nvPr>
        </p:nvSpPr>
        <p:spPr>
          <a:xfrm>
            <a:off x="457200" y="115888"/>
            <a:ext cx="8229600" cy="706437"/>
          </a:xfrm>
        </p:spPr>
        <p:txBody>
          <a:bodyPr/>
          <a:lstStyle/>
          <a:p>
            <a:r>
              <a:rPr lang="it-IT" altLang="it-IT" b="1">
                <a:solidFill>
                  <a:srgbClr val="FF0000"/>
                </a:solidFill>
              </a:rPr>
              <a:t>Veicoli</a:t>
            </a:r>
            <a:endParaRPr lang="en-GB" altLang="it-IT"/>
          </a:p>
        </p:txBody>
      </p:sp>
      <p:sp>
        <p:nvSpPr>
          <p:cNvPr id="27651" name="Segnaposto contenuto 2">
            <a:extLst>
              <a:ext uri="{FF2B5EF4-FFF2-40B4-BE49-F238E27FC236}">
                <a16:creationId xmlns:a16="http://schemas.microsoft.com/office/drawing/2014/main" id="{BC18127E-0558-4C92-9649-0C43DCFDB99D}"/>
              </a:ext>
            </a:extLst>
          </p:cNvPr>
          <p:cNvSpPr>
            <a:spLocks noGrp="1" noChangeArrowheads="1"/>
          </p:cNvSpPr>
          <p:nvPr>
            <p:ph idx="1"/>
          </p:nvPr>
        </p:nvSpPr>
        <p:spPr>
          <a:xfrm>
            <a:off x="457200" y="1125538"/>
            <a:ext cx="8507413" cy="5688012"/>
          </a:xfrm>
        </p:spPr>
        <p:txBody>
          <a:bodyPr/>
          <a:lstStyle/>
          <a:p>
            <a:r>
              <a:rPr lang="en-GB" altLang="it-IT" sz="2800" b="1" dirty="0" err="1">
                <a:solidFill>
                  <a:srgbClr val="FF0000"/>
                </a:solidFill>
              </a:rPr>
              <a:t>Emulsionanti</a:t>
            </a:r>
            <a:endParaRPr lang="en-GB" altLang="it-IT" sz="2800" b="1" dirty="0">
              <a:solidFill>
                <a:srgbClr val="FF0000"/>
              </a:solidFill>
            </a:endParaRPr>
          </a:p>
          <a:p>
            <a:r>
              <a:rPr lang="en-GB" altLang="it-IT" sz="2800" b="1" dirty="0" err="1">
                <a:solidFill>
                  <a:schemeClr val="accent2"/>
                </a:solidFill>
              </a:rPr>
              <a:t>Utilizzati</a:t>
            </a:r>
            <a:r>
              <a:rPr lang="en-GB" altLang="it-IT" sz="2800" b="1" dirty="0">
                <a:solidFill>
                  <a:schemeClr val="accent2"/>
                </a:solidFill>
              </a:rPr>
              <a:t> per </a:t>
            </a:r>
            <a:r>
              <a:rPr lang="en-GB" altLang="it-IT" sz="2800" b="1" dirty="0" err="1">
                <a:solidFill>
                  <a:schemeClr val="accent2"/>
                </a:solidFill>
              </a:rPr>
              <a:t>stabilizzare</a:t>
            </a:r>
            <a:r>
              <a:rPr lang="en-GB" altLang="it-IT" sz="2800" b="1" dirty="0">
                <a:solidFill>
                  <a:schemeClr val="accent2"/>
                </a:solidFill>
              </a:rPr>
              <a:t> le </a:t>
            </a:r>
            <a:r>
              <a:rPr lang="en-GB" altLang="it-IT" sz="2800" b="1" dirty="0" err="1">
                <a:solidFill>
                  <a:schemeClr val="accent2"/>
                </a:solidFill>
              </a:rPr>
              <a:t>emulsioni</a:t>
            </a:r>
            <a:endParaRPr lang="en-GB" altLang="it-IT" sz="2800" b="1" dirty="0">
              <a:solidFill>
                <a:schemeClr val="accent2"/>
              </a:solidFill>
            </a:endParaRPr>
          </a:p>
          <a:p>
            <a:endParaRPr lang="en-GB" altLang="it-IT" sz="2800" b="1" dirty="0">
              <a:solidFill>
                <a:schemeClr val="accent2"/>
              </a:solidFill>
            </a:endParaRPr>
          </a:p>
          <a:p>
            <a:r>
              <a:rPr lang="en-GB" altLang="it-IT" sz="2800" b="1" dirty="0" err="1">
                <a:solidFill>
                  <a:srgbClr val="FF0000"/>
                </a:solidFill>
              </a:rPr>
              <a:t>Sostanze</a:t>
            </a:r>
            <a:r>
              <a:rPr lang="en-GB" altLang="it-IT" sz="2800" b="1" dirty="0">
                <a:solidFill>
                  <a:srgbClr val="FF0000"/>
                </a:solidFill>
              </a:rPr>
              <a:t> </a:t>
            </a:r>
            <a:r>
              <a:rPr lang="en-GB" altLang="it-IT" sz="2800" b="1" dirty="0" err="1">
                <a:solidFill>
                  <a:srgbClr val="FF0000"/>
                </a:solidFill>
              </a:rPr>
              <a:t>gelificanti</a:t>
            </a:r>
            <a:endParaRPr lang="en-GB" altLang="it-IT" sz="2800" b="1" dirty="0">
              <a:solidFill>
                <a:srgbClr val="FF0000"/>
              </a:solidFill>
            </a:endParaRPr>
          </a:p>
          <a:p>
            <a:r>
              <a:rPr lang="en-GB" altLang="it-IT" sz="2800" b="1" dirty="0" err="1">
                <a:solidFill>
                  <a:schemeClr val="accent2"/>
                </a:solidFill>
              </a:rPr>
              <a:t>Macromolecole</a:t>
            </a:r>
            <a:r>
              <a:rPr lang="en-GB" altLang="it-IT" sz="2800" b="1" dirty="0">
                <a:solidFill>
                  <a:schemeClr val="accent2"/>
                </a:solidFill>
              </a:rPr>
              <a:t> </a:t>
            </a:r>
            <a:r>
              <a:rPr lang="en-GB" altLang="it-IT" sz="2800" b="1" dirty="0" err="1">
                <a:solidFill>
                  <a:schemeClr val="accent2"/>
                </a:solidFill>
              </a:rPr>
              <a:t>che</a:t>
            </a:r>
            <a:r>
              <a:rPr lang="en-GB" altLang="it-IT" sz="2800" b="1" dirty="0">
                <a:solidFill>
                  <a:schemeClr val="accent2"/>
                </a:solidFill>
              </a:rPr>
              <a:t> </a:t>
            </a:r>
            <a:r>
              <a:rPr lang="en-GB" altLang="it-IT" sz="2800" b="1" dirty="0" err="1">
                <a:solidFill>
                  <a:schemeClr val="accent2"/>
                </a:solidFill>
              </a:rPr>
              <a:t>aumentano</a:t>
            </a:r>
            <a:r>
              <a:rPr lang="en-GB" altLang="it-IT" sz="2800" b="1" dirty="0">
                <a:solidFill>
                  <a:schemeClr val="accent2"/>
                </a:solidFill>
              </a:rPr>
              <a:t> la </a:t>
            </a:r>
            <a:r>
              <a:rPr lang="en-GB" altLang="it-IT" sz="2800" b="1" dirty="0" err="1">
                <a:solidFill>
                  <a:schemeClr val="accent2"/>
                </a:solidFill>
              </a:rPr>
              <a:t>viscosità</a:t>
            </a:r>
            <a:r>
              <a:rPr lang="en-GB" altLang="it-IT" sz="2800" b="1" dirty="0">
                <a:solidFill>
                  <a:schemeClr val="accent2"/>
                </a:solidFill>
              </a:rPr>
              <a:t> di una </a:t>
            </a:r>
            <a:r>
              <a:rPr lang="en-GB" altLang="it-IT" sz="2800" b="1" dirty="0" err="1">
                <a:solidFill>
                  <a:schemeClr val="accent2"/>
                </a:solidFill>
              </a:rPr>
              <a:t>soluzione</a:t>
            </a:r>
            <a:endParaRPr lang="en-GB" altLang="it-IT" sz="2800" b="1" dirty="0">
              <a:solidFill>
                <a:schemeClr val="accent2"/>
              </a:solidFill>
            </a:endParaRPr>
          </a:p>
          <a:p>
            <a:r>
              <a:rPr lang="en-GB" altLang="it-IT" sz="2800" b="1" dirty="0" err="1">
                <a:solidFill>
                  <a:schemeClr val="accent2"/>
                </a:solidFill>
              </a:rPr>
              <a:t>Acidi</a:t>
            </a:r>
            <a:r>
              <a:rPr lang="en-GB" altLang="it-IT" sz="2800" b="1" dirty="0">
                <a:solidFill>
                  <a:schemeClr val="accent2"/>
                </a:solidFill>
              </a:rPr>
              <a:t> </a:t>
            </a:r>
            <a:r>
              <a:rPr lang="en-GB" altLang="it-IT" sz="2800" b="1" dirty="0" err="1">
                <a:solidFill>
                  <a:schemeClr val="accent2"/>
                </a:solidFill>
              </a:rPr>
              <a:t>poliacrilici</a:t>
            </a:r>
            <a:r>
              <a:rPr lang="en-GB" altLang="it-IT" sz="2800" b="1" dirty="0">
                <a:solidFill>
                  <a:schemeClr val="accent2"/>
                </a:solidFill>
              </a:rPr>
              <a:t> </a:t>
            </a:r>
            <a:r>
              <a:rPr lang="en-GB" altLang="it-IT" sz="2800" b="1" dirty="0" err="1">
                <a:solidFill>
                  <a:schemeClr val="accent2"/>
                </a:solidFill>
              </a:rPr>
              <a:t>sintetici</a:t>
            </a:r>
            <a:r>
              <a:rPr lang="en-GB" altLang="it-IT" sz="2800" b="1" dirty="0">
                <a:solidFill>
                  <a:schemeClr val="accent2"/>
                </a:solidFill>
              </a:rPr>
              <a:t> e </a:t>
            </a:r>
            <a:r>
              <a:rPr lang="en-GB" altLang="it-IT" sz="2800" b="1" dirty="0" err="1">
                <a:solidFill>
                  <a:schemeClr val="accent2"/>
                </a:solidFill>
              </a:rPr>
              <a:t>derivati</a:t>
            </a:r>
            <a:r>
              <a:rPr lang="en-GB" altLang="it-IT" sz="2800" b="1" dirty="0">
                <a:solidFill>
                  <a:schemeClr val="accent2"/>
                </a:solidFill>
              </a:rPr>
              <a:t> </a:t>
            </a:r>
            <a:r>
              <a:rPr lang="en-GB" altLang="it-IT" sz="2800" b="1" dirty="0" err="1">
                <a:solidFill>
                  <a:schemeClr val="accent2"/>
                </a:solidFill>
              </a:rPr>
              <a:t>della</a:t>
            </a:r>
            <a:r>
              <a:rPr lang="en-GB" altLang="it-IT" sz="2800" b="1" dirty="0">
                <a:solidFill>
                  <a:schemeClr val="accent2"/>
                </a:solidFill>
              </a:rPr>
              <a:t> </a:t>
            </a:r>
            <a:r>
              <a:rPr lang="en-GB" altLang="it-IT" sz="2800" b="1" dirty="0" err="1">
                <a:solidFill>
                  <a:schemeClr val="accent2"/>
                </a:solidFill>
              </a:rPr>
              <a:t>cellulosa</a:t>
            </a:r>
            <a:r>
              <a:rPr lang="en-GB" altLang="it-IT" sz="2800" b="1" dirty="0">
                <a:solidFill>
                  <a:schemeClr val="accent2"/>
                </a:solidFill>
              </a:rPr>
              <a:t> </a:t>
            </a:r>
            <a:r>
              <a:rPr lang="en-GB" altLang="it-IT" sz="2800" b="1" dirty="0" err="1">
                <a:solidFill>
                  <a:schemeClr val="accent2"/>
                </a:solidFill>
              </a:rPr>
              <a:t>semisintetica</a:t>
            </a:r>
            <a:r>
              <a:rPr lang="en-GB" altLang="it-IT" sz="2800" b="1" dirty="0">
                <a:solidFill>
                  <a:schemeClr val="accent2"/>
                </a:solidFill>
              </a:rPr>
              <a:t> (sodio </a:t>
            </a:r>
            <a:r>
              <a:rPr lang="en-GB" altLang="it-IT" sz="2800" b="1" dirty="0" err="1">
                <a:solidFill>
                  <a:schemeClr val="accent2"/>
                </a:solidFill>
              </a:rPr>
              <a:t>caramelloso</a:t>
            </a:r>
            <a:r>
              <a:rPr lang="en-GB" altLang="it-IT" sz="2800" b="1" dirty="0">
                <a:solidFill>
                  <a:schemeClr val="accent2"/>
                </a:solidFill>
              </a:rPr>
              <a:t>, </a:t>
            </a:r>
            <a:r>
              <a:rPr lang="en-GB" altLang="it-IT" sz="2800" b="1" dirty="0" err="1">
                <a:solidFill>
                  <a:schemeClr val="accent2"/>
                </a:solidFill>
              </a:rPr>
              <a:t>idrossietil</a:t>
            </a:r>
            <a:r>
              <a:rPr lang="en-GB" altLang="it-IT" sz="2800" b="1" dirty="0">
                <a:solidFill>
                  <a:schemeClr val="accent2"/>
                </a:solidFill>
              </a:rPr>
              <a:t> cellulose)</a:t>
            </a:r>
          </a:p>
        </p:txBody>
      </p:sp>
    </p:spTree>
    <p:extLst>
      <p:ext uri="{BB962C8B-B14F-4D97-AF65-F5344CB8AC3E}">
        <p14:creationId xmlns:p14="http://schemas.microsoft.com/office/powerpoint/2010/main" val="2828931901"/>
      </p:ext>
    </p:extLst>
  </p:cSld>
  <p:clrMapOvr>
    <a:masterClrMapping/>
  </p:clrMapOvr>
  <p:transition spd="slow">
    <p:strips dir="ru"/>
  </p:transition>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Text Box 4">
            <a:extLst>
              <a:ext uri="{FF2B5EF4-FFF2-40B4-BE49-F238E27FC236}">
                <a16:creationId xmlns:a16="http://schemas.microsoft.com/office/drawing/2014/main" id="{86BB5A35-957B-4D0C-9030-5472C0D508AD}"/>
              </a:ext>
            </a:extLst>
          </p:cNvPr>
          <p:cNvSpPr txBox="1">
            <a:spLocks noChangeArrowheads="1"/>
          </p:cNvSpPr>
          <p:nvPr/>
        </p:nvSpPr>
        <p:spPr bwMode="auto">
          <a:xfrm>
            <a:off x="611188" y="260648"/>
            <a:ext cx="74898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3600" dirty="0">
                <a:solidFill>
                  <a:srgbClr val="FF0000"/>
                </a:solidFill>
              </a:rPr>
              <a:t>Nuovi approcci terapeutici </a:t>
            </a:r>
          </a:p>
        </p:txBody>
      </p:sp>
      <p:sp>
        <p:nvSpPr>
          <p:cNvPr id="236547" name="Text Box 5">
            <a:extLst>
              <a:ext uri="{FF2B5EF4-FFF2-40B4-BE49-F238E27FC236}">
                <a16:creationId xmlns:a16="http://schemas.microsoft.com/office/drawing/2014/main" id="{0A974351-E8C1-4F23-B817-88641BAAF435}"/>
              </a:ext>
            </a:extLst>
          </p:cNvPr>
          <p:cNvSpPr txBox="1">
            <a:spLocks noChangeArrowheads="1"/>
          </p:cNvSpPr>
          <p:nvPr/>
        </p:nvSpPr>
        <p:spPr bwMode="auto">
          <a:xfrm>
            <a:off x="611188" y="1894180"/>
            <a:ext cx="7921252"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it-IT" altLang="it-IT" sz="2400" dirty="0"/>
              <a:t> TP continua</a:t>
            </a:r>
          </a:p>
          <a:p>
            <a:pPr eaLnBrk="1" hangingPunct="1">
              <a:spcBef>
                <a:spcPct val="50000"/>
              </a:spcBef>
            </a:pPr>
            <a:r>
              <a:rPr lang="it-IT" altLang="it-IT" sz="2400" dirty="0"/>
              <a:t> Pochi report sull’uso di farmaci off-label come gli inibitori topici della </a:t>
            </a:r>
            <a:r>
              <a:rPr lang="it-IT" altLang="it-IT" sz="2400" dirty="0" err="1"/>
              <a:t>calcineurina</a:t>
            </a:r>
            <a:endParaRPr lang="it-IT" altLang="it-IT" sz="2400" dirty="0"/>
          </a:p>
          <a:p>
            <a:pPr eaLnBrk="1" hangingPunct="1">
              <a:spcBef>
                <a:spcPct val="50000"/>
              </a:spcBef>
            </a:pPr>
            <a:r>
              <a:rPr lang="it-IT" altLang="it-IT" sz="2400" dirty="0"/>
              <a:t> Studi rari</a:t>
            </a:r>
          </a:p>
          <a:p>
            <a:pPr eaLnBrk="1" hangingPunct="1">
              <a:spcBef>
                <a:spcPct val="50000"/>
              </a:spcBef>
            </a:pPr>
            <a:r>
              <a:rPr lang="it-IT" altLang="it-IT" sz="2400" dirty="0"/>
              <a:t> Limitati a &lt; 12 settimane</a:t>
            </a:r>
          </a:p>
          <a:p>
            <a:pPr eaLnBrk="1" hangingPunct="1">
              <a:spcBef>
                <a:spcPct val="50000"/>
              </a:spcBef>
            </a:pPr>
            <a:r>
              <a:rPr lang="it-IT" altLang="it-IT" sz="2400" dirty="0"/>
              <a:t> Aree specifiche (genitali/unghie)</a:t>
            </a:r>
          </a:p>
        </p:txBody>
      </p:sp>
    </p:spTree>
    <p:extLst>
      <p:ext uri="{BB962C8B-B14F-4D97-AF65-F5344CB8AC3E}">
        <p14:creationId xmlns:p14="http://schemas.microsoft.com/office/powerpoint/2010/main" val="4191529377"/>
      </p:ext>
    </p:extLst>
  </p:cSld>
  <p:clrMapOvr>
    <a:masterClrMapping/>
  </p:clrMapOvr>
  <p:transition spd="slow">
    <p:strips dir="ru"/>
  </p:transition>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Text Box 4">
            <a:extLst>
              <a:ext uri="{FF2B5EF4-FFF2-40B4-BE49-F238E27FC236}">
                <a16:creationId xmlns:a16="http://schemas.microsoft.com/office/drawing/2014/main" id="{86BB5A35-957B-4D0C-9030-5472C0D508AD}"/>
              </a:ext>
            </a:extLst>
          </p:cNvPr>
          <p:cNvSpPr txBox="1">
            <a:spLocks noChangeArrowheads="1"/>
          </p:cNvSpPr>
          <p:nvPr/>
        </p:nvSpPr>
        <p:spPr bwMode="auto">
          <a:xfrm>
            <a:off x="611188" y="260648"/>
            <a:ext cx="74898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3600" dirty="0">
                <a:solidFill>
                  <a:srgbClr val="FF0000"/>
                </a:solidFill>
              </a:rPr>
              <a:t>Nuovi approcci terapeutici </a:t>
            </a:r>
          </a:p>
        </p:txBody>
      </p:sp>
      <p:sp>
        <p:nvSpPr>
          <p:cNvPr id="236547" name="Text Box 5">
            <a:extLst>
              <a:ext uri="{FF2B5EF4-FFF2-40B4-BE49-F238E27FC236}">
                <a16:creationId xmlns:a16="http://schemas.microsoft.com/office/drawing/2014/main" id="{0A974351-E8C1-4F23-B817-88641BAAF435}"/>
              </a:ext>
            </a:extLst>
          </p:cNvPr>
          <p:cNvSpPr txBox="1">
            <a:spLocks noChangeArrowheads="1"/>
          </p:cNvSpPr>
          <p:nvPr/>
        </p:nvSpPr>
        <p:spPr bwMode="auto">
          <a:xfrm>
            <a:off x="611188" y="1894180"/>
            <a:ext cx="7921252"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it-IT" altLang="it-IT" sz="2400" dirty="0"/>
              <a:t> TP cronica intermittente</a:t>
            </a:r>
          </a:p>
          <a:p>
            <a:pPr eaLnBrk="1" hangingPunct="1">
              <a:spcBef>
                <a:spcPct val="50000"/>
              </a:spcBef>
            </a:pPr>
            <a:r>
              <a:rPr lang="it-IT" altLang="it-IT" sz="2400" dirty="0"/>
              <a:t> Usata con prodotti che combinano </a:t>
            </a:r>
            <a:r>
              <a:rPr lang="it-IT" altLang="it-IT" sz="2400" dirty="0" err="1"/>
              <a:t>cacipotriolo</a:t>
            </a:r>
            <a:r>
              <a:rPr lang="it-IT" altLang="it-IT" sz="2400" dirty="0"/>
              <a:t> con </a:t>
            </a:r>
            <a:r>
              <a:rPr lang="it-IT" altLang="it-IT" sz="2400" dirty="0" err="1"/>
              <a:t>betametasone</a:t>
            </a:r>
            <a:r>
              <a:rPr lang="it-IT" altLang="it-IT" sz="2400" dirty="0"/>
              <a:t> </a:t>
            </a:r>
            <a:r>
              <a:rPr lang="it-IT" altLang="it-IT" sz="2400" dirty="0" err="1"/>
              <a:t>dipropionato</a:t>
            </a:r>
            <a:r>
              <a:rPr lang="it-IT" altLang="it-IT" sz="2400" dirty="0"/>
              <a:t> (Cal/BD)</a:t>
            </a:r>
          </a:p>
          <a:p>
            <a:pPr eaLnBrk="1" hangingPunct="1">
              <a:spcBef>
                <a:spcPct val="50000"/>
              </a:spcBef>
            </a:pPr>
            <a:r>
              <a:rPr lang="it-IT" altLang="it-IT" sz="2400" dirty="0"/>
              <a:t> Azione antinfiammatoria con riduzione </a:t>
            </a:r>
            <a:r>
              <a:rPr lang="it-IT" altLang="it-IT" sz="2400" dirty="0" err="1"/>
              <a:t>TNFa</a:t>
            </a:r>
            <a:r>
              <a:rPr lang="it-IT" altLang="it-IT" sz="2400" dirty="0"/>
              <a:t>, IL-23</a:t>
            </a:r>
          </a:p>
          <a:p>
            <a:pPr eaLnBrk="1" hangingPunct="1">
              <a:spcBef>
                <a:spcPct val="50000"/>
              </a:spcBef>
            </a:pPr>
            <a:r>
              <a:rPr lang="it-IT" altLang="it-IT" sz="2400" dirty="0"/>
              <a:t> Molte formulazioni, gel, unguenti</a:t>
            </a:r>
          </a:p>
          <a:p>
            <a:pPr eaLnBrk="1" hangingPunct="1">
              <a:spcBef>
                <a:spcPct val="50000"/>
              </a:spcBef>
            </a:pPr>
            <a:r>
              <a:rPr lang="it-IT" altLang="it-IT" sz="2400" dirty="0"/>
              <a:t> La più efficace è in schiuma</a:t>
            </a:r>
          </a:p>
          <a:p>
            <a:pPr eaLnBrk="1" hangingPunct="1">
              <a:spcBef>
                <a:spcPct val="50000"/>
              </a:spcBef>
            </a:pPr>
            <a:r>
              <a:rPr lang="it-IT" altLang="it-IT" sz="2400" dirty="0"/>
              <a:t> Effetto di soprasaturazione del veicolo con maggiore biodisponibilità e penetrazione cutanea</a:t>
            </a:r>
          </a:p>
        </p:txBody>
      </p:sp>
    </p:spTree>
    <p:extLst>
      <p:ext uri="{BB962C8B-B14F-4D97-AF65-F5344CB8AC3E}">
        <p14:creationId xmlns:p14="http://schemas.microsoft.com/office/powerpoint/2010/main" val="1172675602"/>
      </p:ext>
    </p:extLst>
  </p:cSld>
  <p:clrMapOvr>
    <a:masterClrMapping/>
  </p:clrMapOvr>
  <p:transition spd="slow">
    <p:strips dir="ru"/>
  </p:transition>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Text Box 4">
            <a:extLst>
              <a:ext uri="{FF2B5EF4-FFF2-40B4-BE49-F238E27FC236}">
                <a16:creationId xmlns:a16="http://schemas.microsoft.com/office/drawing/2014/main" id="{86BB5A35-957B-4D0C-9030-5472C0D508AD}"/>
              </a:ext>
            </a:extLst>
          </p:cNvPr>
          <p:cNvSpPr txBox="1">
            <a:spLocks noChangeArrowheads="1"/>
          </p:cNvSpPr>
          <p:nvPr/>
        </p:nvSpPr>
        <p:spPr bwMode="auto">
          <a:xfrm>
            <a:off x="611188" y="260648"/>
            <a:ext cx="74898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3600" dirty="0">
                <a:solidFill>
                  <a:srgbClr val="FF0000"/>
                </a:solidFill>
              </a:rPr>
              <a:t>Nuovi approcci terapeutici </a:t>
            </a:r>
          </a:p>
        </p:txBody>
      </p:sp>
      <p:sp>
        <p:nvSpPr>
          <p:cNvPr id="236547" name="Text Box 5">
            <a:extLst>
              <a:ext uri="{FF2B5EF4-FFF2-40B4-BE49-F238E27FC236}">
                <a16:creationId xmlns:a16="http://schemas.microsoft.com/office/drawing/2014/main" id="{0A974351-E8C1-4F23-B817-88641BAAF435}"/>
              </a:ext>
            </a:extLst>
          </p:cNvPr>
          <p:cNvSpPr txBox="1">
            <a:spLocks noChangeArrowheads="1"/>
          </p:cNvSpPr>
          <p:nvPr/>
        </p:nvSpPr>
        <p:spPr bwMode="auto">
          <a:xfrm>
            <a:off x="611188" y="1700808"/>
            <a:ext cx="7921252"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it-IT" altLang="it-IT" sz="2400" dirty="0"/>
              <a:t> TP cronica intermittente</a:t>
            </a:r>
          </a:p>
          <a:p>
            <a:pPr eaLnBrk="1" hangingPunct="1">
              <a:spcBef>
                <a:spcPct val="50000"/>
              </a:spcBef>
            </a:pPr>
            <a:r>
              <a:rPr lang="it-IT" altLang="it-IT" sz="2400" dirty="0"/>
              <a:t> Studi sia con TP cronica con Cal/BD con pochi effetti avversi per un uso fino a 52 settimane</a:t>
            </a:r>
          </a:p>
          <a:p>
            <a:pPr eaLnBrk="1" hangingPunct="1">
              <a:spcBef>
                <a:spcPct val="50000"/>
              </a:spcBef>
            </a:pPr>
            <a:r>
              <a:rPr lang="it-IT" altLang="it-IT" sz="2400" dirty="0"/>
              <a:t> Maggiore efficacia rispetto all’impiego del solo </a:t>
            </a:r>
            <a:r>
              <a:rPr lang="it-IT" altLang="it-IT" sz="2400" dirty="0" err="1"/>
              <a:t>calcipotriolo</a:t>
            </a:r>
            <a:endParaRPr lang="it-IT" altLang="it-IT" sz="2400" dirty="0"/>
          </a:p>
          <a:p>
            <a:pPr eaLnBrk="1" hangingPunct="1">
              <a:spcBef>
                <a:spcPct val="50000"/>
              </a:spcBef>
            </a:pPr>
            <a:r>
              <a:rPr lang="it-IT" altLang="it-IT" sz="2400" dirty="0"/>
              <a:t>Schema di applicazione 1 </a:t>
            </a:r>
            <a:r>
              <a:rPr lang="it-IT" altLang="it-IT" sz="2400" dirty="0" err="1"/>
              <a:t>vv</a:t>
            </a:r>
            <a:r>
              <a:rPr lang="it-IT" altLang="it-IT" sz="2400" dirty="0"/>
              <a:t>/die per 4 settimane, poi ripetere in caso di recidiva</a:t>
            </a:r>
          </a:p>
          <a:p>
            <a:pPr eaLnBrk="1" hangingPunct="1">
              <a:spcBef>
                <a:spcPct val="50000"/>
              </a:spcBef>
            </a:pPr>
            <a:r>
              <a:rPr lang="it-IT" altLang="it-IT" sz="2400" dirty="0"/>
              <a:t> Studi con TP cronica intermittente hanno dato risultati analoghi con controllo della PSO fino a 26 settimane </a:t>
            </a:r>
          </a:p>
          <a:p>
            <a:pPr eaLnBrk="1" hangingPunct="1">
              <a:spcBef>
                <a:spcPct val="50000"/>
              </a:spcBef>
            </a:pPr>
            <a:r>
              <a:rPr lang="it-IT" altLang="it-IT" sz="2400" dirty="0"/>
              <a:t>Studi principalmente su psoriasi del CC</a:t>
            </a:r>
          </a:p>
        </p:txBody>
      </p:sp>
    </p:spTree>
    <p:extLst>
      <p:ext uri="{BB962C8B-B14F-4D97-AF65-F5344CB8AC3E}">
        <p14:creationId xmlns:p14="http://schemas.microsoft.com/office/powerpoint/2010/main" val="1279175030"/>
      </p:ext>
    </p:extLst>
  </p:cSld>
  <p:clrMapOvr>
    <a:masterClrMapping/>
  </p:clrMapOvr>
  <p:transition spd="slow">
    <p:strips dir="ru"/>
  </p:transition>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Text Box 4">
            <a:extLst>
              <a:ext uri="{FF2B5EF4-FFF2-40B4-BE49-F238E27FC236}">
                <a16:creationId xmlns:a16="http://schemas.microsoft.com/office/drawing/2014/main" id="{86BB5A35-957B-4D0C-9030-5472C0D508AD}"/>
              </a:ext>
            </a:extLst>
          </p:cNvPr>
          <p:cNvSpPr txBox="1">
            <a:spLocks noChangeArrowheads="1"/>
          </p:cNvSpPr>
          <p:nvPr/>
        </p:nvSpPr>
        <p:spPr bwMode="auto">
          <a:xfrm>
            <a:off x="611188" y="260648"/>
            <a:ext cx="74898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3600" dirty="0">
                <a:solidFill>
                  <a:srgbClr val="FF0000"/>
                </a:solidFill>
              </a:rPr>
              <a:t>Nuovi approcci terapeutici </a:t>
            </a:r>
          </a:p>
        </p:txBody>
      </p:sp>
      <p:sp>
        <p:nvSpPr>
          <p:cNvPr id="236547" name="Text Box 5">
            <a:extLst>
              <a:ext uri="{FF2B5EF4-FFF2-40B4-BE49-F238E27FC236}">
                <a16:creationId xmlns:a16="http://schemas.microsoft.com/office/drawing/2014/main" id="{0A974351-E8C1-4F23-B817-88641BAAF435}"/>
              </a:ext>
            </a:extLst>
          </p:cNvPr>
          <p:cNvSpPr txBox="1">
            <a:spLocks noChangeArrowheads="1"/>
          </p:cNvSpPr>
          <p:nvPr/>
        </p:nvSpPr>
        <p:spPr bwMode="auto">
          <a:xfrm>
            <a:off x="611188" y="1894180"/>
            <a:ext cx="7921252"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it-IT" altLang="it-IT" sz="2400" dirty="0"/>
              <a:t> TP step-down</a:t>
            </a:r>
          </a:p>
          <a:p>
            <a:pPr eaLnBrk="1" hangingPunct="1">
              <a:spcBef>
                <a:spcPct val="50000"/>
              </a:spcBef>
            </a:pPr>
            <a:r>
              <a:rPr lang="it-IT" altLang="it-IT" sz="2400" dirty="0"/>
              <a:t> Consiste nell’iniziare con l’applicazione quotidiana del topico</a:t>
            </a:r>
          </a:p>
          <a:p>
            <a:pPr eaLnBrk="1" hangingPunct="1">
              <a:spcBef>
                <a:spcPct val="50000"/>
              </a:spcBef>
            </a:pPr>
            <a:r>
              <a:rPr lang="it-IT" altLang="it-IT" sz="2400" dirty="0"/>
              <a:t> Riduzione della frequenza di applicazione</a:t>
            </a:r>
          </a:p>
          <a:p>
            <a:pPr eaLnBrk="1" hangingPunct="1">
              <a:spcBef>
                <a:spcPct val="50000"/>
              </a:spcBef>
            </a:pPr>
            <a:r>
              <a:rPr lang="it-IT" altLang="it-IT" sz="2400" dirty="0"/>
              <a:t> Principali studi nella PSO del cc con </a:t>
            </a:r>
            <a:r>
              <a:rPr lang="it-IT" altLang="it-IT" sz="2400" dirty="0" err="1"/>
              <a:t>clobetasolo</a:t>
            </a:r>
            <a:r>
              <a:rPr lang="it-IT" altLang="it-IT" sz="2400" dirty="0"/>
              <a:t> </a:t>
            </a:r>
            <a:r>
              <a:rPr lang="it-IT" altLang="it-IT" sz="2400" dirty="0" err="1"/>
              <a:t>dipropionato</a:t>
            </a:r>
            <a:r>
              <a:rPr lang="it-IT" altLang="it-IT" sz="2400" dirty="0"/>
              <a:t> veicolato in shampoo</a:t>
            </a:r>
          </a:p>
          <a:p>
            <a:pPr eaLnBrk="1" hangingPunct="1">
              <a:spcBef>
                <a:spcPct val="50000"/>
              </a:spcBef>
            </a:pPr>
            <a:r>
              <a:rPr lang="it-IT" altLang="it-IT" sz="2400" dirty="0"/>
              <a:t> Induzione: 1 applicazione al giorno per 4 settimane </a:t>
            </a:r>
            <a:r>
              <a:rPr lang="it-IT" altLang="it-IT" sz="2400" dirty="0">
                <a:sym typeface="Wingdings" panose="05000000000000000000" pitchFamily="2" charset="2"/>
              </a:rPr>
              <a:t> 2 applicazioni a settimana fino a 6 mesi</a:t>
            </a:r>
          </a:p>
        </p:txBody>
      </p:sp>
    </p:spTree>
    <p:extLst>
      <p:ext uri="{BB962C8B-B14F-4D97-AF65-F5344CB8AC3E}">
        <p14:creationId xmlns:p14="http://schemas.microsoft.com/office/powerpoint/2010/main" val="1375867266"/>
      </p:ext>
    </p:extLst>
  </p:cSld>
  <p:clrMapOvr>
    <a:masterClrMapping/>
  </p:clrMapOvr>
  <p:transition spd="slow">
    <p:strips dir="ru"/>
  </p:transition>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Text Box 4">
            <a:extLst>
              <a:ext uri="{FF2B5EF4-FFF2-40B4-BE49-F238E27FC236}">
                <a16:creationId xmlns:a16="http://schemas.microsoft.com/office/drawing/2014/main" id="{86BB5A35-957B-4D0C-9030-5472C0D508AD}"/>
              </a:ext>
            </a:extLst>
          </p:cNvPr>
          <p:cNvSpPr txBox="1">
            <a:spLocks noChangeArrowheads="1"/>
          </p:cNvSpPr>
          <p:nvPr/>
        </p:nvSpPr>
        <p:spPr bwMode="auto">
          <a:xfrm>
            <a:off x="611188" y="260648"/>
            <a:ext cx="74898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3600" dirty="0">
                <a:solidFill>
                  <a:srgbClr val="FF0000"/>
                </a:solidFill>
              </a:rPr>
              <a:t>Nuovi approcci terapeutici </a:t>
            </a:r>
          </a:p>
        </p:txBody>
      </p:sp>
      <p:sp>
        <p:nvSpPr>
          <p:cNvPr id="236547" name="Text Box 5">
            <a:extLst>
              <a:ext uri="{FF2B5EF4-FFF2-40B4-BE49-F238E27FC236}">
                <a16:creationId xmlns:a16="http://schemas.microsoft.com/office/drawing/2014/main" id="{0A974351-E8C1-4F23-B817-88641BAAF435}"/>
              </a:ext>
            </a:extLst>
          </p:cNvPr>
          <p:cNvSpPr txBox="1">
            <a:spLocks noChangeArrowheads="1"/>
          </p:cNvSpPr>
          <p:nvPr/>
        </p:nvSpPr>
        <p:spPr bwMode="auto">
          <a:xfrm>
            <a:off x="611188" y="1894180"/>
            <a:ext cx="7921252"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it-IT" altLang="it-IT" sz="2400" dirty="0"/>
              <a:t> TP step-down</a:t>
            </a:r>
          </a:p>
          <a:p>
            <a:pPr eaLnBrk="1" hangingPunct="1">
              <a:spcBef>
                <a:spcPct val="50000"/>
              </a:spcBef>
            </a:pPr>
            <a:r>
              <a:rPr lang="it-IT" altLang="it-IT" sz="2400" dirty="0"/>
              <a:t> Stessi risultati con l’applicazione di Cal/BD in gel </a:t>
            </a:r>
          </a:p>
          <a:p>
            <a:pPr eaLnBrk="1" hangingPunct="1">
              <a:spcBef>
                <a:spcPct val="50000"/>
              </a:spcBef>
            </a:pPr>
            <a:r>
              <a:rPr lang="it-IT" altLang="it-IT" sz="2400" dirty="0">
                <a:sym typeface="Wingdings" panose="05000000000000000000" pitchFamily="2" charset="2"/>
              </a:rPr>
              <a:t> Analogo schema TP</a:t>
            </a:r>
          </a:p>
          <a:p>
            <a:pPr eaLnBrk="1" hangingPunct="1">
              <a:spcBef>
                <a:spcPct val="50000"/>
              </a:spcBef>
            </a:pPr>
            <a:r>
              <a:rPr lang="it-IT" altLang="it-IT" sz="2400" dirty="0">
                <a:sym typeface="Wingdings" panose="05000000000000000000" pitchFamily="2" charset="2"/>
              </a:rPr>
              <a:t> Maggiore efficacia nel controllare la PSO del cc rispetto alla terapia «on demand»</a:t>
            </a:r>
          </a:p>
          <a:p>
            <a:pPr eaLnBrk="1" hangingPunct="1">
              <a:spcBef>
                <a:spcPct val="50000"/>
              </a:spcBef>
            </a:pPr>
            <a:r>
              <a:rPr lang="it-IT" altLang="it-IT" sz="2400" dirty="0">
                <a:sym typeface="Wingdings" panose="05000000000000000000" pitchFamily="2" charset="2"/>
              </a:rPr>
              <a:t> Inoltre in altri studi </a:t>
            </a:r>
            <a:r>
              <a:rPr lang="it-IT" altLang="it-IT" sz="2400" dirty="0"/>
              <a:t>Cal/BD in gel </a:t>
            </a:r>
            <a:r>
              <a:rPr lang="it-IT" altLang="it-IT" sz="2400" dirty="0">
                <a:sym typeface="Wingdings" panose="05000000000000000000" pitchFamily="2" charset="2"/>
              </a:rPr>
              <a:t>si è dimostrato più efficace dell’uso del </a:t>
            </a:r>
            <a:r>
              <a:rPr lang="it-IT" altLang="it-IT" sz="2400" dirty="0" err="1">
                <a:sym typeface="Wingdings" panose="05000000000000000000" pitchFamily="2" charset="2"/>
              </a:rPr>
              <a:t>calcipotriolo</a:t>
            </a:r>
            <a:r>
              <a:rPr lang="it-IT" altLang="it-IT" sz="2400" dirty="0">
                <a:sym typeface="Wingdings" panose="05000000000000000000" pitchFamily="2" charset="2"/>
              </a:rPr>
              <a:t> in unguento applicato con analogo schema</a:t>
            </a:r>
            <a:endParaRPr lang="it-IT" altLang="it-IT" sz="2400" dirty="0"/>
          </a:p>
        </p:txBody>
      </p:sp>
    </p:spTree>
    <p:extLst>
      <p:ext uri="{BB962C8B-B14F-4D97-AF65-F5344CB8AC3E}">
        <p14:creationId xmlns:p14="http://schemas.microsoft.com/office/powerpoint/2010/main" val="1307200080"/>
      </p:ext>
    </p:extLst>
  </p:cSld>
  <p:clrMapOvr>
    <a:masterClrMapping/>
  </p:clrMapOvr>
  <p:transition spd="slow">
    <p:strips dir="ru"/>
  </p:transition>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Text Box 4">
            <a:extLst>
              <a:ext uri="{FF2B5EF4-FFF2-40B4-BE49-F238E27FC236}">
                <a16:creationId xmlns:a16="http://schemas.microsoft.com/office/drawing/2014/main" id="{86BB5A35-957B-4D0C-9030-5472C0D508AD}"/>
              </a:ext>
            </a:extLst>
          </p:cNvPr>
          <p:cNvSpPr txBox="1">
            <a:spLocks noChangeArrowheads="1"/>
          </p:cNvSpPr>
          <p:nvPr/>
        </p:nvSpPr>
        <p:spPr bwMode="auto">
          <a:xfrm>
            <a:off x="611188" y="260648"/>
            <a:ext cx="74898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3600" dirty="0">
                <a:solidFill>
                  <a:srgbClr val="FF0000"/>
                </a:solidFill>
              </a:rPr>
              <a:t>Nuovi approcci terapeutici </a:t>
            </a:r>
          </a:p>
        </p:txBody>
      </p:sp>
      <p:sp>
        <p:nvSpPr>
          <p:cNvPr id="236547" name="Text Box 5">
            <a:extLst>
              <a:ext uri="{FF2B5EF4-FFF2-40B4-BE49-F238E27FC236}">
                <a16:creationId xmlns:a16="http://schemas.microsoft.com/office/drawing/2014/main" id="{0A974351-E8C1-4F23-B817-88641BAAF435}"/>
              </a:ext>
            </a:extLst>
          </p:cNvPr>
          <p:cNvSpPr txBox="1">
            <a:spLocks noChangeArrowheads="1"/>
          </p:cNvSpPr>
          <p:nvPr/>
        </p:nvSpPr>
        <p:spPr bwMode="auto">
          <a:xfrm>
            <a:off x="611188" y="1894180"/>
            <a:ext cx="7921252"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it-IT" altLang="it-IT" sz="2400" dirty="0"/>
              <a:t> TP step-down</a:t>
            </a:r>
          </a:p>
          <a:p>
            <a:pPr eaLnBrk="1" hangingPunct="1">
              <a:spcBef>
                <a:spcPct val="50000"/>
              </a:spcBef>
            </a:pPr>
            <a:r>
              <a:rPr lang="it-IT" altLang="it-IT" sz="2400" dirty="0"/>
              <a:t> Nel caso del Cal/BD in gel alcuni studi sulla PSO volgare hanno indagato la frequenza minima efficace</a:t>
            </a:r>
          </a:p>
          <a:p>
            <a:pPr eaLnBrk="1" hangingPunct="1">
              <a:spcBef>
                <a:spcPct val="50000"/>
              </a:spcBef>
            </a:pPr>
            <a:r>
              <a:rPr lang="it-IT" altLang="it-IT" sz="2400" dirty="0">
                <a:sym typeface="Wingdings" panose="05000000000000000000" pitchFamily="2" charset="2"/>
              </a:rPr>
              <a:t> Comparazione 2 </a:t>
            </a:r>
            <a:r>
              <a:rPr lang="it-IT" altLang="it-IT" sz="2400" dirty="0" err="1">
                <a:sym typeface="Wingdings" panose="05000000000000000000" pitchFamily="2" charset="2"/>
              </a:rPr>
              <a:t>vv</a:t>
            </a:r>
            <a:r>
              <a:rPr lang="it-IT" altLang="it-IT" sz="2400" dirty="0">
                <a:sym typeface="Wingdings" panose="05000000000000000000" pitchFamily="2" charset="2"/>
              </a:rPr>
              <a:t>/</a:t>
            </a:r>
            <a:r>
              <a:rPr lang="it-IT" altLang="it-IT" sz="2400" dirty="0" err="1">
                <a:sym typeface="Wingdings" panose="05000000000000000000" pitchFamily="2" charset="2"/>
              </a:rPr>
              <a:t>sett</a:t>
            </a:r>
            <a:r>
              <a:rPr lang="it-IT" altLang="it-IT" sz="2400" dirty="0">
                <a:sym typeface="Wingdings" panose="05000000000000000000" pitchFamily="2" charset="2"/>
              </a:rPr>
              <a:t> vs 1 </a:t>
            </a:r>
            <a:r>
              <a:rPr lang="it-IT" altLang="it-IT" sz="2400" dirty="0" err="1">
                <a:sym typeface="Wingdings" panose="05000000000000000000" pitchFamily="2" charset="2"/>
              </a:rPr>
              <a:t>vv</a:t>
            </a:r>
            <a:r>
              <a:rPr lang="it-IT" altLang="it-IT" sz="2400" dirty="0">
                <a:sym typeface="Wingdings" panose="05000000000000000000" pitchFamily="2" charset="2"/>
              </a:rPr>
              <a:t>/</a:t>
            </a:r>
            <a:r>
              <a:rPr lang="it-IT" altLang="it-IT" sz="2400" dirty="0" err="1">
                <a:sym typeface="Wingdings" panose="05000000000000000000" pitchFamily="2" charset="2"/>
              </a:rPr>
              <a:t>stt</a:t>
            </a:r>
            <a:endParaRPr lang="it-IT" altLang="it-IT" sz="2400" dirty="0">
              <a:sym typeface="Wingdings" panose="05000000000000000000" pitchFamily="2" charset="2"/>
            </a:endParaRPr>
          </a:p>
          <a:p>
            <a:pPr eaLnBrk="1" hangingPunct="1">
              <a:spcBef>
                <a:spcPct val="50000"/>
              </a:spcBef>
            </a:pPr>
            <a:r>
              <a:rPr lang="it-IT" altLang="it-IT" sz="2400" dirty="0">
                <a:sym typeface="Wingdings" panose="05000000000000000000" pitchFamily="2" charset="2"/>
              </a:rPr>
              <a:t> Schema 2 </a:t>
            </a:r>
            <a:r>
              <a:rPr lang="it-IT" altLang="it-IT" sz="2400" dirty="0" err="1">
                <a:sym typeface="Wingdings" panose="05000000000000000000" pitchFamily="2" charset="2"/>
              </a:rPr>
              <a:t>vv</a:t>
            </a:r>
            <a:r>
              <a:rPr lang="it-IT" altLang="it-IT" sz="2400" dirty="0">
                <a:sym typeface="Wingdings" panose="05000000000000000000" pitchFamily="2" charset="2"/>
              </a:rPr>
              <a:t>/</a:t>
            </a:r>
            <a:r>
              <a:rPr lang="it-IT" altLang="it-IT" sz="2400" dirty="0" err="1">
                <a:sym typeface="Wingdings" panose="05000000000000000000" pitchFamily="2" charset="2"/>
              </a:rPr>
              <a:t>sett</a:t>
            </a:r>
            <a:r>
              <a:rPr lang="it-IT" altLang="it-IT" sz="2400" dirty="0">
                <a:sym typeface="Wingdings" panose="05000000000000000000" pitchFamily="2" charset="2"/>
              </a:rPr>
              <a:t> più efficace</a:t>
            </a:r>
            <a:endParaRPr lang="it-IT" altLang="it-IT" sz="2400" dirty="0"/>
          </a:p>
        </p:txBody>
      </p:sp>
    </p:spTree>
    <p:extLst>
      <p:ext uri="{BB962C8B-B14F-4D97-AF65-F5344CB8AC3E}">
        <p14:creationId xmlns:p14="http://schemas.microsoft.com/office/powerpoint/2010/main" val="1051356494"/>
      </p:ext>
    </p:extLst>
  </p:cSld>
  <p:clrMapOvr>
    <a:masterClrMapping/>
  </p:clrMapOvr>
  <p:transition spd="slow">
    <p:strips dir="ru"/>
  </p:transition>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Text Box 4">
            <a:extLst>
              <a:ext uri="{FF2B5EF4-FFF2-40B4-BE49-F238E27FC236}">
                <a16:creationId xmlns:a16="http://schemas.microsoft.com/office/drawing/2014/main" id="{86BB5A35-957B-4D0C-9030-5472C0D508AD}"/>
              </a:ext>
            </a:extLst>
          </p:cNvPr>
          <p:cNvSpPr txBox="1">
            <a:spLocks noChangeArrowheads="1"/>
          </p:cNvSpPr>
          <p:nvPr/>
        </p:nvSpPr>
        <p:spPr bwMode="auto">
          <a:xfrm>
            <a:off x="611188" y="260648"/>
            <a:ext cx="74898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3600" dirty="0">
                <a:solidFill>
                  <a:srgbClr val="FF0000"/>
                </a:solidFill>
              </a:rPr>
              <a:t>Nuovi approcci terapeutici </a:t>
            </a:r>
          </a:p>
        </p:txBody>
      </p:sp>
      <p:sp>
        <p:nvSpPr>
          <p:cNvPr id="236547" name="Text Box 5">
            <a:extLst>
              <a:ext uri="{FF2B5EF4-FFF2-40B4-BE49-F238E27FC236}">
                <a16:creationId xmlns:a16="http://schemas.microsoft.com/office/drawing/2014/main" id="{0A974351-E8C1-4F23-B817-88641BAAF435}"/>
              </a:ext>
            </a:extLst>
          </p:cNvPr>
          <p:cNvSpPr txBox="1">
            <a:spLocks noChangeArrowheads="1"/>
          </p:cNvSpPr>
          <p:nvPr/>
        </p:nvSpPr>
        <p:spPr bwMode="auto">
          <a:xfrm>
            <a:off x="611188" y="1894180"/>
            <a:ext cx="7921252"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it-IT" altLang="it-IT" sz="2400" dirty="0"/>
              <a:t> TP «pulsata»</a:t>
            </a:r>
          </a:p>
          <a:p>
            <a:pPr eaLnBrk="1" hangingPunct="1">
              <a:spcBef>
                <a:spcPct val="50000"/>
              </a:spcBef>
            </a:pPr>
            <a:r>
              <a:rPr lang="it-IT" altLang="it-IT" sz="2400" dirty="0"/>
              <a:t> Prevede una fase d’induzione (es. 1 </a:t>
            </a:r>
            <a:r>
              <a:rPr lang="it-IT" altLang="it-IT" sz="2400" dirty="0" err="1"/>
              <a:t>appl</a:t>
            </a:r>
            <a:r>
              <a:rPr lang="it-IT" altLang="it-IT" sz="2400" dirty="0"/>
              <a:t>/die 5gg/</a:t>
            </a:r>
            <a:r>
              <a:rPr lang="it-IT" altLang="it-IT" sz="2400" dirty="0" err="1"/>
              <a:t>sett</a:t>
            </a:r>
            <a:r>
              <a:rPr lang="it-IT" altLang="it-IT" sz="2400" dirty="0"/>
              <a:t>) fino a remissione (poi STOP)</a:t>
            </a:r>
          </a:p>
          <a:p>
            <a:pPr eaLnBrk="1" hangingPunct="1">
              <a:spcBef>
                <a:spcPct val="50000"/>
              </a:spcBef>
            </a:pPr>
            <a:r>
              <a:rPr lang="it-IT" altLang="it-IT" sz="2400" dirty="0"/>
              <a:t> Fase di mantenimento (o di riciclo, es. 2 </a:t>
            </a:r>
            <a:r>
              <a:rPr lang="it-IT" altLang="it-IT" sz="2400" dirty="0" err="1"/>
              <a:t>vv</a:t>
            </a:r>
            <a:r>
              <a:rPr lang="it-IT" altLang="it-IT" sz="2400" dirty="0"/>
              <a:t>/</a:t>
            </a:r>
            <a:r>
              <a:rPr lang="it-IT" altLang="it-IT" sz="2400" dirty="0" err="1"/>
              <a:t>sett</a:t>
            </a:r>
            <a:r>
              <a:rPr lang="it-IT" altLang="it-IT" sz="2400" dirty="0"/>
              <a:t> proseguita dopo remissione)</a:t>
            </a:r>
          </a:p>
          <a:p>
            <a:pPr eaLnBrk="1" hangingPunct="1">
              <a:spcBef>
                <a:spcPct val="50000"/>
              </a:spcBef>
            </a:pPr>
            <a:r>
              <a:rPr lang="it-IT" altLang="it-IT" sz="2400" dirty="0"/>
              <a:t> Si usano due molecole differenti</a:t>
            </a:r>
          </a:p>
          <a:p>
            <a:pPr eaLnBrk="1" hangingPunct="1">
              <a:spcBef>
                <a:spcPct val="50000"/>
              </a:spcBef>
            </a:pPr>
            <a:r>
              <a:rPr lang="it-IT" altLang="it-IT" sz="2400" dirty="0"/>
              <a:t> Analoghi della </a:t>
            </a:r>
            <a:r>
              <a:rPr lang="it-IT" altLang="it-IT" sz="2400" dirty="0" err="1"/>
              <a:t>vit</a:t>
            </a:r>
            <a:r>
              <a:rPr lang="it-IT" altLang="it-IT" sz="2400" dirty="0"/>
              <a:t> D3 nell’induzione</a:t>
            </a:r>
          </a:p>
          <a:p>
            <a:pPr eaLnBrk="1" hangingPunct="1">
              <a:spcBef>
                <a:spcPct val="50000"/>
              </a:spcBef>
            </a:pPr>
            <a:r>
              <a:rPr lang="it-IT" altLang="it-IT" sz="2400" dirty="0"/>
              <a:t> Steroidi topici nel mantenimento</a:t>
            </a:r>
          </a:p>
        </p:txBody>
      </p:sp>
    </p:spTree>
    <p:extLst>
      <p:ext uri="{BB962C8B-B14F-4D97-AF65-F5344CB8AC3E}">
        <p14:creationId xmlns:p14="http://schemas.microsoft.com/office/powerpoint/2010/main" val="671244939"/>
      </p:ext>
    </p:extLst>
  </p:cSld>
  <p:clrMapOvr>
    <a:masterClrMapping/>
  </p:clrMapOvr>
  <p:transition spd="slow">
    <p:strips dir="ru"/>
  </p:transition>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Text Box 4">
            <a:extLst>
              <a:ext uri="{FF2B5EF4-FFF2-40B4-BE49-F238E27FC236}">
                <a16:creationId xmlns:a16="http://schemas.microsoft.com/office/drawing/2014/main" id="{86BB5A35-957B-4D0C-9030-5472C0D508AD}"/>
              </a:ext>
            </a:extLst>
          </p:cNvPr>
          <p:cNvSpPr txBox="1">
            <a:spLocks noChangeArrowheads="1"/>
          </p:cNvSpPr>
          <p:nvPr/>
        </p:nvSpPr>
        <p:spPr bwMode="auto">
          <a:xfrm>
            <a:off x="611188" y="260648"/>
            <a:ext cx="74898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3600" dirty="0">
                <a:solidFill>
                  <a:srgbClr val="FF0000"/>
                </a:solidFill>
              </a:rPr>
              <a:t>Nuovi approcci terapeutici </a:t>
            </a:r>
          </a:p>
        </p:txBody>
      </p:sp>
      <p:sp>
        <p:nvSpPr>
          <p:cNvPr id="236547" name="Text Box 5">
            <a:extLst>
              <a:ext uri="{FF2B5EF4-FFF2-40B4-BE49-F238E27FC236}">
                <a16:creationId xmlns:a16="http://schemas.microsoft.com/office/drawing/2014/main" id="{0A974351-E8C1-4F23-B817-88641BAAF435}"/>
              </a:ext>
            </a:extLst>
          </p:cNvPr>
          <p:cNvSpPr txBox="1">
            <a:spLocks noChangeArrowheads="1"/>
          </p:cNvSpPr>
          <p:nvPr/>
        </p:nvSpPr>
        <p:spPr bwMode="auto">
          <a:xfrm>
            <a:off x="611188" y="1894180"/>
            <a:ext cx="7921252"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it-IT" altLang="it-IT" sz="2400" dirty="0"/>
              <a:t> TP proattiva</a:t>
            </a:r>
          </a:p>
          <a:p>
            <a:pPr eaLnBrk="1" hangingPunct="1">
              <a:spcBef>
                <a:spcPct val="50000"/>
              </a:spcBef>
            </a:pPr>
            <a:r>
              <a:rPr lang="it-IT" altLang="it-IT" sz="2400" dirty="0"/>
              <a:t> Usata con Cal/BD nello studio PSO-LONG</a:t>
            </a:r>
          </a:p>
          <a:p>
            <a:pPr eaLnBrk="1" hangingPunct="1">
              <a:spcBef>
                <a:spcPct val="50000"/>
              </a:spcBef>
            </a:pPr>
            <a:r>
              <a:rPr lang="it-IT" altLang="it-IT" sz="2400" dirty="0"/>
              <a:t> Prevede uso di quotidiano fino a remissione</a:t>
            </a:r>
          </a:p>
          <a:p>
            <a:pPr eaLnBrk="1" hangingPunct="1">
              <a:spcBef>
                <a:spcPct val="50000"/>
              </a:spcBef>
            </a:pPr>
            <a:r>
              <a:rPr lang="it-IT" altLang="it-IT" sz="2400" dirty="0"/>
              <a:t> Mantenimento 2 </a:t>
            </a:r>
            <a:r>
              <a:rPr lang="it-IT" altLang="it-IT" sz="2400" dirty="0" err="1"/>
              <a:t>vv</a:t>
            </a:r>
            <a:r>
              <a:rPr lang="it-IT" altLang="it-IT" sz="2400" dirty="0"/>
              <a:t>/</a:t>
            </a:r>
            <a:r>
              <a:rPr lang="it-IT" altLang="it-IT" sz="2400" dirty="0" err="1"/>
              <a:t>sett</a:t>
            </a:r>
            <a:r>
              <a:rPr lang="it-IT" altLang="it-IT" sz="2400" dirty="0"/>
              <a:t> anche se la lesione target è in RC</a:t>
            </a:r>
          </a:p>
          <a:p>
            <a:pPr eaLnBrk="1" hangingPunct="1">
              <a:spcBef>
                <a:spcPct val="50000"/>
              </a:spcBef>
            </a:pPr>
            <a:r>
              <a:rPr lang="it-IT" altLang="it-IT" sz="2400" dirty="0"/>
              <a:t> Il PSO-LONG ha dimostrato un calo del 43% di rischio di relapse con l’uso del Cal/BD in maniera proattiva</a:t>
            </a:r>
          </a:p>
        </p:txBody>
      </p:sp>
    </p:spTree>
    <p:extLst>
      <p:ext uri="{BB962C8B-B14F-4D97-AF65-F5344CB8AC3E}">
        <p14:creationId xmlns:p14="http://schemas.microsoft.com/office/powerpoint/2010/main" val="191899500"/>
      </p:ext>
    </p:extLst>
  </p:cSld>
  <p:clrMapOvr>
    <a:masterClrMapping/>
  </p:clrMapOvr>
  <p:transition spd="slow">
    <p:strips dir="ru"/>
  </p:transition>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Text Box 4">
            <a:extLst>
              <a:ext uri="{FF2B5EF4-FFF2-40B4-BE49-F238E27FC236}">
                <a16:creationId xmlns:a16="http://schemas.microsoft.com/office/drawing/2014/main" id="{86BB5A35-957B-4D0C-9030-5472C0D508AD}"/>
              </a:ext>
            </a:extLst>
          </p:cNvPr>
          <p:cNvSpPr txBox="1">
            <a:spLocks noChangeArrowheads="1"/>
          </p:cNvSpPr>
          <p:nvPr/>
        </p:nvSpPr>
        <p:spPr bwMode="auto">
          <a:xfrm>
            <a:off x="611188" y="260648"/>
            <a:ext cx="74898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3600" dirty="0">
                <a:solidFill>
                  <a:srgbClr val="FF0000"/>
                </a:solidFill>
              </a:rPr>
              <a:t>Nuovi approcci terapeutici </a:t>
            </a:r>
          </a:p>
        </p:txBody>
      </p:sp>
      <p:sp>
        <p:nvSpPr>
          <p:cNvPr id="236547" name="Text Box 5">
            <a:extLst>
              <a:ext uri="{FF2B5EF4-FFF2-40B4-BE49-F238E27FC236}">
                <a16:creationId xmlns:a16="http://schemas.microsoft.com/office/drawing/2014/main" id="{0A974351-E8C1-4F23-B817-88641BAAF435}"/>
              </a:ext>
            </a:extLst>
          </p:cNvPr>
          <p:cNvSpPr txBox="1">
            <a:spLocks noChangeArrowheads="1"/>
          </p:cNvSpPr>
          <p:nvPr/>
        </p:nvSpPr>
        <p:spPr bwMode="auto">
          <a:xfrm>
            <a:off x="611188" y="1894180"/>
            <a:ext cx="7921252"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it-IT" altLang="it-IT" sz="2400" dirty="0"/>
              <a:t> TP di mantenimento fino a quando?</a:t>
            </a:r>
          </a:p>
          <a:p>
            <a:pPr eaLnBrk="1" hangingPunct="1">
              <a:spcBef>
                <a:spcPct val="50000"/>
              </a:spcBef>
            </a:pPr>
            <a:r>
              <a:rPr lang="it-IT" altLang="it-IT" sz="2400" dirty="0"/>
              <a:t> La PSO è per definizione cronico/recidivante</a:t>
            </a:r>
          </a:p>
          <a:p>
            <a:pPr eaLnBrk="1" hangingPunct="1">
              <a:spcBef>
                <a:spcPct val="50000"/>
              </a:spcBef>
            </a:pPr>
            <a:r>
              <a:rPr lang="it-IT" altLang="it-IT" sz="2400" dirty="0"/>
              <a:t> PSO non trattata recidiva</a:t>
            </a:r>
          </a:p>
          <a:p>
            <a:pPr eaLnBrk="1" hangingPunct="1">
              <a:spcBef>
                <a:spcPct val="50000"/>
              </a:spcBef>
            </a:pPr>
            <a:r>
              <a:rPr lang="it-IT" altLang="it-IT" sz="2400" dirty="0"/>
              <a:t> Gli studi in letteratura hanno al massimo durata a 52 settimane</a:t>
            </a:r>
          </a:p>
          <a:p>
            <a:pPr eaLnBrk="1" hangingPunct="1">
              <a:spcBef>
                <a:spcPct val="50000"/>
              </a:spcBef>
            </a:pPr>
            <a:r>
              <a:rPr lang="it-IT" altLang="it-IT" sz="2400" dirty="0"/>
              <a:t> Idealmente si usa la TP di mantenimento fino a quando la PSO viene controllata </a:t>
            </a:r>
            <a:r>
              <a:rPr lang="it-IT" altLang="it-IT" sz="2400" dirty="0">
                <a:sym typeface="Wingdings" panose="05000000000000000000" pitchFamily="2" charset="2"/>
              </a:rPr>
              <a:t> TP di induzione nuovamente (durata max 4 settimane) </a:t>
            </a:r>
            <a:endParaRPr lang="it-IT" altLang="it-IT" sz="2400" dirty="0"/>
          </a:p>
        </p:txBody>
      </p:sp>
    </p:spTree>
    <p:extLst>
      <p:ext uri="{BB962C8B-B14F-4D97-AF65-F5344CB8AC3E}">
        <p14:creationId xmlns:p14="http://schemas.microsoft.com/office/powerpoint/2010/main" val="2343056590"/>
      </p:ext>
    </p:extLst>
  </p:cSld>
  <p:clrMapOvr>
    <a:masterClrMapping/>
  </p:clrMapOvr>
  <p:transition spd="slow">
    <p:strips dir="ru"/>
  </p:transition>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Text Box 4">
            <a:extLst>
              <a:ext uri="{FF2B5EF4-FFF2-40B4-BE49-F238E27FC236}">
                <a16:creationId xmlns:a16="http://schemas.microsoft.com/office/drawing/2014/main" id="{86BB5A35-957B-4D0C-9030-5472C0D508AD}"/>
              </a:ext>
            </a:extLst>
          </p:cNvPr>
          <p:cNvSpPr txBox="1">
            <a:spLocks noChangeArrowheads="1"/>
          </p:cNvSpPr>
          <p:nvPr/>
        </p:nvSpPr>
        <p:spPr bwMode="auto">
          <a:xfrm>
            <a:off x="611188" y="260648"/>
            <a:ext cx="74898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3600" dirty="0">
                <a:solidFill>
                  <a:srgbClr val="FF0000"/>
                </a:solidFill>
              </a:rPr>
              <a:t>Nuovi approcci terapeutici </a:t>
            </a:r>
          </a:p>
        </p:txBody>
      </p:sp>
      <p:sp>
        <p:nvSpPr>
          <p:cNvPr id="236547" name="Text Box 5">
            <a:extLst>
              <a:ext uri="{FF2B5EF4-FFF2-40B4-BE49-F238E27FC236}">
                <a16:creationId xmlns:a16="http://schemas.microsoft.com/office/drawing/2014/main" id="{0A974351-E8C1-4F23-B817-88641BAAF435}"/>
              </a:ext>
            </a:extLst>
          </p:cNvPr>
          <p:cNvSpPr txBox="1">
            <a:spLocks noChangeArrowheads="1"/>
          </p:cNvSpPr>
          <p:nvPr/>
        </p:nvSpPr>
        <p:spPr bwMode="auto">
          <a:xfrm>
            <a:off x="611188" y="1894180"/>
            <a:ext cx="7921252"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it-IT" altLang="it-IT" sz="2400" dirty="0"/>
              <a:t> TP di mantenimento fino a quando?</a:t>
            </a:r>
          </a:p>
          <a:p>
            <a:pPr eaLnBrk="1" hangingPunct="1">
              <a:spcBef>
                <a:spcPct val="50000"/>
              </a:spcBef>
            </a:pPr>
            <a:r>
              <a:rPr lang="it-IT" altLang="it-IT" sz="2400" dirty="0">
                <a:sym typeface="Wingdings" panose="05000000000000000000" pitchFamily="2" charset="2"/>
              </a:rPr>
              <a:t> In conclusione si consiglia di scegliere una lesione target e monitorarla (per vedere quando tornare alla TP di induzione)</a:t>
            </a:r>
          </a:p>
          <a:p>
            <a:pPr eaLnBrk="1" hangingPunct="1">
              <a:spcBef>
                <a:spcPct val="50000"/>
              </a:spcBef>
            </a:pPr>
            <a:r>
              <a:rPr lang="it-IT" altLang="it-IT" sz="2400" dirty="0">
                <a:sym typeface="Wingdings" panose="05000000000000000000" pitchFamily="2" charset="2"/>
              </a:rPr>
              <a:t> Ridurre quindi al minimo l’uso del farmaco</a:t>
            </a:r>
          </a:p>
          <a:p>
            <a:pPr eaLnBrk="1" hangingPunct="1">
              <a:spcBef>
                <a:spcPct val="50000"/>
              </a:spcBef>
            </a:pPr>
            <a:r>
              <a:rPr lang="it-IT" altLang="it-IT" sz="2400" dirty="0">
                <a:sym typeface="Wingdings" panose="05000000000000000000" pitchFamily="2" charset="2"/>
              </a:rPr>
              <a:t>  riduzione degli AES cutanei (come atrofia e teleangectasia con l’uso degli steroidi topici)</a:t>
            </a:r>
          </a:p>
          <a:p>
            <a:pPr eaLnBrk="1" hangingPunct="1">
              <a:spcBef>
                <a:spcPct val="50000"/>
              </a:spcBef>
            </a:pPr>
            <a:r>
              <a:rPr lang="it-IT" altLang="it-IT" sz="2400" dirty="0">
                <a:sym typeface="Wingdings" panose="05000000000000000000" pitchFamily="2" charset="2"/>
              </a:rPr>
              <a:t> La definizione di fallimento della terapia dovrebbe essere definita dalla necessità del pz di applicare più spesso dello schedulato il topico </a:t>
            </a:r>
            <a:endParaRPr lang="it-IT" altLang="it-IT" sz="2400" dirty="0"/>
          </a:p>
        </p:txBody>
      </p:sp>
    </p:spTree>
    <p:extLst>
      <p:ext uri="{BB962C8B-B14F-4D97-AF65-F5344CB8AC3E}">
        <p14:creationId xmlns:p14="http://schemas.microsoft.com/office/powerpoint/2010/main" val="2897581578"/>
      </p:ext>
    </p:extLst>
  </p:cSld>
  <p:clrMapOvr>
    <a:masterClrMapping/>
  </p:clrMapOvr>
  <p:transition spd="slow">
    <p:strips dir="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olo 1">
            <a:extLst>
              <a:ext uri="{FF2B5EF4-FFF2-40B4-BE49-F238E27FC236}">
                <a16:creationId xmlns:a16="http://schemas.microsoft.com/office/drawing/2014/main" id="{DCA298D9-681F-41C3-A13C-C70BEABD219E}"/>
              </a:ext>
            </a:extLst>
          </p:cNvPr>
          <p:cNvSpPr>
            <a:spLocks noGrp="1" noChangeArrowheads="1"/>
          </p:cNvSpPr>
          <p:nvPr>
            <p:ph type="title"/>
          </p:nvPr>
        </p:nvSpPr>
        <p:spPr>
          <a:xfrm>
            <a:off x="457200" y="115888"/>
            <a:ext cx="8229600" cy="706437"/>
          </a:xfrm>
        </p:spPr>
        <p:txBody>
          <a:bodyPr/>
          <a:lstStyle/>
          <a:p>
            <a:r>
              <a:rPr lang="it-IT" altLang="it-IT" b="1">
                <a:solidFill>
                  <a:srgbClr val="FF0000"/>
                </a:solidFill>
              </a:rPr>
              <a:t>Veicoli</a:t>
            </a:r>
            <a:endParaRPr lang="en-GB" altLang="it-IT"/>
          </a:p>
        </p:txBody>
      </p:sp>
      <p:sp>
        <p:nvSpPr>
          <p:cNvPr id="27651" name="Segnaposto contenuto 2">
            <a:extLst>
              <a:ext uri="{FF2B5EF4-FFF2-40B4-BE49-F238E27FC236}">
                <a16:creationId xmlns:a16="http://schemas.microsoft.com/office/drawing/2014/main" id="{BC18127E-0558-4C92-9649-0C43DCFDB99D}"/>
              </a:ext>
            </a:extLst>
          </p:cNvPr>
          <p:cNvSpPr>
            <a:spLocks noGrp="1" noChangeArrowheads="1"/>
          </p:cNvSpPr>
          <p:nvPr>
            <p:ph idx="1"/>
          </p:nvPr>
        </p:nvSpPr>
        <p:spPr>
          <a:xfrm>
            <a:off x="457200" y="1125538"/>
            <a:ext cx="8507413" cy="5688012"/>
          </a:xfrm>
        </p:spPr>
        <p:txBody>
          <a:bodyPr/>
          <a:lstStyle/>
          <a:p>
            <a:r>
              <a:rPr lang="en-GB" altLang="it-IT" sz="2800" b="1" dirty="0" err="1">
                <a:solidFill>
                  <a:srgbClr val="FF0000"/>
                </a:solidFill>
              </a:rPr>
              <a:t>Conservanti</a:t>
            </a:r>
            <a:r>
              <a:rPr lang="en-GB" altLang="it-IT" sz="2800" b="1" dirty="0">
                <a:solidFill>
                  <a:schemeClr val="accent2"/>
                </a:solidFill>
              </a:rPr>
              <a:t> </a:t>
            </a:r>
          </a:p>
          <a:p>
            <a:r>
              <a:rPr lang="en-GB" altLang="it-IT" sz="2800" b="1" dirty="0">
                <a:solidFill>
                  <a:schemeClr val="accent2"/>
                </a:solidFill>
              </a:rPr>
              <a:t>Azione </a:t>
            </a:r>
            <a:r>
              <a:rPr lang="en-GB" altLang="it-IT" sz="2800" b="1" dirty="0" err="1">
                <a:solidFill>
                  <a:schemeClr val="accent2"/>
                </a:solidFill>
              </a:rPr>
              <a:t>antibatterica</a:t>
            </a:r>
            <a:r>
              <a:rPr lang="en-GB" altLang="it-IT" sz="2800" b="1" dirty="0">
                <a:solidFill>
                  <a:schemeClr val="accent2"/>
                </a:solidFill>
              </a:rPr>
              <a:t> </a:t>
            </a:r>
          </a:p>
          <a:p>
            <a:r>
              <a:rPr lang="en-GB" altLang="it-IT" sz="2800" b="1" dirty="0" err="1">
                <a:solidFill>
                  <a:schemeClr val="accent2"/>
                </a:solidFill>
              </a:rPr>
              <a:t>Includono</a:t>
            </a:r>
            <a:r>
              <a:rPr lang="en-GB" altLang="it-IT" sz="2800" b="1" dirty="0">
                <a:solidFill>
                  <a:schemeClr val="accent2"/>
                </a:solidFill>
              </a:rPr>
              <a:t> </a:t>
            </a:r>
            <a:r>
              <a:rPr lang="en-GB" altLang="it-IT" sz="2800" b="1" dirty="0" err="1">
                <a:solidFill>
                  <a:schemeClr val="accent2"/>
                </a:solidFill>
              </a:rPr>
              <a:t>parabeni</a:t>
            </a:r>
            <a:r>
              <a:rPr lang="en-GB" altLang="it-IT" sz="2800" b="1" dirty="0">
                <a:solidFill>
                  <a:schemeClr val="accent2"/>
                </a:solidFill>
              </a:rPr>
              <a:t>, ac </a:t>
            </a:r>
            <a:r>
              <a:rPr lang="en-GB" altLang="it-IT" sz="2800" b="1" dirty="0" err="1">
                <a:solidFill>
                  <a:schemeClr val="accent2"/>
                </a:solidFill>
              </a:rPr>
              <a:t>ascorbico</a:t>
            </a:r>
            <a:r>
              <a:rPr lang="en-GB" altLang="it-IT" sz="2800" b="1" dirty="0">
                <a:solidFill>
                  <a:schemeClr val="accent2"/>
                </a:solidFill>
              </a:rPr>
              <a:t>, </a:t>
            </a:r>
            <a:r>
              <a:rPr lang="en-GB" altLang="it-IT" sz="2800" b="1" dirty="0" err="1">
                <a:solidFill>
                  <a:schemeClr val="accent2"/>
                </a:solidFill>
              </a:rPr>
              <a:t>benzilacoli</a:t>
            </a:r>
            <a:r>
              <a:rPr lang="en-GB" altLang="it-IT" sz="2800" b="1" dirty="0">
                <a:solidFill>
                  <a:schemeClr val="accent2"/>
                </a:solidFill>
              </a:rPr>
              <a:t>, </a:t>
            </a:r>
            <a:r>
              <a:rPr lang="en-GB" altLang="it-IT" sz="2800" b="1" dirty="0" err="1">
                <a:solidFill>
                  <a:schemeClr val="accent2"/>
                </a:solidFill>
              </a:rPr>
              <a:t>feniletilalcoli</a:t>
            </a:r>
            <a:endParaRPr lang="en-GB" altLang="it-IT" sz="2800" b="1" dirty="0">
              <a:solidFill>
                <a:schemeClr val="accent2"/>
              </a:solidFill>
            </a:endParaRPr>
          </a:p>
          <a:p>
            <a:endParaRPr lang="en-GB" altLang="it-IT" sz="2800" b="1" dirty="0">
              <a:solidFill>
                <a:schemeClr val="accent2"/>
              </a:solidFill>
            </a:endParaRPr>
          </a:p>
          <a:p>
            <a:r>
              <a:rPr lang="en-GB" altLang="it-IT" sz="2800" b="1" dirty="0" err="1">
                <a:solidFill>
                  <a:srgbClr val="FF0000"/>
                </a:solidFill>
              </a:rPr>
              <a:t>Antiossidanti</a:t>
            </a:r>
            <a:r>
              <a:rPr lang="en-GB" altLang="it-IT" sz="2800" b="1" dirty="0">
                <a:solidFill>
                  <a:srgbClr val="FF0000"/>
                </a:solidFill>
              </a:rPr>
              <a:t> </a:t>
            </a:r>
          </a:p>
          <a:p>
            <a:r>
              <a:rPr lang="en-GB" altLang="it-IT" sz="2800" b="1" dirty="0" err="1">
                <a:solidFill>
                  <a:schemeClr val="accent2"/>
                </a:solidFill>
              </a:rPr>
              <a:t>Evitano</a:t>
            </a:r>
            <a:r>
              <a:rPr lang="en-GB" altLang="it-IT" sz="2800" b="1" dirty="0">
                <a:solidFill>
                  <a:schemeClr val="accent2"/>
                </a:solidFill>
              </a:rPr>
              <a:t> </a:t>
            </a:r>
            <a:r>
              <a:rPr lang="en-GB" altLang="it-IT" sz="2800" b="1" dirty="0" err="1">
                <a:solidFill>
                  <a:schemeClr val="accent2"/>
                </a:solidFill>
              </a:rPr>
              <a:t>che</a:t>
            </a:r>
            <a:r>
              <a:rPr lang="en-GB" altLang="it-IT" sz="2800" b="1" dirty="0">
                <a:solidFill>
                  <a:schemeClr val="accent2"/>
                </a:solidFill>
              </a:rPr>
              <a:t> </a:t>
            </a:r>
            <a:r>
              <a:rPr lang="en-GB" altLang="it-IT" sz="2800" b="1" dirty="0" err="1">
                <a:solidFill>
                  <a:schemeClr val="accent2"/>
                </a:solidFill>
              </a:rPr>
              <a:t>i</a:t>
            </a:r>
            <a:r>
              <a:rPr lang="en-GB" altLang="it-IT" sz="2800" b="1" dirty="0">
                <a:solidFill>
                  <a:schemeClr val="accent2"/>
                </a:solidFill>
              </a:rPr>
              <a:t> </a:t>
            </a:r>
            <a:r>
              <a:rPr lang="en-GB" altLang="it-IT" sz="2800" b="1" dirty="0" err="1">
                <a:solidFill>
                  <a:schemeClr val="accent2"/>
                </a:solidFill>
              </a:rPr>
              <a:t>lipidi</a:t>
            </a:r>
            <a:r>
              <a:rPr lang="en-GB" altLang="it-IT" sz="2800" b="1" dirty="0">
                <a:solidFill>
                  <a:schemeClr val="accent2"/>
                </a:solidFill>
              </a:rPr>
              <a:t> </a:t>
            </a:r>
            <a:r>
              <a:rPr lang="en-GB" altLang="it-IT" sz="2800" b="1" dirty="0" err="1">
                <a:solidFill>
                  <a:schemeClr val="accent2"/>
                </a:solidFill>
              </a:rPr>
              <a:t>insaturi</a:t>
            </a:r>
            <a:r>
              <a:rPr lang="en-GB" altLang="it-IT" sz="2800" b="1" dirty="0">
                <a:solidFill>
                  <a:schemeClr val="accent2"/>
                </a:solidFill>
              </a:rPr>
              <a:t> </a:t>
            </a:r>
            <a:r>
              <a:rPr lang="en-GB" altLang="it-IT" sz="2800" b="1" dirty="0" err="1">
                <a:solidFill>
                  <a:schemeClr val="accent2"/>
                </a:solidFill>
              </a:rPr>
              <a:t>vengano</a:t>
            </a:r>
            <a:r>
              <a:rPr lang="en-GB" altLang="it-IT" sz="2800" b="1" dirty="0">
                <a:solidFill>
                  <a:schemeClr val="accent2"/>
                </a:solidFill>
              </a:rPr>
              <a:t> a </a:t>
            </a:r>
            <a:r>
              <a:rPr lang="en-GB" altLang="it-IT" sz="2800" b="1" dirty="0" err="1">
                <a:solidFill>
                  <a:schemeClr val="accent2"/>
                </a:solidFill>
              </a:rPr>
              <a:t>danneggiarsi</a:t>
            </a:r>
            <a:r>
              <a:rPr lang="en-GB" altLang="it-IT" sz="2800" b="1" dirty="0">
                <a:solidFill>
                  <a:schemeClr val="accent2"/>
                </a:solidFill>
              </a:rPr>
              <a:t> dopo </a:t>
            </a:r>
            <a:r>
              <a:rPr lang="en-GB" altLang="it-IT" sz="2800" b="1" dirty="0" err="1">
                <a:solidFill>
                  <a:schemeClr val="accent2"/>
                </a:solidFill>
              </a:rPr>
              <a:t>esposizione</a:t>
            </a:r>
            <a:r>
              <a:rPr lang="en-GB" altLang="it-IT" sz="2800" b="1" dirty="0">
                <a:solidFill>
                  <a:schemeClr val="accent2"/>
                </a:solidFill>
              </a:rPr>
              <a:t> con </a:t>
            </a:r>
            <a:r>
              <a:rPr lang="en-GB" altLang="it-IT" sz="2800" b="1" dirty="0" err="1">
                <a:solidFill>
                  <a:schemeClr val="accent2"/>
                </a:solidFill>
              </a:rPr>
              <a:t>l’aria</a:t>
            </a:r>
            <a:r>
              <a:rPr lang="en-GB" altLang="it-IT" sz="2800" b="1" dirty="0">
                <a:solidFill>
                  <a:schemeClr val="accent2"/>
                </a:solidFill>
              </a:rPr>
              <a:t>, luce e </a:t>
            </a:r>
            <a:r>
              <a:rPr lang="en-GB" altLang="it-IT" sz="2800" b="1" dirty="0" err="1">
                <a:solidFill>
                  <a:schemeClr val="accent2"/>
                </a:solidFill>
              </a:rPr>
              <a:t>calore</a:t>
            </a:r>
            <a:endParaRPr lang="en-GB" altLang="it-IT" sz="2800" b="1" dirty="0">
              <a:solidFill>
                <a:schemeClr val="accent2"/>
              </a:solidFill>
            </a:endParaRPr>
          </a:p>
          <a:p>
            <a:r>
              <a:rPr lang="en-GB" altLang="it-IT" sz="2800" b="1" dirty="0" err="1">
                <a:solidFill>
                  <a:schemeClr val="accent2"/>
                </a:solidFill>
              </a:rPr>
              <a:t>Più</a:t>
            </a:r>
            <a:r>
              <a:rPr lang="en-GB" altLang="it-IT" sz="2800" b="1" dirty="0">
                <a:solidFill>
                  <a:schemeClr val="accent2"/>
                </a:solidFill>
              </a:rPr>
              <a:t> </a:t>
            </a:r>
            <a:r>
              <a:rPr lang="en-GB" altLang="it-IT" sz="2800" b="1" dirty="0" err="1">
                <a:solidFill>
                  <a:schemeClr val="accent2"/>
                </a:solidFill>
              </a:rPr>
              <a:t>comuni</a:t>
            </a:r>
            <a:r>
              <a:rPr lang="en-GB" altLang="it-IT" sz="2800" b="1" dirty="0">
                <a:solidFill>
                  <a:schemeClr val="accent2"/>
                </a:solidFill>
              </a:rPr>
              <a:t> </a:t>
            </a:r>
            <a:r>
              <a:rPr lang="en-GB" altLang="it-IT" sz="2800" b="1" dirty="0" err="1">
                <a:solidFill>
                  <a:schemeClr val="accent2"/>
                </a:solidFill>
              </a:rPr>
              <a:t>sono</a:t>
            </a:r>
            <a:r>
              <a:rPr lang="en-GB" altLang="it-IT" sz="2800" b="1" dirty="0">
                <a:solidFill>
                  <a:schemeClr val="accent2"/>
                </a:solidFill>
              </a:rPr>
              <a:t> </a:t>
            </a:r>
            <a:r>
              <a:rPr lang="en-GB" altLang="it-IT" sz="2800" b="1" dirty="0" err="1">
                <a:solidFill>
                  <a:schemeClr val="accent2"/>
                </a:solidFill>
              </a:rPr>
              <a:t>butildrossianisolo</a:t>
            </a:r>
            <a:r>
              <a:rPr lang="en-GB" altLang="it-IT" sz="2800" b="1" dirty="0">
                <a:solidFill>
                  <a:schemeClr val="accent2"/>
                </a:solidFill>
              </a:rPr>
              <a:t>, </a:t>
            </a:r>
            <a:r>
              <a:rPr lang="en-GB" altLang="it-IT" sz="2800" b="1" dirty="0" err="1">
                <a:solidFill>
                  <a:schemeClr val="accent2"/>
                </a:solidFill>
              </a:rPr>
              <a:t>idrossitoluene</a:t>
            </a:r>
            <a:r>
              <a:rPr lang="en-GB" altLang="it-IT" sz="2800" b="1" dirty="0">
                <a:solidFill>
                  <a:schemeClr val="accent2"/>
                </a:solidFill>
              </a:rPr>
              <a:t> </a:t>
            </a:r>
            <a:r>
              <a:rPr lang="en-GB" altLang="it-IT" sz="2800" b="1" dirty="0" err="1">
                <a:solidFill>
                  <a:schemeClr val="accent2"/>
                </a:solidFill>
              </a:rPr>
              <a:t>butilato</a:t>
            </a:r>
            <a:r>
              <a:rPr lang="en-GB" altLang="it-IT" sz="2800" b="1" dirty="0">
                <a:solidFill>
                  <a:schemeClr val="accent2"/>
                </a:solidFill>
              </a:rPr>
              <a:t>, </a:t>
            </a:r>
            <a:r>
              <a:rPr lang="el-GR" altLang="it-IT" sz="2800" b="1" dirty="0">
                <a:solidFill>
                  <a:schemeClr val="accent2"/>
                </a:solidFill>
              </a:rPr>
              <a:t>α</a:t>
            </a:r>
            <a:r>
              <a:rPr lang="it-IT" altLang="it-IT" sz="2800" b="1" dirty="0">
                <a:solidFill>
                  <a:schemeClr val="accent2"/>
                </a:solidFill>
              </a:rPr>
              <a:t>-tocoferolo, esteri dell’acido ascorbico</a:t>
            </a:r>
            <a:r>
              <a:rPr lang="en-GB" altLang="it-IT" sz="2800" b="1" dirty="0">
                <a:solidFill>
                  <a:schemeClr val="accent2"/>
                </a:solidFill>
              </a:rPr>
              <a:t> </a:t>
            </a:r>
          </a:p>
          <a:p>
            <a:endParaRPr lang="en-GB" altLang="it-IT" dirty="0"/>
          </a:p>
        </p:txBody>
      </p:sp>
    </p:spTree>
    <p:extLst>
      <p:ext uri="{BB962C8B-B14F-4D97-AF65-F5344CB8AC3E}">
        <p14:creationId xmlns:p14="http://schemas.microsoft.com/office/powerpoint/2010/main" val="3247590879"/>
      </p:ext>
    </p:extLst>
  </p:cSld>
  <p:clrMapOvr>
    <a:masterClrMapping/>
  </p:clrMapOvr>
  <p:transition spd="slow">
    <p:strips dir="ru"/>
  </p:transition>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Text Box 4">
            <a:extLst>
              <a:ext uri="{FF2B5EF4-FFF2-40B4-BE49-F238E27FC236}">
                <a16:creationId xmlns:a16="http://schemas.microsoft.com/office/drawing/2014/main" id="{86BB5A35-957B-4D0C-9030-5472C0D508AD}"/>
              </a:ext>
            </a:extLst>
          </p:cNvPr>
          <p:cNvSpPr txBox="1">
            <a:spLocks noChangeArrowheads="1"/>
          </p:cNvSpPr>
          <p:nvPr/>
        </p:nvSpPr>
        <p:spPr bwMode="auto">
          <a:xfrm>
            <a:off x="611188" y="260648"/>
            <a:ext cx="74898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3600" dirty="0">
                <a:solidFill>
                  <a:srgbClr val="FF0000"/>
                </a:solidFill>
              </a:rPr>
              <a:t>Nuovi approcci terapeutici </a:t>
            </a:r>
          </a:p>
        </p:txBody>
      </p:sp>
      <p:sp>
        <p:nvSpPr>
          <p:cNvPr id="236547" name="Text Box 5">
            <a:extLst>
              <a:ext uri="{FF2B5EF4-FFF2-40B4-BE49-F238E27FC236}">
                <a16:creationId xmlns:a16="http://schemas.microsoft.com/office/drawing/2014/main" id="{0A974351-E8C1-4F23-B817-88641BAAF435}"/>
              </a:ext>
            </a:extLst>
          </p:cNvPr>
          <p:cNvSpPr txBox="1">
            <a:spLocks noChangeArrowheads="1"/>
          </p:cNvSpPr>
          <p:nvPr/>
        </p:nvSpPr>
        <p:spPr bwMode="auto">
          <a:xfrm>
            <a:off x="611188" y="1894180"/>
            <a:ext cx="7921252"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it-IT" altLang="it-IT" sz="2400" dirty="0"/>
              <a:t> TP di mantenimento associata a farmaci biologici?</a:t>
            </a:r>
          </a:p>
          <a:p>
            <a:pPr eaLnBrk="1" hangingPunct="1">
              <a:spcBef>
                <a:spcPct val="50000"/>
              </a:spcBef>
            </a:pPr>
            <a:r>
              <a:rPr lang="it-IT" altLang="it-IT" sz="2400" dirty="0">
                <a:sym typeface="Wingdings" panose="05000000000000000000" pitchFamily="2" charset="2"/>
              </a:rPr>
              <a:t> Effetto sinergico (si ottiene anche con gli altri farmaci sistemici impiegati nella PSO)</a:t>
            </a:r>
          </a:p>
          <a:p>
            <a:pPr eaLnBrk="1" hangingPunct="1">
              <a:spcBef>
                <a:spcPct val="50000"/>
              </a:spcBef>
            </a:pPr>
            <a:r>
              <a:rPr lang="it-IT" altLang="it-IT" sz="2400" dirty="0">
                <a:sym typeface="Wingdings" panose="05000000000000000000" pitchFamily="2" charset="2"/>
              </a:rPr>
              <a:t> Trial REFINE: associazione TCS + </a:t>
            </a:r>
            <a:r>
              <a:rPr lang="it-IT" altLang="it-IT" sz="2400" dirty="0" err="1">
                <a:sym typeface="Wingdings" panose="05000000000000000000" pitchFamily="2" charset="2"/>
              </a:rPr>
              <a:t>etanercept</a:t>
            </a:r>
            <a:r>
              <a:rPr lang="it-IT" altLang="it-IT" sz="2400" dirty="0">
                <a:sym typeface="Wingdings" panose="05000000000000000000" pitchFamily="2" charset="2"/>
              </a:rPr>
              <a:t> permette il mantenimento della remissione con riduzione del dosaggio del biologico</a:t>
            </a:r>
          </a:p>
          <a:p>
            <a:pPr eaLnBrk="1" hangingPunct="1">
              <a:spcBef>
                <a:spcPct val="50000"/>
              </a:spcBef>
            </a:pPr>
            <a:r>
              <a:rPr lang="it-IT" altLang="it-IT" sz="2400" dirty="0">
                <a:sym typeface="Wingdings" panose="05000000000000000000" pitchFamily="2" charset="2"/>
              </a:rPr>
              <a:t> Altri studi dimostrano che l’associazione Cal/BD (1vv/die x 4 </a:t>
            </a:r>
            <a:r>
              <a:rPr lang="it-IT" altLang="it-IT" sz="2400" dirty="0" err="1">
                <a:sym typeface="Wingdings" panose="05000000000000000000" pitchFamily="2" charset="2"/>
              </a:rPr>
              <a:t>sett</a:t>
            </a:r>
            <a:r>
              <a:rPr lang="it-IT" altLang="it-IT" sz="2400" dirty="0">
                <a:sym typeface="Wingdings" panose="05000000000000000000" pitchFamily="2" charset="2"/>
              </a:rPr>
              <a:t>  2 </a:t>
            </a:r>
            <a:r>
              <a:rPr lang="it-IT" altLang="it-IT" sz="2400" dirty="0" err="1">
                <a:sym typeface="Wingdings" panose="05000000000000000000" pitchFamily="2" charset="2"/>
              </a:rPr>
              <a:t>vv</a:t>
            </a:r>
            <a:r>
              <a:rPr lang="it-IT" altLang="it-IT" sz="2400" dirty="0">
                <a:sym typeface="Wingdings" panose="05000000000000000000" pitchFamily="2" charset="2"/>
              </a:rPr>
              <a:t>/</a:t>
            </a:r>
            <a:r>
              <a:rPr lang="it-IT" altLang="it-IT" sz="2400" dirty="0" err="1">
                <a:sym typeface="Wingdings" panose="05000000000000000000" pitchFamily="2" charset="2"/>
              </a:rPr>
              <a:t>sett</a:t>
            </a:r>
            <a:r>
              <a:rPr lang="it-IT" altLang="it-IT" sz="2400" dirty="0">
                <a:sym typeface="Wingdings" panose="05000000000000000000" pitchFamily="2" charset="2"/>
              </a:rPr>
              <a:t> x 12 </a:t>
            </a:r>
            <a:r>
              <a:rPr lang="it-IT" altLang="it-IT" sz="2400" dirty="0" err="1">
                <a:sym typeface="Wingdings" panose="05000000000000000000" pitchFamily="2" charset="2"/>
              </a:rPr>
              <a:t>sett</a:t>
            </a:r>
            <a:r>
              <a:rPr lang="it-IT" altLang="it-IT" sz="2400" dirty="0">
                <a:sym typeface="Wingdings" panose="05000000000000000000" pitchFamily="2" charset="2"/>
              </a:rPr>
              <a:t>) permette il mantenimento della risposta ottenuta in pz che ottengono una PR con il biologico</a:t>
            </a:r>
          </a:p>
          <a:p>
            <a:pPr eaLnBrk="1" hangingPunct="1">
              <a:spcBef>
                <a:spcPct val="50000"/>
              </a:spcBef>
            </a:pPr>
            <a:r>
              <a:rPr lang="it-IT" altLang="it-IT" sz="2400" dirty="0">
                <a:sym typeface="Wingdings" panose="05000000000000000000" pitchFamily="2" charset="2"/>
              </a:rPr>
              <a:t> Inoltre aumento della </a:t>
            </a:r>
            <a:r>
              <a:rPr lang="it-IT" altLang="it-IT" sz="2400" dirty="0" err="1">
                <a:sym typeface="Wingdings" panose="05000000000000000000" pitchFamily="2" charset="2"/>
              </a:rPr>
              <a:t>QoL</a:t>
            </a:r>
            <a:r>
              <a:rPr lang="it-IT" altLang="it-IT" sz="2400" dirty="0">
                <a:sym typeface="Wingdings" panose="05000000000000000000" pitchFamily="2" charset="2"/>
              </a:rPr>
              <a:t> </a:t>
            </a:r>
            <a:endParaRPr lang="it-IT" altLang="it-IT" sz="2400" dirty="0"/>
          </a:p>
        </p:txBody>
      </p:sp>
    </p:spTree>
    <p:extLst>
      <p:ext uri="{BB962C8B-B14F-4D97-AF65-F5344CB8AC3E}">
        <p14:creationId xmlns:p14="http://schemas.microsoft.com/office/powerpoint/2010/main" val="4098723822"/>
      </p:ext>
    </p:extLst>
  </p:cSld>
  <p:clrMapOvr>
    <a:masterClrMapping/>
  </p:clrMapOvr>
  <p:transition spd="slow">
    <p:strips dir="ru"/>
  </p:transition>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Text Box 4">
            <a:extLst>
              <a:ext uri="{FF2B5EF4-FFF2-40B4-BE49-F238E27FC236}">
                <a16:creationId xmlns:a16="http://schemas.microsoft.com/office/drawing/2014/main" id="{86BB5A35-957B-4D0C-9030-5472C0D508AD}"/>
              </a:ext>
            </a:extLst>
          </p:cNvPr>
          <p:cNvSpPr txBox="1">
            <a:spLocks noChangeArrowheads="1"/>
          </p:cNvSpPr>
          <p:nvPr/>
        </p:nvSpPr>
        <p:spPr bwMode="auto">
          <a:xfrm>
            <a:off x="611188" y="260648"/>
            <a:ext cx="74898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3600" dirty="0">
                <a:solidFill>
                  <a:srgbClr val="FF0000"/>
                </a:solidFill>
              </a:rPr>
              <a:t>Nuovi approcci terapeutici </a:t>
            </a:r>
          </a:p>
        </p:txBody>
      </p:sp>
      <p:sp>
        <p:nvSpPr>
          <p:cNvPr id="236547" name="Text Box 5">
            <a:extLst>
              <a:ext uri="{FF2B5EF4-FFF2-40B4-BE49-F238E27FC236}">
                <a16:creationId xmlns:a16="http://schemas.microsoft.com/office/drawing/2014/main" id="{0A974351-E8C1-4F23-B817-88641BAAF435}"/>
              </a:ext>
            </a:extLst>
          </p:cNvPr>
          <p:cNvSpPr txBox="1">
            <a:spLocks noChangeArrowheads="1"/>
          </p:cNvSpPr>
          <p:nvPr/>
        </p:nvSpPr>
        <p:spPr bwMode="auto">
          <a:xfrm>
            <a:off x="611188" y="1894180"/>
            <a:ext cx="7921252"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it-IT" altLang="it-IT" sz="2400" dirty="0"/>
              <a:t> I dati della letteratura indicano che una terapia di mantenimento di tipo proattivo può essere utile in associazione con farmaco sistemico</a:t>
            </a:r>
          </a:p>
          <a:p>
            <a:pPr eaLnBrk="1" hangingPunct="1">
              <a:spcBef>
                <a:spcPct val="50000"/>
              </a:spcBef>
            </a:pPr>
            <a:r>
              <a:rPr lang="it-IT" altLang="it-IT" sz="2400" dirty="0"/>
              <a:t> Quindi la terapia di mantenimento può essere considerata sia in caso di uso di solo topico</a:t>
            </a:r>
          </a:p>
          <a:p>
            <a:pPr eaLnBrk="1" hangingPunct="1">
              <a:spcBef>
                <a:spcPct val="50000"/>
              </a:spcBef>
            </a:pPr>
            <a:r>
              <a:rPr lang="it-IT" altLang="it-IT" sz="2400" dirty="0"/>
              <a:t> Che in associazione con farmaco sistemico</a:t>
            </a:r>
          </a:p>
          <a:p>
            <a:pPr eaLnBrk="1" hangingPunct="1">
              <a:spcBef>
                <a:spcPct val="50000"/>
              </a:spcBef>
            </a:pPr>
            <a:r>
              <a:rPr lang="it-IT" altLang="it-IT" sz="2400" dirty="0"/>
              <a:t> Purtroppo pochi protocolli standardizzati</a:t>
            </a:r>
          </a:p>
          <a:p>
            <a:pPr eaLnBrk="1" hangingPunct="1">
              <a:spcBef>
                <a:spcPct val="50000"/>
              </a:spcBef>
            </a:pPr>
            <a:r>
              <a:rPr lang="it-IT" altLang="it-IT" sz="2400" dirty="0"/>
              <a:t> Non noti effetti a lungo termine (mancano studi)</a:t>
            </a:r>
          </a:p>
        </p:txBody>
      </p:sp>
    </p:spTree>
    <p:extLst>
      <p:ext uri="{BB962C8B-B14F-4D97-AF65-F5344CB8AC3E}">
        <p14:creationId xmlns:p14="http://schemas.microsoft.com/office/powerpoint/2010/main" val="2668227542"/>
      </p:ext>
    </p:extLst>
  </p:cSld>
  <p:clrMapOvr>
    <a:masterClrMapping/>
  </p:clrMapOvr>
  <p:transition spd="slow">
    <p:strips dir="ru"/>
  </p:transition>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Text Box 4">
            <a:extLst>
              <a:ext uri="{FF2B5EF4-FFF2-40B4-BE49-F238E27FC236}">
                <a16:creationId xmlns:a16="http://schemas.microsoft.com/office/drawing/2014/main" id="{86BB5A35-957B-4D0C-9030-5472C0D508AD}"/>
              </a:ext>
            </a:extLst>
          </p:cNvPr>
          <p:cNvSpPr txBox="1">
            <a:spLocks noChangeArrowheads="1"/>
          </p:cNvSpPr>
          <p:nvPr/>
        </p:nvSpPr>
        <p:spPr bwMode="auto">
          <a:xfrm>
            <a:off x="611188" y="260648"/>
            <a:ext cx="74898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3600" dirty="0">
                <a:solidFill>
                  <a:srgbClr val="FF0000"/>
                </a:solidFill>
              </a:rPr>
              <a:t>Nuovi approcci terapeutici </a:t>
            </a:r>
          </a:p>
        </p:txBody>
      </p:sp>
      <p:sp>
        <p:nvSpPr>
          <p:cNvPr id="236547" name="Text Box 5">
            <a:extLst>
              <a:ext uri="{FF2B5EF4-FFF2-40B4-BE49-F238E27FC236}">
                <a16:creationId xmlns:a16="http://schemas.microsoft.com/office/drawing/2014/main" id="{0A974351-E8C1-4F23-B817-88641BAAF435}"/>
              </a:ext>
            </a:extLst>
          </p:cNvPr>
          <p:cNvSpPr txBox="1">
            <a:spLocks noChangeArrowheads="1"/>
          </p:cNvSpPr>
          <p:nvPr/>
        </p:nvSpPr>
        <p:spPr bwMode="auto">
          <a:xfrm>
            <a:off x="611188" y="1894180"/>
            <a:ext cx="7921252"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it-IT" altLang="it-IT" sz="2400" dirty="0"/>
              <a:t> Quando smettere la terapia di mantenimento?</a:t>
            </a:r>
          </a:p>
          <a:p>
            <a:pPr eaLnBrk="1" hangingPunct="1">
              <a:spcBef>
                <a:spcPct val="50000"/>
              </a:spcBef>
            </a:pPr>
            <a:r>
              <a:rPr lang="it-IT" altLang="it-IT" sz="2400" dirty="0"/>
              <a:t> Evitare sempre la sospensione di un topico d’</a:t>
            </a:r>
            <a:r>
              <a:rPr lang="it-IT" altLang="it-IT" sz="2400" dirty="0" err="1"/>
              <a:t>emblé</a:t>
            </a:r>
            <a:endParaRPr lang="it-IT" altLang="it-IT" sz="2400" dirty="0"/>
          </a:p>
          <a:p>
            <a:pPr eaLnBrk="1" hangingPunct="1">
              <a:spcBef>
                <a:spcPct val="50000"/>
              </a:spcBef>
            </a:pPr>
            <a:r>
              <a:rPr lang="it-IT" altLang="it-IT" sz="2400" dirty="0"/>
              <a:t> ↑ rischio rebound</a:t>
            </a:r>
          </a:p>
          <a:p>
            <a:pPr eaLnBrk="1" hangingPunct="1">
              <a:spcBef>
                <a:spcPct val="50000"/>
              </a:spcBef>
            </a:pPr>
            <a:r>
              <a:rPr lang="it-IT" altLang="it-IT" sz="2400" dirty="0"/>
              <a:t> Rebound: ↑ PASI al baseline del 125%</a:t>
            </a:r>
          </a:p>
          <a:p>
            <a:pPr eaLnBrk="1" hangingPunct="1">
              <a:spcBef>
                <a:spcPct val="50000"/>
              </a:spcBef>
            </a:pPr>
            <a:r>
              <a:rPr lang="it-IT" altLang="it-IT" sz="2400" dirty="0"/>
              <a:t> Raro in caso di TP di mantenimento</a:t>
            </a:r>
          </a:p>
          <a:p>
            <a:pPr eaLnBrk="1" hangingPunct="1">
              <a:spcBef>
                <a:spcPct val="50000"/>
              </a:spcBef>
            </a:pPr>
            <a:r>
              <a:rPr lang="it-IT" altLang="it-IT" sz="2400" dirty="0"/>
              <a:t> Purtroppo anche qui dati limitati (solo studio PSO-LONG) </a:t>
            </a:r>
          </a:p>
          <a:p>
            <a:pPr eaLnBrk="1" hangingPunct="1">
              <a:spcBef>
                <a:spcPct val="50000"/>
              </a:spcBef>
            </a:pPr>
            <a:r>
              <a:rPr lang="it-IT" altLang="it-IT" sz="2400" dirty="0"/>
              <a:t> Dipende dalla molecola utilizzata (più comune con TCS) </a:t>
            </a:r>
          </a:p>
        </p:txBody>
      </p:sp>
    </p:spTree>
    <p:extLst>
      <p:ext uri="{BB962C8B-B14F-4D97-AF65-F5344CB8AC3E}">
        <p14:creationId xmlns:p14="http://schemas.microsoft.com/office/powerpoint/2010/main" val="2931553129"/>
      </p:ext>
    </p:extLst>
  </p:cSld>
  <p:clrMapOvr>
    <a:masterClrMapping/>
  </p:clrMapOvr>
  <p:transition spd="slow">
    <p:strips dir="ru"/>
  </p:transition>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Text Box 4">
            <a:extLst>
              <a:ext uri="{FF2B5EF4-FFF2-40B4-BE49-F238E27FC236}">
                <a16:creationId xmlns:a16="http://schemas.microsoft.com/office/drawing/2014/main" id="{86BB5A35-957B-4D0C-9030-5472C0D508AD}"/>
              </a:ext>
            </a:extLst>
          </p:cNvPr>
          <p:cNvSpPr txBox="1">
            <a:spLocks noChangeArrowheads="1"/>
          </p:cNvSpPr>
          <p:nvPr/>
        </p:nvSpPr>
        <p:spPr bwMode="auto">
          <a:xfrm>
            <a:off x="611188" y="260648"/>
            <a:ext cx="74898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3600" dirty="0">
                <a:solidFill>
                  <a:srgbClr val="FF0000"/>
                </a:solidFill>
              </a:rPr>
              <a:t>Nuovi approcci terapeutici </a:t>
            </a:r>
          </a:p>
        </p:txBody>
      </p:sp>
      <p:sp>
        <p:nvSpPr>
          <p:cNvPr id="236547" name="Text Box 5">
            <a:extLst>
              <a:ext uri="{FF2B5EF4-FFF2-40B4-BE49-F238E27FC236}">
                <a16:creationId xmlns:a16="http://schemas.microsoft.com/office/drawing/2014/main" id="{0A974351-E8C1-4F23-B817-88641BAAF435}"/>
              </a:ext>
            </a:extLst>
          </p:cNvPr>
          <p:cNvSpPr txBox="1">
            <a:spLocks noChangeArrowheads="1"/>
          </p:cNvSpPr>
          <p:nvPr/>
        </p:nvSpPr>
        <p:spPr bwMode="auto">
          <a:xfrm>
            <a:off x="611188" y="1894180"/>
            <a:ext cx="7921252"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it-IT" altLang="it-IT" sz="2400" dirty="0"/>
              <a:t> Esiste un paziente tipo o una lesione tipo per la terapia di mantenimento?</a:t>
            </a:r>
          </a:p>
          <a:p>
            <a:pPr eaLnBrk="1" hangingPunct="1">
              <a:spcBef>
                <a:spcPct val="50000"/>
              </a:spcBef>
            </a:pPr>
            <a:r>
              <a:rPr lang="it-IT" altLang="it-IT" sz="2400" dirty="0"/>
              <a:t> No, essendo la PSO una malattia con presentazione clinica variegata non esiste un paziente tipo o lesione tipo</a:t>
            </a:r>
          </a:p>
          <a:p>
            <a:pPr eaLnBrk="1" hangingPunct="1">
              <a:spcBef>
                <a:spcPct val="50000"/>
              </a:spcBef>
            </a:pPr>
            <a:r>
              <a:rPr lang="it-IT" altLang="it-IT" sz="2400" dirty="0"/>
              <a:t> Si dovrebbe preferire la TP di mantenimento in chi ha un rebound rapido dopo il termine della fototerapia, in chi ha un andamento stagionale, in chi peggiora con lo stop delle terapie locali</a:t>
            </a:r>
          </a:p>
          <a:p>
            <a:pPr eaLnBrk="1" hangingPunct="1">
              <a:spcBef>
                <a:spcPct val="50000"/>
              </a:spcBef>
            </a:pPr>
            <a:r>
              <a:rPr lang="it-IT" altLang="it-IT" sz="2400" dirty="0"/>
              <a:t> Approccio preferibile proattivo </a:t>
            </a:r>
          </a:p>
        </p:txBody>
      </p:sp>
    </p:spTree>
    <p:extLst>
      <p:ext uri="{BB962C8B-B14F-4D97-AF65-F5344CB8AC3E}">
        <p14:creationId xmlns:p14="http://schemas.microsoft.com/office/powerpoint/2010/main" val="3325436888"/>
      </p:ext>
    </p:extLst>
  </p:cSld>
  <p:clrMapOvr>
    <a:masterClrMapping/>
  </p:clrMapOvr>
  <p:transition spd="slow">
    <p:strips dir="ru"/>
  </p:transition>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Text Box 4">
            <a:extLst>
              <a:ext uri="{FF2B5EF4-FFF2-40B4-BE49-F238E27FC236}">
                <a16:creationId xmlns:a16="http://schemas.microsoft.com/office/drawing/2014/main" id="{86BB5A35-957B-4D0C-9030-5472C0D508AD}"/>
              </a:ext>
            </a:extLst>
          </p:cNvPr>
          <p:cNvSpPr txBox="1">
            <a:spLocks noChangeArrowheads="1"/>
          </p:cNvSpPr>
          <p:nvPr/>
        </p:nvSpPr>
        <p:spPr bwMode="auto">
          <a:xfrm>
            <a:off x="611188" y="260648"/>
            <a:ext cx="74898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3600" dirty="0">
                <a:solidFill>
                  <a:srgbClr val="FF0000"/>
                </a:solidFill>
              </a:rPr>
              <a:t>Nuovi approcci terapeutici </a:t>
            </a:r>
          </a:p>
        </p:txBody>
      </p:sp>
      <p:sp>
        <p:nvSpPr>
          <p:cNvPr id="236547" name="Text Box 5">
            <a:extLst>
              <a:ext uri="{FF2B5EF4-FFF2-40B4-BE49-F238E27FC236}">
                <a16:creationId xmlns:a16="http://schemas.microsoft.com/office/drawing/2014/main" id="{0A974351-E8C1-4F23-B817-88641BAAF435}"/>
              </a:ext>
            </a:extLst>
          </p:cNvPr>
          <p:cNvSpPr txBox="1">
            <a:spLocks noChangeArrowheads="1"/>
          </p:cNvSpPr>
          <p:nvPr/>
        </p:nvSpPr>
        <p:spPr bwMode="auto">
          <a:xfrm>
            <a:off x="611188" y="1894180"/>
            <a:ext cx="7921252"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it-IT" altLang="it-IT" sz="2400" dirty="0"/>
              <a:t> Come educare e comunicare al paziente la necessità della TP di mantenimento?</a:t>
            </a:r>
          </a:p>
          <a:p>
            <a:pPr eaLnBrk="1" hangingPunct="1">
              <a:spcBef>
                <a:spcPct val="50000"/>
              </a:spcBef>
            </a:pPr>
            <a:r>
              <a:rPr lang="it-IT" altLang="it-IT" sz="2400" dirty="0"/>
              <a:t> Le preoccupazioni del paziente possono essere correlate ai rischi sul protrarsi di una TP per mesi</a:t>
            </a:r>
          </a:p>
          <a:p>
            <a:pPr eaLnBrk="1" hangingPunct="1">
              <a:spcBef>
                <a:spcPct val="50000"/>
              </a:spcBef>
            </a:pPr>
            <a:r>
              <a:rPr lang="it-IT" altLang="it-IT" sz="2400" dirty="0"/>
              <a:t> </a:t>
            </a:r>
            <a:r>
              <a:rPr lang="it-IT" altLang="it-IT" sz="2400" dirty="0" err="1"/>
              <a:t>Tachifilassi</a:t>
            </a:r>
            <a:r>
              <a:rPr lang="it-IT" altLang="it-IT" sz="2400" dirty="0"/>
              <a:t> ed AES</a:t>
            </a:r>
          </a:p>
          <a:p>
            <a:pPr eaLnBrk="1" hangingPunct="1">
              <a:spcBef>
                <a:spcPct val="50000"/>
              </a:spcBef>
            </a:pPr>
            <a:r>
              <a:rPr lang="it-IT" altLang="it-IT" sz="2400" dirty="0"/>
              <a:t> Rari sia con TCS che con Cal/BD in schiuma se usati ogni giorno</a:t>
            </a:r>
          </a:p>
          <a:p>
            <a:pPr eaLnBrk="1" hangingPunct="1">
              <a:spcBef>
                <a:spcPct val="50000"/>
              </a:spcBef>
            </a:pPr>
            <a:r>
              <a:rPr lang="it-IT" altLang="it-IT" sz="2400" dirty="0"/>
              <a:t> Ancora più improbabili in caso di TP 2 </a:t>
            </a:r>
            <a:r>
              <a:rPr lang="it-IT" altLang="it-IT" sz="2400" dirty="0" err="1"/>
              <a:t>vv</a:t>
            </a:r>
            <a:r>
              <a:rPr lang="it-IT" altLang="it-IT" sz="2400" dirty="0"/>
              <a:t>/</a:t>
            </a:r>
            <a:r>
              <a:rPr lang="it-IT" altLang="it-IT" sz="2400" dirty="0" err="1"/>
              <a:t>sett</a:t>
            </a:r>
            <a:endParaRPr lang="it-IT" altLang="it-IT" sz="2400" dirty="0"/>
          </a:p>
        </p:txBody>
      </p:sp>
    </p:spTree>
    <p:extLst>
      <p:ext uri="{BB962C8B-B14F-4D97-AF65-F5344CB8AC3E}">
        <p14:creationId xmlns:p14="http://schemas.microsoft.com/office/powerpoint/2010/main" val="140056172"/>
      </p:ext>
    </p:extLst>
  </p:cSld>
  <p:clrMapOvr>
    <a:masterClrMapping/>
  </p:clrMapOvr>
  <p:transition spd="slow">
    <p:strips dir="ru"/>
  </p:transition>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Text Box 4">
            <a:extLst>
              <a:ext uri="{FF2B5EF4-FFF2-40B4-BE49-F238E27FC236}">
                <a16:creationId xmlns:a16="http://schemas.microsoft.com/office/drawing/2014/main" id="{86BB5A35-957B-4D0C-9030-5472C0D508AD}"/>
              </a:ext>
            </a:extLst>
          </p:cNvPr>
          <p:cNvSpPr txBox="1">
            <a:spLocks noChangeArrowheads="1"/>
          </p:cNvSpPr>
          <p:nvPr/>
        </p:nvSpPr>
        <p:spPr bwMode="auto">
          <a:xfrm>
            <a:off x="611188" y="260648"/>
            <a:ext cx="74898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3600" dirty="0">
                <a:solidFill>
                  <a:srgbClr val="FF0000"/>
                </a:solidFill>
              </a:rPr>
              <a:t>Nuovi approcci terapeutici </a:t>
            </a:r>
          </a:p>
        </p:txBody>
      </p:sp>
      <p:sp>
        <p:nvSpPr>
          <p:cNvPr id="236547" name="Text Box 5">
            <a:extLst>
              <a:ext uri="{FF2B5EF4-FFF2-40B4-BE49-F238E27FC236}">
                <a16:creationId xmlns:a16="http://schemas.microsoft.com/office/drawing/2014/main" id="{0A974351-E8C1-4F23-B817-88641BAAF435}"/>
              </a:ext>
            </a:extLst>
          </p:cNvPr>
          <p:cNvSpPr txBox="1">
            <a:spLocks noChangeArrowheads="1"/>
          </p:cNvSpPr>
          <p:nvPr/>
        </p:nvSpPr>
        <p:spPr bwMode="auto">
          <a:xfrm>
            <a:off x="611188" y="1894180"/>
            <a:ext cx="7921252"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it-IT" altLang="it-IT" sz="2400" dirty="0"/>
              <a:t> Necessità di stabilire un piano terapeutico dettagliato simile a quello della DA</a:t>
            </a:r>
          </a:p>
          <a:p>
            <a:pPr eaLnBrk="1" hangingPunct="1">
              <a:spcBef>
                <a:spcPct val="50000"/>
              </a:spcBef>
            </a:pPr>
            <a:r>
              <a:rPr lang="it-IT" altLang="it-IT" sz="2400" dirty="0"/>
              <a:t> Occorre evitare che per timore di AES il paziente applichi meno il topico in caso di miglioramento </a:t>
            </a:r>
            <a:r>
              <a:rPr lang="it-IT" altLang="it-IT" sz="2400" dirty="0">
                <a:sym typeface="Wingdings" panose="05000000000000000000" pitchFamily="2" charset="2"/>
              </a:rPr>
              <a:t> peggioramento PSO</a:t>
            </a:r>
          </a:p>
          <a:p>
            <a:pPr eaLnBrk="1" hangingPunct="1">
              <a:spcBef>
                <a:spcPct val="50000"/>
              </a:spcBef>
            </a:pPr>
            <a:r>
              <a:rPr lang="it-IT" altLang="it-IT" sz="2400" dirty="0">
                <a:sym typeface="Wingdings" panose="05000000000000000000" pitchFamily="2" charset="2"/>
              </a:rPr>
              <a:t> Necessità di istruire al passaggio alla TP di mantenimento quando la lesione è in regressione completa</a:t>
            </a:r>
          </a:p>
          <a:p>
            <a:pPr eaLnBrk="1" hangingPunct="1">
              <a:spcBef>
                <a:spcPct val="50000"/>
              </a:spcBef>
            </a:pPr>
            <a:r>
              <a:rPr lang="it-IT" altLang="it-IT" sz="2400" dirty="0">
                <a:sym typeface="Wingdings" panose="05000000000000000000" pitchFamily="2" charset="2"/>
              </a:rPr>
              <a:t> In caso di «lesione quasi pulita» si rischia una relapse immediata</a:t>
            </a:r>
            <a:endParaRPr lang="it-IT" altLang="it-IT" sz="2400" dirty="0"/>
          </a:p>
        </p:txBody>
      </p:sp>
    </p:spTree>
    <p:extLst>
      <p:ext uri="{BB962C8B-B14F-4D97-AF65-F5344CB8AC3E}">
        <p14:creationId xmlns:p14="http://schemas.microsoft.com/office/powerpoint/2010/main" val="1879102752"/>
      </p:ext>
    </p:extLst>
  </p:cSld>
  <p:clrMapOvr>
    <a:masterClrMapping/>
  </p:clrMapOvr>
  <p:transition spd="slow">
    <p:strips dir="ru"/>
  </p:transition>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Text Box 4">
            <a:extLst>
              <a:ext uri="{FF2B5EF4-FFF2-40B4-BE49-F238E27FC236}">
                <a16:creationId xmlns:a16="http://schemas.microsoft.com/office/drawing/2014/main" id="{86BB5A35-957B-4D0C-9030-5472C0D508AD}"/>
              </a:ext>
            </a:extLst>
          </p:cNvPr>
          <p:cNvSpPr txBox="1">
            <a:spLocks noChangeArrowheads="1"/>
          </p:cNvSpPr>
          <p:nvPr/>
        </p:nvSpPr>
        <p:spPr bwMode="auto">
          <a:xfrm>
            <a:off x="611188" y="260648"/>
            <a:ext cx="74898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3600" dirty="0">
                <a:solidFill>
                  <a:srgbClr val="FF0000"/>
                </a:solidFill>
              </a:rPr>
              <a:t>Nuovi approcci terapeutici </a:t>
            </a:r>
          </a:p>
        </p:txBody>
      </p:sp>
      <p:sp>
        <p:nvSpPr>
          <p:cNvPr id="236547" name="Text Box 5">
            <a:extLst>
              <a:ext uri="{FF2B5EF4-FFF2-40B4-BE49-F238E27FC236}">
                <a16:creationId xmlns:a16="http://schemas.microsoft.com/office/drawing/2014/main" id="{0A974351-E8C1-4F23-B817-88641BAAF435}"/>
              </a:ext>
            </a:extLst>
          </p:cNvPr>
          <p:cNvSpPr txBox="1">
            <a:spLocks noChangeArrowheads="1"/>
          </p:cNvSpPr>
          <p:nvPr/>
        </p:nvSpPr>
        <p:spPr bwMode="auto">
          <a:xfrm>
            <a:off x="611188" y="1478389"/>
            <a:ext cx="7921252"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it-IT" altLang="it-IT" sz="2400" dirty="0"/>
              <a:t> Nella prescrizione occorre ascoltare il paziente</a:t>
            </a:r>
          </a:p>
          <a:p>
            <a:pPr eaLnBrk="1" hangingPunct="1">
              <a:spcBef>
                <a:spcPct val="50000"/>
              </a:spcBef>
            </a:pPr>
            <a:r>
              <a:rPr lang="it-IT" altLang="it-IT" sz="2400" dirty="0"/>
              <a:t> Le linee guida EU indicano chiaramente che nella scelta del topico il paziente deve essere coinvolto per aumentare l’aderenza alla TP (se il paziente preferisce un unguento NON prescriviamo una schiuma..)</a:t>
            </a:r>
          </a:p>
          <a:p>
            <a:pPr eaLnBrk="1" hangingPunct="1">
              <a:spcBef>
                <a:spcPct val="50000"/>
              </a:spcBef>
            </a:pPr>
            <a:r>
              <a:rPr lang="it-IT" altLang="it-IT" sz="2400" dirty="0"/>
              <a:t> Necessità di controlli periodici: i dati della letteratura indicano una massima aderenza alla TP nel periodo antistante le visite</a:t>
            </a:r>
          </a:p>
          <a:p>
            <a:pPr eaLnBrk="1" hangingPunct="1">
              <a:spcBef>
                <a:spcPct val="50000"/>
              </a:spcBef>
            </a:pPr>
            <a:r>
              <a:rPr lang="it-IT" altLang="it-IT" sz="2400" dirty="0"/>
              <a:t> Prescrizioni chiare!</a:t>
            </a:r>
          </a:p>
          <a:p>
            <a:pPr eaLnBrk="1" hangingPunct="1">
              <a:spcBef>
                <a:spcPct val="50000"/>
              </a:spcBef>
            </a:pPr>
            <a:r>
              <a:rPr lang="it-IT" altLang="it-IT" sz="2400" dirty="0"/>
              <a:t> Per esempio NON scrivere 2 </a:t>
            </a:r>
            <a:r>
              <a:rPr lang="it-IT" altLang="it-IT" sz="2400" dirty="0" err="1"/>
              <a:t>vv</a:t>
            </a:r>
            <a:r>
              <a:rPr lang="it-IT" altLang="it-IT" sz="2400" dirty="0"/>
              <a:t>/</a:t>
            </a:r>
            <a:r>
              <a:rPr lang="it-IT" altLang="it-IT" sz="2400" dirty="0" err="1"/>
              <a:t>sett</a:t>
            </a:r>
            <a:r>
              <a:rPr lang="it-IT" altLang="it-IT" sz="2400" dirty="0"/>
              <a:t>, ma il sabato e domenica sera!</a:t>
            </a:r>
          </a:p>
        </p:txBody>
      </p:sp>
    </p:spTree>
    <p:extLst>
      <p:ext uri="{BB962C8B-B14F-4D97-AF65-F5344CB8AC3E}">
        <p14:creationId xmlns:p14="http://schemas.microsoft.com/office/powerpoint/2010/main" val="83952278"/>
      </p:ext>
    </p:extLst>
  </p:cSld>
  <p:clrMapOvr>
    <a:masterClrMapping/>
  </p:clrMapOvr>
  <p:transition spd="slow">
    <p:strips dir="ru"/>
  </p:transition>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FB10A2-C3B7-486F-8889-1E5F38C74809}"/>
              </a:ext>
            </a:extLst>
          </p:cNvPr>
          <p:cNvSpPr>
            <a:spLocks noGrp="1"/>
          </p:cNvSpPr>
          <p:nvPr>
            <p:ph type="title"/>
          </p:nvPr>
        </p:nvSpPr>
        <p:spPr>
          <a:xfrm>
            <a:off x="457200" y="1484784"/>
            <a:ext cx="8229600" cy="2520280"/>
          </a:xfrm>
        </p:spPr>
        <p:txBody>
          <a:bodyPr/>
          <a:lstStyle/>
          <a:p>
            <a:pPr algn="ctr"/>
            <a:r>
              <a:rPr lang="it-IT" sz="6000" dirty="0">
                <a:solidFill>
                  <a:srgbClr val="FF0000"/>
                </a:solidFill>
              </a:rPr>
              <a:t>Nuovi approcci di terapia topica</a:t>
            </a:r>
            <a:endParaRPr lang="it-IT" sz="6000" dirty="0"/>
          </a:p>
        </p:txBody>
      </p:sp>
    </p:spTree>
    <p:extLst>
      <p:ext uri="{BB962C8B-B14F-4D97-AF65-F5344CB8AC3E}">
        <p14:creationId xmlns:p14="http://schemas.microsoft.com/office/powerpoint/2010/main" val="1060530187"/>
      </p:ext>
    </p:extLst>
  </p:cSld>
  <p:clrMapOvr>
    <a:masterClrMapping/>
  </p:clrMapOvr>
  <p:transition spd="slow">
    <p:strips dir="ru"/>
  </p:transition>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Text Box 4">
            <a:extLst>
              <a:ext uri="{FF2B5EF4-FFF2-40B4-BE49-F238E27FC236}">
                <a16:creationId xmlns:a16="http://schemas.microsoft.com/office/drawing/2014/main" id="{86BB5A35-957B-4D0C-9030-5472C0D508AD}"/>
              </a:ext>
            </a:extLst>
          </p:cNvPr>
          <p:cNvSpPr txBox="1">
            <a:spLocks noChangeArrowheads="1"/>
          </p:cNvSpPr>
          <p:nvPr/>
        </p:nvSpPr>
        <p:spPr bwMode="auto">
          <a:xfrm>
            <a:off x="611188" y="260648"/>
            <a:ext cx="74898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3600" dirty="0">
                <a:solidFill>
                  <a:srgbClr val="FF0000"/>
                </a:solidFill>
              </a:rPr>
              <a:t>Nuovi approcci</a:t>
            </a:r>
          </a:p>
        </p:txBody>
      </p:sp>
      <p:sp>
        <p:nvSpPr>
          <p:cNvPr id="236547" name="Text Box 5">
            <a:extLst>
              <a:ext uri="{FF2B5EF4-FFF2-40B4-BE49-F238E27FC236}">
                <a16:creationId xmlns:a16="http://schemas.microsoft.com/office/drawing/2014/main" id="{0A974351-E8C1-4F23-B817-88641BAAF435}"/>
              </a:ext>
            </a:extLst>
          </p:cNvPr>
          <p:cNvSpPr txBox="1">
            <a:spLocks noChangeArrowheads="1"/>
          </p:cNvSpPr>
          <p:nvPr/>
        </p:nvSpPr>
        <p:spPr bwMode="auto">
          <a:xfrm>
            <a:off x="611188" y="1478389"/>
            <a:ext cx="7921252"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it-IT" altLang="it-IT" sz="2400" dirty="0"/>
              <a:t> Recente passaggio da una mera descrizione morfologica delle patologie dermatologiche</a:t>
            </a:r>
          </a:p>
          <a:p>
            <a:pPr eaLnBrk="1" hangingPunct="1">
              <a:spcBef>
                <a:spcPct val="50000"/>
              </a:spcBef>
            </a:pPr>
            <a:r>
              <a:rPr lang="it-IT" altLang="it-IT" sz="2400" dirty="0"/>
              <a:t> Analisi di fattori </a:t>
            </a:r>
            <a:r>
              <a:rPr lang="it-IT" altLang="it-IT" sz="2400" dirty="0" err="1"/>
              <a:t>patofisiologici</a:t>
            </a:r>
            <a:r>
              <a:rPr lang="it-IT" altLang="it-IT" sz="2400" dirty="0"/>
              <a:t> con studio di espressione di citochine e markers patologia-relati</a:t>
            </a:r>
          </a:p>
          <a:p>
            <a:pPr eaLnBrk="1" hangingPunct="1">
              <a:spcBef>
                <a:spcPct val="50000"/>
              </a:spcBef>
            </a:pPr>
            <a:r>
              <a:rPr lang="it-IT" altLang="it-IT" sz="2400" dirty="0"/>
              <a:t> Esempio: PSO </a:t>
            </a:r>
            <a:r>
              <a:rPr lang="it-IT" altLang="it-IT" sz="2400" dirty="0" err="1"/>
              <a:t>CyA</a:t>
            </a:r>
            <a:r>
              <a:rPr lang="it-IT" altLang="it-IT" sz="2400" dirty="0"/>
              <a:t> </a:t>
            </a:r>
            <a:r>
              <a:rPr lang="it-IT" altLang="it-IT" sz="2400" dirty="0">
                <a:sym typeface="Wingdings" panose="05000000000000000000" pitchFamily="2" charset="2"/>
              </a:rPr>
              <a:t> biologici di prima (anti-TNF) e seconda (anti-IL17/23) generazione</a:t>
            </a:r>
          </a:p>
          <a:p>
            <a:pPr eaLnBrk="1" hangingPunct="1">
              <a:spcBef>
                <a:spcPct val="50000"/>
              </a:spcBef>
            </a:pPr>
            <a:r>
              <a:rPr lang="it-IT" altLang="it-IT" sz="2400" dirty="0">
                <a:sym typeface="Wingdings" panose="05000000000000000000" pitchFamily="2" charset="2"/>
              </a:rPr>
              <a:t> Alcuni inibitori per alcuni recettori </a:t>
            </a:r>
            <a:r>
              <a:rPr lang="it-IT" altLang="it-IT" sz="2400" dirty="0" err="1">
                <a:sym typeface="Wingdings" panose="05000000000000000000" pitchFamily="2" charset="2"/>
              </a:rPr>
              <a:t>citochinici</a:t>
            </a:r>
            <a:r>
              <a:rPr lang="it-IT" altLang="it-IT" sz="2400" dirty="0">
                <a:sym typeface="Wingdings" panose="05000000000000000000" pitchFamily="2" charset="2"/>
              </a:rPr>
              <a:t> introdotti hanno dimostrato ottimi risultati se somministrati per via sistemica</a:t>
            </a:r>
          </a:p>
          <a:p>
            <a:pPr eaLnBrk="1" hangingPunct="1">
              <a:spcBef>
                <a:spcPct val="50000"/>
              </a:spcBef>
            </a:pPr>
            <a:r>
              <a:rPr lang="it-IT" altLang="it-IT" sz="2400" dirty="0">
                <a:sym typeface="Wingdings" panose="05000000000000000000" pitchFamily="2" charset="2"/>
              </a:rPr>
              <a:t> Il target più interessante è la JAK/STAT </a:t>
            </a:r>
            <a:r>
              <a:rPr lang="it-IT" altLang="it-IT" sz="2400" dirty="0" err="1">
                <a:sym typeface="Wingdings" panose="05000000000000000000" pitchFamily="2" charset="2"/>
              </a:rPr>
              <a:t>patway</a:t>
            </a:r>
            <a:endParaRPr lang="it-IT" altLang="it-IT" sz="2400" dirty="0"/>
          </a:p>
        </p:txBody>
      </p:sp>
    </p:spTree>
    <p:extLst>
      <p:ext uri="{BB962C8B-B14F-4D97-AF65-F5344CB8AC3E}">
        <p14:creationId xmlns:p14="http://schemas.microsoft.com/office/powerpoint/2010/main" val="3972848935"/>
      </p:ext>
    </p:extLst>
  </p:cSld>
  <p:clrMapOvr>
    <a:masterClrMapping/>
  </p:clrMapOvr>
  <p:transition spd="slow">
    <p:strips dir="ru"/>
  </p:transition>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Text Box 4">
            <a:extLst>
              <a:ext uri="{FF2B5EF4-FFF2-40B4-BE49-F238E27FC236}">
                <a16:creationId xmlns:a16="http://schemas.microsoft.com/office/drawing/2014/main" id="{86BB5A35-957B-4D0C-9030-5472C0D508AD}"/>
              </a:ext>
            </a:extLst>
          </p:cNvPr>
          <p:cNvSpPr txBox="1">
            <a:spLocks noChangeArrowheads="1"/>
          </p:cNvSpPr>
          <p:nvPr/>
        </p:nvSpPr>
        <p:spPr bwMode="auto">
          <a:xfrm>
            <a:off x="611188" y="260648"/>
            <a:ext cx="74898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3600" dirty="0">
                <a:solidFill>
                  <a:srgbClr val="FF0000"/>
                </a:solidFill>
              </a:rPr>
              <a:t>Nuovi approcci</a:t>
            </a:r>
          </a:p>
        </p:txBody>
      </p:sp>
      <p:sp>
        <p:nvSpPr>
          <p:cNvPr id="236547" name="Text Box 5">
            <a:extLst>
              <a:ext uri="{FF2B5EF4-FFF2-40B4-BE49-F238E27FC236}">
                <a16:creationId xmlns:a16="http://schemas.microsoft.com/office/drawing/2014/main" id="{0A974351-E8C1-4F23-B817-88641BAAF435}"/>
              </a:ext>
            </a:extLst>
          </p:cNvPr>
          <p:cNvSpPr txBox="1">
            <a:spLocks noChangeArrowheads="1"/>
          </p:cNvSpPr>
          <p:nvPr/>
        </p:nvSpPr>
        <p:spPr bwMode="auto">
          <a:xfrm>
            <a:off x="611188" y="1478389"/>
            <a:ext cx="7921252"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it-IT" altLang="it-IT" sz="2400" dirty="0"/>
              <a:t> La famiglia delle Janus </a:t>
            </a:r>
            <a:r>
              <a:rPr lang="it-IT" altLang="it-IT" sz="2400" dirty="0" err="1"/>
              <a:t>kinases</a:t>
            </a:r>
            <a:r>
              <a:rPr lang="it-IT" altLang="it-IT" sz="2400" dirty="0"/>
              <a:t> è composta da 4 proteine JAK1, JAK2, JAK3 e TYK2</a:t>
            </a:r>
          </a:p>
          <a:p>
            <a:pPr eaLnBrk="1" hangingPunct="1">
              <a:spcBef>
                <a:spcPct val="50000"/>
              </a:spcBef>
            </a:pPr>
            <a:r>
              <a:rPr lang="it-IT" altLang="it-IT" sz="2400" dirty="0"/>
              <a:t> Queste modulano fenomeni flogistici tramite l’attivazione di fattori di trascrizione citoplasmatica, </a:t>
            </a:r>
            <a:r>
              <a:rPr lang="en-US" altLang="it-IT" sz="2400" dirty="0"/>
              <a:t>signal transducer and activator of transcription (STAT)</a:t>
            </a:r>
          </a:p>
          <a:p>
            <a:pPr eaLnBrk="1" hangingPunct="1">
              <a:spcBef>
                <a:spcPct val="50000"/>
              </a:spcBef>
            </a:pPr>
            <a:r>
              <a:rPr lang="en-US" altLang="it-IT" sz="2400" dirty="0"/>
              <a:t> </a:t>
            </a:r>
            <a:r>
              <a:rPr lang="en-US" altLang="it-IT" sz="2400" dirty="0">
                <a:sym typeface="Wingdings" panose="05000000000000000000" pitchFamily="2" charset="2"/>
              </a:rPr>
              <a:t> </a:t>
            </a:r>
            <a:r>
              <a:rPr lang="en-US" altLang="it-IT" sz="2400" dirty="0" err="1">
                <a:sym typeface="Wingdings" panose="05000000000000000000" pitchFamily="2" charset="2"/>
              </a:rPr>
              <a:t>modulazione</a:t>
            </a:r>
            <a:r>
              <a:rPr lang="en-US" altLang="it-IT" sz="2400" dirty="0">
                <a:sym typeface="Wingdings" panose="05000000000000000000" pitchFamily="2" charset="2"/>
              </a:rPr>
              <a:t> pos/neg di </a:t>
            </a:r>
            <a:r>
              <a:rPr lang="en-US" altLang="it-IT" sz="2400" dirty="0" err="1">
                <a:sym typeface="Wingdings" panose="05000000000000000000" pitchFamily="2" charset="2"/>
              </a:rPr>
              <a:t>geni</a:t>
            </a:r>
            <a:r>
              <a:rPr lang="en-US" altLang="it-IT" sz="2400" dirty="0">
                <a:sym typeface="Wingdings" panose="05000000000000000000" pitchFamily="2" charset="2"/>
              </a:rPr>
              <a:t> </a:t>
            </a:r>
            <a:r>
              <a:rPr lang="en-US" altLang="it-IT" sz="2400" dirty="0" err="1">
                <a:sym typeface="Wingdings" panose="05000000000000000000" pitchFamily="2" charset="2"/>
              </a:rPr>
              <a:t>differenti</a:t>
            </a:r>
            <a:endParaRPr lang="en-US" altLang="it-IT" sz="2400" dirty="0">
              <a:sym typeface="Wingdings" panose="05000000000000000000" pitchFamily="2" charset="2"/>
            </a:endParaRPr>
          </a:p>
          <a:p>
            <a:pPr eaLnBrk="1" hangingPunct="1">
              <a:spcBef>
                <a:spcPct val="50000"/>
              </a:spcBef>
            </a:pPr>
            <a:r>
              <a:rPr lang="en-US" altLang="it-IT" sz="2400" dirty="0">
                <a:sym typeface="Wingdings" panose="05000000000000000000" pitchFamily="2" charset="2"/>
              </a:rPr>
              <a:t>  </a:t>
            </a:r>
            <a:r>
              <a:rPr lang="en-US" altLang="it-IT" sz="2400" dirty="0" err="1">
                <a:sym typeface="Wingdings" panose="05000000000000000000" pitchFamily="2" charset="2"/>
              </a:rPr>
              <a:t>differente</a:t>
            </a:r>
            <a:r>
              <a:rPr lang="en-US" altLang="it-IT" sz="2400" dirty="0">
                <a:sym typeface="Wingdings" panose="05000000000000000000" pitchFamily="2" charset="2"/>
              </a:rPr>
              <a:t> </a:t>
            </a:r>
            <a:r>
              <a:rPr lang="en-US" altLang="it-IT" sz="2400" dirty="0" err="1">
                <a:sym typeface="Wingdings" panose="05000000000000000000" pitchFamily="2" charset="2"/>
              </a:rPr>
              <a:t>modulazione</a:t>
            </a:r>
            <a:r>
              <a:rPr lang="en-US" altLang="it-IT" sz="2400" dirty="0">
                <a:sym typeface="Wingdings" panose="05000000000000000000" pitchFamily="2" charset="2"/>
              </a:rPr>
              <a:t> </a:t>
            </a:r>
            <a:r>
              <a:rPr lang="en-US" altLang="it-IT" sz="2400" dirty="0" err="1">
                <a:sym typeface="Wingdings" panose="05000000000000000000" pitchFamily="2" charset="2"/>
              </a:rPr>
              <a:t>delle</a:t>
            </a:r>
            <a:r>
              <a:rPr lang="en-US" altLang="it-IT" sz="2400" dirty="0">
                <a:sym typeface="Wingdings" panose="05000000000000000000" pitchFamily="2" charset="2"/>
              </a:rPr>
              <a:t> pathway </a:t>
            </a:r>
            <a:r>
              <a:rPr lang="en-US" altLang="it-IT" sz="2400" dirty="0" err="1">
                <a:sym typeface="Wingdings" panose="05000000000000000000" pitchFamily="2" charset="2"/>
              </a:rPr>
              <a:t>infiammatorie</a:t>
            </a:r>
            <a:endParaRPr lang="it-IT" altLang="it-IT" sz="2400" dirty="0"/>
          </a:p>
        </p:txBody>
      </p:sp>
    </p:spTree>
    <p:extLst>
      <p:ext uri="{BB962C8B-B14F-4D97-AF65-F5344CB8AC3E}">
        <p14:creationId xmlns:p14="http://schemas.microsoft.com/office/powerpoint/2010/main" val="1582127468"/>
      </p:ext>
    </p:extLst>
  </p:cSld>
  <p:clrMapOvr>
    <a:masterClrMapping/>
  </p:clrMapOvr>
  <p:transition spd="slow">
    <p:strips dir="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6F76DDD-BD75-C600-6745-6987A49C7648}"/>
              </a:ext>
            </a:extLst>
          </p:cNvPr>
          <p:cNvSpPr>
            <a:spLocks noGrp="1"/>
          </p:cNvSpPr>
          <p:nvPr>
            <p:ph type="title"/>
          </p:nvPr>
        </p:nvSpPr>
        <p:spPr/>
        <p:txBody>
          <a:bodyPr/>
          <a:lstStyle/>
          <a:p>
            <a:r>
              <a:rPr lang="it-IT" altLang="it-IT" sz="4400" dirty="0">
                <a:solidFill>
                  <a:srgbClr val="FF0000"/>
                </a:solidFill>
              </a:rPr>
              <a:t>Tipi di formulazioni topiche</a:t>
            </a:r>
            <a:endParaRPr lang="it-IT" dirty="0"/>
          </a:p>
        </p:txBody>
      </p:sp>
      <p:sp>
        <p:nvSpPr>
          <p:cNvPr id="3" name="Segnaposto contenuto 2">
            <a:extLst>
              <a:ext uri="{FF2B5EF4-FFF2-40B4-BE49-F238E27FC236}">
                <a16:creationId xmlns:a16="http://schemas.microsoft.com/office/drawing/2014/main" id="{0B51595F-60FD-36C5-19C6-CDBF0DCA06E9}"/>
              </a:ext>
            </a:extLst>
          </p:cNvPr>
          <p:cNvSpPr>
            <a:spLocks noGrp="1"/>
          </p:cNvSpPr>
          <p:nvPr>
            <p:ph idx="1"/>
          </p:nvPr>
        </p:nvSpPr>
        <p:spPr>
          <a:xfrm>
            <a:off x="435690" y="1484784"/>
            <a:ext cx="8229600" cy="4968552"/>
          </a:xfrm>
        </p:spPr>
        <p:txBody>
          <a:bodyPr/>
          <a:lstStyle/>
          <a:p>
            <a:r>
              <a:rPr lang="it-IT" altLang="it-IT" b="1" dirty="0">
                <a:solidFill>
                  <a:srgbClr val="FF0000"/>
                </a:solidFill>
              </a:rPr>
              <a:t>U</a:t>
            </a:r>
            <a:r>
              <a:rPr lang="it-IT" altLang="it-IT" sz="3200" b="1" dirty="0">
                <a:solidFill>
                  <a:srgbClr val="FF0000"/>
                </a:solidFill>
              </a:rPr>
              <a:t>nguenti</a:t>
            </a:r>
          </a:p>
          <a:p>
            <a:r>
              <a:rPr lang="it-IT" altLang="it-IT" sz="3200" b="1" dirty="0">
                <a:solidFill>
                  <a:srgbClr val="FF0000"/>
                </a:solidFill>
              </a:rPr>
              <a:t>Emulsioni</a:t>
            </a:r>
          </a:p>
          <a:p>
            <a:r>
              <a:rPr lang="it-IT" altLang="it-IT" sz="3200" b="1" dirty="0">
                <a:solidFill>
                  <a:srgbClr val="FF0000"/>
                </a:solidFill>
              </a:rPr>
              <a:t>Creme</a:t>
            </a:r>
          </a:p>
          <a:p>
            <a:r>
              <a:rPr lang="it-IT" altLang="it-IT" sz="3200" b="1" dirty="0">
                <a:solidFill>
                  <a:srgbClr val="FF0000"/>
                </a:solidFill>
              </a:rPr>
              <a:t>Soluzioni</a:t>
            </a:r>
          </a:p>
          <a:p>
            <a:r>
              <a:rPr lang="it-IT" altLang="it-IT" sz="3200" b="1" dirty="0">
                <a:solidFill>
                  <a:srgbClr val="FF0000"/>
                </a:solidFill>
              </a:rPr>
              <a:t>Sospensioni</a:t>
            </a:r>
          </a:p>
          <a:p>
            <a:r>
              <a:rPr lang="it-IT" altLang="it-IT" sz="3200" b="1" dirty="0">
                <a:solidFill>
                  <a:srgbClr val="FF0000"/>
                </a:solidFill>
              </a:rPr>
              <a:t>Paste</a:t>
            </a:r>
          </a:p>
          <a:p>
            <a:r>
              <a:rPr lang="it-IT" altLang="it-IT" sz="3200" b="1" dirty="0">
                <a:solidFill>
                  <a:srgbClr val="FF0000"/>
                </a:solidFill>
              </a:rPr>
              <a:t>Gel</a:t>
            </a:r>
          </a:p>
          <a:p>
            <a:r>
              <a:rPr lang="it-IT" altLang="it-IT" sz="3200" b="1" dirty="0">
                <a:solidFill>
                  <a:srgbClr val="FF0000"/>
                </a:solidFill>
              </a:rPr>
              <a:t>Altro</a:t>
            </a:r>
            <a:endParaRPr lang="it-IT" dirty="0"/>
          </a:p>
        </p:txBody>
      </p:sp>
    </p:spTree>
    <p:extLst>
      <p:ext uri="{BB962C8B-B14F-4D97-AF65-F5344CB8AC3E}">
        <p14:creationId xmlns:p14="http://schemas.microsoft.com/office/powerpoint/2010/main" val="2698029078"/>
      </p:ext>
    </p:extLst>
  </p:cSld>
  <p:clrMapOvr>
    <a:masterClrMapping/>
  </p:clrMapOvr>
  <p:transition spd="slow">
    <p:strips dir="ru"/>
  </p:transition>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E9E8895-B317-43B3-29F2-53C271AF79C5}"/>
              </a:ext>
            </a:extLst>
          </p:cNvPr>
          <p:cNvPicPr>
            <a:picLocks noChangeAspect="1"/>
          </p:cNvPicPr>
          <p:nvPr/>
        </p:nvPicPr>
        <p:blipFill>
          <a:blip r:embed="rId2" cstate="email">
            <a:lum bright="-20000" contrast="40000"/>
            <a:extLst>
              <a:ext uri="{28A0092B-C50C-407E-A947-70E740481C1C}">
                <a14:useLocalDpi xmlns:a14="http://schemas.microsoft.com/office/drawing/2010/main"/>
              </a:ext>
            </a:extLst>
          </a:blip>
          <a:stretch>
            <a:fillRect/>
          </a:stretch>
        </p:blipFill>
        <p:spPr>
          <a:xfrm>
            <a:off x="539551" y="260648"/>
            <a:ext cx="7876567" cy="5688632"/>
          </a:xfrm>
          <a:prstGeom prst="rect">
            <a:avLst/>
          </a:prstGeom>
        </p:spPr>
      </p:pic>
      <p:pic>
        <p:nvPicPr>
          <p:cNvPr id="5" name="Immagine 4">
            <a:extLst>
              <a:ext uri="{FF2B5EF4-FFF2-40B4-BE49-F238E27FC236}">
                <a16:creationId xmlns:a16="http://schemas.microsoft.com/office/drawing/2014/main" id="{6CA1C6D4-F6F9-E584-0A98-9FE55DB0B165}"/>
              </a:ext>
            </a:extLst>
          </p:cNvPr>
          <p:cNvPicPr>
            <a:picLocks noChangeAspect="1"/>
          </p:cNvPicPr>
          <p:nvPr/>
        </p:nvPicPr>
        <p:blipFill>
          <a:blip r:embed="rId3" cstate="email">
            <a:lum bright="-20000" contrast="40000"/>
            <a:extLst>
              <a:ext uri="{28A0092B-C50C-407E-A947-70E740481C1C}">
                <a14:useLocalDpi xmlns:a14="http://schemas.microsoft.com/office/drawing/2010/main"/>
              </a:ext>
            </a:extLst>
          </a:blip>
          <a:stretch>
            <a:fillRect/>
          </a:stretch>
        </p:blipFill>
        <p:spPr>
          <a:xfrm>
            <a:off x="251818" y="6044990"/>
            <a:ext cx="3071648" cy="611727"/>
          </a:xfrm>
          <a:prstGeom prst="rect">
            <a:avLst/>
          </a:prstGeom>
        </p:spPr>
      </p:pic>
      <p:pic>
        <p:nvPicPr>
          <p:cNvPr id="7" name="Immagine 6">
            <a:extLst>
              <a:ext uri="{FF2B5EF4-FFF2-40B4-BE49-F238E27FC236}">
                <a16:creationId xmlns:a16="http://schemas.microsoft.com/office/drawing/2014/main" id="{7D28C540-7F91-20EA-B754-FAA7453FFFE5}"/>
              </a:ext>
            </a:extLst>
          </p:cNvPr>
          <p:cNvPicPr>
            <a:picLocks noChangeAspect="1"/>
          </p:cNvPicPr>
          <p:nvPr/>
        </p:nvPicPr>
        <p:blipFill>
          <a:blip r:embed="rId4" cstate="email">
            <a:lum bright="-20000" contrast="40000"/>
            <a:extLst>
              <a:ext uri="{28A0092B-C50C-407E-A947-70E740481C1C}">
                <a14:useLocalDpi xmlns:a14="http://schemas.microsoft.com/office/drawing/2010/main"/>
              </a:ext>
            </a:extLst>
          </a:blip>
          <a:stretch>
            <a:fillRect/>
          </a:stretch>
        </p:blipFill>
        <p:spPr>
          <a:xfrm>
            <a:off x="2555776" y="6302548"/>
            <a:ext cx="6336406" cy="354169"/>
          </a:xfrm>
          <a:prstGeom prst="rect">
            <a:avLst/>
          </a:prstGeom>
        </p:spPr>
      </p:pic>
    </p:spTree>
    <p:extLst>
      <p:ext uri="{BB962C8B-B14F-4D97-AF65-F5344CB8AC3E}">
        <p14:creationId xmlns:p14="http://schemas.microsoft.com/office/powerpoint/2010/main" val="540322945"/>
      </p:ext>
    </p:extLst>
  </p:cSld>
  <p:clrMapOvr>
    <a:masterClrMapping/>
  </p:clrMapOvr>
  <p:transition spd="slow">
    <p:strips dir="ru"/>
  </p:transition>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Text Box 4">
            <a:extLst>
              <a:ext uri="{FF2B5EF4-FFF2-40B4-BE49-F238E27FC236}">
                <a16:creationId xmlns:a16="http://schemas.microsoft.com/office/drawing/2014/main" id="{86BB5A35-957B-4D0C-9030-5472C0D508AD}"/>
              </a:ext>
            </a:extLst>
          </p:cNvPr>
          <p:cNvSpPr txBox="1">
            <a:spLocks noChangeArrowheads="1"/>
          </p:cNvSpPr>
          <p:nvPr/>
        </p:nvSpPr>
        <p:spPr bwMode="auto">
          <a:xfrm>
            <a:off x="611188" y="260648"/>
            <a:ext cx="74898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3600" dirty="0">
                <a:solidFill>
                  <a:srgbClr val="FF0000"/>
                </a:solidFill>
              </a:rPr>
              <a:t>Nuovi approcci</a:t>
            </a:r>
          </a:p>
        </p:txBody>
      </p:sp>
      <p:sp>
        <p:nvSpPr>
          <p:cNvPr id="236547" name="Text Box 5">
            <a:extLst>
              <a:ext uri="{FF2B5EF4-FFF2-40B4-BE49-F238E27FC236}">
                <a16:creationId xmlns:a16="http://schemas.microsoft.com/office/drawing/2014/main" id="{0A974351-E8C1-4F23-B817-88641BAAF435}"/>
              </a:ext>
            </a:extLst>
          </p:cNvPr>
          <p:cNvSpPr txBox="1">
            <a:spLocks noChangeArrowheads="1"/>
          </p:cNvSpPr>
          <p:nvPr/>
        </p:nvSpPr>
        <p:spPr bwMode="auto">
          <a:xfrm>
            <a:off x="179512" y="1535881"/>
            <a:ext cx="4032448"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it-IT" altLang="it-IT" sz="2400" dirty="0"/>
              <a:t> </a:t>
            </a:r>
            <a:r>
              <a:rPr lang="it-IT" altLang="it-IT" sz="2000" dirty="0"/>
              <a:t>Di recente si è evidenziato come i </a:t>
            </a:r>
            <a:r>
              <a:rPr lang="it-IT" altLang="it-IT" sz="2000" dirty="0" err="1"/>
              <a:t>JAKi</a:t>
            </a:r>
            <a:r>
              <a:rPr lang="it-IT" altLang="it-IT" sz="2000" dirty="0"/>
              <a:t> possano non solo essere utilizzati per via sistemica ma anche per via topica</a:t>
            </a:r>
          </a:p>
          <a:p>
            <a:pPr eaLnBrk="1" hangingPunct="1">
              <a:spcBef>
                <a:spcPct val="50000"/>
              </a:spcBef>
            </a:pPr>
            <a:r>
              <a:rPr lang="it-IT" altLang="it-IT" sz="2000" dirty="0"/>
              <a:t> Massimizzare l’azione terapeutica nell’area target</a:t>
            </a:r>
          </a:p>
          <a:p>
            <a:pPr eaLnBrk="1" hangingPunct="1">
              <a:spcBef>
                <a:spcPct val="50000"/>
              </a:spcBef>
            </a:pPr>
            <a:r>
              <a:rPr lang="it-IT" altLang="it-IT" sz="2000" dirty="0"/>
              <a:t> Minimizzare gli effetti avversi osservati nell’uso per via sistemica dei </a:t>
            </a:r>
            <a:r>
              <a:rPr lang="it-IT" altLang="it-IT" sz="2000" dirty="0" err="1"/>
              <a:t>JAKi</a:t>
            </a:r>
            <a:endParaRPr lang="it-IT" altLang="it-IT" sz="2000" dirty="0"/>
          </a:p>
          <a:p>
            <a:pPr eaLnBrk="1" hangingPunct="1">
              <a:spcBef>
                <a:spcPct val="50000"/>
              </a:spcBef>
            </a:pPr>
            <a:r>
              <a:rPr lang="it-IT" altLang="it-IT" sz="2000" dirty="0"/>
              <a:t> Evitare i comuni effetti avversi dell’uso prolungato degli steroidi (atrofia-teleangectasie)</a:t>
            </a:r>
          </a:p>
        </p:txBody>
      </p:sp>
      <p:pic>
        <p:nvPicPr>
          <p:cNvPr id="3" name="Immagine 2">
            <a:extLst>
              <a:ext uri="{FF2B5EF4-FFF2-40B4-BE49-F238E27FC236}">
                <a16:creationId xmlns:a16="http://schemas.microsoft.com/office/drawing/2014/main" id="{A45C6E8B-6033-6BCD-F821-B7C46DADC79A}"/>
              </a:ext>
            </a:extLst>
          </p:cNvPr>
          <p:cNvPicPr>
            <a:picLocks noChangeAspect="1"/>
          </p:cNvPicPr>
          <p:nvPr/>
        </p:nvPicPr>
        <p:blipFill>
          <a:blip r:embed="rId3" cstate="email">
            <a:lum bright="-20000" contrast="40000"/>
            <a:extLst>
              <a:ext uri="{28A0092B-C50C-407E-A947-70E740481C1C}">
                <a14:useLocalDpi xmlns:a14="http://schemas.microsoft.com/office/drawing/2010/main"/>
              </a:ext>
            </a:extLst>
          </a:blip>
          <a:stretch>
            <a:fillRect/>
          </a:stretch>
        </p:blipFill>
        <p:spPr>
          <a:xfrm>
            <a:off x="4677934" y="1498426"/>
            <a:ext cx="4286554" cy="5098925"/>
          </a:xfrm>
          <a:prstGeom prst="rect">
            <a:avLst/>
          </a:prstGeom>
        </p:spPr>
      </p:pic>
    </p:spTree>
    <p:extLst>
      <p:ext uri="{BB962C8B-B14F-4D97-AF65-F5344CB8AC3E}">
        <p14:creationId xmlns:p14="http://schemas.microsoft.com/office/powerpoint/2010/main" val="1883745101"/>
      </p:ext>
    </p:extLst>
  </p:cSld>
  <p:clrMapOvr>
    <a:masterClrMapping/>
  </p:clrMapOvr>
  <p:transition spd="slow">
    <p:strips dir="ru"/>
  </p:transition>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5B2DDDA-A2DB-A4B1-AE81-9E22FD1EF6C8}"/>
              </a:ext>
            </a:extLst>
          </p:cNvPr>
          <p:cNvPicPr>
            <a:picLocks noChangeAspect="1"/>
          </p:cNvPicPr>
          <p:nvPr/>
        </p:nvPicPr>
        <p:blipFill>
          <a:blip r:embed="rId2" cstate="email">
            <a:lum bright="-20000" contrast="40000"/>
            <a:extLst>
              <a:ext uri="{28A0092B-C50C-407E-A947-70E740481C1C}">
                <a14:useLocalDpi xmlns:a14="http://schemas.microsoft.com/office/drawing/2010/main"/>
              </a:ext>
            </a:extLst>
          </a:blip>
          <a:stretch>
            <a:fillRect/>
          </a:stretch>
        </p:blipFill>
        <p:spPr>
          <a:xfrm>
            <a:off x="35496" y="576064"/>
            <a:ext cx="9093138" cy="5877272"/>
          </a:xfrm>
          <a:prstGeom prst="rect">
            <a:avLst/>
          </a:prstGeom>
        </p:spPr>
      </p:pic>
    </p:spTree>
    <p:extLst>
      <p:ext uri="{BB962C8B-B14F-4D97-AF65-F5344CB8AC3E}">
        <p14:creationId xmlns:p14="http://schemas.microsoft.com/office/powerpoint/2010/main" val="1318887639"/>
      </p:ext>
    </p:extLst>
  </p:cSld>
  <p:clrMapOvr>
    <a:masterClrMapping/>
  </p:clrMapOvr>
  <p:transition spd="slow">
    <p:strips dir="ru"/>
  </p:transition>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Text Box 4">
            <a:extLst>
              <a:ext uri="{FF2B5EF4-FFF2-40B4-BE49-F238E27FC236}">
                <a16:creationId xmlns:a16="http://schemas.microsoft.com/office/drawing/2014/main" id="{86BB5A35-957B-4D0C-9030-5472C0D508AD}"/>
              </a:ext>
            </a:extLst>
          </p:cNvPr>
          <p:cNvSpPr txBox="1">
            <a:spLocks noChangeArrowheads="1"/>
          </p:cNvSpPr>
          <p:nvPr/>
        </p:nvSpPr>
        <p:spPr bwMode="auto">
          <a:xfrm>
            <a:off x="611188" y="260648"/>
            <a:ext cx="74898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3600" dirty="0">
                <a:solidFill>
                  <a:srgbClr val="FF0000"/>
                </a:solidFill>
              </a:rPr>
              <a:t>Nuovi approcci</a:t>
            </a:r>
          </a:p>
        </p:txBody>
      </p:sp>
      <p:sp>
        <p:nvSpPr>
          <p:cNvPr id="236547" name="Text Box 5">
            <a:extLst>
              <a:ext uri="{FF2B5EF4-FFF2-40B4-BE49-F238E27FC236}">
                <a16:creationId xmlns:a16="http://schemas.microsoft.com/office/drawing/2014/main" id="{0A974351-E8C1-4F23-B817-88641BAAF435}"/>
              </a:ext>
            </a:extLst>
          </p:cNvPr>
          <p:cNvSpPr txBox="1">
            <a:spLocks noChangeArrowheads="1"/>
          </p:cNvSpPr>
          <p:nvPr/>
        </p:nvSpPr>
        <p:spPr bwMode="auto">
          <a:xfrm>
            <a:off x="611188" y="1478389"/>
            <a:ext cx="7921252"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it-IT" altLang="it-IT" sz="2400" dirty="0"/>
              <a:t> Uso nella DA</a:t>
            </a:r>
          </a:p>
          <a:p>
            <a:pPr eaLnBrk="1" hangingPunct="1">
              <a:spcBef>
                <a:spcPct val="50000"/>
              </a:spcBef>
            </a:pPr>
            <a:r>
              <a:rPr lang="it-IT" altLang="it-IT" sz="2400" dirty="0"/>
              <a:t> La DA storicamente è stata definita come una patologia Th-2 relata</a:t>
            </a:r>
          </a:p>
          <a:p>
            <a:pPr eaLnBrk="1" hangingPunct="1">
              <a:spcBef>
                <a:spcPct val="50000"/>
              </a:spcBef>
            </a:pPr>
            <a:r>
              <a:rPr lang="it-IT" altLang="it-IT" sz="2400" dirty="0"/>
              <a:t> Di recente si è visto che oltre all’espressione di citochine Th-2 relate sono espresse altre citochine correlabili ad altri elementi del comparto </a:t>
            </a:r>
            <a:r>
              <a:rPr lang="it-IT" altLang="it-IT" sz="2400" dirty="0" err="1"/>
              <a:t>Th</a:t>
            </a:r>
            <a:r>
              <a:rPr lang="it-IT" altLang="it-IT" sz="2400" dirty="0"/>
              <a:t>-relato come </a:t>
            </a:r>
            <a:r>
              <a:rPr lang="en-US" altLang="it-IT" sz="2400" dirty="0"/>
              <a:t>IFN-gamma (Th1), IL17, IL-22 (Th17) e IL-33 (alarmin)</a:t>
            </a:r>
          </a:p>
          <a:p>
            <a:pPr eaLnBrk="1" hangingPunct="1">
              <a:spcBef>
                <a:spcPct val="50000"/>
              </a:spcBef>
            </a:pPr>
            <a:r>
              <a:rPr lang="en-US" altLang="it-IT" sz="2400" dirty="0"/>
              <a:t> Visto </a:t>
            </a:r>
            <a:r>
              <a:rPr lang="en-US" altLang="it-IT" sz="2400" dirty="0" err="1"/>
              <a:t>l’alto</a:t>
            </a:r>
            <a:r>
              <a:rPr lang="en-US" altLang="it-IT" sz="2400" dirty="0"/>
              <a:t> </a:t>
            </a:r>
            <a:r>
              <a:rPr lang="en-US" altLang="it-IT" sz="2400" dirty="0" err="1"/>
              <a:t>numero</a:t>
            </a:r>
            <a:r>
              <a:rPr lang="en-US" altLang="it-IT" sz="2400" dirty="0"/>
              <a:t> di </a:t>
            </a:r>
            <a:r>
              <a:rPr lang="en-US" altLang="it-IT" sz="2400" dirty="0" err="1"/>
              <a:t>citochine</a:t>
            </a:r>
            <a:r>
              <a:rPr lang="en-US" altLang="it-IT" sz="2400" dirty="0"/>
              <a:t> </a:t>
            </a:r>
            <a:r>
              <a:rPr lang="en-US" altLang="it-IT" sz="2400" dirty="0" err="1"/>
              <a:t>coinvolte</a:t>
            </a:r>
            <a:r>
              <a:rPr lang="en-US" altLang="it-IT" sz="2400" dirty="0"/>
              <a:t> </a:t>
            </a:r>
            <a:r>
              <a:rPr lang="en-US" altLang="it-IT" sz="2400" dirty="0" err="1"/>
              <a:t>i</a:t>
            </a:r>
            <a:r>
              <a:rPr lang="en-US" altLang="it-IT" sz="2400" dirty="0"/>
              <a:t> </a:t>
            </a:r>
            <a:r>
              <a:rPr lang="en-US" altLang="it-IT" sz="2400" dirty="0" err="1"/>
              <a:t>JAKi</a:t>
            </a:r>
            <a:r>
              <a:rPr lang="en-US" altLang="it-IT" sz="2400" dirty="0"/>
              <a:t> </a:t>
            </a:r>
            <a:r>
              <a:rPr lang="en-US" altLang="it-IT" sz="2400" dirty="0" err="1"/>
              <a:t>sono</a:t>
            </a:r>
            <a:r>
              <a:rPr lang="en-US" altLang="it-IT" sz="2400" dirty="0"/>
              <a:t> </a:t>
            </a:r>
            <a:r>
              <a:rPr lang="en-US" altLang="it-IT" sz="2400" dirty="0" err="1"/>
              <a:t>candidati</a:t>
            </a:r>
            <a:r>
              <a:rPr lang="en-US" altLang="it-IT" sz="2400" dirty="0"/>
              <a:t> </a:t>
            </a:r>
            <a:r>
              <a:rPr lang="en-US" altLang="it-IT" sz="2400" dirty="0" err="1"/>
              <a:t>alla</a:t>
            </a:r>
            <a:r>
              <a:rPr lang="en-US" altLang="it-IT" sz="2400" dirty="0"/>
              <a:t> </a:t>
            </a:r>
            <a:r>
              <a:rPr lang="en-US" altLang="it-IT" sz="2400" dirty="0" err="1"/>
              <a:t>terapia</a:t>
            </a:r>
            <a:r>
              <a:rPr lang="en-US" altLang="it-IT" sz="2400" dirty="0"/>
              <a:t> </a:t>
            </a:r>
            <a:r>
              <a:rPr lang="en-US" altLang="it-IT" sz="2400" dirty="0" err="1"/>
              <a:t>della</a:t>
            </a:r>
            <a:r>
              <a:rPr lang="en-US" altLang="it-IT" sz="2400" dirty="0"/>
              <a:t> DA, specie I JAK1/JAK3i</a:t>
            </a:r>
            <a:endParaRPr lang="it-IT" altLang="it-IT" sz="2400" dirty="0"/>
          </a:p>
        </p:txBody>
      </p:sp>
    </p:spTree>
    <p:extLst>
      <p:ext uri="{BB962C8B-B14F-4D97-AF65-F5344CB8AC3E}">
        <p14:creationId xmlns:p14="http://schemas.microsoft.com/office/powerpoint/2010/main" val="454020152"/>
      </p:ext>
    </p:extLst>
  </p:cSld>
  <p:clrMapOvr>
    <a:masterClrMapping/>
  </p:clrMapOvr>
  <p:transition spd="slow">
    <p:strips dir="ru"/>
  </p:transition>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Text Box 4">
            <a:extLst>
              <a:ext uri="{FF2B5EF4-FFF2-40B4-BE49-F238E27FC236}">
                <a16:creationId xmlns:a16="http://schemas.microsoft.com/office/drawing/2014/main" id="{86BB5A35-957B-4D0C-9030-5472C0D508AD}"/>
              </a:ext>
            </a:extLst>
          </p:cNvPr>
          <p:cNvSpPr txBox="1">
            <a:spLocks noChangeArrowheads="1"/>
          </p:cNvSpPr>
          <p:nvPr/>
        </p:nvSpPr>
        <p:spPr bwMode="auto">
          <a:xfrm>
            <a:off x="611188" y="260648"/>
            <a:ext cx="74898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3600" dirty="0">
                <a:solidFill>
                  <a:srgbClr val="FF0000"/>
                </a:solidFill>
              </a:rPr>
              <a:t>Nuovi approcci</a:t>
            </a:r>
          </a:p>
        </p:txBody>
      </p:sp>
      <p:sp>
        <p:nvSpPr>
          <p:cNvPr id="236547" name="Text Box 5">
            <a:extLst>
              <a:ext uri="{FF2B5EF4-FFF2-40B4-BE49-F238E27FC236}">
                <a16:creationId xmlns:a16="http://schemas.microsoft.com/office/drawing/2014/main" id="{0A974351-E8C1-4F23-B817-88641BAAF435}"/>
              </a:ext>
            </a:extLst>
          </p:cNvPr>
          <p:cNvSpPr txBox="1">
            <a:spLocks noChangeArrowheads="1"/>
          </p:cNvSpPr>
          <p:nvPr/>
        </p:nvSpPr>
        <p:spPr bwMode="auto">
          <a:xfrm>
            <a:off x="611188" y="1478389"/>
            <a:ext cx="7921252"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it-IT" altLang="it-IT" sz="2400" dirty="0"/>
              <a:t> I JAK1/3i nella DA possono ridurre l’uso dello steroide per via sistemica</a:t>
            </a:r>
          </a:p>
          <a:p>
            <a:pPr eaLnBrk="1" hangingPunct="1">
              <a:spcBef>
                <a:spcPct val="50000"/>
              </a:spcBef>
            </a:pPr>
            <a:r>
              <a:rPr lang="it-IT" altLang="it-IT" sz="2400" dirty="0"/>
              <a:t> Uso di steroidi topici</a:t>
            </a:r>
          </a:p>
          <a:p>
            <a:pPr eaLnBrk="1" hangingPunct="1">
              <a:spcBef>
                <a:spcPct val="50000"/>
              </a:spcBef>
            </a:pPr>
            <a:r>
              <a:rPr lang="it-IT" altLang="it-IT" sz="2400" dirty="0"/>
              <a:t> Alcuni JAK1/3i topici come il </a:t>
            </a:r>
            <a:r>
              <a:rPr lang="it-IT" altLang="it-IT" sz="2400" dirty="0" err="1"/>
              <a:t>tofacitinib</a:t>
            </a:r>
            <a:r>
              <a:rPr lang="it-IT" altLang="it-IT" sz="2400" dirty="0"/>
              <a:t> o pan </a:t>
            </a:r>
            <a:r>
              <a:rPr lang="it-IT" altLang="it-IT" sz="2400" dirty="0" err="1"/>
              <a:t>JAKi</a:t>
            </a:r>
            <a:r>
              <a:rPr lang="it-IT" altLang="it-IT" sz="2400" dirty="0"/>
              <a:t> come il </a:t>
            </a:r>
            <a:r>
              <a:rPr lang="it-IT" altLang="it-IT" sz="2400" dirty="0" err="1"/>
              <a:t>delgocitinib</a:t>
            </a:r>
            <a:r>
              <a:rPr lang="it-IT" altLang="it-IT" sz="2400" dirty="0"/>
              <a:t> (LEO124249) sono testati nella DA moderata/severa (pediatrica-adulta)</a:t>
            </a:r>
          </a:p>
        </p:txBody>
      </p:sp>
    </p:spTree>
    <p:extLst>
      <p:ext uri="{BB962C8B-B14F-4D97-AF65-F5344CB8AC3E}">
        <p14:creationId xmlns:p14="http://schemas.microsoft.com/office/powerpoint/2010/main" val="4105307931"/>
      </p:ext>
    </p:extLst>
  </p:cSld>
  <p:clrMapOvr>
    <a:masterClrMapping/>
  </p:clrMapOvr>
  <p:transition spd="slow">
    <p:strips dir="ru"/>
  </p:transition>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0B5EA096-F1DF-0E4A-2F82-527A3B3B2DF5}"/>
              </a:ext>
            </a:extLst>
          </p:cNvPr>
          <p:cNvPicPr>
            <a:picLocks noChangeAspect="1"/>
          </p:cNvPicPr>
          <p:nvPr/>
        </p:nvPicPr>
        <p:blipFill>
          <a:blip r:embed="rId2">
            <a:lum bright="-20000" contrast="40000"/>
          </a:blip>
          <a:stretch>
            <a:fillRect/>
          </a:stretch>
        </p:blipFill>
        <p:spPr>
          <a:xfrm>
            <a:off x="1917660" y="68263"/>
            <a:ext cx="5308681" cy="6721475"/>
          </a:xfrm>
          <a:prstGeom prst="rect">
            <a:avLst/>
          </a:prstGeom>
          <a:noFill/>
        </p:spPr>
      </p:pic>
    </p:spTree>
    <p:extLst>
      <p:ext uri="{BB962C8B-B14F-4D97-AF65-F5344CB8AC3E}">
        <p14:creationId xmlns:p14="http://schemas.microsoft.com/office/powerpoint/2010/main" val="806786510"/>
      </p:ext>
    </p:extLst>
  </p:cSld>
  <p:clrMapOvr>
    <a:masterClrMapping/>
  </p:clrMapOvr>
  <p:transition spd="slow">
    <p:strips dir="ru"/>
  </p:transition>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9AFE41-2A4B-4D48-3A90-E19DFDC4C739}"/>
              </a:ext>
            </a:extLst>
          </p:cNvPr>
          <p:cNvSpPr>
            <a:spLocks noGrp="1"/>
          </p:cNvSpPr>
          <p:nvPr>
            <p:ph type="title"/>
          </p:nvPr>
        </p:nvSpPr>
        <p:spPr/>
        <p:txBody>
          <a:bodyPr/>
          <a:lstStyle/>
          <a:p>
            <a:pPr algn="ctr"/>
            <a:r>
              <a:rPr lang="it-IT" dirty="0"/>
              <a:t>Vitiligine</a:t>
            </a:r>
          </a:p>
        </p:txBody>
      </p:sp>
      <p:sp>
        <p:nvSpPr>
          <p:cNvPr id="3" name="Segnaposto contenuto 2">
            <a:extLst>
              <a:ext uri="{FF2B5EF4-FFF2-40B4-BE49-F238E27FC236}">
                <a16:creationId xmlns:a16="http://schemas.microsoft.com/office/drawing/2014/main" id="{2F9A3CE7-C4CA-6DE0-B150-FE2E5C7BAD03}"/>
              </a:ext>
            </a:extLst>
          </p:cNvPr>
          <p:cNvSpPr>
            <a:spLocks noGrp="1"/>
          </p:cNvSpPr>
          <p:nvPr>
            <p:ph idx="1"/>
          </p:nvPr>
        </p:nvSpPr>
        <p:spPr/>
        <p:txBody>
          <a:bodyPr/>
          <a:lstStyle/>
          <a:p>
            <a:r>
              <a:rPr lang="it-IT" dirty="0"/>
              <a:t>Più comune disordine della pigmentazione</a:t>
            </a:r>
          </a:p>
          <a:p>
            <a:r>
              <a:rPr lang="it-IT" dirty="0"/>
              <a:t>Macule ipocromiche</a:t>
            </a:r>
          </a:p>
          <a:p>
            <a:r>
              <a:rPr lang="it-IT" dirty="0"/>
              <a:t>Color bianco latte</a:t>
            </a:r>
          </a:p>
          <a:p>
            <a:r>
              <a:rPr lang="it-IT" dirty="0"/>
              <a:t>Forma e dimensioni varie</a:t>
            </a:r>
          </a:p>
        </p:txBody>
      </p:sp>
    </p:spTree>
    <p:extLst>
      <p:ext uri="{BB962C8B-B14F-4D97-AF65-F5344CB8AC3E}">
        <p14:creationId xmlns:p14="http://schemas.microsoft.com/office/powerpoint/2010/main" val="341325940"/>
      </p:ext>
    </p:extLst>
  </p:cSld>
  <p:clrMapOvr>
    <a:masterClrMapping/>
  </p:clrMapOvr>
  <p:transition spd="slow">
    <p:strips dir="ru"/>
  </p:transition>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9AFE41-2A4B-4D48-3A90-E19DFDC4C739}"/>
              </a:ext>
            </a:extLst>
          </p:cNvPr>
          <p:cNvSpPr>
            <a:spLocks noGrp="1"/>
          </p:cNvSpPr>
          <p:nvPr>
            <p:ph type="title"/>
          </p:nvPr>
        </p:nvSpPr>
        <p:spPr/>
        <p:txBody>
          <a:bodyPr/>
          <a:lstStyle/>
          <a:p>
            <a:pPr algn="ctr"/>
            <a:r>
              <a:rPr lang="it-IT" dirty="0"/>
              <a:t>Vitiligine</a:t>
            </a:r>
          </a:p>
        </p:txBody>
      </p:sp>
      <p:sp>
        <p:nvSpPr>
          <p:cNvPr id="3" name="Segnaposto contenuto 2">
            <a:extLst>
              <a:ext uri="{FF2B5EF4-FFF2-40B4-BE49-F238E27FC236}">
                <a16:creationId xmlns:a16="http://schemas.microsoft.com/office/drawing/2014/main" id="{2F9A3CE7-C4CA-6DE0-B150-FE2E5C7BAD03}"/>
              </a:ext>
            </a:extLst>
          </p:cNvPr>
          <p:cNvSpPr>
            <a:spLocks noGrp="1"/>
          </p:cNvSpPr>
          <p:nvPr>
            <p:ph idx="1"/>
          </p:nvPr>
        </p:nvSpPr>
        <p:spPr/>
        <p:txBody>
          <a:bodyPr/>
          <a:lstStyle/>
          <a:p>
            <a:r>
              <a:rPr lang="it-IT" sz="2800" dirty="0"/>
              <a:t>Fototipi III-VI impatto su </a:t>
            </a:r>
            <a:r>
              <a:rPr lang="it-IT" sz="2800" dirty="0" err="1"/>
              <a:t>QoL</a:t>
            </a:r>
            <a:endParaRPr lang="it-IT" sz="2800" dirty="0"/>
          </a:p>
          <a:p>
            <a:r>
              <a:rPr lang="it-IT" sz="2800" dirty="0"/>
              <a:t>Vissuta come malattia trasmissibile</a:t>
            </a:r>
          </a:p>
          <a:p>
            <a:r>
              <a:rPr lang="it-IT" sz="2800" dirty="0"/>
              <a:t>Stigma </a:t>
            </a:r>
            <a:r>
              <a:rPr lang="it-IT" sz="2800" dirty="0">
                <a:sym typeface="Wingdings" panose="05000000000000000000" pitchFamily="2" charset="2"/>
              </a:rPr>
              <a:t> problemi psicologici</a:t>
            </a:r>
            <a:endParaRPr lang="it-IT" sz="2800" dirty="0"/>
          </a:p>
          <a:p>
            <a:r>
              <a:rPr lang="it-IT" sz="2800" dirty="0"/>
              <a:t>Non sempre riconosciuta come patologia multidisciplinare</a:t>
            </a:r>
          </a:p>
          <a:p>
            <a:r>
              <a:rPr lang="it-IT" sz="2800" dirty="0"/>
              <a:t>Aumentato rischio di altre malattie AI come tiroiditi, diabete, AA</a:t>
            </a:r>
          </a:p>
          <a:p>
            <a:r>
              <a:rPr lang="it-IT" sz="2800" dirty="0"/>
              <a:t>Associazione con ipertensione, </a:t>
            </a:r>
            <a:r>
              <a:rPr lang="it-IT" sz="2800" dirty="0" err="1"/>
              <a:t>sdr</a:t>
            </a:r>
            <a:r>
              <a:rPr lang="it-IT" sz="2800" dirty="0"/>
              <a:t> metabolica, dislipidemia, </a:t>
            </a:r>
            <a:r>
              <a:rPr lang="it-IT" sz="2800" dirty="0" err="1"/>
              <a:t>iperomocisteinemia</a:t>
            </a:r>
            <a:endParaRPr lang="it-IT" sz="2800" dirty="0"/>
          </a:p>
        </p:txBody>
      </p:sp>
    </p:spTree>
    <p:extLst>
      <p:ext uri="{BB962C8B-B14F-4D97-AF65-F5344CB8AC3E}">
        <p14:creationId xmlns:p14="http://schemas.microsoft.com/office/powerpoint/2010/main" val="4157511822"/>
      </p:ext>
    </p:extLst>
  </p:cSld>
  <p:clrMapOvr>
    <a:masterClrMapping/>
  </p:clrMapOvr>
  <p:transition spd="slow">
    <p:strips dir="ru"/>
  </p:transition>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63B0AFDA-1477-4B85-A984-CD404B84E7F4}"/>
              </a:ext>
            </a:extLst>
          </p:cNvPr>
          <p:cNvPicPr>
            <a:picLocks noChangeAspect="1"/>
          </p:cNvPicPr>
          <p:nvPr/>
        </p:nvPicPr>
        <p:blipFill>
          <a:blip r:embed="rId2">
            <a:lum bright="-20000" contrast="40000"/>
          </a:blip>
          <a:stretch>
            <a:fillRect/>
          </a:stretch>
        </p:blipFill>
        <p:spPr>
          <a:xfrm>
            <a:off x="164102" y="178192"/>
            <a:ext cx="5512158" cy="1506828"/>
          </a:xfrm>
          <a:prstGeom prst="rect">
            <a:avLst/>
          </a:prstGeom>
        </p:spPr>
      </p:pic>
      <p:pic>
        <p:nvPicPr>
          <p:cNvPr id="7" name="Immagine 6">
            <a:extLst>
              <a:ext uri="{FF2B5EF4-FFF2-40B4-BE49-F238E27FC236}">
                <a16:creationId xmlns:a16="http://schemas.microsoft.com/office/drawing/2014/main" id="{17B202D4-B3DF-70D8-FE97-14F71C4BEF2A}"/>
              </a:ext>
            </a:extLst>
          </p:cNvPr>
          <p:cNvPicPr>
            <a:picLocks noChangeAspect="1"/>
          </p:cNvPicPr>
          <p:nvPr/>
        </p:nvPicPr>
        <p:blipFill>
          <a:blip r:embed="rId3">
            <a:lum bright="-20000" contrast="40000"/>
          </a:blip>
          <a:stretch>
            <a:fillRect/>
          </a:stretch>
        </p:blipFill>
        <p:spPr>
          <a:xfrm>
            <a:off x="774116" y="1893332"/>
            <a:ext cx="7425897" cy="4786475"/>
          </a:xfrm>
          <a:prstGeom prst="rect">
            <a:avLst/>
          </a:prstGeom>
        </p:spPr>
      </p:pic>
    </p:spTree>
    <p:extLst>
      <p:ext uri="{BB962C8B-B14F-4D97-AF65-F5344CB8AC3E}">
        <p14:creationId xmlns:p14="http://schemas.microsoft.com/office/powerpoint/2010/main" val="483837103"/>
      </p:ext>
    </p:extLst>
  </p:cSld>
  <p:clrMapOvr>
    <a:masterClrMapping/>
  </p:clrMapOvr>
  <p:transition spd="slow">
    <p:strips dir="ru"/>
  </p:transition>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47598053-A9CD-6FEB-F83C-4B334011BE2F}"/>
              </a:ext>
            </a:extLst>
          </p:cNvPr>
          <p:cNvPicPr>
            <a:picLocks noChangeAspect="1"/>
          </p:cNvPicPr>
          <p:nvPr/>
        </p:nvPicPr>
        <p:blipFill>
          <a:blip r:embed="rId2">
            <a:lum bright="-20000" contrast="40000"/>
          </a:blip>
          <a:stretch>
            <a:fillRect/>
          </a:stretch>
        </p:blipFill>
        <p:spPr>
          <a:xfrm>
            <a:off x="688258" y="2406672"/>
            <a:ext cx="8218937" cy="4298410"/>
          </a:xfrm>
          <a:prstGeom prst="rect">
            <a:avLst/>
          </a:prstGeom>
        </p:spPr>
      </p:pic>
      <p:pic>
        <p:nvPicPr>
          <p:cNvPr id="5" name="Immagine 4">
            <a:extLst>
              <a:ext uri="{FF2B5EF4-FFF2-40B4-BE49-F238E27FC236}">
                <a16:creationId xmlns:a16="http://schemas.microsoft.com/office/drawing/2014/main" id="{41F56E16-8B32-756C-79F2-9883C8BEA23A}"/>
              </a:ext>
            </a:extLst>
          </p:cNvPr>
          <p:cNvPicPr>
            <a:picLocks noChangeAspect="1"/>
          </p:cNvPicPr>
          <p:nvPr/>
        </p:nvPicPr>
        <p:blipFill>
          <a:blip r:embed="rId3">
            <a:lum bright="-20000" contrast="40000"/>
          </a:blip>
          <a:stretch>
            <a:fillRect/>
          </a:stretch>
        </p:blipFill>
        <p:spPr>
          <a:xfrm>
            <a:off x="359084" y="179957"/>
            <a:ext cx="4387569" cy="1521024"/>
          </a:xfrm>
          <a:prstGeom prst="rect">
            <a:avLst/>
          </a:prstGeom>
        </p:spPr>
      </p:pic>
    </p:spTree>
    <p:extLst>
      <p:ext uri="{BB962C8B-B14F-4D97-AF65-F5344CB8AC3E}">
        <p14:creationId xmlns:p14="http://schemas.microsoft.com/office/powerpoint/2010/main" val="4067721922"/>
      </p:ext>
    </p:extLst>
  </p:cSld>
  <p:clrMapOvr>
    <a:masterClrMapping/>
  </p:clrMapOvr>
  <p:transition spd="slow">
    <p:strips dir="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4">
            <a:extLst>
              <a:ext uri="{FF2B5EF4-FFF2-40B4-BE49-F238E27FC236}">
                <a16:creationId xmlns:a16="http://schemas.microsoft.com/office/drawing/2014/main" id="{D4BCBACC-F0E9-4362-ABF1-1BEB46E4EB23}"/>
              </a:ext>
            </a:extLst>
          </p:cNvPr>
          <p:cNvSpPr txBox="1">
            <a:spLocks noChangeArrowheads="1"/>
          </p:cNvSpPr>
          <p:nvPr/>
        </p:nvSpPr>
        <p:spPr bwMode="auto">
          <a:xfrm>
            <a:off x="358775" y="476250"/>
            <a:ext cx="84248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4400" dirty="0">
                <a:solidFill>
                  <a:srgbClr val="FF0000"/>
                </a:solidFill>
              </a:rPr>
              <a:t>Tipi di formulazioni topiche</a:t>
            </a:r>
          </a:p>
        </p:txBody>
      </p:sp>
      <p:sp>
        <p:nvSpPr>
          <p:cNvPr id="28675" name="Text Box 5">
            <a:extLst>
              <a:ext uri="{FF2B5EF4-FFF2-40B4-BE49-F238E27FC236}">
                <a16:creationId xmlns:a16="http://schemas.microsoft.com/office/drawing/2014/main" id="{6B976743-010C-4526-821C-AF66542329D0}"/>
              </a:ext>
            </a:extLst>
          </p:cNvPr>
          <p:cNvSpPr txBox="1">
            <a:spLocks noChangeArrowheads="1"/>
          </p:cNvSpPr>
          <p:nvPr/>
        </p:nvSpPr>
        <p:spPr bwMode="auto">
          <a:xfrm>
            <a:off x="684213" y="3141663"/>
            <a:ext cx="3743325" cy="292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4000" dirty="0">
                <a:solidFill>
                  <a:schemeClr val="accent2"/>
                </a:solidFill>
              </a:rPr>
              <a:t>Grassi</a:t>
            </a:r>
            <a:r>
              <a:rPr lang="it-IT" altLang="it-IT" sz="3600" dirty="0">
                <a:solidFill>
                  <a:schemeClr val="accent2"/>
                </a:solidFill>
              </a:rPr>
              <a:t> puri o miscelati tra loro (preparazioni semisolide)</a:t>
            </a:r>
          </a:p>
        </p:txBody>
      </p:sp>
      <p:sp>
        <p:nvSpPr>
          <p:cNvPr id="28676" name="Text Box 6">
            <a:extLst>
              <a:ext uri="{FF2B5EF4-FFF2-40B4-BE49-F238E27FC236}">
                <a16:creationId xmlns:a16="http://schemas.microsoft.com/office/drawing/2014/main" id="{E64724D5-9CBB-44E8-951A-BB124F16AEC5}"/>
              </a:ext>
            </a:extLst>
          </p:cNvPr>
          <p:cNvSpPr txBox="1">
            <a:spLocks noChangeArrowheads="1"/>
          </p:cNvSpPr>
          <p:nvPr/>
        </p:nvSpPr>
        <p:spPr bwMode="auto">
          <a:xfrm>
            <a:off x="5867400" y="2636838"/>
            <a:ext cx="2592388" cy="5286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2800">
                <a:solidFill>
                  <a:schemeClr val="accent2"/>
                </a:solidFill>
              </a:rPr>
              <a:t>Oli</a:t>
            </a:r>
          </a:p>
        </p:txBody>
      </p:sp>
      <p:sp>
        <p:nvSpPr>
          <p:cNvPr id="28677" name="Text Box 7">
            <a:extLst>
              <a:ext uri="{FF2B5EF4-FFF2-40B4-BE49-F238E27FC236}">
                <a16:creationId xmlns:a16="http://schemas.microsoft.com/office/drawing/2014/main" id="{5E20571B-0747-4C87-9762-AF3EDFB9917B}"/>
              </a:ext>
            </a:extLst>
          </p:cNvPr>
          <p:cNvSpPr txBox="1">
            <a:spLocks noChangeArrowheads="1"/>
          </p:cNvSpPr>
          <p:nvPr/>
        </p:nvSpPr>
        <p:spPr bwMode="auto">
          <a:xfrm>
            <a:off x="5867400" y="3716338"/>
            <a:ext cx="2592388" cy="5286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2800">
                <a:solidFill>
                  <a:schemeClr val="accent2"/>
                </a:solidFill>
              </a:rPr>
              <a:t>Unguenti</a:t>
            </a:r>
          </a:p>
        </p:txBody>
      </p:sp>
      <p:sp>
        <p:nvSpPr>
          <p:cNvPr id="28678" name="Text Box 8">
            <a:extLst>
              <a:ext uri="{FF2B5EF4-FFF2-40B4-BE49-F238E27FC236}">
                <a16:creationId xmlns:a16="http://schemas.microsoft.com/office/drawing/2014/main" id="{7A224B8D-1059-483C-89A2-D10A28656988}"/>
              </a:ext>
            </a:extLst>
          </p:cNvPr>
          <p:cNvSpPr txBox="1">
            <a:spLocks noChangeArrowheads="1"/>
          </p:cNvSpPr>
          <p:nvPr/>
        </p:nvSpPr>
        <p:spPr bwMode="auto">
          <a:xfrm>
            <a:off x="5867400" y="4795838"/>
            <a:ext cx="2592388" cy="5286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2800">
                <a:solidFill>
                  <a:schemeClr val="accent2"/>
                </a:solidFill>
              </a:rPr>
              <a:t>Pomate</a:t>
            </a:r>
          </a:p>
        </p:txBody>
      </p:sp>
      <p:sp>
        <p:nvSpPr>
          <p:cNvPr id="28679" name="Line 9">
            <a:extLst>
              <a:ext uri="{FF2B5EF4-FFF2-40B4-BE49-F238E27FC236}">
                <a16:creationId xmlns:a16="http://schemas.microsoft.com/office/drawing/2014/main" id="{B85A4C08-06A8-4821-BC04-4D71E00E9DF5}"/>
              </a:ext>
            </a:extLst>
          </p:cNvPr>
          <p:cNvSpPr>
            <a:spLocks noChangeShapeType="1"/>
          </p:cNvSpPr>
          <p:nvPr/>
        </p:nvSpPr>
        <p:spPr bwMode="auto">
          <a:xfrm flipV="1">
            <a:off x="4500563" y="2997200"/>
            <a:ext cx="1295400" cy="10795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8680" name="Line 10">
            <a:extLst>
              <a:ext uri="{FF2B5EF4-FFF2-40B4-BE49-F238E27FC236}">
                <a16:creationId xmlns:a16="http://schemas.microsoft.com/office/drawing/2014/main" id="{D4D2F129-6AA5-40F1-A65D-BDAC79256881}"/>
              </a:ext>
            </a:extLst>
          </p:cNvPr>
          <p:cNvSpPr>
            <a:spLocks noChangeShapeType="1"/>
          </p:cNvSpPr>
          <p:nvPr/>
        </p:nvSpPr>
        <p:spPr bwMode="auto">
          <a:xfrm>
            <a:off x="4500563" y="4076700"/>
            <a:ext cx="122396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8681" name="Line 11">
            <a:extLst>
              <a:ext uri="{FF2B5EF4-FFF2-40B4-BE49-F238E27FC236}">
                <a16:creationId xmlns:a16="http://schemas.microsoft.com/office/drawing/2014/main" id="{C6CA8B19-D03D-4BAF-AF7A-AB010C6D0A2F}"/>
              </a:ext>
            </a:extLst>
          </p:cNvPr>
          <p:cNvSpPr>
            <a:spLocks noChangeShapeType="1"/>
          </p:cNvSpPr>
          <p:nvPr/>
        </p:nvSpPr>
        <p:spPr bwMode="auto">
          <a:xfrm>
            <a:off x="4500563" y="4076700"/>
            <a:ext cx="1150937" cy="9366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Tree>
    <p:extLst>
      <p:ext uri="{BB962C8B-B14F-4D97-AF65-F5344CB8AC3E}">
        <p14:creationId xmlns:p14="http://schemas.microsoft.com/office/powerpoint/2010/main" val="2485438476"/>
      </p:ext>
    </p:extLst>
  </p:cSld>
  <p:clrMapOvr>
    <a:masterClrMapping/>
  </p:clrMapOvr>
  <p:transition spd="slow">
    <p:strips dir="ru"/>
  </p:transition>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9AFE41-2A4B-4D48-3A90-E19DFDC4C739}"/>
              </a:ext>
            </a:extLst>
          </p:cNvPr>
          <p:cNvSpPr>
            <a:spLocks noGrp="1"/>
          </p:cNvSpPr>
          <p:nvPr>
            <p:ph type="title"/>
          </p:nvPr>
        </p:nvSpPr>
        <p:spPr/>
        <p:txBody>
          <a:bodyPr/>
          <a:lstStyle/>
          <a:p>
            <a:pPr algn="ctr"/>
            <a:r>
              <a:rPr lang="it-IT" dirty="0"/>
              <a:t>Vitiligine</a:t>
            </a:r>
          </a:p>
        </p:txBody>
      </p:sp>
      <p:sp>
        <p:nvSpPr>
          <p:cNvPr id="3" name="Segnaposto contenuto 2">
            <a:extLst>
              <a:ext uri="{FF2B5EF4-FFF2-40B4-BE49-F238E27FC236}">
                <a16:creationId xmlns:a16="http://schemas.microsoft.com/office/drawing/2014/main" id="{2F9A3CE7-C4CA-6DE0-B150-FE2E5C7BAD03}"/>
              </a:ext>
            </a:extLst>
          </p:cNvPr>
          <p:cNvSpPr>
            <a:spLocks noGrp="1"/>
          </p:cNvSpPr>
          <p:nvPr>
            <p:ph idx="1"/>
          </p:nvPr>
        </p:nvSpPr>
        <p:spPr/>
        <p:txBody>
          <a:bodyPr>
            <a:normAutofit/>
          </a:bodyPr>
          <a:lstStyle/>
          <a:p>
            <a:r>
              <a:rPr lang="it-IT" dirty="0"/>
              <a:t>Epidemiologia WW</a:t>
            </a:r>
          </a:p>
          <a:p>
            <a:r>
              <a:rPr lang="it-IT" dirty="0"/>
              <a:t>0-2.16% della popolazione</a:t>
            </a:r>
          </a:p>
          <a:p>
            <a:r>
              <a:rPr lang="it-IT" dirty="0"/>
              <a:t>30% casi in età pediatrica</a:t>
            </a:r>
          </a:p>
          <a:p>
            <a:r>
              <a:rPr lang="it-IT" dirty="0"/>
              <a:t>Alcuni studi si spingono a circa 50%</a:t>
            </a:r>
          </a:p>
          <a:p>
            <a:r>
              <a:rPr lang="it-IT" dirty="0"/>
              <a:t>Prevalenza EU: 0.2-0.8%</a:t>
            </a:r>
          </a:p>
        </p:txBody>
      </p:sp>
      <p:pic>
        <p:nvPicPr>
          <p:cNvPr id="5" name="Immagine 4">
            <a:extLst>
              <a:ext uri="{FF2B5EF4-FFF2-40B4-BE49-F238E27FC236}">
                <a16:creationId xmlns:a16="http://schemas.microsoft.com/office/drawing/2014/main" id="{E1F4F2E9-AA21-A2B6-C4B4-62C053CC1BCD}"/>
              </a:ext>
            </a:extLst>
          </p:cNvPr>
          <p:cNvPicPr>
            <a:picLocks noChangeAspect="1"/>
          </p:cNvPicPr>
          <p:nvPr/>
        </p:nvPicPr>
        <p:blipFill>
          <a:blip r:embed="rId2">
            <a:lum bright="-20000" contrast="40000"/>
          </a:blip>
          <a:stretch>
            <a:fillRect/>
          </a:stretch>
        </p:blipFill>
        <p:spPr>
          <a:xfrm>
            <a:off x="2946114" y="5073445"/>
            <a:ext cx="5890178" cy="1553011"/>
          </a:xfrm>
          <a:prstGeom prst="rect">
            <a:avLst/>
          </a:prstGeom>
        </p:spPr>
      </p:pic>
    </p:spTree>
    <p:extLst>
      <p:ext uri="{BB962C8B-B14F-4D97-AF65-F5344CB8AC3E}">
        <p14:creationId xmlns:p14="http://schemas.microsoft.com/office/powerpoint/2010/main" val="1940754148"/>
      </p:ext>
    </p:extLst>
  </p:cSld>
  <p:clrMapOvr>
    <a:masterClrMapping/>
  </p:clrMapOvr>
  <p:transition spd="slow">
    <p:strips dir="ru"/>
  </p:transition>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9AFE41-2A4B-4D48-3A90-E19DFDC4C739}"/>
              </a:ext>
            </a:extLst>
          </p:cNvPr>
          <p:cNvSpPr>
            <a:spLocks noGrp="1"/>
          </p:cNvSpPr>
          <p:nvPr>
            <p:ph type="title"/>
          </p:nvPr>
        </p:nvSpPr>
        <p:spPr/>
        <p:txBody>
          <a:bodyPr/>
          <a:lstStyle/>
          <a:p>
            <a:pPr algn="ctr"/>
            <a:r>
              <a:rPr lang="it-IT" dirty="0"/>
              <a:t>Vitiligine</a:t>
            </a:r>
          </a:p>
        </p:txBody>
      </p:sp>
      <p:sp>
        <p:nvSpPr>
          <p:cNvPr id="3" name="Segnaposto contenuto 2">
            <a:extLst>
              <a:ext uri="{FF2B5EF4-FFF2-40B4-BE49-F238E27FC236}">
                <a16:creationId xmlns:a16="http://schemas.microsoft.com/office/drawing/2014/main" id="{2F9A3CE7-C4CA-6DE0-B150-FE2E5C7BAD03}"/>
              </a:ext>
            </a:extLst>
          </p:cNvPr>
          <p:cNvSpPr>
            <a:spLocks noGrp="1"/>
          </p:cNvSpPr>
          <p:nvPr>
            <p:ph idx="1"/>
          </p:nvPr>
        </p:nvSpPr>
        <p:spPr/>
        <p:txBody>
          <a:bodyPr>
            <a:normAutofit/>
          </a:bodyPr>
          <a:lstStyle/>
          <a:p>
            <a:r>
              <a:rPr lang="it-IT" dirty="0"/>
              <a:t>Comunque l’incidenza aumenta nelle prime due decadi di vita</a:t>
            </a:r>
          </a:p>
          <a:p>
            <a:endParaRPr lang="it-IT" dirty="0"/>
          </a:p>
          <a:p>
            <a:r>
              <a:rPr lang="it-IT" dirty="0"/>
              <a:t>Rara in pazienti &lt; 2aa (11%)</a:t>
            </a:r>
          </a:p>
          <a:p>
            <a:r>
              <a:rPr lang="it-IT" dirty="0"/>
              <a:t>2-5 aa 28%</a:t>
            </a:r>
          </a:p>
          <a:p>
            <a:r>
              <a:rPr lang="it-IT" dirty="0"/>
              <a:t>5-10 aa 40%</a:t>
            </a:r>
          </a:p>
          <a:p>
            <a:r>
              <a:rPr lang="it-IT" dirty="0"/>
              <a:t>10-18 aa 21%</a:t>
            </a:r>
          </a:p>
        </p:txBody>
      </p:sp>
    </p:spTree>
    <p:extLst>
      <p:ext uri="{BB962C8B-B14F-4D97-AF65-F5344CB8AC3E}">
        <p14:creationId xmlns:p14="http://schemas.microsoft.com/office/powerpoint/2010/main" val="3894371908"/>
      </p:ext>
    </p:extLst>
  </p:cSld>
  <p:clrMapOvr>
    <a:masterClrMapping/>
  </p:clrMapOvr>
  <p:transition spd="slow">
    <p:strips dir="ru"/>
  </p:transition>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9AFE41-2A4B-4D48-3A90-E19DFDC4C739}"/>
              </a:ext>
            </a:extLst>
          </p:cNvPr>
          <p:cNvSpPr>
            <a:spLocks noGrp="1"/>
          </p:cNvSpPr>
          <p:nvPr>
            <p:ph type="title"/>
          </p:nvPr>
        </p:nvSpPr>
        <p:spPr/>
        <p:txBody>
          <a:bodyPr/>
          <a:lstStyle/>
          <a:p>
            <a:pPr algn="ctr"/>
            <a:r>
              <a:rPr lang="it-IT" dirty="0"/>
              <a:t>Vitiligine</a:t>
            </a:r>
          </a:p>
        </p:txBody>
      </p:sp>
      <p:sp>
        <p:nvSpPr>
          <p:cNvPr id="3" name="Segnaposto contenuto 2">
            <a:extLst>
              <a:ext uri="{FF2B5EF4-FFF2-40B4-BE49-F238E27FC236}">
                <a16:creationId xmlns:a16="http://schemas.microsoft.com/office/drawing/2014/main" id="{2F9A3CE7-C4CA-6DE0-B150-FE2E5C7BAD03}"/>
              </a:ext>
            </a:extLst>
          </p:cNvPr>
          <p:cNvSpPr>
            <a:spLocks noGrp="1"/>
          </p:cNvSpPr>
          <p:nvPr>
            <p:ph idx="1"/>
          </p:nvPr>
        </p:nvSpPr>
        <p:spPr/>
        <p:txBody>
          <a:bodyPr>
            <a:normAutofit/>
          </a:bodyPr>
          <a:lstStyle/>
          <a:p>
            <a:r>
              <a:rPr lang="it-IT" dirty="0"/>
              <a:t>Non vi è in generale una predilezione di sesso </a:t>
            </a:r>
          </a:p>
          <a:p>
            <a:r>
              <a:rPr lang="it-IT" dirty="0"/>
              <a:t>Popolazione pediatrica generale</a:t>
            </a:r>
          </a:p>
          <a:p>
            <a:r>
              <a:rPr lang="it-IT" dirty="0"/>
              <a:t>Alcuni studi indentificano il sesso femminile come più colpito nei bambini più piccoli</a:t>
            </a:r>
          </a:p>
          <a:p>
            <a:endParaRPr lang="it-IT" dirty="0"/>
          </a:p>
          <a:p>
            <a:endParaRPr lang="it-IT" dirty="0"/>
          </a:p>
        </p:txBody>
      </p:sp>
    </p:spTree>
    <p:extLst>
      <p:ext uri="{BB962C8B-B14F-4D97-AF65-F5344CB8AC3E}">
        <p14:creationId xmlns:p14="http://schemas.microsoft.com/office/powerpoint/2010/main" val="545934362"/>
      </p:ext>
    </p:extLst>
  </p:cSld>
  <p:clrMapOvr>
    <a:masterClrMapping/>
  </p:clrMapOvr>
  <p:transition spd="slow">
    <p:strips dir="ru"/>
  </p:transition>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9AFE41-2A4B-4D48-3A90-E19DFDC4C739}"/>
              </a:ext>
            </a:extLst>
          </p:cNvPr>
          <p:cNvSpPr>
            <a:spLocks noGrp="1"/>
          </p:cNvSpPr>
          <p:nvPr>
            <p:ph type="title"/>
          </p:nvPr>
        </p:nvSpPr>
        <p:spPr/>
        <p:txBody>
          <a:bodyPr/>
          <a:lstStyle/>
          <a:p>
            <a:pPr algn="ctr"/>
            <a:r>
              <a:rPr lang="it-IT" dirty="0"/>
              <a:t>Vitiligine</a:t>
            </a:r>
          </a:p>
        </p:txBody>
      </p:sp>
      <p:sp>
        <p:nvSpPr>
          <p:cNvPr id="3" name="Segnaposto contenuto 2">
            <a:extLst>
              <a:ext uri="{FF2B5EF4-FFF2-40B4-BE49-F238E27FC236}">
                <a16:creationId xmlns:a16="http://schemas.microsoft.com/office/drawing/2014/main" id="{2F9A3CE7-C4CA-6DE0-B150-FE2E5C7BAD03}"/>
              </a:ext>
            </a:extLst>
          </p:cNvPr>
          <p:cNvSpPr>
            <a:spLocks noGrp="1"/>
          </p:cNvSpPr>
          <p:nvPr>
            <p:ph idx="1"/>
          </p:nvPr>
        </p:nvSpPr>
        <p:spPr/>
        <p:txBody>
          <a:bodyPr>
            <a:normAutofit fontScale="92500" lnSpcReduction="10000"/>
          </a:bodyPr>
          <a:lstStyle/>
          <a:p>
            <a:pPr eaLnBrk="1" hangingPunct="1">
              <a:spcBef>
                <a:spcPct val="50000"/>
              </a:spcBef>
            </a:pPr>
            <a:r>
              <a:rPr lang="it-IT" altLang="it-IT" sz="2800" dirty="0"/>
              <a:t>Vitiligine segmentale 10%</a:t>
            </a:r>
          </a:p>
          <a:p>
            <a:pPr eaLnBrk="1" hangingPunct="1">
              <a:spcBef>
                <a:spcPct val="50000"/>
              </a:spcBef>
            </a:pPr>
            <a:endParaRPr lang="it-IT" altLang="it-IT" sz="2800" dirty="0"/>
          </a:p>
          <a:p>
            <a:pPr eaLnBrk="1" hangingPunct="1">
              <a:spcBef>
                <a:spcPct val="50000"/>
              </a:spcBef>
            </a:pPr>
            <a:r>
              <a:rPr lang="it-IT" altLang="it-IT" sz="2800" dirty="0"/>
              <a:t>Vitiligine non-segmentale 90%</a:t>
            </a:r>
          </a:p>
          <a:p>
            <a:pPr eaLnBrk="1" hangingPunct="1">
              <a:spcBef>
                <a:spcPct val="50000"/>
              </a:spcBef>
            </a:pPr>
            <a:r>
              <a:rPr lang="it-IT" altLang="it-IT" sz="2800" dirty="0" err="1"/>
              <a:t>Acrofaciale</a:t>
            </a:r>
            <a:endParaRPr lang="it-IT" altLang="it-IT" sz="2800" dirty="0"/>
          </a:p>
          <a:p>
            <a:pPr eaLnBrk="1" hangingPunct="1">
              <a:spcBef>
                <a:spcPct val="50000"/>
              </a:spcBef>
            </a:pPr>
            <a:r>
              <a:rPr lang="it-IT" altLang="it-IT" dirty="0"/>
              <a:t>Mucosa </a:t>
            </a:r>
            <a:endParaRPr lang="it-IT" altLang="it-IT" sz="2800" dirty="0"/>
          </a:p>
          <a:p>
            <a:pPr eaLnBrk="1" hangingPunct="1">
              <a:spcBef>
                <a:spcPct val="50000"/>
              </a:spcBef>
            </a:pPr>
            <a:r>
              <a:rPr lang="it-IT" altLang="it-IT" sz="2800" dirty="0"/>
              <a:t>Generalizzata - Universale</a:t>
            </a:r>
          </a:p>
          <a:p>
            <a:pPr eaLnBrk="1" hangingPunct="1">
              <a:spcBef>
                <a:spcPct val="50000"/>
              </a:spcBef>
            </a:pPr>
            <a:r>
              <a:rPr lang="it-IT" altLang="it-IT" sz="2800" dirty="0"/>
              <a:t>Focale </a:t>
            </a:r>
          </a:p>
          <a:p>
            <a:pPr eaLnBrk="1" hangingPunct="1">
              <a:spcBef>
                <a:spcPct val="50000"/>
              </a:spcBef>
            </a:pPr>
            <a:r>
              <a:rPr lang="it-IT" altLang="it-IT" dirty="0"/>
              <a:t>Forme rare</a:t>
            </a:r>
            <a:endParaRPr lang="it-IT" altLang="it-IT" sz="2800" dirty="0"/>
          </a:p>
        </p:txBody>
      </p:sp>
    </p:spTree>
    <p:extLst>
      <p:ext uri="{BB962C8B-B14F-4D97-AF65-F5344CB8AC3E}">
        <p14:creationId xmlns:p14="http://schemas.microsoft.com/office/powerpoint/2010/main" val="73898956"/>
      </p:ext>
    </p:extLst>
  </p:cSld>
  <p:clrMapOvr>
    <a:masterClrMapping/>
  </p:clrMapOvr>
  <p:transition spd="slow">
    <p:strips dir="ru"/>
  </p:transition>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9AFE41-2A4B-4D48-3A90-E19DFDC4C739}"/>
              </a:ext>
            </a:extLst>
          </p:cNvPr>
          <p:cNvSpPr>
            <a:spLocks noGrp="1"/>
          </p:cNvSpPr>
          <p:nvPr>
            <p:ph type="title"/>
          </p:nvPr>
        </p:nvSpPr>
        <p:spPr/>
        <p:txBody>
          <a:bodyPr/>
          <a:lstStyle/>
          <a:p>
            <a:pPr algn="ctr"/>
            <a:r>
              <a:rPr lang="it-IT" dirty="0"/>
              <a:t>Vitiligine</a:t>
            </a:r>
          </a:p>
        </p:txBody>
      </p:sp>
      <p:sp>
        <p:nvSpPr>
          <p:cNvPr id="3" name="Segnaposto contenuto 2">
            <a:extLst>
              <a:ext uri="{FF2B5EF4-FFF2-40B4-BE49-F238E27FC236}">
                <a16:creationId xmlns:a16="http://schemas.microsoft.com/office/drawing/2014/main" id="{2F9A3CE7-C4CA-6DE0-B150-FE2E5C7BAD03}"/>
              </a:ext>
            </a:extLst>
          </p:cNvPr>
          <p:cNvSpPr>
            <a:spLocks noGrp="1"/>
          </p:cNvSpPr>
          <p:nvPr>
            <p:ph idx="1"/>
          </p:nvPr>
        </p:nvSpPr>
        <p:spPr/>
        <p:txBody>
          <a:bodyPr/>
          <a:lstStyle/>
          <a:p>
            <a:pPr eaLnBrk="1" hangingPunct="1">
              <a:spcBef>
                <a:spcPct val="50000"/>
              </a:spcBef>
            </a:pPr>
            <a:r>
              <a:rPr lang="it-IT" altLang="it-IT" sz="2800" dirty="0"/>
              <a:t>Morfologicamente le lesioni sono definite come macule bianco-latte</a:t>
            </a:r>
          </a:p>
          <a:p>
            <a:pPr eaLnBrk="1" hangingPunct="1">
              <a:spcBef>
                <a:spcPct val="50000"/>
              </a:spcBef>
            </a:pPr>
            <a:r>
              <a:rPr lang="it-IT" altLang="it-IT" sz="2800" dirty="0"/>
              <a:t>Non desquamanti</a:t>
            </a:r>
          </a:p>
          <a:p>
            <a:pPr eaLnBrk="1" hangingPunct="1">
              <a:spcBef>
                <a:spcPct val="50000"/>
              </a:spcBef>
            </a:pPr>
            <a:r>
              <a:rPr lang="it-IT" altLang="it-IT" sz="2800" dirty="0"/>
              <a:t>Margini netti </a:t>
            </a:r>
          </a:p>
          <a:p>
            <a:pPr eaLnBrk="1" hangingPunct="1">
              <a:spcBef>
                <a:spcPct val="50000"/>
              </a:spcBef>
            </a:pPr>
            <a:endParaRPr lang="it-IT" altLang="it-IT" sz="2800" dirty="0"/>
          </a:p>
          <a:p>
            <a:pPr eaLnBrk="1" hangingPunct="1">
              <a:spcBef>
                <a:spcPct val="50000"/>
              </a:spcBef>
            </a:pPr>
            <a:r>
              <a:rPr lang="it-IT" altLang="it-IT" sz="2800" dirty="0"/>
              <a:t>La distinzione SV – NSV è importante per la prognosi e la risposta alla terapia</a:t>
            </a:r>
          </a:p>
        </p:txBody>
      </p:sp>
    </p:spTree>
    <p:extLst>
      <p:ext uri="{BB962C8B-B14F-4D97-AF65-F5344CB8AC3E}">
        <p14:creationId xmlns:p14="http://schemas.microsoft.com/office/powerpoint/2010/main" val="164090761"/>
      </p:ext>
    </p:extLst>
  </p:cSld>
  <p:clrMapOvr>
    <a:masterClrMapping/>
  </p:clrMapOvr>
  <p:transition spd="slow">
    <p:strips dir="ru"/>
  </p:transition>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9AFE41-2A4B-4D48-3A90-E19DFDC4C739}"/>
              </a:ext>
            </a:extLst>
          </p:cNvPr>
          <p:cNvSpPr>
            <a:spLocks noGrp="1"/>
          </p:cNvSpPr>
          <p:nvPr>
            <p:ph type="title"/>
          </p:nvPr>
        </p:nvSpPr>
        <p:spPr>
          <a:xfrm>
            <a:off x="628650" y="365127"/>
            <a:ext cx="7886700" cy="932732"/>
          </a:xfrm>
        </p:spPr>
        <p:txBody>
          <a:bodyPr/>
          <a:lstStyle/>
          <a:p>
            <a:pPr algn="ctr"/>
            <a:r>
              <a:rPr lang="it-IT" dirty="0"/>
              <a:t>Vitiligine</a:t>
            </a:r>
          </a:p>
        </p:txBody>
      </p:sp>
      <p:sp>
        <p:nvSpPr>
          <p:cNvPr id="3" name="Segnaposto contenuto 2">
            <a:extLst>
              <a:ext uri="{FF2B5EF4-FFF2-40B4-BE49-F238E27FC236}">
                <a16:creationId xmlns:a16="http://schemas.microsoft.com/office/drawing/2014/main" id="{2F9A3CE7-C4CA-6DE0-B150-FE2E5C7BAD03}"/>
              </a:ext>
            </a:extLst>
          </p:cNvPr>
          <p:cNvSpPr>
            <a:spLocks noGrp="1"/>
          </p:cNvSpPr>
          <p:nvPr>
            <p:ph idx="1"/>
          </p:nvPr>
        </p:nvSpPr>
        <p:spPr>
          <a:xfrm>
            <a:off x="196646" y="1386348"/>
            <a:ext cx="3421626" cy="5397910"/>
          </a:xfrm>
        </p:spPr>
        <p:txBody>
          <a:bodyPr>
            <a:normAutofit fontScale="85000" lnSpcReduction="20000"/>
          </a:bodyPr>
          <a:lstStyle/>
          <a:p>
            <a:pPr eaLnBrk="1" hangingPunct="1">
              <a:spcBef>
                <a:spcPct val="50000"/>
              </a:spcBef>
            </a:pPr>
            <a:r>
              <a:rPr lang="it-IT" altLang="it-IT" sz="2800" dirty="0"/>
              <a:t>NSV</a:t>
            </a:r>
          </a:p>
          <a:p>
            <a:pPr eaLnBrk="1" hangingPunct="1">
              <a:spcBef>
                <a:spcPct val="50000"/>
              </a:spcBef>
            </a:pPr>
            <a:r>
              <a:rPr lang="it-IT" altLang="it-IT" dirty="0"/>
              <a:t>Forma più comune</a:t>
            </a:r>
          </a:p>
          <a:p>
            <a:pPr eaLnBrk="1" hangingPunct="1">
              <a:spcBef>
                <a:spcPct val="50000"/>
              </a:spcBef>
            </a:pPr>
            <a:r>
              <a:rPr lang="it-IT" altLang="it-IT" sz="2800" dirty="0"/>
              <a:t>Macule distribuite su diverse aree corporee</a:t>
            </a:r>
          </a:p>
          <a:p>
            <a:pPr eaLnBrk="1" hangingPunct="1">
              <a:spcBef>
                <a:spcPct val="50000"/>
              </a:spcBef>
            </a:pPr>
            <a:r>
              <a:rPr lang="it-IT" altLang="it-IT" sz="2800" dirty="0"/>
              <a:t>Distribuzione simmetrica</a:t>
            </a:r>
          </a:p>
          <a:p>
            <a:pPr eaLnBrk="1" hangingPunct="1">
              <a:spcBef>
                <a:spcPct val="50000"/>
              </a:spcBef>
            </a:pPr>
            <a:r>
              <a:rPr lang="it-IT" altLang="it-IT" dirty="0"/>
              <a:t>Esordio mani, dita e volto</a:t>
            </a:r>
          </a:p>
          <a:p>
            <a:pPr eaLnBrk="1" hangingPunct="1">
              <a:spcBef>
                <a:spcPct val="50000"/>
              </a:spcBef>
            </a:pPr>
            <a:r>
              <a:rPr lang="it-IT" altLang="it-IT" sz="2800" dirty="0"/>
              <a:t>Pattern di distribuzione possono essere mix fra loro</a:t>
            </a:r>
          </a:p>
        </p:txBody>
      </p:sp>
      <p:pic>
        <p:nvPicPr>
          <p:cNvPr id="5" name="Immagine 4">
            <a:extLst>
              <a:ext uri="{FF2B5EF4-FFF2-40B4-BE49-F238E27FC236}">
                <a16:creationId xmlns:a16="http://schemas.microsoft.com/office/drawing/2014/main" id="{132B09AF-DE0A-5D1E-FACD-69D56E8B63C9}"/>
              </a:ext>
            </a:extLst>
          </p:cNvPr>
          <p:cNvPicPr>
            <a:picLocks noChangeAspect="1"/>
          </p:cNvPicPr>
          <p:nvPr/>
        </p:nvPicPr>
        <p:blipFill>
          <a:blip r:embed="rId2"/>
          <a:stretch>
            <a:fillRect/>
          </a:stretch>
        </p:blipFill>
        <p:spPr>
          <a:xfrm>
            <a:off x="3893144" y="1386348"/>
            <a:ext cx="5103986" cy="3392129"/>
          </a:xfrm>
          <a:prstGeom prst="rect">
            <a:avLst/>
          </a:prstGeom>
        </p:spPr>
      </p:pic>
    </p:spTree>
    <p:extLst>
      <p:ext uri="{BB962C8B-B14F-4D97-AF65-F5344CB8AC3E}">
        <p14:creationId xmlns:p14="http://schemas.microsoft.com/office/powerpoint/2010/main" val="499558434"/>
      </p:ext>
    </p:extLst>
  </p:cSld>
  <p:clrMapOvr>
    <a:masterClrMapping/>
  </p:clrMapOvr>
  <p:transition spd="slow">
    <p:strips dir="ru"/>
  </p:transition>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9AFE41-2A4B-4D48-3A90-E19DFDC4C739}"/>
              </a:ext>
            </a:extLst>
          </p:cNvPr>
          <p:cNvSpPr>
            <a:spLocks noGrp="1"/>
          </p:cNvSpPr>
          <p:nvPr>
            <p:ph type="title"/>
          </p:nvPr>
        </p:nvSpPr>
        <p:spPr/>
        <p:txBody>
          <a:bodyPr/>
          <a:lstStyle/>
          <a:p>
            <a:pPr algn="ctr"/>
            <a:r>
              <a:rPr lang="it-IT" dirty="0"/>
              <a:t>Vitiligine</a:t>
            </a:r>
          </a:p>
        </p:txBody>
      </p:sp>
      <p:sp>
        <p:nvSpPr>
          <p:cNvPr id="3" name="Segnaposto contenuto 2">
            <a:extLst>
              <a:ext uri="{FF2B5EF4-FFF2-40B4-BE49-F238E27FC236}">
                <a16:creationId xmlns:a16="http://schemas.microsoft.com/office/drawing/2014/main" id="{2F9A3CE7-C4CA-6DE0-B150-FE2E5C7BAD03}"/>
              </a:ext>
            </a:extLst>
          </p:cNvPr>
          <p:cNvSpPr>
            <a:spLocks noGrp="1"/>
          </p:cNvSpPr>
          <p:nvPr>
            <p:ph idx="1"/>
          </p:nvPr>
        </p:nvSpPr>
        <p:spPr>
          <a:xfrm>
            <a:off x="628650" y="2379405"/>
            <a:ext cx="7886700" cy="3797557"/>
          </a:xfrm>
        </p:spPr>
        <p:txBody>
          <a:bodyPr/>
          <a:lstStyle/>
          <a:p>
            <a:pPr eaLnBrk="1" hangingPunct="1">
              <a:spcBef>
                <a:spcPct val="50000"/>
              </a:spcBef>
            </a:pPr>
            <a:r>
              <a:rPr lang="it-IT" altLang="it-IT" sz="2800" dirty="0" err="1"/>
              <a:t>Acrofaciale</a:t>
            </a:r>
            <a:r>
              <a:rPr lang="it-IT" altLang="it-IT" sz="2800" dirty="0"/>
              <a:t> rara in età pediatrica </a:t>
            </a:r>
          </a:p>
          <a:p>
            <a:pPr eaLnBrk="1" hangingPunct="1">
              <a:spcBef>
                <a:spcPct val="50000"/>
              </a:spcBef>
            </a:pPr>
            <a:r>
              <a:rPr lang="it-IT" altLang="it-IT" dirty="0"/>
              <a:t>Limitata a volto, mani, piedi ed aree </a:t>
            </a:r>
            <a:r>
              <a:rPr lang="it-IT" altLang="it-IT" dirty="0" err="1"/>
              <a:t>orifiziali</a:t>
            </a:r>
            <a:endParaRPr lang="it-IT" altLang="it-IT" dirty="0"/>
          </a:p>
          <a:p>
            <a:pPr eaLnBrk="1" hangingPunct="1">
              <a:spcBef>
                <a:spcPct val="50000"/>
              </a:spcBef>
            </a:pPr>
            <a:r>
              <a:rPr lang="it-IT" altLang="it-IT" sz="2800" dirty="0"/>
              <a:t>Evoluzione verso una </a:t>
            </a:r>
            <a:r>
              <a:rPr lang="it-IT" altLang="it-IT" dirty="0"/>
              <a:t>forma generalizzata</a:t>
            </a:r>
            <a:r>
              <a:rPr lang="it-IT" altLang="it-IT" sz="2800" dirty="0"/>
              <a:t> </a:t>
            </a:r>
          </a:p>
        </p:txBody>
      </p:sp>
    </p:spTree>
    <p:extLst>
      <p:ext uri="{BB962C8B-B14F-4D97-AF65-F5344CB8AC3E}">
        <p14:creationId xmlns:p14="http://schemas.microsoft.com/office/powerpoint/2010/main" val="1071366088"/>
      </p:ext>
    </p:extLst>
  </p:cSld>
  <p:clrMapOvr>
    <a:masterClrMapping/>
  </p:clrMapOvr>
  <p:transition spd="slow">
    <p:strips dir="ru"/>
  </p:transition>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9C4ADB92-5EFB-9994-F610-02E42169AB4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 b="-1"/>
          <a:stretch/>
        </p:blipFill>
        <p:spPr>
          <a:xfrm>
            <a:off x="20" y="10"/>
            <a:ext cx="9143980" cy="6857990"/>
          </a:xfrm>
          <a:prstGeom prst="rect">
            <a:avLst/>
          </a:prstGeom>
          <a:noFill/>
          <a:ln w="12700">
            <a:solidFill>
              <a:schemeClr val="bg2"/>
            </a:solidFill>
          </a:ln>
        </p:spPr>
      </p:pic>
    </p:spTree>
    <p:extLst>
      <p:ext uri="{BB962C8B-B14F-4D97-AF65-F5344CB8AC3E}">
        <p14:creationId xmlns:p14="http://schemas.microsoft.com/office/powerpoint/2010/main" val="63619028"/>
      </p:ext>
    </p:extLst>
  </p:cSld>
  <p:clrMapOvr>
    <a:masterClrMapping/>
  </p:clrMapOvr>
  <p:transition spd="slow">
    <p:strips dir="ru"/>
  </p:transition>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64049720-5CAC-C3AB-58A5-2C12B67CF015}"/>
              </a:ext>
            </a:extLst>
          </p:cNvPr>
          <p:cNvPicPr>
            <a:picLocks noGrp="1" noChangeAspect="1"/>
          </p:cNvPicPr>
          <p:nvPr>
            <p:ph idx="1"/>
          </p:nvPr>
        </p:nvPicPr>
        <p:blipFill>
          <a:blip r:embed="rId2"/>
          <a:stretch>
            <a:fillRect/>
          </a:stretch>
        </p:blipFill>
        <p:spPr>
          <a:xfrm>
            <a:off x="2687178" y="643466"/>
            <a:ext cx="3769643" cy="5571067"/>
          </a:xfrm>
          <a:prstGeom prst="rect">
            <a:avLst/>
          </a:prstGeom>
        </p:spPr>
      </p:pic>
    </p:spTree>
    <p:extLst>
      <p:ext uri="{BB962C8B-B14F-4D97-AF65-F5344CB8AC3E}">
        <p14:creationId xmlns:p14="http://schemas.microsoft.com/office/powerpoint/2010/main" val="352053026"/>
      </p:ext>
    </p:extLst>
  </p:cSld>
  <p:clrMapOvr>
    <a:masterClrMapping/>
  </p:clrMapOvr>
  <p:transition spd="slow">
    <p:strips dir="ru"/>
  </p:transition>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9AFE41-2A4B-4D48-3A90-E19DFDC4C739}"/>
              </a:ext>
            </a:extLst>
          </p:cNvPr>
          <p:cNvSpPr>
            <a:spLocks noGrp="1"/>
          </p:cNvSpPr>
          <p:nvPr>
            <p:ph type="title"/>
          </p:nvPr>
        </p:nvSpPr>
        <p:spPr/>
        <p:txBody>
          <a:bodyPr/>
          <a:lstStyle/>
          <a:p>
            <a:pPr algn="ctr"/>
            <a:r>
              <a:rPr lang="it-IT" dirty="0"/>
              <a:t>Vitiligine</a:t>
            </a:r>
          </a:p>
        </p:txBody>
      </p:sp>
      <p:sp>
        <p:nvSpPr>
          <p:cNvPr id="3" name="Segnaposto contenuto 2">
            <a:extLst>
              <a:ext uri="{FF2B5EF4-FFF2-40B4-BE49-F238E27FC236}">
                <a16:creationId xmlns:a16="http://schemas.microsoft.com/office/drawing/2014/main" id="{2F9A3CE7-C4CA-6DE0-B150-FE2E5C7BAD03}"/>
              </a:ext>
            </a:extLst>
          </p:cNvPr>
          <p:cNvSpPr>
            <a:spLocks noGrp="1"/>
          </p:cNvSpPr>
          <p:nvPr>
            <p:ph idx="1"/>
          </p:nvPr>
        </p:nvSpPr>
        <p:spPr/>
        <p:txBody>
          <a:bodyPr/>
          <a:lstStyle/>
          <a:p>
            <a:pPr eaLnBrk="1" hangingPunct="1">
              <a:spcBef>
                <a:spcPct val="50000"/>
              </a:spcBef>
            </a:pPr>
            <a:r>
              <a:rPr lang="it-IT" altLang="it-IT" sz="2800" dirty="0"/>
              <a:t>Forma universale</a:t>
            </a:r>
          </a:p>
          <a:p>
            <a:pPr eaLnBrk="1" hangingPunct="1">
              <a:spcBef>
                <a:spcPct val="50000"/>
              </a:spcBef>
            </a:pPr>
            <a:r>
              <a:rPr lang="it-IT" altLang="it-IT" dirty="0"/>
              <a:t>Più comune nell’adulto che in età pediatrica</a:t>
            </a:r>
          </a:p>
          <a:p>
            <a:pPr eaLnBrk="1" hangingPunct="1">
              <a:spcBef>
                <a:spcPct val="50000"/>
              </a:spcBef>
            </a:pPr>
            <a:r>
              <a:rPr lang="it-IT" altLang="it-IT" sz="2800" dirty="0"/>
              <a:t>BSA coinvolta 60-90%</a:t>
            </a:r>
          </a:p>
          <a:p>
            <a:pPr eaLnBrk="1" hangingPunct="1">
              <a:spcBef>
                <a:spcPct val="50000"/>
              </a:spcBef>
            </a:pPr>
            <a:r>
              <a:rPr lang="it-IT" altLang="it-IT" dirty="0"/>
              <a:t>Coinvolgimento parziale del cuoio capelluto</a:t>
            </a:r>
          </a:p>
          <a:p>
            <a:pPr eaLnBrk="1" hangingPunct="1">
              <a:spcBef>
                <a:spcPct val="50000"/>
              </a:spcBef>
            </a:pPr>
            <a:r>
              <a:rPr lang="it-IT" altLang="it-IT" sz="2800" dirty="0"/>
              <a:t>Evoluzione verso la depigmentazione completa</a:t>
            </a:r>
          </a:p>
        </p:txBody>
      </p:sp>
    </p:spTree>
    <p:extLst>
      <p:ext uri="{BB962C8B-B14F-4D97-AF65-F5344CB8AC3E}">
        <p14:creationId xmlns:p14="http://schemas.microsoft.com/office/powerpoint/2010/main" val="1695794226"/>
      </p:ext>
    </p:extLst>
  </p:cSld>
  <p:clrMapOvr>
    <a:masterClrMapping/>
  </p:clrMapOvr>
  <p:transition spd="slow">
    <p:strips dir="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a:extLst>
              <a:ext uri="{FF2B5EF4-FFF2-40B4-BE49-F238E27FC236}">
                <a16:creationId xmlns:a16="http://schemas.microsoft.com/office/drawing/2014/main" id="{64AEEA2C-9177-4284-8113-3921576FC73A}"/>
              </a:ext>
            </a:extLst>
          </p:cNvPr>
          <p:cNvSpPr txBox="1">
            <a:spLocks noChangeArrowheads="1"/>
          </p:cNvSpPr>
          <p:nvPr/>
        </p:nvSpPr>
        <p:spPr bwMode="auto">
          <a:xfrm>
            <a:off x="358775" y="476250"/>
            <a:ext cx="84248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4400" dirty="0">
                <a:solidFill>
                  <a:srgbClr val="FF0000"/>
                </a:solidFill>
              </a:rPr>
              <a:t>Unguenti</a:t>
            </a:r>
          </a:p>
        </p:txBody>
      </p:sp>
      <p:sp>
        <p:nvSpPr>
          <p:cNvPr id="37891" name="Rectangle 12">
            <a:extLst>
              <a:ext uri="{FF2B5EF4-FFF2-40B4-BE49-F238E27FC236}">
                <a16:creationId xmlns:a16="http://schemas.microsoft.com/office/drawing/2014/main" id="{E378A859-3656-479F-9003-4337E8A5CB61}"/>
              </a:ext>
            </a:extLst>
          </p:cNvPr>
          <p:cNvSpPr>
            <a:spLocks noChangeArrowheads="1"/>
          </p:cNvSpPr>
          <p:nvPr/>
        </p:nvSpPr>
        <p:spPr bwMode="auto">
          <a:xfrm>
            <a:off x="358775" y="1743075"/>
            <a:ext cx="8424863"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it-IT" altLang="it-IT" dirty="0">
                <a:solidFill>
                  <a:schemeClr val="accent2"/>
                </a:solidFill>
              </a:rPr>
              <a:t>Preparazioni semisolide (balsami o pomate) </a:t>
            </a:r>
          </a:p>
          <a:p>
            <a:pPr eaLnBrk="1" hangingPunct="1">
              <a:spcBef>
                <a:spcPct val="0"/>
              </a:spcBef>
            </a:pPr>
            <a:r>
              <a:rPr lang="it-IT" altLang="it-IT" dirty="0">
                <a:solidFill>
                  <a:schemeClr val="accent2"/>
                </a:solidFill>
              </a:rPr>
              <a:t>Alto contenuto di grassi rispetto all’acqua</a:t>
            </a:r>
          </a:p>
          <a:p>
            <a:pPr eaLnBrk="1" hangingPunct="1">
              <a:spcBef>
                <a:spcPct val="0"/>
              </a:spcBef>
            </a:pPr>
            <a:r>
              <a:rPr lang="it-IT" altLang="it-IT" dirty="0">
                <a:solidFill>
                  <a:schemeClr val="accent2"/>
                </a:solidFill>
              </a:rPr>
              <a:t>Gli unguenti più idrofobici assorbono solo piccole quantità d’acqua</a:t>
            </a:r>
          </a:p>
          <a:p>
            <a:pPr eaLnBrk="1" hangingPunct="1">
              <a:spcBef>
                <a:spcPct val="0"/>
              </a:spcBef>
            </a:pPr>
            <a:r>
              <a:rPr lang="it-IT" altLang="it-IT" dirty="0">
                <a:solidFill>
                  <a:schemeClr val="accent2"/>
                </a:solidFill>
              </a:rPr>
              <a:t>Contengono vasellina, paraffina, oli vegetali, grassi animali, cere, gliceridi sintetici o </a:t>
            </a:r>
            <a:r>
              <a:rPr lang="it-IT" altLang="it-IT" dirty="0" err="1">
                <a:solidFill>
                  <a:schemeClr val="accent2"/>
                </a:solidFill>
              </a:rPr>
              <a:t>polialchilsiloxani</a:t>
            </a:r>
            <a:endParaRPr lang="it-IT" altLang="it-IT" dirty="0">
              <a:solidFill>
                <a:schemeClr val="accent2"/>
              </a:solidFill>
            </a:endParaRPr>
          </a:p>
        </p:txBody>
      </p:sp>
    </p:spTree>
  </p:cSld>
  <p:clrMapOvr>
    <a:masterClrMapping/>
  </p:clrMapOvr>
  <p:transition spd="slow">
    <p:strips dir="ru"/>
  </p:transition>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9AFE41-2A4B-4D48-3A90-E19DFDC4C739}"/>
              </a:ext>
            </a:extLst>
          </p:cNvPr>
          <p:cNvSpPr>
            <a:spLocks noGrp="1"/>
          </p:cNvSpPr>
          <p:nvPr>
            <p:ph type="title"/>
          </p:nvPr>
        </p:nvSpPr>
        <p:spPr/>
        <p:txBody>
          <a:bodyPr/>
          <a:lstStyle/>
          <a:p>
            <a:pPr algn="ctr"/>
            <a:r>
              <a:rPr lang="it-IT" dirty="0"/>
              <a:t>Vitiligine</a:t>
            </a:r>
          </a:p>
        </p:txBody>
      </p:sp>
      <p:sp>
        <p:nvSpPr>
          <p:cNvPr id="3" name="Segnaposto contenuto 2">
            <a:extLst>
              <a:ext uri="{FF2B5EF4-FFF2-40B4-BE49-F238E27FC236}">
                <a16:creationId xmlns:a16="http://schemas.microsoft.com/office/drawing/2014/main" id="{2F9A3CE7-C4CA-6DE0-B150-FE2E5C7BAD03}"/>
              </a:ext>
            </a:extLst>
          </p:cNvPr>
          <p:cNvSpPr>
            <a:spLocks noGrp="1"/>
          </p:cNvSpPr>
          <p:nvPr>
            <p:ph idx="1"/>
          </p:nvPr>
        </p:nvSpPr>
        <p:spPr/>
        <p:txBody>
          <a:bodyPr/>
          <a:lstStyle/>
          <a:p>
            <a:pPr eaLnBrk="1" hangingPunct="1">
              <a:spcBef>
                <a:spcPct val="50000"/>
              </a:spcBef>
            </a:pPr>
            <a:r>
              <a:rPr lang="it-IT" altLang="it-IT" sz="2800" dirty="0"/>
              <a:t>Forma </a:t>
            </a:r>
            <a:r>
              <a:rPr lang="it-IT" altLang="it-IT" sz="2800" dirty="0" err="1"/>
              <a:t>mucosale</a:t>
            </a:r>
            <a:endParaRPr lang="it-IT" altLang="it-IT" sz="2800" dirty="0"/>
          </a:p>
          <a:p>
            <a:pPr eaLnBrk="1" hangingPunct="1">
              <a:spcBef>
                <a:spcPct val="50000"/>
              </a:spcBef>
            </a:pPr>
            <a:r>
              <a:rPr lang="it-IT" altLang="it-IT" dirty="0"/>
              <a:t>Coinvolgimento della mucosa orale</a:t>
            </a:r>
          </a:p>
          <a:p>
            <a:pPr eaLnBrk="1" hangingPunct="1">
              <a:spcBef>
                <a:spcPct val="50000"/>
              </a:spcBef>
            </a:pPr>
            <a:r>
              <a:rPr lang="it-IT" altLang="it-IT" sz="2800" dirty="0"/>
              <a:t>Genitali</a:t>
            </a:r>
          </a:p>
          <a:p>
            <a:pPr eaLnBrk="1" hangingPunct="1">
              <a:spcBef>
                <a:spcPct val="50000"/>
              </a:spcBef>
            </a:pPr>
            <a:r>
              <a:rPr lang="it-IT" altLang="it-IT" dirty="0"/>
              <a:t>Nel caso di un solo coinvolgimento </a:t>
            </a:r>
            <a:r>
              <a:rPr lang="it-IT" altLang="it-IT" dirty="0" err="1"/>
              <a:t>mucosale</a:t>
            </a:r>
            <a:r>
              <a:rPr lang="it-IT" altLang="it-IT" dirty="0"/>
              <a:t> la </a:t>
            </a:r>
            <a:r>
              <a:rPr lang="it-IT" altLang="it-IT" dirty="0" err="1"/>
              <a:t>dd</a:t>
            </a:r>
            <a:r>
              <a:rPr lang="it-IT" altLang="it-IT" dirty="0"/>
              <a:t> è con il LSA </a:t>
            </a:r>
          </a:p>
          <a:p>
            <a:pPr eaLnBrk="1" hangingPunct="1">
              <a:spcBef>
                <a:spcPct val="50000"/>
              </a:spcBef>
            </a:pPr>
            <a:r>
              <a:rPr lang="it-IT" altLang="it-IT" sz="2800" dirty="0"/>
              <a:t>Possibile </a:t>
            </a:r>
            <a:r>
              <a:rPr lang="it-IT" altLang="it-IT" dirty="0"/>
              <a:t>coesistenza delle due patologie</a:t>
            </a:r>
            <a:endParaRPr lang="it-IT" altLang="it-IT" sz="2800" dirty="0"/>
          </a:p>
        </p:txBody>
      </p:sp>
    </p:spTree>
    <p:extLst>
      <p:ext uri="{BB962C8B-B14F-4D97-AF65-F5344CB8AC3E}">
        <p14:creationId xmlns:p14="http://schemas.microsoft.com/office/powerpoint/2010/main" val="1588510265"/>
      </p:ext>
    </p:extLst>
  </p:cSld>
  <p:clrMapOvr>
    <a:masterClrMapping/>
  </p:clrMapOvr>
  <p:transition spd="slow">
    <p:strips dir="ru"/>
  </p:transition>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9AFE41-2A4B-4D48-3A90-E19DFDC4C739}"/>
              </a:ext>
            </a:extLst>
          </p:cNvPr>
          <p:cNvSpPr>
            <a:spLocks noGrp="1"/>
          </p:cNvSpPr>
          <p:nvPr>
            <p:ph type="title"/>
          </p:nvPr>
        </p:nvSpPr>
        <p:spPr/>
        <p:txBody>
          <a:bodyPr/>
          <a:lstStyle/>
          <a:p>
            <a:pPr algn="ctr"/>
            <a:r>
              <a:rPr lang="it-IT" dirty="0"/>
              <a:t>Vitiligine</a:t>
            </a:r>
          </a:p>
        </p:txBody>
      </p:sp>
      <p:sp>
        <p:nvSpPr>
          <p:cNvPr id="3" name="Segnaposto contenuto 2">
            <a:extLst>
              <a:ext uri="{FF2B5EF4-FFF2-40B4-BE49-F238E27FC236}">
                <a16:creationId xmlns:a16="http://schemas.microsoft.com/office/drawing/2014/main" id="{2F9A3CE7-C4CA-6DE0-B150-FE2E5C7BAD03}"/>
              </a:ext>
            </a:extLst>
          </p:cNvPr>
          <p:cNvSpPr>
            <a:spLocks noGrp="1"/>
          </p:cNvSpPr>
          <p:nvPr>
            <p:ph idx="1"/>
          </p:nvPr>
        </p:nvSpPr>
        <p:spPr/>
        <p:txBody>
          <a:bodyPr/>
          <a:lstStyle/>
          <a:p>
            <a:pPr eaLnBrk="1" hangingPunct="1">
              <a:spcBef>
                <a:spcPct val="50000"/>
              </a:spcBef>
            </a:pPr>
            <a:r>
              <a:rPr lang="it-IT" altLang="it-IT" sz="2800" dirty="0"/>
              <a:t>Forma mix</a:t>
            </a:r>
          </a:p>
          <a:p>
            <a:pPr eaLnBrk="1" hangingPunct="1">
              <a:spcBef>
                <a:spcPct val="50000"/>
              </a:spcBef>
            </a:pPr>
            <a:r>
              <a:rPr lang="it-IT" altLang="it-IT" dirty="0"/>
              <a:t>Concomitanza di lesioni assimilabili alla SV ed alla NSV</a:t>
            </a:r>
          </a:p>
          <a:p>
            <a:pPr eaLnBrk="1" hangingPunct="1">
              <a:spcBef>
                <a:spcPct val="50000"/>
              </a:spcBef>
            </a:pPr>
            <a:r>
              <a:rPr lang="it-IT" altLang="it-IT" sz="2800" dirty="0"/>
              <a:t>Forme rare</a:t>
            </a:r>
          </a:p>
          <a:p>
            <a:pPr eaLnBrk="1" hangingPunct="1">
              <a:spcBef>
                <a:spcPct val="50000"/>
              </a:spcBef>
            </a:pPr>
            <a:r>
              <a:rPr lang="it-IT" altLang="it-IT" dirty="0"/>
              <a:t>Forma minor con piccole macule localizzate specie al volto/dorso</a:t>
            </a:r>
          </a:p>
          <a:p>
            <a:pPr eaLnBrk="1" hangingPunct="1">
              <a:spcBef>
                <a:spcPct val="50000"/>
              </a:spcBef>
            </a:pPr>
            <a:r>
              <a:rPr lang="it-IT" altLang="it-IT" sz="2800" dirty="0"/>
              <a:t>Forma follicolare con interessamento del follicolo</a:t>
            </a:r>
          </a:p>
        </p:txBody>
      </p:sp>
    </p:spTree>
    <p:extLst>
      <p:ext uri="{BB962C8B-B14F-4D97-AF65-F5344CB8AC3E}">
        <p14:creationId xmlns:p14="http://schemas.microsoft.com/office/powerpoint/2010/main" val="3995885468"/>
      </p:ext>
    </p:extLst>
  </p:cSld>
  <p:clrMapOvr>
    <a:masterClrMapping/>
  </p:clrMapOvr>
  <p:transition spd="slow">
    <p:strips dir="ru"/>
  </p:transition>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parete, interni, persona, uomo&#10;&#10;Descrizione generata automaticamente">
            <a:extLst>
              <a:ext uri="{FF2B5EF4-FFF2-40B4-BE49-F238E27FC236}">
                <a16:creationId xmlns:a16="http://schemas.microsoft.com/office/drawing/2014/main" id="{79D4732E-4CC5-5982-1152-F5EAC6B78C0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1187624" y="274638"/>
            <a:ext cx="6336704" cy="6487260"/>
          </a:xfrm>
        </p:spPr>
      </p:pic>
    </p:spTree>
    <p:extLst>
      <p:ext uri="{BB962C8B-B14F-4D97-AF65-F5344CB8AC3E}">
        <p14:creationId xmlns:p14="http://schemas.microsoft.com/office/powerpoint/2010/main" val="164068211"/>
      </p:ext>
    </p:extLst>
  </p:cSld>
  <p:clrMapOvr>
    <a:masterClrMapping/>
  </p:clrMapOvr>
  <p:transition spd="slow">
    <p:strips dir="ru"/>
  </p:transition>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interni, vicino, mutande&#10;&#10;Descrizione generata automaticamente">
            <a:extLst>
              <a:ext uri="{FF2B5EF4-FFF2-40B4-BE49-F238E27FC236}">
                <a16:creationId xmlns:a16="http://schemas.microsoft.com/office/drawing/2014/main" id="{F33786CF-FEEE-C9C8-8E06-751A45356E1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68938"/>
            <a:ext cx="8304488" cy="5536326"/>
          </a:xfrm>
        </p:spPr>
      </p:pic>
    </p:spTree>
    <p:extLst>
      <p:ext uri="{BB962C8B-B14F-4D97-AF65-F5344CB8AC3E}">
        <p14:creationId xmlns:p14="http://schemas.microsoft.com/office/powerpoint/2010/main" val="1241213285"/>
      </p:ext>
    </p:extLst>
  </p:cSld>
  <p:clrMapOvr>
    <a:masterClrMapping/>
  </p:clrMapOvr>
  <p:transition spd="slow">
    <p:strips dir="ru"/>
  </p:transition>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9AFE41-2A4B-4D48-3A90-E19DFDC4C739}"/>
              </a:ext>
            </a:extLst>
          </p:cNvPr>
          <p:cNvSpPr>
            <a:spLocks noGrp="1"/>
          </p:cNvSpPr>
          <p:nvPr>
            <p:ph type="title"/>
          </p:nvPr>
        </p:nvSpPr>
        <p:spPr/>
        <p:txBody>
          <a:bodyPr/>
          <a:lstStyle/>
          <a:p>
            <a:pPr algn="ctr"/>
            <a:r>
              <a:rPr lang="it-IT"/>
              <a:t>Vitiligine</a:t>
            </a:r>
            <a:endParaRPr lang="it-IT" dirty="0"/>
          </a:p>
        </p:txBody>
      </p:sp>
      <p:sp>
        <p:nvSpPr>
          <p:cNvPr id="3" name="Segnaposto contenuto 2">
            <a:extLst>
              <a:ext uri="{FF2B5EF4-FFF2-40B4-BE49-F238E27FC236}">
                <a16:creationId xmlns:a16="http://schemas.microsoft.com/office/drawing/2014/main" id="{2F9A3CE7-C4CA-6DE0-B150-FE2E5C7BAD03}"/>
              </a:ext>
            </a:extLst>
          </p:cNvPr>
          <p:cNvSpPr>
            <a:spLocks noGrp="1"/>
          </p:cNvSpPr>
          <p:nvPr>
            <p:ph idx="1"/>
          </p:nvPr>
        </p:nvSpPr>
        <p:spPr>
          <a:xfrm>
            <a:off x="628650" y="1825625"/>
            <a:ext cx="3422240" cy="4351338"/>
          </a:xfrm>
        </p:spPr>
        <p:txBody>
          <a:bodyPr>
            <a:normAutofit fontScale="85000" lnSpcReduction="20000"/>
          </a:bodyPr>
          <a:lstStyle/>
          <a:p>
            <a:pPr eaLnBrk="1" hangingPunct="1">
              <a:spcBef>
                <a:spcPct val="50000"/>
              </a:spcBef>
            </a:pPr>
            <a:r>
              <a:rPr lang="it-IT" altLang="it-IT" sz="2800" dirty="0"/>
              <a:t>SV</a:t>
            </a:r>
          </a:p>
          <a:p>
            <a:pPr eaLnBrk="1" hangingPunct="1">
              <a:spcBef>
                <a:spcPct val="50000"/>
              </a:spcBef>
            </a:pPr>
            <a:r>
              <a:rPr lang="it-IT" altLang="it-IT" dirty="0"/>
              <a:t>10-15% di tutti i pazienti</a:t>
            </a:r>
          </a:p>
          <a:p>
            <a:pPr eaLnBrk="1" hangingPunct="1">
              <a:spcBef>
                <a:spcPct val="50000"/>
              </a:spcBef>
            </a:pPr>
            <a:r>
              <a:rPr lang="it-IT" altLang="it-IT" sz="2800" dirty="0"/>
              <a:t>Distribuzione unilaterale o a banda</a:t>
            </a:r>
          </a:p>
          <a:p>
            <a:pPr eaLnBrk="1" hangingPunct="1">
              <a:spcBef>
                <a:spcPct val="50000"/>
              </a:spcBef>
            </a:pPr>
            <a:r>
              <a:rPr lang="it-IT" altLang="it-IT" dirty="0"/>
              <a:t>Asimmetrica</a:t>
            </a:r>
          </a:p>
          <a:p>
            <a:pPr eaLnBrk="1" hangingPunct="1">
              <a:spcBef>
                <a:spcPct val="50000"/>
              </a:spcBef>
            </a:pPr>
            <a:r>
              <a:rPr lang="it-IT" altLang="it-IT" dirty="0"/>
              <a:t>Interessamento di un segmento corporeo, raro di 2 o più</a:t>
            </a:r>
          </a:p>
          <a:p>
            <a:pPr eaLnBrk="1" hangingPunct="1">
              <a:spcBef>
                <a:spcPct val="50000"/>
              </a:spcBef>
            </a:pPr>
            <a:endParaRPr lang="it-IT" altLang="it-IT" sz="2800" dirty="0"/>
          </a:p>
        </p:txBody>
      </p:sp>
      <p:pic>
        <p:nvPicPr>
          <p:cNvPr id="5" name="Immagine 4">
            <a:extLst>
              <a:ext uri="{FF2B5EF4-FFF2-40B4-BE49-F238E27FC236}">
                <a16:creationId xmlns:a16="http://schemas.microsoft.com/office/drawing/2014/main" id="{5A61F754-54EB-67AF-8588-DAB2E171A5C2}"/>
              </a:ext>
            </a:extLst>
          </p:cNvPr>
          <p:cNvPicPr>
            <a:picLocks noChangeAspect="1"/>
          </p:cNvPicPr>
          <p:nvPr/>
        </p:nvPicPr>
        <p:blipFill>
          <a:blip r:embed="rId2"/>
          <a:stretch>
            <a:fillRect/>
          </a:stretch>
        </p:blipFill>
        <p:spPr>
          <a:xfrm>
            <a:off x="4268750" y="1825625"/>
            <a:ext cx="4605762" cy="3061007"/>
          </a:xfrm>
          <a:prstGeom prst="rect">
            <a:avLst/>
          </a:prstGeom>
        </p:spPr>
      </p:pic>
    </p:spTree>
    <p:extLst>
      <p:ext uri="{BB962C8B-B14F-4D97-AF65-F5344CB8AC3E}">
        <p14:creationId xmlns:p14="http://schemas.microsoft.com/office/powerpoint/2010/main" val="609673187"/>
      </p:ext>
    </p:extLst>
  </p:cSld>
  <p:clrMapOvr>
    <a:masterClrMapping/>
  </p:clrMapOvr>
  <p:transition spd="slow">
    <p:strips dir="ru"/>
  </p:transition>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9AFE41-2A4B-4D48-3A90-E19DFDC4C739}"/>
              </a:ext>
            </a:extLst>
          </p:cNvPr>
          <p:cNvSpPr>
            <a:spLocks noGrp="1"/>
          </p:cNvSpPr>
          <p:nvPr>
            <p:ph type="title"/>
          </p:nvPr>
        </p:nvSpPr>
        <p:spPr/>
        <p:txBody>
          <a:bodyPr/>
          <a:lstStyle/>
          <a:p>
            <a:pPr algn="ctr"/>
            <a:r>
              <a:rPr lang="it-IT" dirty="0"/>
              <a:t>Vitiligine</a:t>
            </a:r>
          </a:p>
        </p:txBody>
      </p:sp>
      <p:sp>
        <p:nvSpPr>
          <p:cNvPr id="3" name="Segnaposto contenuto 2">
            <a:extLst>
              <a:ext uri="{FF2B5EF4-FFF2-40B4-BE49-F238E27FC236}">
                <a16:creationId xmlns:a16="http://schemas.microsoft.com/office/drawing/2014/main" id="{2F9A3CE7-C4CA-6DE0-B150-FE2E5C7BAD03}"/>
              </a:ext>
            </a:extLst>
          </p:cNvPr>
          <p:cNvSpPr>
            <a:spLocks noGrp="1"/>
          </p:cNvSpPr>
          <p:nvPr>
            <p:ph idx="1"/>
          </p:nvPr>
        </p:nvSpPr>
        <p:spPr/>
        <p:txBody>
          <a:bodyPr/>
          <a:lstStyle/>
          <a:p>
            <a:pPr eaLnBrk="1" hangingPunct="1">
              <a:spcBef>
                <a:spcPct val="50000"/>
              </a:spcBef>
            </a:pPr>
            <a:r>
              <a:rPr lang="it-IT" altLang="it-IT" sz="2800" dirty="0"/>
              <a:t>Esordio a livello follicolare</a:t>
            </a:r>
          </a:p>
          <a:p>
            <a:pPr eaLnBrk="1" hangingPunct="1">
              <a:spcBef>
                <a:spcPct val="50000"/>
              </a:spcBef>
            </a:pPr>
            <a:r>
              <a:rPr lang="it-IT" altLang="it-IT" dirty="0"/>
              <a:t>Stabilizzazione in pochi mesi</a:t>
            </a:r>
          </a:p>
          <a:p>
            <a:pPr eaLnBrk="1" hangingPunct="1">
              <a:spcBef>
                <a:spcPct val="50000"/>
              </a:spcBef>
            </a:pPr>
            <a:r>
              <a:rPr lang="it-IT" altLang="it-IT" dirty="0"/>
              <a:t>Insorgenza precoce</a:t>
            </a:r>
          </a:p>
          <a:p>
            <a:pPr eaLnBrk="1" hangingPunct="1">
              <a:spcBef>
                <a:spcPct val="50000"/>
              </a:spcBef>
            </a:pPr>
            <a:r>
              <a:rPr lang="it-IT" altLang="it-IT" dirty="0"/>
              <a:t>DD con la forma focale che si presenta in unica lesione senza una chiara distribuzione ad un segmento corporeo</a:t>
            </a:r>
          </a:p>
          <a:p>
            <a:pPr eaLnBrk="1" hangingPunct="1">
              <a:spcBef>
                <a:spcPct val="50000"/>
              </a:spcBef>
            </a:pPr>
            <a:endParaRPr lang="it-IT" altLang="it-IT" sz="2800" dirty="0"/>
          </a:p>
        </p:txBody>
      </p:sp>
    </p:spTree>
    <p:extLst>
      <p:ext uri="{BB962C8B-B14F-4D97-AF65-F5344CB8AC3E}">
        <p14:creationId xmlns:p14="http://schemas.microsoft.com/office/powerpoint/2010/main" val="2380547420"/>
      </p:ext>
    </p:extLst>
  </p:cSld>
  <p:clrMapOvr>
    <a:masterClrMapping/>
  </p:clrMapOvr>
  <p:transition spd="slow">
    <p:strips dir="ru"/>
  </p:transition>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9AFE41-2A4B-4D48-3A90-E19DFDC4C739}"/>
              </a:ext>
            </a:extLst>
          </p:cNvPr>
          <p:cNvSpPr>
            <a:spLocks noGrp="1"/>
          </p:cNvSpPr>
          <p:nvPr>
            <p:ph type="title"/>
          </p:nvPr>
        </p:nvSpPr>
        <p:spPr/>
        <p:txBody>
          <a:bodyPr/>
          <a:lstStyle/>
          <a:p>
            <a:pPr algn="ctr"/>
            <a:r>
              <a:rPr lang="it-IT" dirty="0"/>
              <a:t>Vitiligine</a:t>
            </a:r>
          </a:p>
        </p:txBody>
      </p:sp>
      <p:sp>
        <p:nvSpPr>
          <p:cNvPr id="3" name="Segnaposto contenuto 2">
            <a:extLst>
              <a:ext uri="{FF2B5EF4-FFF2-40B4-BE49-F238E27FC236}">
                <a16:creationId xmlns:a16="http://schemas.microsoft.com/office/drawing/2014/main" id="{2F9A3CE7-C4CA-6DE0-B150-FE2E5C7BAD03}"/>
              </a:ext>
            </a:extLst>
          </p:cNvPr>
          <p:cNvSpPr>
            <a:spLocks noGrp="1"/>
          </p:cNvSpPr>
          <p:nvPr>
            <p:ph idx="1"/>
          </p:nvPr>
        </p:nvSpPr>
        <p:spPr/>
        <p:txBody>
          <a:bodyPr/>
          <a:lstStyle/>
          <a:p>
            <a:r>
              <a:rPr lang="it-IT" dirty="0"/>
              <a:t>Eziologia non del tutto chiara</a:t>
            </a:r>
          </a:p>
          <a:p>
            <a:r>
              <a:rPr lang="it-IT" dirty="0"/>
              <a:t>Teoria più recentemente accredita: teoria della convergenza</a:t>
            </a:r>
          </a:p>
          <a:p>
            <a:r>
              <a:rPr lang="it-IT" dirty="0"/>
              <a:t>Associazione di fattori genetici ed ambientali</a:t>
            </a:r>
          </a:p>
          <a:p>
            <a:r>
              <a:rPr lang="it-IT" dirty="0">
                <a:sym typeface="Wingdings" panose="05000000000000000000" pitchFamily="2" charset="2"/>
              </a:rPr>
              <a:t> stress ossidativo</a:t>
            </a:r>
          </a:p>
          <a:p>
            <a:r>
              <a:rPr lang="it-IT" dirty="0">
                <a:sym typeface="Wingdings" panose="05000000000000000000" pitchFamily="2" charset="2"/>
              </a:rPr>
              <a:t> risposta autoimmune CD8+ </a:t>
            </a:r>
            <a:endParaRPr lang="it-IT" dirty="0"/>
          </a:p>
        </p:txBody>
      </p:sp>
    </p:spTree>
    <p:extLst>
      <p:ext uri="{BB962C8B-B14F-4D97-AF65-F5344CB8AC3E}">
        <p14:creationId xmlns:p14="http://schemas.microsoft.com/office/powerpoint/2010/main" val="531626117"/>
      </p:ext>
    </p:extLst>
  </p:cSld>
  <p:clrMapOvr>
    <a:masterClrMapping/>
  </p:clrMapOvr>
  <p:transition spd="slow">
    <p:strips dir="ru"/>
  </p:transition>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9AFE41-2A4B-4D48-3A90-E19DFDC4C739}"/>
              </a:ext>
            </a:extLst>
          </p:cNvPr>
          <p:cNvSpPr>
            <a:spLocks noGrp="1"/>
          </p:cNvSpPr>
          <p:nvPr>
            <p:ph type="title"/>
          </p:nvPr>
        </p:nvSpPr>
        <p:spPr/>
        <p:txBody>
          <a:bodyPr/>
          <a:lstStyle/>
          <a:p>
            <a:pPr algn="ctr"/>
            <a:r>
              <a:rPr lang="it-IT" dirty="0"/>
              <a:t>Vitiligine</a:t>
            </a:r>
          </a:p>
        </p:txBody>
      </p:sp>
      <p:sp>
        <p:nvSpPr>
          <p:cNvPr id="3" name="Segnaposto contenuto 2">
            <a:extLst>
              <a:ext uri="{FF2B5EF4-FFF2-40B4-BE49-F238E27FC236}">
                <a16:creationId xmlns:a16="http://schemas.microsoft.com/office/drawing/2014/main" id="{2F9A3CE7-C4CA-6DE0-B150-FE2E5C7BAD03}"/>
              </a:ext>
            </a:extLst>
          </p:cNvPr>
          <p:cNvSpPr>
            <a:spLocks noGrp="1"/>
          </p:cNvSpPr>
          <p:nvPr>
            <p:ph idx="1"/>
          </p:nvPr>
        </p:nvSpPr>
        <p:spPr/>
        <p:txBody>
          <a:bodyPr/>
          <a:lstStyle/>
          <a:p>
            <a:r>
              <a:rPr lang="it-IT" dirty="0"/>
              <a:t>Si ipotizza che la forma generalizzata sia correlabile a più fattori</a:t>
            </a:r>
          </a:p>
          <a:p>
            <a:endParaRPr lang="it-IT" dirty="0"/>
          </a:p>
          <a:p>
            <a:r>
              <a:rPr lang="it-IT" dirty="0"/>
              <a:t>Predisposizione genetica</a:t>
            </a:r>
          </a:p>
          <a:p>
            <a:r>
              <a:rPr lang="it-IT" dirty="0"/>
              <a:t>Fattori ambientali trigger</a:t>
            </a:r>
          </a:p>
        </p:txBody>
      </p:sp>
    </p:spTree>
    <p:extLst>
      <p:ext uri="{BB962C8B-B14F-4D97-AF65-F5344CB8AC3E}">
        <p14:creationId xmlns:p14="http://schemas.microsoft.com/office/powerpoint/2010/main" val="939858444"/>
      </p:ext>
    </p:extLst>
  </p:cSld>
  <p:clrMapOvr>
    <a:masterClrMapping/>
  </p:clrMapOvr>
  <p:transition spd="slow">
    <p:strips dir="ru"/>
  </p:transition>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9AFE41-2A4B-4D48-3A90-E19DFDC4C739}"/>
              </a:ext>
            </a:extLst>
          </p:cNvPr>
          <p:cNvSpPr>
            <a:spLocks noGrp="1"/>
          </p:cNvSpPr>
          <p:nvPr>
            <p:ph type="title"/>
          </p:nvPr>
        </p:nvSpPr>
        <p:spPr/>
        <p:txBody>
          <a:bodyPr/>
          <a:lstStyle/>
          <a:p>
            <a:pPr algn="ctr"/>
            <a:r>
              <a:rPr lang="it-IT" dirty="0"/>
              <a:t>Vitiligine</a:t>
            </a:r>
          </a:p>
        </p:txBody>
      </p:sp>
      <p:sp>
        <p:nvSpPr>
          <p:cNvPr id="3" name="Segnaposto contenuto 2">
            <a:extLst>
              <a:ext uri="{FF2B5EF4-FFF2-40B4-BE49-F238E27FC236}">
                <a16:creationId xmlns:a16="http://schemas.microsoft.com/office/drawing/2014/main" id="{2F9A3CE7-C4CA-6DE0-B150-FE2E5C7BAD03}"/>
              </a:ext>
            </a:extLst>
          </p:cNvPr>
          <p:cNvSpPr>
            <a:spLocks noGrp="1"/>
          </p:cNvSpPr>
          <p:nvPr>
            <p:ph idx="1"/>
          </p:nvPr>
        </p:nvSpPr>
        <p:spPr>
          <a:xfrm>
            <a:off x="628650" y="2336903"/>
            <a:ext cx="7886700" cy="2195769"/>
          </a:xfrm>
        </p:spPr>
        <p:txBody>
          <a:bodyPr/>
          <a:lstStyle/>
          <a:p>
            <a:r>
              <a:rPr lang="it-IT" dirty="0"/>
              <a:t>Deficit della </a:t>
            </a:r>
            <a:r>
              <a:rPr lang="it-IT" dirty="0" err="1"/>
              <a:t>patway</a:t>
            </a:r>
            <a:r>
              <a:rPr lang="it-IT" dirty="0"/>
              <a:t> della </a:t>
            </a:r>
            <a:r>
              <a:rPr lang="it-IT" dirty="0" err="1"/>
              <a:t>tetrabiopterina</a:t>
            </a:r>
            <a:endParaRPr lang="it-IT" dirty="0"/>
          </a:p>
          <a:p>
            <a:r>
              <a:rPr lang="it-IT" dirty="0"/>
              <a:t>Alterazione di molecole di adesione</a:t>
            </a:r>
          </a:p>
          <a:p>
            <a:r>
              <a:rPr lang="it-IT" dirty="0"/>
              <a:t>Alterazioni neurali</a:t>
            </a:r>
          </a:p>
          <a:p>
            <a:r>
              <a:rPr lang="it-IT" dirty="0"/>
              <a:t>Fenomeni autoimmunitari</a:t>
            </a:r>
          </a:p>
          <a:p>
            <a:endParaRPr lang="it-IT" dirty="0"/>
          </a:p>
          <a:p>
            <a:endParaRPr lang="it-IT" dirty="0"/>
          </a:p>
        </p:txBody>
      </p:sp>
    </p:spTree>
    <p:extLst>
      <p:ext uri="{BB962C8B-B14F-4D97-AF65-F5344CB8AC3E}">
        <p14:creationId xmlns:p14="http://schemas.microsoft.com/office/powerpoint/2010/main" val="354936425"/>
      </p:ext>
    </p:extLst>
  </p:cSld>
  <p:clrMapOvr>
    <a:masterClrMapping/>
  </p:clrMapOvr>
  <p:transition spd="slow">
    <p:strips dir="ru"/>
  </p:transition>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9AFE41-2A4B-4D48-3A90-E19DFDC4C739}"/>
              </a:ext>
            </a:extLst>
          </p:cNvPr>
          <p:cNvSpPr>
            <a:spLocks noGrp="1"/>
          </p:cNvSpPr>
          <p:nvPr>
            <p:ph type="title"/>
          </p:nvPr>
        </p:nvSpPr>
        <p:spPr/>
        <p:txBody>
          <a:bodyPr/>
          <a:lstStyle/>
          <a:p>
            <a:pPr algn="ctr"/>
            <a:r>
              <a:rPr lang="it-IT" dirty="0"/>
              <a:t>Vitiligine</a:t>
            </a:r>
          </a:p>
        </p:txBody>
      </p:sp>
      <p:sp>
        <p:nvSpPr>
          <p:cNvPr id="3" name="Segnaposto contenuto 2">
            <a:extLst>
              <a:ext uri="{FF2B5EF4-FFF2-40B4-BE49-F238E27FC236}">
                <a16:creationId xmlns:a16="http://schemas.microsoft.com/office/drawing/2014/main" id="{2F9A3CE7-C4CA-6DE0-B150-FE2E5C7BAD03}"/>
              </a:ext>
            </a:extLst>
          </p:cNvPr>
          <p:cNvSpPr>
            <a:spLocks noGrp="1"/>
          </p:cNvSpPr>
          <p:nvPr>
            <p:ph idx="1"/>
          </p:nvPr>
        </p:nvSpPr>
        <p:spPr/>
        <p:txBody>
          <a:bodyPr>
            <a:normAutofit fontScale="77500" lnSpcReduction="20000"/>
          </a:bodyPr>
          <a:lstStyle/>
          <a:p>
            <a:r>
              <a:rPr lang="it-IT" dirty="0"/>
              <a:t>Alterazioni genetiche</a:t>
            </a:r>
          </a:p>
          <a:p>
            <a:endParaRPr lang="it-IT" dirty="0"/>
          </a:p>
          <a:p>
            <a:r>
              <a:rPr lang="it-IT" dirty="0"/>
              <a:t>Associazioni con diversi geni </a:t>
            </a:r>
            <a:r>
              <a:rPr lang="it-IT" i="1" dirty="0"/>
              <a:t>DDR1, XBP1, NLRP1, PTPN22..</a:t>
            </a:r>
          </a:p>
          <a:p>
            <a:r>
              <a:rPr lang="it-IT" dirty="0"/>
              <a:t>Geni coinvolti</a:t>
            </a:r>
          </a:p>
          <a:p>
            <a:r>
              <a:rPr lang="it-IT" dirty="0"/>
              <a:t>Geni della pigmentazione</a:t>
            </a:r>
          </a:p>
          <a:p>
            <a:r>
              <a:rPr lang="it-IT" dirty="0"/>
              <a:t>Loci MHC</a:t>
            </a:r>
          </a:p>
          <a:p>
            <a:r>
              <a:rPr lang="it-IT" dirty="0"/>
              <a:t>Geni che codificano la regolazione per i linfociti T e B</a:t>
            </a:r>
          </a:p>
          <a:p>
            <a:r>
              <a:rPr lang="it-IT" dirty="0"/>
              <a:t>Geni regolanti l’immunità innata</a:t>
            </a:r>
          </a:p>
          <a:p>
            <a:r>
              <a:rPr lang="it-IT" dirty="0"/>
              <a:t>Geni che regolano l’apoptosi</a:t>
            </a:r>
          </a:p>
          <a:p>
            <a:r>
              <a:rPr lang="it-IT" dirty="0"/>
              <a:t>Polimorfismi dei geni che regolano </a:t>
            </a:r>
            <a:r>
              <a:rPr lang="it-IT"/>
              <a:t>processi anti-infiammatori</a:t>
            </a:r>
            <a:endParaRPr lang="it-IT" dirty="0"/>
          </a:p>
          <a:p>
            <a:endParaRPr lang="it-IT" dirty="0"/>
          </a:p>
        </p:txBody>
      </p:sp>
    </p:spTree>
    <p:extLst>
      <p:ext uri="{BB962C8B-B14F-4D97-AF65-F5344CB8AC3E}">
        <p14:creationId xmlns:p14="http://schemas.microsoft.com/office/powerpoint/2010/main" val="3538250637"/>
      </p:ext>
    </p:extLst>
  </p:cSld>
  <p:clrMapOvr>
    <a:masterClrMapping/>
  </p:clrMapOvr>
  <p:transition spd="slow">
    <p:strips dir="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a:extLst>
              <a:ext uri="{FF2B5EF4-FFF2-40B4-BE49-F238E27FC236}">
                <a16:creationId xmlns:a16="http://schemas.microsoft.com/office/drawing/2014/main" id="{64AEEA2C-9177-4284-8113-3921576FC73A}"/>
              </a:ext>
            </a:extLst>
          </p:cNvPr>
          <p:cNvSpPr txBox="1">
            <a:spLocks noChangeArrowheads="1"/>
          </p:cNvSpPr>
          <p:nvPr/>
        </p:nvSpPr>
        <p:spPr bwMode="auto">
          <a:xfrm>
            <a:off x="358775" y="476250"/>
            <a:ext cx="84248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4400" dirty="0">
                <a:solidFill>
                  <a:srgbClr val="FF0000"/>
                </a:solidFill>
              </a:rPr>
              <a:t>Unguenti</a:t>
            </a:r>
          </a:p>
        </p:txBody>
      </p:sp>
      <p:sp>
        <p:nvSpPr>
          <p:cNvPr id="37891" name="Rectangle 12">
            <a:extLst>
              <a:ext uri="{FF2B5EF4-FFF2-40B4-BE49-F238E27FC236}">
                <a16:creationId xmlns:a16="http://schemas.microsoft.com/office/drawing/2014/main" id="{E378A859-3656-479F-9003-4337E8A5CB61}"/>
              </a:ext>
            </a:extLst>
          </p:cNvPr>
          <p:cNvSpPr>
            <a:spLocks noChangeArrowheads="1"/>
          </p:cNvSpPr>
          <p:nvPr/>
        </p:nvSpPr>
        <p:spPr bwMode="auto">
          <a:xfrm>
            <a:off x="358775" y="1743075"/>
            <a:ext cx="8424863"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it-IT" altLang="it-IT" dirty="0">
                <a:solidFill>
                  <a:schemeClr val="accent2"/>
                </a:solidFill>
              </a:rPr>
              <a:t>Se addizionati con emulsionanti quali gli alcoli della lana o gli esteri del </a:t>
            </a:r>
            <a:r>
              <a:rPr lang="it-IT" altLang="it-IT" dirty="0" err="1">
                <a:solidFill>
                  <a:schemeClr val="accent2"/>
                </a:solidFill>
              </a:rPr>
              <a:t>sorbitano</a:t>
            </a:r>
            <a:endParaRPr lang="it-IT" altLang="it-IT" dirty="0">
              <a:solidFill>
                <a:schemeClr val="accent2"/>
              </a:solidFill>
            </a:endParaRPr>
          </a:p>
          <a:p>
            <a:pPr eaLnBrk="1" hangingPunct="1">
              <a:spcBef>
                <a:spcPct val="0"/>
              </a:spcBef>
            </a:pPr>
            <a:r>
              <a:rPr lang="it-IT" altLang="it-IT" dirty="0">
                <a:solidFill>
                  <a:schemeClr val="accent2"/>
                </a:solidFill>
              </a:rPr>
              <a:t>È possibile creare emulsioni W/O </a:t>
            </a:r>
            <a:r>
              <a:rPr lang="it-IT" altLang="it-IT" dirty="0" err="1">
                <a:solidFill>
                  <a:schemeClr val="accent2"/>
                </a:solidFill>
              </a:rPr>
              <a:t>o</a:t>
            </a:r>
            <a:r>
              <a:rPr lang="it-IT" altLang="it-IT" dirty="0">
                <a:solidFill>
                  <a:schemeClr val="accent2"/>
                </a:solidFill>
              </a:rPr>
              <a:t> O/W </a:t>
            </a:r>
          </a:p>
          <a:p>
            <a:pPr eaLnBrk="1" hangingPunct="1">
              <a:spcBef>
                <a:spcPct val="0"/>
              </a:spcBef>
            </a:pPr>
            <a:r>
              <a:rPr lang="it-IT" altLang="it-IT" dirty="0">
                <a:solidFill>
                  <a:schemeClr val="accent2"/>
                </a:solidFill>
              </a:rPr>
              <a:t>Maggior assorbimento di acqua </a:t>
            </a:r>
          </a:p>
          <a:p>
            <a:pPr eaLnBrk="1" hangingPunct="1">
              <a:spcBef>
                <a:spcPct val="0"/>
              </a:spcBef>
            </a:pPr>
            <a:endParaRPr lang="it-IT" altLang="it-IT" dirty="0">
              <a:solidFill>
                <a:schemeClr val="accent2"/>
              </a:solidFill>
            </a:endParaRPr>
          </a:p>
          <a:p>
            <a:pPr eaLnBrk="1" hangingPunct="1">
              <a:spcBef>
                <a:spcPct val="0"/>
              </a:spcBef>
            </a:pPr>
            <a:r>
              <a:rPr lang="it-IT" altLang="it-IT" dirty="0">
                <a:solidFill>
                  <a:schemeClr val="accent2"/>
                </a:solidFill>
              </a:rPr>
              <a:t>Quelli più </a:t>
            </a:r>
            <a:r>
              <a:rPr lang="it-IT" altLang="it-IT" dirty="0" err="1">
                <a:solidFill>
                  <a:schemeClr val="accent2"/>
                </a:solidFill>
              </a:rPr>
              <a:t>idrofilici</a:t>
            </a:r>
            <a:r>
              <a:rPr lang="it-IT" altLang="it-IT" dirty="0">
                <a:solidFill>
                  <a:schemeClr val="accent2"/>
                </a:solidFill>
              </a:rPr>
              <a:t> (</a:t>
            </a:r>
            <a:r>
              <a:rPr lang="it-IT" altLang="it-IT" dirty="0" err="1">
                <a:solidFill>
                  <a:schemeClr val="accent2"/>
                </a:solidFill>
              </a:rPr>
              <a:t>fat</a:t>
            </a:r>
            <a:r>
              <a:rPr lang="it-IT" altLang="it-IT" dirty="0">
                <a:solidFill>
                  <a:schemeClr val="accent2"/>
                </a:solidFill>
              </a:rPr>
              <a:t>-free) contengono basi (</a:t>
            </a:r>
            <a:r>
              <a:rPr lang="it-IT" altLang="it-IT" dirty="0" err="1">
                <a:solidFill>
                  <a:schemeClr val="accent2"/>
                </a:solidFill>
              </a:rPr>
              <a:t>polietilen</a:t>
            </a:r>
            <a:r>
              <a:rPr lang="it-IT" altLang="it-IT" dirty="0">
                <a:solidFill>
                  <a:schemeClr val="accent2"/>
                </a:solidFill>
              </a:rPr>
              <a:t> glicole) miscelabili con l’acqua</a:t>
            </a:r>
          </a:p>
        </p:txBody>
      </p:sp>
    </p:spTree>
    <p:extLst>
      <p:ext uri="{BB962C8B-B14F-4D97-AF65-F5344CB8AC3E}">
        <p14:creationId xmlns:p14="http://schemas.microsoft.com/office/powerpoint/2010/main" val="1473543670"/>
      </p:ext>
    </p:extLst>
  </p:cSld>
  <p:clrMapOvr>
    <a:masterClrMapping/>
  </p:clrMapOvr>
  <p:transition spd="slow">
    <p:strips dir="ru"/>
  </p:transition>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970E0759-CE25-8970-FE91-05A38C0F5CC1}"/>
              </a:ext>
            </a:extLst>
          </p:cNvPr>
          <p:cNvPicPr>
            <a:picLocks noGrp="1" noChangeAspect="1"/>
          </p:cNvPicPr>
          <p:nvPr>
            <p:ph idx="1"/>
          </p:nvPr>
        </p:nvPicPr>
        <p:blipFill>
          <a:blip r:embed="rId2">
            <a:lum bright="-20000" contrast="40000"/>
          </a:blip>
          <a:stretch>
            <a:fillRect/>
          </a:stretch>
        </p:blipFill>
        <p:spPr>
          <a:xfrm>
            <a:off x="482600" y="1235207"/>
            <a:ext cx="8178799" cy="4387585"/>
          </a:xfrm>
          <a:prstGeom prst="rect">
            <a:avLst/>
          </a:prstGeom>
        </p:spPr>
      </p:pic>
    </p:spTree>
    <p:extLst>
      <p:ext uri="{BB962C8B-B14F-4D97-AF65-F5344CB8AC3E}">
        <p14:creationId xmlns:p14="http://schemas.microsoft.com/office/powerpoint/2010/main" val="3700860430"/>
      </p:ext>
    </p:extLst>
  </p:cSld>
  <p:clrMapOvr>
    <a:masterClrMapping/>
  </p:clrMapOvr>
  <p:transition spd="slow">
    <p:strips dir="ru"/>
  </p:transition>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9AFE41-2A4B-4D48-3A90-E19DFDC4C739}"/>
              </a:ext>
            </a:extLst>
          </p:cNvPr>
          <p:cNvSpPr>
            <a:spLocks noGrp="1"/>
          </p:cNvSpPr>
          <p:nvPr>
            <p:ph type="title"/>
          </p:nvPr>
        </p:nvSpPr>
        <p:spPr/>
        <p:txBody>
          <a:bodyPr/>
          <a:lstStyle/>
          <a:p>
            <a:pPr algn="ctr"/>
            <a:r>
              <a:rPr lang="it-IT" dirty="0"/>
              <a:t>Vitiligine</a:t>
            </a:r>
          </a:p>
        </p:txBody>
      </p:sp>
      <p:sp>
        <p:nvSpPr>
          <p:cNvPr id="3" name="Segnaposto contenuto 2">
            <a:extLst>
              <a:ext uri="{FF2B5EF4-FFF2-40B4-BE49-F238E27FC236}">
                <a16:creationId xmlns:a16="http://schemas.microsoft.com/office/drawing/2014/main" id="{2F9A3CE7-C4CA-6DE0-B150-FE2E5C7BAD03}"/>
              </a:ext>
            </a:extLst>
          </p:cNvPr>
          <p:cNvSpPr>
            <a:spLocks noGrp="1"/>
          </p:cNvSpPr>
          <p:nvPr>
            <p:ph idx="1"/>
          </p:nvPr>
        </p:nvSpPr>
        <p:spPr/>
        <p:txBody>
          <a:bodyPr>
            <a:normAutofit fontScale="92500" lnSpcReduction="10000"/>
          </a:bodyPr>
          <a:lstStyle/>
          <a:p>
            <a:r>
              <a:rPr lang="it-IT" dirty="0"/>
              <a:t>Diagnosi</a:t>
            </a:r>
          </a:p>
          <a:p>
            <a:endParaRPr lang="it-IT" dirty="0"/>
          </a:p>
          <a:p>
            <a:r>
              <a:rPr lang="it-IT" dirty="0"/>
              <a:t>Clinica con macule bianco-latte caratteristiche </a:t>
            </a:r>
          </a:p>
          <a:p>
            <a:r>
              <a:rPr lang="it-IT" dirty="0"/>
              <a:t>Sedi preferenziali (periorale, mani, radice arti..)</a:t>
            </a:r>
          </a:p>
          <a:p>
            <a:r>
              <a:rPr lang="it-IT" dirty="0" err="1"/>
              <a:t>Koebner</a:t>
            </a:r>
            <a:r>
              <a:rPr lang="it-IT" dirty="0"/>
              <a:t> </a:t>
            </a:r>
          </a:p>
          <a:p>
            <a:r>
              <a:rPr lang="it-IT" dirty="0"/>
              <a:t>Halo nevi </a:t>
            </a:r>
          </a:p>
          <a:p>
            <a:r>
              <a:rPr lang="it-IT" dirty="0"/>
              <a:t>Poliosi</a:t>
            </a:r>
          </a:p>
        </p:txBody>
      </p:sp>
    </p:spTree>
    <p:extLst>
      <p:ext uri="{BB962C8B-B14F-4D97-AF65-F5344CB8AC3E}">
        <p14:creationId xmlns:p14="http://schemas.microsoft.com/office/powerpoint/2010/main" val="3050365961"/>
      </p:ext>
    </p:extLst>
  </p:cSld>
  <p:clrMapOvr>
    <a:masterClrMapping/>
  </p:clrMapOvr>
  <p:transition spd="slow">
    <p:strips dir="ru"/>
  </p:transition>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9AFE41-2A4B-4D48-3A90-E19DFDC4C739}"/>
              </a:ext>
            </a:extLst>
          </p:cNvPr>
          <p:cNvSpPr>
            <a:spLocks noGrp="1"/>
          </p:cNvSpPr>
          <p:nvPr>
            <p:ph type="title"/>
          </p:nvPr>
        </p:nvSpPr>
        <p:spPr/>
        <p:txBody>
          <a:bodyPr/>
          <a:lstStyle/>
          <a:p>
            <a:pPr algn="ctr"/>
            <a:r>
              <a:rPr lang="it-IT" dirty="0"/>
              <a:t>Vitiligine</a:t>
            </a:r>
          </a:p>
        </p:txBody>
      </p:sp>
      <p:sp>
        <p:nvSpPr>
          <p:cNvPr id="3" name="Segnaposto contenuto 2">
            <a:extLst>
              <a:ext uri="{FF2B5EF4-FFF2-40B4-BE49-F238E27FC236}">
                <a16:creationId xmlns:a16="http://schemas.microsoft.com/office/drawing/2014/main" id="{2F9A3CE7-C4CA-6DE0-B150-FE2E5C7BAD03}"/>
              </a:ext>
            </a:extLst>
          </p:cNvPr>
          <p:cNvSpPr>
            <a:spLocks noGrp="1"/>
          </p:cNvSpPr>
          <p:nvPr>
            <p:ph idx="1"/>
          </p:nvPr>
        </p:nvSpPr>
        <p:spPr/>
        <p:txBody>
          <a:bodyPr>
            <a:normAutofit/>
          </a:bodyPr>
          <a:lstStyle/>
          <a:p>
            <a:r>
              <a:rPr lang="it-IT" dirty="0"/>
              <a:t>Istologia </a:t>
            </a:r>
          </a:p>
          <a:p>
            <a:endParaRPr lang="it-IT" dirty="0"/>
          </a:p>
          <a:p>
            <a:r>
              <a:rPr lang="it-IT" dirty="0"/>
              <a:t>Raramente eseguita</a:t>
            </a:r>
          </a:p>
          <a:p>
            <a:r>
              <a:rPr lang="it-IT" dirty="0"/>
              <a:t>Assenza di melanociti al centro della lesione</a:t>
            </a:r>
          </a:p>
          <a:p>
            <a:r>
              <a:rPr lang="it-IT" dirty="0"/>
              <a:t>Infiltrato misti CD4/8+ al bordo della lesione in caso di chiazza «attiva» (assente se lesione di vecchia data)</a:t>
            </a:r>
          </a:p>
        </p:txBody>
      </p:sp>
    </p:spTree>
    <p:extLst>
      <p:ext uri="{BB962C8B-B14F-4D97-AF65-F5344CB8AC3E}">
        <p14:creationId xmlns:p14="http://schemas.microsoft.com/office/powerpoint/2010/main" val="3225616648"/>
      </p:ext>
    </p:extLst>
  </p:cSld>
  <p:clrMapOvr>
    <a:masterClrMapping/>
  </p:clrMapOvr>
  <p:transition spd="slow">
    <p:strips dir="ru"/>
  </p:transition>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9AFE41-2A4B-4D48-3A90-E19DFDC4C739}"/>
              </a:ext>
            </a:extLst>
          </p:cNvPr>
          <p:cNvSpPr>
            <a:spLocks noGrp="1"/>
          </p:cNvSpPr>
          <p:nvPr>
            <p:ph type="title"/>
          </p:nvPr>
        </p:nvSpPr>
        <p:spPr/>
        <p:txBody>
          <a:bodyPr/>
          <a:lstStyle/>
          <a:p>
            <a:pPr algn="ctr"/>
            <a:r>
              <a:rPr lang="it-IT" dirty="0"/>
              <a:t>Vitiligine</a:t>
            </a:r>
          </a:p>
        </p:txBody>
      </p:sp>
      <p:sp>
        <p:nvSpPr>
          <p:cNvPr id="3" name="Segnaposto contenuto 2">
            <a:extLst>
              <a:ext uri="{FF2B5EF4-FFF2-40B4-BE49-F238E27FC236}">
                <a16:creationId xmlns:a16="http://schemas.microsoft.com/office/drawing/2014/main" id="{2F9A3CE7-C4CA-6DE0-B150-FE2E5C7BAD03}"/>
              </a:ext>
            </a:extLst>
          </p:cNvPr>
          <p:cNvSpPr>
            <a:spLocks noGrp="1"/>
          </p:cNvSpPr>
          <p:nvPr>
            <p:ph idx="1"/>
          </p:nvPr>
        </p:nvSpPr>
        <p:spPr/>
        <p:txBody>
          <a:bodyPr>
            <a:normAutofit/>
          </a:bodyPr>
          <a:lstStyle/>
          <a:p>
            <a:r>
              <a:rPr lang="it-IT" dirty="0"/>
              <a:t>Diagnosi differenziale</a:t>
            </a:r>
          </a:p>
          <a:p>
            <a:endParaRPr lang="it-IT" dirty="0"/>
          </a:p>
          <a:p>
            <a:r>
              <a:rPr lang="it-IT" dirty="0"/>
              <a:t>Lesioni presenti alla nascita</a:t>
            </a:r>
          </a:p>
          <a:p>
            <a:endParaRPr lang="it-IT" dirty="0"/>
          </a:p>
          <a:p>
            <a:endParaRPr lang="it-IT" dirty="0"/>
          </a:p>
          <a:p>
            <a:endParaRPr lang="it-IT" dirty="0"/>
          </a:p>
          <a:p>
            <a:r>
              <a:rPr lang="it-IT" dirty="0"/>
              <a:t>Lesioni acquisite</a:t>
            </a:r>
          </a:p>
        </p:txBody>
      </p:sp>
    </p:spTree>
    <p:extLst>
      <p:ext uri="{BB962C8B-B14F-4D97-AF65-F5344CB8AC3E}">
        <p14:creationId xmlns:p14="http://schemas.microsoft.com/office/powerpoint/2010/main" val="2184922440"/>
      </p:ext>
    </p:extLst>
  </p:cSld>
  <p:clrMapOvr>
    <a:masterClrMapping/>
  </p:clrMapOvr>
  <p:transition spd="slow">
    <p:strips dir="ru"/>
  </p:transition>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F2EB6026-CEFB-C40B-F3A5-0A2DA5850100}"/>
              </a:ext>
            </a:extLst>
          </p:cNvPr>
          <p:cNvPicPr>
            <a:picLocks noChangeAspect="1"/>
          </p:cNvPicPr>
          <p:nvPr/>
        </p:nvPicPr>
        <p:blipFill>
          <a:blip r:embed="rId2">
            <a:lum bright="-20000" contrast="40000"/>
          </a:blip>
          <a:stretch>
            <a:fillRect/>
          </a:stretch>
        </p:blipFill>
        <p:spPr>
          <a:xfrm>
            <a:off x="83644" y="245044"/>
            <a:ext cx="4871125" cy="4297459"/>
          </a:xfrm>
          <a:prstGeom prst="rect">
            <a:avLst/>
          </a:prstGeom>
        </p:spPr>
      </p:pic>
      <p:pic>
        <p:nvPicPr>
          <p:cNvPr id="7" name="Immagine 6">
            <a:extLst>
              <a:ext uri="{FF2B5EF4-FFF2-40B4-BE49-F238E27FC236}">
                <a16:creationId xmlns:a16="http://schemas.microsoft.com/office/drawing/2014/main" id="{86BDB0C7-F4D5-E470-D90A-3D60126CDC39}"/>
              </a:ext>
            </a:extLst>
          </p:cNvPr>
          <p:cNvPicPr>
            <a:picLocks noChangeAspect="1"/>
          </p:cNvPicPr>
          <p:nvPr/>
        </p:nvPicPr>
        <p:blipFill>
          <a:blip r:embed="rId3"/>
          <a:stretch>
            <a:fillRect/>
          </a:stretch>
        </p:blipFill>
        <p:spPr>
          <a:xfrm>
            <a:off x="5070260" y="486489"/>
            <a:ext cx="3891774" cy="4711095"/>
          </a:xfrm>
          <a:prstGeom prst="rect">
            <a:avLst/>
          </a:prstGeom>
        </p:spPr>
      </p:pic>
      <p:pic>
        <p:nvPicPr>
          <p:cNvPr id="9" name="Immagine 8">
            <a:extLst>
              <a:ext uri="{FF2B5EF4-FFF2-40B4-BE49-F238E27FC236}">
                <a16:creationId xmlns:a16="http://schemas.microsoft.com/office/drawing/2014/main" id="{36D0F9F7-E424-3896-C01E-86B057FD12B8}"/>
              </a:ext>
            </a:extLst>
          </p:cNvPr>
          <p:cNvPicPr>
            <a:picLocks noChangeAspect="1"/>
          </p:cNvPicPr>
          <p:nvPr/>
        </p:nvPicPr>
        <p:blipFill>
          <a:blip r:embed="rId4">
            <a:lum bright="-20000" contrast="40000"/>
          </a:blip>
          <a:stretch>
            <a:fillRect/>
          </a:stretch>
        </p:blipFill>
        <p:spPr>
          <a:xfrm>
            <a:off x="83644" y="5064513"/>
            <a:ext cx="3683358" cy="740535"/>
          </a:xfrm>
          <a:prstGeom prst="rect">
            <a:avLst/>
          </a:prstGeom>
        </p:spPr>
      </p:pic>
      <p:pic>
        <p:nvPicPr>
          <p:cNvPr id="11" name="Immagine 10">
            <a:extLst>
              <a:ext uri="{FF2B5EF4-FFF2-40B4-BE49-F238E27FC236}">
                <a16:creationId xmlns:a16="http://schemas.microsoft.com/office/drawing/2014/main" id="{F3D001E6-1D86-ED05-29D2-528CDB4C869C}"/>
              </a:ext>
            </a:extLst>
          </p:cNvPr>
          <p:cNvPicPr>
            <a:picLocks noChangeAspect="1"/>
          </p:cNvPicPr>
          <p:nvPr/>
        </p:nvPicPr>
        <p:blipFill>
          <a:blip r:embed="rId5">
            <a:lum bright="-20000" contrast="40000"/>
          </a:blip>
          <a:stretch>
            <a:fillRect/>
          </a:stretch>
        </p:blipFill>
        <p:spPr>
          <a:xfrm>
            <a:off x="174904" y="5805047"/>
            <a:ext cx="2855440" cy="241791"/>
          </a:xfrm>
          <a:prstGeom prst="rect">
            <a:avLst/>
          </a:prstGeom>
        </p:spPr>
      </p:pic>
    </p:spTree>
    <p:extLst>
      <p:ext uri="{BB962C8B-B14F-4D97-AF65-F5344CB8AC3E}">
        <p14:creationId xmlns:p14="http://schemas.microsoft.com/office/powerpoint/2010/main" val="1333499783"/>
      </p:ext>
    </p:extLst>
  </p:cSld>
  <p:clrMapOvr>
    <a:masterClrMapping/>
  </p:clrMapOvr>
  <p:transition spd="slow">
    <p:strips dir="ru"/>
  </p:transition>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9AFE41-2A4B-4D48-3A90-E19DFDC4C739}"/>
              </a:ext>
            </a:extLst>
          </p:cNvPr>
          <p:cNvSpPr>
            <a:spLocks noGrp="1"/>
          </p:cNvSpPr>
          <p:nvPr>
            <p:ph type="title"/>
          </p:nvPr>
        </p:nvSpPr>
        <p:spPr/>
        <p:txBody>
          <a:bodyPr/>
          <a:lstStyle/>
          <a:p>
            <a:pPr algn="ctr"/>
            <a:r>
              <a:rPr lang="it-IT" dirty="0"/>
              <a:t>Vitiligine</a:t>
            </a:r>
          </a:p>
        </p:txBody>
      </p:sp>
      <p:sp>
        <p:nvSpPr>
          <p:cNvPr id="3" name="Segnaposto contenuto 2">
            <a:extLst>
              <a:ext uri="{FF2B5EF4-FFF2-40B4-BE49-F238E27FC236}">
                <a16:creationId xmlns:a16="http://schemas.microsoft.com/office/drawing/2014/main" id="{2F9A3CE7-C4CA-6DE0-B150-FE2E5C7BAD03}"/>
              </a:ext>
            </a:extLst>
          </p:cNvPr>
          <p:cNvSpPr>
            <a:spLocks noGrp="1"/>
          </p:cNvSpPr>
          <p:nvPr>
            <p:ph idx="1"/>
          </p:nvPr>
        </p:nvSpPr>
        <p:spPr/>
        <p:txBody>
          <a:bodyPr>
            <a:normAutofit/>
          </a:bodyPr>
          <a:lstStyle/>
          <a:p>
            <a:r>
              <a:rPr lang="it-IT" dirty="0"/>
              <a:t>Storia naturale</a:t>
            </a:r>
          </a:p>
          <a:p>
            <a:endParaRPr lang="it-IT" dirty="0"/>
          </a:p>
          <a:p>
            <a:r>
              <a:rPr lang="it-IT" dirty="0"/>
              <a:t>SV Evoluzione in 3-24 mesi</a:t>
            </a:r>
          </a:p>
          <a:p>
            <a:r>
              <a:rPr lang="it-IT" dirty="0"/>
              <a:t>Non associata a diatesi AI</a:t>
            </a:r>
          </a:p>
          <a:p>
            <a:endParaRPr lang="it-IT" dirty="0"/>
          </a:p>
          <a:p>
            <a:r>
              <a:rPr lang="it-IT" dirty="0"/>
              <a:t>NSV evoluzione imprevedibile</a:t>
            </a:r>
          </a:p>
          <a:p>
            <a:r>
              <a:rPr lang="it-IT" dirty="0"/>
              <a:t>Fasi di attività/quiescenza</a:t>
            </a:r>
          </a:p>
          <a:p>
            <a:endParaRPr lang="it-IT" dirty="0"/>
          </a:p>
        </p:txBody>
      </p:sp>
    </p:spTree>
    <p:extLst>
      <p:ext uri="{BB962C8B-B14F-4D97-AF65-F5344CB8AC3E}">
        <p14:creationId xmlns:p14="http://schemas.microsoft.com/office/powerpoint/2010/main" val="333939276"/>
      </p:ext>
    </p:extLst>
  </p:cSld>
  <p:clrMapOvr>
    <a:masterClrMapping/>
  </p:clrMapOvr>
  <p:transition spd="slow">
    <p:strips dir="ru"/>
  </p:transition>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9AFE41-2A4B-4D48-3A90-E19DFDC4C739}"/>
              </a:ext>
            </a:extLst>
          </p:cNvPr>
          <p:cNvSpPr>
            <a:spLocks noGrp="1"/>
          </p:cNvSpPr>
          <p:nvPr>
            <p:ph type="title"/>
          </p:nvPr>
        </p:nvSpPr>
        <p:spPr/>
        <p:txBody>
          <a:bodyPr/>
          <a:lstStyle/>
          <a:p>
            <a:pPr algn="ctr"/>
            <a:r>
              <a:rPr lang="it-IT" dirty="0"/>
              <a:t>Vitiligine</a:t>
            </a:r>
          </a:p>
        </p:txBody>
      </p:sp>
      <p:sp>
        <p:nvSpPr>
          <p:cNvPr id="3" name="Segnaposto contenuto 2">
            <a:extLst>
              <a:ext uri="{FF2B5EF4-FFF2-40B4-BE49-F238E27FC236}">
                <a16:creationId xmlns:a16="http://schemas.microsoft.com/office/drawing/2014/main" id="{2F9A3CE7-C4CA-6DE0-B150-FE2E5C7BAD03}"/>
              </a:ext>
            </a:extLst>
          </p:cNvPr>
          <p:cNvSpPr>
            <a:spLocks noGrp="1"/>
          </p:cNvSpPr>
          <p:nvPr>
            <p:ph idx="1"/>
          </p:nvPr>
        </p:nvSpPr>
        <p:spPr>
          <a:xfrm>
            <a:off x="457200" y="1600200"/>
            <a:ext cx="3754760" cy="4525963"/>
          </a:xfrm>
        </p:spPr>
        <p:txBody>
          <a:bodyPr>
            <a:normAutofit lnSpcReduction="10000"/>
          </a:bodyPr>
          <a:lstStyle/>
          <a:p>
            <a:r>
              <a:rPr lang="it-IT" dirty="0" err="1"/>
              <a:t>Workup</a:t>
            </a:r>
            <a:r>
              <a:rPr lang="it-IT" dirty="0"/>
              <a:t> medico</a:t>
            </a:r>
          </a:p>
          <a:p>
            <a:endParaRPr lang="it-IT" dirty="0"/>
          </a:p>
          <a:p>
            <a:r>
              <a:rPr lang="it-IT" dirty="0"/>
              <a:t>SV: nessuno se non riscontrata altra malattia AI</a:t>
            </a:r>
          </a:p>
          <a:p>
            <a:endParaRPr lang="it-IT" dirty="0"/>
          </a:p>
          <a:p>
            <a:r>
              <a:rPr lang="it-IT" dirty="0"/>
              <a:t>NSV: emocromo, ab anti TG, TPO, vitamina D, ANA</a:t>
            </a:r>
          </a:p>
          <a:p>
            <a:endParaRPr lang="it-IT" dirty="0"/>
          </a:p>
        </p:txBody>
      </p:sp>
      <p:pic>
        <p:nvPicPr>
          <p:cNvPr id="5" name="Immagine 4">
            <a:extLst>
              <a:ext uri="{FF2B5EF4-FFF2-40B4-BE49-F238E27FC236}">
                <a16:creationId xmlns:a16="http://schemas.microsoft.com/office/drawing/2014/main" id="{5F60BF98-55DA-E89E-810F-8C49BFD2FFD8}"/>
              </a:ext>
            </a:extLst>
          </p:cNvPr>
          <p:cNvPicPr>
            <a:picLocks noChangeAspect="1"/>
          </p:cNvPicPr>
          <p:nvPr/>
        </p:nvPicPr>
        <p:blipFill>
          <a:blip r:embed="rId2">
            <a:lum bright="-20000" contrast="40000"/>
          </a:blip>
          <a:stretch>
            <a:fillRect/>
          </a:stretch>
        </p:blipFill>
        <p:spPr>
          <a:xfrm>
            <a:off x="4154898" y="1631315"/>
            <a:ext cx="4535203" cy="1686874"/>
          </a:xfrm>
          <a:prstGeom prst="rect">
            <a:avLst/>
          </a:prstGeom>
        </p:spPr>
      </p:pic>
      <p:pic>
        <p:nvPicPr>
          <p:cNvPr id="6" name="Immagine 5">
            <a:extLst>
              <a:ext uri="{FF2B5EF4-FFF2-40B4-BE49-F238E27FC236}">
                <a16:creationId xmlns:a16="http://schemas.microsoft.com/office/drawing/2014/main" id="{51B7E8FA-21C2-3A43-0AF3-63A56511FA68}"/>
              </a:ext>
            </a:extLst>
          </p:cNvPr>
          <p:cNvPicPr>
            <a:picLocks noChangeAspect="1"/>
          </p:cNvPicPr>
          <p:nvPr/>
        </p:nvPicPr>
        <p:blipFill>
          <a:blip r:embed="rId3">
            <a:lum bright="-20000" contrast="40000"/>
          </a:blip>
          <a:stretch>
            <a:fillRect/>
          </a:stretch>
        </p:blipFill>
        <p:spPr>
          <a:xfrm>
            <a:off x="71120" y="6339840"/>
            <a:ext cx="8991600" cy="423609"/>
          </a:xfrm>
          <a:prstGeom prst="rect">
            <a:avLst/>
          </a:prstGeom>
        </p:spPr>
      </p:pic>
    </p:spTree>
    <p:extLst>
      <p:ext uri="{BB962C8B-B14F-4D97-AF65-F5344CB8AC3E}">
        <p14:creationId xmlns:p14="http://schemas.microsoft.com/office/powerpoint/2010/main" val="2085837529"/>
      </p:ext>
    </p:extLst>
  </p:cSld>
  <p:clrMapOvr>
    <a:masterClrMapping/>
  </p:clrMapOvr>
  <p:transition spd="slow">
    <p:strips dir="ru"/>
  </p:transition>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9AFE41-2A4B-4D48-3A90-E19DFDC4C739}"/>
              </a:ext>
            </a:extLst>
          </p:cNvPr>
          <p:cNvSpPr>
            <a:spLocks noGrp="1"/>
          </p:cNvSpPr>
          <p:nvPr>
            <p:ph type="title"/>
          </p:nvPr>
        </p:nvSpPr>
        <p:spPr/>
        <p:txBody>
          <a:bodyPr/>
          <a:lstStyle/>
          <a:p>
            <a:pPr algn="ctr"/>
            <a:r>
              <a:rPr lang="it-IT" dirty="0"/>
              <a:t>Vitiligine</a:t>
            </a:r>
          </a:p>
        </p:txBody>
      </p:sp>
      <p:sp>
        <p:nvSpPr>
          <p:cNvPr id="3" name="Segnaposto contenuto 2">
            <a:extLst>
              <a:ext uri="{FF2B5EF4-FFF2-40B4-BE49-F238E27FC236}">
                <a16:creationId xmlns:a16="http://schemas.microsoft.com/office/drawing/2014/main" id="{2F9A3CE7-C4CA-6DE0-B150-FE2E5C7BAD03}"/>
              </a:ext>
            </a:extLst>
          </p:cNvPr>
          <p:cNvSpPr>
            <a:spLocks noGrp="1"/>
          </p:cNvSpPr>
          <p:nvPr>
            <p:ph idx="1"/>
          </p:nvPr>
        </p:nvSpPr>
        <p:spPr/>
        <p:txBody>
          <a:bodyPr>
            <a:normAutofit/>
          </a:bodyPr>
          <a:lstStyle/>
          <a:p>
            <a:r>
              <a:rPr lang="it-IT" dirty="0"/>
              <a:t>Valutazione del grado di severità</a:t>
            </a:r>
          </a:p>
          <a:p>
            <a:endParaRPr lang="it-IT" dirty="0"/>
          </a:p>
          <a:p>
            <a:r>
              <a:rPr lang="it-IT" dirty="0"/>
              <a:t>BSA</a:t>
            </a:r>
          </a:p>
          <a:p>
            <a:endParaRPr lang="it-IT" dirty="0"/>
          </a:p>
          <a:p>
            <a:r>
              <a:rPr lang="it-IT" dirty="0"/>
              <a:t>VSAS</a:t>
            </a:r>
          </a:p>
          <a:p>
            <a:endParaRPr lang="it-IT" dirty="0"/>
          </a:p>
          <a:p>
            <a:r>
              <a:rPr lang="it-IT" dirty="0"/>
              <a:t>VES, SA-VES</a:t>
            </a:r>
          </a:p>
          <a:p>
            <a:endParaRPr lang="it-IT" dirty="0"/>
          </a:p>
        </p:txBody>
      </p:sp>
    </p:spTree>
    <p:extLst>
      <p:ext uri="{BB962C8B-B14F-4D97-AF65-F5344CB8AC3E}">
        <p14:creationId xmlns:p14="http://schemas.microsoft.com/office/powerpoint/2010/main" val="904227322"/>
      </p:ext>
    </p:extLst>
  </p:cSld>
  <p:clrMapOvr>
    <a:masterClrMapping/>
  </p:clrMapOvr>
  <p:transition spd="slow">
    <p:strips dir="ru"/>
  </p:transition>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9AFE41-2A4B-4D48-3A90-E19DFDC4C739}"/>
              </a:ext>
            </a:extLst>
          </p:cNvPr>
          <p:cNvSpPr>
            <a:spLocks noGrp="1"/>
          </p:cNvSpPr>
          <p:nvPr>
            <p:ph type="title"/>
          </p:nvPr>
        </p:nvSpPr>
        <p:spPr/>
        <p:txBody>
          <a:bodyPr/>
          <a:lstStyle/>
          <a:p>
            <a:pPr algn="ctr"/>
            <a:r>
              <a:rPr lang="it-IT" dirty="0"/>
              <a:t>Vitiligine</a:t>
            </a:r>
          </a:p>
        </p:txBody>
      </p:sp>
      <p:sp>
        <p:nvSpPr>
          <p:cNvPr id="3" name="Segnaposto contenuto 2">
            <a:extLst>
              <a:ext uri="{FF2B5EF4-FFF2-40B4-BE49-F238E27FC236}">
                <a16:creationId xmlns:a16="http://schemas.microsoft.com/office/drawing/2014/main" id="{2F9A3CE7-C4CA-6DE0-B150-FE2E5C7BAD03}"/>
              </a:ext>
            </a:extLst>
          </p:cNvPr>
          <p:cNvSpPr>
            <a:spLocks noGrp="1"/>
          </p:cNvSpPr>
          <p:nvPr>
            <p:ph idx="1"/>
          </p:nvPr>
        </p:nvSpPr>
        <p:spPr/>
        <p:txBody>
          <a:bodyPr>
            <a:normAutofit/>
          </a:bodyPr>
          <a:lstStyle/>
          <a:p>
            <a:r>
              <a:rPr lang="it-IT" dirty="0"/>
              <a:t>VES</a:t>
            </a:r>
          </a:p>
          <a:p>
            <a:endParaRPr lang="it-IT" dirty="0"/>
          </a:p>
          <a:p>
            <a:r>
              <a:rPr lang="it-IT" dirty="0"/>
              <a:t>Meno time-</a:t>
            </a:r>
            <a:r>
              <a:rPr lang="it-IT" dirty="0" err="1"/>
              <a:t>consuming</a:t>
            </a:r>
            <a:endParaRPr lang="it-IT" dirty="0"/>
          </a:p>
          <a:p>
            <a:endParaRPr lang="it-IT" dirty="0"/>
          </a:p>
          <a:p>
            <a:r>
              <a:rPr lang="it-IT" dirty="0"/>
              <a:t>Gradi 1-6</a:t>
            </a:r>
          </a:p>
        </p:txBody>
      </p:sp>
    </p:spTree>
    <p:extLst>
      <p:ext uri="{BB962C8B-B14F-4D97-AF65-F5344CB8AC3E}">
        <p14:creationId xmlns:p14="http://schemas.microsoft.com/office/powerpoint/2010/main" val="2271178344"/>
      </p:ext>
    </p:extLst>
  </p:cSld>
  <p:clrMapOvr>
    <a:masterClrMapping/>
  </p:clrMapOvr>
  <p:transition spd="slow">
    <p:strips dir="ru"/>
  </p:transition>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9AFE41-2A4B-4D48-3A90-E19DFDC4C739}"/>
              </a:ext>
            </a:extLst>
          </p:cNvPr>
          <p:cNvSpPr>
            <a:spLocks noGrp="1"/>
          </p:cNvSpPr>
          <p:nvPr>
            <p:ph type="title"/>
          </p:nvPr>
        </p:nvSpPr>
        <p:spPr/>
        <p:txBody>
          <a:bodyPr/>
          <a:lstStyle/>
          <a:p>
            <a:pPr algn="ctr"/>
            <a:r>
              <a:rPr lang="it-IT" dirty="0"/>
              <a:t>Vitiligine</a:t>
            </a:r>
          </a:p>
        </p:txBody>
      </p:sp>
      <p:sp>
        <p:nvSpPr>
          <p:cNvPr id="3" name="Segnaposto contenuto 2">
            <a:extLst>
              <a:ext uri="{FF2B5EF4-FFF2-40B4-BE49-F238E27FC236}">
                <a16:creationId xmlns:a16="http://schemas.microsoft.com/office/drawing/2014/main" id="{2F9A3CE7-C4CA-6DE0-B150-FE2E5C7BAD03}"/>
              </a:ext>
            </a:extLst>
          </p:cNvPr>
          <p:cNvSpPr>
            <a:spLocks noGrp="1"/>
          </p:cNvSpPr>
          <p:nvPr>
            <p:ph idx="1"/>
          </p:nvPr>
        </p:nvSpPr>
        <p:spPr/>
        <p:txBody>
          <a:bodyPr>
            <a:normAutofit fontScale="92500" lnSpcReduction="20000"/>
          </a:bodyPr>
          <a:lstStyle/>
          <a:p>
            <a:r>
              <a:rPr lang="it-IT" dirty="0"/>
              <a:t>Valutazione del grado di severità</a:t>
            </a:r>
          </a:p>
          <a:p>
            <a:endParaRPr lang="it-IT" dirty="0"/>
          </a:p>
          <a:p>
            <a:r>
              <a:rPr lang="it-IT" dirty="0"/>
              <a:t>BSA</a:t>
            </a:r>
          </a:p>
          <a:p>
            <a:endParaRPr lang="it-IT" dirty="0"/>
          </a:p>
          <a:p>
            <a:r>
              <a:rPr lang="it-IT" dirty="0"/>
              <a:t>VSAS</a:t>
            </a:r>
          </a:p>
          <a:p>
            <a:endParaRPr lang="it-IT" dirty="0"/>
          </a:p>
          <a:p>
            <a:r>
              <a:rPr lang="it-IT" dirty="0"/>
              <a:t>VES, SA-VES</a:t>
            </a:r>
          </a:p>
          <a:p>
            <a:endParaRPr lang="it-IT" dirty="0"/>
          </a:p>
          <a:p>
            <a:r>
              <a:rPr lang="it-IT" dirty="0"/>
              <a:t>VASI e F-VASI</a:t>
            </a:r>
          </a:p>
          <a:p>
            <a:endParaRPr lang="it-IT" dirty="0"/>
          </a:p>
        </p:txBody>
      </p:sp>
    </p:spTree>
    <p:extLst>
      <p:ext uri="{BB962C8B-B14F-4D97-AF65-F5344CB8AC3E}">
        <p14:creationId xmlns:p14="http://schemas.microsoft.com/office/powerpoint/2010/main" val="1257498067"/>
      </p:ext>
    </p:extLst>
  </p:cSld>
  <p:clrMapOvr>
    <a:masterClrMapping/>
  </p:clrMapOvr>
  <p:transition spd="slow">
    <p:strips dir="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a:extLst>
              <a:ext uri="{FF2B5EF4-FFF2-40B4-BE49-F238E27FC236}">
                <a16:creationId xmlns:a16="http://schemas.microsoft.com/office/drawing/2014/main" id="{64AEEA2C-9177-4284-8113-3921576FC73A}"/>
              </a:ext>
            </a:extLst>
          </p:cNvPr>
          <p:cNvSpPr txBox="1">
            <a:spLocks noChangeArrowheads="1"/>
          </p:cNvSpPr>
          <p:nvPr/>
        </p:nvSpPr>
        <p:spPr bwMode="auto">
          <a:xfrm>
            <a:off x="358775" y="476250"/>
            <a:ext cx="84248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4400" dirty="0">
                <a:solidFill>
                  <a:srgbClr val="FF0000"/>
                </a:solidFill>
              </a:rPr>
              <a:t>Unguenti</a:t>
            </a:r>
          </a:p>
        </p:txBody>
      </p:sp>
      <p:sp>
        <p:nvSpPr>
          <p:cNvPr id="37891" name="Rectangle 12">
            <a:extLst>
              <a:ext uri="{FF2B5EF4-FFF2-40B4-BE49-F238E27FC236}">
                <a16:creationId xmlns:a16="http://schemas.microsoft.com/office/drawing/2014/main" id="{E378A859-3656-479F-9003-4337E8A5CB61}"/>
              </a:ext>
            </a:extLst>
          </p:cNvPr>
          <p:cNvSpPr>
            <a:spLocks noChangeArrowheads="1"/>
          </p:cNvSpPr>
          <p:nvPr/>
        </p:nvSpPr>
        <p:spPr bwMode="auto">
          <a:xfrm>
            <a:off x="358775" y="1743075"/>
            <a:ext cx="8424863" cy="496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it-IT" altLang="it-IT">
                <a:solidFill>
                  <a:schemeClr val="accent2"/>
                </a:solidFill>
              </a:rPr>
              <a:t> Sono indicate se l’area da trattare è ispessita e lichenificata o se si vuole ottenere una maggiore penetrazione del principio attivo.</a:t>
            </a:r>
          </a:p>
          <a:p>
            <a:pPr eaLnBrk="1" hangingPunct="1">
              <a:spcBef>
                <a:spcPct val="0"/>
              </a:spcBef>
            </a:pPr>
            <a:endParaRPr lang="it-IT" altLang="it-IT">
              <a:solidFill>
                <a:schemeClr val="accent2"/>
              </a:solidFill>
            </a:endParaRPr>
          </a:p>
          <a:p>
            <a:pPr eaLnBrk="1" hangingPunct="1">
              <a:spcBef>
                <a:spcPct val="0"/>
              </a:spcBef>
            </a:pPr>
            <a:r>
              <a:rPr lang="it-IT" altLang="it-IT">
                <a:solidFill>
                  <a:schemeClr val="accent2"/>
                </a:solidFill>
              </a:rPr>
              <a:t> Imbrattano la cute, i peli, gli indumenti e occludono i follicoli    </a:t>
            </a:r>
          </a:p>
          <a:p>
            <a:pPr algn="ctr" eaLnBrk="1" hangingPunct="1">
              <a:spcBef>
                <a:spcPct val="0"/>
              </a:spcBef>
              <a:buFontTx/>
              <a:buNone/>
            </a:pPr>
            <a:r>
              <a:rPr lang="it-IT" altLang="it-IT">
                <a:solidFill>
                  <a:schemeClr val="accent2"/>
                </a:solidFill>
              </a:rPr>
              <a:t> </a:t>
            </a:r>
          </a:p>
          <a:p>
            <a:pPr eaLnBrk="1" hangingPunct="1">
              <a:spcBef>
                <a:spcPct val="0"/>
              </a:spcBef>
            </a:pPr>
            <a:r>
              <a:rPr lang="it-IT" altLang="it-IT">
                <a:solidFill>
                  <a:schemeClr val="accent2"/>
                </a:solidFill>
              </a:rPr>
              <a:t> Sono dotate di scarsa maneggevolezza e spalmabilità</a:t>
            </a:r>
            <a:r>
              <a:rPr lang="it-IT" altLang="it-IT" sz="1800"/>
              <a:t> </a:t>
            </a:r>
          </a:p>
        </p:txBody>
      </p:sp>
    </p:spTree>
    <p:extLst>
      <p:ext uri="{BB962C8B-B14F-4D97-AF65-F5344CB8AC3E}">
        <p14:creationId xmlns:p14="http://schemas.microsoft.com/office/powerpoint/2010/main" val="1464263686"/>
      </p:ext>
    </p:extLst>
  </p:cSld>
  <p:clrMapOvr>
    <a:masterClrMapping/>
  </p:clrMapOvr>
  <p:transition spd="slow">
    <p:strips dir="ru"/>
  </p:transition>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9AFE41-2A4B-4D48-3A90-E19DFDC4C739}"/>
              </a:ext>
            </a:extLst>
          </p:cNvPr>
          <p:cNvSpPr>
            <a:spLocks noGrp="1"/>
          </p:cNvSpPr>
          <p:nvPr>
            <p:ph type="title"/>
          </p:nvPr>
        </p:nvSpPr>
        <p:spPr/>
        <p:txBody>
          <a:bodyPr/>
          <a:lstStyle/>
          <a:p>
            <a:pPr algn="ctr"/>
            <a:r>
              <a:rPr lang="it-IT" dirty="0"/>
              <a:t>Vitiligine</a:t>
            </a:r>
          </a:p>
        </p:txBody>
      </p:sp>
      <p:sp>
        <p:nvSpPr>
          <p:cNvPr id="3" name="Segnaposto contenuto 2">
            <a:extLst>
              <a:ext uri="{FF2B5EF4-FFF2-40B4-BE49-F238E27FC236}">
                <a16:creationId xmlns:a16="http://schemas.microsoft.com/office/drawing/2014/main" id="{2F9A3CE7-C4CA-6DE0-B150-FE2E5C7BAD03}"/>
              </a:ext>
            </a:extLst>
          </p:cNvPr>
          <p:cNvSpPr>
            <a:spLocks noGrp="1"/>
          </p:cNvSpPr>
          <p:nvPr>
            <p:ph idx="1"/>
          </p:nvPr>
        </p:nvSpPr>
        <p:spPr/>
        <p:txBody>
          <a:bodyPr>
            <a:normAutofit/>
          </a:bodyPr>
          <a:lstStyle/>
          <a:p>
            <a:r>
              <a:rPr lang="it-IT" dirty="0"/>
              <a:t>VES</a:t>
            </a:r>
          </a:p>
          <a:p>
            <a:endParaRPr lang="it-IT" dirty="0"/>
          </a:p>
          <a:p>
            <a:r>
              <a:rPr lang="it-IT" dirty="0"/>
              <a:t>Meno time-</a:t>
            </a:r>
            <a:r>
              <a:rPr lang="it-IT" dirty="0" err="1"/>
              <a:t>consuming</a:t>
            </a:r>
            <a:endParaRPr lang="it-IT" dirty="0"/>
          </a:p>
          <a:p>
            <a:endParaRPr lang="it-IT" dirty="0"/>
          </a:p>
          <a:p>
            <a:r>
              <a:rPr lang="it-IT" dirty="0"/>
              <a:t>Gradi 1-6</a:t>
            </a:r>
          </a:p>
        </p:txBody>
      </p:sp>
    </p:spTree>
    <p:extLst>
      <p:ext uri="{BB962C8B-B14F-4D97-AF65-F5344CB8AC3E}">
        <p14:creationId xmlns:p14="http://schemas.microsoft.com/office/powerpoint/2010/main" val="784204882"/>
      </p:ext>
    </p:extLst>
  </p:cSld>
  <p:clrMapOvr>
    <a:masterClrMapping/>
  </p:clrMapOvr>
  <p:transition spd="slow">
    <p:strips dir="ru"/>
  </p:transition>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F0452BB1-9F51-EBD5-6069-C49C5A77A247}"/>
              </a:ext>
            </a:extLst>
          </p:cNvPr>
          <p:cNvPicPr>
            <a:picLocks noChangeAspect="1"/>
          </p:cNvPicPr>
          <p:nvPr/>
        </p:nvPicPr>
        <p:blipFill>
          <a:blip r:embed="rId2">
            <a:lum bright="-20000" contrast="40000"/>
          </a:blip>
          <a:stretch>
            <a:fillRect/>
          </a:stretch>
        </p:blipFill>
        <p:spPr>
          <a:xfrm>
            <a:off x="876614" y="121098"/>
            <a:ext cx="7638736" cy="5606636"/>
          </a:xfrm>
          <a:prstGeom prst="rect">
            <a:avLst/>
          </a:prstGeom>
        </p:spPr>
      </p:pic>
      <p:pic>
        <p:nvPicPr>
          <p:cNvPr id="7" name="Immagine 6">
            <a:extLst>
              <a:ext uri="{FF2B5EF4-FFF2-40B4-BE49-F238E27FC236}">
                <a16:creationId xmlns:a16="http://schemas.microsoft.com/office/drawing/2014/main" id="{5CF0FBBC-AE11-A9F8-F8C2-8D712E0A3C04}"/>
              </a:ext>
            </a:extLst>
          </p:cNvPr>
          <p:cNvPicPr>
            <a:picLocks noChangeAspect="1"/>
          </p:cNvPicPr>
          <p:nvPr/>
        </p:nvPicPr>
        <p:blipFill>
          <a:blip r:embed="rId3">
            <a:lum bright="-20000" contrast="40000"/>
          </a:blip>
          <a:stretch>
            <a:fillRect/>
          </a:stretch>
        </p:blipFill>
        <p:spPr>
          <a:xfrm>
            <a:off x="5434885" y="5955721"/>
            <a:ext cx="3709115" cy="850006"/>
          </a:xfrm>
          <a:prstGeom prst="rect">
            <a:avLst/>
          </a:prstGeom>
        </p:spPr>
      </p:pic>
    </p:spTree>
    <p:extLst>
      <p:ext uri="{BB962C8B-B14F-4D97-AF65-F5344CB8AC3E}">
        <p14:creationId xmlns:p14="http://schemas.microsoft.com/office/powerpoint/2010/main" val="3867656386"/>
      </p:ext>
    </p:extLst>
  </p:cSld>
  <p:clrMapOvr>
    <a:masterClrMapping/>
  </p:clrMapOvr>
  <p:transition spd="slow">
    <p:strips dir="ru"/>
  </p:transition>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865E3147-DC52-F675-EF21-5BAFCE29E3E6}"/>
              </a:ext>
            </a:extLst>
          </p:cNvPr>
          <p:cNvPicPr>
            <a:picLocks noChangeAspect="1"/>
          </p:cNvPicPr>
          <p:nvPr/>
        </p:nvPicPr>
        <p:blipFill>
          <a:blip r:embed="rId2">
            <a:lum bright="-20000" contrast="40000"/>
          </a:blip>
          <a:stretch>
            <a:fillRect/>
          </a:stretch>
        </p:blipFill>
        <p:spPr>
          <a:xfrm>
            <a:off x="682580" y="386020"/>
            <a:ext cx="7666628" cy="5434677"/>
          </a:xfrm>
          <a:prstGeom prst="rect">
            <a:avLst/>
          </a:prstGeom>
        </p:spPr>
      </p:pic>
      <p:sp>
        <p:nvSpPr>
          <p:cNvPr id="4" name="Titolo 3">
            <a:extLst>
              <a:ext uri="{FF2B5EF4-FFF2-40B4-BE49-F238E27FC236}">
                <a16:creationId xmlns:a16="http://schemas.microsoft.com/office/drawing/2014/main" id="{9A2AD00A-997B-BCDE-BFF6-87B8FC094627}"/>
              </a:ext>
            </a:extLst>
          </p:cNvPr>
          <p:cNvSpPr>
            <a:spLocks noGrp="1"/>
          </p:cNvSpPr>
          <p:nvPr>
            <p:ph type="title"/>
          </p:nvPr>
        </p:nvSpPr>
        <p:spPr>
          <a:xfrm>
            <a:off x="1798996" y="6167623"/>
            <a:ext cx="5546008" cy="304357"/>
          </a:xfrm>
        </p:spPr>
        <p:txBody>
          <a:bodyPr>
            <a:noAutofit/>
          </a:bodyPr>
          <a:lstStyle/>
          <a:p>
            <a:pPr algn="ctr"/>
            <a:r>
              <a:rPr lang="it-IT" sz="1800" dirty="0"/>
              <a:t>SA-VES</a:t>
            </a:r>
          </a:p>
        </p:txBody>
      </p:sp>
    </p:spTree>
    <p:extLst>
      <p:ext uri="{BB962C8B-B14F-4D97-AF65-F5344CB8AC3E}">
        <p14:creationId xmlns:p14="http://schemas.microsoft.com/office/powerpoint/2010/main" val="3207433685"/>
      </p:ext>
    </p:extLst>
  </p:cSld>
  <p:clrMapOvr>
    <a:masterClrMapping/>
  </p:clrMapOvr>
  <p:transition spd="slow">
    <p:strips dir="ru"/>
  </p:transition>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A0A4F4C7-4EFA-2B55-4536-2C153A9E7737}"/>
              </a:ext>
            </a:extLst>
          </p:cNvPr>
          <p:cNvPicPr>
            <a:picLocks noChangeAspect="1"/>
          </p:cNvPicPr>
          <p:nvPr/>
        </p:nvPicPr>
        <p:blipFill>
          <a:blip r:embed="rId2">
            <a:lum bright="-20000" contrast="40000"/>
          </a:blip>
          <a:stretch>
            <a:fillRect/>
          </a:stretch>
        </p:blipFill>
        <p:spPr>
          <a:xfrm>
            <a:off x="69518" y="0"/>
            <a:ext cx="5563673" cy="4636394"/>
          </a:xfrm>
          <a:prstGeom prst="rect">
            <a:avLst/>
          </a:prstGeom>
        </p:spPr>
      </p:pic>
      <p:pic>
        <p:nvPicPr>
          <p:cNvPr id="5" name="Immagine 4">
            <a:extLst>
              <a:ext uri="{FF2B5EF4-FFF2-40B4-BE49-F238E27FC236}">
                <a16:creationId xmlns:a16="http://schemas.microsoft.com/office/drawing/2014/main" id="{33FA77BC-A791-013B-B5A4-C1716F1C14EC}"/>
              </a:ext>
            </a:extLst>
          </p:cNvPr>
          <p:cNvPicPr>
            <a:picLocks noChangeAspect="1"/>
          </p:cNvPicPr>
          <p:nvPr/>
        </p:nvPicPr>
        <p:blipFill>
          <a:blip r:embed="rId3">
            <a:lum bright="-20000" contrast="40000"/>
          </a:blip>
          <a:stretch>
            <a:fillRect/>
          </a:stretch>
        </p:blipFill>
        <p:spPr>
          <a:xfrm>
            <a:off x="4935792" y="4263903"/>
            <a:ext cx="4178017" cy="2594097"/>
          </a:xfrm>
          <a:prstGeom prst="rect">
            <a:avLst/>
          </a:prstGeom>
        </p:spPr>
      </p:pic>
    </p:spTree>
    <p:extLst>
      <p:ext uri="{BB962C8B-B14F-4D97-AF65-F5344CB8AC3E}">
        <p14:creationId xmlns:p14="http://schemas.microsoft.com/office/powerpoint/2010/main" val="1870031852"/>
      </p:ext>
    </p:extLst>
  </p:cSld>
  <p:clrMapOvr>
    <a:masterClrMapping/>
  </p:clrMapOvr>
  <p:transition spd="slow">
    <p:strips dir="ru"/>
  </p:transition>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5CD472-B311-1D0A-D025-380D810E2733}"/>
              </a:ext>
            </a:extLst>
          </p:cNvPr>
          <p:cNvSpPr>
            <a:spLocks noGrp="1"/>
          </p:cNvSpPr>
          <p:nvPr>
            <p:ph type="title"/>
          </p:nvPr>
        </p:nvSpPr>
        <p:spPr/>
        <p:txBody>
          <a:bodyPr/>
          <a:lstStyle/>
          <a:p>
            <a:pPr algn="ctr"/>
            <a:r>
              <a:rPr lang="it-IT" dirty="0"/>
              <a:t>VASI </a:t>
            </a:r>
          </a:p>
        </p:txBody>
      </p:sp>
      <p:sp>
        <p:nvSpPr>
          <p:cNvPr id="3" name="Segnaposto contenuto 2">
            <a:extLst>
              <a:ext uri="{FF2B5EF4-FFF2-40B4-BE49-F238E27FC236}">
                <a16:creationId xmlns:a16="http://schemas.microsoft.com/office/drawing/2014/main" id="{480085C9-97CB-9B67-E1E5-BDFB0781EA39}"/>
              </a:ext>
            </a:extLst>
          </p:cNvPr>
          <p:cNvSpPr>
            <a:spLocks noGrp="1"/>
          </p:cNvSpPr>
          <p:nvPr>
            <p:ph idx="1"/>
          </p:nvPr>
        </p:nvSpPr>
        <p:spPr/>
        <p:txBody>
          <a:bodyPr/>
          <a:lstStyle/>
          <a:p>
            <a:r>
              <a:rPr lang="it-IT" dirty="0"/>
              <a:t>Analogo al PASI nella psoriasi</a:t>
            </a:r>
          </a:p>
          <a:p>
            <a:r>
              <a:rPr lang="it-IT" dirty="0"/>
              <a:t>Cinque regioni corporee</a:t>
            </a:r>
          </a:p>
          <a:p>
            <a:r>
              <a:rPr lang="it-IT" dirty="0"/>
              <a:t>Palmo mano unità</a:t>
            </a:r>
          </a:p>
          <a:p>
            <a:r>
              <a:rPr lang="it-IT" dirty="0"/>
              <a:t>Faccia F-VASI</a:t>
            </a:r>
          </a:p>
          <a:p>
            <a:r>
              <a:rPr lang="it-IT" dirty="0"/>
              <a:t>TB T-VASI</a:t>
            </a:r>
          </a:p>
          <a:p>
            <a:r>
              <a:rPr lang="it-IT" dirty="0"/>
              <a:t>Ha un alto tasso di soggettività per quanto concerne interpretazione </a:t>
            </a:r>
            <a:r>
              <a:rPr lang="it-IT" dirty="0" err="1"/>
              <a:t>ripigmentazione</a:t>
            </a:r>
            <a:endParaRPr lang="it-IT" dirty="0"/>
          </a:p>
        </p:txBody>
      </p:sp>
    </p:spTree>
    <p:extLst>
      <p:ext uri="{BB962C8B-B14F-4D97-AF65-F5344CB8AC3E}">
        <p14:creationId xmlns:p14="http://schemas.microsoft.com/office/powerpoint/2010/main" val="2421505751"/>
      </p:ext>
    </p:extLst>
  </p:cSld>
  <p:clrMapOvr>
    <a:masterClrMapping/>
  </p:clrMapOvr>
  <p:transition spd="slow">
    <p:strips dir="ru"/>
  </p:transition>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04506CE9-AB41-5820-66B9-40B429CEE870}"/>
              </a:ext>
            </a:extLst>
          </p:cNvPr>
          <p:cNvPicPr>
            <a:picLocks noChangeAspect="1"/>
          </p:cNvPicPr>
          <p:nvPr/>
        </p:nvPicPr>
        <p:blipFill>
          <a:blip r:embed="rId2">
            <a:lum bright="-20000" contrast="40000"/>
          </a:blip>
          <a:stretch>
            <a:fillRect/>
          </a:stretch>
        </p:blipFill>
        <p:spPr>
          <a:xfrm>
            <a:off x="391232" y="8449"/>
            <a:ext cx="8361535" cy="4720867"/>
          </a:xfrm>
          <a:prstGeom prst="rect">
            <a:avLst/>
          </a:prstGeom>
        </p:spPr>
      </p:pic>
      <p:pic>
        <p:nvPicPr>
          <p:cNvPr id="7" name="Immagine 6">
            <a:extLst>
              <a:ext uri="{FF2B5EF4-FFF2-40B4-BE49-F238E27FC236}">
                <a16:creationId xmlns:a16="http://schemas.microsoft.com/office/drawing/2014/main" id="{6F382833-CAB0-6C18-DB3D-0CCCAFE2892D}"/>
              </a:ext>
            </a:extLst>
          </p:cNvPr>
          <p:cNvPicPr>
            <a:picLocks noChangeAspect="1"/>
          </p:cNvPicPr>
          <p:nvPr/>
        </p:nvPicPr>
        <p:blipFill>
          <a:blip r:embed="rId3">
            <a:lum bright="-20000" contrast="40000"/>
          </a:blip>
          <a:stretch>
            <a:fillRect/>
          </a:stretch>
        </p:blipFill>
        <p:spPr>
          <a:xfrm>
            <a:off x="5074276" y="5634507"/>
            <a:ext cx="4069724" cy="1223493"/>
          </a:xfrm>
          <a:prstGeom prst="rect">
            <a:avLst/>
          </a:prstGeom>
        </p:spPr>
      </p:pic>
      <p:pic>
        <p:nvPicPr>
          <p:cNvPr id="9" name="Immagine 8">
            <a:extLst>
              <a:ext uri="{FF2B5EF4-FFF2-40B4-BE49-F238E27FC236}">
                <a16:creationId xmlns:a16="http://schemas.microsoft.com/office/drawing/2014/main" id="{4ADB58F9-A6FD-566D-D294-09C582C4BA04}"/>
              </a:ext>
            </a:extLst>
          </p:cNvPr>
          <p:cNvPicPr>
            <a:picLocks noChangeAspect="1"/>
          </p:cNvPicPr>
          <p:nvPr/>
        </p:nvPicPr>
        <p:blipFill>
          <a:blip r:embed="rId4">
            <a:lum bright="-20000" contrast="40000"/>
          </a:blip>
          <a:stretch>
            <a:fillRect/>
          </a:stretch>
        </p:blipFill>
        <p:spPr>
          <a:xfrm>
            <a:off x="0" y="4891962"/>
            <a:ext cx="4250028" cy="1957589"/>
          </a:xfrm>
          <a:prstGeom prst="rect">
            <a:avLst/>
          </a:prstGeom>
        </p:spPr>
      </p:pic>
    </p:spTree>
    <p:extLst>
      <p:ext uri="{BB962C8B-B14F-4D97-AF65-F5344CB8AC3E}">
        <p14:creationId xmlns:p14="http://schemas.microsoft.com/office/powerpoint/2010/main" val="3574393974"/>
      </p:ext>
    </p:extLst>
  </p:cSld>
  <p:clrMapOvr>
    <a:masterClrMapping/>
  </p:clrMapOvr>
  <p:transition spd="slow">
    <p:strips dir="ru"/>
  </p:transition>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F0452BB1-9F51-EBD5-6069-C49C5A77A247}"/>
              </a:ext>
            </a:extLst>
          </p:cNvPr>
          <p:cNvPicPr>
            <a:picLocks noChangeAspect="1"/>
          </p:cNvPicPr>
          <p:nvPr/>
        </p:nvPicPr>
        <p:blipFill>
          <a:blip r:embed="rId2">
            <a:lum bright="-20000" contrast="40000"/>
          </a:blip>
          <a:stretch>
            <a:fillRect/>
          </a:stretch>
        </p:blipFill>
        <p:spPr>
          <a:xfrm>
            <a:off x="876614" y="121098"/>
            <a:ext cx="7638736" cy="5606636"/>
          </a:xfrm>
          <a:prstGeom prst="rect">
            <a:avLst/>
          </a:prstGeom>
        </p:spPr>
      </p:pic>
      <p:pic>
        <p:nvPicPr>
          <p:cNvPr id="7" name="Immagine 6">
            <a:extLst>
              <a:ext uri="{FF2B5EF4-FFF2-40B4-BE49-F238E27FC236}">
                <a16:creationId xmlns:a16="http://schemas.microsoft.com/office/drawing/2014/main" id="{5CF0FBBC-AE11-A9F8-F8C2-8D712E0A3C04}"/>
              </a:ext>
            </a:extLst>
          </p:cNvPr>
          <p:cNvPicPr>
            <a:picLocks noChangeAspect="1"/>
          </p:cNvPicPr>
          <p:nvPr/>
        </p:nvPicPr>
        <p:blipFill>
          <a:blip r:embed="rId3">
            <a:lum bright="-20000" contrast="40000"/>
          </a:blip>
          <a:stretch>
            <a:fillRect/>
          </a:stretch>
        </p:blipFill>
        <p:spPr>
          <a:xfrm>
            <a:off x="5434885" y="5955721"/>
            <a:ext cx="3709115" cy="850006"/>
          </a:xfrm>
          <a:prstGeom prst="rect">
            <a:avLst/>
          </a:prstGeom>
        </p:spPr>
      </p:pic>
    </p:spTree>
    <p:extLst>
      <p:ext uri="{BB962C8B-B14F-4D97-AF65-F5344CB8AC3E}">
        <p14:creationId xmlns:p14="http://schemas.microsoft.com/office/powerpoint/2010/main" val="1021191534"/>
      </p:ext>
    </p:extLst>
  </p:cSld>
  <p:clrMapOvr>
    <a:masterClrMapping/>
  </p:clrMapOvr>
  <p:transition spd="slow">
    <p:strips dir="ru"/>
  </p:transition>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865E3147-DC52-F675-EF21-5BAFCE29E3E6}"/>
              </a:ext>
            </a:extLst>
          </p:cNvPr>
          <p:cNvPicPr>
            <a:picLocks noChangeAspect="1"/>
          </p:cNvPicPr>
          <p:nvPr/>
        </p:nvPicPr>
        <p:blipFill>
          <a:blip r:embed="rId2">
            <a:lum bright="-20000" contrast="40000"/>
          </a:blip>
          <a:stretch>
            <a:fillRect/>
          </a:stretch>
        </p:blipFill>
        <p:spPr>
          <a:xfrm>
            <a:off x="682580" y="386020"/>
            <a:ext cx="7666628" cy="5434677"/>
          </a:xfrm>
          <a:prstGeom prst="rect">
            <a:avLst/>
          </a:prstGeom>
        </p:spPr>
      </p:pic>
      <p:sp>
        <p:nvSpPr>
          <p:cNvPr id="4" name="Titolo 3">
            <a:extLst>
              <a:ext uri="{FF2B5EF4-FFF2-40B4-BE49-F238E27FC236}">
                <a16:creationId xmlns:a16="http://schemas.microsoft.com/office/drawing/2014/main" id="{9A2AD00A-997B-BCDE-BFF6-87B8FC094627}"/>
              </a:ext>
            </a:extLst>
          </p:cNvPr>
          <p:cNvSpPr>
            <a:spLocks noGrp="1"/>
          </p:cNvSpPr>
          <p:nvPr>
            <p:ph type="title"/>
          </p:nvPr>
        </p:nvSpPr>
        <p:spPr>
          <a:xfrm>
            <a:off x="1798996" y="6167623"/>
            <a:ext cx="5546008" cy="304357"/>
          </a:xfrm>
        </p:spPr>
        <p:txBody>
          <a:bodyPr>
            <a:noAutofit/>
          </a:bodyPr>
          <a:lstStyle/>
          <a:p>
            <a:pPr algn="ctr"/>
            <a:r>
              <a:rPr lang="it-IT" sz="1800" dirty="0"/>
              <a:t>SA-VES</a:t>
            </a:r>
          </a:p>
        </p:txBody>
      </p:sp>
    </p:spTree>
    <p:extLst>
      <p:ext uri="{BB962C8B-B14F-4D97-AF65-F5344CB8AC3E}">
        <p14:creationId xmlns:p14="http://schemas.microsoft.com/office/powerpoint/2010/main" val="262247585"/>
      </p:ext>
    </p:extLst>
  </p:cSld>
  <p:clrMapOvr>
    <a:masterClrMapping/>
  </p:clrMapOvr>
  <p:transition spd="slow">
    <p:strips dir="ru"/>
  </p:transition>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A0A4F4C7-4EFA-2B55-4536-2C153A9E7737}"/>
              </a:ext>
            </a:extLst>
          </p:cNvPr>
          <p:cNvPicPr>
            <a:picLocks noChangeAspect="1"/>
          </p:cNvPicPr>
          <p:nvPr/>
        </p:nvPicPr>
        <p:blipFill>
          <a:blip r:embed="rId2">
            <a:lum bright="-20000" contrast="40000"/>
          </a:blip>
          <a:stretch>
            <a:fillRect/>
          </a:stretch>
        </p:blipFill>
        <p:spPr>
          <a:xfrm>
            <a:off x="69518" y="0"/>
            <a:ext cx="5563673" cy="4636394"/>
          </a:xfrm>
          <a:prstGeom prst="rect">
            <a:avLst/>
          </a:prstGeom>
        </p:spPr>
      </p:pic>
      <p:pic>
        <p:nvPicPr>
          <p:cNvPr id="5" name="Immagine 4">
            <a:extLst>
              <a:ext uri="{FF2B5EF4-FFF2-40B4-BE49-F238E27FC236}">
                <a16:creationId xmlns:a16="http://schemas.microsoft.com/office/drawing/2014/main" id="{33FA77BC-A791-013B-B5A4-C1716F1C14EC}"/>
              </a:ext>
            </a:extLst>
          </p:cNvPr>
          <p:cNvPicPr>
            <a:picLocks noChangeAspect="1"/>
          </p:cNvPicPr>
          <p:nvPr/>
        </p:nvPicPr>
        <p:blipFill>
          <a:blip r:embed="rId3">
            <a:lum bright="-20000" contrast="40000"/>
          </a:blip>
          <a:stretch>
            <a:fillRect/>
          </a:stretch>
        </p:blipFill>
        <p:spPr>
          <a:xfrm>
            <a:off x="4935792" y="4263903"/>
            <a:ext cx="4178017" cy="2594097"/>
          </a:xfrm>
          <a:prstGeom prst="rect">
            <a:avLst/>
          </a:prstGeom>
        </p:spPr>
      </p:pic>
    </p:spTree>
    <p:extLst>
      <p:ext uri="{BB962C8B-B14F-4D97-AF65-F5344CB8AC3E}">
        <p14:creationId xmlns:p14="http://schemas.microsoft.com/office/powerpoint/2010/main" val="3061771661"/>
      </p:ext>
    </p:extLst>
  </p:cSld>
  <p:clrMapOvr>
    <a:masterClrMapping/>
  </p:clrMapOvr>
  <p:transition spd="slow">
    <p:strips dir="ru"/>
  </p:transition>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9AFE41-2A4B-4D48-3A90-E19DFDC4C739}"/>
              </a:ext>
            </a:extLst>
          </p:cNvPr>
          <p:cNvSpPr>
            <a:spLocks noGrp="1"/>
          </p:cNvSpPr>
          <p:nvPr>
            <p:ph type="title"/>
          </p:nvPr>
        </p:nvSpPr>
        <p:spPr/>
        <p:txBody>
          <a:bodyPr/>
          <a:lstStyle/>
          <a:p>
            <a:pPr algn="ctr"/>
            <a:r>
              <a:rPr lang="it-IT" dirty="0"/>
              <a:t>Vitiligine</a:t>
            </a:r>
          </a:p>
        </p:txBody>
      </p:sp>
      <p:sp>
        <p:nvSpPr>
          <p:cNvPr id="3" name="Segnaposto contenuto 2">
            <a:extLst>
              <a:ext uri="{FF2B5EF4-FFF2-40B4-BE49-F238E27FC236}">
                <a16:creationId xmlns:a16="http://schemas.microsoft.com/office/drawing/2014/main" id="{2F9A3CE7-C4CA-6DE0-B150-FE2E5C7BAD03}"/>
              </a:ext>
            </a:extLst>
          </p:cNvPr>
          <p:cNvSpPr>
            <a:spLocks noGrp="1"/>
          </p:cNvSpPr>
          <p:nvPr>
            <p:ph idx="1"/>
          </p:nvPr>
        </p:nvSpPr>
        <p:spPr/>
        <p:txBody>
          <a:bodyPr/>
          <a:lstStyle/>
          <a:p>
            <a:pPr eaLnBrk="1" hangingPunct="1">
              <a:spcBef>
                <a:spcPct val="50000"/>
              </a:spcBef>
            </a:pPr>
            <a:r>
              <a:rPr lang="it-IT" altLang="it-IT" sz="2800" dirty="0"/>
              <a:t>Qualsiasi terapia ha tre obbiettivi</a:t>
            </a:r>
          </a:p>
          <a:p>
            <a:pPr eaLnBrk="1" hangingPunct="1">
              <a:spcBef>
                <a:spcPct val="50000"/>
              </a:spcBef>
            </a:pPr>
            <a:r>
              <a:rPr lang="it-IT" altLang="it-IT" dirty="0"/>
              <a:t>STOP malattia</a:t>
            </a:r>
          </a:p>
          <a:p>
            <a:pPr eaLnBrk="1" hangingPunct="1">
              <a:spcBef>
                <a:spcPct val="50000"/>
              </a:spcBef>
            </a:pPr>
            <a:r>
              <a:rPr lang="it-IT" altLang="it-IT" dirty="0" err="1"/>
              <a:t>Repigmentazione</a:t>
            </a:r>
            <a:endParaRPr lang="it-IT" altLang="it-IT" dirty="0"/>
          </a:p>
          <a:p>
            <a:pPr eaLnBrk="1" hangingPunct="1">
              <a:spcBef>
                <a:spcPct val="50000"/>
              </a:spcBef>
            </a:pPr>
            <a:r>
              <a:rPr lang="it-IT" altLang="it-IT" sz="2800" dirty="0"/>
              <a:t>Mantenimento del risultato</a:t>
            </a:r>
          </a:p>
        </p:txBody>
      </p:sp>
    </p:spTree>
    <p:extLst>
      <p:ext uri="{BB962C8B-B14F-4D97-AF65-F5344CB8AC3E}">
        <p14:creationId xmlns:p14="http://schemas.microsoft.com/office/powerpoint/2010/main" val="1323320393"/>
      </p:ext>
    </p:extLst>
  </p:cSld>
  <p:clrMapOvr>
    <a:masterClrMapping/>
  </p:clrMapOvr>
  <p:transition spd="slow">
    <p:strips dir="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4">
            <a:extLst>
              <a:ext uri="{FF2B5EF4-FFF2-40B4-BE49-F238E27FC236}">
                <a16:creationId xmlns:a16="http://schemas.microsoft.com/office/drawing/2014/main" id="{2B5B28AC-B2C3-42C5-84A9-E364BDFD1024}"/>
              </a:ext>
            </a:extLst>
          </p:cNvPr>
          <p:cNvSpPr txBox="1">
            <a:spLocks noChangeArrowheads="1"/>
          </p:cNvSpPr>
          <p:nvPr/>
        </p:nvSpPr>
        <p:spPr bwMode="auto">
          <a:xfrm>
            <a:off x="358775" y="476250"/>
            <a:ext cx="84248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4400">
                <a:solidFill>
                  <a:srgbClr val="FF0000"/>
                </a:solidFill>
              </a:rPr>
              <a:t>Terapia locale o terapia topica</a:t>
            </a:r>
          </a:p>
        </p:txBody>
      </p:sp>
      <p:sp>
        <p:nvSpPr>
          <p:cNvPr id="10243" name="Text Box 5">
            <a:extLst>
              <a:ext uri="{FF2B5EF4-FFF2-40B4-BE49-F238E27FC236}">
                <a16:creationId xmlns:a16="http://schemas.microsoft.com/office/drawing/2014/main" id="{C4AE8E9B-52D9-4BFD-841B-D2D51F7A4071}"/>
              </a:ext>
            </a:extLst>
          </p:cNvPr>
          <p:cNvSpPr txBox="1">
            <a:spLocks noChangeArrowheads="1"/>
          </p:cNvSpPr>
          <p:nvPr/>
        </p:nvSpPr>
        <p:spPr bwMode="auto">
          <a:xfrm>
            <a:off x="250825" y="2205038"/>
            <a:ext cx="864235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it-IT" altLang="it-IT" sz="2800" dirty="0">
                <a:solidFill>
                  <a:schemeClr val="accent2"/>
                </a:solidFill>
              </a:rPr>
              <a:t>La terapia topica viene applicata sulla zona target da trattare e può costituire un vantaggio</a:t>
            </a:r>
          </a:p>
          <a:p>
            <a:pPr eaLnBrk="1" hangingPunct="1">
              <a:spcBef>
                <a:spcPct val="50000"/>
              </a:spcBef>
            </a:pPr>
            <a:r>
              <a:rPr lang="it-IT" altLang="it-IT" sz="2800" dirty="0">
                <a:solidFill>
                  <a:schemeClr val="accent2"/>
                </a:solidFill>
              </a:rPr>
              <a:t>In questo modo si riducono potenziali effetti avversi e si massimizza l’efficacia terapeutica</a:t>
            </a:r>
          </a:p>
          <a:p>
            <a:pPr eaLnBrk="1" hangingPunct="1">
              <a:spcBef>
                <a:spcPct val="50000"/>
              </a:spcBef>
            </a:pPr>
            <a:r>
              <a:rPr lang="it-IT" altLang="it-IT" sz="2800" dirty="0">
                <a:solidFill>
                  <a:schemeClr val="accent2"/>
                </a:solidFill>
              </a:rPr>
              <a:t>Svantaggi: time-</a:t>
            </a:r>
            <a:r>
              <a:rPr lang="it-IT" altLang="it-IT" sz="2800" dirty="0" err="1">
                <a:solidFill>
                  <a:schemeClr val="accent2"/>
                </a:solidFill>
              </a:rPr>
              <a:t>consuming</a:t>
            </a:r>
            <a:r>
              <a:rPr lang="it-IT" altLang="it-IT" sz="2800" dirty="0">
                <a:solidFill>
                  <a:schemeClr val="accent2"/>
                </a:solidFill>
              </a:rPr>
              <a:t> e non molto pratica se la BSA coinvolta è ampia </a:t>
            </a:r>
          </a:p>
        </p:txBody>
      </p:sp>
    </p:spTree>
    <p:extLst>
      <p:ext uri="{BB962C8B-B14F-4D97-AF65-F5344CB8AC3E}">
        <p14:creationId xmlns:p14="http://schemas.microsoft.com/office/powerpoint/2010/main" val="735495022"/>
      </p:ext>
    </p:extLst>
  </p:cSld>
  <p:clrMapOvr>
    <a:masterClrMapping/>
  </p:clrMapOvr>
  <p:transition spd="slow">
    <p:strips dir="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Immagine 1">
            <a:extLst>
              <a:ext uri="{FF2B5EF4-FFF2-40B4-BE49-F238E27FC236}">
                <a16:creationId xmlns:a16="http://schemas.microsoft.com/office/drawing/2014/main" id="{E5324192-2271-458B-B129-C48803EB6FAB}"/>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619250" y="1412875"/>
            <a:ext cx="5940425" cy="396081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strips dir="ru"/>
  </p:transition>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0D30E610-6838-F22E-3726-A56309AF9728}"/>
              </a:ext>
            </a:extLst>
          </p:cNvPr>
          <p:cNvPicPr>
            <a:picLocks noGrp="1" noChangeAspect="1"/>
          </p:cNvPicPr>
          <p:nvPr>
            <p:ph idx="1"/>
          </p:nvPr>
        </p:nvPicPr>
        <p:blipFill>
          <a:blip r:embed="rId2">
            <a:lum bright="-20000" contrast="40000"/>
          </a:blip>
          <a:stretch>
            <a:fillRect/>
          </a:stretch>
        </p:blipFill>
        <p:spPr>
          <a:xfrm>
            <a:off x="482600" y="838790"/>
            <a:ext cx="8178799" cy="5259074"/>
          </a:xfrm>
          <a:prstGeom prst="rect">
            <a:avLst/>
          </a:prstGeom>
        </p:spPr>
      </p:pic>
      <p:pic>
        <p:nvPicPr>
          <p:cNvPr id="7" name="Immagine 6">
            <a:extLst>
              <a:ext uri="{FF2B5EF4-FFF2-40B4-BE49-F238E27FC236}">
                <a16:creationId xmlns:a16="http://schemas.microsoft.com/office/drawing/2014/main" id="{D88521B5-8ADD-F90A-9F47-93048FB2FE51}"/>
              </a:ext>
            </a:extLst>
          </p:cNvPr>
          <p:cNvPicPr>
            <a:picLocks noChangeAspect="1"/>
          </p:cNvPicPr>
          <p:nvPr/>
        </p:nvPicPr>
        <p:blipFill>
          <a:blip r:embed="rId3">
            <a:lum bright="-20000" contrast="40000"/>
          </a:blip>
          <a:stretch>
            <a:fillRect/>
          </a:stretch>
        </p:blipFill>
        <p:spPr>
          <a:xfrm>
            <a:off x="18005" y="0"/>
            <a:ext cx="4003391" cy="937157"/>
          </a:xfrm>
          <a:prstGeom prst="rect">
            <a:avLst/>
          </a:prstGeom>
        </p:spPr>
      </p:pic>
      <p:pic>
        <p:nvPicPr>
          <p:cNvPr id="9" name="Immagine 8">
            <a:extLst>
              <a:ext uri="{FF2B5EF4-FFF2-40B4-BE49-F238E27FC236}">
                <a16:creationId xmlns:a16="http://schemas.microsoft.com/office/drawing/2014/main" id="{39BCB314-6293-CB3D-B9B4-A00DF055F9DF}"/>
              </a:ext>
            </a:extLst>
          </p:cNvPr>
          <p:cNvPicPr>
            <a:picLocks noChangeAspect="1"/>
          </p:cNvPicPr>
          <p:nvPr/>
        </p:nvPicPr>
        <p:blipFill>
          <a:blip r:embed="rId4">
            <a:lum bright="-20000" contrast="40000"/>
          </a:blip>
          <a:stretch>
            <a:fillRect/>
          </a:stretch>
        </p:blipFill>
        <p:spPr>
          <a:xfrm>
            <a:off x="6236559" y="6476893"/>
            <a:ext cx="2884868" cy="354169"/>
          </a:xfrm>
          <a:prstGeom prst="rect">
            <a:avLst/>
          </a:prstGeom>
        </p:spPr>
      </p:pic>
    </p:spTree>
    <p:extLst>
      <p:ext uri="{BB962C8B-B14F-4D97-AF65-F5344CB8AC3E}">
        <p14:creationId xmlns:p14="http://schemas.microsoft.com/office/powerpoint/2010/main" val="2505601720"/>
      </p:ext>
    </p:extLst>
  </p:cSld>
  <p:clrMapOvr>
    <a:masterClrMapping/>
  </p:clrMapOvr>
  <p:transition spd="slow">
    <p:strips dir="ru"/>
  </p:transition>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4B8CC194-5114-A616-B5A1-1C6752DAFC4C}"/>
              </a:ext>
            </a:extLst>
          </p:cNvPr>
          <p:cNvPicPr>
            <a:picLocks noChangeAspect="1"/>
          </p:cNvPicPr>
          <p:nvPr/>
        </p:nvPicPr>
        <p:blipFill>
          <a:blip r:embed="rId2">
            <a:lum bright="-20000" contrast="40000"/>
          </a:blip>
          <a:stretch>
            <a:fillRect/>
          </a:stretch>
        </p:blipFill>
        <p:spPr>
          <a:xfrm>
            <a:off x="652550" y="1749238"/>
            <a:ext cx="7838900" cy="4438202"/>
          </a:xfrm>
          <a:prstGeom prst="rect">
            <a:avLst/>
          </a:prstGeom>
        </p:spPr>
      </p:pic>
      <p:pic>
        <p:nvPicPr>
          <p:cNvPr id="7" name="Immagine 6">
            <a:extLst>
              <a:ext uri="{FF2B5EF4-FFF2-40B4-BE49-F238E27FC236}">
                <a16:creationId xmlns:a16="http://schemas.microsoft.com/office/drawing/2014/main" id="{A112F7F5-21C3-8355-BFCC-F16BDC9346B4}"/>
              </a:ext>
            </a:extLst>
          </p:cNvPr>
          <p:cNvPicPr>
            <a:picLocks noChangeAspect="1"/>
          </p:cNvPicPr>
          <p:nvPr/>
        </p:nvPicPr>
        <p:blipFill>
          <a:blip r:embed="rId3">
            <a:lum bright="-20000" contrast="40000"/>
          </a:blip>
          <a:stretch>
            <a:fillRect/>
          </a:stretch>
        </p:blipFill>
        <p:spPr>
          <a:xfrm>
            <a:off x="201690" y="94551"/>
            <a:ext cx="3668274" cy="1348169"/>
          </a:xfrm>
          <a:prstGeom prst="rect">
            <a:avLst/>
          </a:prstGeom>
        </p:spPr>
      </p:pic>
      <p:pic>
        <p:nvPicPr>
          <p:cNvPr id="9" name="Immagine 8">
            <a:extLst>
              <a:ext uri="{FF2B5EF4-FFF2-40B4-BE49-F238E27FC236}">
                <a16:creationId xmlns:a16="http://schemas.microsoft.com/office/drawing/2014/main" id="{D6F79406-4D22-93B6-092B-CA5A5974D8BE}"/>
              </a:ext>
            </a:extLst>
          </p:cNvPr>
          <p:cNvPicPr>
            <a:picLocks noChangeAspect="1"/>
          </p:cNvPicPr>
          <p:nvPr/>
        </p:nvPicPr>
        <p:blipFill>
          <a:blip r:embed="rId4">
            <a:lum bright="-20000" contrast="40000"/>
          </a:blip>
          <a:stretch>
            <a:fillRect/>
          </a:stretch>
        </p:blipFill>
        <p:spPr>
          <a:xfrm>
            <a:off x="71120" y="6339840"/>
            <a:ext cx="8991600" cy="423609"/>
          </a:xfrm>
          <a:prstGeom prst="rect">
            <a:avLst/>
          </a:prstGeom>
        </p:spPr>
      </p:pic>
    </p:spTree>
    <p:extLst>
      <p:ext uri="{BB962C8B-B14F-4D97-AF65-F5344CB8AC3E}">
        <p14:creationId xmlns:p14="http://schemas.microsoft.com/office/powerpoint/2010/main" val="3480026169"/>
      </p:ext>
    </p:extLst>
  </p:cSld>
  <p:clrMapOvr>
    <a:masterClrMapping/>
  </p:clrMapOvr>
  <p:transition spd="slow">
    <p:strips dir="ru"/>
  </p:transition>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F698F-EF89-9EA3-B4F5-422AD661280F}"/>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0CA47AA9-02AC-D1AC-AEFF-F4E8D8072590}"/>
              </a:ext>
            </a:extLst>
          </p:cNvPr>
          <p:cNvSpPr>
            <a:spLocks noGrp="1"/>
          </p:cNvSpPr>
          <p:nvPr>
            <p:ph type="title"/>
          </p:nvPr>
        </p:nvSpPr>
        <p:spPr/>
        <p:txBody>
          <a:bodyPr/>
          <a:lstStyle/>
          <a:p>
            <a:pPr algn="ctr"/>
            <a:r>
              <a:rPr lang="it-IT" dirty="0"/>
              <a:t>Vitiligine</a:t>
            </a:r>
          </a:p>
        </p:txBody>
      </p:sp>
      <p:sp>
        <p:nvSpPr>
          <p:cNvPr id="4" name="Segnaposto testo 3">
            <a:extLst>
              <a:ext uri="{FF2B5EF4-FFF2-40B4-BE49-F238E27FC236}">
                <a16:creationId xmlns:a16="http://schemas.microsoft.com/office/drawing/2014/main" id="{52DC6688-1CBF-F303-7B8F-AD71B43D28AF}"/>
              </a:ext>
            </a:extLst>
          </p:cNvPr>
          <p:cNvSpPr>
            <a:spLocks noGrp="1"/>
          </p:cNvSpPr>
          <p:nvPr>
            <p:ph type="body" idx="1"/>
          </p:nvPr>
        </p:nvSpPr>
        <p:spPr/>
        <p:txBody>
          <a:bodyPr/>
          <a:lstStyle/>
          <a:p>
            <a:r>
              <a:rPr lang="it-IT" dirty="0"/>
              <a:t>BSA &lt; 10%</a:t>
            </a:r>
          </a:p>
        </p:txBody>
      </p:sp>
      <p:sp>
        <p:nvSpPr>
          <p:cNvPr id="3" name="Segnaposto contenuto 2">
            <a:extLst>
              <a:ext uri="{FF2B5EF4-FFF2-40B4-BE49-F238E27FC236}">
                <a16:creationId xmlns:a16="http://schemas.microsoft.com/office/drawing/2014/main" id="{B63349E9-A394-B721-7834-EA8215114D33}"/>
              </a:ext>
            </a:extLst>
          </p:cNvPr>
          <p:cNvSpPr>
            <a:spLocks noGrp="1"/>
          </p:cNvSpPr>
          <p:nvPr>
            <p:ph sz="half" idx="2"/>
          </p:nvPr>
        </p:nvSpPr>
        <p:spPr/>
        <p:txBody>
          <a:bodyPr/>
          <a:lstStyle/>
          <a:p>
            <a:pPr eaLnBrk="1" hangingPunct="1">
              <a:spcBef>
                <a:spcPct val="50000"/>
              </a:spcBef>
            </a:pPr>
            <a:r>
              <a:rPr lang="it-IT" altLang="it-IT" sz="2800" dirty="0"/>
              <a:t>Steroidi topici (classe III-IV)</a:t>
            </a:r>
          </a:p>
          <a:p>
            <a:pPr eaLnBrk="1" hangingPunct="1">
              <a:spcBef>
                <a:spcPct val="50000"/>
              </a:spcBef>
            </a:pPr>
            <a:r>
              <a:rPr lang="it-IT" altLang="it-IT" sz="2800" dirty="0"/>
              <a:t>Inibitori calcineurina</a:t>
            </a:r>
          </a:p>
          <a:p>
            <a:pPr eaLnBrk="1" hangingPunct="1">
              <a:spcBef>
                <a:spcPct val="50000"/>
              </a:spcBef>
            </a:pPr>
            <a:r>
              <a:rPr lang="it-IT" altLang="it-IT" dirty="0"/>
              <a:t>L</a:t>
            </a:r>
            <a:r>
              <a:rPr lang="it-IT" altLang="it-IT" sz="2800" dirty="0"/>
              <a:t>aser</a:t>
            </a:r>
          </a:p>
          <a:p>
            <a:pPr eaLnBrk="1" hangingPunct="1">
              <a:spcBef>
                <a:spcPct val="50000"/>
              </a:spcBef>
            </a:pPr>
            <a:r>
              <a:rPr lang="it-IT" altLang="it-IT" dirty="0"/>
              <a:t>Cosmeceutici </a:t>
            </a:r>
            <a:endParaRPr lang="it-IT" altLang="it-IT" sz="2800" dirty="0"/>
          </a:p>
        </p:txBody>
      </p:sp>
      <p:sp>
        <p:nvSpPr>
          <p:cNvPr id="5" name="Segnaposto testo 4">
            <a:extLst>
              <a:ext uri="{FF2B5EF4-FFF2-40B4-BE49-F238E27FC236}">
                <a16:creationId xmlns:a16="http://schemas.microsoft.com/office/drawing/2014/main" id="{C9DAE005-4D6C-97C1-5F9C-A4454F82A3B7}"/>
              </a:ext>
            </a:extLst>
          </p:cNvPr>
          <p:cNvSpPr>
            <a:spLocks noGrp="1"/>
          </p:cNvSpPr>
          <p:nvPr>
            <p:ph type="body" sz="quarter" idx="3"/>
          </p:nvPr>
        </p:nvSpPr>
        <p:spPr/>
        <p:txBody>
          <a:bodyPr/>
          <a:lstStyle/>
          <a:p>
            <a:r>
              <a:rPr lang="it-IT" dirty="0"/>
              <a:t>BSA &gt; 10%</a:t>
            </a:r>
          </a:p>
        </p:txBody>
      </p:sp>
      <p:sp>
        <p:nvSpPr>
          <p:cNvPr id="6" name="Segnaposto contenuto 5">
            <a:extLst>
              <a:ext uri="{FF2B5EF4-FFF2-40B4-BE49-F238E27FC236}">
                <a16:creationId xmlns:a16="http://schemas.microsoft.com/office/drawing/2014/main" id="{466C50A4-B982-F6D4-8440-2C41A4C7E79C}"/>
              </a:ext>
            </a:extLst>
          </p:cNvPr>
          <p:cNvSpPr>
            <a:spLocks noGrp="1"/>
          </p:cNvSpPr>
          <p:nvPr>
            <p:ph sz="quarter" idx="4"/>
          </p:nvPr>
        </p:nvSpPr>
        <p:spPr/>
        <p:txBody>
          <a:bodyPr/>
          <a:lstStyle/>
          <a:p>
            <a:r>
              <a:rPr lang="it-IT" dirty="0"/>
              <a:t>PUVA</a:t>
            </a:r>
          </a:p>
          <a:p>
            <a:r>
              <a:rPr lang="it-IT" dirty="0"/>
              <a:t>UVB BS</a:t>
            </a:r>
          </a:p>
          <a:p>
            <a:r>
              <a:rPr lang="it-IT" dirty="0"/>
              <a:t>Steroide pulsato</a:t>
            </a:r>
          </a:p>
          <a:p>
            <a:r>
              <a:rPr lang="it-IT" dirty="0"/>
              <a:t>MTX, </a:t>
            </a:r>
            <a:r>
              <a:rPr lang="it-IT" dirty="0" err="1"/>
              <a:t>ciclofosfamide</a:t>
            </a:r>
            <a:r>
              <a:rPr lang="it-IT" dirty="0"/>
              <a:t>, </a:t>
            </a:r>
            <a:r>
              <a:rPr lang="it-IT" dirty="0" err="1"/>
              <a:t>CyA</a:t>
            </a:r>
            <a:r>
              <a:rPr lang="it-IT" dirty="0"/>
              <a:t>, anti-</a:t>
            </a:r>
            <a:r>
              <a:rPr lang="it-IT" dirty="0" err="1"/>
              <a:t>TNFa</a:t>
            </a:r>
            <a:endParaRPr lang="it-IT" dirty="0"/>
          </a:p>
        </p:txBody>
      </p:sp>
    </p:spTree>
    <p:extLst>
      <p:ext uri="{BB962C8B-B14F-4D97-AF65-F5344CB8AC3E}">
        <p14:creationId xmlns:p14="http://schemas.microsoft.com/office/powerpoint/2010/main" val="653954174"/>
      </p:ext>
    </p:extLst>
  </p:cSld>
  <p:clrMapOvr>
    <a:masterClrMapping/>
  </p:clrMapOvr>
  <p:transition spd="slow">
    <p:strips dir="ru"/>
  </p:transition>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BDAB3-1793-6598-F6A3-0B56C487F239}"/>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E7103513-593E-5F5A-4F0F-4BDB80B354E9}"/>
              </a:ext>
            </a:extLst>
          </p:cNvPr>
          <p:cNvSpPr>
            <a:spLocks noGrp="1"/>
          </p:cNvSpPr>
          <p:nvPr>
            <p:ph type="title"/>
          </p:nvPr>
        </p:nvSpPr>
        <p:spPr/>
        <p:txBody>
          <a:bodyPr/>
          <a:lstStyle/>
          <a:p>
            <a:pPr algn="ctr"/>
            <a:r>
              <a:rPr lang="it-IT" dirty="0"/>
              <a:t>Vitiligine</a:t>
            </a:r>
          </a:p>
        </p:txBody>
      </p:sp>
      <p:sp>
        <p:nvSpPr>
          <p:cNvPr id="3" name="Segnaposto contenuto 2">
            <a:extLst>
              <a:ext uri="{FF2B5EF4-FFF2-40B4-BE49-F238E27FC236}">
                <a16:creationId xmlns:a16="http://schemas.microsoft.com/office/drawing/2014/main" id="{03CDC6D2-11B3-E04C-BEED-7EBD772F387C}"/>
              </a:ext>
            </a:extLst>
          </p:cNvPr>
          <p:cNvSpPr>
            <a:spLocks noGrp="1"/>
          </p:cNvSpPr>
          <p:nvPr>
            <p:ph idx="1"/>
          </p:nvPr>
        </p:nvSpPr>
        <p:spPr>
          <a:xfrm>
            <a:off x="628650" y="1825625"/>
            <a:ext cx="6991350" cy="2825033"/>
          </a:xfrm>
        </p:spPr>
        <p:txBody>
          <a:bodyPr>
            <a:normAutofit fontScale="55000" lnSpcReduction="20000"/>
          </a:bodyPr>
          <a:lstStyle/>
          <a:p>
            <a:pPr eaLnBrk="1" hangingPunct="1">
              <a:spcBef>
                <a:spcPct val="50000"/>
              </a:spcBef>
            </a:pPr>
            <a:r>
              <a:rPr lang="it-IT" altLang="it-IT" sz="2800" dirty="0"/>
              <a:t>Steroidi topici</a:t>
            </a:r>
          </a:p>
          <a:p>
            <a:pPr eaLnBrk="1" hangingPunct="1">
              <a:spcBef>
                <a:spcPct val="50000"/>
              </a:spcBef>
            </a:pPr>
            <a:r>
              <a:rPr lang="it-IT" altLang="it-IT" dirty="0"/>
              <a:t>Usati classe III o IV</a:t>
            </a:r>
          </a:p>
          <a:p>
            <a:pPr eaLnBrk="1" hangingPunct="1">
              <a:spcBef>
                <a:spcPct val="50000"/>
              </a:spcBef>
            </a:pPr>
            <a:r>
              <a:rPr lang="it-IT" altLang="it-IT" dirty="0"/>
              <a:t>Raccomandato </a:t>
            </a:r>
            <a:r>
              <a:rPr lang="it-IT" altLang="it-IT" dirty="0" err="1"/>
              <a:t>mometasone</a:t>
            </a:r>
            <a:r>
              <a:rPr lang="it-IT" altLang="it-IT" dirty="0"/>
              <a:t> </a:t>
            </a:r>
            <a:r>
              <a:rPr lang="it-IT" altLang="it-IT" dirty="0" err="1"/>
              <a:t>furorato</a:t>
            </a:r>
            <a:endParaRPr lang="it-IT" altLang="it-IT" dirty="0"/>
          </a:p>
          <a:p>
            <a:pPr eaLnBrk="1" hangingPunct="1">
              <a:spcBef>
                <a:spcPct val="50000"/>
              </a:spcBef>
            </a:pPr>
            <a:r>
              <a:rPr lang="it-IT" altLang="it-IT" sz="2800" dirty="0"/>
              <a:t>BSA&lt;3% massima efficacia</a:t>
            </a:r>
          </a:p>
          <a:p>
            <a:pPr eaLnBrk="1" hangingPunct="1">
              <a:spcBef>
                <a:spcPct val="50000"/>
              </a:spcBef>
            </a:pPr>
            <a:r>
              <a:rPr lang="it-IT" altLang="it-IT" dirty="0"/>
              <a:t>Migliore risposta nel volto o collo</a:t>
            </a:r>
          </a:p>
          <a:p>
            <a:pPr eaLnBrk="1" hangingPunct="1">
              <a:spcBef>
                <a:spcPct val="50000"/>
              </a:spcBef>
            </a:pPr>
            <a:r>
              <a:rPr lang="it-IT" altLang="it-IT" dirty="0"/>
              <a:t>Non schedula standard</a:t>
            </a:r>
          </a:p>
          <a:p>
            <a:pPr eaLnBrk="1" hangingPunct="1">
              <a:spcBef>
                <a:spcPct val="50000"/>
              </a:spcBef>
            </a:pPr>
            <a:r>
              <a:rPr lang="it-IT" altLang="it-IT" dirty="0"/>
              <a:t>1 </a:t>
            </a:r>
            <a:r>
              <a:rPr lang="it-IT" altLang="it-IT" dirty="0" err="1"/>
              <a:t>vv</a:t>
            </a:r>
            <a:r>
              <a:rPr lang="it-IT" altLang="it-IT" dirty="0"/>
              <a:t>/die x 3 mesi OPP 1 1 </a:t>
            </a:r>
            <a:r>
              <a:rPr lang="it-IT" altLang="it-IT" dirty="0" err="1"/>
              <a:t>vv</a:t>
            </a:r>
            <a:r>
              <a:rPr lang="it-IT" altLang="it-IT" dirty="0"/>
              <a:t>/die per 15 gg/mese x 6 mesi</a:t>
            </a:r>
          </a:p>
          <a:p>
            <a:pPr eaLnBrk="1" hangingPunct="1">
              <a:spcBef>
                <a:spcPct val="50000"/>
              </a:spcBef>
            </a:pPr>
            <a:endParaRPr lang="it-IT" altLang="it-IT" sz="2800" dirty="0"/>
          </a:p>
        </p:txBody>
      </p:sp>
      <p:pic>
        <p:nvPicPr>
          <p:cNvPr id="5" name="Immagine 4">
            <a:extLst>
              <a:ext uri="{FF2B5EF4-FFF2-40B4-BE49-F238E27FC236}">
                <a16:creationId xmlns:a16="http://schemas.microsoft.com/office/drawing/2014/main" id="{776ADB16-9537-D6AB-910B-96FA083A2B5A}"/>
              </a:ext>
            </a:extLst>
          </p:cNvPr>
          <p:cNvPicPr>
            <a:picLocks noChangeAspect="1"/>
          </p:cNvPicPr>
          <p:nvPr/>
        </p:nvPicPr>
        <p:blipFill>
          <a:blip r:embed="rId2">
            <a:lum bright="-20000" contrast="40000"/>
          </a:blip>
          <a:stretch>
            <a:fillRect/>
          </a:stretch>
        </p:blipFill>
        <p:spPr>
          <a:xfrm>
            <a:off x="4676138" y="4866044"/>
            <a:ext cx="4142016" cy="1780563"/>
          </a:xfrm>
          <a:prstGeom prst="rect">
            <a:avLst/>
          </a:prstGeom>
        </p:spPr>
      </p:pic>
    </p:spTree>
    <p:extLst>
      <p:ext uri="{BB962C8B-B14F-4D97-AF65-F5344CB8AC3E}">
        <p14:creationId xmlns:p14="http://schemas.microsoft.com/office/powerpoint/2010/main" val="1614462996"/>
      </p:ext>
    </p:extLst>
  </p:cSld>
  <p:clrMapOvr>
    <a:masterClrMapping/>
  </p:clrMapOvr>
  <p:transition spd="slow">
    <p:strips dir="ru"/>
  </p:transition>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9D798-2907-4702-A077-6AEC2AE17602}"/>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347FE90C-A00D-E553-FCE9-D0D10DD449FB}"/>
              </a:ext>
            </a:extLst>
          </p:cNvPr>
          <p:cNvSpPr>
            <a:spLocks noGrp="1"/>
          </p:cNvSpPr>
          <p:nvPr>
            <p:ph type="title"/>
          </p:nvPr>
        </p:nvSpPr>
        <p:spPr/>
        <p:txBody>
          <a:bodyPr/>
          <a:lstStyle/>
          <a:p>
            <a:pPr algn="ctr"/>
            <a:r>
              <a:rPr lang="it-IT" dirty="0"/>
              <a:t>Vitiligine</a:t>
            </a:r>
          </a:p>
        </p:txBody>
      </p:sp>
      <p:sp>
        <p:nvSpPr>
          <p:cNvPr id="3" name="Segnaposto contenuto 2">
            <a:extLst>
              <a:ext uri="{FF2B5EF4-FFF2-40B4-BE49-F238E27FC236}">
                <a16:creationId xmlns:a16="http://schemas.microsoft.com/office/drawing/2014/main" id="{35A30AC6-AB81-A21A-5455-6EB6233CF425}"/>
              </a:ext>
            </a:extLst>
          </p:cNvPr>
          <p:cNvSpPr>
            <a:spLocks noGrp="1"/>
          </p:cNvSpPr>
          <p:nvPr>
            <p:ph idx="1"/>
          </p:nvPr>
        </p:nvSpPr>
        <p:spPr>
          <a:xfrm>
            <a:off x="628650" y="1422502"/>
            <a:ext cx="7886700" cy="3149498"/>
          </a:xfrm>
        </p:spPr>
        <p:txBody>
          <a:bodyPr>
            <a:normAutofit fontScale="70000" lnSpcReduction="20000"/>
          </a:bodyPr>
          <a:lstStyle/>
          <a:p>
            <a:pPr eaLnBrk="1" hangingPunct="1">
              <a:spcBef>
                <a:spcPct val="50000"/>
              </a:spcBef>
            </a:pPr>
            <a:r>
              <a:rPr lang="it-IT" altLang="it-IT" sz="2800" dirty="0" err="1"/>
              <a:t>TIMs</a:t>
            </a:r>
            <a:endParaRPr lang="it-IT" altLang="it-IT" sz="2800" dirty="0"/>
          </a:p>
          <a:p>
            <a:pPr eaLnBrk="1" hangingPunct="1">
              <a:spcBef>
                <a:spcPct val="50000"/>
              </a:spcBef>
            </a:pPr>
            <a:r>
              <a:rPr lang="it-IT" altLang="it-IT" dirty="0" err="1"/>
              <a:t>Tacrolimus</a:t>
            </a:r>
            <a:r>
              <a:rPr lang="it-IT" altLang="it-IT" dirty="0"/>
              <a:t> 0.1% </a:t>
            </a:r>
            <a:r>
              <a:rPr lang="it-IT" altLang="it-IT" dirty="0" err="1"/>
              <a:t>ung</a:t>
            </a:r>
            <a:endParaRPr lang="it-IT" altLang="it-IT" dirty="0"/>
          </a:p>
          <a:p>
            <a:pPr eaLnBrk="1" hangingPunct="1">
              <a:spcBef>
                <a:spcPct val="50000"/>
              </a:spcBef>
            </a:pPr>
            <a:r>
              <a:rPr lang="it-IT" altLang="it-IT" dirty="0" err="1"/>
              <a:t>Pimecrolimus</a:t>
            </a:r>
            <a:r>
              <a:rPr lang="it-IT" altLang="it-IT" dirty="0"/>
              <a:t> crema</a:t>
            </a:r>
          </a:p>
          <a:p>
            <a:pPr eaLnBrk="1" hangingPunct="1">
              <a:spcBef>
                <a:spcPct val="50000"/>
              </a:spcBef>
            </a:pPr>
            <a:r>
              <a:rPr lang="it-IT" altLang="it-IT" dirty="0"/>
              <a:t>Applicabili 2 </a:t>
            </a:r>
            <a:r>
              <a:rPr lang="it-IT" altLang="it-IT" dirty="0" err="1"/>
              <a:t>vv</a:t>
            </a:r>
            <a:r>
              <a:rPr lang="it-IT" altLang="it-IT" dirty="0"/>
              <a:t>/die per 6/12 mesi</a:t>
            </a:r>
          </a:p>
          <a:p>
            <a:pPr eaLnBrk="1" hangingPunct="1">
              <a:spcBef>
                <a:spcPct val="50000"/>
              </a:spcBef>
            </a:pPr>
            <a:r>
              <a:rPr lang="it-IT" altLang="it-IT" dirty="0"/>
              <a:t>NO RCT per efficacia o superiorità rispetto steroidi</a:t>
            </a:r>
          </a:p>
          <a:p>
            <a:pPr eaLnBrk="1" hangingPunct="1">
              <a:spcBef>
                <a:spcPct val="50000"/>
              </a:spcBef>
            </a:pPr>
            <a:r>
              <a:rPr lang="it-IT" altLang="it-IT" dirty="0"/>
              <a:t>Viso best </a:t>
            </a:r>
            <a:r>
              <a:rPr lang="it-IT" altLang="it-IT" dirty="0" err="1"/>
              <a:t>response</a:t>
            </a:r>
            <a:endParaRPr lang="it-IT" altLang="it-IT" dirty="0"/>
          </a:p>
          <a:p>
            <a:pPr eaLnBrk="1" hangingPunct="1">
              <a:spcBef>
                <a:spcPct val="50000"/>
              </a:spcBef>
            </a:pPr>
            <a:r>
              <a:rPr lang="it-IT" altLang="it-IT" dirty="0"/>
              <a:t>Usabili come mantenimento o </a:t>
            </a:r>
            <a:r>
              <a:rPr lang="it-IT" altLang="it-IT" dirty="0" err="1"/>
              <a:t>tp</a:t>
            </a:r>
            <a:r>
              <a:rPr lang="it-IT" altLang="it-IT" dirty="0"/>
              <a:t> proattiva</a:t>
            </a:r>
          </a:p>
          <a:p>
            <a:pPr eaLnBrk="1" hangingPunct="1">
              <a:spcBef>
                <a:spcPct val="50000"/>
              </a:spcBef>
            </a:pPr>
            <a:endParaRPr lang="it-IT" altLang="it-IT" sz="2800" dirty="0"/>
          </a:p>
        </p:txBody>
      </p:sp>
      <p:pic>
        <p:nvPicPr>
          <p:cNvPr id="6" name="Immagine 5">
            <a:extLst>
              <a:ext uri="{FF2B5EF4-FFF2-40B4-BE49-F238E27FC236}">
                <a16:creationId xmlns:a16="http://schemas.microsoft.com/office/drawing/2014/main" id="{D29F4B1F-D1E3-84C1-3235-AD87E0BFFAEF}"/>
              </a:ext>
            </a:extLst>
          </p:cNvPr>
          <p:cNvPicPr>
            <a:picLocks noChangeAspect="1"/>
          </p:cNvPicPr>
          <p:nvPr/>
        </p:nvPicPr>
        <p:blipFill>
          <a:blip r:embed="rId2">
            <a:lum bright="-20000" contrast="40000"/>
          </a:blip>
          <a:stretch>
            <a:fillRect/>
          </a:stretch>
        </p:blipFill>
        <p:spPr>
          <a:xfrm>
            <a:off x="5626128" y="4359948"/>
            <a:ext cx="3301561" cy="2372996"/>
          </a:xfrm>
          <a:prstGeom prst="rect">
            <a:avLst/>
          </a:prstGeom>
        </p:spPr>
      </p:pic>
    </p:spTree>
    <p:extLst>
      <p:ext uri="{BB962C8B-B14F-4D97-AF65-F5344CB8AC3E}">
        <p14:creationId xmlns:p14="http://schemas.microsoft.com/office/powerpoint/2010/main" val="156124669"/>
      </p:ext>
    </p:extLst>
  </p:cSld>
  <p:clrMapOvr>
    <a:masterClrMapping/>
  </p:clrMapOvr>
  <p:transition spd="slow">
    <p:strips dir="ru"/>
  </p:transition>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57236-B926-9E1A-3BED-7D0A541FB168}"/>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C4FFCBAD-98FC-D3B2-5902-FE69ACA67B9B}"/>
              </a:ext>
            </a:extLst>
          </p:cNvPr>
          <p:cNvSpPr>
            <a:spLocks noGrp="1"/>
          </p:cNvSpPr>
          <p:nvPr>
            <p:ph type="title"/>
          </p:nvPr>
        </p:nvSpPr>
        <p:spPr>
          <a:xfrm>
            <a:off x="628650" y="286469"/>
            <a:ext cx="7886700" cy="1057376"/>
          </a:xfrm>
        </p:spPr>
        <p:txBody>
          <a:bodyPr/>
          <a:lstStyle/>
          <a:p>
            <a:pPr algn="ctr"/>
            <a:r>
              <a:rPr lang="it-IT" dirty="0"/>
              <a:t>Vitiligine</a:t>
            </a:r>
          </a:p>
        </p:txBody>
      </p:sp>
      <p:sp>
        <p:nvSpPr>
          <p:cNvPr id="3" name="Segnaposto contenuto 2">
            <a:extLst>
              <a:ext uri="{FF2B5EF4-FFF2-40B4-BE49-F238E27FC236}">
                <a16:creationId xmlns:a16="http://schemas.microsoft.com/office/drawing/2014/main" id="{D9E43BBC-E748-FF74-680A-41BC1B65F8E2}"/>
              </a:ext>
            </a:extLst>
          </p:cNvPr>
          <p:cNvSpPr>
            <a:spLocks noGrp="1"/>
          </p:cNvSpPr>
          <p:nvPr>
            <p:ph idx="1"/>
          </p:nvPr>
        </p:nvSpPr>
        <p:spPr>
          <a:xfrm>
            <a:off x="628651" y="1422502"/>
            <a:ext cx="4336639" cy="5070372"/>
          </a:xfrm>
        </p:spPr>
        <p:txBody>
          <a:bodyPr>
            <a:normAutofit fontScale="62500" lnSpcReduction="20000"/>
          </a:bodyPr>
          <a:lstStyle/>
          <a:p>
            <a:pPr eaLnBrk="1" hangingPunct="1">
              <a:spcBef>
                <a:spcPct val="50000"/>
              </a:spcBef>
            </a:pPr>
            <a:r>
              <a:rPr lang="it-IT" altLang="it-IT" sz="2800" dirty="0"/>
              <a:t>UVB BS</a:t>
            </a:r>
          </a:p>
          <a:p>
            <a:pPr eaLnBrk="1" hangingPunct="1">
              <a:spcBef>
                <a:spcPct val="50000"/>
              </a:spcBef>
            </a:pPr>
            <a:r>
              <a:rPr lang="it-IT" altLang="it-IT" dirty="0"/>
              <a:t>Molti studi</a:t>
            </a:r>
          </a:p>
          <a:p>
            <a:pPr eaLnBrk="1" hangingPunct="1">
              <a:spcBef>
                <a:spcPct val="50000"/>
              </a:spcBef>
            </a:pPr>
            <a:r>
              <a:rPr lang="it-IT" altLang="it-IT" dirty="0"/>
              <a:t>Eseguibile per cicli di 6/12 mesi</a:t>
            </a:r>
          </a:p>
          <a:p>
            <a:pPr eaLnBrk="1" hangingPunct="1">
              <a:spcBef>
                <a:spcPct val="50000"/>
              </a:spcBef>
            </a:pPr>
            <a:r>
              <a:rPr lang="it-IT" altLang="it-IT" dirty="0"/>
              <a:t>NO più di 12/24 mesi!!!</a:t>
            </a:r>
          </a:p>
          <a:p>
            <a:pPr eaLnBrk="1" hangingPunct="1">
              <a:spcBef>
                <a:spcPct val="50000"/>
              </a:spcBef>
            </a:pPr>
            <a:r>
              <a:rPr lang="it-IT" altLang="it-IT" dirty="0"/>
              <a:t>Tassi di risposta con «marcata </a:t>
            </a:r>
            <a:r>
              <a:rPr lang="it-IT" altLang="it-IT" dirty="0" err="1"/>
              <a:t>ripigmentazione</a:t>
            </a:r>
            <a:r>
              <a:rPr lang="it-IT" altLang="it-IT" dirty="0"/>
              <a:t>» (</a:t>
            </a:r>
            <a:r>
              <a:rPr lang="it-IT" altLang="it-IT" dirty="0" err="1"/>
              <a:t>ripigmentazione</a:t>
            </a:r>
            <a:r>
              <a:rPr lang="it-IT" altLang="it-IT" dirty="0"/>
              <a:t> &gt;75% delle lesioni) del 19.2% e 35.7%</a:t>
            </a:r>
          </a:p>
          <a:p>
            <a:pPr eaLnBrk="1" hangingPunct="1">
              <a:spcBef>
                <a:spcPct val="50000"/>
              </a:spcBef>
            </a:pPr>
            <a:r>
              <a:rPr lang="it-IT" altLang="it-IT" dirty="0"/>
              <a:t>PUVA minori tassi di risposta (8.5%-13.6%)</a:t>
            </a:r>
          </a:p>
          <a:p>
            <a:pPr eaLnBrk="1" hangingPunct="1">
              <a:spcBef>
                <a:spcPct val="50000"/>
              </a:spcBef>
            </a:pPr>
            <a:r>
              <a:rPr lang="it-IT" altLang="it-IT" dirty="0"/>
              <a:t>Scarsa risposta a livello del dorso delle mani e piedi</a:t>
            </a:r>
          </a:p>
          <a:p>
            <a:pPr eaLnBrk="1" hangingPunct="1">
              <a:spcBef>
                <a:spcPct val="50000"/>
              </a:spcBef>
            </a:pPr>
            <a:r>
              <a:rPr lang="it-IT" altLang="it-IT" dirty="0"/>
              <a:t>Associabile ad analoghi vitamina D</a:t>
            </a:r>
          </a:p>
          <a:p>
            <a:pPr eaLnBrk="1" hangingPunct="1">
              <a:spcBef>
                <a:spcPct val="50000"/>
              </a:spcBef>
            </a:pPr>
            <a:endParaRPr lang="it-IT" altLang="it-IT" sz="2800" dirty="0"/>
          </a:p>
        </p:txBody>
      </p:sp>
      <p:pic>
        <p:nvPicPr>
          <p:cNvPr id="5" name="Immagine 4">
            <a:extLst>
              <a:ext uri="{FF2B5EF4-FFF2-40B4-BE49-F238E27FC236}">
                <a16:creationId xmlns:a16="http://schemas.microsoft.com/office/drawing/2014/main" id="{FA851286-32DE-043F-248C-4C925554297B}"/>
              </a:ext>
            </a:extLst>
          </p:cNvPr>
          <p:cNvPicPr>
            <a:picLocks noChangeAspect="1"/>
          </p:cNvPicPr>
          <p:nvPr/>
        </p:nvPicPr>
        <p:blipFill>
          <a:blip r:embed="rId2">
            <a:lum bright="-20000" contrast="40000"/>
          </a:blip>
          <a:stretch>
            <a:fillRect/>
          </a:stretch>
        </p:blipFill>
        <p:spPr>
          <a:xfrm>
            <a:off x="4965290" y="1422502"/>
            <a:ext cx="3856338" cy="5070372"/>
          </a:xfrm>
          <a:prstGeom prst="rect">
            <a:avLst/>
          </a:prstGeom>
        </p:spPr>
      </p:pic>
    </p:spTree>
    <p:extLst>
      <p:ext uri="{BB962C8B-B14F-4D97-AF65-F5344CB8AC3E}">
        <p14:creationId xmlns:p14="http://schemas.microsoft.com/office/powerpoint/2010/main" val="2473127901"/>
      </p:ext>
    </p:extLst>
  </p:cSld>
  <p:clrMapOvr>
    <a:masterClrMapping/>
  </p:clrMapOvr>
  <p:transition spd="slow">
    <p:strips dir="ru"/>
  </p:transition>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225C7-3D4E-297A-9E7D-76D28754378D}"/>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14A1DA37-5B9A-B82C-9BF1-ED2906752116}"/>
              </a:ext>
            </a:extLst>
          </p:cNvPr>
          <p:cNvSpPr>
            <a:spLocks noGrp="1"/>
          </p:cNvSpPr>
          <p:nvPr>
            <p:ph type="title"/>
          </p:nvPr>
        </p:nvSpPr>
        <p:spPr/>
        <p:txBody>
          <a:bodyPr/>
          <a:lstStyle/>
          <a:p>
            <a:pPr algn="ctr"/>
            <a:r>
              <a:rPr lang="it-IT" dirty="0"/>
              <a:t>Vitiligine</a:t>
            </a:r>
          </a:p>
        </p:txBody>
      </p:sp>
      <p:sp>
        <p:nvSpPr>
          <p:cNvPr id="3" name="Segnaposto contenuto 2">
            <a:extLst>
              <a:ext uri="{FF2B5EF4-FFF2-40B4-BE49-F238E27FC236}">
                <a16:creationId xmlns:a16="http://schemas.microsoft.com/office/drawing/2014/main" id="{487F6FC2-C359-8E5A-B5B9-6C4A3B95D3BE}"/>
              </a:ext>
            </a:extLst>
          </p:cNvPr>
          <p:cNvSpPr>
            <a:spLocks noGrp="1"/>
          </p:cNvSpPr>
          <p:nvPr>
            <p:ph idx="1"/>
          </p:nvPr>
        </p:nvSpPr>
        <p:spPr/>
        <p:txBody>
          <a:bodyPr>
            <a:normAutofit fontScale="92500" lnSpcReduction="20000"/>
          </a:bodyPr>
          <a:lstStyle/>
          <a:p>
            <a:pPr eaLnBrk="1" hangingPunct="1">
              <a:spcBef>
                <a:spcPct val="50000"/>
              </a:spcBef>
            </a:pPr>
            <a:r>
              <a:rPr lang="it-IT" altLang="it-IT" sz="2800" dirty="0"/>
              <a:t>Terapie immunosoppressive</a:t>
            </a:r>
          </a:p>
          <a:p>
            <a:pPr eaLnBrk="1" hangingPunct="1">
              <a:spcBef>
                <a:spcPct val="50000"/>
              </a:spcBef>
            </a:pPr>
            <a:r>
              <a:rPr lang="it-IT" altLang="it-IT" dirty="0"/>
              <a:t>La più usata è il </a:t>
            </a:r>
            <a:r>
              <a:rPr lang="it-IT" altLang="it-IT" dirty="0" err="1"/>
              <a:t>desametasone</a:t>
            </a:r>
            <a:r>
              <a:rPr lang="it-IT" altLang="it-IT" dirty="0"/>
              <a:t> 5 mg/die 2vv/</a:t>
            </a:r>
            <a:r>
              <a:rPr lang="it-IT" altLang="it-IT" dirty="0" err="1"/>
              <a:t>sett</a:t>
            </a:r>
            <a:r>
              <a:rPr lang="it-IT" altLang="it-IT" dirty="0"/>
              <a:t> per 3 mesi (aumentabile a 7.5 mg)</a:t>
            </a:r>
          </a:p>
          <a:p>
            <a:pPr eaLnBrk="1" hangingPunct="1">
              <a:spcBef>
                <a:spcPct val="50000"/>
              </a:spcBef>
            </a:pPr>
            <a:r>
              <a:rPr lang="it-IT" altLang="it-IT" dirty="0"/>
              <a:t>Steroide embricabile con fototerapia con successo</a:t>
            </a:r>
          </a:p>
          <a:p>
            <a:pPr eaLnBrk="1" hangingPunct="1">
              <a:spcBef>
                <a:spcPct val="50000"/>
              </a:spcBef>
            </a:pPr>
            <a:r>
              <a:rPr lang="it-IT" altLang="it-IT" sz="2800" dirty="0"/>
              <a:t>Alcuni casi di vitiligine + RCU trattati con anti </a:t>
            </a:r>
            <a:r>
              <a:rPr lang="it-IT" altLang="it-IT" sz="2800" dirty="0" err="1"/>
              <a:t>TNFa</a:t>
            </a:r>
            <a:r>
              <a:rPr lang="it-IT" altLang="it-IT" sz="2800" dirty="0"/>
              <a:t> con successo</a:t>
            </a:r>
          </a:p>
          <a:p>
            <a:pPr eaLnBrk="1" hangingPunct="1">
              <a:spcBef>
                <a:spcPct val="50000"/>
              </a:spcBef>
            </a:pPr>
            <a:r>
              <a:rPr lang="it-IT" altLang="it-IT" dirty="0"/>
              <a:t>Per altri farmaci immunosoppressivi (</a:t>
            </a:r>
            <a:r>
              <a:rPr lang="it-IT" altLang="it-IT" dirty="0" err="1"/>
              <a:t>CyA</a:t>
            </a:r>
            <a:r>
              <a:rPr lang="it-IT" altLang="it-IT" dirty="0"/>
              <a:t>, </a:t>
            </a:r>
            <a:r>
              <a:rPr lang="it-IT" altLang="it-IT" dirty="0" err="1"/>
              <a:t>ciclofosfamide</a:t>
            </a:r>
            <a:r>
              <a:rPr lang="it-IT" altLang="it-IT" dirty="0"/>
              <a:t>..) solo case-report, no RCT e risposta modesta/lieve</a:t>
            </a:r>
            <a:endParaRPr lang="it-IT" altLang="it-IT" sz="2800" dirty="0"/>
          </a:p>
        </p:txBody>
      </p:sp>
    </p:spTree>
    <p:extLst>
      <p:ext uri="{BB962C8B-B14F-4D97-AF65-F5344CB8AC3E}">
        <p14:creationId xmlns:p14="http://schemas.microsoft.com/office/powerpoint/2010/main" val="1608380571"/>
      </p:ext>
    </p:extLst>
  </p:cSld>
  <p:clrMapOvr>
    <a:masterClrMapping/>
  </p:clrMapOvr>
  <p:transition spd="slow">
    <p:strips dir="ru"/>
  </p:transition>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E9ED0-8287-B256-9D85-21BED44D7A58}"/>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1C7AE083-2789-789F-1FCC-5DE10EA3E43D}"/>
              </a:ext>
            </a:extLst>
          </p:cNvPr>
          <p:cNvSpPr>
            <a:spLocks noGrp="1"/>
          </p:cNvSpPr>
          <p:nvPr>
            <p:ph type="title"/>
          </p:nvPr>
        </p:nvSpPr>
        <p:spPr>
          <a:xfrm>
            <a:off x="628650" y="109486"/>
            <a:ext cx="7886700" cy="1325563"/>
          </a:xfrm>
        </p:spPr>
        <p:txBody>
          <a:bodyPr/>
          <a:lstStyle/>
          <a:p>
            <a:pPr algn="ctr"/>
            <a:r>
              <a:rPr lang="it-IT" dirty="0"/>
              <a:t>Vitiligine</a:t>
            </a:r>
          </a:p>
        </p:txBody>
      </p:sp>
      <p:sp>
        <p:nvSpPr>
          <p:cNvPr id="3" name="Segnaposto contenuto 2">
            <a:extLst>
              <a:ext uri="{FF2B5EF4-FFF2-40B4-BE49-F238E27FC236}">
                <a16:creationId xmlns:a16="http://schemas.microsoft.com/office/drawing/2014/main" id="{9CBBB647-0C70-41FD-AB48-931F34F67840}"/>
              </a:ext>
            </a:extLst>
          </p:cNvPr>
          <p:cNvSpPr>
            <a:spLocks noGrp="1"/>
          </p:cNvSpPr>
          <p:nvPr>
            <p:ph idx="1"/>
          </p:nvPr>
        </p:nvSpPr>
        <p:spPr>
          <a:xfrm>
            <a:off x="628649" y="1275019"/>
            <a:ext cx="8289209" cy="3178994"/>
          </a:xfrm>
        </p:spPr>
        <p:txBody>
          <a:bodyPr>
            <a:normAutofit fontScale="70000" lnSpcReduction="20000"/>
          </a:bodyPr>
          <a:lstStyle/>
          <a:p>
            <a:pPr eaLnBrk="1" hangingPunct="1">
              <a:spcBef>
                <a:spcPct val="50000"/>
              </a:spcBef>
            </a:pPr>
            <a:r>
              <a:rPr lang="it-IT" altLang="it-IT" sz="2800" dirty="0"/>
              <a:t>Chirurgia</a:t>
            </a:r>
          </a:p>
          <a:p>
            <a:pPr eaLnBrk="1" hangingPunct="1">
              <a:spcBef>
                <a:spcPct val="50000"/>
              </a:spcBef>
            </a:pPr>
            <a:r>
              <a:rPr lang="it-IT" altLang="it-IT" dirty="0"/>
              <a:t>Eleggibile il paziente con SV o vitiligine stabile (definizione di stabilità è controversa)</a:t>
            </a:r>
          </a:p>
          <a:p>
            <a:pPr eaLnBrk="1" hangingPunct="1">
              <a:spcBef>
                <a:spcPct val="50000"/>
              </a:spcBef>
            </a:pPr>
            <a:r>
              <a:rPr lang="it-IT" altLang="it-IT" dirty="0"/>
              <a:t>Tecniche differenti tipo full-</a:t>
            </a:r>
            <a:r>
              <a:rPr lang="it-IT" altLang="it-IT" dirty="0" err="1"/>
              <a:t>thickness</a:t>
            </a:r>
            <a:r>
              <a:rPr lang="it-IT" altLang="it-IT" dirty="0"/>
              <a:t> </a:t>
            </a:r>
            <a:r>
              <a:rPr lang="it-IT" altLang="it-IT" dirty="0" err="1"/>
              <a:t>skin</a:t>
            </a:r>
            <a:r>
              <a:rPr lang="it-IT" altLang="it-IT" dirty="0"/>
              <a:t> </a:t>
            </a:r>
            <a:r>
              <a:rPr lang="it-IT" altLang="it-IT" dirty="0" err="1"/>
              <a:t>graft</a:t>
            </a:r>
            <a:r>
              <a:rPr lang="it-IT" altLang="it-IT" dirty="0"/>
              <a:t>, (</a:t>
            </a:r>
            <a:r>
              <a:rPr lang="it-IT" altLang="it-IT" dirty="0" err="1"/>
              <a:t>ultrathin</a:t>
            </a:r>
            <a:r>
              <a:rPr lang="it-IT" altLang="it-IT" dirty="0"/>
              <a:t>) split-</a:t>
            </a:r>
            <a:r>
              <a:rPr lang="it-IT" altLang="it-IT" dirty="0" err="1"/>
              <a:t>thickness</a:t>
            </a:r>
            <a:r>
              <a:rPr lang="it-IT" altLang="it-IT" dirty="0"/>
              <a:t> </a:t>
            </a:r>
            <a:r>
              <a:rPr lang="it-IT" altLang="it-IT" dirty="0" err="1"/>
              <a:t>skin</a:t>
            </a:r>
            <a:r>
              <a:rPr lang="it-IT" altLang="it-IT" dirty="0"/>
              <a:t> </a:t>
            </a:r>
            <a:r>
              <a:rPr lang="it-IT" altLang="it-IT" dirty="0" err="1"/>
              <a:t>graft</a:t>
            </a:r>
            <a:r>
              <a:rPr lang="it-IT" altLang="it-IT" dirty="0"/>
              <a:t>, or </a:t>
            </a:r>
            <a:r>
              <a:rPr lang="it-IT" altLang="it-IT" dirty="0" err="1"/>
              <a:t>suction</a:t>
            </a:r>
            <a:r>
              <a:rPr lang="it-IT" altLang="it-IT" dirty="0"/>
              <a:t> blister technique e </a:t>
            </a:r>
            <a:r>
              <a:rPr lang="it-IT" altLang="it-IT" dirty="0" err="1"/>
              <a:t>cellular</a:t>
            </a:r>
            <a:r>
              <a:rPr lang="it-IT" altLang="it-IT" dirty="0"/>
              <a:t> </a:t>
            </a:r>
            <a:r>
              <a:rPr lang="it-IT" altLang="it-IT" dirty="0" err="1"/>
              <a:t>grafts</a:t>
            </a:r>
            <a:r>
              <a:rPr lang="it-IT" altLang="it-IT" dirty="0"/>
              <a:t> di melanociti autologi coltivati/non coltivati</a:t>
            </a:r>
          </a:p>
          <a:p>
            <a:pPr eaLnBrk="1" hangingPunct="1">
              <a:spcBef>
                <a:spcPct val="50000"/>
              </a:spcBef>
            </a:pPr>
            <a:r>
              <a:rPr lang="it-IT" altLang="it-IT" dirty="0"/>
              <a:t>NO in caso di anamnesi per cheloidi</a:t>
            </a:r>
          </a:p>
          <a:p>
            <a:pPr eaLnBrk="1" hangingPunct="1">
              <a:spcBef>
                <a:spcPct val="50000"/>
              </a:spcBef>
            </a:pPr>
            <a:r>
              <a:rPr lang="it-IT" altLang="it-IT" dirty="0"/>
              <a:t>Sedi ideali: palpebre, articolazioni, labbra</a:t>
            </a:r>
          </a:p>
        </p:txBody>
      </p:sp>
      <p:pic>
        <p:nvPicPr>
          <p:cNvPr id="5" name="Immagine 4">
            <a:extLst>
              <a:ext uri="{FF2B5EF4-FFF2-40B4-BE49-F238E27FC236}">
                <a16:creationId xmlns:a16="http://schemas.microsoft.com/office/drawing/2014/main" id="{9B1A7EFB-69D8-CBD0-BDB5-2B6D449107A8}"/>
              </a:ext>
            </a:extLst>
          </p:cNvPr>
          <p:cNvPicPr>
            <a:picLocks noChangeAspect="1"/>
          </p:cNvPicPr>
          <p:nvPr/>
        </p:nvPicPr>
        <p:blipFill>
          <a:blip r:embed="rId2">
            <a:lum bright="-20000" contrast="40000"/>
          </a:blip>
          <a:stretch>
            <a:fillRect/>
          </a:stretch>
        </p:blipFill>
        <p:spPr>
          <a:xfrm>
            <a:off x="3042788" y="4709652"/>
            <a:ext cx="5990288" cy="2038862"/>
          </a:xfrm>
          <a:prstGeom prst="rect">
            <a:avLst/>
          </a:prstGeom>
        </p:spPr>
      </p:pic>
    </p:spTree>
    <p:extLst>
      <p:ext uri="{BB962C8B-B14F-4D97-AF65-F5344CB8AC3E}">
        <p14:creationId xmlns:p14="http://schemas.microsoft.com/office/powerpoint/2010/main" val="2285372721"/>
      </p:ext>
    </p:extLst>
  </p:cSld>
  <p:clrMapOvr>
    <a:masterClrMapping/>
  </p:clrMapOvr>
  <p:transition spd="slow">
    <p:strips dir="ru"/>
  </p:transition>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9AFE41-2A4B-4D48-3A90-E19DFDC4C739}"/>
              </a:ext>
            </a:extLst>
          </p:cNvPr>
          <p:cNvSpPr>
            <a:spLocks noGrp="1"/>
          </p:cNvSpPr>
          <p:nvPr>
            <p:ph type="title"/>
          </p:nvPr>
        </p:nvSpPr>
        <p:spPr/>
        <p:txBody>
          <a:bodyPr/>
          <a:lstStyle/>
          <a:p>
            <a:pPr algn="ctr"/>
            <a:r>
              <a:rPr lang="it-IT" dirty="0"/>
              <a:t>Vitiligine</a:t>
            </a:r>
          </a:p>
        </p:txBody>
      </p:sp>
      <p:sp>
        <p:nvSpPr>
          <p:cNvPr id="3" name="Segnaposto contenuto 2">
            <a:extLst>
              <a:ext uri="{FF2B5EF4-FFF2-40B4-BE49-F238E27FC236}">
                <a16:creationId xmlns:a16="http://schemas.microsoft.com/office/drawing/2014/main" id="{2F9A3CE7-C4CA-6DE0-B150-FE2E5C7BAD03}"/>
              </a:ext>
            </a:extLst>
          </p:cNvPr>
          <p:cNvSpPr>
            <a:spLocks noGrp="1"/>
          </p:cNvSpPr>
          <p:nvPr>
            <p:ph idx="1"/>
          </p:nvPr>
        </p:nvSpPr>
        <p:spPr/>
        <p:txBody>
          <a:bodyPr/>
          <a:lstStyle/>
          <a:p>
            <a:pPr eaLnBrk="1" hangingPunct="1">
              <a:spcBef>
                <a:spcPct val="50000"/>
              </a:spcBef>
            </a:pPr>
            <a:r>
              <a:rPr lang="it-IT" altLang="it-IT" sz="2800" dirty="0"/>
              <a:t>Janus </a:t>
            </a:r>
            <a:r>
              <a:rPr lang="it-IT" altLang="it-IT" sz="2800" dirty="0" err="1"/>
              <a:t>kinase</a:t>
            </a:r>
            <a:endParaRPr lang="it-IT" altLang="it-IT" sz="2800" dirty="0"/>
          </a:p>
          <a:p>
            <a:pPr eaLnBrk="1" hangingPunct="1">
              <a:spcBef>
                <a:spcPct val="50000"/>
              </a:spcBef>
            </a:pPr>
            <a:r>
              <a:rPr lang="it-IT" altLang="it-IT" sz="2800" dirty="0"/>
              <a:t>JAK1, JAK2, TYK2</a:t>
            </a:r>
          </a:p>
          <a:p>
            <a:pPr eaLnBrk="1" hangingPunct="1">
              <a:spcBef>
                <a:spcPct val="50000"/>
              </a:spcBef>
            </a:pPr>
            <a:r>
              <a:rPr lang="it-IT" altLang="it-IT" sz="2800" dirty="0"/>
              <a:t>JAK/STAT </a:t>
            </a:r>
            <a:r>
              <a:rPr lang="it-IT" altLang="it-IT" sz="2800" dirty="0" err="1"/>
              <a:t>patway</a:t>
            </a:r>
            <a:r>
              <a:rPr lang="it-IT" altLang="it-IT" sz="2800" dirty="0"/>
              <a:t> </a:t>
            </a:r>
          </a:p>
          <a:p>
            <a:pPr eaLnBrk="1" hangingPunct="1">
              <a:spcBef>
                <a:spcPct val="50000"/>
              </a:spcBef>
            </a:pPr>
            <a:r>
              <a:rPr lang="it-IT" altLang="it-IT" sz="2800" dirty="0"/>
              <a:t>Processi di proliferazione, differenziazione e migrazione tissutale</a:t>
            </a:r>
          </a:p>
          <a:p>
            <a:pPr eaLnBrk="1" hangingPunct="1">
              <a:spcBef>
                <a:spcPct val="50000"/>
              </a:spcBef>
            </a:pPr>
            <a:r>
              <a:rPr lang="it-IT" altLang="it-IT" sz="2800" dirty="0" err="1"/>
              <a:t>JAKi</a:t>
            </a:r>
            <a:r>
              <a:rPr lang="it-IT" altLang="it-IT" sz="2800" dirty="0"/>
              <a:t> bloccano IFN</a:t>
            </a:r>
            <a:r>
              <a:rPr lang="el-GR" altLang="it-IT" sz="2800" dirty="0"/>
              <a:t>γ</a:t>
            </a:r>
            <a:r>
              <a:rPr lang="it-IT" altLang="it-IT" sz="2800" dirty="0"/>
              <a:t>, stimolano la </a:t>
            </a:r>
            <a:r>
              <a:rPr lang="it-IT" altLang="it-IT" sz="2800" dirty="0" err="1"/>
              <a:t>Hedgehog</a:t>
            </a:r>
            <a:r>
              <a:rPr lang="it-IT" altLang="it-IT" sz="2800" dirty="0"/>
              <a:t> </a:t>
            </a:r>
            <a:r>
              <a:rPr lang="it-IT" altLang="it-IT" sz="2800" dirty="0" err="1"/>
              <a:t>patway</a:t>
            </a:r>
            <a:r>
              <a:rPr lang="it-IT" altLang="it-IT" sz="2800" dirty="0"/>
              <a:t> e la </a:t>
            </a:r>
            <a:r>
              <a:rPr lang="it-IT" altLang="it-IT" sz="2800" dirty="0" err="1"/>
              <a:t>Wnt</a:t>
            </a:r>
            <a:r>
              <a:rPr lang="it-IT" altLang="it-IT" sz="2800" dirty="0"/>
              <a:t> </a:t>
            </a:r>
            <a:r>
              <a:rPr lang="it-IT" altLang="it-IT" sz="2800" dirty="0">
                <a:sym typeface="Wingdings" panose="05000000000000000000" pitchFamily="2" charset="2"/>
              </a:rPr>
              <a:t> attivazione di proliferazione, migrazione e differenziazione dei melanociti a livello della cute</a:t>
            </a:r>
            <a:endParaRPr lang="it-IT" altLang="it-IT" sz="2800" dirty="0"/>
          </a:p>
        </p:txBody>
      </p:sp>
    </p:spTree>
    <p:extLst>
      <p:ext uri="{BB962C8B-B14F-4D97-AF65-F5344CB8AC3E}">
        <p14:creationId xmlns:p14="http://schemas.microsoft.com/office/powerpoint/2010/main" val="3326355683"/>
      </p:ext>
    </p:extLst>
  </p:cSld>
  <p:clrMapOvr>
    <a:masterClrMapping/>
  </p:clrMapOvr>
  <p:transition spd="slow">
    <p:strips dir="ru"/>
  </p:transition>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anus Kinase and Tyrosine Kinase Inhibitors in Dermatology: A Review of Their Utilization, Safety Profile and Future Applications - image">
            <a:extLst>
              <a:ext uri="{FF2B5EF4-FFF2-40B4-BE49-F238E27FC236}">
                <a16:creationId xmlns:a16="http://schemas.microsoft.com/office/drawing/2014/main" id="{0C2DE15F-1D58-A3EA-06F4-FA02EC6C102C}"/>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1840209"/>
      </p:ext>
    </p:extLst>
  </p:cSld>
  <p:clrMapOvr>
    <a:masterClrMapping/>
  </p:clrMapOvr>
  <p:transition spd="slow">
    <p:strips dir="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a:extLst>
              <a:ext uri="{FF2B5EF4-FFF2-40B4-BE49-F238E27FC236}">
                <a16:creationId xmlns:a16="http://schemas.microsoft.com/office/drawing/2014/main" id="{F4CA26C7-7EAC-476B-8684-D2168A13C242}"/>
              </a:ext>
            </a:extLst>
          </p:cNvPr>
          <p:cNvSpPr txBox="1">
            <a:spLocks noChangeArrowheads="1"/>
          </p:cNvSpPr>
          <p:nvPr/>
        </p:nvSpPr>
        <p:spPr bwMode="auto">
          <a:xfrm>
            <a:off x="358775" y="476250"/>
            <a:ext cx="84248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4800" b="1" dirty="0">
                <a:solidFill>
                  <a:srgbClr val="FF0000"/>
                </a:solidFill>
              </a:rPr>
              <a:t>Tipi di formulazioni topiche</a:t>
            </a:r>
            <a:endParaRPr lang="it-IT" altLang="it-IT" sz="3600" dirty="0">
              <a:solidFill>
                <a:srgbClr val="FF0000"/>
              </a:solidFill>
            </a:endParaRPr>
          </a:p>
        </p:txBody>
      </p:sp>
      <p:sp>
        <p:nvSpPr>
          <p:cNvPr id="40963" name="Text Box 3">
            <a:extLst>
              <a:ext uri="{FF2B5EF4-FFF2-40B4-BE49-F238E27FC236}">
                <a16:creationId xmlns:a16="http://schemas.microsoft.com/office/drawing/2014/main" id="{A1A12C6A-79FC-479B-9E40-3FAFC9066DCF}"/>
              </a:ext>
            </a:extLst>
          </p:cNvPr>
          <p:cNvSpPr txBox="1">
            <a:spLocks noChangeArrowheads="1"/>
          </p:cNvSpPr>
          <p:nvPr/>
        </p:nvSpPr>
        <p:spPr bwMode="auto">
          <a:xfrm>
            <a:off x="539750" y="1700213"/>
            <a:ext cx="8064500" cy="261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spcAft>
                <a:spcPct val="45000"/>
              </a:spcAft>
              <a:buFontTx/>
              <a:buNone/>
            </a:pPr>
            <a:r>
              <a:rPr lang="it-IT" altLang="it-IT" sz="4800">
                <a:solidFill>
                  <a:schemeClr val="accent2"/>
                </a:solidFill>
              </a:rPr>
              <a:t>Emulsioni</a:t>
            </a:r>
          </a:p>
          <a:p>
            <a:pPr algn="ctr" eaLnBrk="1" hangingPunct="1">
              <a:spcBef>
                <a:spcPct val="0"/>
              </a:spcBef>
              <a:buFontTx/>
              <a:buNone/>
            </a:pPr>
            <a:r>
              <a:rPr lang="it-IT" altLang="it-IT">
                <a:solidFill>
                  <a:schemeClr val="accent2"/>
                </a:solidFill>
              </a:rPr>
              <a:t>(acqua/olio o olio/acqua </a:t>
            </a:r>
          </a:p>
          <a:p>
            <a:pPr algn="ctr" eaLnBrk="1" hangingPunct="1">
              <a:spcBef>
                <a:spcPct val="0"/>
              </a:spcBef>
              <a:buFontTx/>
              <a:buNone/>
            </a:pPr>
            <a:r>
              <a:rPr lang="it-IT" altLang="it-IT">
                <a:solidFill>
                  <a:schemeClr val="accent2"/>
                </a:solidFill>
              </a:rPr>
              <a:t>+</a:t>
            </a:r>
          </a:p>
          <a:p>
            <a:pPr algn="ctr" eaLnBrk="1" hangingPunct="1">
              <a:spcBef>
                <a:spcPct val="0"/>
              </a:spcBef>
              <a:buFontTx/>
              <a:buNone/>
            </a:pPr>
            <a:r>
              <a:rPr lang="it-IT" altLang="it-IT">
                <a:solidFill>
                  <a:schemeClr val="accent2"/>
                </a:solidFill>
              </a:rPr>
              <a:t> emulsionante)</a:t>
            </a:r>
            <a:endParaRPr lang="it-IT" altLang="it-IT" sz="2800">
              <a:solidFill>
                <a:schemeClr val="accent2"/>
              </a:solidFill>
            </a:endParaRPr>
          </a:p>
        </p:txBody>
      </p:sp>
      <p:sp>
        <p:nvSpPr>
          <p:cNvPr id="40964" name="Text Box 4">
            <a:extLst>
              <a:ext uri="{FF2B5EF4-FFF2-40B4-BE49-F238E27FC236}">
                <a16:creationId xmlns:a16="http://schemas.microsoft.com/office/drawing/2014/main" id="{3F9CBC64-04E5-4A37-9313-A0DC8A0BB41F}"/>
              </a:ext>
            </a:extLst>
          </p:cNvPr>
          <p:cNvSpPr txBox="1">
            <a:spLocks noChangeArrowheads="1"/>
          </p:cNvSpPr>
          <p:nvPr/>
        </p:nvSpPr>
        <p:spPr bwMode="auto">
          <a:xfrm>
            <a:off x="1006475" y="5157788"/>
            <a:ext cx="2592388" cy="11366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a:solidFill>
                  <a:schemeClr val="accent2"/>
                </a:solidFill>
              </a:rPr>
              <a:t>Creme</a:t>
            </a:r>
          </a:p>
          <a:p>
            <a:pPr algn="ctr" eaLnBrk="1" hangingPunct="1">
              <a:spcBef>
                <a:spcPct val="50000"/>
              </a:spcBef>
              <a:buFontTx/>
              <a:buNone/>
            </a:pPr>
            <a:r>
              <a:rPr lang="it-IT" altLang="it-IT" sz="2400">
                <a:solidFill>
                  <a:schemeClr val="accent2"/>
                </a:solidFill>
              </a:rPr>
              <a:t>- fluide</a:t>
            </a:r>
          </a:p>
        </p:txBody>
      </p:sp>
      <p:sp>
        <p:nvSpPr>
          <p:cNvPr id="40965" name="Text Box 6">
            <a:extLst>
              <a:ext uri="{FF2B5EF4-FFF2-40B4-BE49-F238E27FC236}">
                <a16:creationId xmlns:a16="http://schemas.microsoft.com/office/drawing/2014/main" id="{F42FE3BB-E08C-4F1C-949C-C2C9BFF841ED}"/>
              </a:ext>
            </a:extLst>
          </p:cNvPr>
          <p:cNvSpPr txBox="1">
            <a:spLocks noChangeArrowheads="1"/>
          </p:cNvSpPr>
          <p:nvPr/>
        </p:nvSpPr>
        <p:spPr bwMode="auto">
          <a:xfrm>
            <a:off x="4608513" y="5157788"/>
            <a:ext cx="3529012" cy="11366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a:solidFill>
                  <a:schemeClr val="accent2"/>
                </a:solidFill>
              </a:rPr>
              <a:t>Latti (emulsione)</a:t>
            </a:r>
          </a:p>
          <a:p>
            <a:pPr algn="ctr" eaLnBrk="1" hangingPunct="1">
              <a:spcBef>
                <a:spcPct val="50000"/>
              </a:spcBef>
              <a:buFontTx/>
              <a:buNone/>
            </a:pPr>
            <a:r>
              <a:rPr lang="it-IT" altLang="it-IT" sz="2400">
                <a:solidFill>
                  <a:schemeClr val="accent2"/>
                </a:solidFill>
              </a:rPr>
              <a:t>+ fluidi</a:t>
            </a:r>
          </a:p>
        </p:txBody>
      </p:sp>
      <p:sp>
        <p:nvSpPr>
          <p:cNvPr id="40966" name="Line 10">
            <a:extLst>
              <a:ext uri="{FF2B5EF4-FFF2-40B4-BE49-F238E27FC236}">
                <a16:creationId xmlns:a16="http://schemas.microsoft.com/office/drawing/2014/main" id="{F66AA111-CE82-4DA2-A416-268A44FEBE01}"/>
              </a:ext>
            </a:extLst>
          </p:cNvPr>
          <p:cNvSpPr>
            <a:spLocks noChangeShapeType="1"/>
          </p:cNvSpPr>
          <p:nvPr/>
        </p:nvSpPr>
        <p:spPr bwMode="auto">
          <a:xfrm flipH="1">
            <a:off x="3276600" y="4292600"/>
            <a:ext cx="1366838" cy="7207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40967" name="Line 13">
            <a:extLst>
              <a:ext uri="{FF2B5EF4-FFF2-40B4-BE49-F238E27FC236}">
                <a16:creationId xmlns:a16="http://schemas.microsoft.com/office/drawing/2014/main" id="{1871476A-F1C3-417A-ACCC-F3677160F45C}"/>
              </a:ext>
            </a:extLst>
          </p:cNvPr>
          <p:cNvSpPr>
            <a:spLocks noChangeShapeType="1"/>
          </p:cNvSpPr>
          <p:nvPr/>
        </p:nvSpPr>
        <p:spPr bwMode="auto">
          <a:xfrm>
            <a:off x="4643438" y="4292600"/>
            <a:ext cx="1441450" cy="7207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Tree>
  </p:cSld>
  <p:clrMapOvr>
    <a:masterClrMapping/>
  </p:clrMapOvr>
  <p:transition spd="slow">
    <p:strips dir="ru"/>
  </p:transition>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9AFE41-2A4B-4D48-3A90-E19DFDC4C739}"/>
              </a:ext>
            </a:extLst>
          </p:cNvPr>
          <p:cNvSpPr>
            <a:spLocks noGrp="1"/>
          </p:cNvSpPr>
          <p:nvPr>
            <p:ph type="title"/>
          </p:nvPr>
        </p:nvSpPr>
        <p:spPr/>
        <p:txBody>
          <a:bodyPr/>
          <a:lstStyle/>
          <a:p>
            <a:pPr algn="ctr"/>
            <a:r>
              <a:rPr lang="it-IT" dirty="0"/>
              <a:t>Vitiligine</a:t>
            </a:r>
          </a:p>
        </p:txBody>
      </p:sp>
      <p:sp>
        <p:nvSpPr>
          <p:cNvPr id="3" name="Segnaposto contenuto 2">
            <a:extLst>
              <a:ext uri="{FF2B5EF4-FFF2-40B4-BE49-F238E27FC236}">
                <a16:creationId xmlns:a16="http://schemas.microsoft.com/office/drawing/2014/main" id="{2F9A3CE7-C4CA-6DE0-B150-FE2E5C7BAD03}"/>
              </a:ext>
            </a:extLst>
          </p:cNvPr>
          <p:cNvSpPr>
            <a:spLocks noGrp="1"/>
          </p:cNvSpPr>
          <p:nvPr>
            <p:ph idx="1"/>
          </p:nvPr>
        </p:nvSpPr>
        <p:spPr/>
        <p:txBody>
          <a:bodyPr/>
          <a:lstStyle/>
          <a:p>
            <a:pPr eaLnBrk="1" hangingPunct="1">
              <a:spcBef>
                <a:spcPct val="50000"/>
              </a:spcBef>
            </a:pPr>
            <a:r>
              <a:rPr lang="it-IT" altLang="it-IT" sz="2800" dirty="0"/>
              <a:t>JAK/STAT </a:t>
            </a:r>
            <a:r>
              <a:rPr lang="it-IT" altLang="it-IT" sz="2800" dirty="0" err="1"/>
              <a:t>patway</a:t>
            </a:r>
            <a:r>
              <a:rPr lang="it-IT" altLang="it-IT" sz="2800" dirty="0"/>
              <a:t> target terapeutico?</a:t>
            </a:r>
          </a:p>
          <a:p>
            <a:pPr eaLnBrk="1" hangingPunct="1">
              <a:spcBef>
                <a:spcPct val="50000"/>
              </a:spcBef>
            </a:pPr>
            <a:r>
              <a:rPr lang="it-IT" altLang="it-IT" dirty="0"/>
              <a:t>Prime esperienze con </a:t>
            </a:r>
            <a:r>
              <a:rPr lang="it-IT" altLang="it-IT" dirty="0" err="1"/>
              <a:t>Tofacinib</a:t>
            </a:r>
            <a:r>
              <a:rPr lang="it-IT" altLang="it-IT" dirty="0"/>
              <a:t> (JAKi1/3) e </a:t>
            </a:r>
            <a:r>
              <a:rPr lang="it-IT" altLang="it-IT" dirty="0" err="1"/>
              <a:t>Ruxulotinib</a:t>
            </a:r>
            <a:r>
              <a:rPr lang="it-IT" altLang="it-IT" dirty="0"/>
              <a:t> (JAKi1/2) indicavano risultati incoraggianti</a:t>
            </a:r>
          </a:p>
          <a:p>
            <a:pPr eaLnBrk="1" hangingPunct="1">
              <a:spcBef>
                <a:spcPct val="50000"/>
              </a:spcBef>
            </a:pPr>
            <a:r>
              <a:rPr lang="it-IT" altLang="it-IT" sz="2800" dirty="0"/>
              <a:t>Pazienti trattati per altre patologie AR, MF</a:t>
            </a:r>
          </a:p>
          <a:p>
            <a:pPr eaLnBrk="1" hangingPunct="1">
              <a:spcBef>
                <a:spcPct val="50000"/>
              </a:spcBef>
            </a:pPr>
            <a:r>
              <a:rPr lang="it-IT" altLang="it-IT" dirty="0"/>
              <a:t>Stop farmaco </a:t>
            </a:r>
            <a:r>
              <a:rPr lang="it-IT" altLang="it-IT" dirty="0">
                <a:sym typeface="Wingdings" panose="05000000000000000000" pitchFamily="2" charset="2"/>
              </a:rPr>
              <a:t> stop effetto</a:t>
            </a:r>
            <a:r>
              <a:rPr lang="it-IT" altLang="it-IT" sz="2800" dirty="0"/>
              <a:t> </a:t>
            </a:r>
          </a:p>
        </p:txBody>
      </p:sp>
    </p:spTree>
    <p:extLst>
      <p:ext uri="{BB962C8B-B14F-4D97-AF65-F5344CB8AC3E}">
        <p14:creationId xmlns:p14="http://schemas.microsoft.com/office/powerpoint/2010/main" val="2484745643"/>
      </p:ext>
    </p:extLst>
  </p:cSld>
  <p:clrMapOvr>
    <a:masterClrMapping/>
  </p:clrMapOvr>
  <p:transition spd="slow">
    <p:strips dir="ru"/>
  </p:transition>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9AFE41-2A4B-4D48-3A90-E19DFDC4C739}"/>
              </a:ext>
            </a:extLst>
          </p:cNvPr>
          <p:cNvSpPr>
            <a:spLocks noGrp="1"/>
          </p:cNvSpPr>
          <p:nvPr>
            <p:ph type="title"/>
          </p:nvPr>
        </p:nvSpPr>
        <p:spPr/>
        <p:txBody>
          <a:bodyPr/>
          <a:lstStyle/>
          <a:p>
            <a:pPr algn="ctr"/>
            <a:r>
              <a:rPr lang="it-IT" dirty="0"/>
              <a:t>Vitiligine</a:t>
            </a:r>
          </a:p>
        </p:txBody>
      </p:sp>
      <p:sp>
        <p:nvSpPr>
          <p:cNvPr id="3" name="Segnaposto contenuto 2">
            <a:extLst>
              <a:ext uri="{FF2B5EF4-FFF2-40B4-BE49-F238E27FC236}">
                <a16:creationId xmlns:a16="http://schemas.microsoft.com/office/drawing/2014/main" id="{2F9A3CE7-C4CA-6DE0-B150-FE2E5C7BAD03}"/>
              </a:ext>
            </a:extLst>
          </p:cNvPr>
          <p:cNvSpPr>
            <a:spLocks noGrp="1"/>
          </p:cNvSpPr>
          <p:nvPr>
            <p:ph idx="1"/>
          </p:nvPr>
        </p:nvSpPr>
        <p:spPr/>
        <p:txBody>
          <a:bodyPr>
            <a:normAutofit fontScale="77500" lnSpcReduction="20000"/>
          </a:bodyPr>
          <a:lstStyle/>
          <a:p>
            <a:pPr eaLnBrk="1" hangingPunct="1">
              <a:spcBef>
                <a:spcPct val="50000"/>
              </a:spcBef>
            </a:pPr>
            <a:r>
              <a:rPr lang="it-IT" altLang="it-IT" sz="2800" dirty="0"/>
              <a:t>Trial </a:t>
            </a:r>
            <a:r>
              <a:rPr lang="it-IT" altLang="it-IT" dirty="0" err="1"/>
              <a:t>Ruxulotinib</a:t>
            </a:r>
            <a:r>
              <a:rPr lang="it-IT" altLang="it-IT" dirty="0"/>
              <a:t> topico (</a:t>
            </a:r>
            <a:r>
              <a:rPr lang="it-IT" altLang="it-IT" dirty="0" err="1"/>
              <a:t>Rothstein</a:t>
            </a:r>
            <a:r>
              <a:rPr lang="it-IT" altLang="it-IT" dirty="0"/>
              <a:t> et al JAAD 2017)</a:t>
            </a:r>
          </a:p>
          <a:p>
            <a:pPr eaLnBrk="1" hangingPunct="1">
              <a:spcBef>
                <a:spcPct val="50000"/>
              </a:spcBef>
            </a:pPr>
            <a:r>
              <a:rPr lang="it-IT" altLang="it-IT" dirty="0"/>
              <a:t>Diverse formulazioni 1.5% (2vv/die; 1vv/die) 0.15% (1vv/die)</a:t>
            </a:r>
          </a:p>
          <a:p>
            <a:pPr eaLnBrk="1" hangingPunct="1">
              <a:spcBef>
                <a:spcPct val="50000"/>
              </a:spcBef>
            </a:pPr>
            <a:r>
              <a:rPr lang="it-IT" altLang="it-IT" dirty="0"/>
              <a:t>Placebo</a:t>
            </a:r>
          </a:p>
          <a:p>
            <a:pPr eaLnBrk="1" hangingPunct="1">
              <a:spcBef>
                <a:spcPct val="50000"/>
              </a:spcBef>
            </a:pPr>
            <a:r>
              <a:rPr lang="it-IT" altLang="it-IT" dirty="0"/>
              <a:t>Vitiligine volto 0.5-3% della BSA nell’adulto</a:t>
            </a:r>
          </a:p>
          <a:p>
            <a:pPr eaLnBrk="1" hangingPunct="1">
              <a:spcBef>
                <a:spcPct val="50000"/>
              </a:spcBef>
            </a:pPr>
            <a:r>
              <a:rPr lang="it-IT" altLang="it-IT" dirty="0"/>
              <a:t>24 settimane di terapia</a:t>
            </a:r>
          </a:p>
          <a:p>
            <a:pPr eaLnBrk="1" hangingPunct="1">
              <a:spcBef>
                <a:spcPct val="50000"/>
              </a:spcBef>
            </a:pPr>
            <a:r>
              <a:rPr lang="it-IT" altLang="it-IT" dirty="0"/>
              <a:t>Superiorità della formulazione 1.5% (1-2 </a:t>
            </a:r>
            <a:r>
              <a:rPr lang="it-IT" altLang="it-IT" dirty="0" err="1"/>
              <a:t>vv</a:t>
            </a:r>
            <a:r>
              <a:rPr lang="it-IT" altLang="it-IT" dirty="0"/>
              <a:t>/die) rispetto al placebo</a:t>
            </a:r>
          </a:p>
          <a:p>
            <a:pPr eaLnBrk="1" hangingPunct="1">
              <a:spcBef>
                <a:spcPct val="50000"/>
              </a:spcBef>
            </a:pPr>
            <a:r>
              <a:rPr lang="it-IT" altLang="it-IT" dirty="0"/>
              <a:t>Miglioramento &gt; 50% dell’area affetta</a:t>
            </a:r>
          </a:p>
        </p:txBody>
      </p:sp>
    </p:spTree>
    <p:extLst>
      <p:ext uri="{BB962C8B-B14F-4D97-AF65-F5344CB8AC3E}">
        <p14:creationId xmlns:p14="http://schemas.microsoft.com/office/powerpoint/2010/main" val="3658474708"/>
      </p:ext>
    </p:extLst>
  </p:cSld>
  <p:clrMapOvr>
    <a:masterClrMapping/>
  </p:clrMapOvr>
  <p:transition spd="slow">
    <p:strips dir="ru"/>
  </p:transition>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9AFE41-2A4B-4D48-3A90-E19DFDC4C739}"/>
              </a:ext>
            </a:extLst>
          </p:cNvPr>
          <p:cNvSpPr>
            <a:spLocks noGrp="1"/>
          </p:cNvSpPr>
          <p:nvPr>
            <p:ph type="title"/>
          </p:nvPr>
        </p:nvSpPr>
        <p:spPr/>
        <p:txBody>
          <a:bodyPr/>
          <a:lstStyle/>
          <a:p>
            <a:pPr algn="ctr"/>
            <a:r>
              <a:rPr lang="it-IT" dirty="0"/>
              <a:t>Vitiligine</a:t>
            </a:r>
          </a:p>
        </p:txBody>
      </p:sp>
      <p:sp>
        <p:nvSpPr>
          <p:cNvPr id="3" name="Segnaposto contenuto 2">
            <a:extLst>
              <a:ext uri="{FF2B5EF4-FFF2-40B4-BE49-F238E27FC236}">
                <a16:creationId xmlns:a16="http://schemas.microsoft.com/office/drawing/2014/main" id="{2F9A3CE7-C4CA-6DE0-B150-FE2E5C7BAD03}"/>
              </a:ext>
            </a:extLst>
          </p:cNvPr>
          <p:cNvSpPr>
            <a:spLocks noGrp="1"/>
          </p:cNvSpPr>
          <p:nvPr>
            <p:ph idx="1"/>
          </p:nvPr>
        </p:nvSpPr>
        <p:spPr/>
        <p:txBody>
          <a:bodyPr>
            <a:normAutofit fontScale="70000" lnSpcReduction="20000"/>
          </a:bodyPr>
          <a:lstStyle/>
          <a:p>
            <a:pPr eaLnBrk="1" hangingPunct="1">
              <a:spcBef>
                <a:spcPct val="50000"/>
              </a:spcBef>
            </a:pPr>
            <a:r>
              <a:rPr lang="it-IT" altLang="it-IT" sz="2800" dirty="0"/>
              <a:t>Effetti avversi</a:t>
            </a:r>
          </a:p>
          <a:p>
            <a:pPr eaLnBrk="1" hangingPunct="1">
              <a:spcBef>
                <a:spcPct val="50000"/>
              </a:spcBef>
            </a:pPr>
            <a:endParaRPr lang="it-IT" altLang="it-IT" dirty="0"/>
          </a:p>
          <a:p>
            <a:pPr eaLnBrk="1" hangingPunct="1">
              <a:spcBef>
                <a:spcPct val="50000"/>
              </a:spcBef>
            </a:pPr>
            <a:r>
              <a:rPr lang="it-IT" altLang="it-IT" dirty="0"/>
              <a:t>Bruciore nel sito di applicazione (3-19%)</a:t>
            </a:r>
          </a:p>
          <a:p>
            <a:pPr eaLnBrk="1" hangingPunct="1">
              <a:spcBef>
                <a:spcPct val="50000"/>
              </a:spcBef>
            </a:pPr>
            <a:endParaRPr lang="it-IT" altLang="it-IT" dirty="0"/>
          </a:p>
          <a:p>
            <a:pPr eaLnBrk="1" hangingPunct="1">
              <a:spcBef>
                <a:spcPct val="50000"/>
              </a:spcBef>
            </a:pPr>
            <a:r>
              <a:rPr lang="it-IT" altLang="it-IT" dirty="0"/>
              <a:t>Reazione </a:t>
            </a:r>
            <a:r>
              <a:rPr lang="it-IT" altLang="it-IT" dirty="0" err="1"/>
              <a:t>acneiforme</a:t>
            </a:r>
            <a:r>
              <a:rPr lang="it-IT" altLang="it-IT" dirty="0"/>
              <a:t> (3-18%)</a:t>
            </a:r>
          </a:p>
          <a:p>
            <a:pPr eaLnBrk="1" hangingPunct="1">
              <a:spcBef>
                <a:spcPct val="50000"/>
              </a:spcBef>
            </a:pPr>
            <a:endParaRPr lang="it-IT" altLang="it-IT" dirty="0"/>
          </a:p>
          <a:p>
            <a:pPr eaLnBrk="1" hangingPunct="1">
              <a:spcBef>
                <a:spcPct val="50000"/>
              </a:spcBef>
            </a:pPr>
            <a:r>
              <a:rPr lang="it-IT" altLang="it-IT" dirty="0"/>
              <a:t>Approvato da FDA per la terapia della NSV in paziente &gt; 12 aa con BSA &lt;10%</a:t>
            </a:r>
          </a:p>
          <a:p>
            <a:pPr eaLnBrk="1" hangingPunct="1">
              <a:spcBef>
                <a:spcPct val="50000"/>
              </a:spcBef>
            </a:pPr>
            <a:endParaRPr lang="it-IT" altLang="it-IT" dirty="0"/>
          </a:p>
          <a:p>
            <a:pPr eaLnBrk="1" hangingPunct="1">
              <a:spcBef>
                <a:spcPct val="50000"/>
              </a:spcBef>
            </a:pPr>
            <a:r>
              <a:rPr lang="it-IT" altLang="it-IT" dirty="0"/>
              <a:t>Associazione con fototerapia risposta alla </a:t>
            </a:r>
            <a:r>
              <a:rPr lang="it-IT" altLang="it-IT" dirty="0" err="1"/>
              <a:t>ripigmentazione</a:t>
            </a:r>
            <a:r>
              <a:rPr lang="it-IT" altLang="it-IT" dirty="0"/>
              <a:t> (&gt;50%) dal 57.8 al 88.9%</a:t>
            </a:r>
          </a:p>
        </p:txBody>
      </p:sp>
    </p:spTree>
    <p:extLst>
      <p:ext uri="{BB962C8B-B14F-4D97-AF65-F5344CB8AC3E}">
        <p14:creationId xmlns:p14="http://schemas.microsoft.com/office/powerpoint/2010/main" val="1209102605"/>
      </p:ext>
    </p:extLst>
  </p:cSld>
  <p:clrMapOvr>
    <a:masterClrMapping/>
  </p:clrMapOvr>
  <p:transition spd="slow">
    <p:strips dir="ru"/>
  </p:transition>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86F598BA-EAEC-51D2-C047-801DAAB0E8EC}"/>
              </a:ext>
            </a:extLst>
          </p:cNvPr>
          <p:cNvPicPr>
            <a:picLocks noChangeAspect="1"/>
          </p:cNvPicPr>
          <p:nvPr/>
        </p:nvPicPr>
        <p:blipFill>
          <a:blip r:embed="rId2">
            <a:lum bright="-20000" contrast="40000"/>
          </a:blip>
          <a:stretch>
            <a:fillRect/>
          </a:stretch>
        </p:blipFill>
        <p:spPr>
          <a:xfrm>
            <a:off x="0" y="66368"/>
            <a:ext cx="5615189" cy="2144332"/>
          </a:xfrm>
          <a:prstGeom prst="rect">
            <a:avLst/>
          </a:prstGeom>
        </p:spPr>
      </p:pic>
      <p:pic>
        <p:nvPicPr>
          <p:cNvPr id="7" name="Immagine 6">
            <a:extLst>
              <a:ext uri="{FF2B5EF4-FFF2-40B4-BE49-F238E27FC236}">
                <a16:creationId xmlns:a16="http://schemas.microsoft.com/office/drawing/2014/main" id="{E4026860-6E1F-8980-CB11-37424DFFF8F9}"/>
              </a:ext>
            </a:extLst>
          </p:cNvPr>
          <p:cNvPicPr>
            <a:picLocks noChangeAspect="1"/>
          </p:cNvPicPr>
          <p:nvPr/>
        </p:nvPicPr>
        <p:blipFill>
          <a:blip r:embed="rId3">
            <a:lum bright="-20000" contrast="40000"/>
          </a:blip>
          <a:stretch>
            <a:fillRect/>
          </a:stretch>
        </p:blipFill>
        <p:spPr>
          <a:xfrm>
            <a:off x="0" y="2308537"/>
            <a:ext cx="5615189" cy="2626459"/>
          </a:xfrm>
          <a:prstGeom prst="rect">
            <a:avLst/>
          </a:prstGeom>
        </p:spPr>
      </p:pic>
      <p:pic>
        <p:nvPicPr>
          <p:cNvPr id="9" name="Immagine 8">
            <a:extLst>
              <a:ext uri="{FF2B5EF4-FFF2-40B4-BE49-F238E27FC236}">
                <a16:creationId xmlns:a16="http://schemas.microsoft.com/office/drawing/2014/main" id="{5A4EF77B-C07B-9055-82B1-20AA1FBCBDC0}"/>
              </a:ext>
            </a:extLst>
          </p:cNvPr>
          <p:cNvPicPr>
            <a:picLocks noChangeAspect="1"/>
          </p:cNvPicPr>
          <p:nvPr/>
        </p:nvPicPr>
        <p:blipFill>
          <a:blip r:embed="rId4">
            <a:lum bright="-20000" contrast="40000"/>
          </a:blip>
          <a:stretch>
            <a:fillRect/>
          </a:stretch>
        </p:blipFill>
        <p:spPr>
          <a:xfrm>
            <a:off x="5784968" y="260000"/>
            <a:ext cx="3359032" cy="2726894"/>
          </a:xfrm>
          <a:prstGeom prst="rect">
            <a:avLst/>
          </a:prstGeom>
        </p:spPr>
      </p:pic>
      <p:pic>
        <p:nvPicPr>
          <p:cNvPr id="11" name="Immagine 10">
            <a:extLst>
              <a:ext uri="{FF2B5EF4-FFF2-40B4-BE49-F238E27FC236}">
                <a16:creationId xmlns:a16="http://schemas.microsoft.com/office/drawing/2014/main" id="{23BCE486-12C8-BF35-29A5-E7899F2E1B7F}"/>
              </a:ext>
            </a:extLst>
          </p:cNvPr>
          <p:cNvPicPr>
            <a:picLocks noChangeAspect="1"/>
          </p:cNvPicPr>
          <p:nvPr/>
        </p:nvPicPr>
        <p:blipFill>
          <a:blip r:embed="rId5"/>
          <a:stretch>
            <a:fillRect/>
          </a:stretch>
        </p:blipFill>
        <p:spPr>
          <a:xfrm>
            <a:off x="1746264" y="5032833"/>
            <a:ext cx="6617854" cy="1758799"/>
          </a:xfrm>
          <a:prstGeom prst="rect">
            <a:avLst/>
          </a:prstGeom>
        </p:spPr>
      </p:pic>
    </p:spTree>
    <p:extLst>
      <p:ext uri="{BB962C8B-B14F-4D97-AF65-F5344CB8AC3E}">
        <p14:creationId xmlns:p14="http://schemas.microsoft.com/office/powerpoint/2010/main" val="1292238174"/>
      </p:ext>
    </p:extLst>
  </p:cSld>
  <p:clrMapOvr>
    <a:masterClrMapping/>
  </p:clrMapOvr>
  <p:transition spd="slow">
    <p:strips dir="ru"/>
  </p:transition>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2C6858C3-1E73-740C-4D4B-44A450CDB429}"/>
              </a:ext>
            </a:extLst>
          </p:cNvPr>
          <p:cNvPicPr>
            <a:picLocks noChangeAspect="1"/>
          </p:cNvPicPr>
          <p:nvPr/>
        </p:nvPicPr>
        <p:blipFill rotWithShape="1">
          <a:blip r:embed="rId2">
            <a:lum bright="-20000" contrast="40000"/>
          </a:blip>
          <a:srcRect b="58201"/>
          <a:stretch/>
        </p:blipFill>
        <p:spPr>
          <a:xfrm>
            <a:off x="0" y="0"/>
            <a:ext cx="5951676" cy="3126659"/>
          </a:xfrm>
          <a:prstGeom prst="rect">
            <a:avLst/>
          </a:prstGeom>
        </p:spPr>
      </p:pic>
      <p:pic>
        <p:nvPicPr>
          <p:cNvPr id="4" name="Immagine 3">
            <a:extLst>
              <a:ext uri="{FF2B5EF4-FFF2-40B4-BE49-F238E27FC236}">
                <a16:creationId xmlns:a16="http://schemas.microsoft.com/office/drawing/2014/main" id="{8D47859D-CF24-4BBA-0667-098A47E0A522}"/>
              </a:ext>
            </a:extLst>
          </p:cNvPr>
          <p:cNvPicPr>
            <a:picLocks noChangeAspect="1"/>
          </p:cNvPicPr>
          <p:nvPr/>
        </p:nvPicPr>
        <p:blipFill rotWithShape="1">
          <a:blip r:embed="rId2">
            <a:lum bright="-20000" contrast="40000"/>
          </a:blip>
          <a:srcRect t="41635" b="8878"/>
          <a:stretch/>
        </p:blipFill>
        <p:spPr>
          <a:xfrm>
            <a:off x="3161073" y="3126659"/>
            <a:ext cx="5951676" cy="3701786"/>
          </a:xfrm>
          <a:prstGeom prst="rect">
            <a:avLst/>
          </a:prstGeom>
        </p:spPr>
      </p:pic>
    </p:spTree>
    <p:extLst>
      <p:ext uri="{BB962C8B-B14F-4D97-AF65-F5344CB8AC3E}">
        <p14:creationId xmlns:p14="http://schemas.microsoft.com/office/powerpoint/2010/main" val="2025034234"/>
      </p:ext>
    </p:extLst>
  </p:cSld>
  <p:clrMapOvr>
    <a:masterClrMapping/>
  </p:clrMapOvr>
  <p:transition spd="slow">
    <p:strips dir="ru"/>
  </p:transition>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BC1246EF-BE94-2C0B-DB44-F0F798D60E8C}"/>
              </a:ext>
            </a:extLst>
          </p:cNvPr>
          <p:cNvPicPr>
            <a:picLocks noChangeAspect="1"/>
          </p:cNvPicPr>
          <p:nvPr/>
        </p:nvPicPr>
        <p:blipFill>
          <a:blip r:embed="rId2">
            <a:lum bright="-20000" contrast="40000"/>
          </a:blip>
          <a:stretch>
            <a:fillRect/>
          </a:stretch>
        </p:blipFill>
        <p:spPr>
          <a:xfrm>
            <a:off x="259932" y="259274"/>
            <a:ext cx="5672658" cy="2070971"/>
          </a:xfrm>
          <a:prstGeom prst="rect">
            <a:avLst/>
          </a:prstGeom>
        </p:spPr>
      </p:pic>
      <p:pic>
        <p:nvPicPr>
          <p:cNvPr id="7" name="Immagine 6">
            <a:extLst>
              <a:ext uri="{FF2B5EF4-FFF2-40B4-BE49-F238E27FC236}">
                <a16:creationId xmlns:a16="http://schemas.microsoft.com/office/drawing/2014/main" id="{44C4A0E8-2E74-8347-4C18-C412991FF504}"/>
              </a:ext>
            </a:extLst>
          </p:cNvPr>
          <p:cNvPicPr>
            <a:picLocks noChangeAspect="1"/>
          </p:cNvPicPr>
          <p:nvPr/>
        </p:nvPicPr>
        <p:blipFill>
          <a:blip r:embed="rId3">
            <a:lum bright="-20000" contrast="40000"/>
          </a:blip>
          <a:stretch>
            <a:fillRect/>
          </a:stretch>
        </p:blipFill>
        <p:spPr>
          <a:xfrm>
            <a:off x="259931" y="2548632"/>
            <a:ext cx="7999165" cy="2634646"/>
          </a:xfrm>
          <a:prstGeom prst="rect">
            <a:avLst/>
          </a:prstGeom>
        </p:spPr>
      </p:pic>
    </p:spTree>
    <p:extLst>
      <p:ext uri="{BB962C8B-B14F-4D97-AF65-F5344CB8AC3E}">
        <p14:creationId xmlns:p14="http://schemas.microsoft.com/office/powerpoint/2010/main" val="2353670431"/>
      </p:ext>
    </p:extLst>
  </p:cSld>
  <p:clrMapOvr>
    <a:masterClrMapping/>
  </p:clrMapOvr>
  <p:transition spd="slow">
    <p:strips dir="ru"/>
  </p:transition>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008C3D3-1107-C4E9-DCE5-201B641F0F90}"/>
              </a:ext>
            </a:extLst>
          </p:cNvPr>
          <p:cNvPicPr>
            <a:picLocks noChangeAspect="1"/>
          </p:cNvPicPr>
          <p:nvPr/>
        </p:nvPicPr>
        <p:blipFill>
          <a:blip r:embed="rId2">
            <a:lum bright="-20000" contrast="40000"/>
          </a:blip>
          <a:stretch>
            <a:fillRect/>
          </a:stretch>
        </p:blipFill>
        <p:spPr>
          <a:xfrm>
            <a:off x="276548" y="253802"/>
            <a:ext cx="8076425" cy="5547229"/>
          </a:xfrm>
          <a:prstGeom prst="rect">
            <a:avLst/>
          </a:prstGeom>
        </p:spPr>
      </p:pic>
    </p:spTree>
    <p:extLst>
      <p:ext uri="{BB962C8B-B14F-4D97-AF65-F5344CB8AC3E}">
        <p14:creationId xmlns:p14="http://schemas.microsoft.com/office/powerpoint/2010/main" val="2110718657"/>
      </p:ext>
    </p:extLst>
  </p:cSld>
  <p:clrMapOvr>
    <a:masterClrMapping/>
  </p:clrMapOvr>
  <p:transition spd="slow">
    <p:strips dir="ru"/>
  </p:transition>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DF2A594-E9CD-CCD3-00FC-B24DA821F40C}"/>
              </a:ext>
            </a:extLst>
          </p:cNvPr>
          <p:cNvPicPr>
            <a:picLocks noChangeAspect="1"/>
          </p:cNvPicPr>
          <p:nvPr/>
        </p:nvPicPr>
        <p:blipFill>
          <a:blip r:embed="rId2">
            <a:lum bright="-20000" contrast="40000"/>
          </a:blip>
          <a:stretch>
            <a:fillRect/>
          </a:stretch>
        </p:blipFill>
        <p:spPr>
          <a:xfrm>
            <a:off x="-1" y="145583"/>
            <a:ext cx="6361665" cy="1771707"/>
          </a:xfrm>
          <a:prstGeom prst="rect">
            <a:avLst/>
          </a:prstGeom>
        </p:spPr>
      </p:pic>
      <p:pic>
        <p:nvPicPr>
          <p:cNvPr id="5" name="Immagine 4">
            <a:extLst>
              <a:ext uri="{FF2B5EF4-FFF2-40B4-BE49-F238E27FC236}">
                <a16:creationId xmlns:a16="http://schemas.microsoft.com/office/drawing/2014/main" id="{386FF873-8947-DE12-884B-D931D3ACB3F2}"/>
              </a:ext>
            </a:extLst>
          </p:cNvPr>
          <p:cNvPicPr>
            <a:picLocks noChangeAspect="1"/>
          </p:cNvPicPr>
          <p:nvPr/>
        </p:nvPicPr>
        <p:blipFill>
          <a:blip r:embed="rId3">
            <a:lum bright="-20000" contrast="40000"/>
          </a:blip>
          <a:stretch>
            <a:fillRect/>
          </a:stretch>
        </p:blipFill>
        <p:spPr>
          <a:xfrm>
            <a:off x="-1" y="2390726"/>
            <a:ext cx="4375355" cy="4676411"/>
          </a:xfrm>
          <a:prstGeom prst="rect">
            <a:avLst/>
          </a:prstGeom>
        </p:spPr>
      </p:pic>
      <p:pic>
        <p:nvPicPr>
          <p:cNvPr id="7" name="Immagine 6">
            <a:extLst>
              <a:ext uri="{FF2B5EF4-FFF2-40B4-BE49-F238E27FC236}">
                <a16:creationId xmlns:a16="http://schemas.microsoft.com/office/drawing/2014/main" id="{4876AC27-9149-5A7E-77C3-4F0E262805C4}"/>
              </a:ext>
            </a:extLst>
          </p:cNvPr>
          <p:cNvPicPr>
            <a:picLocks noChangeAspect="1"/>
          </p:cNvPicPr>
          <p:nvPr/>
        </p:nvPicPr>
        <p:blipFill>
          <a:blip r:embed="rId4">
            <a:lum bright="-20000" contrast="40000"/>
          </a:blip>
          <a:stretch>
            <a:fillRect/>
          </a:stretch>
        </p:blipFill>
        <p:spPr>
          <a:xfrm>
            <a:off x="4572000" y="2390725"/>
            <a:ext cx="4267200" cy="4469027"/>
          </a:xfrm>
          <a:prstGeom prst="rect">
            <a:avLst/>
          </a:prstGeom>
        </p:spPr>
      </p:pic>
      <p:pic>
        <p:nvPicPr>
          <p:cNvPr id="9" name="Immagine 8">
            <a:extLst>
              <a:ext uri="{FF2B5EF4-FFF2-40B4-BE49-F238E27FC236}">
                <a16:creationId xmlns:a16="http://schemas.microsoft.com/office/drawing/2014/main" id="{41BAA323-D0EC-D5F0-ECF4-32422954DF6B}"/>
              </a:ext>
            </a:extLst>
          </p:cNvPr>
          <p:cNvPicPr>
            <a:picLocks noChangeAspect="1"/>
          </p:cNvPicPr>
          <p:nvPr/>
        </p:nvPicPr>
        <p:blipFill>
          <a:blip r:embed="rId5">
            <a:lum bright="-20000" contrast="40000"/>
          </a:blip>
          <a:stretch>
            <a:fillRect/>
          </a:stretch>
        </p:blipFill>
        <p:spPr>
          <a:xfrm>
            <a:off x="2347124" y="3884116"/>
            <a:ext cx="4449752" cy="1087989"/>
          </a:xfrm>
          <a:prstGeom prst="rect">
            <a:avLst/>
          </a:prstGeom>
        </p:spPr>
      </p:pic>
    </p:spTree>
    <p:extLst>
      <p:ext uri="{BB962C8B-B14F-4D97-AF65-F5344CB8AC3E}">
        <p14:creationId xmlns:p14="http://schemas.microsoft.com/office/powerpoint/2010/main" val="1389598090"/>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47C80976-17D7-2C25-C647-4DBF281489BB}"/>
              </a:ext>
            </a:extLst>
          </p:cNvPr>
          <p:cNvPicPr>
            <a:picLocks noChangeAspect="1"/>
          </p:cNvPicPr>
          <p:nvPr/>
        </p:nvPicPr>
        <p:blipFill>
          <a:blip r:embed="rId2"/>
          <a:stretch>
            <a:fillRect/>
          </a:stretch>
        </p:blipFill>
        <p:spPr>
          <a:xfrm>
            <a:off x="218941" y="189963"/>
            <a:ext cx="8600594" cy="6399555"/>
          </a:xfrm>
          <a:prstGeom prst="rect">
            <a:avLst/>
          </a:prstGeom>
        </p:spPr>
      </p:pic>
    </p:spTree>
    <p:extLst>
      <p:ext uri="{BB962C8B-B14F-4D97-AF65-F5344CB8AC3E}">
        <p14:creationId xmlns:p14="http://schemas.microsoft.com/office/powerpoint/2010/main" val="3189175796"/>
      </p:ext>
    </p:extLst>
  </p:cSld>
  <p:clrMapOvr>
    <a:masterClrMapping/>
  </p:clrMapOvr>
  <p:transition spd="slow">
    <p:strips dir="ru"/>
  </p:transition>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AC2A9306-4956-7736-4199-1BBFA9A5DC16}"/>
              </a:ext>
            </a:extLst>
          </p:cNvPr>
          <p:cNvPicPr>
            <a:picLocks noChangeAspect="1"/>
          </p:cNvPicPr>
          <p:nvPr/>
        </p:nvPicPr>
        <p:blipFill>
          <a:blip r:embed="rId2">
            <a:lum bright="-20000" contrast="40000"/>
          </a:blip>
          <a:stretch>
            <a:fillRect/>
          </a:stretch>
        </p:blipFill>
        <p:spPr>
          <a:xfrm>
            <a:off x="1115961" y="876468"/>
            <a:ext cx="6912078" cy="5105063"/>
          </a:xfrm>
          <a:prstGeom prst="rect">
            <a:avLst/>
          </a:prstGeom>
        </p:spPr>
      </p:pic>
    </p:spTree>
    <p:extLst>
      <p:ext uri="{BB962C8B-B14F-4D97-AF65-F5344CB8AC3E}">
        <p14:creationId xmlns:p14="http://schemas.microsoft.com/office/powerpoint/2010/main" val="1104148857"/>
      </p:ext>
    </p:extLst>
  </p:cSld>
  <p:clrMapOvr>
    <a:masterClrMapping/>
  </p:clrMapOvr>
  <p:transition spd="slow">
    <p:strips dir="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D7DDC7B8-E924-443F-AB8A-20748F6AFD67}"/>
              </a:ext>
            </a:extLst>
          </p:cNvPr>
          <p:cNvSpPr>
            <a:spLocks noGrp="1" noChangeArrowheads="1"/>
          </p:cNvSpPr>
          <p:nvPr>
            <p:ph type="title"/>
          </p:nvPr>
        </p:nvSpPr>
        <p:spPr/>
        <p:txBody>
          <a:bodyPr/>
          <a:lstStyle/>
          <a:p>
            <a:pPr eaLnBrk="1" hangingPunct="1"/>
            <a:r>
              <a:rPr lang="it-IT" altLang="it-IT" b="1" dirty="0">
                <a:solidFill>
                  <a:srgbClr val="FF0000"/>
                </a:solidFill>
              </a:rPr>
              <a:t>Emulsioni </a:t>
            </a:r>
          </a:p>
        </p:txBody>
      </p:sp>
      <p:sp>
        <p:nvSpPr>
          <p:cNvPr id="41987" name="Rectangle 3">
            <a:extLst>
              <a:ext uri="{FF2B5EF4-FFF2-40B4-BE49-F238E27FC236}">
                <a16:creationId xmlns:a16="http://schemas.microsoft.com/office/drawing/2014/main" id="{C95376C3-86A7-40AD-AC42-6F17859E2632}"/>
              </a:ext>
            </a:extLst>
          </p:cNvPr>
          <p:cNvSpPr>
            <a:spLocks noGrp="1" noChangeArrowheads="1"/>
          </p:cNvSpPr>
          <p:nvPr>
            <p:ph type="body" idx="1"/>
          </p:nvPr>
        </p:nvSpPr>
        <p:spPr/>
        <p:txBody>
          <a:bodyPr/>
          <a:lstStyle/>
          <a:p>
            <a:pPr eaLnBrk="1" hangingPunct="1"/>
            <a:r>
              <a:rPr lang="it-IT" altLang="it-IT" b="1" dirty="0">
                <a:solidFill>
                  <a:schemeClr val="accent2"/>
                </a:solidFill>
              </a:rPr>
              <a:t>Date dall’insieme di due liquidi </a:t>
            </a:r>
          </a:p>
          <a:p>
            <a:pPr eaLnBrk="1" hangingPunct="1"/>
            <a:r>
              <a:rPr lang="it-IT" altLang="it-IT" b="1" dirty="0">
                <a:solidFill>
                  <a:schemeClr val="accent2"/>
                </a:solidFill>
              </a:rPr>
              <a:t>Fase </a:t>
            </a:r>
            <a:r>
              <a:rPr lang="it-IT" altLang="it-IT" b="1" dirty="0" err="1">
                <a:solidFill>
                  <a:schemeClr val="accent2"/>
                </a:solidFill>
              </a:rPr>
              <a:t>idrofilica</a:t>
            </a:r>
            <a:r>
              <a:rPr lang="it-IT" altLang="it-IT" b="1" dirty="0">
                <a:solidFill>
                  <a:schemeClr val="accent2"/>
                </a:solidFill>
              </a:rPr>
              <a:t> (fase acquosa o W)</a:t>
            </a:r>
          </a:p>
          <a:p>
            <a:pPr eaLnBrk="1" hangingPunct="1"/>
            <a:r>
              <a:rPr lang="it-IT" altLang="it-IT" b="1" dirty="0">
                <a:solidFill>
                  <a:schemeClr val="accent2"/>
                </a:solidFill>
              </a:rPr>
              <a:t>Fase idrofobica (fase oleosa o </a:t>
            </a:r>
            <a:r>
              <a:rPr lang="it-IT" altLang="it-IT" b="1" dirty="0" err="1">
                <a:solidFill>
                  <a:schemeClr val="accent2"/>
                </a:solidFill>
              </a:rPr>
              <a:t>O</a:t>
            </a:r>
            <a:r>
              <a:rPr lang="it-IT" altLang="it-IT" b="1" dirty="0">
                <a:solidFill>
                  <a:schemeClr val="accent2"/>
                </a:solidFill>
              </a:rPr>
              <a:t>)</a:t>
            </a:r>
          </a:p>
          <a:p>
            <a:pPr eaLnBrk="1" hangingPunct="1"/>
            <a:r>
              <a:rPr lang="it-IT" altLang="it-IT" b="1" dirty="0">
                <a:solidFill>
                  <a:schemeClr val="accent2"/>
                </a:solidFill>
              </a:rPr>
              <a:t>Aspetto bianco-latteo</a:t>
            </a:r>
          </a:p>
          <a:p>
            <a:pPr eaLnBrk="1" hangingPunct="1"/>
            <a:r>
              <a:rPr lang="it-IT" altLang="it-IT" b="1" dirty="0">
                <a:solidFill>
                  <a:schemeClr val="accent2"/>
                </a:solidFill>
              </a:rPr>
              <a:t>A seconda della prevalenza di una delle due fasi abbiamo emulsioni W/O oppure O/W</a:t>
            </a:r>
          </a:p>
        </p:txBody>
      </p:sp>
    </p:spTree>
  </p:cSld>
  <p:clrMapOvr>
    <a:masterClrMapping/>
  </p:clrMapOvr>
  <p:transition spd="slow">
    <p:strips dir="ru"/>
  </p:transition>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CD672767-16C9-8E6B-63E5-F3D973C24EBD}"/>
              </a:ext>
            </a:extLst>
          </p:cNvPr>
          <p:cNvPicPr>
            <a:picLocks noChangeAspect="1"/>
          </p:cNvPicPr>
          <p:nvPr/>
        </p:nvPicPr>
        <p:blipFill>
          <a:blip r:embed="rId2">
            <a:lum bright="-20000" contrast="40000"/>
          </a:blip>
          <a:stretch>
            <a:fillRect/>
          </a:stretch>
        </p:blipFill>
        <p:spPr>
          <a:xfrm>
            <a:off x="0" y="135642"/>
            <a:ext cx="4354231" cy="3158163"/>
          </a:xfrm>
          <a:prstGeom prst="rect">
            <a:avLst/>
          </a:prstGeom>
        </p:spPr>
      </p:pic>
      <p:pic>
        <p:nvPicPr>
          <p:cNvPr id="5" name="Immagine 4">
            <a:extLst>
              <a:ext uri="{FF2B5EF4-FFF2-40B4-BE49-F238E27FC236}">
                <a16:creationId xmlns:a16="http://schemas.microsoft.com/office/drawing/2014/main" id="{995B5139-B227-3653-DCCB-ED9495B4B39D}"/>
              </a:ext>
            </a:extLst>
          </p:cNvPr>
          <p:cNvPicPr>
            <a:picLocks noChangeAspect="1"/>
          </p:cNvPicPr>
          <p:nvPr/>
        </p:nvPicPr>
        <p:blipFill>
          <a:blip r:embed="rId3">
            <a:lum bright="-20000" contrast="40000"/>
          </a:blip>
          <a:stretch>
            <a:fillRect/>
          </a:stretch>
        </p:blipFill>
        <p:spPr>
          <a:xfrm>
            <a:off x="4666306" y="2402324"/>
            <a:ext cx="3730442" cy="4355973"/>
          </a:xfrm>
          <a:prstGeom prst="rect">
            <a:avLst/>
          </a:prstGeom>
        </p:spPr>
      </p:pic>
    </p:spTree>
    <p:extLst>
      <p:ext uri="{BB962C8B-B14F-4D97-AF65-F5344CB8AC3E}">
        <p14:creationId xmlns:p14="http://schemas.microsoft.com/office/powerpoint/2010/main" val="3769445158"/>
      </p:ext>
    </p:extLst>
  </p:cSld>
  <p:clrMapOvr>
    <a:masterClrMapping/>
  </p:clrMapOvr>
  <p:transition spd="slow">
    <p:strips dir="ru"/>
  </p:transition>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9AFE41-2A4B-4D48-3A90-E19DFDC4C739}"/>
              </a:ext>
            </a:extLst>
          </p:cNvPr>
          <p:cNvSpPr>
            <a:spLocks noGrp="1"/>
          </p:cNvSpPr>
          <p:nvPr>
            <p:ph type="title"/>
          </p:nvPr>
        </p:nvSpPr>
        <p:spPr>
          <a:xfrm>
            <a:off x="628650" y="178312"/>
            <a:ext cx="7886700" cy="1325563"/>
          </a:xfrm>
        </p:spPr>
        <p:txBody>
          <a:bodyPr/>
          <a:lstStyle/>
          <a:p>
            <a:pPr algn="ctr"/>
            <a:r>
              <a:rPr lang="it-IT" dirty="0"/>
              <a:t>Vitiligine</a:t>
            </a:r>
          </a:p>
        </p:txBody>
      </p:sp>
      <p:sp>
        <p:nvSpPr>
          <p:cNvPr id="3" name="Segnaposto contenuto 2">
            <a:extLst>
              <a:ext uri="{FF2B5EF4-FFF2-40B4-BE49-F238E27FC236}">
                <a16:creationId xmlns:a16="http://schemas.microsoft.com/office/drawing/2014/main" id="{2F9A3CE7-C4CA-6DE0-B150-FE2E5C7BAD03}"/>
              </a:ext>
            </a:extLst>
          </p:cNvPr>
          <p:cNvSpPr>
            <a:spLocks noGrp="1"/>
          </p:cNvSpPr>
          <p:nvPr>
            <p:ph idx="1"/>
          </p:nvPr>
        </p:nvSpPr>
        <p:spPr>
          <a:xfrm>
            <a:off x="628650" y="1482143"/>
            <a:ext cx="2842137" cy="4694820"/>
          </a:xfrm>
        </p:spPr>
        <p:txBody>
          <a:bodyPr>
            <a:normAutofit fontScale="77500" lnSpcReduction="20000"/>
          </a:bodyPr>
          <a:lstStyle/>
          <a:p>
            <a:pPr eaLnBrk="1" hangingPunct="1">
              <a:spcBef>
                <a:spcPct val="50000"/>
              </a:spcBef>
            </a:pPr>
            <a:r>
              <a:rPr lang="it-IT" altLang="it-IT" sz="2800" dirty="0" err="1"/>
              <a:t>Tofacitinib</a:t>
            </a:r>
            <a:r>
              <a:rPr lang="it-IT" altLang="it-IT" sz="2800" dirty="0"/>
              <a:t> + UVB</a:t>
            </a:r>
          </a:p>
          <a:p>
            <a:pPr eaLnBrk="1" hangingPunct="1">
              <a:spcBef>
                <a:spcPct val="50000"/>
              </a:spcBef>
            </a:pPr>
            <a:r>
              <a:rPr lang="it-IT" altLang="it-IT" dirty="0"/>
              <a:t>5 mg 2 </a:t>
            </a:r>
            <a:r>
              <a:rPr lang="it-IT" altLang="it-IT" dirty="0" err="1"/>
              <a:t>vv</a:t>
            </a:r>
            <a:r>
              <a:rPr lang="it-IT" altLang="it-IT" dirty="0"/>
              <a:t>/die</a:t>
            </a:r>
          </a:p>
          <a:p>
            <a:pPr eaLnBrk="1" hangingPunct="1">
              <a:spcBef>
                <a:spcPct val="50000"/>
              </a:spcBef>
            </a:pPr>
            <a:r>
              <a:rPr lang="it-IT" altLang="it-IT" dirty="0"/>
              <a:t>PO</a:t>
            </a:r>
          </a:p>
          <a:p>
            <a:pPr eaLnBrk="1" hangingPunct="1">
              <a:spcBef>
                <a:spcPct val="50000"/>
              </a:spcBef>
            </a:pPr>
            <a:r>
              <a:rPr lang="it-IT" altLang="it-IT" dirty="0"/>
              <a:t>NO reazione avverse </a:t>
            </a:r>
          </a:p>
          <a:p>
            <a:pPr eaLnBrk="1" hangingPunct="1">
              <a:spcBef>
                <a:spcPct val="50000"/>
              </a:spcBef>
            </a:pPr>
            <a:r>
              <a:rPr lang="it-IT" altLang="it-IT" dirty="0"/>
              <a:t>FU 5 anni</a:t>
            </a:r>
          </a:p>
          <a:p>
            <a:pPr eaLnBrk="1" hangingPunct="1">
              <a:spcBef>
                <a:spcPct val="50000"/>
              </a:spcBef>
            </a:pPr>
            <a:r>
              <a:rPr lang="it-IT" altLang="it-IT" dirty="0"/>
              <a:t>NO relapse</a:t>
            </a:r>
          </a:p>
          <a:p>
            <a:pPr eaLnBrk="1" hangingPunct="1">
              <a:spcBef>
                <a:spcPct val="50000"/>
              </a:spcBef>
            </a:pPr>
            <a:r>
              <a:rPr lang="it-IT" altLang="it-IT" dirty="0"/>
              <a:t>Aree a più rapida </a:t>
            </a:r>
            <a:r>
              <a:rPr lang="it-IT" altLang="it-IT" dirty="0" err="1"/>
              <a:t>repigmentazione</a:t>
            </a:r>
            <a:r>
              <a:rPr lang="it-IT" altLang="it-IT" dirty="0"/>
              <a:t>: foto-esposte</a:t>
            </a:r>
          </a:p>
        </p:txBody>
      </p:sp>
      <p:pic>
        <p:nvPicPr>
          <p:cNvPr id="5" name="Immagine 4">
            <a:extLst>
              <a:ext uri="{FF2B5EF4-FFF2-40B4-BE49-F238E27FC236}">
                <a16:creationId xmlns:a16="http://schemas.microsoft.com/office/drawing/2014/main" id="{0CC44E37-D431-20DE-83DA-285558F5A939}"/>
              </a:ext>
            </a:extLst>
          </p:cNvPr>
          <p:cNvPicPr>
            <a:picLocks noChangeAspect="1"/>
          </p:cNvPicPr>
          <p:nvPr/>
        </p:nvPicPr>
        <p:blipFill>
          <a:blip r:embed="rId2">
            <a:lum bright="-20000" contrast="40000"/>
          </a:blip>
          <a:stretch>
            <a:fillRect/>
          </a:stretch>
        </p:blipFill>
        <p:spPr>
          <a:xfrm>
            <a:off x="5266351" y="1482143"/>
            <a:ext cx="3606085" cy="1455313"/>
          </a:xfrm>
          <a:prstGeom prst="rect">
            <a:avLst/>
          </a:prstGeom>
        </p:spPr>
      </p:pic>
      <p:pic>
        <p:nvPicPr>
          <p:cNvPr id="7" name="Immagine 6">
            <a:extLst>
              <a:ext uri="{FF2B5EF4-FFF2-40B4-BE49-F238E27FC236}">
                <a16:creationId xmlns:a16="http://schemas.microsoft.com/office/drawing/2014/main" id="{967694CF-991E-B8FD-7948-1C9E250AAC92}"/>
              </a:ext>
            </a:extLst>
          </p:cNvPr>
          <p:cNvPicPr>
            <a:picLocks noChangeAspect="1"/>
          </p:cNvPicPr>
          <p:nvPr/>
        </p:nvPicPr>
        <p:blipFill>
          <a:blip r:embed="rId3">
            <a:lum bright="-20000" contrast="40000"/>
          </a:blip>
          <a:stretch>
            <a:fillRect/>
          </a:stretch>
        </p:blipFill>
        <p:spPr>
          <a:xfrm>
            <a:off x="317402" y="6428550"/>
            <a:ext cx="2137893" cy="251138"/>
          </a:xfrm>
          <a:prstGeom prst="rect">
            <a:avLst/>
          </a:prstGeom>
        </p:spPr>
      </p:pic>
      <p:pic>
        <p:nvPicPr>
          <p:cNvPr id="9" name="Immagine 8">
            <a:extLst>
              <a:ext uri="{FF2B5EF4-FFF2-40B4-BE49-F238E27FC236}">
                <a16:creationId xmlns:a16="http://schemas.microsoft.com/office/drawing/2014/main" id="{08B60DA7-1733-7964-DED1-7A28B0656EFC}"/>
              </a:ext>
            </a:extLst>
          </p:cNvPr>
          <p:cNvPicPr>
            <a:picLocks noChangeAspect="1"/>
          </p:cNvPicPr>
          <p:nvPr/>
        </p:nvPicPr>
        <p:blipFill>
          <a:blip r:embed="rId4">
            <a:lum bright="-20000" contrast="40000"/>
          </a:blip>
          <a:stretch>
            <a:fillRect/>
          </a:stretch>
        </p:blipFill>
        <p:spPr>
          <a:xfrm>
            <a:off x="3746644" y="3327961"/>
            <a:ext cx="5125792" cy="3226158"/>
          </a:xfrm>
          <a:prstGeom prst="rect">
            <a:avLst/>
          </a:prstGeom>
        </p:spPr>
      </p:pic>
    </p:spTree>
    <p:extLst>
      <p:ext uri="{BB962C8B-B14F-4D97-AF65-F5344CB8AC3E}">
        <p14:creationId xmlns:p14="http://schemas.microsoft.com/office/powerpoint/2010/main" val="1237995346"/>
      </p:ext>
    </p:extLst>
  </p:cSld>
  <p:clrMapOvr>
    <a:masterClrMapping/>
  </p:clrMapOvr>
  <p:transition spd="slow">
    <p:strips dir="ru"/>
  </p:transition>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7FCAE74-A505-2C85-A52A-B915B9E77A36}"/>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A18DDB9D-5C78-478D-EE76-C8C4CB356211}"/>
              </a:ext>
            </a:extLst>
          </p:cNvPr>
          <p:cNvSpPr>
            <a:spLocks noGrp="1"/>
          </p:cNvSpPr>
          <p:nvPr>
            <p:ph idx="1"/>
          </p:nvPr>
        </p:nvSpPr>
        <p:spPr/>
        <p:txBody>
          <a:bodyPr/>
          <a:lstStyle/>
          <a:p>
            <a:endParaRPr lang="it-IT" dirty="0"/>
          </a:p>
        </p:txBody>
      </p:sp>
      <p:pic>
        <p:nvPicPr>
          <p:cNvPr id="5" name="Immagine 4">
            <a:extLst>
              <a:ext uri="{FF2B5EF4-FFF2-40B4-BE49-F238E27FC236}">
                <a16:creationId xmlns:a16="http://schemas.microsoft.com/office/drawing/2014/main" id="{3A6709CD-4697-8AF1-7B47-117F93C649E9}"/>
              </a:ext>
            </a:extLst>
          </p:cNvPr>
          <p:cNvPicPr>
            <a:picLocks noChangeAspect="1"/>
          </p:cNvPicPr>
          <p:nvPr/>
        </p:nvPicPr>
        <p:blipFill>
          <a:blip r:embed="rId2"/>
          <a:stretch>
            <a:fillRect/>
          </a:stretch>
        </p:blipFill>
        <p:spPr>
          <a:xfrm>
            <a:off x="1130018" y="0"/>
            <a:ext cx="7237927" cy="3825025"/>
          </a:xfrm>
          <a:prstGeom prst="rect">
            <a:avLst/>
          </a:prstGeom>
        </p:spPr>
      </p:pic>
      <p:pic>
        <p:nvPicPr>
          <p:cNvPr id="7" name="Immagine 6">
            <a:extLst>
              <a:ext uri="{FF2B5EF4-FFF2-40B4-BE49-F238E27FC236}">
                <a16:creationId xmlns:a16="http://schemas.microsoft.com/office/drawing/2014/main" id="{05396AA6-1799-7A70-9D70-C3334918FFE1}"/>
              </a:ext>
            </a:extLst>
          </p:cNvPr>
          <p:cNvPicPr>
            <a:picLocks noChangeAspect="1"/>
          </p:cNvPicPr>
          <p:nvPr/>
        </p:nvPicPr>
        <p:blipFill>
          <a:blip r:embed="rId3"/>
          <a:stretch>
            <a:fillRect/>
          </a:stretch>
        </p:blipFill>
        <p:spPr>
          <a:xfrm>
            <a:off x="2340631" y="4001294"/>
            <a:ext cx="4816699" cy="2711003"/>
          </a:xfrm>
          <a:prstGeom prst="rect">
            <a:avLst/>
          </a:prstGeom>
        </p:spPr>
      </p:pic>
    </p:spTree>
    <p:extLst>
      <p:ext uri="{BB962C8B-B14F-4D97-AF65-F5344CB8AC3E}">
        <p14:creationId xmlns:p14="http://schemas.microsoft.com/office/powerpoint/2010/main" val="3352069136"/>
      </p:ext>
    </p:extLst>
  </p:cSld>
  <p:clrMapOvr>
    <a:masterClrMapping/>
  </p:clrMapOvr>
  <p:transition spd="slow">
    <p:strips dir="ru"/>
  </p:transition>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9AFE41-2A4B-4D48-3A90-E19DFDC4C739}"/>
              </a:ext>
            </a:extLst>
          </p:cNvPr>
          <p:cNvSpPr>
            <a:spLocks noGrp="1"/>
          </p:cNvSpPr>
          <p:nvPr>
            <p:ph type="title"/>
          </p:nvPr>
        </p:nvSpPr>
        <p:spPr/>
        <p:txBody>
          <a:bodyPr/>
          <a:lstStyle/>
          <a:p>
            <a:pPr algn="ctr"/>
            <a:r>
              <a:rPr lang="it-IT" dirty="0"/>
              <a:t>Vitiligine</a:t>
            </a:r>
          </a:p>
        </p:txBody>
      </p:sp>
      <p:sp>
        <p:nvSpPr>
          <p:cNvPr id="3" name="Segnaposto contenuto 2">
            <a:extLst>
              <a:ext uri="{FF2B5EF4-FFF2-40B4-BE49-F238E27FC236}">
                <a16:creationId xmlns:a16="http://schemas.microsoft.com/office/drawing/2014/main" id="{2F9A3CE7-C4CA-6DE0-B150-FE2E5C7BAD03}"/>
              </a:ext>
            </a:extLst>
          </p:cNvPr>
          <p:cNvSpPr>
            <a:spLocks noGrp="1"/>
          </p:cNvSpPr>
          <p:nvPr>
            <p:ph idx="1"/>
          </p:nvPr>
        </p:nvSpPr>
        <p:spPr/>
        <p:txBody>
          <a:bodyPr>
            <a:normAutofit fontScale="85000" lnSpcReduction="20000"/>
          </a:bodyPr>
          <a:lstStyle/>
          <a:p>
            <a:pPr eaLnBrk="1" hangingPunct="1">
              <a:spcBef>
                <a:spcPct val="50000"/>
              </a:spcBef>
            </a:pPr>
            <a:r>
              <a:rPr lang="it-IT" altLang="it-IT" sz="2800" dirty="0" err="1"/>
              <a:t>Bacitrinib</a:t>
            </a:r>
            <a:endParaRPr lang="it-IT" altLang="it-IT" sz="2800" dirty="0"/>
          </a:p>
          <a:p>
            <a:pPr eaLnBrk="1" hangingPunct="1">
              <a:spcBef>
                <a:spcPct val="50000"/>
              </a:spcBef>
            </a:pPr>
            <a:endParaRPr lang="it-IT" altLang="it-IT" dirty="0"/>
          </a:p>
          <a:p>
            <a:pPr eaLnBrk="1" hangingPunct="1">
              <a:spcBef>
                <a:spcPct val="50000"/>
              </a:spcBef>
            </a:pPr>
            <a:r>
              <a:rPr lang="it-IT" altLang="it-IT" dirty="0"/>
              <a:t>JAK1/2i</a:t>
            </a:r>
          </a:p>
          <a:p>
            <a:pPr eaLnBrk="1" hangingPunct="1">
              <a:spcBef>
                <a:spcPct val="50000"/>
              </a:spcBef>
            </a:pPr>
            <a:r>
              <a:rPr lang="it-IT" altLang="it-IT" dirty="0"/>
              <a:t>Blocco di diverse citochine pro-infiammatorie</a:t>
            </a:r>
          </a:p>
          <a:p>
            <a:pPr eaLnBrk="1" hangingPunct="1">
              <a:spcBef>
                <a:spcPct val="50000"/>
              </a:spcBef>
            </a:pPr>
            <a:r>
              <a:rPr lang="it-IT" altLang="it-IT" dirty="0"/>
              <a:t>AR</a:t>
            </a:r>
          </a:p>
          <a:p>
            <a:pPr eaLnBrk="1" hangingPunct="1">
              <a:spcBef>
                <a:spcPct val="50000"/>
              </a:spcBef>
            </a:pPr>
            <a:r>
              <a:rPr lang="it-IT" altLang="it-IT" dirty="0"/>
              <a:t>Un case-report con re-pigmentazione con dose di 4mg/die</a:t>
            </a:r>
          </a:p>
          <a:p>
            <a:pPr eaLnBrk="1" hangingPunct="1">
              <a:spcBef>
                <a:spcPct val="50000"/>
              </a:spcBef>
            </a:pPr>
            <a:r>
              <a:rPr lang="it-IT" altLang="it-IT" dirty="0"/>
              <a:t>Trial di fase II </a:t>
            </a:r>
            <a:r>
              <a:rPr lang="it-IT" altLang="it-IT" dirty="0" err="1"/>
              <a:t>ongoing</a:t>
            </a:r>
            <a:r>
              <a:rPr lang="it-IT" altLang="it-IT" dirty="0"/>
              <a:t> </a:t>
            </a:r>
            <a:r>
              <a:rPr lang="it-IT" altLang="it-IT" dirty="0" err="1"/>
              <a:t>bacitrinib</a:t>
            </a:r>
            <a:r>
              <a:rPr lang="it-IT" altLang="it-IT" dirty="0"/>
              <a:t> 4 mg/die associato a fototerapia  </a:t>
            </a:r>
          </a:p>
        </p:txBody>
      </p:sp>
    </p:spTree>
    <p:extLst>
      <p:ext uri="{BB962C8B-B14F-4D97-AF65-F5344CB8AC3E}">
        <p14:creationId xmlns:p14="http://schemas.microsoft.com/office/powerpoint/2010/main" val="2007542082"/>
      </p:ext>
    </p:extLst>
  </p:cSld>
  <p:clrMapOvr>
    <a:masterClrMapping/>
  </p:clrMapOvr>
  <p:transition spd="slow">
    <p:strips dir="ru"/>
  </p:transition>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D87953F-FE78-CB6F-39A3-BD912E047C59}"/>
              </a:ext>
            </a:extLst>
          </p:cNvPr>
          <p:cNvSpPr>
            <a:spLocks noGrp="1"/>
          </p:cNvSpPr>
          <p:nvPr>
            <p:ph idx="1"/>
          </p:nvPr>
        </p:nvSpPr>
        <p:spPr>
          <a:xfrm>
            <a:off x="363179" y="345461"/>
            <a:ext cx="3795866" cy="4351338"/>
          </a:xfrm>
        </p:spPr>
        <p:txBody>
          <a:bodyPr/>
          <a:lstStyle/>
          <a:p>
            <a:r>
              <a:rPr lang="it-IT" dirty="0"/>
              <a:t>Associazione Baricitinib</a:t>
            </a:r>
          </a:p>
          <a:p>
            <a:r>
              <a:rPr lang="it-IT" dirty="0"/>
              <a:t>2 mg 2 </a:t>
            </a:r>
            <a:r>
              <a:rPr lang="it-IT" dirty="0" err="1"/>
              <a:t>vv</a:t>
            </a:r>
            <a:r>
              <a:rPr lang="it-IT" dirty="0"/>
              <a:t>/die</a:t>
            </a:r>
          </a:p>
          <a:p>
            <a:r>
              <a:rPr lang="it-IT" dirty="0"/>
              <a:t>UVB BS</a:t>
            </a:r>
          </a:p>
          <a:p>
            <a:r>
              <a:rPr lang="it-IT" dirty="0"/>
              <a:t>200 </a:t>
            </a:r>
            <a:r>
              <a:rPr lang="it-IT" dirty="0" err="1"/>
              <a:t>mJ</a:t>
            </a:r>
            <a:r>
              <a:rPr lang="it-IT" dirty="0"/>
              <a:t>/cm2</a:t>
            </a:r>
          </a:p>
          <a:p>
            <a:r>
              <a:rPr lang="it-IT" dirty="0"/>
              <a:t>↑20% fino a che tollerato</a:t>
            </a:r>
          </a:p>
        </p:txBody>
      </p:sp>
      <p:pic>
        <p:nvPicPr>
          <p:cNvPr id="5" name="Immagine 4">
            <a:extLst>
              <a:ext uri="{FF2B5EF4-FFF2-40B4-BE49-F238E27FC236}">
                <a16:creationId xmlns:a16="http://schemas.microsoft.com/office/drawing/2014/main" id="{10F57783-9AF7-B8A1-191B-CF193861DFE3}"/>
              </a:ext>
            </a:extLst>
          </p:cNvPr>
          <p:cNvPicPr>
            <a:picLocks noChangeAspect="1"/>
          </p:cNvPicPr>
          <p:nvPr/>
        </p:nvPicPr>
        <p:blipFill>
          <a:blip r:embed="rId2">
            <a:lum bright="-20000" contrast="40000"/>
          </a:blip>
          <a:stretch>
            <a:fillRect/>
          </a:stretch>
        </p:blipFill>
        <p:spPr>
          <a:xfrm>
            <a:off x="218942" y="4557621"/>
            <a:ext cx="3940104" cy="1749773"/>
          </a:xfrm>
          <a:prstGeom prst="rect">
            <a:avLst/>
          </a:prstGeom>
        </p:spPr>
      </p:pic>
      <p:pic>
        <p:nvPicPr>
          <p:cNvPr id="7" name="Immagine 6">
            <a:extLst>
              <a:ext uri="{FF2B5EF4-FFF2-40B4-BE49-F238E27FC236}">
                <a16:creationId xmlns:a16="http://schemas.microsoft.com/office/drawing/2014/main" id="{814E8F82-A119-06B5-E8A6-4010D81EB936}"/>
              </a:ext>
            </a:extLst>
          </p:cNvPr>
          <p:cNvPicPr>
            <a:picLocks noChangeAspect="1"/>
          </p:cNvPicPr>
          <p:nvPr/>
        </p:nvPicPr>
        <p:blipFill>
          <a:blip r:embed="rId3"/>
          <a:stretch>
            <a:fillRect/>
          </a:stretch>
        </p:blipFill>
        <p:spPr>
          <a:xfrm>
            <a:off x="4572000" y="345461"/>
            <a:ext cx="4353059" cy="4212160"/>
          </a:xfrm>
          <a:prstGeom prst="rect">
            <a:avLst/>
          </a:prstGeom>
        </p:spPr>
      </p:pic>
    </p:spTree>
    <p:extLst>
      <p:ext uri="{BB962C8B-B14F-4D97-AF65-F5344CB8AC3E}">
        <p14:creationId xmlns:p14="http://schemas.microsoft.com/office/powerpoint/2010/main" val="3285656664"/>
      </p:ext>
    </p:extLst>
  </p:cSld>
  <p:clrMapOvr>
    <a:masterClrMapping/>
  </p:clrMapOvr>
  <p:transition spd="slow">
    <p:strips dir="ru"/>
  </p:transition>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BDA1ABE0-5141-71C5-677A-023B66A7EF99}"/>
              </a:ext>
            </a:extLst>
          </p:cNvPr>
          <p:cNvPicPr>
            <a:picLocks noChangeAspect="1"/>
          </p:cNvPicPr>
          <p:nvPr/>
        </p:nvPicPr>
        <p:blipFill>
          <a:blip r:embed="rId2">
            <a:lum bright="-20000" contrast="40000"/>
          </a:blip>
          <a:stretch>
            <a:fillRect/>
          </a:stretch>
        </p:blipFill>
        <p:spPr>
          <a:xfrm>
            <a:off x="0" y="2029113"/>
            <a:ext cx="9144000" cy="4351338"/>
          </a:xfrm>
          <a:prstGeom prst="rect">
            <a:avLst/>
          </a:prstGeom>
        </p:spPr>
      </p:pic>
      <p:pic>
        <p:nvPicPr>
          <p:cNvPr id="7" name="Immagine 6">
            <a:extLst>
              <a:ext uri="{FF2B5EF4-FFF2-40B4-BE49-F238E27FC236}">
                <a16:creationId xmlns:a16="http://schemas.microsoft.com/office/drawing/2014/main" id="{2EF45216-7E1D-A653-4A40-BDCE151EDC50}"/>
              </a:ext>
            </a:extLst>
          </p:cNvPr>
          <p:cNvPicPr>
            <a:picLocks noChangeAspect="1"/>
          </p:cNvPicPr>
          <p:nvPr/>
        </p:nvPicPr>
        <p:blipFill>
          <a:blip r:embed="rId3">
            <a:lum bright="-20000" contrast="40000"/>
          </a:blip>
          <a:stretch>
            <a:fillRect/>
          </a:stretch>
        </p:blipFill>
        <p:spPr>
          <a:xfrm>
            <a:off x="0" y="26701"/>
            <a:ext cx="4599260" cy="1703775"/>
          </a:xfrm>
          <a:prstGeom prst="rect">
            <a:avLst/>
          </a:prstGeom>
        </p:spPr>
      </p:pic>
    </p:spTree>
    <p:extLst>
      <p:ext uri="{BB962C8B-B14F-4D97-AF65-F5344CB8AC3E}">
        <p14:creationId xmlns:p14="http://schemas.microsoft.com/office/powerpoint/2010/main" val="596669360"/>
      </p:ext>
    </p:extLst>
  </p:cSld>
  <p:clrMapOvr>
    <a:masterClrMapping/>
  </p:clrMapOvr>
  <p:transition spd="slow">
    <p:strips dir="ru"/>
  </p:transition>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9AFE41-2A4B-4D48-3A90-E19DFDC4C739}"/>
              </a:ext>
            </a:extLst>
          </p:cNvPr>
          <p:cNvSpPr>
            <a:spLocks noGrp="1"/>
          </p:cNvSpPr>
          <p:nvPr>
            <p:ph type="title"/>
          </p:nvPr>
        </p:nvSpPr>
        <p:spPr/>
        <p:txBody>
          <a:bodyPr/>
          <a:lstStyle/>
          <a:p>
            <a:pPr algn="ctr"/>
            <a:r>
              <a:rPr lang="it-IT" dirty="0"/>
              <a:t>Vitiligine</a:t>
            </a:r>
          </a:p>
        </p:txBody>
      </p:sp>
      <p:sp>
        <p:nvSpPr>
          <p:cNvPr id="3" name="Segnaposto contenuto 2">
            <a:extLst>
              <a:ext uri="{FF2B5EF4-FFF2-40B4-BE49-F238E27FC236}">
                <a16:creationId xmlns:a16="http://schemas.microsoft.com/office/drawing/2014/main" id="{2F9A3CE7-C4CA-6DE0-B150-FE2E5C7BAD03}"/>
              </a:ext>
            </a:extLst>
          </p:cNvPr>
          <p:cNvSpPr>
            <a:spLocks noGrp="1"/>
          </p:cNvSpPr>
          <p:nvPr>
            <p:ph idx="1"/>
          </p:nvPr>
        </p:nvSpPr>
        <p:spPr/>
        <p:txBody>
          <a:bodyPr>
            <a:normAutofit fontScale="62500" lnSpcReduction="20000"/>
          </a:bodyPr>
          <a:lstStyle/>
          <a:p>
            <a:pPr eaLnBrk="1" hangingPunct="1">
              <a:spcBef>
                <a:spcPct val="50000"/>
              </a:spcBef>
            </a:pPr>
            <a:r>
              <a:rPr lang="it-IT" altLang="it-IT" sz="2800" dirty="0"/>
              <a:t>Trial </a:t>
            </a:r>
            <a:r>
              <a:rPr lang="it-IT" altLang="it-IT" sz="2800" dirty="0" err="1"/>
              <a:t>ongoing</a:t>
            </a:r>
            <a:r>
              <a:rPr lang="it-IT" altLang="it-IT" sz="2800" dirty="0"/>
              <a:t> o in corso di approvazione</a:t>
            </a:r>
          </a:p>
          <a:p>
            <a:pPr eaLnBrk="1" hangingPunct="1">
              <a:spcBef>
                <a:spcPct val="50000"/>
              </a:spcBef>
            </a:pPr>
            <a:endParaRPr lang="it-IT" altLang="it-IT" dirty="0"/>
          </a:p>
          <a:p>
            <a:pPr eaLnBrk="1" hangingPunct="1">
              <a:spcBef>
                <a:spcPct val="50000"/>
              </a:spcBef>
            </a:pPr>
            <a:r>
              <a:rPr lang="it-IT" altLang="it-IT" dirty="0" err="1"/>
              <a:t>Ifidancitinib</a:t>
            </a:r>
            <a:r>
              <a:rPr lang="it-IT" altLang="it-IT" dirty="0"/>
              <a:t> JAKi1/3 usato per l’AA</a:t>
            </a:r>
          </a:p>
          <a:p>
            <a:pPr eaLnBrk="1" hangingPunct="1">
              <a:spcBef>
                <a:spcPct val="50000"/>
              </a:spcBef>
            </a:pPr>
            <a:r>
              <a:rPr lang="it-IT" altLang="it-IT" dirty="0"/>
              <a:t>Trial di fase II</a:t>
            </a:r>
          </a:p>
          <a:p>
            <a:pPr eaLnBrk="1" hangingPunct="1">
              <a:spcBef>
                <a:spcPct val="50000"/>
              </a:spcBef>
            </a:pPr>
            <a:endParaRPr lang="it-IT" altLang="it-IT" dirty="0"/>
          </a:p>
          <a:p>
            <a:pPr eaLnBrk="1" hangingPunct="1">
              <a:spcBef>
                <a:spcPct val="50000"/>
              </a:spcBef>
            </a:pPr>
            <a:r>
              <a:rPr lang="it-IT" altLang="it-IT" dirty="0" err="1"/>
              <a:t>Ritlecitinib</a:t>
            </a:r>
            <a:r>
              <a:rPr lang="it-IT" altLang="it-IT" dirty="0"/>
              <a:t> JAKi3</a:t>
            </a:r>
          </a:p>
          <a:p>
            <a:pPr eaLnBrk="1" hangingPunct="1">
              <a:spcBef>
                <a:spcPct val="50000"/>
              </a:spcBef>
            </a:pPr>
            <a:r>
              <a:rPr lang="it-IT" altLang="it-IT" dirty="0"/>
              <a:t>Trial in corso di definizione in Italia</a:t>
            </a:r>
          </a:p>
          <a:p>
            <a:pPr eaLnBrk="1" hangingPunct="1">
              <a:spcBef>
                <a:spcPct val="50000"/>
              </a:spcBef>
            </a:pPr>
            <a:endParaRPr lang="it-IT" altLang="it-IT" dirty="0"/>
          </a:p>
          <a:p>
            <a:pPr eaLnBrk="1" hangingPunct="1">
              <a:spcBef>
                <a:spcPct val="50000"/>
              </a:spcBef>
            </a:pPr>
            <a:r>
              <a:rPr lang="it-IT" altLang="it-IT" dirty="0" err="1"/>
              <a:t>Brepocitinib</a:t>
            </a:r>
            <a:r>
              <a:rPr lang="it-IT" altLang="it-IT" dirty="0"/>
              <a:t> TYK2/JAKi1 in corso di valutazione (associato a fototerapia)</a:t>
            </a:r>
          </a:p>
          <a:p>
            <a:pPr eaLnBrk="1" hangingPunct="1">
              <a:spcBef>
                <a:spcPct val="50000"/>
              </a:spcBef>
            </a:pPr>
            <a:endParaRPr lang="it-IT" altLang="it-IT" dirty="0"/>
          </a:p>
          <a:p>
            <a:pPr eaLnBrk="1" hangingPunct="1">
              <a:spcBef>
                <a:spcPct val="50000"/>
              </a:spcBef>
            </a:pPr>
            <a:r>
              <a:rPr lang="pt-BR" altLang="it-IT" dirty="0"/>
              <a:t>Cerdulatinib dual SYK/JAKi in corso di valutazione topico</a:t>
            </a:r>
            <a:endParaRPr lang="it-IT" altLang="it-IT" dirty="0"/>
          </a:p>
        </p:txBody>
      </p:sp>
    </p:spTree>
    <p:extLst>
      <p:ext uri="{BB962C8B-B14F-4D97-AF65-F5344CB8AC3E}">
        <p14:creationId xmlns:p14="http://schemas.microsoft.com/office/powerpoint/2010/main" val="3815302470"/>
      </p:ext>
    </p:extLst>
  </p:cSld>
  <p:clrMapOvr>
    <a:masterClrMapping/>
  </p:clrMapOvr>
  <p:transition spd="slow">
    <p:strips dir="ru"/>
  </p:transition>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83430C1-3E23-2E1B-F40B-506B64EF07C7}"/>
              </a:ext>
            </a:extLst>
          </p:cNvPr>
          <p:cNvSpPr>
            <a:spLocks noGrp="1"/>
          </p:cNvSpPr>
          <p:nvPr>
            <p:ph idx="4294967295"/>
          </p:nvPr>
        </p:nvSpPr>
        <p:spPr>
          <a:xfrm>
            <a:off x="0" y="2035277"/>
            <a:ext cx="7886700" cy="4200423"/>
          </a:xfrm>
        </p:spPr>
        <p:txBody>
          <a:bodyPr>
            <a:normAutofit/>
          </a:bodyPr>
          <a:lstStyle/>
          <a:p>
            <a:r>
              <a:rPr lang="it-IT" sz="2400" dirty="0" err="1"/>
              <a:t>Ritlecitinib</a:t>
            </a:r>
            <a:r>
              <a:rPr lang="it-IT" sz="2400" dirty="0"/>
              <a:t> 30-50-200 mg vs placebo</a:t>
            </a:r>
          </a:p>
          <a:p>
            <a:r>
              <a:rPr lang="it-IT" sz="2400" dirty="0"/>
              <a:t>364 pz arruolati</a:t>
            </a:r>
          </a:p>
          <a:p>
            <a:r>
              <a:rPr lang="it-IT" sz="2400" dirty="0"/>
              <a:t>F-VASI a 24 settimane superiore rispetto a placebo sia per 30 che 50 mg..200 maggiori effetti</a:t>
            </a:r>
          </a:p>
          <a:p>
            <a:r>
              <a:rPr lang="it-IT" sz="2400" dirty="0"/>
              <a:t>AE cefalea, infezioni respiratorie</a:t>
            </a:r>
          </a:p>
          <a:p>
            <a:r>
              <a:rPr lang="it-IT" sz="2400" dirty="0"/>
              <a:t>SAE zoster, NMSC, </a:t>
            </a:r>
          </a:p>
          <a:p>
            <a:r>
              <a:rPr lang="it-IT" sz="2400" dirty="0"/>
              <a:t>NO alterazione parametri ematologici</a:t>
            </a:r>
          </a:p>
          <a:p>
            <a:r>
              <a:rPr lang="it-IT" sz="2400" dirty="0"/>
              <a:t>Associazione con UVB?</a:t>
            </a:r>
          </a:p>
        </p:txBody>
      </p:sp>
      <p:pic>
        <p:nvPicPr>
          <p:cNvPr id="5" name="Immagine 4">
            <a:extLst>
              <a:ext uri="{FF2B5EF4-FFF2-40B4-BE49-F238E27FC236}">
                <a16:creationId xmlns:a16="http://schemas.microsoft.com/office/drawing/2014/main" id="{4471A05A-3AA8-599F-66B7-B69978BD9ADF}"/>
              </a:ext>
            </a:extLst>
          </p:cNvPr>
          <p:cNvPicPr>
            <a:picLocks noChangeAspect="1"/>
          </p:cNvPicPr>
          <p:nvPr/>
        </p:nvPicPr>
        <p:blipFill>
          <a:blip r:embed="rId2">
            <a:lum bright="-20000" contrast="40000"/>
          </a:blip>
          <a:stretch>
            <a:fillRect/>
          </a:stretch>
        </p:blipFill>
        <p:spPr>
          <a:xfrm>
            <a:off x="0" y="4073"/>
            <a:ext cx="4004360" cy="1754084"/>
          </a:xfrm>
          <a:prstGeom prst="rect">
            <a:avLst/>
          </a:prstGeom>
        </p:spPr>
      </p:pic>
      <p:pic>
        <p:nvPicPr>
          <p:cNvPr id="7" name="Immagine 6">
            <a:extLst>
              <a:ext uri="{FF2B5EF4-FFF2-40B4-BE49-F238E27FC236}">
                <a16:creationId xmlns:a16="http://schemas.microsoft.com/office/drawing/2014/main" id="{393176D2-FAEC-8FD6-A2F2-D078CF6153AF}"/>
              </a:ext>
            </a:extLst>
          </p:cNvPr>
          <p:cNvPicPr>
            <a:picLocks noChangeAspect="1"/>
          </p:cNvPicPr>
          <p:nvPr/>
        </p:nvPicPr>
        <p:blipFill>
          <a:blip r:embed="rId3">
            <a:lum bright="-20000" contrast="40000"/>
          </a:blip>
          <a:stretch>
            <a:fillRect/>
          </a:stretch>
        </p:blipFill>
        <p:spPr>
          <a:xfrm>
            <a:off x="5353073" y="5643716"/>
            <a:ext cx="3546035" cy="1195567"/>
          </a:xfrm>
          <a:prstGeom prst="rect">
            <a:avLst/>
          </a:prstGeom>
        </p:spPr>
      </p:pic>
    </p:spTree>
    <p:extLst>
      <p:ext uri="{BB962C8B-B14F-4D97-AF65-F5344CB8AC3E}">
        <p14:creationId xmlns:p14="http://schemas.microsoft.com/office/powerpoint/2010/main" val="2605684675"/>
      </p:ext>
    </p:extLst>
  </p:cSld>
  <p:clrMapOvr>
    <a:masterClrMapping/>
  </p:clrMapOvr>
  <p:transition spd="slow">
    <p:strips dir="ru"/>
  </p:transition>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9AFE41-2A4B-4D48-3A90-E19DFDC4C739}"/>
              </a:ext>
            </a:extLst>
          </p:cNvPr>
          <p:cNvSpPr>
            <a:spLocks noGrp="1"/>
          </p:cNvSpPr>
          <p:nvPr>
            <p:ph type="title"/>
          </p:nvPr>
        </p:nvSpPr>
        <p:spPr/>
        <p:txBody>
          <a:bodyPr/>
          <a:lstStyle/>
          <a:p>
            <a:pPr algn="ctr"/>
            <a:r>
              <a:rPr lang="it-IT" dirty="0"/>
              <a:t>Vitiligine</a:t>
            </a:r>
          </a:p>
        </p:txBody>
      </p:sp>
      <p:sp>
        <p:nvSpPr>
          <p:cNvPr id="3" name="Segnaposto contenuto 2">
            <a:extLst>
              <a:ext uri="{FF2B5EF4-FFF2-40B4-BE49-F238E27FC236}">
                <a16:creationId xmlns:a16="http://schemas.microsoft.com/office/drawing/2014/main" id="{2F9A3CE7-C4CA-6DE0-B150-FE2E5C7BAD03}"/>
              </a:ext>
            </a:extLst>
          </p:cNvPr>
          <p:cNvSpPr>
            <a:spLocks noGrp="1"/>
          </p:cNvSpPr>
          <p:nvPr>
            <p:ph idx="1"/>
          </p:nvPr>
        </p:nvSpPr>
        <p:spPr/>
        <p:txBody>
          <a:bodyPr>
            <a:normAutofit/>
          </a:bodyPr>
          <a:lstStyle/>
          <a:p>
            <a:pPr eaLnBrk="1" hangingPunct="1">
              <a:spcBef>
                <a:spcPct val="50000"/>
              </a:spcBef>
            </a:pPr>
            <a:r>
              <a:rPr lang="it-IT" altLang="it-IT" sz="2800" dirty="0" err="1"/>
              <a:t>Patway</a:t>
            </a:r>
            <a:r>
              <a:rPr lang="it-IT" altLang="it-IT" sz="2800" dirty="0"/>
              <a:t> JAK/STAT target promettente</a:t>
            </a:r>
          </a:p>
          <a:p>
            <a:pPr eaLnBrk="1" hangingPunct="1">
              <a:spcBef>
                <a:spcPct val="50000"/>
              </a:spcBef>
            </a:pPr>
            <a:r>
              <a:rPr lang="it-IT" altLang="it-IT" dirty="0"/>
              <a:t>Un farmaco già approvato dalla FDA: </a:t>
            </a:r>
            <a:r>
              <a:rPr lang="it-IT" altLang="it-IT" dirty="0" err="1"/>
              <a:t>Ruxulotinib</a:t>
            </a:r>
            <a:endParaRPr lang="it-IT" altLang="it-IT" dirty="0"/>
          </a:p>
          <a:p>
            <a:pPr eaLnBrk="1" hangingPunct="1">
              <a:spcBef>
                <a:spcPct val="50000"/>
              </a:spcBef>
            </a:pPr>
            <a:r>
              <a:rPr lang="it-IT" altLang="it-IT" dirty="0"/>
              <a:t>Al momento studi con formulazioni topiche eventualmente associate a fototerapia</a:t>
            </a:r>
          </a:p>
          <a:p>
            <a:pPr eaLnBrk="1" hangingPunct="1">
              <a:spcBef>
                <a:spcPct val="50000"/>
              </a:spcBef>
            </a:pPr>
            <a:r>
              <a:rPr lang="it-IT" altLang="it-IT" dirty="0"/>
              <a:t>Nelle forme NSV generalizzate possibile uso </a:t>
            </a:r>
            <a:r>
              <a:rPr lang="it-IT" altLang="it-IT"/>
              <a:t>terapia sistemica</a:t>
            </a:r>
            <a:endParaRPr lang="it-IT" altLang="it-IT" dirty="0"/>
          </a:p>
        </p:txBody>
      </p:sp>
    </p:spTree>
    <p:extLst>
      <p:ext uri="{BB962C8B-B14F-4D97-AF65-F5344CB8AC3E}">
        <p14:creationId xmlns:p14="http://schemas.microsoft.com/office/powerpoint/2010/main" val="2847917206"/>
      </p:ext>
    </p:extLst>
  </p:cSld>
  <p:clrMapOvr>
    <a:masterClrMapping/>
  </p:clrMapOvr>
  <p:transition spd="slow">
    <p:strips dir="ru"/>
  </p:transition>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FB10A2-C3B7-486F-8889-1E5F38C74809}"/>
              </a:ext>
            </a:extLst>
          </p:cNvPr>
          <p:cNvSpPr>
            <a:spLocks noGrp="1"/>
          </p:cNvSpPr>
          <p:nvPr>
            <p:ph type="title"/>
          </p:nvPr>
        </p:nvSpPr>
        <p:spPr>
          <a:xfrm>
            <a:off x="457200" y="2862064"/>
            <a:ext cx="8229600" cy="1143000"/>
          </a:xfrm>
        </p:spPr>
        <p:txBody>
          <a:bodyPr/>
          <a:lstStyle/>
          <a:p>
            <a:pPr algn="ctr"/>
            <a:r>
              <a:rPr lang="it-IT" sz="6000" dirty="0">
                <a:solidFill>
                  <a:srgbClr val="FF0000"/>
                </a:solidFill>
              </a:rPr>
              <a:t>Ustioni</a:t>
            </a:r>
            <a:endParaRPr lang="it-IT" sz="6000" dirty="0"/>
          </a:p>
        </p:txBody>
      </p:sp>
    </p:spTree>
    <p:extLst>
      <p:ext uri="{BB962C8B-B14F-4D97-AF65-F5344CB8AC3E}">
        <p14:creationId xmlns:p14="http://schemas.microsoft.com/office/powerpoint/2010/main" val="426371060"/>
      </p:ext>
    </p:extLst>
  </p:cSld>
  <p:clrMapOvr>
    <a:masterClrMapping/>
  </p:clrMapOvr>
  <p:transition spd="slow">
    <p:strips dir="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D7DDC7B8-E924-443F-AB8A-20748F6AFD67}"/>
              </a:ext>
            </a:extLst>
          </p:cNvPr>
          <p:cNvSpPr>
            <a:spLocks noGrp="1" noChangeArrowheads="1"/>
          </p:cNvSpPr>
          <p:nvPr>
            <p:ph type="title"/>
          </p:nvPr>
        </p:nvSpPr>
        <p:spPr/>
        <p:txBody>
          <a:bodyPr/>
          <a:lstStyle/>
          <a:p>
            <a:pPr eaLnBrk="1" hangingPunct="1"/>
            <a:r>
              <a:rPr lang="it-IT" altLang="it-IT" b="1" dirty="0">
                <a:solidFill>
                  <a:srgbClr val="FF0000"/>
                </a:solidFill>
              </a:rPr>
              <a:t>Emulsioni </a:t>
            </a:r>
          </a:p>
        </p:txBody>
      </p:sp>
      <p:sp>
        <p:nvSpPr>
          <p:cNvPr id="41987" name="Rectangle 3">
            <a:extLst>
              <a:ext uri="{FF2B5EF4-FFF2-40B4-BE49-F238E27FC236}">
                <a16:creationId xmlns:a16="http://schemas.microsoft.com/office/drawing/2014/main" id="{C95376C3-86A7-40AD-AC42-6F17859E2632}"/>
              </a:ext>
            </a:extLst>
          </p:cNvPr>
          <p:cNvSpPr>
            <a:spLocks noGrp="1" noChangeArrowheads="1"/>
          </p:cNvSpPr>
          <p:nvPr>
            <p:ph type="body" idx="1"/>
          </p:nvPr>
        </p:nvSpPr>
        <p:spPr/>
        <p:txBody>
          <a:bodyPr/>
          <a:lstStyle/>
          <a:p>
            <a:pPr eaLnBrk="1" hangingPunct="1"/>
            <a:r>
              <a:rPr lang="it-IT" altLang="it-IT" b="1" dirty="0">
                <a:solidFill>
                  <a:schemeClr val="accent2"/>
                </a:solidFill>
              </a:rPr>
              <a:t>Le emulsioni O/W sono formate da una fase acquosa dispersa entro quella lipidica</a:t>
            </a:r>
          </a:p>
          <a:p>
            <a:pPr eaLnBrk="1" hangingPunct="1"/>
            <a:r>
              <a:rPr lang="it-IT" altLang="it-IT" b="1" dirty="0">
                <a:solidFill>
                  <a:schemeClr val="accent2"/>
                </a:solidFill>
              </a:rPr>
              <a:t>Alto contenuto in olio (fino al 70%)</a:t>
            </a:r>
          </a:p>
          <a:p>
            <a:pPr eaLnBrk="1" hangingPunct="1"/>
            <a:r>
              <a:rPr lang="it-IT" altLang="it-IT" b="1" dirty="0">
                <a:solidFill>
                  <a:schemeClr val="accent2"/>
                </a:solidFill>
              </a:rPr>
              <a:t>Stabilizzate da emulsionanti </a:t>
            </a:r>
            <a:r>
              <a:rPr lang="it-IT" altLang="it-IT" b="1" dirty="0" err="1">
                <a:solidFill>
                  <a:schemeClr val="accent2"/>
                </a:solidFill>
              </a:rPr>
              <a:t>lipofilici</a:t>
            </a:r>
            <a:endParaRPr lang="it-IT" altLang="it-IT" b="1" dirty="0">
              <a:solidFill>
                <a:schemeClr val="accent2"/>
              </a:solidFill>
            </a:endParaRPr>
          </a:p>
          <a:p>
            <a:pPr eaLnBrk="1" hangingPunct="1"/>
            <a:r>
              <a:rPr lang="it-IT" altLang="it-IT" b="1" dirty="0">
                <a:solidFill>
                  <a:schemeClr val="accent2"/>
                </a:solidFill>
              </a:rPr>
              <a:t>Lasciando un film oleoso sono poco gradite ai pazienti</a:t>
            </a:r>
          </a:p>
        </p:txBody>
      </p:sp>
    </p:spTree>
    <p:extLst>
      <p:ext uri="{BB962C8B-B14F-4D97-AF65-F5344CB8AC3E}">
        <p14:creationId xmlns:p14="http://schemas.microsoft.com/office/powerpoint/2010/main" val="1435651996"/>
      </p:ext>
    </p:extLst>
  </p:cSld>
  <p:clrMapOvr>
    <a:masterClrMapping/>
  </p:clrMapOvr>
  <p:transition spd="slow">
    <p:strips dir="ru"/>
  </p:transition>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FB10A2-C3B7-486F-8889-1E5F38C74809}"/>
              </a:ext>
            </a:extLst>
          </p:cNvPr>
          <p:cNvSpPr>
            <a:spLocks noGrp="1"/>
          </p:cNvSpPr>
          <p:nvPr>
            <p:ph type="title"/>
          </p:nvPr>
        </p:nvSpPr>
        <p:spPr/>
        <p:txBody>
          <a:bodyPr/>
          <a:lstStyle/>
          <a:p>
            <a:pPr algn="ctr"/>
            <a:r>
              <a:rPr lang="it-IT" dirty="0">
                <a:solidFill>
                  <a:srgbClr val="FF0000"/>
                </a:solidFill>
              </a:rPr>
              <a:t>Ustioni</a:t>
            </a:r>
            <a:endParaRPr lang="it-IT" dirty="0"/>
          </a:p>
        </p:txBody>
      </p:sp>
      <p:sp>
        <p:nvSpPr>
          <p:cNvPr id="3" name="Segnaposto contenuto 2">
            <a:extLst>
              <a:ext uri="{FF2B5EF4-FFF2-40B4-BE49-F238E27FC236}">
                <a16:creationId xmlns:a16="http://schemas.microsoft.com/office/drawing/2014/main" id="{779B67B9-D86A-48F9-A2E6-58A9F7B0BAD2}"/>
              </a:ext>
            </a:extLst>
          </p:cNvPr>
          <p:cNvSpPr>
            <a:spLocks noGrp="1"/>
          </p:cNvSpPr>
          <p:nvPr>
            <p:ph idx="1"/>
          </p:nvPr>
        </p:nvSpPr>
        <p:spPr>
          <a:xfrm>
            <a:off x="628650" y="1690689"/>
            <a:ext cx="7886700" cy="4351338"/>
          </a:xfrm>
        </p:spPr>
        <p:txBody>
          <a:bodyPr>
            <a:normAutofit/>
          </a:bodyPr>
          <a:lstStyle/>
          <a:p>
            <a:r>
              <a:rPr lang="it-IT" dirty="0">
                <a:sym typeface="Wingdings" panose="05000000000000000000" pitchFamily="2" charset="2"/>
              </a:rPr>
              <a:t>Le ustioni si dividono in</a:t>
            </a:r>
          </a:p>
          <a:p>
            <a:r>
              <a:rPr lang="it-IT" dirty="0">
                <a:sym typeface="Wingdings" panose="05000000000000000000" pitchFamily="2" charset="2"/>
              </a:rPr>
              <a:t>Ustioni di primo grado</a:t>
            </a:r>
          </a:p>
          <a:p>
            <a:r>
              <a:rPr lang="it-IT" dirty="0">
                <a:sym typeface="Wingdings" panose="05000000000000000000" pitchFamily="2" charset="2"/>
              </a:rPr>
              <a:t>Ustioni di secondo grado</a:t>
            </a:r>
          </a:p>
          <a:p>
            <a:r>
              <a:rPr lang="it-IT" dirty="0">
                <a:sym typeface="Wingdings" panose="05000000000000000000" pitchFamily="2" charset="2"/>
              </a:rPr>
              <a:t>Ustioni di terzo grado</a:t>
            </a:r>
          </a:p>
          <a:p>
            <a:r>
              <a:rPr lang="it-IT" dirty="0">
                <a:sym typeface="Wingdings" panose="05000000000000000000" pitchFamily="2" charset="2"/>
              </a:rPr>
              <a:t>Ustioni di quarto grado</a:t>
            </a:r>
          </a:p>
          <a:p>
            <a:endParaRPr lang="it-IT" dirty="0">
              <a:sym typeface="Wingdings" panose="05000000000000000000" pitchFamily="2" charset="2"/>
            </a:endParaRPr>
          </a:p>
          <a:p>
            <a:r>
              <a:rPr lang="it-IT" dirty="0">
                <a:sym typeface="Wingdings" panose="05000000000000000000" pitchFamily="2" charset="2"/>
              </a:rPr>
              <a:t>A spessore parziale o a tutto spessore</a:t>
            </a:r>
            <a:endParaRPr lang="it-IT" dirty="0"/>
          </a:p>
        </p:txBody>
      </p:sp>
    </p:spTree>
    <p:extLst>
      <p:ext uri="{BB962C8B-B14F-4D97-AF65-F5344CB8AC3E}">
        <p14:creationId xmlns:p14="http://schemas.microsoft.com/office/powerpoint/2010/main" val="2581835997"/>
      </p:ext>
    </p:extLst>
  </p:cSld>
  <p:clrMapOvr>
    <a:masterClrMapping/>
  </p:clrMapOvr>
  <p:transition spd="slow">
    <p:strips dir="ru"/>
  </p:transition>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D8AAC8-CC8F-4217-9301-3B02B226E8BB}"/>
              </a:ext>
            </a:extLst>
          </p:cNvPr>
          <p:cNvSpPr>
            <a:spLocks noGrp="1"/>
          </p:cNvSpPr>
          <p:nvPr>
            <p:ph type="title"/>
          </p:nvPr>
        </p:nvSpPr>
        <p:spPr/>
        <p:txBody>
          <a:bodyPr/>
          <a:lstStyle/>
          <a:p>
            <a:pPr algn="ctr"/>
            <a:r>
              <a:rPr lang="it-IT" dirty="0">
                <a:solidFill>
                  <a:srgbClr val="FF0000"/>
                </a:solidFill>
              </a:rPr>
              <a:t>Ustioni </a:t>
            </a:r>
            <a:endParaRPr lang="it-IT" dirty="0"/>
          </a:p>
        </p:txBody>
      </p:sp>
      <p:pic>
        <p:nvPicPr>
          <p:cNvPr id="6" name="Picture 2" descr="ust1°gr">
            <a:extLst>
              <a:ext uri="{FF2B5EF4-FFF2-40B4-BE49-F238E27FC236}">
                <a16:creationId xmlns:a16="http://schemas.microsoft.com/office/drawing/2014/main" id="{16663A7A-84C0-42C2-9D04-B5F07494B51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1800502" y="1878642"/>
            <a:ext cx="5949703" cy="4614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8850533"/>
      </p:ext>
    </p:extLst>
  </p:cSld>
  <p:clrMapOvr>
    <a:masterClrMapping/>
  </p:clrMapOvr>
  <p:transition spd="slow">
    <p:strips dir="ru"/>
  </p:transition>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9AB4D17-8CEA-4B2F-9E31-659E9BDD025C}"/>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18817211-E59C-475C-9B22-14E70A608D3A}"/>
              </a:ext>
            </a:extLst>
          </p:cNvPr>
          <p:cNvSpPr>
            <a:spLocks noGrp="1"/>
          </p:cNvSpPr>
          <p:nvPr>
            <p:ph idx="1"/>
          </p:nvPr>
        </p:nvSpPr>
        <p:spPr/>
        <p:txBody>
          <a:bodyPr/>
          <a:lstStyle/>
          <a:p>
            <a:endParaRPr lang="it-IT"/>
          </a:p>
        </p:txBody>
      </p:sp>
      <p:pic>
        <p:nvPicPr>
          <p:cNvPr id="4" name="Picture 5" descr="Ustione_secondo_grado">
            <a:extLst>
              <a:ext uri="{FF2B5EF4-FFF2-40B4-BE49-F238E27FC236}">
                <a16:creationId xmlns:a16="http://schemas.microsoft.com/office/drawing/2014/main" id="{7A5DD0BB-BFAD-4516-BB7A-C3C7AC9D7AFC}"/>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323850" y="531150"/>
            <a:ext cx="4019550" cy="535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ustione-di-secondo-grado-sulla-gamba">
            <a:extLst>
              <a:ext uri="{FF2B5EF4-FFF2-40B4-BE49-F238E27FC236}">
                <a16:creationId xmlns:a16="http://schemas.microsoft.com/office/drawing/2014/main" id="{FACDB6C0-4242-445F-A7AB-E0DB3E52666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4429126" y="531150"/>
            <a:ext cx="4484056" cy="535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2402098"/>
      </p:ext>
    </p:extLst>
  </p:cSld>
  <p:clrMapOvr>
    <a:masterClrMapping/>
  </p:clrMapOvr>
  <p:transition spd="slow">
    <p:strips dir="ru"/>
  </p:transition>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C1EE029-3AFE-40F0-AADB-EA2A4FB90365}"/>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6B4EC4BE-CE52-44F4-BFDF-6D88054F1102}"/>
              </a:ext>
            </a:extLst>
          </p:cNvPr>
          <p:cNvSpPr>
            <a:spLocks noGrp="1"/>
          </p:cNvSpPr>
          <p:nvPr>
            <p:ph idx="1"/>
          </p:nvPr>
        </p:nvSpPr>
        <p:spPr/>
        <p:txBody>
          <a:bodyPr/>
          <a:lstStyle/>
          <a:p>
            <a:endParaRPr lang="it-IT"/>
          </a:p>
        </p:txBody>
      </p:sp>
      <p:pic>
        <p:nvPicPr>
          <p:cNvPr id="4" name="Picture 8" descr="3°gr1">
            <a:extLst>
              <a:ext uri="{FF2B5EF4-FFF2-40B4-BE49-F238E27FC236}">
                <a16:creationId xmlns:a16="http://schemas.microsoft.com/office/drawing/2014/main" id="{6EC1C2BB-D781-4065-8004-4E32440A7DB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628649" y="360363"/>
            <a:ext cx="8020381" cy="5816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5003787"/>
      </p:ext>
    </p:extLst>
  </p:cSld>
  <p:clrMapOvr>
    <a:masterClrMapping/>
  </p:clrMapOvr>
  <p:transition spd="slow">
    <p:strips dir="ru"/>
  </p:transition>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25158B92-848F-4905-9E50-CEEA84049FD1}"/>
              </a:ext>
            </a:extLst>
          </p:cNvPr>
          <p:cNvPicPr>
            <a:picLocks noChangeAspect="1"/>
          </p:cNvPicPr>
          <p:nvPr/>
        </p:nvPicPr>
        <p:blipFill>
          <a:blip r:embed="rId2" cstate="email">
            <a:lum bright="-20000" contrast="40000"/>
            <a:extLst>
              <a:ext uri="{28A0092B-C50C-407E-A947-70E740481C1C}">
                <a14:useLocalDpi xmlns:a14="http://schemas.microsoft.com/office/drawing/2010/main"/>
              </a:ext>
            </a:extLst>
          </a:blip>
          <a:stretch>
            <a:fillRect/>
          </a:stretch>
        </p:blipFill>
        <p:spPr>
          <a:xfrm>
            <a:off x="202488" y="1008669"/>
            <a:ext cx="8742497" cy="5099900"/>
          </a:xfrm>
          <a:prstGeom prst="rect">
            <a:avLst/>
          </a:prstGeom>
        </p:spPr>
      </p:pic>
    </p:spTree>
    <p:extLst>
      <p:ext uri="{BB962C8B-B14F-4D97-AF65-F5344CB8AC3E}">
        <p14:creationId xmlns:p14="http://schemas.microsoft.com/office/powerpoint/2010/main" val="487413165"/>
      </p:ext>
    </p:extLst>
  </p:cSld>
  <p:clrMapOvr>
    <a:masterClrMapping/>
  </p:clrMapOvr>
  <p:transition spd="slow">
    <p:strips dir="ru"/>
  </p:transition>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1593DF0D-80ED-41EA-9243-786656C0F43A}"/>
              </a:ext>
            </a:extLst>
          </p:cNvPr>
          <p:cNvPicPr>
            <a:picLocks noChangeAspect="1"/>
          </p:cNvPicPr>
          <p:nvPr/>
        </p:nvPicPr>
        <p:blipFill>
          <a:blip r:embed="rId2" cstate="email">
            <a:lum bright="-20000" contrast="40000"/>
            <a:extLst>
              <a:ext uri="{28A0092B-C50C-407E-A947-70E740481C1C}">
                <a14:useLocalDpi xmlns:a14="http://schemas.microsoft.com/office/drawing/2010/main"/>
              </a:ext>
            </a:extLst>
          </a:blip>
          <a:stretch>
            <a:fillRect/>
          </a:stretch>
        </p:blipFill>
        <p:spPr>
          <a:xfrm>
            <a:off x="961535" y="174724"/>
            <a:ext cx="7324626" cy="6602018"/>
          </a:xfrm>
          <a:prstGeom prst="rect">
            <a:avLst/>
          </a:prstGeom>
        </p:spPr>
      </p:pic>
    </p:spTree>
    <p:extLst>
      <p:ext uri="{BB962C8B-B14F-4D97-AF65-F5344CB8AC3E}">
        <p14:creationId xmlns:p14="http://schemas.microsoft.com/office/powerpoint/2010/main" val="1386115846"/>
      </p:ext>
    </p:extLst>
  </p:cSld>
  <p:clrMapOvr>
    <a:masterClrMapping/>
  </p:clrMapOvr>
  <p:transition spd="slow">
    <p:strips dir="ru"/>
  </p:transition>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FB10A2-C3B7-486F-8889-1E5F38C74809}"/>
              </a:ext>
            </a:extLst>
          </p:cNvPr>
          <p:cNvSpPr>
            <a:spLocks noGrp="1"/>
          </p:cNvSpPr>
          <p:nvPr>
            <p:ph type="title"/>
          </p:nvPr>
        </p:nvSpPr>
        <p:spPr/>
        <p:txBody>
          <a:bodyPr/>
          <a:lstStyle/>
          <a:p>
            <a:pPr algn="ctr"/>
            <a:r>
              <a:rPr lang="it-IT" dirty="0">
                <a:solidFill>
                  <a:srgbClr val="FF0000"/>
                </a:solidFill>
              </a:rPr>
              <a:t>Ustioni</a:t>
            </a:r>
            <a:endParaRPr lang="it-IT" dirty="0"/>
          </a:p>
        </p:txBody>
      </p:sp>
      <p:sp>
        <p:nvSpPr>
          <p:cNvPr id="3" name="Segnaposto contenuto 2">
            <a:extLst>
              <a:ext uri="{FF2B5EF4-FFF2-40B4-BE49-F238E27FC236}">
                <a16:creationId xmlns:a16="http://schemas.microsoft.com/office/drawing/2014/main" id="{779B67B9-D86A-48F9-A2E6-58A9F7B0BAD2}"/>
              </a:ext>
            </a:extLst>
          </p:cNvPr>
          <p:cNvSpPr>
            <a:spLocks noGrp="1"/>
          </p:cNvSpPr>
          <p:nvPr>
            <p:ph idx="1"/>
          </p:nvPr>
        </p:nvSpPr>
        <p:spPr>
          <a:xfrm>
            <a:off x="628650" y="1690689"/>
            <a:ext cx="7886700" cy="4351338"/>
          </a:xfrm>
        </p:spPr>
        <p:txBody>
          <a:bodyPr>
            <a:normAutofit/>
          </a:bodyPr>
          <a:lstStyle/>
          <a:p>
            <a:r>
              <a:rPr lang="it-IT" dirty="0">
                <a:sym typeface="Wingdings" panose="05000000000000000000" pitchFamily="2" charset="2"/>
              </a:rPr>
              <a:t>Ogni tipo di ustione ha un management clinico differente</a:t>
            </a:r>
          </a:p>
          <a:p>
            <a:r>
              <a:rPr lang="it-IT" dirty="0">
                <a:sym typeface="Wingdings" panose="05000000000000000000" pitchFamily="2" charset="2"/>
              </a:rPr>
              <a:t>Dipende dalla profondità del danno</a:t>
            </a:r>
          </a:p>
          <a:p>
            <a:r>
              <a:rPr lang="it-IT" dirty="0">
                <a:sym typeface="Wingdings" panose="05000000000000000000" pitchFamily="2" charset="2"/>
              </a:rPr>
              <a:t>Dipende dall’estensione dell’ustione</a:t>
            </a:r>
            <a:endParaRPr lang="it-IT" dirty="0"/>
          </a:p>
        </p:txBody>
      </p:sp>
    </p:spTree>
    <p:extLst>
      <p:ext uri="{BB962C8B-B14F-4D97-AF65-F5344CB8AC3E}">
        <p14:creationId xmlns:p14="http://schemas.microsoft.com/office/powerpoint/2010/main" val="399935754"/>
      </p:ext>
    </p:extLst>
  </p:cSld>
  <p:clrMapOvr>
    <a:masterClrMapping/>
  </p:clrMapOvr>
  <p:transition spd="slow">
    <p:strips dir="ru"/>
  </p:transition>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FB10A2-C3B7-486F-8889-1E5F38C74809}"/>
              </a:ext>
            </a:extLst>
          </p:cNvPr>
          <p:cNvSpPr>
            <a:spLocks noGrp="1"/>
          </p:cNvSpPr>
          <p:nvPr>
            <p:ph type="title"/>
          </p:nvPr>
        </p:nvSpPr>
        <p:spPr/>
        <p:txBody>
          <a:bodyPr/>
          <a:lstStyle/>
          <a:p>
            <a:pPr algn="ctr"/>
            <a:r>
              <a:rPr lang="it-IT" dirty="0">
                <a:solidFill>
                  <a:srgbClr val="FF0000"/>
                </a:solidFill>
              </a:rPr>
              <a:t>Ustioni</a:t>
            </a:r>
            <a:endParaRPr lang="it-IT" dirty="0"/>
          </a:p>
        </p:txBody>
      </p:sp>
      <p:sp>
        <p:nvSpPr>
          <p:cNvPr id="3" name="Segnaposto contenuto 2">
            <a:extLst>
              <a:ext uri="{FF2B5EF4-FFF2-40B4-BE49-F238E27FC236}">
                <a16:creationId xmlns:a16="http://schemas.microsoft.com/office/drawing/2014/main" id="{779B67B9-D86A-48F9-A2E6-58A9F7B0BAD2}"/>
              </a:ext>
            </a:extLst>
          </p:cNvPr>
          <p:cNvSpPr>
            <a:spLocks noGrp="1"/>
          </p:cNvSpPr>
          <p:nvPr>
            <p:ph idx="1"/>
          </p:nvPr>
        </p:nvSpPr>
        <p:spPr>
          <a:xfrm>
            <a:off x="628650" y="1690689"/>
            <a:ext cx="7886700" cy="4351338"/>
          </a:xfrm>
        </p:spPr>
        <p:txBody>
          <a:bodyPr>
            <a:normAutofit fontScale="92500" lnSpcReduction="10000"/>
          </a:bodyPr>
          <a:lstStyle/>
          <a:p>
            <a:r>
              <a:rPr lang="it-IT" dirty="0">
                <a:sym typeface="Wingdings" panose="05000000000000000000" pitchFamily="2" charset="2"/>
              </a:rPr>
              <a:t>Il target comune per qualsiasi approccio terapeutico è</a:t>
            </a:r>
          </a:p>
          <a:p>
            <a:r>
              <a:rPr lang="it-IT" dirty="0">
                <a:sym typeface="Wingdings" panose="05000000000000000000" pitchFamily="2" charset="2"/>
              </a:rPr>
              <a:t>Creare/facilitare un microambiente volto alla riparazione del danno tissutale</a:t>
            </a:r>
          </a:p>
          <a:p>
            <a:r>
              <a:rPr lang="it-IT" dirty="0">
                <a:sym typeface="Wingdings" panose="05000000000000000000" pitchFamily="2" charset="2"/>
              </a:rPr>
              <a:t>Prevenzione della perdita di liquidi (essudato, albumina, ecc..)</a:t>
            </a:r>
          </a:p>
          <a:p>
            <a:r>
              <a:rPr lang="it-IT" dirty="0">
                <a:sym typeface="Wingdings" panose="05000000000000000000" pitchFamily="2" charset="2"/>
              </a:rPr>
              <a:t>Prevenzione delle infezioni</a:t>
            </a:r>
          </a:p>
          <a:p>
            <a:r>
              <a:rPr lang="it-IT" dirty="0">
                <a:sym typeface="Wingdings" panose="05000000000000000000" pitchFamily="2" charset="2"/>
              </a:rPr>
              <a:t>Evitare l’aggravamento di un’ustione (vedi dopo)</a:t>
            </a:r>
            <a:endParaRPr lang="it-IT" dirty="0"/>
          </a:p>
        </p:txBody>
      </p:sp>
    </p:spTree>
    <p:extLst>
      <p:ext uri="{BB962C8B-B14F-4D97-AF65-F5344CB8AC3E}">
        <p14:creationId xmlns:p14="http://schemas.microsoft.com/office/powerpoint/2010/main" val="59442943"/>
      </p:ext>
    </p:extLst>
  </p:cSld>
  <p:clrMapOvr>
    <a:masterClrMapping/>
  </p:clrMapOvr>
  <p:transition spd="slow">
    <p:strips dir="ru"/>
  </p:transition>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D8AAC8-CC8F-4217-9301-3B02B226E8BB}"/>
              </a:ext>
            </a:extLst>
          </p:cNvPr>
          <p:cNvSpPr>
            <a:spLocks noGrp="1"/>
          </p:cNvSpPr>
          <p:nvPr>
            <p:ph type="title"/>
          </p:nvPr>
        </p:nvSpPr>
        <p:spPr/>
        <p:txBody>
          <a:bodyPr/>
          <a:lstStyle/>
          <a:p>
            <a:pPr algn="ctr"/>
            <a:r>
              <a:rPr lang="it-IT" dirty="0">
                <a:solidFill>
                  <a:srgbClr val="FF0000"/>
                </a:solidFill>
              </a:rPr>
              <a:t>Ustioni </a:t>
            </a:r>
            <a:endParaRPr lang="it-IT" dirty="0"/>
          </a:p>
        </p:txBody>
      </p:sp>
      <p:sp>
        <p:nvSpPr>
          <p:cNvPr id="3" name="Segnaposto contenuto 2">
            <a:extLst>
              <a:ext uri="{FF2B5EF4-FFF2-40B4-BE49-F238E27FC236}">
                <a16:creationId xmlns:a16="http://schemas.microsoft.com/office/drawing/2014/main" id="{16798530-EB38-4A12-970C-5DDA9BEC2082}"/>
              </a:ext>
            </a:extLst>
          </p:cNvPr>
          <p:cNvSpPr>
            <a:spLocks noGrp="1"/>
          </p:cNvSpPr>
          <p:nvPr>
            <p:ph idx="1"/>
          </p:nvPr>
        </p:nvSpPr>
        <p:spPr/>
        <p:txBody>
          <a:bodyPr>
            <a:normAutofit/>
          </a:bodyPr>
          <a:lstStyle/>
          <a:p>
            <a:r>
              <a:rPr lang="it-IT" dirty="0">
                <a:solidFill>
                  <a:srgbClr val="FF0000"/>
                </a:solidFill>
                <a:sym typeface="Wingdings" panose="05000000000000000000" pitchFamily="2" charset="2"/>
              </a:rPr>
              <a:t>Idroterapia </a:t>
            </a:r>
          </a:p>
          <a:p>
            <a:r>
              <a:rPr lang="it-IT" dirty="0">
                <a:sym typeface="Wingdings" panose="05000000000000000000" pitchFamily="2" charset="2"/>
              </a:rPr>
              <a:t>Utile per pazienti con ustioni di lieve entità che non richiedono ricovero in ospedale</a:t>
            </a:r>
          </a:p>
          <a:p>
            <a:r>
              <a:rPr lang="it-IT" dirty="0">
                <a:sym typeface="Wingdings" panose="05000000000000000000" pitchFamily="2" charset="2"/>
              </a:rPr>
              <a:t>Ustioni a spessore parziale</a:t>
            </a:r>
          </a:p>
          <a:p>
            <a:r>
              <a:rPr lang="it-IT" dirty="0">
                <a:sym typeface="Wingdings" panose="05000000000000000000" pitchFamily="2" charset="2"/>
              </a:rPr>
              <a:t>Livello di evidenza B</a:t>
            </a:r>
          </a:p>
          <a:p>
            <a:r>
              <a:rPr lang="it-IT" dirty="0">
                <a:sym typeface="Wingdings" panose="05000000000000000000" pitchFamily="2" charset="2"/>
              </a:rPr>
              <a:t>Consiste nell’uso di soluzioni acquose (eventualmente associata a disinfettanti come l’acido borico) sulla parte lesa</a:t>
            </a:r>
          </a:p>
        </p:txBody>
      </p:sp>
    </p:spTree>
    <p:extLst>
      <p:ext uri="{BB962C8B-B14F-4D97-AF65-F5344CB8AC3E}">
        <p14:creationId xmlns:p14="http://schemas.microsoft.com/office/powerpoint/2010/main" val="2755945300"/>
      </p:ext>
    </p:extLst>
  </p:cSld>
  <p:clrMapOvr>
    <a:masterClrMapping/>
  </p:clrMapOvr>
  <p:transition spd="slow">
    <p:strips dir="ru"/>
  </p:transition>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D8AAC8-CC8F-4217-9301-3B02B226E8BB}"/>
              </a:ext>
            </a:extLst>
          </p:cNvPr>
          <p:cNvSpPr>
            <a:spLocks noGrp="1"/>
          </p:cNvSpPr>
          <p:nvPr>
            <p:ph type="title"/>
          </p:nvPr>
        </p:nvSpPr>
        <p:spPr/>
        <p:txBody>
          <a:bodyPr/>
          <a:lstStyle/>
          <a:p>
            <a:pPr algn="ctr"/>
            <a:r>
              <a:rPr lang="it-IT" dirty="0">
                <a:solidFill>
                  <a:srgbClr val="FF0000"/>
                </a:solidFill>
              </a:rPr>
              <a:t>Ustioni </a:t>
            </a:r>
            <a:endParaRPr lang="it-IT" dirty="0"/>
          </a:p>
        </p:txBody>
      </p:sp>
      <p:sp>
        <p:nvSpPr>
          <p:cNvPr id="3" name="Segnaposto contenuto 2">
            <a:extLst>
              <a:ext uri="{FF2B5EF4-FFF2-40B4-BE49-F238E27FC236}">
                <a16:creationId xmlns:a16="http://schemas.microsoft.com/office/drawing/2014/main" id="{16798530-EB38-4A12-970C-5DDA9BEC2082}"/>
              </a:ext>
            </a:extLst>
          </p:cNvPr>
          <p:cNvSpPr>
            <a:spLocks noGrp="1"/>
          </p:cNvSpPr>
          <p:nvPr>
            <p:ph idx="1"/>
          </p:nvPr>
        </p:nvSpPr>
        <p:spPr/>
        <p:txBody>
          <a:bodyPr>
            <a:normAutofit/>
          </a:bodyPr>
          <a:lstStyle/>
          <a:p>
            <a:r>
              <a:rPr lang="it-IT" dirty="0">
                <a:sym typeface="Wingdings" panose="05000000000000000000" pitchFamily="2" charset="2"/>
              </a:rPr>
              <a:t>Si può consigliare doccia al domicilio</a:t>
            </a:r>
          </a:p>
          <a:p>
            <a:r>
              <a:rPr lang="it-IT" dirty="0">
                <a:sym typeface="Wingdings" panose="05000000000000000000" pitchFamily="2" charset="2"/>
              </a:rPr>
              <a:t>Impacchi o lavaggio con acqua sterile o soluzioni antisettiche sono secondo </a:t>
            </a:r>
            <a:r>
              <a:rPr lang="it-IT" dirty="0" err="1">
                <a:sym typeface="Wingdings" panose="05000000000000000000" pitchFamily="2" charset="2"/>
              </a:rPr>
              <a:t>expert</a:t>
            </a:r>
            <a:r>
              <a:rPr lang="it-IT" dirty="0">
                <a:sym typeface="Wingdings" panose="05000000000000000000" pitchFamily="2" charset="2"/>
              </a:rPr>
              <a:t> opinions da preferirsi</a:t>
            </a:r>
          </a:p>
          <a:p>
            <a:r>
              <a:rPr lang="it-IT" dirty="0">
                <a:sym typeface="Wingdings" panose="05000000000000000000" pitchFamily="2" charset="2"/>
              </a:rPr>
              <a:t>Non esiste un tempo standard per questa fase</a:t>
            </a:r>
          </a:p>
          <a:p>
            <a:r>
              <a:rPr lang="it-IT" dirty="0">
                <a:sym typeface="Wingdings" panose="05000000000000000000" pitchFamily="2" charset="2"/>
              </a:rPr>
              <a:t>↓ dolore</a:t>
            </a:r>
          </a:p>
          <a:p>
            <a:r>
              <a:rPr lang="it-IT" dirty="0">
                <a:sym typeface="Wingdings" panose="05000000000000000000" pitchFamily="2" charset="2"/>
              </a:rPr>
              <a:t>↓ dimensioni dell’ustione</a:t>
            </a:r>
          </a:p>
        </p:txBody>
      </p:sp>
    </p:spTree>
    <p:extLst>
      <p:ext uri="{BB962C8B-B14F-4D97-AF65-F5344CB8AC3E}">
        <p14:creationId xmlns:p14="http://schemas.microsoft.com/office/powerpoint/2010/main" val="2718785632"/>
      </p:ext>
    </p:extLst>
  </p:cSld>
  <p:clrMapOvr>
    <a:masterClrMapping/>
  </p:clrMapOvr>
  <p:transition spd="slow">
    <p:strips dir="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D7DDC7B8-E924-443F-AB8A-20748F6AFD67}"/>
              </a:ext>
            </a:extLst>
          </p:cNvPr>
          <p:cNvSpPr>
            <a:spLocks noGrp="1" noChangeArrowheads="1"/>
          </p:cNvSpPr>
          <p:nvPr>
            <p:ph type="title"/>
          </p:nvPr>
        </p:nvSpPr>
        <p:spPr/>
        <p:txBody>
          <a:bodyPr/>
          <a:lstStyle/>
          <a:p>
            <a:pPr eaLnBrk="1" hangingPunct="1"/>
            <a:r>
              <a:rPr lang="it-IT" altLang="it-IT" b="1" dirty="0">
                <a:solidFill>
                  <a:srgbClr val="FF0000"/>
                </a:solidFill>
              </a:rPr>
              <a:t>Emulsioni </a:t>
            </a:r>
          </a:p>
        </p:txBody>
      </p:sp>
      <p:sp>
        <p:nvSpPr>
          <p:cNvPr id="41987" name="Rectangle 3">
            <a:extLst>
              <a:ext uri="{FF2B5EF4-FFF2-40B4-BE49-F238E27FC236}">
                <a16:creationId xmlns:a16="http://schemas.microsoft.com/office/drawing/2014/main" id="{C95376C3-86A7-40AD-AC42-6F17859E2632}"/>
              </a:ext>
            </a:extLst>
          </p:cNvPr>
          <p:cNvSpPr>
            <a:spLocks noGrp="1" noChangeArrowheads="1"/>
          </p:cNvSpPr>
          <p:nvPr>
            <p:ph type="body" idx="1"/>
          </p:nvPr>
        </p:nvSpPr>
        <p:spPr>
          <a:xfrm>
            <a:off x="457200" y="1600200"/>
            <a:ext cx="8229600" cy="4853136"/>
          </a:xfrm>
        </p:spPr>
        <p:txBody>
          <a:bodyPr/>
          <a:lstStyle/>
          <a:p>
            <a:pPr eaLnBrk="1" hangingPunct="1"/>
            <a:r>
              <a:rPr lang="it-IT" altLang="it-IT" b="1" dirty="0">
                <a:solidFill>
                  <a:schemeClr val="accent2"/>
                </a:solidFill>
              </a:rPr>
              <a:t>Le emulsioni W/O presentano una fase interna di liquido inorganico dispersa entro una continua d’acqua</a:t>
            </a:r>
          </a:p>
          <a:p>
            <a:pPr eaLnBrk="1" hangingPunct="1"/>
            <a:r>
              <a:rPr lang="it-IT" altLang="it-IT" b="1" dirty="0">
                <a:solidFill>
                  <a:schemeClr val="accent2"/>
                </a:solidFill>
              </a:rPr>
              <a:t>Facilmente spalmabili</a:t>
            </a:r>
          </a:p>
          <a:p>
            <a:pPr eaLnBrk="1" hangingPunct="1"/>
            <a:r>
              <a:rPr lang="it-IT" altLang="it-IT" b="1" dirty="0">
                <a:solidFill>
                  <a:schemeClr val="accent2"/>
                </a:solidFill>
              </a:rPr>
              <a:t>Rapido assorbimento</a:t>
            </a:r>
          </a:p>
          <a:p>
            <a:pPr eaLnBrk="1" hangingPunct="1"/>
            <a:r>
              <a:rPr lang="it-IT" altLang="it-IT" b="1" dirty="0">
                <a:solidFill>
                  <a:schemeClr val="accent2"/>
                </a:solidFill>
              </a:rPr>
              <a:t>Più la fase interna ha bassa concentrazione più la consistenza è acquosa</a:t>
            </a:r>
          </a:p>
          <a:p>
            <a:pPr eaLnBrk="1" hangingPunct="1"/>
            <a:r>
              <a:rPr lang="it-IT" altLang="it-IT" b="1" dirty="0">
                <a:solidFill>
                  <a:schemeClr val="accent2"/>
                </a:solidFill>
              </a:rPr>
              <a:t>Fino al 70% di acqua</a:t>
            </a:r>
          </a:p>
        </p:txBody>
      </p:sp>
    </p:spTree>
    <p:extLst>
      <p:ext uri="{BB962C8B-B14F-4D97-AF65-F5344CB8AC3E}">
        <p14:creationId xmlns:p14="http://schemas.microsoft.com/office/powerpoint/2010/main" val="2425619464"/>
      </p:ext>
    </p:extLst>
  </p:cSld>
  <p:clrMapOvr>
    <a:masterClrMapping/>
  </p:clrMapOvr>
  <p:transition spd="slow">
    <p:strips dir="ru"/>
  </p:transition>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5CFCCAD-D249-3133-5FAC-F03412661EB6}"/>
              </a:ext>
            </a:extLst>
          </p:cNvPr>
          <p:cNvSpPr>
            <a:spLocks noGrp="1"/>
          </p:cNvSpPr>
          <p:nvPr>
            <p:ph type="title"/>
          </p:nvPr>
        </p:nvSpPr>
        <p:spPr>
          <a:xfrm>
            <a:off x="1792288" y="6174630"/>
            <a:ext cx="5486400" cy="566738"/>
          </a:xfrm>
        </p:spPr>
        <p:txBody>
          <a:bodyPr/>
          <a:lstStyle/>
          <a:p>
            <a:pPr algn="ctr"/>
            <a:r>
              <a:rPr lang="en-US" dirty="0" err="1"/>
              <a:t>Regola</a:t>
            </a:r>
            <a:r>
              <a:rPr lang="en-US" dirty="0"/>
              <a:t> del 9 di Wallace</a:t>
            </a:r>
          </a:p>
        </p:txBody>
      </p:sp>
      <p:pic>
        <p:nvPicPr>
          <p:cNvPr id="11" name="Segnaposto immagine 10" descr="Immagine che contiene disegnoatratteggio">
            <a:extLst>
              <a:ext uri="{FF2B5EF4-FFF2-40B4-BE49-F238E27FC236}">
                <a16:creationId xmlns:a16="http://schemas.microsoft.com/office/drawing/2014/main" id="{36C9B15E-9139-1F6D-AAC5-7EFBC32CC51D}"/>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7812" r="7812"/>
          <a:stretch>
            <a:fillRect/>
          </a:stretch>
        </p:blipFill>
        <p:spPr>
          <a:xfrm>
            <a:off x="683568" y="138082"/>
            <a:ext cx="7848872" cy="5886654"/>
          </a:xfrm>
        </p:spPr>
      </p:pic>
    </p:spTree>
    <p:extLst>
      <p:ext uri="{BB962C8B-B14F-4D97-AF65-F5344CB8AC3E}">
        <p14:creationId xmlns:p14="http://schemas.microsoft.com/office/powerpoint/2010/main" val="2571742336"/>
      </p:ext>
    </p:extLst>
  </p:cSld>
  <p:clrMapOvr>
    <a:masterClrMapping/>
  </p:clrMapOvr>
  <p:transition spd="slow">
    <p:strips dir="ru"/>
  </p:transition>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D8AAC8-CC8F-4217-9301-3B02B226E8BB}"/>
              </a:ext>
            </a:extLst>
          </p:cNvPr>
          <p:cNvSpPr>
            <a:spLocks noGrp="1"/>
          </p:cNvSpPr>
          <p:nvPr>
            <p:ph type="title"/>
          </p:nvPr>
        </p:nvSpPr>
        <p:spPr/>
        <p:txBody>
          <a:bodyPr/>
          <a:lstStyle/>
          <a:p>
            <a:pPr algn="ctr"/>
            <a:r>
              <a:rPr lang="it-IT" dirty="0">
                <a:solidFill>
                  <a:srgbClr val="FF0000"/>
                </a:solidFill>
              </a:rPr>
              <a:t>Ustioni </a:t>
            </a:r>
            <a:endParaRPr lang="it-IT" dirty="0"/>
          </a:p>
        </p:txBody>
      </p:sp>
      <p:sp>
        <p:nvSpPr>
          <p:cNvPr id="3" name="Segnaposto contenuto 2">
            <a:extLst>
              <a:ext uri="{FF2B5EF4-FFF2-40B4-BE49-F238E27FC236}">
                <a16:creationId xmlns:a16="http://schemas.microsoft.com/office/drawing/2014/main" id="{16798530-EB38-4A12-970C-5DDA9BEC2082}"/>
              </a:ext>
            </a:extLst>
          </p:cNvPr>
          <p:cNvSpPr>
            <a:spLocks noGrp="1"/>
          </p:cNvSpPr>
          <p:nvPr>
            <p:ph idx="1"/>
          </p:nvPr>
        </p:nvSpPr>
        <p:spPr/>
        <p:txBody>
          <a:bodyPr>
            <a:normAutofit/>
          </a:bodyPr>
          <a:lstStyle/>
          <a:p>
            <a:r>
              <a:rPr lang="it-IT" dirty="0">
                <a:sym typeface="Wingdings" panose="05000000000000000000" pitchFamily="2" charset="2"/>
              </a:rPr>
              <a:t>Utile per ustioni con TBSA &lt;5%</a:t>
            </a:r>
          </a:p>
          <a:p>
            <a:r>
              <a:rPr lang="it-IT" dirty="0">
                <a:sym typeface="Wingdings" panose="05000000000000000000" pitchFamily="2" charset="2"/>
              </a:rPr>
              <a:t>Ustioni superficiali (I° e II° grado superficiale)</a:t>
            </a:r>
          </a:p>
          <a:p>
            <a:r>
              <a:rPr lang="it-IT" dirty="0">
                <a:sym typeface="Wingdings" panose="05000000000000000000" pitchFamily="2" charset="2"/>
              </a:rPr>
              <a:t>Normalmente si consiglia di non superare i 30 minuti</a:t>
            </a:r>
          </a:p>
          <a:p>
            <a:r>
              <a:rPr lang="it-IT" dirty="0">
                <a:sym typeface="Wingdings" panose="05000000000000000000" pitchFamily="2" charset="2"/>
              </a:rPr>
              <a:t>Per ustioni più estese ↑ rischio di ipotermia</a:t>
            </a:r>
          </a:p>
          <a:p>
            <a:r>
              <a:rPr lang="it-IT" dirty="0">
                <a:sym typeface="Wingdings" panose="05000000000000000000" pitchFamily="2" charset="2"/>
              </a:rPr>
              <a:t>↑ rischio di ritardare procedure più idonee </a:t>
            </a:r>
          </a:p>
        </p:txBody>
      </p:sp>
    </p:spTree>
    <p:extLst>
      <p:ext uri="{BB962C8B-B14F-4D97-AF65-F5344CB8AC3E}">
        <p14:creationId xmlns:p14="http://schemas.microsoft.com/office/powerpoint/2010/main" val="1341479275"/>
      </p:ext>
    </p:extLst>
  </p:cSld>
  <p:clrMapOvr>
    <a:masterClrMapping/>
  </p:clrMapOvr>
  <p:transition spd="slow">
    <p:strips dir="ru"/>
  </p:transition>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D8AAC8-CC8F-4217-9301-3B02B226E8BB}"/>
              </a:ext>
            </a:extLst>
          </p:cNvPr>
          <p:cNvSpPr>
            <a:spLocks noGrp="1"/>
          </p:cNvSpPr>
          <p:nvPr>
            <p:ph type="title"/>
          </p:nvPr>
        </p:nvSpPr>
        <p:spPr/>
        <p:txBody>
          <a:bodyPr/>
          <a:lstStyle/>
          <a:p>
            <a:pPr algn="ctr"/>
            <a:r>
              <a:rPr lang="it-IT" dirty="0">
                <a:solidFill>
                  <a:srgbClr val="FF0000"/>
                </a:solidFill>
              </a:rPr>
              <a:t>Ustioni </a:t>
            </a:r>
            <a:endParaRPr lang="it-IT" dirty="0"/>
          </a:p>
        </p:txBody>
      </p:sp>
      <p:sp>
        <p:nvSpPr>
          <p:cNvPr id="3" name="Segnaposto contenuto 2">
            <a:extLst>
              <a:ext uri="{FF2B5EF4-FFF2-40B4-BE49-F238E27FC236}">
                <a16:creationId xmlns:a16="http://schemas.microsoft.com/office/drawing/2014/main" id="{16798530-EB38-4A12-970C-5DDA9BEC2082}"/>
              </a:ext>
            </a:extLst>
          </p:cNvPr>
          <p:cNvSpPr>
            <a:spLocks noGrp="1"/>
          </p:cNvSpPr>
          <p:nvPr>
            <p:ph idx="1"/>
          </p:nvPr>
        </p:nvSpPr>
        <p:spPr/>
        <p:txBody>
          <a:bodyPr>
            <a:normAutofit/>
          </a:bodyPr>
          <a:lstStyle/>
          <a:p>
            <a:r>
              <a:rPr lang="it-IT" dirty="0">
                <a:solidFill>
                  <a:srgbClr val="FF0000"/>
                </a:solidFill>
                <a:sym typeface="Wingdings" panose="05000000000000000000" pitchFamily="2" charset="2"/>
              </a:rPr>
              <a:t>Per ustioni più importanti si deve ricorrere a vasche</a:t>
            </a:r>
          </a:p>
          <a:p>
            <a:r>
              <a:rPr lang="it-IT" dirty="0">
                <a:sym typeface="Wingdings" panose="05000000000000000000" pitchFamily="2" charset="2"/>
              </a:rPr>
              <a:t>Aumento della possibilità di contaminazione della cute con P. aeruginosa o S. </a:t>
            </a:r>
            <a:r>
              <a:rPr lang="it-IT" dirty="0" err="1">
                <a:sym typeface="Wingdings" panose="05000000000000000000" pitchFamily="2" charset="2"/>
              </a:rPr>
              <a:t>aureus</a:t>
            </a:r>
            <a:r>
              <a:rPr lang="it-IT" dirty="0">
                <a:sym typeface="Wingdings" panose="05000000000000000000" pitchFamily="2" charset="2"/>
              </a:rPr>
              <a:t> </a:t>
            </a:r>
            <a:r>
              <a:rPr lang="it-IT" dirty="0" err="1">
                <a:sym typeface="Wingdings" panose="05000000000000000000" pitchFamily="2" charset="2"/>
              </a:rPr>
              <a:t>metcillino</a:t>
            </a:r>
            <a:r>
              <a:rPr lang="it-IT" dirty="0">
                <a:sym typeface="Wingdings" panose="05000000000000000000" pitchFamily="2" charset="2"/>
              </a:rPr>
              <a:t>-resistente (MRSA) </a:t>
            </a:r>
          </a:p>
          <a:p>
            <a:r>
              <a:rPr lang="it-IT" dirty="0">
                <a:sym typeface="Wingdings" panose="05000000000000000000" pitchFamily="2" charset="2"/>
              </a:rPr>
              <a:t>Livello di raccomandazione C1 </a:t>
            </a:r>
          </a:p>
        </p:txBody>
      </p:sp>
    </p:spTree>
    <p:extLst>
      <p:ext uri="{BB962C8B-B14F-4D97-AF65-F5344CB8AC3E}">
        <p14:creationId xmlns:p14="http://schemas.microsoft.com/office/powerpoint/2010/main" val="3727796064"/>
      </p:ext>
    </p:extLst>
  </p:cSld>
  <p:clrMapOvr>
    <a:masterClrMapping/>
  </p:clrMapOvr>
  <p:transition spd="slow">
    <p:strips dir="ru"/>
  </p:transition>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D8AAC8-CC8F-4217-9301-3B02B226E8BB}"/>
              </a:ext>
            </a:extLst>
          </p:cNvPr>
          <p:cNvSpPr>
            <a:spLocks noGrp="1"/>
          </p:cNvSpPr>
          <p:nvPr>
            <p:ph type="title"/>
          </p:nvPr>
        </p:nvSpPr>
        <p:spPr/>
        <p:txBody>
          <a:bodyPr/>
          <a:lstStyle/>
          <a:p>
            <a:pPr algn="ctr"/>
            <a:r>
              <a:rPr lang="it-IT" dirty="0">
                <a:solidFill>
                  <a:srgbClr val="FF0000"/>
                </a:solidFill>
              </a:rPr>
              <a:t>Ustioni </a:t>
            </a:r>
            <a:endParaRPr lang="it-IT" dirty="0"/>
          </a:p>
        </p:txBody>
      </p:sp>
      <p:sp>
        <p:nvSpPr>
          <p:cNvPr id="3" name="Segnaposto contenuto 2">
            <a:extLst>
              <a:ext uri="{FF2B5EF4-FFF2-40B4-BE49-F238E27FC236}">
                <a16:creationId xmlns:a16="http://schemas.microsoft.com/office/drawing/2014/main" id="{16798530-EB38-4A12-970C-5DDA9BEC2082}"/>
              </a:ext>
            </a:extLst>
          </p:cNvPr>
          <p:cNvSpPr>
            <a:spLocks noGrp="1"/>
          </p:cNvSpPr>
          <p:nvPr>
            <p:ph idx="1"/>
          </p:nvPr>
        </p:nvSpPr>
        <p:spPr/>
        <p:txBody>
          <a:bodyPr>
            <a:normAutofit/>
          </a:bodyPr>
          <a:lstStyle/>
          <a:p>
            <a:r>
              <a:rPr lang="it-IT" dirty="0">
                <a:solidFill>
                  <a:srgbClr val="FF0000"/>
                </a:solidFill>
                <a:sym typeface="Wingdings" panose="05000000000000000000" pitchFamily="2" charset="2"/>
              </a:rPr>
              <a:t>Approccio all’ustione: disinfezione</a:t>
            </a:r>
          </a:p>
          <a:p>
            <a:r>
              <a:rPr lang="it-IT" dirty="0">
                <a:sym typeface="Wingdings" panose="05000000000000000000" pitchFamily="2" charset="2"/>
              </a:rPr>
              <a:t>Può essere eseguita valutando prima le condizioni dell’ustione </a:t>
            </a:r>
          </a:p>
          <a:p>
            <a:r>
              <a:rPr lang="it-IT" dirty="0">
                <a:sym typeface="Wingdings" panose="05000000000000000000" pitchFamily="2" charset="2"/>
              </a:rPr>
              <a:t>Spettro batterico contaminante da considerare (eseguire tamponi)</a:t>
            </a:r>
          </a:p>
          <a:p>
            <a:r>
              <a:rPr lang="it-IT" dirty="0">
                <a:sym typeface="Wingdings" panose="05000000000000000000" pitchFamily="2" charset="2"/>
              </a:rPr>
              <a:t>Livello di raccomandazione C1</a:t>
            </a:r>
          </a:p>
        </p:txBody>
      </p:sp>
    </p:spTree>
    <p:extLst>
      <p:ext uri="{BB962C8B-B14F-4D97-AF65-F5344CB8AC3E}">
        <p14:creationId xmlns:p14="http://schemas.microsoft.com/office/powerpoint/2010/main" val="2732780949"/>
      </p:ext>
    </p:extLst>
  </p:cSld>
  <p:clrMapOvr>
    <a:masterClrMapping/>
  </p:clrMapOvr>
  <p:transition spd="slow">
    <p:strips dir="ru"/>
  </p:transition>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D8AAC8-CC8F-4217-9301-3B02B226E8BB}"/>
              </a:ext>
            </a:extLst>
          </p:cNvPr>
          <p:cNvSpPr>
            <a:spLocks noGrp="1"/>
          </p:cNvSpPr>
          <p:nvPr>
            <p:ph type="title"/>
          </p:nvPr>
        </p:nvSpPr>
        <p:spPr/>
        <p:txBody>
          <a:bodyPr/>
          <a:lstStyle/>
          <a:p>
            <a:pPr algn="ctr"/>
            <a:r>
              <a:rPr lang="it-IT" dirty="0">
                <a:solidFill>
                  <a:srgbClr val="FF0000"/>
                </a:solidFill>
              </a:rPr>
              <a:t>Ustioni </a:t>
            </a:r>
            <a:endParaRPr lang="it-IT" dirty="0"/>
          </a:p>
        </p:txBody>
      </p:sp>
      <p:sp>
        <p:nvSpPr>
          <p:cNvPr id="3" name="Segnaposto contenuto 2">
            <a:extLst>
              <a:ext uri="{FF2B5EF4-FFF2-40B4-BE49-F238E27FC236}">
                <a16:creationId xmlns:a16="http://schemas.microsoft.com/office/drawing/2014/main" id="{16798530-EB38-4A12-970C-5DDA9BEC2082}"/>
              </a:ext>
            </a:extLst>
          </p:cNvPr>
          <p:cNvSpPr>
            <a:spLocks noGrp="1"/>
          </p:cNvSpPr>
          <p:nvPr>
            <p:ph idx="1"/>
          </p:nvPr>
        </p:nvSpPr>
        <p:spPr/>
        <p:txBody>
          <a:bodyPr>
            <a:normAutofit/>
          </a:bodyPr>
          <a:lstStyle/>
          <a:p>
            <a:r>
              <a:rPr lang="it-IT" dirty="0">
                <a:solidFill>
                  <a:srgbClr val="FF0000"/>
                </a:solidFill>
                <a:sym typeface="Wingdings" panose="05000000000000000000" pitchFamily="2" charset="2"/>
              </a:rPr>
              <a:t>Terapie topiche: disinfezione</a:t>
            </a:r>
          </a:p>
          <a:p>
            <a:r>
              <a:rPr lang="it-IT" dirty="0">
                <a:sym typeface="Wingdings" panose="05000000000000000000" pitchFamily="2" charset="2"/>
              </a:rPr>
              <a:t>Di norma nelle prime fasi un impacco con soluzione fisiologica, acqua sterile o soluzione antisettica (acido borico) possono essere utili per qualsiasi tipo di ustione</a:t>
            </a:r>
          </a:p>
          <a:p>
            <a:r>
              <a:rPr lang="it-IT" dirty="0">
                <a:sym typeface="Wingdings" panose="05000000000000000000" pitchFamily="2" charset="2"/>
              </a:rPr>
              <a:t>Necessario rimuovere eventuale materiale estraneo delicatamente</a:t>
            </a:r>
          </a:p>
          <a:p>
            <a:endParaRPr lang="it-IT" dirty="0">
              <a:sym typeface="Wingdings" panose="05000000000000000000" pitchFamily="2" charset="2"/>
            </a:endParaRPr>
          </a:p>
        </p:txBody>
      </p:sp>
    </p:spTree>
    <p:extLst>
      <p:ext uri="{BB962C8B-B14F-4D97-AF65-F5344CB8AC3E}">
        <p14:creationId xmlns:p14="http://schemas.microsoft.com/office/powerpoint/2010/main" val="4112031568"/>
      </p:ext>
    </p:extLst>
  </p:cSld>
  <p:clrMapOvr>
    <a:masterClrMapping/>
  </p:clrMapOvr>
  <p:transition spd="slow">
    <p:strips dir="ru"/>
  </p:transition>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D8AAC8-CC8F-4217-9301-3B02B226E8BB}"/>
              </a:ext>
            </a:extLst>
          </p:cNvPr>
          <p:cNvSpPr>
            <a:spLocks noGrp="1"/>
          </p:cNvSpPr>
          <p:nvPr>
            <p:ph type="title"/>
          </p:nvPr>
        </p:nvSpPr>
        <p:spPr/>
        <p:txBody>
          <a:bodyPr/>
          <a:lstStyle/>
          <a:p>
            <a:pPr algn="ctr"/>
            <a:r>
              <a:rPr lang="it-IT" dirty="0">
                <a:solidFill>
                  <a:srgbClr val="FF0000"/>
                </a:solidFill>
              </a:rPr>
              <a:t>Ustioni </a:t>
            </a:r>
            <a:endParaRPr lang="it-IT" dirty="0"/>
          </a:p>
        </p:txBody>
      </p:sp>
      <p:sp>
        <p:nvSpPr>
          <p:cNvPr id="3" name="Segnaposto contenuto 2">
            <a:extLst>
              <a:ext uri="{FF2B5EF4-FFF2-40B4-BE49-F238E27FC236}">
                <a16:creationId xmlns:a16="http://schemas.microsoft.com/office/drawing/2014/main" id="{16798530-EB38-4A12-970C-5DDA9BEC2082}"/>
              </a:ext>
            </a:extLst>
          </p:cNvPr>
          <p:cNvSpPr>
            <a:spLocks noGrp="1"/>
          </p:cNvSpPr>
          <p:nvPr>
            <p:ph idx="1"/>
          </p:nvPr>
        </p:nvSpPr>
        <p:spPr/>
        <p:txBody>
          <a:bodyPr>
            <a:normAutofit lnSpcReduction="10000"/>
          </a:bodyPr>
          <a:lstStyle/>
          <a:p>
            <a:r>
              <a:rPr lang="it-IT" dirty="0">
                <a:sym typeface="Wingdings" panose="05000000000000000000" pitchFamily="2" charset="2"/>
              </a:rPr>
              <a:t>Studi in letteratura hanno dimostrato che l’uso della clorexidina associato all’applicazione della </a:t>
            </a:r>
            <a:r>
              <a:rPr lang="it-IT" dirty="0" err="1">
                <a:sym typeface="Wingdings" panose="05000000000000000000" pitchFamily="2" charset="2"/>
              </a:rPr>
              <a:t>sulfadiazina</a:t>
            </a:r>
            <a:r>
              <a:rPr lang="it-IT" dirty="0">
                <a:sym typeface="Wingdings" panose="05000000000000000000" pitchFamily="2" charset="2"/>
              </a:rPr>
              <a:t> </a:t>
            </a:r>
            <a:r>
              <a:rPr lang="it-IT" dirty="0" err="1">
                <a:sym typeface="Wingdings" panose="05000000000000000000" pitchFamily="2" charset="2"/>
              </a:rPr>
              <a:t>argentica</a:t>
            </a:r>
            <a:r>
              <a:rPr lang="it-IT" dirty="0">
                <a:sym typeface="Wingdings" panose="05000000000000000000" pitchFamily="2" charset="2"/>
              </a:rPr>
              <a:t> ridurrebbe la presenza dello S. </a:t>
            </a:r>
            <a:r>
              <a:rPr lang="it-IT" dirty="0" err="1">
                <a:sym typeface="Wingdings" panose="05000000000000000000" pitchFamily="2" charset="2"/>
              </a:rPr>
              <a:t>aureus</a:t>
            </a:r>
            <a:endParaRPr lang="it-IT" dirty="0">
              <a:sym typeface="Wingdings" panose="05000000000000000000" pitchFamily="2" charset="2"/>
            </a:endParaRPr>
          </a:p>
          <a:p>
            <a:r>
              <a:rPr lang="it-IT" dirty="0">
                <a:sym typeface="Wingdings" panose="05000000000000000000" pitchFamily="2" charset="2"/>
              </a:rPr>
              <a:t>Consigliati vari approcci lavaggio con soluzioni miste, lavaggio  applicazione topico…</a:t>
            </a:r>
          </a:p>
          <a:p>
            <a:r>
              <a:rPr lang="it-IT" dirty="0">
                <a:sym typeface="Wingdings" panose="05000000000000000000" pitchFamily="2" charset="2"/>
              </a:rPr>
              <a:t>Livello di raccomandazione C1</a:t>
            </a:r>
          </a:p>
        </p:txBody>
      </p:sp>
      <p:pic>
        <p:nvPicPr>
          <p:cNvPr id="5" name="Immagine 4">
            <a:extLst>
              <a:ext uri="{FF2B5EF4-FFF2-40B4-BE49-F238E27FC236}">
                <a16:creationId xmlns:a16="http://schemas.microsoft.com/office/drawing/2014/main" id="{960CA70C-05A4-433F-9323-11D749B090A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868143" y="5783484"/>
            <a:ext cx="2945919" cy="862413"/>
          </a:xfrm>
          <a:prstGeom prst="rect">
            <a:avLst/>
          </a:prstGeom>
        </p:spPr>
      </p:pic>
    </p:spTree>
    <p:extLst>
      <p:ext uri="{BB962C8B-B14F-4D97-AF65-F5344CB8AC3E}">
        <p14:creationId xmlns:p14="http://schemas.microsoft.com/office/powerpoint/2010/main" val="2164896697"/>
      </p:ext>
    </p:extLst>
  </p:cSld>
  <p:clrMapOvr>
    <a:masterClrMapping/>
  </p:clrMapOvr>
  <p:transition spd="slow">
    <p:strips dir="ru"/>
  </p:transition>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D8AAC8-CC8F-4217-9301-3B02B226E8BB}"/>
              </a:ext>
            </a:extLst>
          </p:cNvPr>
          <p:cNvSpPr>
            <a:spLocks noGrp="1"/>
          </p:cNvSpPr>
          <p:nvPr>
            <p:ph type="title"/>
          </p:nvPr>
        </p:nvSpPr>
        <p:spPr/>
        <p:txBody>
          <a:bodyPr/>
          <a:lstStyle/>
          <a:p>
            <a:pPr algn="ctr"/>
            <a:r>
              <a:rPr lang="it-IT" dirty="0">
                <a:solidFill>
                  <a:srgbClr val="FF0000"/>
                </a:solidFill>
              </a:rPr>
              <a:t>Ustioni </a:t>
            </a:r>
            <a:endParaRPr lang="it-IT" dirty="0"/>
          </a:p>
        </p:txBody>
      </p:sp>
      <p:sp>
        <p:nvSpPr>
          <p:cNvPr id="3" name="Segnaposto contenuto 2">
            <a:extLst>
              <a:ext uri="{FF2B5EF4-FFF2-40B4-BE49-F238E27FC236}">
                <a16:creationId xmlns:a16="http://schemas.microsoft.com/office/drawing/2014/main" id="{16798530-EB38-4A12-970C-5DDA9BEC2082}"/>
              </a:ext>
            </a:extLst>
          </p:cNvPr>
          <p:cNvSpPr>
            <a:spLocks noGrp="1"/>
          </p:cNvSpPr>
          <p:nvPr>
            <p:ph idx="1"/>
          </p:nvPr>
        </p:nvSpPr>
        <p:spPr>
          <a:xfrm>
            <a:off x="628650" y="1825625"/>
            <a:ext cx="5244249" cy="4351338"/>
          </a:xfrm>
        </p:spPr>
        <p:txBody>
          <a:bodyPr>
            <a:normAutofit fontScale="85000" lnSpcReduction="20000"/>
          </a:bodyPr>
          <a:lstStyle/>
          <a:p>
            <a:r>
              <a:rPr lang="it-IT" dirty="0">
                <a:sym typeface="Wingdings" panose="05000000000000000000" pitchFamily="2" charset="2"/>
              </a:rPr>
              <a:t>Per il </a:t>
            </a:r>
            <a:r>
              <a:rPr lang="it-IT" dirty="0" err="1">
                <a:sym typeface="Wingdings" panose="05000000000000000000" pitchFamily="2" charset="2"/>
              </a:rPr>
              <a:t>povidone</a:t>
            </a:r>
            <a:r>
              <a:rPr lang="it-IT" dirty="0">
                <a:sym typeface="Wingdings" panose="05000000000000000000" pitchFamily="2" charset="2"/>
              </a:rPr>
              <a:t> iodato (</a:t>
            </a:r>
            <a:r>
              <a:rPr lang="it-IT" dirty="0" err="1">
                <a:sym typeface="Wingdings" panose="05000000000000000000" pitchFamily="2" charset="2"/>
              </a:rPr>
              <a:t>Betadine</a:t>
            </a:r>
            <a:r>
              <a:rPr lang="it-IT" dirty="0">
                <a:sym typeface="Wingdings" panose="05000000000000000000" pitchFamily="2" charset="2"/>
              </a:rPr>
              <a:t>) opinioni contrastanti (tossicità per fibroblasti e cheratinociti in vitro)</a:t>
            </a:r>
          </a:p>
          <a:p>
            <a:r>
              <a:rPr lang="it-IT" dirty="0">
                <a:sym typeface="Wingdings" panose="05000000000000000000" pitchFamily="2" charset="2"/>
              </a:rPr>
              <a:t>Si raccomanda di evitare applicazione su zone estese per il rischio di assorbimento sistemico potenzialmente dannoso per pazienti con alterazioni tiroidee, renali o nell’anziano</a:t>
            </a:r>
          </a:p>
        </p:txBody>
      </p:sp>
      <p:pic>
        <p:nvPicPr>
          <p:cNvPr id="5" name="Immagine 4" descr="Immagine che contiene lozione, bottiglia&#10;&#10;Descrizione generata automaticamente">
            <a:extLst>
              <a:ext uri="{FF2B5EF4-FFF2-40B4-BE49-F238E27FC236}">
                <a16:creationId xmlns:a16="http://schemas.microsoft.com/office/drawing/2014/main" id="{6CCDBF95-D8F4-432E-BC88-35744936E28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44692" y="1825625"/>
            <a:ext cx="2750516" cy="2750516"/>
          </a:xfrm>
          <a:prstGeom prst="rect">
            <a:avLst/>
          </a:prstGeom>
        </p:spPr>
      </p:pic>
    </p:spTree>
    <p:extLst>
      <p:ext uri="{BB962C8B-B14F-4D97-AF65-F5344CB8AC3E}">
        <p14:creationId xmlns:p14="http://schemas.microsoft.com/office/powerpoint/2010/main" val="1526950016"/>
      </p:ext>
    </p:extLst>
  </p:cSld>
  <p:clrMapOvr>
    <a:masterClrMapping/>
  </p:clrMapOvr>
  <p:transition spd="slow">
    <p:strips dir="ru"/>
  </p:transition>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D8AAC8-CC8F-4217-9301-3B02B226E8BB}"/>
              </a:ext>
            </a:extLst>
          </p:cNvPr>
          <p:cNvSpPr>
            <a:spLocks noGrp="1"/>
          </p:cNvSpPr>
          <p:nvPr>
            <p:ph type="title"/>
          </p:nvPr>
        </p:nvSpPr>
        <p:spPr/>
        <p:txBody>
          <a:bodyPr/>
          <a:lstStyle/>
          <a:p>
            <a:pPr algn="ctr"/>
            <a:r>
              <a:rPr lang="it-IT" dirty="0">
                <a:solidFill>
                  <a:srgbClr val="FF0000"/>
                </a:solidFill>
              </a:rPr>
              <a:t>Ustioni </a:t>
            </a:r>
            <a:endParaRPr lang="it-IT" dirty="0"/>
          </a:p>
        </p:txBody>
      </p:sp>
      <p:sp>
        <p:nvSpPr>
          <p:cNvPr id="3" name="Segnaposto contenuto 2">
            <a:extLst>
              <a:ext uri="{FF2B5EF4-FFF2-40B4-BE49-F238E27FC236}">
                <a16:creationId xmlns:a16="http://schemas.microsoft.com/office/drawing/2014/main" id="{16798530-EB38-4A12-970C-5DDA9BEC2082}"/>
              </a:ext>
            </a:extLst>
          </p:cNvPr>
          <p:cNvSpPr>
            <a:spLocks noGrp="1"/>
          </p:cNvSpPr>
          <p:nvPr>
            <p:ph idx="1"/>
          </p:nvPr>
        </p:nvSpPr>
        <p:spPr/>
        <p:txBody>
          <a:bodyPr>
            <a:normAutofit/>
          </a:bodyPr>
          <a:lstStyle/>
          <a:p>
            <a:r>
              <a:rPr lang="it-IT" dirty="0">
                <a:solidFill>
                  <a:srgbClr val="FF0000"/>
                </a:solidFill>
                <a:sym typeface="Wingdings" panose="05000000000000000000" pitchFamily="2" charset="2"/>
              </a:rPr>
              <a:t>Approccio all’ustione: flittene</a:t>
            </a:r>
          </a:p>
          <a:p>
            <a:r>
              <a:rPr lang="it-IT" dirty="0">
                <a:sym typeface="Wingdings" panose="05000000000000000000" pitchFamily="2" charset="2"/>
              </a:rPr>
              <a:t>In caso di flittene queste possono essere forate con ago sterile o bisturi</a:t>
            </a:r>
          </a:p>
          <a:p>
            <a:r>
              <a:rPr lang="it-IT" dirty="0">
                <a:sym typeface="Wingdings" panose="05000000000000000000" pitchFamily="2" charset="2"/>
              </a:rPr>
              <a:t>Successivamente viene consigliata applicazione di topico (vedi dopo) veicolato con garza sterile</a:t>
            </a:r>
          </a:p>
          <a:p>
            <a:r>
              <a:rPr lang="it-IT" dirty="0">
                <a:sym typeface="Wingdings" panose="05000000000000000000" pitchFamily="2" charset="2"/>
              </a:rPr>
              <a:t>Successiva applicazione di medicazione secondaria </a:t>
            </a:r>
          </a:p>
        </p:txBody>
      </p:sp>
    </p:spTree>
    <p:extLst>
      <p:ext uri="{BB962C8B-B14F-4D97-AF65-F5344CB8AC3E}">
        <p14:creationId xmlns:p14="http://schemas.microsoft.com/office/powerpoint/2010/main" val="4086385066"/>
      </p:ext>
    </p:extLst>
  </p:cSld>
  <p:clrMapOvr>
    <a:masterClrMapping/>
  </p:clrMapOvr>
  <p:transition spd="slow">
    <p:strips dir="ru"/>
  </p:transition>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D8AAC8-CC8F-4217-9301-3B02B226E8BB}"/>
              </a:ext>
            </a:extLst>
          </p:cNvPr>
          <p:cNvSpPr>
            <a:spLocks noGrp="1"/>
          </p:cNvSpPr>
          <p:nvPr>
            <p:ph type="title"/>
          </p:nvPr>
        </p:nvSpPr>
        <p:spPr/>
        <p:txBody>
          <a:bodyPr/>
          <a:lstStyle/>
          <a:p>
            <a:pPr algn="ctr"/>
            <a:r>
              <a:rPr lang="it-IT" dirty="0">
                <a:solidFill>
                  <a:srgbClr val="FF0000"/>
                </a:solidFill>
              </a:rPr>
              <a:t>Ustioni </a:t>
            </a:r>
            <a:endParaRPr lang="it-IT" dirty="0"/>
          </a:p>
        </p:txBody>
      </p:sp>
      <p:sp>
        <p:nvSpPr>
          <p:cNvPr id="3" name="Segnaposto contenuto 2">
            <a:extLst>
              <a:ext uri="{FF2B5EF4-FFF2-40B4-BE49-F238E27FC236}">
                <a16:creationId xmlns:a16="http://schemas.microsoft.com/office/drawing/2014/main" id="{16798530-EB38-4A12-970C-5DDA9BEC2082}"/>
              </a:ext>
            </a:extLst>
          </p:cNvPr>
          <p:cNvSpPr>
            <a:spLocks noGrp="1"/>
          </p:cNvSpPr>
          <p:nvPr>
            <p:ph idx="1"/>
          </p:nvPr>
        </p:nvSpPr>
        <p:spPr/>
        <p:txBody>
          <a:bodyPr>
            <a:normAutofit fontScale="92500" lnSpcReduction="20000"/>
          </a:bodyPr>
          <a:lstStyle/>
          <a:p>
            <a:r>
              <a:rPr lang="it-IT" dirty="0">
                <a:solidFill>
                  <a:srgbClr val="FF0000"/>
                </a:solidFill>
                <a:sym typeface="Wingdings" panose="05000000000000000000" pitchFamily="2" charset="2"/>
              </a:rPr>
              <a:t>Approccio all’ustione</a:t>
            </a:r>
          </a:p>
          <a:p>
            <a:r>
              <a:rPr lang="it-IT" dirty="0">
                <a:sym typeface="Wingdings" panose="05000000000000000000" pitchFamily="2" charset="2"/>
              </a:rPr>
              <a:t>La medicazione secondaria serve ad evitare che la cute venga sottoposta a traumatismo ad ogni medicazione</a:t>
            </a:r>
          </a:p>
          <a:p>
            <a:r>
              <a:rPr lang="it-IT" dirty="0">
                <a:sym typeface="Wingdings" panose="05000000000000000000" pitchFamily="2" charset="2"/>
              </a:rPr>
              <a:t>Normalmente si usano garze paraffinate o con acido ialuronico</a:t>
            </a:r>
          </a:p>
          <a:p>
            <a:r>
              <a:rPr lang="it-IT" dirty="0">
                <a:sym typeface="Wingdings" panose="05000000000000000000" pitchFamily="2" charset="2"/>
              </a:rPr>
              <a:t>Successivamente si applicano garze sterili e bende</a:t>
            </a:r>
          </a:p>
          <a:p>
            <a:r>
              <a:rPr lang="it-IT" dirty="0">
                <a:sym typeface="Wingdings" panose="05000000000000000000" pitchFamily="2" charset="2"/>
              </a:rPr>
              <a:t>EVITARE di esercitare pressioni eccessive che potrebbero indurre </a:t>
            </a:r>
            <a:r>
              <a:rPr lang="it-IT" dirty="0" err="1">
                <a:sym typeface="Wingdings" panose="05000000000000000000" pitchFamily="2" charset="2"/>
              </a:rPr>
              <a:t>ipoperfusione</a:t>
            </a:r>
            <a:r>
              <a:rPr lang="it-IT" dirty="0">
                <a:sym typeface="Wingdings" panose="05000000000000000000" pitchFamily="2" charset="2"/>
              </a:rPr>
              <a:t> e nuovo danno</a:t>
            </a:r>
          </a:p>
        </p:txBody>
      </p:sp>
    </p:spTree>
    <p:extLst>
      <p:ext uri="{BB962C8B-B14F-4D97-AF65-F5344CB8AC3E}">
        <p14:creationId xmlns:p14="http://schemas.microsoft.com/office/powerpoint/2010/main" val="2438584284"/>
      </p:ext>
    </p:extLst>
  </p:cSld>
  <p:clrMapOvr>
    <a:masterClrMapping/>
  </p:clrMapOvr>
  <p:transition spd="slow">
    <p:strips dir="ru"/>
  </p:transition>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D8AAC8-CC8F-4217-9301-3B02B226E8BB}"/>
              </a:ext>
            </a:extLst>
          </p:cNvPr>
          <p:cNvSpPr>
            <a:spLocks noGrp="1"/>
          </p:cNvSpPr>
          <p:nvPr>
            <p:ph type="title"/>
          </p:nvPr>
        </p:nvSpPr>
        <p:spPr/>
        <p:txBody>
          <a:bodyPr/>
          <a:lstStyle/>
          <a:p>
            <a:pPr algn="ctr"/>
            <a:r>
              <a:rPr lang="it-IT" dirty="0">
                <a:solidFill>
                  <a:srgbClr val="FF0000"/>
                </a:solidFill>
              </a:rPr>
              <a:t>Ustioni </a:t>
            </a:r>
            <a:endParaRPr lang="it-IT" dirty="0"/>
          </a:p>
        </p:txBody>
      </p:sp>
      <p:sp>
        <p:nvSpPr>
          <p:cNvPr id="3" name="Segnaposto contenuto 2">
            <a:extLst>
              <a:ext uri="{FF2B5EF4-FFF2-40B4-BE49-F238E27FC236}">
                <a16:creationId xmlns:a16="http://schemas.microsoft.com/office/drawing/2014/main" id="{16798530-EB38-4A12-970C-5DDA9BEC2082}"/>
              </a:ext>
            </a:extLst>
          </p:cNvPr>
          <p:cNvSpPr>
            <a:spLocks noGrp="1"/>
          </p:cNvSpPr>
          <p:nvPr>
            <p:ph idx="1"/>
          </p:nvPr>
        </p:nvSpPr>
        <p:spPr/>
        <p:txBody>
          <a:bodyPr>
            <a:normAutofit fontScale="92500" lnSpcReduction="20000"/>
          </a:bodyPr>
          <a:lstStyle/>
          <a:p>
            <a:r>
              <a:rPr lang="it-IT" dirty="0">
                <a:solidFill>
                  <a:srgbClr val="FF0000"/>
                </a:solidFill>
                <a:sym typeface="Wingdings" panose="05000000000000000000" pitchFamily="2" charset="2"/>
              </a:rPr>
              <a:t>Approccio all’ustione: flittene</a:t>
            </a:r>
          </a:p>
          <a:p>
            <a:r>
              <a:rPr lang="it-IT" dirty="0">
                <a:sym typeface="Wingdings" panose="05000000000000000000" pitchFamily="2" charset="2"/>
              </a:rPr>
              <a:t>Ovviamente per le ustioni che non necessitano di approccio in un Centro Grandi Ustionati possono essere presenti diverse strategie </a:t>
            </a:r>
          </a:p>
          <a:p>
            <a:r>
              <a:rPr lang="it-IT" dirty="0">
                <a:sym typeface="Wingdings" panose="05000000000000000000" pitchFamily="2" charset="2"/>
              </a:rPr>
              <a:t>Medicazioni ogni 24-48h come da indicazioni precedenti (foratura flittene  topico  garza grassa  medicazione)</a:t>
            </a:r>
          </a:p>
          <a:p>
            <a:r>
              <a:rPr lang="it-IT" dirty="0">
                <a:sym typeface="Wingdings" panose="05000000000000000000" pitchFamily="2" charset="2"/>
              </a:rPr>
              <a:t>Oppure uso di medicazioni avanzate che possono essere mantenute in sede per diversi giorni</a:t>
            </a:r>
          </a:p>
        </p:txBody>
      </p:sp>
    </p:spTree>
    <p:extLst>
      <p:ext uri="{BB962C8B-B14F-4D97-AF65-F5344CB8AC3E}">
        <p14:creationId xmlns:p14="http://schemas.microsoft.com/office/powerpoint/2010/main" val="3949468428"/>
      </p:ext>
    </p:extLst>
  </p:cSld>
  <p:clrMapOvr>
    <a:masterClrMapping/>
  </p:clrMapOvr>
  <p:transition spd="slow">
    <p:strips dir="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D7DDC7B8-E924-443F-AB8A-20748F6AFD67}"/>
              </a:ext>
            </a:extLst>
          </p:cNvPr>
          <p:cNvSpPr>
            <a:spLocks noGrp="1" noChangeArrowheads="1"/>
          </p:cNvSpPr>
          <p:nvPr>
            <p:ph type="title"/>
          </p:nvPr>
        </p:nvSpPr>
        <p:spPr/>
        <p:txBody>
          <a:bodyPr/>
          <a:lstStyle/>
          <a:p>
            <a:pPr eaLnBrk="1" hangingPunct="1"/>
            <a:r>
              <a:rPr lang="it-IT" altLang="it-IT" b="1" dirty="0">
                <a:solidFill>
                  <a:srgbClr val="FF0000"/>
                </a:solidFill>
              </a:rPr>
              <a:t>Lozioni </a:t>
            </a:r>
          </a:p>
        </p:txBody>
      </p:sp>
      <p:sp>
        <p:nvSpPr>
          <p:cNvPr id="41987" name="Rectangle 3">
            <a:extLst>
              <a:ext uri="{FF2B5EF4-FFF2-40B4-BE49-F238E27FC236}">
                <a16:creationId xmlns:a16="http://schemas.microsoft.com/office/drawing/2014/main" id="{C95376C3-86A7-40AD-AC42-6F17859E2632}"/>
              </a:ext>
            </a:extLst>
          </p:cNvPr>
          <p:cNvSpPr>
            <a:spLocks noGrp="1" noChangeArrowheads="1"/>
          </p:cNvSpPr>
          <p:nvPr>
            <p:ph type="body" idx="1"/>
          </p:nvPr>
        </p:nvSpPr>
        <p:spPr>
          <a:xfrm>
            <a:off x="457200" y="1600200"/>
            <a:ext cx="8229600" cy="4853136"/>
          </a:xfrm>
        </p:spPr>
        <p:txBody>
          <a:bodyPr/>
          <a:lstStyle/>
          <a:p>
            <a:pPr eaLnBrk="1" hangingPunct="1"/>
            <a:r>
              <a:rPr lang="it-IT" altLang="it-IT" b="1" dirty="0">
                <a:solidFill>
                  <a:schemeClr val="accent2"/>
                </a:solidFill>
              </a:rPr>
              <a:t>Le emulsioni con più alto contenuto d’acqua sono dette lozioni</a:t>
            </a:r>
          </a:p>
          <a:p>
            <a:pPr eaLnBrk="1" hangingPunct="1"/>
            <a:r>
              <a:rPr lang="it-IT" altLang="it-IT" b="1" dirty="0">
                <a:solidFill>
                  <a:schemeClr val="accent2"/>
                </a:solidFill>
              </a:rPr>
              <a:t>Possono avere una base alcolica o idrica</a:t>
            </a:r>
          </a:p>
          <a:p>
            <a:pPr eaLnBrk="1" hangingPunct="1"/>
            <a:r>
              <a:rPr lang="it-IT" altLang="it-IT" b="1" dirty="0">
                <a:solidFill>
                  <a:schemeClr val="accent2"/>
                </a:solidFill>
              </a:rPr>
              <a:t>Grande versatilità, rapido assorbimento</a:t>
            </a:r>
          </a:p>
          <a:p>
            <a:pPr eaLnBrk="1" hangingPunct="1"/>
            <a:r>
              <a:rPr lang="it-IT" altLang="it-IT" b="1" dirty="0">
                <a:solidFill>
                  <a:schemeClr val="accent2"/>
                </a:solidFill>
              </a:rPr>
              <a:t>Applicabili in zone ricche di peli come il cuoio capelluto, ascelle ed inguine</a:t>
            </a:r>
          </a:p>
        </p:txBody>
      </p:sp>
    </p:spTree>
    <p:extLst>
      <p:ext uri="{BB962C8B-B14F-4D97-AF65-F5344CB8AC3E}">
        <p14:creationId xmlns:p14="http://schemas.microsoft.com/office/powerpoint/2010/main" val="955939551"/>
      </p:ext>
    </p:extLst>
  </p:cSld>
  <p:clrMapOvr>
    <a:masterClrMapping/>
  </p:clrMapOvr>
  <p:transition spd="slow">
    <p:strips dir="ru"/>
  </p:transition>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D8AAC8-CC8F-4217-9301-3B02B226E8BB}"/>
              </a:ext>
            </a:extLst>
          </p:cNvPr>
          <p:cNvSpPr>
            <a:spLocks noGrp="1"/>
          </p:cNvSpPr>
          <p:nvPr>
            <p:ph type="title"/>
          </p:nvPr>
        </p:nvSpPr>
        <p:spPr/>
        <p:txBody>
          <a:bodyPr/>
          <a:lstStyle/>
          <a:p>
            <a:pPr algn="ctr"/>
            <a:r>
              <a:rPr lang="it-IT" dirty="0">
                <a:solidFill>
                  <a:srgbClr val="FF0000"/>
                </a:solidFill>
              </a:rPr>
              <a:t>Ustioni </a:t>
            </a:r>
            <a:endParaRPr lang="it-IT" dirty="0"/>
          </a:p>
        </p:txBody>
      </p:sp>
      <p:sp>
        <p:nvSpPr>
          <p:cNvPr id="3" name="Segnaposto contenuto 2">
            <a:extLst>
              <a:ext uri="{FF2B5EF4-FFF2-40B4-BE49-F238E27FC236}">
                <a16:creationId xmlns:a16="http://schemas.microsoft.com/office/drawing/2014/main" id="{16798530-EB38-4A12-970C-5DDA9BEC2082}"/>
              </a:ext>
            </a:extLst>
          </p:cNvPr>
          <p:cNvSpPr>
            <a:spLocks noGrp="1"/>
          </p:cNvSpPr>
          <p:nvPr>
            <p:ph idx="1"/>
          </p:nvPr>
        </p:nvSpPr>
        <p:spPr/>
        <p:txBody>
          <a:bodyPr>
            <a:normAutofit fontScale="92500" lnSpcReduction="20000"/>
          </a:bodyPr>
          <a:lstStyle/>
          <a:p>
            <a:r>
              <a:rPr lang="it-IT" dirty="0">
                <a:solidFill>
                  <a:srgbClr val="FF0000"/>
                </a:solidFill>
                <a:sym typeface="Wingdings" panose="05000000000000000000" pitchFamily="2" charset="2"/>
              </a:rPr>
              <a:t>Approccio all’ustione: flittene</a:t>
            </a:r>
          </a:p>
          <a:p>
            <a:r>
              <a:rPr lang="it-IT" dirty="0">
                <a:sym typeface="Wingdings" panose="05000000000000000000" pitchFamily="2" charset="2"/>
              </a:rPr>
              <a:t>Importante è la sequenza</a:t>
            </a:r>
          </a:p>
          <a:p>
            <a:r>
              <a:rPr lang="it-IT" dirty="0">
                <a:sym typeface="Wingdings" panose="05000000000000000000" pitchFamily="2" charset="2"/>
              </a:rPr>
              <a:t>Valutazione </a:t>
            </a:r>
            <a:r>
              <a:rPr lang="it-IT" dirty="0" err="1">
                <a:sym typeface="Wingdings" panose="05000000000000000000" pitchFamily="2" charset="2"/>
              </a:rPr>
              <a:t>ustionedetersionemedicazionebendaggio</a:t>
            </a:r>
            <a:endParaRPr lang="it-IT" dirty="0">
              <a:sym typeface="Wingdings" panose="05000000000000000000" pitchFamily="2" charset="2"/>
            </a:endParaRPr>
          </a:p>
          <a:p>
            <a:r>
              <a:rPr lang="it-IT" dirty="0">
                <a:sym typeface="Wingdings" panose="05000000000000000000" pitchFamily="2" charset="2"/>
              </a:rPr>
              <a:t>Sorvegliare eventuale presenza di contaminazione batterica</a:t>
            </a:r>
          </a:p>
          <a:p>
            <a:r>
              <a:rPr lang="it-IT" dirty="0">
                <a:sym typeface="Wingdings" panose="05000000000000000000" pitchFamily="2" charset="2"/>
              </a:rPr>
              <a:t>In caso di dolore praticare terapia antidolorifica prima di iniziare il processo di medicazione</a:t>
            </a:r>
          </a:p>
        </p:txBody>
      </p:sp>
    </p:spTree>
    <p:extLst>
      <p:ext uri="{BB962C8B-B14F-4D97-AF65-F5344CB8AC3E}">
        <p14:creationId xmlns:p14="http://schemas.microsoft.com/office/powerpoint/2010/main" val="218763495"/>
      </p:ext>
    </p:extLst>
  </p:cSld>
  <p:clrMapOvr>
    <a:masterClrMapping/>
  </p:clrMapOvr>
  <p:transition spd="slow">
    <p:strips dir="ru"/>
  </p:transition>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D8AAC8-CC8F-4217-9301-3B02B226E8BB}"/>
              </a:ext>
            </a:extLst>
          </p:cNvPr>
          <p:cNvSpPr>
            <a:spLocks noGrp="1"/>
          </p:cNvSpPr>
          <p:nvPr>
            <p:ph type="title"/>
          </p:nvPr>
        </p:nvSpPr>
        <p:spPr/>
        <p:txBody>
          <a:bodyPr/>
          <a:lstStyle/>
          <a:p>
            <a:pPr algn="ctr"/>
            <a:r>
              <a:rPr lang="it-IT" dirty="0">
                <a:solidFill>
                  <a:srgbClr val="FF0000"/>
                </a:solidFill>
              </a:rPr>
              <a:t>Ustioni </a:t>
            </a:r>
            <a:endParaRPr lang="it-IT" dirty="0"/>
          </a:p>
        </p:txBody>
      </p:sp>
      <p:sp>
        <p:nvSpPr>
          <p:cNvPr id="3" name="Segnaposto contenuto 2">
            <a:extLst>
              <a:ext uri="{FF2B5EF4-FFF2-40B4-BE49-F238E27FC236}">
                <a16:creationId xmlns:a16="http://schemas.microsoft.com/office/drawing/2014/main" id="{16798530-EB38-4A12-970C-5DDA9BEC2082}"/>
              </a:ext>
            </a:extLst>
          </p:cNvPr>
          <p:cNvSpPr>
            <a:spLocks noGrp="1"/>
          </p:cNvSpPr>
          <p:nvPr>
            <p:ph idx="1"/>
          </p:nvPr>
        </p:nvSpPr>
        <p:spPr/>
        <p:txBody>
          <a:bodyPr>
            <a:normAutofit/>
          </a:bodyPr>
          <a:lstStyle/>
          <a:p>
            <a:r>
              <a:rPr lang="it-IT" dirty="0">
                <a:solidFill>
                  <a:srgbClr val="FF0000"/>
                </a:solidFill>
                <a:sym typeface="Wingdings" panose="05000000000000000000" pitchFamily="2" charset="2"/>
              </a:rPr>
              <a:t>Terapie topiche </a:t>
            </a:r>
          </a:p>
          <a:p>
            <a:r>
              <a:rPr lang="it-IT" dirty="0">
                <a:sym typeface="Wingdings" panose="05000000000000000000" pitchFamily="2" charset="2"/>
              </a:rPr>
              <a:t>Evitare di usare soluzioni con clorexidina a livello perioculare</a:t>
            </a:r>
          </a:p>
          <a:p>
            <a:r>
              <a:rPr lang="it-IT" dirty="0">
                <a:sym typeface="Wingdings" panose="05000000000000000000" pitchFamily="2" charset="2"/>
              </a:rPr>
              <a:t>Se il paziente è un grande ustionato prima di iniziare le procedure ricordare di somministrare antidolorifico e calmanti per ridurre dolore ed ansietà</a:t>
            </a:r>
          </a:p>
          <a:p>
            <a:endParaRPr lang="it-IT" dirty="0">
              <a:sym typeface="Wingdings" panose="05000000000000000000" pitchFamily="2" charset="2"/>
            </a:endParaRPr>
          </a:p>
        </p:txBody>
      </p:sp>
    </p:spTree>
    <p:extLst>
      <p:ext uri="{BB962C8B-B14F-4D97-AF65-F5344CB8AC3E}">
        <p14:creationId xmlns:p14="http://schemas.microsoft.com/office/powerpoint/2010/main" val="684233600"/>
      </p:ext>
    </p:extLst>
  </p:cSld>
  <p:clrMapOvr>
    <a:masterClrMapping/>
  </p:clrMapOvr>
  <p:transition spd="slow">
    <p:strips dir="ru"/>
  </p:transition>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D8AAC8-CC8F-4217-9301-3B02B226E8BB}"/>
              </a:ext>
            </a:extLst>
          </p:cNvPr>
          <p:cNvSpPr>
            <a:spLocks noGrp="1"/>
          </p:cNvSpPr>
          <p:nvPr>
            <p:ph type="title"/>
          </p:nvPr>
        </p:nvSpPr>
        <p:spPr/>
        <p:txBody>
          <a:bodyPr/>
          <a:lstStyle/>
          <a:p>
            <a:pPr algn="ctr"/>
            <a:r>
              <a:rPr lang="it-IT" dirty="0">
                <a:solidFill>
                  <a:srgbClr val="FF0000"/>
                </a:solidFill>
              </a:rPr>
              <a:t>Ustioni </a:t>
            </a:r>
            <a:endParaRPr lang="it-IT" dirty="0"/>
          </a:p>
        </p:txBody>
      </p:sp>
      <p:sp>
        <p:nvSpPr>
          <p:cNvPr id="3" name="Segnaposto contenuto 2">
            <a:extLst>
              <a:ext uri="{FF2B5EF4-FFF2-40B4-BE49-F238E27FC236}">
                <a16:creationId xmlns:a16="http://schemas.microsoft.com/office/drawing/2014/main" id="{16798530-EB38-4A12-970C-5DDA9BEC2082}"/>
              </a:ext>
            </a:extLst>
          </p:cNvPr>
          <p:cNvSpPr>
            <a:spLocks noGrp="1"/>
          </p:cNvSpPr>
          <p:nvPr>
            <p:ph idx="1"/>
          </p:nvPr>
        </p:nvSpPr>
        <p:spPr/>
        <p:txBody>
          <a:bodyPr>
            <a:normAutofit/>
          </a:bodyPr>
          <a:lstStyle/>
          <a:p>
            <a:r>
              <a:rPr lang="it-IT" dirty="0">
                <a:solidFill>
                  <a:srgbClr val="FF0000"/>
                </a:solidFill>
                <a:sym typeface="Wingdings" panose="05000000000000000000" pitchFamily="2" charset="2"/>
              </a:rPr>
              <a:t>Terapie topiche: dopo la detersione</a:t>
            </a:r>
          </a:p>
          <a:p>
            <a:r>
              <a:rPr lang="it-IT" dirty="0">
                <a:sym typeface="Wingdings" panose="05000000000000000000" pitchFamily="2" charset="2"/>
              </a:rPr>
              <a:t>Di norma vengono usate in questa fase non più soluzioni fredde, ma a temperatura ambiente</a:t>
            </a:r>
          </a:p>
          <a:p>
            <a:r>
              <a:rPr lang="it-IT" dirty="0">
                <a:sym typeface="Wingdings" panose="05000000000000000000" pitchFamily="2" charset="2"/>
              </a:rPr>
              <a:t>Sollievo e riducono edema</a:t>
            </a:r>
          </a:p>
          <a:p>
            <a:r>
              <a:rPr lang="it-IT" dirty="0">
                <a:sym typeface="Wingdings" panose="05000000000000000000" pitchFamily="2" charset="2"/>
              </a:rPr>
              <a:t>Approcciarsi a una zona del corpo per volta se esistono più aree ustionate</a:t>
            </a:r>
          </a:p>
          <a:p>
            <a:r>
              <a:rPr lang="it-IT" dirty="0">
                <a:sym typeface="Wingdings" panose="05000000000000000000" pitchFamily="2" charset="2"/>
              </a:rPr>
              <a:t>Occorre ricordare il TIME concept</a:t>
            </a:r>
          </a:p>
          <a:p>
            <a:endParaRPr lang="it-IT" dirty="0">
              <a:sym typeface="Wingdings" panose="05000000000000000000" pitchFamily="2" charset="2"/>
            </a:endParaRPr>
          </a:p>
        </p:txBody>
      </p:sp>
    </p:spTree>
    <p:extLst>
      <p:ext uri="{BB962C8B-B14F-4D97-AF65-F5344CB8AC3E}">
        <p14:creationId xmlns:p14="http://schemas.microsoft.com/office/powerpoint/2010/main" val="3117423670"/>
      </p:ext>
    </p:extLst>
  </p:cSld>
  <p:clrMapOvr>
    <a:masterClrMapping/>
  </p:clrMapOvr>
  <p:transition spd="slow">
    <p:strips dir="ru"/>
  </p:transition>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D8AAC8-CC8F-4217-9301-3B02B226E8BB}"/>
              </a:ext>
            </a:extLst>
          </p:cNvPr>
          <p:cNvSpPr>
            <a:spLocks noGrp="1"/>
          </p:cNvSpPr>
          <p:nvPr>
            <p:ph type="title"/>
          </p:nvPr>
        </p:nvSpPr>
        <p:spPr/>
        <p:txBody>
          <a:bodyPr/>
          <a:lstStyle/>
          <a:p>
            <a:pPr algn="ctr"/>
            <a:r>
              <a:rPr lang="it-IT" dirty="0">
                <a:solidFill>
                  <a:srgbClr val="FF0000"/>
                </a:solidFill>
              </a:rPr>
              <a:t>Ustioni </a:t>
            </a:r>
            <a:endParaRPr lang="it-IT" dirty="0"/>
          </a:p>
        </p:txBody>
      </p:sp>
      <p:sp>
        <p:nvSpPr>
          <p:cNvPr id="3" name="Segnaposto contenuto 2">
            <a:extLst>
              <a:ext uri="{FF2B5EF4-FFF2-40B4-BE49-F238E27FC236}">
                <a16:creationId xmlns:a16="http://schemas.microsoft.com/office/drawing/2014/main" id="{16798530-EB38-4A12-970C-5DDA9BEC2082}"/>
              </a:ext>
            </a:extLst>
          </p:cNvPr>
          <p:cNvSpPr>
            <a:spLocks noGrp="1"/>
          </p:cNvSpPr>
          <p:nvPr>
            <p:ph idx="1"/>
          </p:nvPr>
        </p:nvSpPr>
        <p:spPr/>
        <p:txBody>
          <a:bodyPr>
            <a:normAutofit fontScale="85000" lnSpcReduction="10000"/>
          </a:bodyPr>
          <a:lstStyle/>
          <a:p>
            <a:r>
              <a:rPr lang="it-IT" dirty="0">
                <a:sym typeface="Wingdings" panose="05000000000000000000" pitchFamily="2" charset="2"/>
              </a:rPr>
              <a:t>TIME concept, ovvero la valutazione di</a:t>
            </a:r>
          </a:p>
          <a:p>
            <a:r>
              <a:rPr lang="it-IT" dirty="0" err="1">
                <a:sym typeface="Wingdings" panose="05000000000000000000" pitchFamily="2" charset="2"/>
              </a:rPr>
              <a:t>Tissue</a:t>
            </a:r>
            <a:r>
              <a:rPr lang="it-IT" dirty="0">
                <a:sym typeface="Wingdings" panose="05000000000000000000" pitchFamily="2" charset="2"/>
              </a:rPr>
              <a:t>: valutazione del fondo dell’area danneggiata (fibrinoide, deterso)</a:t>
            </a:r>
          </a:p>
          <a:p>
            <a:r>
              <a:rPr lang="it-IT" dirty="0" err="1">
                <a:sym typeface="Wingdings" panose="05000000000000000000" pitchFamily="2" charset="2"/>
              </a:rPr>
              <a:t>Infection</a:t>
            </a:r>
            <a:r>
              <a:rPr lang="it-IT" dirty="0">
                <a:sym typeface="Wingdings" panose="05000000000000000000" pitchFamily="2" charset="2"/>
              </a:rPr>
              <a:t>/</a:t>
            </a:r>
            <a:r>
              <a:rPr lang="it-IT" dirty="0" err="1">
                <a:sym typeface="Wingdings" panose="05000000000000000000" pitchFamily="2" charset="2"/>
              </a:rPr>
              <a:t>inflammation</a:t>
            </a:r>
            <a:r>
              <a:rPr lang="it-IT" dirty="0">
                <a:sym typeface="Wingdings" panose="05000000000000000000" pitchFamily="2" charset="2"/>
              </a:rPr>
              <a:t>: valutazione dello stato di eventuale contaminazione batterica dell’area danneggiata e dello stato infiammatorio</a:t>
            </a:r>
          </a:p>
          <a:p>
            <a:r>
              <a:rPr lang="it-IT" dirty="0" err="1">
                <a:sym typeface="Wingdings" panose="05000000000000000000" pitchFamily="2" charset="2"/>
              </a:rPr>
              <a:t>Moisture</a:t>
            </a:r>
            <a:r>
              <a:rPr lang="it-IT" dirty="0">
                <a:sym typeface="Wingdings" panose="05000000000000000000" pitchFamily="2" charset="2"/>
              </a:rPr>
              <a:t> </a:t>
            </a:r>
            <a:r>
              <a:rPr lang="it-IT" dirty="0" err="1">
                <a:sym typeface="Wingdings" panose="05000000000000000000" pitchFamily="2" charset="2"/>
              </a:rPr>
              <a:t>imbalance</a:t>
            </a:r>
            <a:r>
              <a:rPr lang="it-IT" dirty="0">
                <a:sym typeface="Wingdings" panose="05000000000000000000" pitchFamily="2" charset="2"/>
              </a:rPr>
              <a:t>: valutazione dell’eziologia e management dell’essudato</a:t>
            </a:r>
          </a:p>
          <a:p>
            <a:r>
              <a:rPr lang="it-IT" dirty="0">
                <a:sym typeface="Wingdings" panose="05000000000000000000" pitchFamily="2" charset="2"/>
              </a:rPr>
              <a:t>Edge of </a:t>
            </a:r>
            <a:r>
              <a:rPr lang="it-IT" dirty="0" err="1">
                <a:sym typeface="Wingdings" panose="05000000000000000000" pitchFamily="2" charset="2"/>
              </a:rPr>
              <a:t>wound</a:t>
            </a:r>
            <a:r>
              <a:rPr lang="it-IT" dirty="0">
                <a:sym typeface="Wingdings" panose="05000000000000000000" pitchFamily="2" charset="2"/>
              </a:rPr>
              <a:t>: valutazione del bordo dell’area danneggiata e del tessuto circostante </a:t>
            </a:r>
          </a:p>
        </p:txBody>
      </p:sp>
    </p:spTree>
    <p:extLst>
      <p:ext uri="{BB962C8B-B14F-4D97-AF65-F5344CB8AC3E}">
        <p14:creationId xmlns:p14="http://schemas.microsoft.com/office/powerpoint/2010/main" val="3167779323"/>
      </p:ext>
    </p:extLst>
  </p:cSld>
  <p:clrMapOvr>
    <a:masterClrMapping/>
  </p:clrMapOvr>
  <p:transition spd="slow">
    <p:strips dir="ru"/>
  </p:transition>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D8AAC8-CC8F-4217-9301-3B02B226E8BB}"/>
              </a:ext>
            </a:extLst>
          </p:cNvPr>
          <p:cNvSpPr>
            <a:spLocks noGrp="1"/>
          </p:cNvSpPr>
          <p:nvPr>
            <p:ph type="title"/>
          </p:nvPr>
        </p:nvSpPr>
        <p:spPr/>
        <p:txBody>
          <a:bodyPr/>
          <a:lstStyle/>
          <a:p>
            <a:pPr algn="ctr"/>
            <a:r>
              <a:rPr lang="it-IT" dirty="0">
                <a:solidFill>
                  <a:srgbClr val="FF0000"/>
                </a:solidFill>
              </a:rPr>
              <a:t>Ustioni </a:t>
            </a:r>
            <a:endParaRPr lang="it-IT" dirty="0"/>
          </a:p>
        </p:txBody>
      </p:sp>
      <p:sp>
        <p:nvSpPr>
          <p:cNvPr id="3" name="Segnaposto contenuto 2">
            <a:extLst>
              <a:ext uri="{FF2B5EF4-FFF2-40B4-BE49-F238E27FC236}">
                <a16:creationId xmlns:a16="http://schemas.microsoft.com/office/drawing/2014/main" id="{16798530-EB38-4A12-970C-5DDA9BEC2082}"/>
              </a:ext>
            </a:extLst>
          </p:cNvPr>
          <p:cNvSpPr>
            <a:spLocks noGrp="1"/>
          </p:cNvSpPr>
          <p:nvPr>
            <p:ph idx="1"/>
          </p:nvPr>
        </p:nvSpPr>
        <p:spPr/>
        <p:txBody>
          <a:bodyPr>
            <a:normAutofit lnSpcReduction="10000"/>
          </a:bodyPr>
          <a:lstStyle/>
          <a:p>
            <a:r>
              <a:rPr lang="it-IT" dirty="0">
                <a:solidFill>
                  <a:srgbClr val="FF0000"/>
                </a:solidFill>
                <a:sym typeface="Wingdings" panose="05000000000000000000" pitchFamily="2" charset="2"/>
              </a:rPr>
              <a:t>Terapie topiche </a:t>
            </a:r>
          </a:p>
          <a:p>
            <a:r>
              <a:rPr lang="it-IT" dirty="0">
                <a:sym typeface="Wingdings" panose="05000000000000000000" pitchFamily="2" charset="2"/>
              </a:rPr>
              <a:t>Ricordiamo che la cute è stato il primo tessuto bioingegnerizzato circa 40 anni fa</a:t>
            </a:r>
          </a:p>
          <a:p>
            <a:r>
              <a:rPr lang="it-IT" dirty="0">
                <a:sym typeface="Wingdings" panose="05000000000000000000" pitchFamily="2" charset="2"/>
              </a:rPr>
              <a:t>Sono stati sviluppati diverse medicazioni che hanno solo scopo di sostituire la cute</a:t>
            </a:r>
          </a:p>
          <a:p>
            <a:r>
              <a:rPr lang="it-IT" dirty="0">
                <a:sym typeface="Wingdings" panose="05000000000000000000" pitchFamily="2" charset="2"/>
              </a:rPr>
              <a:t>Permettendo guarigioni più rapide e con migliore </a:t>
            </a:r>
            <a:r>
              <a:rPr lang="it-IT" dirty="0" err="1">
                <a:sym typeface="Wingdings" panose="05000000000000000000" pitchFamily="2" charset="2"/>
              </a:rPr>
              <a:t>restitutio</a:t>
            </a:r>
            <a:r>
              <a:rPr lang="it-IT" dirty="0">
                <a:sym typeface="Wingdings" panose="05000000000000000000" pitchFamily="2" charset="2"/>
              </a:rPr>
              <a:t> ad </a:t>
            </a:r>
            <a:r>
              <a:rPr lang="it-IT" dirty="0" err="1">
                <a:sym typeface="Wingdings" panose="05000000000000000000" pitchFamily="2" charset="2"/>
              </a:rPr>
              <a:t>integrum</a:t>
            </a:r>
            <a:endParaRPr lang="it-IT" dirty="0">
              <a:sym typeface="Wingdings" panose="05000000000000000000" pitchFamily="2" charset="2"/>
            </a:endParaRPr>
          </a:p>
          <a:p>
            <a:r>
              <a:rPr lang="it-IT" dirty="0">
                <a:sym typeface="Wingdings" panose="05000000000000000000" pitchFamily="2" charset="2"/>
              </a:rPr>
              <a:t>Minori complicanze (cicatrici ipertrofiche/cheloidi)</a:t>
            </a:r>
          </a:p>
          <a:p>
            <a:endParaRPr lang="it-IT" dirty="0">
              <a:sym typeface="Wingdings" panose="05000000000000000000" pitchFamily="2" charset="2"/>
            </a:endParaRPr>
          </a:p>
        </p:txBody>
      </p:sp>
    </p:spTree>
    <p:extLst>
      <p:ext uri="{BB962C8B-B14F-4D97-AF65-F5344CB8AC3E}">
        <p14:creationId xmlns:p14="http://schemas.microsoft.com/office/powerpoint/2010/main" val="2195228254"/>
      </p:ext>
    </p:extLst>
  </p:cSld>
  <p:clrMapOvr>
    <a:masterClrMapping/>
  </p:clrMapOvr>
  <p:transition spd="slow">
    <p:strips dir="ru"/>
  </p:transition>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D8AAC8-CC8F-4217-9301-3B02B226E8BB}"/>
              </a:ext>
            </a:extLst>
          </p:cNvPr>
          <p:cNvSpPr>
            <a:spLocks noGrp="1"/>
          </p:cNvSpPr>
          <p:nvPr>
            <p:ph type="title"/>
          </p:nvPr>
        </p:nvSpPr>
        <p:spPr/>
        <p:txBody>
          <a:bodyPr/>
          <a:lstStyle/>
          <a:p>
            <a:pPr algn="ctr"/>
            <a:r>
              <a:rPr lang="it-IT" dirty="0">
                <a:solidFill>
                  <a:srgbClr val="FF0000"/>
                </a:solidFill>
              </a:rPr>
              <a:t>Ustioni </a:t>
            </a:r>
            <a:endParaRPr lang="it-IT" dirty="0"/>
          </a:p>
        </p:txBody>
      </p:sp>
      <p:sp>
        <p:nvSpPr>
          <p:cNvPr id="3" name="Segnaposto contenuto 2">
            <a:extLst>
              <a:ext uri="{FF2B5EF4-FFF2-40B4-BE49-F238E27FC236}">
                <a16:creationId xmlns:a16="http://schemas.microsoft.com/office/drawing/2014/main" id="{16798530-EB38-4A12-970C-5DDA9BEC2082}"/>
              </a:ext>
            </a:extLst>
          </p:cNvPr>
          <p:cNvSpPr>
            <a:spLocks noGrp="1"/>
          </p:cNvSpPr>
          <p:nvPr>
            <p:ph idx="1"/>
          </p:nvPr>
        </p:nvSpPr>
        <p:spPr/>
        <p:txBody>
          <a:bodyPr>
            <a:normAutofit fontScale="92500"/>
          </a:bodyPr>
          <a:lstStyle/>
          <a:p>
            <a:r>
              <a:rPr lang="it-IT" dirty="0">
                <a:solidFill>
                  <a:srgbClr val="FF0000"/>
                </a:solidFill>
                <a:sym typeface="Wingdings" panose="05000000000000000000" pitchFamily="2" charset="2"/>
              </a:rPr>
              <a:t>Terapie topiche </a:t>
            </a:r>
          </a:p>
          <a:p>
            <a:r>
              <a:rPr lang="it-IT" dirty="0">
                <a:sym typeface="Wingdings" panose="05000000000000000000" pitchFamily="2" charset="2"/>
              </a:rPr>
              <a:t>Ustione di I° grado</a:t>
            </a:r>
          </a:p>
          <a:p>
            <a:r>
              <a:rPr lang="it-IT" dirty="0">
                <a:sym typeface="Wingdings" panose="05000000000000000000" pitchFamily="2" charset="2"/>
              </a:rPr>
              <a:t>Vari topici applicabili</a:t>
            </a:r>
          </a:p>
          <a:p>
            <a:r>
              <a:rPr lang="it-IT" dirty="0" err="1">
                <a:sym typeface="Wingdings" panose="05000000000000000000" pitchFamily="2" charset="2"/>
              </a:rPr>
              <a:t>Sulfadiazina</a:t>
            </a:r>
            <a:r>
              <a:rPr lang="it-IT" dirty="0">
                <a:sym typeface="Wingdings" panose="05000000000000000000" pitchFamily="2" charset="2"/>
              </a:rPr>
              <a:t> </a:t>
            </a:r>
            <a:r>
              <a:rPr lang="it-IT" dirty="0" err="1">
                <a:sym typeface="Wingdings" panose="05000000000000000000" pitchFamily="2" charset="2"/>
              </a:rPr>
              <a:t>argentica</a:t>
            </a:r>
            <a:endParaRPr lang="it-IT" dirty="0">
              <a:sym typeface="Wingdings" panose="05000000000000000000" pitchFamily="2" charset="2"/>
            </a:endParaRPr>
          </a:p>
          <a:p>
            <a:r>
              <a:rPr lang="it-IT" dirty="0">
                <a:sym typeface="Wingdings" panose="05000000000000000000" pitchFamily="2" charset="2"/>
              </a:rPr>
              <a:t>Associazione steroide + antibiotico topico (</a:t>
            </a:r>
            <a:r>
              <a:rPr lang="it-IT" dirty="0" err="1">
                <a:sym typeface="Wingdings" panose="05000000000000000000" pitchFamily="2" charset="2"/>
              </a:rPr>
              <a:t>betametasone</a:t>
            </a:r>
            <a:r>
              <a:rPr lang="it-IT" dirty="0">
                <a:sym typeface="Wingdings" panose="05000000000000000000" pitchFamily="2" charset="2"/>
              </a:rPr>
              <a:t> + acido </a:t>
            </a:r>
            <a:r>
              <a:rPr lang="it-IT" dirty="0" err="1">
                <a:sym typeface="Wingdings" panose="05000000000000000000" pitchFamily="2" charset="2"/>
              </a:rPr>
              <a:t>fusidico</a:t>
            </a:r>
            <a:r>
              <a:rPr lang="it-IT" dirty="0">
                <a:sym typeface="Wingdings" panose="05000000000000000000" pitchFamily="2" charset="2"/>
              </a:rPr>
              <a:t>)</a:t>
            </a:r>
          </a:p>
          <a:p>
            <a:r>
              <a:rPr lang="it-IT" dirty="0">
                <a:sym typeface="Wingdings" panose="05000000000000000000" pitchFamily="2" charset="2"/>
              </a:rPr>
              <a:t>Garza grassa (vari tipi) per evitare adesione fra cute lesionata e medicazione sovrastante</a:t>
            </a:r>
          </a:p>
          <a:p>
            <a:endParaRPr lang="it-IT" dirty="0">
              <a:sym typeface="Wingdings" panose="05000000000000000000" pitchFamily="2" charset="2"/>
            </a:endParaRPr>
          </a:p>
        </p:txBody>
      </p:sp>
    </p:spTree>
    <p:extLst>
      <p:ext uri="{BB962C8B-B14F-4D97-AF65-F5344CB8AC3E}">
        <p14:creationId xmlns:p14="http://schemas.microsoft.com/office/powerpoint/2010/main" val="2718840959"/>
      </p:ext>
    </p:extLst>
  </p:cSld>
  <p:clrMapOvr>
    <a:masterClrMapping/>
  </p:clrMapOvr>
  <p:transition spd="slow">
    <p:strips dir="ru"/>
  </p:transition>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D8AAC8-CC8F-4217-9301-3B02B226E8BB}"/>
              </a:ext>
            </a:extLst>
          </p:cNvPr>
          <p:cNvSpPr>
            <a:spLocks noGrp="1"/>
          </p:cNvSpPr>
          <p:nvPr>
            <p:ph type="title"/>
          </p:nvPr>
        </p:nvSpPr>
        <p:spPr/>
        <p:txBody>
          <a:bodyPr/>
          <a:lstStyle/>
          <a:p>
            <a:pPr algn="ctr"/>
            <a:r>
              <a:rPr lang="it-IT" dirty="0">
                <a:solidFill>
                  <a:srgbClr val="FF0000"/>
                </a:solidFill>
              </a:rPr>
              <a:t>Ustioni </a:t>
            </a:r>
            <a:endParaRPr lang="it-IT" dirty="0"/>
          </a:p>
        </p:txBody>
      </p:sp>
      <p:sp>
        <p:nvSpPr>
          <p:cNvPr id="3" name="Segnaposto contenuto 2">
            <a:extLst>
              <a:ext uri="{FF2B5EF4-FFF2-40B4-BE49-F238E27FC236}">
                <a16:creationId xmlns:a16="http://schemas.microsoft.com/office/drawing/2014/main" id="{16798530-EB38-4A12-970C-5DDA9BEC2082}"/>
              </a:ext>
            </a:extLst>
          </p:cNvPr>
          <p:cNvSpPr>
            <a:spLocks noGrp="1"/>
          </p:cNvSpPr>
          <p:nvPr>
            <p:ph idx="1"/>
          </p:nvPr>
        </p:nvSpPr>
        <p:spPr/>
        <p:txBody>
          <a:bodyPr>
            <a:normAutofit fontScale="92500"/>
          </a:bodyPr>
          <a:lstStyle/>
          <a:p>
            <a:r>
              <a:rPr lang="it-IT" dirty="0">
                <a:sym typeface="Wingdings" panose="05000000000000000000" pitchFamily="2" charset="2"/>
              </a:rPr>
              <a:t>Lo steroide viene usato per via dell’azione anti-infiammatoria</a:t>
            </a:r>
          </a:p>
          <a:p>
            <a:r>
              <a:rPr lang="it-IT" dirty="0">
                <a:sym typeface="Wingdings" panose="05000000000000000000" pitchFamily="2" charset="2"/>
              </a:rPr>
              <a:t>Livello di raccomandazione C1</a:t>
            </a:r>
          </a:p>
          <a:p>
            <a:r>
              <a:rPr lang="it-IT" dirty="0">
                <a:sym typeface="Wingdings" panose="05000000000000000000" pitchFamily="2" charset="2"/>
              </a:rPr>
              <a:t>Alcuni studi dimostrano che l’uso di steroidi di classe I e II accelera la riparazione della cute sia nelle ustioni di I° che di II° superficiale</a:t>
            </a:r>
          </a:p>
          <a:p>
            <a:r>
              <a:rPr lang="it-IT" dirty="0">
                <a:sym typeface="Wingdings" panose="05000000000000000000" pitchFamily="2" charset="2"/>
              </a:rPr>
              <a:t>Altri indicano riduzione marcata eritema ed edema, ma soppressione della riparazione se usati per più di 4 giorni</a:t>
            </a:r>
          </a:p>
        </p:txBody>
      </p:sp>
    </p:spTree>
    <p:extLst>
      <p:ext uri="{BB962C8B-B14F-4D97-AF65-F5344CB8AC3E}">
        <p14:creationId xmlns:p14="http://schemas.microsoft.com/office/powerpoint/2010/main" val="1984304004"/>
      </p:ext>
    </p:extLst>
  </p:cSld>
  <p:clrMapOvr>
    <a:masterClrMapping/>
  </p:clrMapOvr>
  <p:transition spd="slow">
    <p:strips dir="ru"/>
  </p:transition>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D8AAC8-CC8F-4217-9301-3B02B226E8BB}"/>
              </a:ext>
            </a:extLst>
          </p:cNvPr>
          <p:cNvSpPr>
            <a:spLocks noGrp="1"/>
          </p:cNvSpPr>
          <p:nvPr>
            <p:ph type="title"/>
          </p:nvPr>
        </p:nvSpPr>
        <p:spPr/>
        <p:txBody>
          <a:bodyPr/>
          <a:lstStyle/>
          <a:p>
            <a:pPr algn="ctr"/>
            <a:r>
              <a:rPr lang="it-IT" dirty="0">
                <a:solidFill>
                  <a:srgbClr val="FF0000"/>
                </a:solidFill>
              </a:rPr>
              <a:t>Ustioni </a:t>
            </a:r>
            <a:endParaRPr lang="it-IT" dirty="0"/>
          </a:p>
        </p:txBody>
      </p:sp>
      <p:sp>
        <p:nvSpPr>
          <p:cNvPr id="3" name="Segnaposto contenuto 2">
            <a:extLst>
              <a:ext uri="{FF2B5EF4-FFF2-40B4-BE49-F238E27FC236}">
                <a16:creationId xmlns:a16="http://schemas.microsoft.com/office/drawing/2014/main" id="{16798530-EB38-4A12-970C-5DDA9BEC2082}"/>
              </a:ext>
            </a:extLst>
          </p:cNvPr>
          <p:cNvSpPr>
            <a:spLocks noGrp="1"/>
          </p:cNvSpPr>
          <p:nvPr>
            <p:ph idx="1"/>
          </p:nvPr>
        </p:nvSpPr>
        <p:spPr/>
        <p:txBody>
          <a:bodyPr>
            <a:normAutofit/>
          </a:bodyPr>
          <a:lstStyle/>
          <a:p>
            <a:r>
              <a:rPr lang="it-IT" dirty="0">
                <a:sym typeface="Wingdings" panose="05000000000000000000" pitchFamily="2" charset="2"/>
              </a:rPr>
              <a:t>Comunque essendo solo compromessa l’epidermide nelle ustioni di I° grado la riparazione tissutale è molto rapida</a:t>
            </a:r>
          </a:p>
          <a:p>
            <a:r>
              <a:rPr lang="it-IT" dirty="0">
                <a:sym typeface="Wingdings" panose="05000000000000000000" pitchFamily="2" charset="2"/>
              </a:rPr>
              <a:t>Target è in questo caso idratare la cute</a:t>
            </a:r>
          </a:p>
          <a:p>
            <a:r>
              <a:rPr lang="it-IT" dirty="0">
                <a:sym typeface="Wingdings" panose="05000000000000000000" pitchFamily="2" charset="2"/>
              </a:rPr>
              <a:t>Ultimamente l’uso e l’efficacia della </a:t>
            </a:r>
            <a:r>
              <a:rPr lang="it-IT" dirty="0" err="1">
                <a:sym typeface="Wingdings" panose="05000000000000000000" pitchFamily="2" charset="2"/>
              </a:rPr>
              <a:t>sulfadiazina</a:t>
            </a:r>
            <a:r>
              <a:rPr lang="it-IT" dirty="0">
                <a:sym typeface="Wingdings" panose="05000000000000000000" pitchFamily="2" charset="2"/>
              </a:rPr>
              <a:t> messa in dubbio</a:t>
            </a:r>
          </a:p>
        </p:txBody>
      </p:sp>
    </p:spTree>
    <p:extLst>
      <p:ext uri="{BB962C8B-B14F-4D97-AF65-F5344CB8AC3E}">
        <p14:creationId xmlns:p14="http://schemas.microsoft.com/office/powerpoint/2010/main" val="1237077731"/>
      </p:ext>
    </p:extLst>
  </p:cSld>
  <p:clrMapOvr>
    <a:masterClrMapping/>
  </p:clrMapOvr>
  <p:transition spd="slow">
    <p:strips dir="ru"/>
  </p:transition>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D8AAC8-CC8F-4217-9301-3B02B226E8BB}"/>
              </a:ext>
            </a:extLst>
          </p:cNvPr>
          <p:cNvSpPr>
            <a:spLocks noGrp="1"/>
          </p:cNvSpPr>
          <p:nvPr>
            <p:ph type="title"/>
          </p:nvPr>
        </p:nvSpPr>
        <p:spPr/>
        <p:txBody>
          <a:bodyPr/>
          <a:lstStyle/>
          <a:p>
            <a:pPr algn="ctr"/>
            <a:r>
              <a:rPr lang="it-IT" dirty="0">
                <a:solidFill>
                  <a:srgbClr val="FF0000"/>
                </a:solidFill>
              </a:rPr>
              <a:t>Ustioni </a:t>
            </a:r>
            <a:endParaRPr lang="it-IT" dirty="0"/>
          </a:p>
        </p:txBody>
      </p:sp>
      <p:sp>
        <p:nvSpPr>
          <p:cNvPr id="3" name="Segnaposto contenuto 2">
            <a:extLst>
              <a:ext uri="{FF2B5EF4-FFF2-40B4-BE49-F238E27FC236}">
                <a16:creationId xmlns:a16="http://schemas.microsoft.com/office/drawing/2014/main" id="{16798530-EB38-4A12-970C-5DDA9BEC2082}"/>
              </a:ext>
            </a:extLst>
          </p:cNvPr>
          <p:cNvSpPr>
            <a:spLocks noGrp="1"/>
          </p:cNvSpPr>
          <p:nvPr>
            <p:ph idx="1"/>
          </p:nvPr>
        </p:nvSpPr>
        <p:spPr/>
        <p:txBody>
          <a:bodyPr>
            <a:normAutofit fontScale="92500" lnSpcReduction="20000"/>
          </a:bodyPr>
          <a:lstStyle/>
          <a:p>
            <a:r>
              <a:rPr lang="it-IT" dirty="0">
                <a:solidFill>
                  <a:srgbClr val="FF0000"/>
                </a:solidFill>
                <a:sym typeface="Wingdings" panose="05000000000000000000" pitchFamily="2" charset="2"/>
              </a:rPr>
              <a:t>Terapie topiche </a:t>
            </a:r>
          </a:p>
          <a:p>
            <a:r>
              <a:rPr lang="it-IT" dirty="0">
                <a:sym typeface="Wingdings" panose="05000000000000000000" pitchFamily="2" charset="2"/>
              </a:rPr>
              <a:t>Ustione di II° grado superficiali</a:t>
            </a:r>
          </a:p>
          <a:p>
            <a:r>
              <a:rPr lang="it-IT" dirty="0">
                <a:sym typeface="Wingdings" panose="05000000000000000000" pitchFamily="2" charset="2"/>
              </a:rPr>
              <a:t>In caso di materiale necrotico </a:t>
            </a:r>
            <a:r>
              <a:rPr lang="it-IT" dirty="0" err="1">
                <a:sym typeface="Wingdings" panose="05000000000000000000" pitchFamily="2" charset="2"/>
              </a:rPr>
              <a:t>debridement</a:t>
            </a:r>
            <a:r>
              <a:rPr lang="it-IT" dirty="0">
                <a:sym typeface="Wingdings" panose="05000000000000000000" pitchFamily="2" charset="2"/>
              </a:rPr>
              <a:t> meccanico o con gel contenenti collagenasi</a:t>
            </a:r>
          </a:p>
          <a:p>
            <a:r>
              <a:rPr lang="it-IT" dirty="0">
                <a:sym typeface="Wingdings" panose="05000000000000000000" pitchFamily="2" charset="2"/>
              </a:rPr>
              <a:t>Uso dei topici con base oleosa raccomandato (grado C1)</a:t>
            </a:r>
          </a:p>
          <a:p>
            <a:r>
              <a:rPr lang="it-IT" dirty="0">
                <a:sym typeface="Wingdings" panose="05000000000000000000" pitchFamily="2" charset="2"/>
              </a:rPr>
              <a:t>Mantenimento idratazione della cute danneggiata</a:t>
            </a:r>
          </a:p>
          <a:p>
            <a:r>
              <a:rPr lang="it-IT" dirty="0">
                <a:sym typeface="Wingdings" panose="05000000000000000000" pitchFamily="2" charset="2"/>
              </a:rPr>
              <a:t>Riduzione edema e stimolazione fibroblasti con steroide a media potenza (classe II)</a:t>
            </a:r>
          </a:p>
          <a:p>
            <a:endParaRPr lang="it-IT" dirty="0">
              <a:sym typeface="Wingdings" panose="05000000000000000000" pitchFamily="2" charset="2"/>
            </a:endParaRPr>
          </a:p>
        </p:txBody>
      </p:sp>
    </p:spTree>
    <p:extLst>
      <p:ext uri="{BB962C8B-B14F-4D97-AF65-F5344CB8AC3E}">
        <p14:creationId xmlns:p14="http://schemas.microsoft.com/office/powerpoint/2010/main" val="289606922"/>
      </p:ext>
    </p:extLst>
  </p:cSld>
  <p:clrMapOvr>
    <a:masterClrMapping/>
  </p:clrMapOvr>
  <p:transition spd="slow">
    <p:strips dir="ru"/>
  </p:transition>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D8AAC8-CC8F-4217-9301-3B02B226E8BB}"/>
              </a:ext>
            </a:extLst>
          </p:cNvPr>
          <p:cNvSpPr>
            <a:spLocks noGrp="1"/>
          </p:cNvSpPr>
          <p:nvPr>
            <p:ph type="title"/>
          </p:nvPr>
        </p:nvSpPr>
        <p:spPr/>
        <p:txBody>
          <a:bodyPr/>
          <a:lstStyle/>
          <a:p>
            <a:pPr algn="ctr"/>
            <a:r>
              <a:rPr lang="it-IT" dirty="0">
                <a:solidFill>
                  <a:srgbClr val="FF0000"/>
                </a:solidFill>
              </a:rPr>
              <a:t>Ustioni </a:t>
            </a:r>
            <a:endParaRPr lang="it-IT" dirty="0"/>
          </a:p>
        </p:txBody>
      </p:sp>
      <p:sp>
        <p:nvSpPr>
          <p:cNvPr id="3" name="Segnaposto contenuto 2">
            <a:extLst>
              <a:ext uri="{FF2B5EF4-FFF2-40B4-BE49-F238E27FC236}">
                <a16:creationId xmlns:a16="http://schemas.microsoft.com/office/drawing/2014/main" id="{16798530-EB38-4A12-970C-5DDA9BEC2082}"/>
              </a:ext>
            </a:extLst>
          </p:cNvPr>
          <p:cNvSpPr>
            <a:spLocks noGrp="1"/>
          </p:cNvSpPr>
          <p:nvPr>
            <p:ph idx="1"/>
          </p:nvPr>
        </p:nvSpPr>
        <p:spPr/>
        <p:txBody>
          <a:bodyPr>
            <a:normAutofit/>
          </a:bodyPr>
          <a:lstStyle/>
          <a:p>
            <a:r>
              <a:rPr lang="it-IT" dirty="0">
                <a:solidFill>
                  <a:srgbClr val="FF0000"/>
                </a:solidFill>
                <a:sym typeface="Wingdings" panose="05000000000000000000" pitchFamily="2" charset="2"/>
              </a:rPr>
              <a:t>Terapie topiche </a:t>
            </a:r>
          </a:p>
          <a:p>
            <a:r>
              <a:rPr lang="it-IT" dirty="0">
                <a:sym typeface="Wingdings" panose="05000000000000000000" pitchFamily="2" charset="2"/>
              </a:rPr>
              <a:t>Ustione di II° grado superficiali</a:t>
            </a:r>
          </a:p>
          <a:p>
            <a:r>
              <a:rPr lang="it-IT" dirty="0">
                <a:sym typeface="Wingdings" panose="05000000000000000000" pitchFamily="2" charset="2"/>
              </a:rPr>
              <a:t>Normalmente i cheratinociti dello strato basale sono conservati</a:t>
            </a:r>
          </a:p>
          <a:p>
            <a:r>
              <a:rPr lang="it-IT" dirty="0">
                <a:sym typeface="Wingdings" panose="05000000000000000000" pitchFamily="2" charset="2"/>
              </a:rPr>
              <a:t>La perdita di contatto con le strutture superiori (perse) insieme alla liberazione di citochine determina accelerazione della proliferazione</a:t>
            </a:r>
          </a:p>
        </p:txBody>
      </p:sp>
    </p:spTree>
    <p:extLst>
      <p:ext uri="{BB962C8B-B14F-4D97-AF65-F5344CB8AC3E}">
        <p14:creationId xmlns:p14="http://schemas.microsoft.com/office/powerpoint/2010/main" val="2039952"/>
      </p:ext>
    </p:extLst>
  </p:cSld>
  <p:clrMapOvr>
    <a:masterClrMapping/>
  </p:clrMapOvr>
  <p:transition spd="slow">
    <p:strips dir="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62D27929-7520-4C99-9DE9-F25124B7052A}"/>
              </a:ext>
            </a:extLst>
          </p:cNvPr>
          <p:cNvSpPr>
            <a:spLocks noGrp="1" noChangeArrowheads="1"/>
          </p:cNvSpPr>
          <p:nvPr>
            <p:ph type="title"/>
          </p:nvPr>
        </p:nvSpPr>
        <p:spPr>
          <a:xfrm>
            <a:off x="457200" y="260350"/>
            <a:ext cx="8229600" cy="1143000"/>
          </a:xfrm>
        </p:spPr>
        <p:txBody>
          <a:bodyPr/>
          <a:lstStyle/>
          <a:p>
            <a:pPr eaLnBrk="1" hangingPunct="1"/>
            <a:r>
              <a:rPr lang="it-IT" altLang="it-IT" b="1">
                <a:solidFill>
                  <a:srgbClr val="FF0000"/>
                </a:solidFill>
              </a:rPr>
              <a:t>Latti (emulsioni)</a:t>
            </a:r>
          </a:p>
        </p:txBody>
      </p:sp>
      <p:sp>
        <p:nvSpPr>
          <p:cNvPr id="44035" name="Rectangle 3">
            <a:extLst>
              <a:ext uri="{FF2B5EF4-FFF2-40B4-BE49-F238E27FC236}">
                <a16:creationId xmlns:a16="http://schemas.microsoft.com/office/drawing/2014/main" id="{1CEEB922-3AF6-4C98-945C-184C48997FB0}"/>
              </a:ext>
            </a:extLst>
          </p:cNvPr>
          <p:cNvSpPr>
            <a:spLocks noGrp="1" noChangeArrowheads="1"/>
          </p:cNvSpPr>
          <p:nvPr>
            <p:ph type="body" idx="1"/>
          </p:nvPr>
        </p:nvSpPr>
        <p:spPr/>
        <p:txBody>
          <a:bodyPr/>
          <a:lstStyle/>
          <a:p>
            <a:pPr eaLnBrk="1" hangingPunct="1">
              <a:lnSpc>
                <a:spcPct val="80000"/>
              </a:lnSpc>
            </a:pPr>
            <a:r>
              <a:rPr lang="it-IT" altLang="it-IT" b="1">
                <a:solidFill>
                  <a:schemeClr val="accent2"/>
                </a:solidFill>
              </a:rPr>
              <a:t>Sono di uso ormai pluridecennale come cosmetici, mentre l’impiego per veicolare farmaci è recente e non molto diffuso a parte gli antimicotici.</a:t>
            </a:r>
          </a:p>
          <a:p>
            <a:pPr eaLnBrk="1" hangingPunct="1">
              <a:lnSpc>
                <a:spcPct val="80000"/>
              </a:lnSpc>
            </a:pPr>
            <a:endParaRPr lang="it-IT" altLang="it-IT" b="1">
              <a:solidFill>
                <a:schemeClr val="accent2"/>
              </a:solidFill>
            </a:endParaRPr>
          </a:p>
          <a:p>
            <a:pPr eaLnBrk="1" hangingPunct="1">
              <a:lnSpc>
                <a:spcPct val="80000"/>
              </a:lnSpc>
            </a:pPr>
            <a:r>
              <a:rPr lang="it-IT" altLang="it-IT" b="1">
                <a:solidFill>
                  <a:schemeClr val="accent2"/>
                </a:solidFill>
              </a:rPr>
              <a:t>Adatti per superfici cutanee ampie, anche coperte di peli per l’elevata spalmabilità e perchè imbrattano poco e sono rapidamente assorbiti.</a:t>
            </a:r>
          </a:p>
          <a:p>
            <a:pPr algn="just" eaLnBrk="1" hangingPunct="1">
              <a:spcBef>
                <a:spcPct val="50000"/>
              </a:spcBef>
            </a:pPr>
            <a:r>
              <a:rPr lang="it-IT" altLang="it-IT" b="1">
                <a:solidFill>
                  <a:schemeClr val="accent2"/>
                </a:solidFill>
              </a:rPr>
              <a:t>Possono essere anche spray.</a:t>
            </a:r>
          </a:p>
          <a:p>
            <a:pPr eaLnBrk="1" hangingPunct="1">
              <a:lnSpc>
                <a:spcPct val="80000"/>
              </a:lnSpc>
            </a:pPr>
            <a:endParaRPr lang="it-IT" altLang="it-IT" b="1">
              <a:solidFill>
                <a:schemeClr val="accent2"/>
              </a:solidFill>
            </a:endParaRPr>
          </a:p>
          <a:p>
            <a:pPr eaLnBrk="1" hangingPunct="1">
              <a:lnSpc>
                <a:spcPct val="80000"/>
              </a:lnSpc>
              <a:buFontTx/>
              <a:buNone/>
            </a:pPr>
            <a:r>
              <a:rPr lang="it-IT" altLang="it-IT" sz="800" b="1">
                <a:solidFill>
                  <a:schemeClr val="accent2"/>
                </a:solidFill>
              </a:rPr>
              <a:t> </a:t>
            </a:r>
          </a:p>
        </p:txBody>
      </p:sp>
    </p:spTree>
    <p:extLst>
      <p:ext uri="{BB962C8B-B14F-4D97-AF65-F5344CB8AC3E}">
        <p14:creationId xmlns:p14="http://schemas.microsoft.com/office/powerpoint/2010/main" val="981505269"/>
      </p:ext>
    </p:extLst>
  </p:cSld>
  <p:clrMapOvr>
    <a:masterClrMapping/>
  </p:clrMapOvr>
  <p:transition spd="slow">
    <p:strips dir="ru"/>
  </p:transition>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D8AAC8-CC8F-4217-9301-3B02B226E8BB}"/>
              </a:ext>
            </a:extLst>
          </p:cNvPr>
          <p:cNvSpPr>
            <a:spLocks noGrp="1"/>
          </p:cNvSpPr>
          <p:nvPr>
            <p:ph type="title"/>
          </p:nvPr>
        </p:nvSpPr>
        <p:spPr/>
        <p:txBody>
          <a:bodyPr/>
          <a:lstStyle/>
          <a:p>
            <a:pPr algn="ctr"/>
            <a:r>
              <a:rPr lang="it-IT" dirty="0">
                <a:solidFill>
                  <a:srgbClr val="FF0000"/>
                </a:solidFill>
              </a:rPr>
              <a:t>Ustioni </a:t>
            </a:r>
            <a:endParaRPr lang="it-IT" dirty="0"/>
          </a:p>
        </p:txBody>
      </p:sp>
      <p:sp>
        <p:nvSpPr>
          <p:cNvPr id="3" name="Segnaposto contenuto 2">
            <a:extLst>
              <a:ext uri="{FF2B5EF4-FFF2-40B4-BE49-F238E27FC236}">
                <a16:creationId xmlns:a16="http://schemas.microsoft.com/office/drawing/2014/main" id="{16798530-EB38-4A12-970C-5DDA9BEC2082}"/>
              </a:ext>
            </a:extLst>
          </p:cNvPr>
          <p:cNvSpPr>
            <a:spLocks noGrp="1"/>
          </p:cNvSpPr>
          <p:nvPr>
            <p:ph idx="1"/>
          </p:nvPr>
        </p:nvSpPr>
        <p:spPr/>
        <p:txBody>
          <a:bodyPr>
            <a:normAutofit fontScale="85000" lnSpcReduction="10000"/>
          </a:bodyPr>
          <a:lstStyle/>
          <a:p>
            <a:r>
              <a:rPr lang="it-IT" dirty="0">
                <a:solidFill>
                  <a:srgbClr val="FF0000"/>
                </a:solidFill>
                <a:sym typeface="Wingdings" panose="05000000000000000000" pitchFamily="2" charset="2"/>
              </a:rPr>
              <a:t>Terapie topiche </a:t>
            </a:r>
          </a:p>
          <a:p>
            <a:r>
              <a:rPr lang="it-IT" dirty="0">
                <a:sym typeface="Wingdings" panose="05000000000000000000" pitchFamily="2" charset="2"/>
              </a:rPr>
              <a:t>Un ruolo importante in questo tipo di ustione viene giocato anche dai cheratinociti presenti negli annessi che migrando negli strati più superficiali contribuiranno alla riparazione della lesione</a:t>
            </a:r>
          </a:p>
          <a:p>
            <a:r>
              <a:rPr lang="it-IT" dirty="0">
                <a:sym typeface="Wingdings" panose="05000000000000000000" pitchFamily="2" charset="2"/>
              </a:rPr>
              <a:t>Nel paziente anziano la cute è più sottile e con meno annessi</a:t>
            </a:r>
          </a:p>
          <a:p>
            <a:r>
              <a:rPr lang="it-IT" dirty="0">
                <a:sym typeface="Wingdings" panose="05000000000000000000" pitchFamily="2" charset="2"/>
              </a:rPr>
              <a:t> riparazione più lenta</a:t>
            </a:r>
          </a:p>
          <a:p>
            <a:r>
              <a:rPr lang="it-IT" dirty="0">
                <a:sym typeface="Wingdings" panose="05000000000000000000" pitchFamily="2" charset="2"/>
              </a:rPr>
              <a:t>Ustioni che riparano in più di 2/3 settimane sono a rischio di sviluppare cicatrici ipertrofiche</a:t>
            </a:r>
          </a:p>
        </p:txBody>
      </p:sp>
    </p:spTree>
    <p:extLst>
      <p:ext uri="{BB962C8B-B14F-4D97-AF65-F5344CB8AC3E}">
        <p14:creationId xmlns:p14="http://schemas.microsoft.com/office/powerpoint/2010/main" val="1156626942"/>
      </p:ext>
    </p:extLst>
  </p:cSld>
  <p:clrMapOvr>
    <a:masterClrMapping/>
  </p:clrMapOvr>
  <p:transition spd="slow">
    <p:strips dir="ru"/>
  </p:transition>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B0D920B-F270-4A4D-B4D2-EF09579177D2}"/>
              </a:ext>
            </a:extLst>
          </p:cNvPr>
          <p:cNvSpPr>
            <a:spLocks noGrp="1"/>
          </p:cNvSpPr>
          <p:nvPr>
            <p:ph type="title"/>
          </p:nvPr>
        </p:nvSpPr>
        <p:spPr/>
        <p:txBody>
          <a:bodyPr/>
          <a:lstStyle/>
          <a:p>
            <a:endParaRPr lang="it-IT"/>
          </a:p>
        </p:txBody>
      </p:sp>
      <p:pic>
        <p:nvPicPr>
          <p:cNvPr id="5" name="Segnaposto contenuto 4">
            <a:extLst>
              <a:ext uri="{FF2B5EF4-FFF2-40B4-BE49-F238E27FC236}">
                <a16:creationId xmlns:a16="http://schemas.microsoft.com/office/drawing/2014/main" id="{0F8D3278-78D8-47AC-94E7-770B199EE98D}"/>
              </a:ext>
            </a:extLst>
          </p:cNvPr>
          <p:cNvPicPr>
            <a:picLocks noGrp="1" noChangeAspect="1"/>
          </p:cNvPicPr>
          <p:nvPr>
            <p:ph idx="1"/>
          </p:nvPr>
        </p:nvPicPr>
        <p:blipFill>
          <a:blip r:embed="rId2" cstate="email">
            <a:lum bright="-20000" contrast="40000"/>
            <a:extLst>
              <a:ext uri="{28A0092B-C50C-407E-A947-70E740481C1C}">
                <a14:useLocalDpi xmlns:a14="http://schemas.microsoft.com/office/drawing/2010/main"/>
              </a:ext>
            </a:extLst>
          </a:blip>
          <a:stretch>
            <a:fillRect/>
          </a:stretch>
        </p:blipFill>
        <p:spPr>
          <a:xfrm>
            <a:off x="290871" y="365126"/>
            <a:ext cx="8562258" cy="5640348"/>
          </a:xfrm>
        </p:spPr>
      </p:pic>
    </p:spTree>
    <p:extLst>
      <p:ext uri="{BB962C8B-B14F-4D97-AF65-F5344CB8AC3E}">
        <p14:creationId xmlns:p14="http://schemas.microsoft.com/office/powerpoint/2010/main" val="2345274103"/>
      </p:ext>
    </p:extLst>
  </p:cSld>
  <p:clrMapOvr>
    <a:masterClrMapping/>
  </p:clrMapOvr>
  <p:transition spd="slow">
    <p:strips dir="ru"/>
  </p:transition>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D8AAC8-CC8F-4217-9301-3B02B226E8BB}"/>
              </a:ext>
            </a:extLst>
          </p:cNvPr>
          <p:cNvSpPr>
            <a:spLocks noGrp="1"/>
          </p:cNvSpPr>
          <p:nvPr>
            <p:ph type="title"/>
          </p:nvPr>
        </p:nvSpPr>
        <p:spPr/>
        <p:txBody>
          <a:bodyPr/>
          <a:lstStyle/>
          <a:p>
            <a:pPr algn="ctr"/>
            <a:r>
              <a:rPr lang="it-IT" dirty="0">
                <a:solidFill>
                  <a:srgbClr val="FF0000"/>
                </a:solidFill>
              </a:rPr>
              <a:t>Ustioni </a:t>
            </a:r>
            <a:endParaRPr lang="it-IT" dirty="0"/>
          </a:p>
        </p:txBody>
      </p:sp>
      <p:sp>
        <p:nvSpPr>
          <p:cNvPr id="3" name="Segnaposto contenuto 2">
            <a:extLst>
              <a:ext uri="{FF2B5EF4-FFF2-40B4-BE49-F238E27FC236}">
                <a16:creationId xmlns:a16="http://schemas.microsoft.com/office/drawing/2014/main" id="{16798530-EB38-4A12-970C-5DDA9BEC2082}"/>
              </a:ext>
            </a:extLst>
          </p:cNvPr>
          <p:cNvSpPr>
            <a:spLocks noGrp="1"/>
          </p:cNvSpPr>
          <p:nvPr>
            <p:ph idx="1"/>
          </p:nvPr>
        </p:nvSpPr>
        <p:spPr/>
        <p:txBody>
          <a:bodyPr>
            <a:normAutofit/>
          </a:bodyPr>
          <a:lstStyle/>
          <a:p>
            <a:r>
              <a:rPr lang="it-IT" dirty="0">
                <a:sym typeface="Wingdings" panose="05000000000000000000" pitchFamily="2" charset="2"/>
              </a:rPr>
              <a:t>Mantenimento idratazione della cute danneggiata</a:t>
            </a:r>
          </a:p>
          <a:p>
            <a:r>
              <a:rPr lang="it-IT" dirty="0">
                <a:sym typeface="Wingdings" panose="05000000000000000000" pitchFamily="2" charset="2"/>
              </a:rPr>
              <a:t>Riduzione edema e stimolazione fibroblasti con steroide a media potenza (classe II)</a:t>
            </a:r>
          </a:p>
          <a:p>
            <a:r>
              <a:rPr lang="it-IT" dirty="0">
                <a:sym typeface="Wingdings" panose="05000000000000000000" pitchFamily="2" charset="2"/>
              </a:rPr>
              <a:t>Azione antisettica con antibiotico</a:t>
            </a:r>
          </a:p>
          <a:p>
            <a:r>
              <a:rPr lang="it-IT" dirty="0">
                <a:sym typeface="Wingdings" panose="05000000000000000000" pitchFamily="2" charset="2"/>
              </a:rPr>
              <a:t>Alternativa </a:t>
            </a:r>
            <a:r>
              <a:rPr lang="it-IT" dirty="0" err="1">
                <a:sym typeface="Wingdings" panose="05000000000000000000" pitchFamily="2" charset="2"/>
              </a:rPr>
              <a:t>sulfadiazina</a:t>
            </a:r>
            <a:r>
              <a:rPr lang="it-IT" dirty="0">
                <a:sym typeface="Wingdings" panose="05000000000000000000" pitchFamily="2" charset="2"/>
              </a:rPr>
              <a:t> </a:t>
            </a:r>
            <a:r>
              <a:rPr lang="it-IT" dirty="0" err="1">
                <a:sym typeface="Wingdings" panose="05000000000000000000" pitchFamily="2" charset="2"/>
              </a:rPr>
              <a:t>argentica</a:t>
            </a:r>
            <a:endParaRPr lang="it-IT" dirty="0">
              <a:sym typeface="Wingdings" panose="05000000000000000000" pitchFamily="2" charset="2"/>
            </a:endParaRPr>
          </a:p>
          <a:p>
            <a:endParaRPr lang="it-IT" dirty="0">
              <a:sym typeface="Wingdings" panose="05000000000000000000" pitchFamily="2" charset="2"/>
            </a:endParaRPr>
          </a:p>
        </p:txBody>
      </p:sp>
    </p:spTree>
    <p:extLst>
      <p:ext uri="{BB962C8B-B14F-4D97-AF65-F5344CB8AC3E}">
        <p14:creationId xmlns:p14="http://schemas.microsoft.com/office/powerpoint/2010/main" val="1091993214"/>
      </p:ext>
    </p:extLst>
  </p:cSld>
  <p:clrMapOvr>
    <a:masterClrMapping/>
  </p:clrMapOvr>
  <p:transition spd="slow">
    <p:strips dir="ru"/>
  </p:transition>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D8AAC8-CC8F-4217-9301-3B02B226E8BB}"/>
              </a:ext>
            </a:extLst>
          </p:cNvPr>
          <p:cNvSpPr>
            <a:spLocks noGrp="1"/>
          </p:cNvSpPr>
          <p:nvPr>
            <p:ph type="title"/>
          </p:nvPr>
        </p:nvSpPr>
        <p:spPr/>
        <p:txBody>
          <a:bodyPr/>
          <a:lstStyle/>
          <a:p>
            <a:pPr algn="ctr"/>
            <a:r>
              <a:rPr lang="it-IT" dirty="0">
                <a:solidFill>
                  <a:srgbClr val="FF0000"/>
                </a:solidFill>
              </a:rPr>
              <a:t>Ustioni </a:t>
            </a:r>
            <a:endParaRPr lang="it-IT" dirty="0"/>
          </a:p>
        </p:txBody>
      </p:sp>
      <p:sp>
        <p:nvSpPr>
          <p:cNvPr id="3" name="Segnaposto contenuto 2">
            <a:extLst>
              <a:ext uri="{FF2B5EF4-FFF2-40B4-BE49-F238E27FC236}">
                <a16:creationId xmlns:a16="http://schemas.microsoft.com/office/drawing/2014/main" id="{16798530-EB38-4A12-970C-5DDA9BEC2082}"/>
              </a:ext>
            </a:extLst>
          </p:cNvPr>
          <p:cNvSpPr>
            <a:spLocks noGrp="1"/>
          </p:cNvSpPr>
          <p:nvPr>
            <p:ph idx="1"/>
          </p:nvPr>
        </p:nvSpPr>
        <p:spPr/>
        <p:txBody>
          <a:bodyPr>
            <a:normAutofit/>
          </a:bodyPr>
          <a:lstStyle/>
          <a:p>
            <a:r>
              <a:rPr lang="it-IT" dirty="0">
                <a:solidFill>
                  <a:srgbClr val="FF0000"/>
                </a:solidFill>
                <a:sym typeface="Wingdings" panose="05000000000000000000" pitchFamily="2" charset="2"/>
              </a:rPr>
              <a:t>Terapie topiche </a:t>
            </a:r>
          </a:p>
          <a:p>
            <a:r>
              <a:rPr lang="it-IT" dirty="0">
                <a:sym typeface="Wingdings" panose="05000000000000000000" pitchFamily="2" charset="2"/>
              </a:rPr>
              <a:t>Ustione di II° grado profonde</a:t>
            </a:r>
          </a:p>
          <a:p>
            <a:r>
              <a:rPr lang="it-IT" dirty="0" err="1">
                <a:sym typeface="Wingdings" panose="05000000000000000000" pitchFamily="2" charset="2"/>
              </a:rPr>
              <a:t>Raccomadati</a:t>
            </a:r>
            <a:r>
              <a:rPr lang="it-IT" dirty="0">
                <a:sym typeface="Wingdings" panose="05000000000000000000" pitchFamily="2" charset="2"/>
              </a:rPr>
              <a:t> uso di materiali quali </a:t>
            </a:r>
            <a:r>
              <a:rPr lang="it-IT" dirty="0" err="1">
                <a:sym typeface="Wingdings" panose="05000000000000000000" pitchFamily="2" charset="2"/>
              </a:rPr>
              <a:t>idrocolloidi</a:t>
            </a:r>
            <a:r>
              <a:rPr lang="it-IT" dirty="0">
                <a:sym typeface="Wingdings" panose="05000000000000000000" pitchFamily="2" charset="2"/>
              </a:rPr>
              <a:t>, </a:t>
            </a:r>
            <a:r>
              <a:rPr lang="it-IT" dirty="0" err="1">
                <a:sym typeface="Wingdings" panose="05000000000000000000" pitchFamily="2" charset="2"/>
              </a:rPr>
              <a:t>idorgel</a:t>
            </a:r>
            <a:r>
              <a:rPr lang="it-IT" dirty="0">
                <a:sym typeface="Wingdings" panose="05000000000000000000" pitchFamily="2" charset="2"/>
              </a:rPr>
              <a:t>, schiume di poliuretano, alginati (</a:t>
            </a:r>
            <a:r>
              <a:rPr lang="it-IT">
                <a:sym typeface="Wingdings" panose="05000000000000000000" pitchFamily="2" charset="2"/>
              </a:rPr>
              <a:t>medicazioni avanzate)</a:t>
            </a:r>
            <a:endParaRPr lang="it-IT" dirty="0">
              <a:sym typeface="Wingdings" panose="05000000000000000000" pitchFamily="2" charset="2"/>
            </a:endParaRPr>
          </a:p>
          <a:p>
            <a:r>
              <a:rPr lang="it-IT" dirty="0">
                <a:sym typeface="Wingdings" panose="05000000000000000000" pitchFamily="2" charset="2"/>
              </a:rPr>
              <a:t>Livello di raccomandazione C1</a:t>
            </a:r>
          </a:p>
          <a:p>
            <a:endParaRPr lang="it-IT" dirty="0">
              <a:sym typeface="Wingdings" panose="05000000000000000000" pitchFamily="2" charset="2"/>
            </a:endParaRPr>
          </a:p>
        </p:txBody>
      </p:sp>
    </p:spTree>
    <p:extLst>
      <p:ext uri="{BB962C8B-B14F-4D97-AF65-F5344CB8AC3E}">
        <p14:creationId xmlns:p14="http://schemas.microsoft.com/office/powerpoint/2010/main" val="3211700456"/>
      </p:ext>
    </p:extLst>
  </p:cSld>
  <p:clrMapOvr>
    <a:masterClrMapping/>
  </p:clrMapOvr>
  <p:transition spd="slow">
    <p:strips dir="ru"/>
  </p:transition>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D8AAC8-CC8F-4217-9301-3B02B226E8BB}"/>
              </a:ext>
            </a:extLst>
          </p:cNvPr>
          <p:cNvSpPr>
            <a:spLocks noGrp="1"/>
          </p:cNvSpPr>
          <p:nvPr>
            <p:ph type="title"/>
          </p:nvPr>
        </p:nvSpPr>
        <p:spPr/>
        <p:txBody>
          <a:bodyPr/>
          <a:lstStyle/>
          <a:p>
            <a:pPr algn="ctr"/>
            <a:r>
              <a:rPr lang="it-IT" dirty="0">
                <a:solidFill>
                  <a:srgbClr val="FF0000"/>
                </a:solidFill>
              </a:rPr>
              <a:t>Ustioni </a:t>
            </a:r>
            <a:endParaRPr lang="it-IT" dirty="0"/>
          </a:p>
        </p:txBody>
      </p:sp>
      <p:sp>
        <p:nvSpPr>
          <p:cNvPr id="3" name="Segnaposto contenuto 2">
            <a:extLst>
              <a:ext uri="{FF2B5EF4-FFF2-40B4-BE49-F238E27FC236}">
                <a16:creationId xmlns:a16="http://schemas.microsoft.com/office/drawing/2014/main" id="{16798530-EB38-4A12-970C-5DDA9BEC2082}"/>
              </a:ext>
            </a:extLst>
          </p:cNvPr>
          <p:cNvSpPr>
            <a:spLocks noGrp="1"/>
          </p:cNvSpPr>
          <p:nvPr>
            <p:ph idx="1"/>
          </p:nvPr>
        </p:nvSpPr>
        <p:spPr/>
        <p:txBody>
          <a:bodyPr>
            <a:normAutofit fontScale="85000" lnSpcReduction="20000"/>
          </a:bodyPr>
          <a:lstStyle/>
          <a:p>
            <a:r>
              <a:rPr lang="it-IT" dirty="0">
                <a:solidFill>
                  <a:srgbClr val="FF0000"/>
                </a:solidFill>
                <a:sym typeface="Wingdings" panose="05000000000000000000" pitchFamily="2" charset="2"/>
              </a:rPr>
              <a:t>Terapie topiche </a:t>
            </a:r>
          </a:p>
          <a:p>
            <a:r>
              <a:rPr lang="it-IT" dirty="0">
                <a:sym typeface="Wingdings" panose="05000000000000000000" pitchFamily="2" charset="2"/>
              </a:rPr>
              <a:t>Ustione di III°-IV° grado di piccole dimensioni</a:t>
            </a:r>
          </a:p>
          <a:p>
            <a:r>
              <a:rPr lang="it-IT" dirty="0" err="1">
                <a:solidFill>
                  <a:srgbClr val="FF0000"/>
                </a:solidFill>
                <a:sym typeface="Wingdings" panose="05000000000000000000" pitchFamily="2" charset="2"/>
              </a:rPr>
              <a:t>Sulfadiazina</a:t>
            </a:r>
            <a:r>
              <a:rPr lang="it-IT" dirty="0">
                <a:solidFill>
                  <a:srgbClr val="FF0000"/>
                </a:solidFill>
                <a:sym typeface="Wingdings" panose="05000000000000000000" pitchFamily="2" charset="2"/>
              </a:rPr>
              <a:t> </a:t>
            </a:r>
            <a:r>
              <a:rPr lang="it-IT" dirty="0" err="1">
                <a:solidFill>
                  <a:srgbClr val="FF0000"/>
                </a:solidFill>
                <a:sym typeface="Wingdings" panose="05000000000000000000" pitchFamily="2" charset="2"/>
              </a:rPr>
              <a:t>argentica</a:t>
            </a:r>
            <a:r>
              <a:rPr lang="it-IT" dirty="0">
                <a:solidFill>
                  <a:srgbClr val="FF0000"/>
                </a:solidFill>
                <a:sym typeface="Wingdings" panose="05000000000000000000" pitchFamily="2" charset="2"/>
              </a:rPr>
              <a:t> </a:t>
            </a:r>
            <a:r>
              <a:rPr lang="it-IT" dirty="0">
                <a:sym typeface="Wingdings" panose="05000000000000000000" pitchFamily="2" charset="2"/>
              </a:rPr>
              <a:t>(livello C1) oppure medicazioni avanzate</a:t>
            </a:r>
          </a:p>
          <a:p>
            <a:r>
              <a:rPr lang="it-IT" dirty="0">
                <a:sym typeface="Wingdings" panose="05000000000000000000" pitchFamily="2" charset="2"/>
              </a:rPr>
              <a:t>Autolisi del tessuto necrotico  </a:t>
            </a:r>
            <a:r>
              <a:rPr lang="it-IT" dirty="0" err="1">
                <a:sym typeface="Wingdings" panose="05000000000000000000" pitchFamily="2" charset="2"/>
              </a:rPr>
              <a:t>debridment</a:t>
            </a:r>
            <a:r>
              <a:rPr lang="it-IT" dirty="0">
                <a:sym typeface="Wingdings" panose="05000000000000000000" pitchFamily="2" charset="2"/>
              </a:rPr>
              <a:t> dovuto sia al principio attivo che al veicolo (emulsione ricca in acqua) che ammorbidisce il tessuto necrotico</a:t>
            </a:r>
          </a:p>
          <a:p>
            <a:r>
              <a:rPr lang="it-IT" dirty="0">
                <a:sym typeface="Wingdings" panose="05000000000000000000" pitchFamily="2" charset="2"/>
              </a:rPr>
              <a:t>In caso di ustioni con componente essudativa abbondante è da evitare</a:t>
            </a:r>
          </a:p>
          <a:p>
            <a:r>
              <a:rPr lang="it-IT" dirty="0">
                <a:sym typeface="Wingdings" panose="05000000000000000000" pitchFamily="2" charset="2"/>
              </a:rPr>
              <a:t>NB lo iodio </a:t>
            </a:r>
            <a:r>
              <a:rPr lang="it-IT" dirty="0" err="1">
                <a:sym typeface="Wingdings" panose="05000000000000000000" pitchFamily="2" charset="2"/>
              </a:rPr>
              <a:t>povidone</a:t>
            </a:r>
            <a:r>
              <a:rPr lang="it-IT" dirty="0">
                <a:sym typeface="Wingdings" panose="05000000000000000000" pitchFamily="2" charset="2"/>
              </a:rPr>
              <a:t> la inattiva</a:t>
            </a:r>
          </a:p>
        </p:txBody>
      </p:sp>
    </p:spTree>
    <p:extLst>
      <p:ext uri="{BB962C8B-B14F-4D97-AF65-F5344CB8AC3E}">
        <p14:creationId xmlns:p14="http://schemas.microsoft.com/office/powerpoint/2010/main" val="420656619"/>
      </p:ext>
    </p:extLst>
  </p:cSld>
  <p:clrMapOvr>
    <a:masterClrMapping/>
  </p:clrMapOvr>
  <p:transition spd="slow">
    <p:strips dir="ru"/>
  </p:transition>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D8AAC8-CC8F-4217-9301-3B02B226E8BB}"/>
              </a:ext>
            </a:extLst>
          </p:cNvPr>
          <p:cNvSpPr>
            <a:spLocks noGrp="1"/>
          </p:cNvSpPr>
          <p:nvPr>
            <p:ph type="title"/>
          </p:nvPr>
        </p:nvSpPr>
        <p:spPr/>
        <p:txBody>
          <a:bodyPr/>
          <a:lstStyle/>
          <a:p>
            <a:pPr algn="ctr"/>
            <a:r>
              <a:rPr lang="it-IT" dirty="0">
                <a:solidFill>
                  <a:srgbClr val="FF0000"/>
                </a:solidFill>
              </a:rPr>
              <a:t>Ustioni </a:t>
            </a:r>
            <a:endParaRPr lang="it-IT" dirty="0"/>
          </a:p>
        </p:txBody>
      </p:sp>
      <p:sp>
        <p:nvSpPr>
          <p:cNvPr id="3" name="Segnaposto contenuto 2">
            <a:extLst>
              <a:ext uri="{FF2B5EF4-FFF2-40B4-BE49-F238E27FC236}">
                <a16:creationId xmlns:a16="http://schemas.microsoft.com/office/drawing/2014/main" id="{16798530-EB38-4A12-970C-5DDA9BEC2082}"/>
              </a:ext>
            </a:extLst>
          </p:cNvPr>
          <p:cNvSpPr>
            <a:spLocks noGrp="1"/>
          </p:cNvSpPr>
          <p:nvPr>
            <p:ph idx="1"/>
          </p:nvPr>
        </p:nvSpPr>
        <p:spPr/>
        <p:txBody>
          <a:bodyPr>
            <a:normAutofit fontScale="85000" lnSpcReduction="20000"/>
          </a:bodyPr>
          <a:lstStyle/>
          <a:p>
            <a:r>
              <a:rPr lang="it-IT" dirty="0">
                <a:solidFill>
                  <a:srgbClr val="FF0000"/>
                </a:solidFill>
                <a:sym typeface="Wingdings" panose="05000000000000000000" pitchFamily="2" charset="2"/>
              </a:rPr>
              <a:t>Terapie topiche </a:t>
            </a:r>
          </a:p>
          <a:p>
            <a:r>
              <a:rPr lang="it-IT" dirty="0">
                <a:sym typeface="Wingdings" panose="05000000000000000000" pitchFamily="2" charset="2"/>
              </a:rPr>
              <a:t>Ustione di III°-IV° grado estese</a:t>
            </a:r>
          </a:p>
          <a:p>
            <a:r>
              <a:rPr lang="it-IT" dirty="0">
                <a:sym typeface="Wingdings" panose="05000000000000000000" pitchFamily="2" charset="2"/>
              </a:rPr>
              <a:t>Raccomandata anche in lesioni estensive la </a:t>
            </a:r>
            <a:r>
              <a:rPr lang="it-IT" dirty="0" err="1">
                <a:sym typeface="Wingdings" panose="05000000000000000000" pitchFamily="2" charset="2"/>
              </a:rPr>
              <a:t>sulfadiazina</a:t>
            </a:r>
            <a:r>
              <a:rPr lang="it-IT" dirty="0">
                <a:sym typeface="Wingdings" panose="05000000000000000000" pitchFamily="2" charset="2"/>
              </a:rPr>
              <a:t> </a:t>
            </a:r>
            <a:r>
              <a:rPr lang="it-IT" dirty="0" err="1">
                <a:sym typeface="Wingdings" panose="05000000000000000000" pitchFamily="2" charset="2"/>
              </a:rPr>
              <a:t>argentica</a:t>
            </a:r>
            <a:r>
              <a:rPr lang="it-IT" dirty="0">
                <a:sym typeface="Wingdings" panose="05000000000000000000" pitchFamily="2" charset="2"/>
              </a:rPr>
              <a:t> oppure </a:t>
            </a:r>
            <a:r>
              <a:rPr lang="it-IT" dirty="0">
                <a:solidFill>
                  <a:srgbClr val="FF0000"/>
                </a:solidFill>
                <a:sym typeface="Wingdings" panose="05000000000000000000" pitchFamily="2" charset="2"/>
              </a:rPr>
              <a:t>medicazioni avanzate</a:t>
            </a:r>
            <a:r>
              <a:rPr lang="it-IT" dirty="0">
                <a:sym typeface="Wingdings" panose="05000000000000000000" pitchFamily="2" charset="2"/>
              </a:rPr>
              <a:t> (livello B)</a:t>
            </a:r>
          </a:p>
          <a:p>
            <a:r>
              <a:rPr lang="it-IT" dirty="0">
                <a:sym typeface="Wingdings" panose="05000000000000000000" pitchFamily="2" charset="2"/>
              </a:rPr>
              <a:t>Prima dell’approccio chirurgico</a:t>
            </a:r>
          </a:p>
          <a:p>
            <a:r>
              <a:rPr lang="it-IT" dirty="0">
                <a:sym typeface="Wingdings" panose="05000000000000000000" pitchFamily="2" charset="2"/>
              </a:rPr>
              <a:t>Induzione di autolisi del tessuto necrotico  </a:t>
            </a:r>
            <a:r>
              <a:rPr lang="it-IT" dirty="0" err="1">
                <a:sym typeface="Wingdings" panose="05000000000000000000" pitchFamily="2" charset="2"/>
              </a:rPr>
              <a:t>debridment</a:t>
            </a:r>
            <a:r>
              <a:rPr lang="it-IT" dirty="0">
                <a:sym typeface="Wingdings" panose="05000000000000000000" pitchFamily="2" charset="2"/>
              </a:rPr>
              <a:t>  approccio chirurgico (</a:t>
            </a:r>
            <a:r>
              <a:rPr lang="it-IT" dirty="0" err="1">
                <a:sym typeface="Wingdings" panose="05000000000000000000" pitchFamily="2" charset="2"/>
              </a:rPr>
              <a:t>escarotomia</a:t>
            </a:r>
            <a:r>
              <a:rPr lang="it-IT" dirty="0">
                <a:sym typeface="Wingdings" panose="05000000000000000000" pitchFamily="2" charset="2"/>
              </a:rPr>
              <a:t>)</a:t>
            </a:r>
          </a:p>
          <a:p>
            <a:r>
              <a:rPr lang="it-IT" dirty="0">
                <a:sym typeface="Wingdings" panose="05000000000000000000" pitchFamily="2" charset="2"/>
              </a:rPr>
              <a:t>NB effetti avversi (</a:t>
            </a:r>
            <a:r>
              <a:rPr lang="it-IT" dirty="0" err="1">
                <a:sym typeface="Wingdings" panose="05000000000000000000" pitchFamily="2" charset="2"/>
              </a:rPr>
              <a:t>sulfadiazina</a:t>
            </a:r>
            <a:r>
              <a:rPr lang="it-IT" dirty="0">
                <a:sym typeface="Wingdings" panose="05000000000000000000" pitchFamily="2" charset="2"/>
              </a:rPr>
              <a:t> </a:t>
            </a:r>
            <a:r>
              <a:rPr lang="it-IT" dirty="0" err="1">
                <a:sym typeface="Wingdings" panose="05000000000000000000" pitchFamily="2" charset="2"/>
              </a:rPr>
              <a:t>argentica</a:t>
            </a:r>
            <a:r>
              <a:rPr lang="it-IT" dirty="0">
                <a:sym typeface="Wingdings" panose="05000000000000000000" pitchFamily="2" charset="2"/>
              </a:rPr>
              <a:t>): </a:t>
            </a:r>
            <a:r>
              <a:rPr lang="it-IT" dirty="0" err="1">
                <a:sym typeface="Wingdings" panose="05000000000000000000" pitchFamily="2" charset="2"/>
              </a:rPr>
              <a:t>leucocitopenia</a:t>
            </a:r>
            <a:r>
              <a:rPr lang="it-IT" dirty="0">
                <a:sym typeface="Wingdings" panose="05000000000000000000" pitchFamily="2" charset="2"/>
              </a:rPr>
              <a:t>, deposito di argento nei tessuti, DAC</a:t>
            </a:r>
          </a:p>
        </p:txBody>
      </p:sp>
    </p:spTree>
    <p:extLst>
      <p:ext uri="{BB962C8B-B14F-4D97-AF65-F5344CB8AC3E}">
        <p14:creationId xmlns:p14="http://schemas.microsoft.com/office/powerpoint/2010/main" val="3792652619"/>
      </p:ext>
    </p:extLst>
  </p:cSld>
  <p:clrMapOvr>
    <a:masterClrMapping/>
  </p:clrMapOvr>
  <p:transition spd="slow">
    <p:strips dir="ru"/>
  </p:transition>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D8AAC8-CC8F-4217-9301-3B02B226E8BB}"/>
              </a:ext>
            </a:extLst>
          </p:cNvPr>
          <p:cNvSpPr>
            <a:spLocks noGrp="1"/>
          </p:cNvSpPr>
          <p:nvPr>
            <p:ph type="title"/>
          </p:nvPr>
        </p:nvSpPr>
        <p:spPr/>
        <p:txBody>
          <a:bodyPr/>
          <a:lstStyle/>
          <a:p>
            <a:pPr algn="ctr"/>
            <a:r>
              <a:rPr lang="it-IT" dirty="0">
                <a:solidFill>
                  <a:srgbClr val="FF0000"/>
                </a:solidFill>
              </a:rPr>
              <a:t>Ustioni </a:t>
            </a:r>
            <a:endParaRPr lang="it-IT" dirty="0"/>
          </a:p>
        </p:txBody>
      </p:sp>
      <p:sp>
        <p:nvSpPr>
          <p:cNvPr id="3" name="Segnaposto contenuto 2">
            <a:extLst>
              <a:ext uri="{FF2B5EF4-FFF2-40B4-BE49-F238E27FC236}">
                <a16:creationId xmlns:a16="http://schemas.microsoft.com/office/drawing/2014/main" id="{16798530-EB38-4A12-970C-5DDA9BEC2082}"/>
              </a:ext>
            </a:extLst>
          </p:cNvPr>
          <p:cNvSpPr>
            <a:spLocks noGrp="1"/>
          </p:cNvSpPr>
          <p:nvPr>
            <p:ph idx="1"/>
          </p:nvPr>
        </p:nvSpPr>
        <p:spPr/>
        <p:txBody>
          <a:bodyPr>
            <a:normAutofit/>
          </a:bodyPr>
          <a:lstStyle/>
          <a:p>
            <a:r>
              <a:rPr lang="it-IT" dirty="0">
                <a:sym typeface="Wingdings" panose="05000000000000000000" pitchFamily="2" charset="2"/>
              </a:rPr>
              <a:t>Diversi trial hanno cercato di stabilire il migliore approccio</a:t>
            </a:r>
          </a:p>
          <a:p>
            <a:r>
              <a:rPr lang="it-IT" dirty="0">
                <a:sym typeface="Wingdings" panose="05000000000000000000" pitchFamily="2" charset="2"/>
              </a:rPr>
              <a:t>Trial schiume di poliuretano vs idrogel</a:t>
            </a:r>
          </a:p>
          <a:p>
            <a:r>
              <a:rPr lang="it-IT" dirty="0">
                <a:sym typeface="Wingdings" panose="05000000000000000000" pitchFamily="2" charset="2"/>
              </a:rPr>
              <a:t>Trail alginati vs </a:t>
            </a:r>
            <a:r>
              <a:rPr lang="it-IT" dirty="0" err="1">
                <a:sym typeface="Wingdings" panose="05000000000000000000" pitchFamily="2" charset="2"/>
              </a:rPr>
              <a:t>idrofibre</a:t>
            </a:r>
            <a:r>
              <a:rPr lang="it-IT" dirty="0">
                <a:sym typeface="Wingdings" panose="05000000000000000000" pitchFamily="2" charset="2"/>
              </a:rPr>
              <a:t> </a:t>
            </a:r>
          </a:p>
          <a:p>
            <a:r>
              <a:rPr lang="it-IT" dirty="0">
                <a:sym typeface="Wingdings" panose="05000000000000000000" pitchFamily="2" charset="2"/>
              </a:rPr>
              <a:t>Nessuna differenza statisticamente significativa vs </a:t>
            </a:r>
            <a:r>
              <a:rPr lang="it-IT" dirty="0" err="1">
                <a:sym typeface="Wingdings" panose="05000000000000000000" pitchFamily="2" charset="2"/>
              </a:rPr>
              <a:t>sulfadiazina</a:t>
            </a:r>
            <a:r>
              <a:rPr lang="it-IT" dirty="0">
                <a:sym typeface="Wingdings" panose="05000000000000000000" pitchFamily="2" charset="2"/>
              </a:rPr>
              <a:t> </a:t>
            </a:r>
            <a:r>
              <a:rPr lang="it-IT" dirty="0" err="1">
                <a:sym typeface="Wingdings" panose="05000000000000000000" pitchFamily="2" charset="2"/>
              </a:rPr>
              <a:t>argentica</a:t>
            </a:r>
            <a:endParaRPr lang="it-IT" dirty="0">
              <a:sym typeface="Wingdings" panose="05000000000000000000" pitchFamily="2" charset="2"/>
            </a:endParaRPr>
          </a:p>
          <a:p>
            <a:r>
              <a:rPr lang="it-IT" dirty="0">
                <a:sym typeface="Wingdings" panose="05000000000000000000" pitchFamily="2" charset="2"/>
              </a:rPr>
              <a:t>Non esiste </a:t>
            </a:r>
            <a:r>
              <a:rPr lang="it-IT" dirty="0" err="1">
                <a:sym typeface="Wingdings" panose="05000000000000000000" pitchFamily="2" charset="2"/>
              </a:rPr>
              <a:t>gold</a:t>
            </a:r>
            <a:r>
              <a:rPr lang="it-IT" dirty="0">
                <a:sym typeface="Wingdings" panose="05000000000000000000" pitchFamily="2" charset="2"/>
              </a:rPr>
              <a:t> standard </a:t>
            </a:r>
            <a:r>
              <a:rPr lang="it-IT">
                <a:sym typeface="Wingdings" panose="05000000000000000000" pitchFamily="2" charset="2"/>
              </a:rPr>
              <a:t>al momento</a:t>
            </a:r>
            <a:endParaRPr lang="it-IT" dirty="0">
              <a:sym typeface="Wingdings" panose="05000000000000000000" pitchFamily="2" charset="2"/>
            </a:endParaRPr>
          </a:p>
        </p:txBody>
      </p:sp>
    </p:spTree>
    <p:extLst>
      <p:ext uri="{BB962C8B-B14F-4D97-AF65-F5344CB8AC3E}">
        <p14:creationId xmlns:p14="http://schemas.microsoft.com/office/powerpoint/2010/main" val="429979369"/>
      </p:ext>
    </p:extLst>
  </p:cSld>
  <p:clrMapOvr>
    <a:masterClrMapping/>
  </p:clrMapOvr>
  <p:transition spd="slow">
    <p:strips dir="ru"/>
  </p:transition>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D8AAC8-CC8F-4217-9301-3B02B226E8BB}"/>
              </a:ext>
            </a:extLst>
          </p:cNvPr>
          <p:cNvSpPr>
            <a:spLocks noGrp="1"/>
          </p:cNvSpPr>
          <p:nvPr>
            <p:ph type="title"/>
          </p:nvPr>
        </p:nvSpPr>
        <p:spPr/>
        <p:txBody>
          <a:bodyPr/>
          <a:lstStyle/>
          <a:p>
            <a:pPr algn="ctr"/>
            <a:r>
              <a:rPr lang="it-IT" dirty="0">
                <a:solidFill>
                  <a:srgbClr val="FF0000"/>
                </a:solidFill>
              </a:rPr>
              <a:t>Ustioni </a:t>
            </a:r>
            <a:endParaRPr lang="it-IT" dirty="0"/>
          </a:p>
        </p:txBody>
      </p:sp>
      <p:sp>
        <p:nvSpPr>
          <p:cNvPr id="3" name="Segnaposto contenuto 2">
            <a:extLst>
              <a:ext uri="{FF2B5EF4-FFF2-40B4-BE49-F238E27FC236}">
                <a16:creationId xmlns:a16="http://schemas.microsoft.com/office/drawing/2014/main" id="{16798530-EB38-4A12-970C-5DDA9BEC2082}"/>
              </a:ext>
            </a:extLst>
          </p:cNvPr>
          <p:cNvSpPr>
            <a:spLocks noGrp="1"/>
          </p:cNvSpPr>
          <p:nvPr>
            <p:ph idx="1"/>
          </p:nvPr>
        </p:nvSpPr>
        <p:spPr/>
        <p:txBody>
          <a:bodyPr>
            <a:normAutofit lnSpcReduction="10000"/>
          </a:bodyPr>
          <a:lstStyle/>
          <a:p>
            <a:r>
              <a:rPr lang="it-IT" dirty="0">
                <a:sym typeface="Wingdings" panose="05000000000000000000" pitchFamily="2" charset="2"/>
              </a:rPr>
              <a:t>L’uso di medicazioni avanzate è utile sia per la rimozione del tessuto necrotico o dopo la rimozione dello stesso</a:t>
            </a:r>
          </a:p>
          <a:p>
            <a:r>
              <a:rPr lang="it-IT" dirty="0">
                <a:sym typeface="Wingdings" panose="05000000000000000000" pitchFamily="2" charset="2"/>
              </a:rPr>
              <a:t>L’uso di medicazioni avanzate ha diversi vantaggi:</a:t>
            </a:r>
          </a:p>
          <a:p>
            <a:r>
              <a:rPr lang="it-IT" dirty="0">
                <a:sym typeface="Wingdings" panose="05000000000000000000" pitchFamily="2" charset="2"/>
              </a:rPr>
              <a:t>Lasciare la medicazione per più giorni senza dovere cambiarla</a:t>
            </a:r>
          </a:p>
          <a:p>
            <a:r>
              <a:rPr lang="it-IT" dirty="0">
                <a:sym typeface="Wingdings" panose="05000000000000000000" pitchFamily="2" charset="2"/>
              </a:rPr>
              <a:t>Tempo medio 3-5 giorni</a:t>
            </a:r>
          </a:p>
          <a:p>
            <a:r>
              <a:rPr lang="it-IT" dirty="0">
                <a:sym typeface="Wingdings" panose="05000000000000000000" pitchFamily="2" charset="2"/>
              </a:rPr>
              <a:t>Minor traumatismo dell’area affetta</a:t>
            </a:r>
          </a:p>
        </p:txBody>
      </p:sp>
    </p:spTree>
    <p:extLst>
      <p:ext uri="{BB962C8B-B14F-4D97-AF65-F5344CB8AC3E}">
        <p14:creationId xmlns:p14="http://schemas.microsoft.com/office/powerpoint/2010/main" val="2322913332"/>
      </p:ext>
    </p:extLst>
  </p:cSld>
  <p:clrMapOvr>
    <a:masterClrMapping/>
  </p:clrMapOvr>
  <p:transition spd="slow">
    <p:strips dir="ru"/>
  </p:transition>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D8AAC8-CC8F-4217-9301-3B02B226E8BB}"/>
              </a:ext>
            </a:extLst>
          </p:cNvPr>
          <p:cNvSpPr>
            <a:spLocks noGrp="1"/>
          </p:cNvSpPr>
          <p:nvPr>
            <p:ph type="title"/>
          </p:nvPr>
        </p:nvSpPr>
        <p:spPr/>
        <p:txBody>
          <a:bodyPr/>
          <a:lstStyle/>
          <a:p>
            <a:pPr algn="ctr"/>
            <a:r>
              <a:rPr lang="it-IT" dirty="0">
                <a:solidFill>
                  <a:srgbClr val="FF0000"/>
                </a:solidFill>
              </a:rPr>
              <a:t>Ustioni </a:t>
            </a:r>
            <a:endParaRPr lang="it-IT" dirty="0"/>
          </a:p>
        </p:txBody>
      </p:sp>
      <p:sp>
        <p:nvSpPr>
          <p:cNvPr id="3" name="Segnaposto contenuto 2">
            <a:extLst>
              <a:ext uri="{FF2B5EF4-FFF2-40B4-BE49-F238E27FC236}">
                <a16:creationId xmlns:a16="http://schemas.microsoft.com/office/drawing/2014/main" id="{16798530-EB38-4A12-970C-5DDA9BEC2082}"/>
              </a:ext>
            </a:extLst>
          </p:cNvPr>
          <p:cNvSpPr>
            <a:spLocks noGrp="1"/>
          </p:cNvSpPr>
          <p:nvPr>
            <p:ph idx="1"/>
          </p:nvPr>
        </p:nvSpPr>
        <p:spPr/>
        <p:txBody>
          <a:bodyPr>
            <a:normAutofit lnSpcReduction="10000"/>
          </a:bodyPr>
          <a:lstStyle/>
          <a:p>
            <a:r>
              <a:rPr lang="it-IT" dirty="0">
                <a:sym typeface="Wingdings" panose="05000000000000000000" pitchFamily="2" charset="2"/>
              </a:rPr>
              <a:t>Vanno applicati sulla lesione in modo che aderiscano creando isolamento dal resto della cute</a:t>
            </a:r>
          </a:p>
          <a:p>
            <a:r>
              <a:rPr lang="it-IT" dirty="0">
                <a:sym typeface="Wingdings" panose="05000000000000000000" pitchFamily="2" charset="2"/>
              </a:rPr>
              <a:t>Evitare contaminazione batterica in questo modo</a:t>
            </a:r>
          </a:p>
          <a:p>
            <a:r>
              <a:rPr lang="it-IT" dirty="0">
                <a:sym typeface="Wingdings" panose="05000000000000000000" pitchFamily="2" charset="2"/>
              </a:rPr>
              <a:t>Mantengono la normale umidità della cute</a:t>
            </a:r>
          </a:p>
          <a:p>
            <a:r>
              <a:rPr lang="it-IT" dirty="0">
                <a:sym typeface="Wingdings" panose="05000000000000000000" pitchFamily="2" charset="2"/>
              </a:rPr>
              <a:t>Mantengono stabile la temperatura cutanea</a:t>
            </a:r>
          </a:p>
          <a:p>
            <a:r>
              <a:rPr lang="it-IT" dirty="0">
                <a:sym typeface="Wingdings" panose="05000000000000000000" pitchFamily="2" charset="2"/>
              </a:rPr>
              <a:t>Assorbono l’essudato prodotto</a:t>
            </a:r>
          </a:p>
        </p:txBody>
      </p:sp>
    </p:spTree>
    <p:extLst>
      <p:ext uri="{BB962C8B-B14F-4D97-AF65-F5344CB8AC3E}">
        <p14:creationId xmlns:p14="http://schemas.microsoft.com/office/powerpoint/2010/main" val="3038143524"/>
      </p:ext>
    </p:extLst>
  </p:cSld>
  <p:clrMapOvr>
    <a:masterClrMapping/>
  </p:clrMapOvr>
  <p:transition spd="slow">
    <p:strips dir="ru"/>
  </p:transition>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D8AAC8-CC8F-4217-9301-3B02B226E8BB}"/>
              </a:ext>
            </a:extLst>
          </p:cNvPr>
          <p:cNvSpPr>
            <a:spLocks noGrp="1"/>
          </p:cNvSpPr>
          <p:nvPr>
            <p:ph type="title"/>
          </p:nvPr>
        </p:nvSpPr>
        <p:spPr/>
        <p:txBody>
          <a:bodyPr/>
          <a:lstStyle/>
          <a:p>
            <a:pPr algn="ctr"/>
            <a:r>
              <a:rPr lang="it-IT" dirty="0">
                <a:solidFill>
                  <a:srgbClr val="FF0000"/>
                </a:solidFill>
              </a:rPr>
              <a:t>Ustioni </a:t>
            </a:r>
            <a:endParaRPr lang="it-IT" dirty="0"/>
          </a:p>
        </p:txBody>
      </p:sp>
      <p:sp>
        <p:nvSpPr>
          <p:cNvPr id="3" name="Segnaposto contenuto 2">
            <a:extLst>
              <a:ext uri="{FF2B5EF4-FFF2-40B4-BE49-F238E27FC236}">
                <a16:creationId xmlns:a16="http://schemas.microsoft.com/office/drawing/2014/main" id="{16798530-EB38-4A12-970C-5DDA9BEC2082}"/>
              </a:ext>
            </a:extLst>
          </p:cNvPr>
          <p:cNvSpPr>
            <a:spLocks noGrp="1"/>
          </p:cNvSpPr>
          <p:nvPr>
            <p:ph idx="1"/>
          </p:nvPr>
        </p:nvSpPr>
        <p:spPr/>
        <p:txBody>
          <a:bodyPr>
            <a:normAutofit fontScale="92500"/>
          </a:bodyPr>
          <a:lstStyle/>
          <a:p>
            <a:r>
              <a:rPr lang="it-IT" dirty="0">
                <a:sym typeface="Wingdings" panose="05000000000000000000" pitchFamily="2" charset="2"/>
              </a:rPr>
              <a:t>Non aderendo alla zona applicata evitano traumatismo alla rimozione</a:t>
            </a:r>
          </a:p>
          <a:p>
            <a:r>
              <a:rPr lang="it-IT" dirty="0">
                <a:sym typeface="Wingdings" panose="05000000000000000000" pitchFamily="2" charset="2"/>
              </a:rPr>
              <a:t>Non compromissione del tessuto di granulazione</a:t>
            </a:r>
          </a:p>
          <a:p>
            <a:r>
              <a:rPr lang="it-IT" dirty="0">
                <a:sym typeface="Wingdings" panose="05000000000000000000" pitchFamily="2" charset="2"/>
              </a:rPr>
              <a:t>Favoriscono migrazione, proliferazione e differenziazione cellulare  favoriscono fenomeni riparativi</a:t>
            </a:r>
          </a:p>
          <a:p>
            <a:r>
              <a:rPr lang="it-IT" dirty="0">
                <a:sym typeface="Wingdings" panose="05000000000000000000" pitchFamily="2" charset="2"/>
              </a:rPr>
              <a:t>Isolando la lesione dal resto della cute  riduzione rischio di sovra infezione batterica</a:t>
            </a:r>
          </a:p>
        </p:txBody>
      </p:sp>
    </p:spTree>
    <p:extLst>
      <p:ext uri="{BB962C8B-B14F-4D97-AF65-F5344CB8AC3E}">
        <p14:creationId xmlns:p14="http://schemas.microsoft.com/office/powerpoint/2010/main" val="3249121452"/>
      </p:ext>
    </p:extLst>
  </p:cSld>
  <p:clrMapOvr>
    <a:masterClrMapping/>
  </p:clrMapOvr>
  <p:transition spd="slow">
    <p:strips dir="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Immagine 3">
            <a:extLst>
              <a:ext uri="{FF2B5EF4-FFF2-40B4-BE49-F238E27FC236}">
                <a16:creationId xmlns:a16="http://schemas.microsoft.com/office/drawing/2014/main" id="{431CA0AC-44D8-4A65-A235-B18D17AD8401}"/>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763713" y="476250"/>
            <a:ext cx="5761037" cy="56451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5059" name="Ovale 4">
            <a:extLst>
              <a:ext uri="{FF2B5EF4-FFF2-40B4-BE49-F238E27FC236}">
                <a16:creationId xmlns:a16="http://schemas.microsoft.com/office/drawing/2014/main" id="{FDA4C6B0-D4BD-45A9-B4D5-20BFF46F846B}"/>
              </a:ext>
            </a:extLst>
          </p:cNvPr>
          <p:cNvSpPr>
            <a:spLocks noChangeArrowheads="1"/>
          </p:cNvSpPr>
          <p:nvPr/>
        </p:nvSpPr>
        <p:spPr bwMode="auto">
          <a:xfrm>
            <a:off x="3059113" y="1484313"/>
            <a:ext cx="360362" cy="288925"/>
          </a:xfrm>
          <a:prstGeom prst="ellipse">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it-IT" sz="2000"/>
          </a:p>
        </p:txBody>
      </p:sp>
    </p:spTree>
    <p:extLst>
      <p:ext uri="{BB962C8B-B14F-4D97-AF65-F5344CB8AC3E}">
        <p14:creationId xmlns:p14="http://schemas.microsoft.com/office/powerpoint/2010/main" val="1404014884"/>
      </p:ext>
    </p:extLst>
  </p:cSld>
  <p:clrMapOvr>
    <a:masterClrMapping/>
  </p:clrMapOvr>
  <p:transition spd="slow">
    <p:strips dir="ru"/>
  </p:transition>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D8AAC8-CC8F-4217-9301-3B02B226E8BB}"/>
              </a:ext>
            </a:extLst>
          </p:cNvPr>
          <p:cNvSpPr>
            <a:spLocks noGrp="1"/>
          </p:cNvSpPr>
          <p:nvPr>
            <p:ph type="title"/>
          </p:nvPr>
        </p:nvSpPr>
        <p:spPr/>
        <p:txBody>
          <a:bodyPr/>
          <a:lstStyle/>
          <a:p>
            <a:pPr algn="ctr"/>
            <a:r>
              <a:rPr lang="it-IT" dirty="0">
                <a:solidFill>
                  <a:srgbClr val="FF0000"/>
                </a:solidFill>
              </a:rPr>
              <a:t>Ustioni </a:t>
            </a:r>
            <a:endParaRPr lang="it-IT" dirty="0"/>
          </a:p>
        </p:txBody>
      </p:sp>
      <p:sp>
        <p:nvSpPr>
          <p:cNvPr id="3" name="Segnaposto contenuto 2">
            <a:extLst>
              <a:ext uri="{FF2B5EF4-FFF2-40B4-BE49-F238E27FC236}">
                <a16:creationId xmlns:a16="http://schemas.microsoft.com/office/drawing/2014/main" id="{16798530-EB38-4A12-970C-5DDA9BEC2082}"/>
              </a:ext>
            </a:extLst>
          </p:cNvPr>
          <p:cNvSpPr>
            <a:spLocks noGrp="1"/>
          </p:cNvSpPr>
          <p:nvPr>
            <p:ph idx="1"/>
          </p:nvPr>
        </p:nvSpPr>
        <p:spPr/>
        <p:txBody>
          <a:bodyPr>
            <a:normAutofit lnSpcReduction="10000"/>
          </a:bodyPr>
          <a:lstStyle/>
          <a:p>
            <a:r>
              <a:rPr lang="it-IT" dirty="0">
                <a:sym typeface="Wingdings" panose="05000000000000000000" pitchFamily="2" charset="2"/>
              </a:rPr>
              <a:t>Si distinguono dalle così dette medicazioni inerti</a:t>
            </a:r>
          </a:p>
          <a:p>
            <a:r>
              <a:rPr lang="it-IT" dirty="0">
                <a:sym typeface="Wingdings" panose="05000000000000000000" pitchFamily="2" charset="2"/>
              </a:rPr>
              <a:t>Queste sono: garze grasse, garze sterili, cotone, bende di fissaggio..</a:t>
            </a:r>
          </a:p>
          <a:p>
            <a:r>
              <a:rPr lang="it-IT" dirty="0">
                <a:sym typeface="Wingdings" panose="05000000000000000000" pitchFamily="2" charset="2"/>
              </a:rPr>
              <a:t>Svantaggi medicazioni inerti: mantengono poco la zona lesionata idratata  rischio di adesione al processo di granulazione</a:t>
            </a:r>
          </a:p>
          <a:p>
            <a:r>
              <a:rPr lang="it-IT" dirty="0">
                <a:sym typeface="Wingdings" panose="05000000000000000000" pitchFamily="2" charset="2"/>
              </a:rPr>
              <a:t> ritardo nella guarigione</a:t>
            </a:r>
          </a:p>
          <a:p>
            <a:r>
              <a:rPr lang="it-IT" dirty="0">
                <a:sym typeface="Wingdings" panose="05000000000000000000" pitchFamily="2" charset="2"/>
              </a:rPr>
              <a:t>Vantaggi: basso costo, larga diffusione</a:t>
            </a:r>
          </a:p>
        </p:txBody>
      </p:sp>
    </p:spTree>
    <p:extLst>
      <p:ext uri="{BB962C8B-B14F-4D97-AF65-F5344CB8AC3E}">
        <p14:creationId xmlns:p14="http://schemas.microsoft.com/office/powerpoint/2010/main" val="3203690576"/>
      </p:ext>
    </p:extLst>
  </p:cSld>
  <p:clrMapOvr>
    <a:masterClrMapping/>
  </p:clrMapOvr>
  <p:transition spd="slow">
    <p:strips dir="ru"/>
  </p:transition>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D8AAC8-CC8F-4217-9301-3B02B226E8BB}"/>
              </a:ext>
            </a:extLst>
          </p:cNvPr>
          <p:cNvSpPr>
            <a:spLocks noGrp="1"/>
          </p:cNvSpPr>
          <p:nvPr>
            <p:ph type="title"/>
          </p:nvPr>
        </p:nvSpPr>
        <p:spPr/>
        <p:txBody>
          <a:bodyPr/>
          <a:lstStyle/>
          <a:p>
            <a:pPr algn="ctr"/>
            <a:r>
              <a:rPr lang="it-IT" dirty="0">
                <a:solidFill>
                  <a:srgbClr val="FF0000"/>
                </a:solidFill>
              </a:rPr>
              <a:t>Ustioni </a:t>
            </a:r>
            <a:endParaRPr lang="it-IT" dirty="0"/>
          </a:p>
        </p:txBody>
      </p:sp>
      <p:sp>
        <p:nvSpPr>
          <p:cNvPr id="3" name="Segnaposto contenuto 2">
            <a:extLst>
              <a:ext uri="{FF2B5EF4-FFF2-40B4-BE49-F238E27FC236}">
                <a16:creationId xmlns:a16="http://schemas.microsoft.com/office/drawing/2014/main" id="{16798530-EB38-4A12-970C-5DDA9BEC2082}"/>
              </a:ext>
            </a:extLst>
          </p:cNvPr>
          <p:cNvSpPr>
            <a:spLocks noGrp="1"/>
          </p:cNvSpPr>
          <p:nvPr>
            <p:ph idx="1"/>
          </p:nvPr>
        </p:nvSpPr>
        <p:spPr/>
        <p:txBody>
          <a:bodyPr>
            <a:normAutofit/>
          </a:bodyPr>
          <a:lstStyle/>
          <a:p>
            <a:r>
              <a:rPr lang="it-IT" dirty="0">
                <a:sym typeface="Wingdings" panose="05000000000000000000" pitchFamily="2" charset="2"/>
              </a:rPr>
              <a:t>Le medicazioni avanzate sono in grado di mantenere la zona più idratata</a:t>
            </a:r>
          </a:p>
          <a:p>
            <a:r>
              <a:rPr lang="it-IT" dirty="0">
                <a:sym typeface="Wingdings" panose="05000000000000000000" pitchFamily="2" charset="2"/>
              </a:rPr>
              <a:t>Hanno maggiore biodegradabilità, biocompatibilità</a:t>
            </a:r>
          </a:p>
          <a:p>
            <a:r>
              <a:rPr lang="it-IT" dirty="0">
                <a:sym typeface="Wingdings" panose="05000000000000000000" pitchFamily="2" charset="2"/>
              </a:rPr>
              <a:t>↓ del dolore</a:t>
            </a:r>
          </a:p>
          <a:p>
            <a:r>
              <a:rPr lang="it-IT" dirty="0">
                <a:sym typeface="Wingdings" panose="05000000000000000000" pitchFamily="2" charset="2"/>
              </a:rPr>
              <a:t>Correggono anche l’ipossia secondaria all’ustione</a:t>
            </a:r>
          </a:p>
        </p:txBody>
      </p:sp>
    </p:spTree>
    <p:extLst>
      <p:ext uri="{BB962C8B-B14F-4D97-AF65-F5344CB8AC3E}">
        <p14:creationId xmlns:p14="http://schemas.microsoft.com/office/powerpoint/2010/main" val="1529558020"/>
      </p:ext>
    </p:extLst>
  </p:cSld>
  <p:clrMapOvr>
    <a:masterClrMapping/>
  </p:clrMapOvr>
  <p:transition spd="slow">
    <p:strips dir="ru"/>
  </p:transition>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D8AAC8-CC8F-4217-9301-3B02B226E8BB}"/>
              </a:ext>
            </a:extLst>
          </p:cNvPr>
          <p:cNvSpPr>
            <a:spLocks noGrp="1"/>
          </p:cNvSpPr>
          <p:nvPr>
            <p:ph type="title"/>
          </p:nvPr>
        </p:nvSpPr>
        <p:spPr/>
        <p:txBody>
          <a:bodyPr/>
          <a:lstStyle/>
          <a:p>
            <a:pPr algn="ctr"/>
            <a:r>
              <a:rPr lang="it-IT" dirty="0">
                <a:solidFill>
                  <a:srgbClr val="FF0000"/>
                </a:solidFill>
              </a:rPr>
              <a:t>Ustioni </a:t>
            </a:r>
            <a:endParaRPr lang="it-IT" dirty="0"/>
          </a:p>
        </p:txBody>
      </p:sp>
      <p:sp>
        <p:nvSpPr>
          <p:cNvPr id="3" name="Segnaposto contenuto 2">
            <a:extLst>
              <a:ext uri="{FF2B5EF4-FFF2-40B4-BE49-F238E27FC236}">
                <a16:creationId xmlns:a16="http://schemas.microsoft.com/office/drawing/2014/main" id="{16798530-EB38-4A12-970C-5DDA9BEC2082}"/>
              </a:ext>
            </a:extLst>
          </p:cNvPr>
          <p:cNvSpPr>
            <a:spLocks noGrp="1"/>
          </p:cNvSpPr>
          <p:nvPr>
            <p:ph idx="1"/>
          </p:nvPr>
        </p:nvSpPr>
        <p:spPr/>
        <p:txBody>
          <a:bodyPr>
            <a:normAutofit/>
          </a:bodyPr>
          <a:lstStyle/>
          <a:p>
            <a:r>
              <a:rPr lang="it-IT" dirty="0">
                <a:sym typeface="Wingdings" panose="05000000000000000000" pitchFamily="2" charset="2"/>
              </a:rPr>
              <a:t>Diverse classi di medicazioni</a:t>
            </a:r>
          </a:p>
          <a:p>
            <a:r>
              <a:rPr lang="it-IT" dirty="0">
                <a:sym typeface="Wingdings" panose="05000000000000000000" pitchFamily="2" charset="2"/>
              </a:rPr>
              <a:t>Idrogel</a:t>
            </a:r>
          </a:p>
          <a:p>
            <a:r>
              <a:rPr lang="it-IT" dirty="0" err="1">
                <a:sym typeface="Wingdings" panose="05000000000000000000" pitchFamily="2" charset="2"/>
              </a:rPr>
              <a:t>Idrocolloidi</a:t>
            </a:r>
            <a:endParaRPr lang="it-IT" dirty="0">
              <a:sym typeface="Wingdings" panose="05000000000000000000" pitchFamily="2" charset="2"/>
            </a:endParaRPr>
          </a:p>
          <a:p>
            <a:r>
              <a:rPr lang="it-IT" dirty="0">
                <a:sym typeface="Wingdings" panose="05000000000000000000" pitchFamily="2" charset="2"/>
              </a:rPr>
              <a:t>Alginati</a:t>
            </a:r>
          </a:p>
          <a:p>
            <a:r>
              <a:rPr lang="it-IT" dirty="0">
                <a:sym typeface="Wingdings" panose="05000000000000000000" pitchFamily="2" charset="2"/>
              </a:rPr>
              <a:t>Schiume</a:t>
            </a:r>
          </a:p>
          <a:p>
            <a:r>
              <a:rPr lang="it-IT" dirty="0">
                <a:sym typeface="Wingdings" panose="05000000000000000000" pitchFamily="2" charset="2"/>
              </a:rPr>
              <a:t>Biofilm </a:t>
            </a:r>
          </a:p>
        </p:txBody>
      </p:sp>
    </p:spTree>
    <p:extLst>
      <p:ext uri="{BB962C8B-B14F-4D97-AF65-F5344CB8AC3E}">
        <p14:creationId xmlns:p14="http://schemas.microsoft.com/office/powerpoint/2010/main" val="1566906573"/>
      </p:ext>
    </p:extLst>
  </p:cSld>
  <p:clrMapOvr>
    <a:masterClrMapping/>
  </p:clrMapOvr>
  <p:transition spd="slow">
    <p:strips dir="ru"/>
  </p:transition>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D8AAC8-CC8F-4217-9301-3B02B226E8BB}"/>
              </a:ext>
            </a:extLst>
          </p:cNvPr>
          <p:cNvSpPr>
            <a:spLocks noGrp="1"/>
          </p:cNvSpPr>
          <p:nvPr>
            <p:ph type="title"/>
          </p:nvPr>
        </p:nvSpPr>
        <p:spPr/>
        <p:txBody>
          <a:bodyPr/>
          <a:lstStyle/>
          <a:p>
            <a:pPr algn="ctr"/>
            <a:r>
              <a:rPr lang="it-IT" dirty="0">
                <a:solidFill>
                  <a:srgbClr val="FF0000"/>
                </a:solidFill>
              </a:rPr>
              <a:t>Ustioni </a:t>
            </a:r>
            <a:endParaRPr lang="it-IT" dirty="0"/>
          </a:p>
        </p:txBody>
      </p:sp>
      <p:sp>
        <p:nvSpPr>
          <p:cNvPr id="3" name="Segnaposto contenuto 2">
            <a:extLst>
              <a:ext uri="{FF2B5EF4-FFF2-40B4-BE49-F238E27FC236}">
                <a16:creationId xmlns:a16="http://schemas.microsoft.com/office/drawing/2014/main" id="{16798530-EB38-4A12-970C-5DDA9BEC2082}"/>
              </a:ext>
            </a:extLst>
          </p:cNvPr>
          <p:cNvSpPr>
            <a:spLocks noGrp="1"/>
          </p:cNvSpPr>
          <p:nvPr>
            <p:ph idx="1"/>
          </p:nvPr>
        </p:nvSpPr>
        <p:spPr/>
        <p:txBody>
          <a:bodyPr>
            <a:normAutofit fontScale="92500" lnSpcReduction="10000"/>
          </a:bodyPr>
          <a:lstStyle/>
          <a:p>
            <a:r>
              <a:rPr lang="it-IT" dirty="0">
                <a:sym typeface="Wingdings" panose="05000000000000000000" pitchFamily="2" charset="2"/>
              </a:rPr>
              <a:t>Idrogel</a:t>
            </a:r>
          </a:p>
          <a:p>
            <a:r>
              <a:rPr lang="it-IT" dirty="0">
                <a:sym typeface="Wingdings" panose="05000000000000000000" pitchFamily="2" charset="2"/>
              </a:rPr>
              <a:t>Hanno una struttura tridimensionale composta da sostanze </a:t>
            </a:r>
            <a:r>
              <a:rPr lang="it-IT" dirty="0" err="1">
                <a:sym typeface="Wingdings" panose="05000000000000000000" pitchFamily="2" charset="2"/>
              </a:rPr>
              <a:t>idrofiliche</a:t>
            </a:r>
            <a:endParaRPr lang="it-IT" dirty="0">
              <a:sym typeface="Wingdings" panose="05000000000000000000" pitchFamily="2" charset="2"/>
            </a:endParaRPr>
          </a:p>
          <a:p>
            <a:r>
              <a:rPr lang="it-IT" dirty="0">
                <a:sym typeface="Wingdings" panose="05000000000000000000" pitchFamily="2" charset="2"/>
              </a:rPr>
              <a:t>Insolubili in acqua</a:t>
            </a:r>
          </a:p>
          <a:p>
            <a:r>
              <a:rPr lang="it-IT" dirty="0">
                <a:sym typeface="Wingdings" panose="05000000000000000000" pitchFamily="2" charset="2"/>
              </a:rPr>
              <a:t>Assorbono da 10 a 100 volte il loro equivalente in peso</a:t>
            </a:r>
          </a:p>
          <a:p>
            <a:r>
              <a:rPr lang="it-IT" dirty="0">
                <a:sym typeface="Wingdings" panose="05000000000000000000" pitchFamily="2" charset="2"/>
              </a:rPr>
              <a:t>Avendo un eccellente potere idratante mantengono idratata la zona ed hanno una capacità di eliminare il materiale necrotico</a:t>
            </a:r>
          </a:p>
        </p:txBody>
      </p:sp>
    </p:spTree>
    <p:extLst>
      <p:ext uri="{BB962C8B-B14F-4D97-AF65-F5344CB8AC3E}">
        <p14:creationId xmlns:p14="http://schemas.microsoft.com/office/powerpoint/2010/main" val="844886575"/>
      </p:ext>
    </p:extLst>
  </p:cSld>
  <p:clrMapOvr>
    <a:masterClrMapping/>
  </p:clrMapOvr>
  <p:transition spd="slow">
    <p:strips dir="ru"/>
  </p:transition>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D8AAC8-CC8F-4217-9301-3B02B226E8BB}"/>
              </a:ext>
            </a:extLst>
          </p:cNvPr>
          <p:cNvSpPr>
            <a:spLocks noGrp="1"/>
          </p:cNvSpPr>
          <p:nvPr>
            <p:ph type="title"/>
          </p:nvPr>
        </p:nvSpPr>
        <p:spPr/>
        <p:txBody>
          <a:bodyPr/>
          <a:lstStyle/>
          <a:p>
            <a:pPr algn="ctr"/>
            <a:r>
              <a:rPr lang="it-IT" dirty="0">
                <a:solidFill>
                  <a:srgbClr val="FF0000"/>
                </a:solidFill>
              </a:rPr>
              <a:t>Ustioni </a:t>
            </a:r>
            <a:endParaRPr lang="it-IT" dirty="0"/>
          </a:p>
        </p:txBody>
      </p:sp>
      <p:sp>
        <p:nvSpPr>
          <p:cNvPr id="3" name="Segnaposto contenuto 2">
            <a:extLst>
              <a:ext uri="{FF2B5EF4-FFF2-40B4-BE49-F238E27FC236}">
                <a16:creationId xmlns:a16="http://schemas.microsoft.com/office/drawing/2014/main" id="{16798530-EB38-4A12-970C-5DDA9BEC2082}"/>
              </a:ext>
            </a:extLst>
          </p:cNvPr>
          <p:cNvSpPr>
            <a:spLocks noGrp="1"/>
          </p:cNvSpPr>
          <p:nvPr>
            <p:ph idx="1"/>
          </p:nvPr>
        </p:nvSpPr>
        <p:spPr/>
        <p:txBody>
          <a:bodyPr>
            <a:normAutofit lnSpcReduction="10000"/>
          </a:bodyPr>
          <a:lstStyle/>
          <a:p>
            <a:r>
              <a:rPr lang="it-IT" dirty="0">
                <a:sym typeface="Wingdings" panose="05000000000000000000" pitchFamily="2" charset="2"/>
              </a:rPr>
              <a:t>Idrogel</a:t>
            </a:r>
          </a:p>
          <a:p>
            <a:r>
              <a:rPr lang="it-IT" dirty="0">
                <a:sym typeface="Wingdings" panose="05000000000000000000" pitchFamily="2" charset="2"/>
              </a:rPr>
              <a:t>Essendo di solito trasparenti permettono un preciso monitoraggio della zona di applicazione</a:t>
            </a:r>
          </a:p>
          <a:p>
            <a:r>
              <a:rPr lang="it-IT" dirty="0">
                <a:sym typeface="Wingdings" panose="05000000000000000000" pitchFamily="2" charset="2"/>
              </a:rPr>
              <a:t>Ideali per lesioni con essudato minimo o moderato</a:t>
            </a:r>
          </a:p>
          <a:p>
            <a:r>
              <a:rPr lang="it-IT" dirty="0">
                <a:sym typeface="Wingdings" panose="05000000000000000000" pitchFamily="2" charset="2"/>
              </a:rPr>
              <a:t>Possono essere utilizzati come veicolo per altri principi come nanoparticelle di Zn o Ag</a:t>
            </a:r>
          </a:p>
        </p:txBody>
      </p:sp>
    </p:spTree>
    <p:extLst>
      <p:ext uri="{BB962C8B-B14F-4D97-AF65-F5344CB8AC3E}">
        <p14:creationId xmlns:p14="http://schemas.microsoft.com/office/powerpoint/2010/main" val="440395365"/>
      </p:ext>
    </p:extLst>
  </p:cSld>
  <p:clrMapOvr>
    <a:masterClrMapping/>
  </p:clrMapOvr>
  <p:transition spd="slow">
    <p:strips dir="ru"/>
  </p:transition>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D8AAC8-CC8F-4217-9301-3B02B226E8BB}"/>
              </a:ext>
            </a:extLst>
          </p:cNvPr>
          <p:cNvSpPr>
            <a:spLocks noGrp="1"/>
          </p:cNvSpPr>
          <p:nvPr>
            <p:ph type="title"/>
          </p:nvPr>
        </p:nvSpPr>
        <p:spPr/>
        <p:txBody>
          <a:bodyPr/>
          <a:lstStyle/>
          <a:p>
            <a:pPr algn="ctr"/>
            <a:r>
              <a:rPr lang="it-IT" dirty="0">
                <a:solidFill>
                  <a:srgbClr val="FF0000"/>
                </a:solidFill>
              </a:rPr>
              <a:t>Ustioni </a:t>
            </a:r>
            <a:endParaRPr lang="it-IT" dirty="0"/>
          </a:p>
        </p:txBody>
      </p:sp>
      <p:sp>
        <p:nvSpPr>
          <p:cNvPr id="3" name="Segnaposto contenuto 2">
            <a:extLst>
              <a:ext uri="{FF2B5EF4-FFF2-40B4-BE49-F238E27FC236}">
                <a16:creationId xmlns:a16="http://schemas.microsoft.com/office/drawing/2014/main" id="{16798530-EB38-4A12-970C-5DDA9BEC2082}"/>
              </a:ext>
            </a:extLst>
          </p:cNvPr>
          <p:cNvSpPr>
            <a:spLocks noGrp="1"/>
          </p:cNvSpPr>
          <p:nvPr>
            <p:ph idx="1"/>
          </p:nvPr>
        </p:nvSpPr>
        <p:spPr/>
        <p:txBody>
          <a:bodyPr>
            <a:normAutofit lnSpcReduction="10000"/>
          </a:bodyPr>
          <a:lstStyle/>
          <a:p>
            <a:r>
              <a:rPr lang="it-IT" dirty="0" err="1">
                <a:sym typeface="Wingdings" panose="05000000000000000000" pitchFamily="2" charset="2"/>
              </a:rPr>
              <a:t>Idrocolloidi</a:t>
            </a:r>
            <a:r>
              <a:rPr lang="it-IT" dirty="0">
                <a:sym typeface="Wingdings" panose="05000000000000000000" pitchFamily="2" charset="2"/>
              </a:rPr>
              <a:t> o </a:t>
            </a:r>
            <a:r>
              <a:rPr lang="it-IT" dirty="0" err="1">
                <a:sym typeface="Wingdings" panose="05000000000000000000" pitchFamily="2" charset="2"/>
              </a:rPr>
              <a:t>idrofibre</a:t>
            </a:r>
            <a:endParaRPr lang="it-IT" dirty="0">
              <a:sym typeface="Wingdings" panose="05000000000000000000" pitchFamily="2" charset="2"/>
            </a:endParaRPr>
          </a:p>
          <a:p>
            <a:r>
              <a:rPr lang="it-IT" dirty="0">
                <a:sym typeface="Wingdings" panose="05000000000000000000" pitchFamily="2" charset="2"/>
              </a:rPr>
              <a:t>Composti da materiale </a:t>
            </a:r>
            <a:r>
              <a:rPr lang="it-IT" dirty="0" err="1">
                <a:sym typeface="Wingdings" panose="05000000000000000000" pitchFamily="2" charset="2"/>
              </a:rPr>
              <a:t>idrocolloide</a:t>
            </a:r>
            <a:r>
              <a:rPr lang="it-IT" dirty="0">
                <a:sym typeface="Wingdings" panose="05000000000000000000" pitchFamily="2" charset="2"/>
              </a:rPr>
              <a:t> presente in natura</a:t>
            </a:r>
          </a:p>
          <a:p>
            <a:r>
              <a:rPr lang="it-IT" dirty="0">
                <a:sym typeface="Wingdings" panose="05000000000000000000" pitchFamily="2" charset="2"/>
              </a:rPr>
              <a:t>Vengono poi composti con gomme sintetiche e materiale di adesione</a:t>
            </a:r>
          </a:p>
          <a:p>
            <a:r>
              <a:rPr lang="it-IT" dirty="0">
                <a:sym typeface="Wingdings" panose="05000000000000000000" pitchFamily="2" charset="2"/>
              </a:rPr>
              <a:t>Gli </a:t>
            </a:r>
            <a:r>
              <a:rPr lang="it-IT" dirty="0" err="1">
                <a:sym typeface="Wingdings" panose="05000000000000000000" pitchFamily="2" charset="2"/>
              </a:rPr>
              <a:t>idrocolloidi</a:t>
            </a:r>
            <a:r>
              <a:rPr lang="it-IT" dirty="0">
                <a:sym typeface="Wingdings" panose="05000000000000000000" pitchFamily="2" charset="2"/>
              </a:rPr>
              <a:t> e le </a:t>
            </a:r>
            <a:r>
              <a:rPr lang="it-IT" dirty="0" err="1">
                <a:sym typeface="Wingdings" panose="05000000000000000000" pitchFamily="2" charset="2"/>
              </a:rPr>
              <a:t>idrofibre</a:t>
            </a:r>
            <a:r>
              <a:rPr lang="it-IT" dirty="0">
                <a:sym typeface="Wingdings" panose="05000000000000000000" pitchFamily="2" charset="2"/>
              </a:rPr>
              <a:t> sono ideali per lesioni estremamente essudanti</a:t>
            </a:r>
          </a:p>
          <a:p>
            <a:r>
              <a:rPr lang="it-IT" dirty="0">
                <a:sym typeface="Wingdings" panose="05000000000000000000" pitchFamily="2" charset="2"/>
              </a:rPr>
              <a:t>Possono assorbire un essudato pari a 25 volte il loro peso</a:t>
            </a:r>
          </a:p>
        </p:txBody>
      </p:sp>
    </p:spTree>
    <p:extLst>
      <p:ext uri="{BB962C8B-B14F-4D97-AF65-F5344CB8AC3E}">
        <p14:creationId xmlns:p14="http://schemas.microsoft.com/office/powerpoint/2010/main" val="4276284260"/>
      </p:ext>
    </p:extLst>
  </p:cSld>
  <p:clrMapOvr>
    <a:masterClrMapping/>
  </p:clrMapOvr>
  <p:transition spd="slow">
    <p:strips dir="ru"/>
  </p:transition>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D8AAC8-CC8F-4217-9301-3B02B226E8BB}"/>
              </a:ext>
            </a:extLst>
          </p:cNvPr>
          <p:cNvSpPr>
            <a:spLocks noGrp="1"/>
          </p:cNvSpPr>
          <p:nvPr>
            <p:ph type="title"/>
          </p:nvPr>
        </p:nvSpPr>
        <p:spPr/>
        <p:txBody>
          <a:bodyPr/>
          <a:lstStyle/>
          <a:p>
            <a:pPr algn="ctr"/>
            <a:r>
              <a:rPr lang="it-IT" dirty="0">
                <a:solidFill>
                  <a:srgbClr val="FF0000"/>
                </a:solidFill>
              </a:rPr>
              <a:t>Ustioni </a:t>
            </a:r>
            <a:endParaRPr lang="it-IT" dirty="0"/>
          </a:p>
        </p:txBody>
      </p:sp>
      <p:sp>
        <p:nvSpPr>
          <p:cNvPr id="3" name="Segnaposto contenuto 2">
            <a:extLst>
              <a:ext uri="{FF2B5EF4-FFF2-40B4-BE49-F238E27FC236}">
                <a16:creationId xmlns:a16="http://schemas.microsoft.com/office/drawing/2014/main" id="{16798530-EB38-4A12-970C-5DDA9BEC2082}"/>
              </a:ext>
            </a:extLst>
          </p:cNvPr>
          <p:cNvSpPr>
            <a:spLocks noGrp="1"/>
          </p:cNvSpPr>
          <p:nvPr>
            <p:ph idx="1"/>
          </p:nvPr>
        </p:nvSpPr>
        <p:spPr/>
        <p:txBody>
          <a:bodyPr>
            <a:normAutofit fontScale="92500" lnSpcReduction="10000"/>
          </a:bodyPr>
          <a:lstStyle/>
          <a:p>
            <a:r>
              <a:rPr lang="it-IT" dirty="0">
                <a:sym typeface="Wingdings" panose="05000000000000000000" pitchFamily="2" charset="2"/>
              </a:rPr>
              <a:t>Sodio alginato</a:t>
            </a:r>
          </a:p>
          <a:p>
            <a:r>
              <a:rPr lang="it-IT" dirty="0">
                <a:sym typeface="Wingdings" panose="05000000000000000000" pitchFamily="2" charset="2"/>
              </a:rPr>
              <a:t>Derivano dalle alghe brune</a:t>
            </a:r>
          </a:p>
          <a:p>
            <a:r>
              <a:rPr lang="it-IT" dirty="0">
                <a:sym typeface="Wingdings" panose="05000000000000000000" pitchFamily="2" charset="2"/>
              </a:rPr>
              <a:t>A contatto con l’essudato formano un gel</a:t>
            </a:r>
          </a:p>
          <a:p>
            <a:r>
              <a:rPr lang="it-IT" dirty="0">
                <a:sym typeface="Wingdings" panose="05000000000000000000" pitchFamily="2" charset="2"/>
              </a:rPr>
              <a:t>Modellabili in base alle dimensioni della lesione</a:t>
            </a:r>
          </a:p>
          <a:p>
            <a:r>
              <a:rPr lang="it-IT" dirty="0">
                <a:sym typeface="Wingdings" panose="05000000000000000000" pitchFamily="2" charset="2"/>
              </a:rPr>
              <a:t>Il sodio alginato può essere sintetizzato anche per sintetizzare idrogel</a:t>
            </a:r>
          </a:p>
          <a:p>
            <a:r>
              <a:rPr lang="it-IT" dirty="0">
                <a:sym typeface="Wingdings" panose="05000000000000000000" pitchFamily="2" charset="2"/>
              </a:rPr>
              <a:t>Ampio potere </a:t>
            </a:r>
            <a:r>
              <a:rPr lang="it-IT" dirty="0" err="1">
                <a:sym typeface="Wingdings" panose="05000000000000000000" pitchFamily="2" charset="2"/>
              </a:rPr>
              <a:t>assorbente..quindi</a:t>
            </a:r>
            <a:r>
              <a:rPr lang="it-IT" dirty="0">
                <a:sym typeface="Wingdings" panose="05000000000000000000" pitchFamily="2" charset="2"/>
              </a:rPr>
              <a:t> da evitare in caso lesioni poco essudanti</a:t>
            </a:r>
          </a:p>
        </p:txBody>
      </p:sp>
    </p:spTree>
    <p:extLst>
      <p:ext uri="{BB962C8B-B14F-4D97-AF65-F5344CB8AC3E}">
        <p14:creationId xmlns:p14="http://schemas.microsoft.com/office/powerpoint/2010/main" val="852012336"/>
      </p:ext>
    </p:extLst>
  </p:cSld>
  <p:clrMapOvr>
    <a:masterClrMapping/>
  </p:clrMapOvr>
  <p:transition spd="slow">
    <p:strips dir="ru"/>
  </p:transition>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D8AAC8-CC8F-4217-9301-3B02B226E8BB}"/>
              </a:ext>
            </a:extLst>
          </p:cNvPr>
          <p:cNvSpPr>
            <a:spLocks noGrp="1"/>
          </p:cNvSpPr>
          <p:nvPr>
            <p:ph type="title"/>
          </p:nvPr>
        </p:nvSpPr>
        <p:spPr/>
        <p:txBody>
          <a:bodyPr/>
          <a:lstStyle/>
          <a:p>
            <a:pPr algn="ctr"/>
            <a:r>
              <a:rPr lang="it-IT" dirty="0">
                <a:solidFill>
                  <a:srgbClr val="FF0000"/>
                </a:solidFill>
              </a:rPr>
              <a:t>Ustioni </a:t>
            </a:r>
            <a:endParaRPr lang="it-IT" dirty="0"/>
          </a:p>
        </p:txBody>
      </p:sp>
      <p:sp>
        <p:nvSpPr>
          <p:cNvPr id="3" name="Segnaposto contenuto 2">
            <a:extLst>
              <a:ext uri="{FF2B5EF4-FFF2-40B4-BE49-F238E27FC236}">
                <a16:creationId xmlns:a16="http://schemas.microsoft.com/office/drawing/2014/main" id="{16798530-EB38-4A12-970C-5DDA9BEC2082}"/>
              </a:ext>
            </a:extLst>
          </p:cNvPr>
          <p:cNvSpPr>
            <a:spLocks noGrp="1"/>
          </p:cNvSpPr>
          <p:nvPr>
            <p:ph idx="1"/>
          </p:nvPr>
        </p:nvSpPr>
        <p:spPr/>
        <p:txBody>
          <a:bodyPr>
            <a:normAutofit/>
          </a:bodyPr>
          <a:lstStyle/>
          <a:p>
            <a:r>
              <a:rPr lang="it-IT" dirty="0">
                <a:sym typeface="Wingdings" panose="05000000000000000000" pitchFamily="2" charset="2"/>
              </a:rPr>
              <a:t>Schiume </a:t>
            </a:r>
          </a:p>
          <a:p>
            <a:r>
              <a:rPr lang="it-IT" dirty="0">
                <a:sym typeface="Wingdings" panose="05000000000000000000" pitchFamily="2" charset="2"/>
              </a:rPr>
              <a:t>Sono semipermeabili </a:t>
            </a:r>
          </a:p>
          <a:p>
            <a:r>
              <a:rPr lang="it-IT" dirty="0">
                <a:sym typeface="Wingdings" panose="05000000000000000000" pitchFamily="2" charset="2"/>
              </a:rPr>
              <a:t>Possono essere </a:t>
            </a:r>
            <a:r>
              <a:rPr lang="it-IT" dirty="0" err="1">
                <a:sym typeface="Wingdings" panose="05000000000000000000" pitchFamily="2" charset="2"/>
              </a:rPr>
              <a:t>idrofiliche</a:t>
            </a:r>
            <a:r>
              <a:rPr lang="it-IT" dirty="0">
                <a:sym typeface="Wingdings" panose="05000000000000000000" pitchFamily="2" charset="2"/>
              </a:rPr>
              <a:t> o idrofobiche</a:t>
            </a:r>
          </a:p>
          <a:p>
            <a:r>
              <a:rPr lang="it-IT" dirty="0">
                <a:sym typeface="Wingdings" panose="05000000000000000000" pitchFamily="2" charset="2"/>
              </a:rPr>
              <a:t>Ottima barriera per batteri</a:t>
            </a:r>
          </a:p>
          <a:p>
            <a:r>
              <a:rPr lang="it-IT" dirty="0">
                <a:sym typeface="Wingdings" panose="05000000000000000000" pitchFamily="2" charset="2"/>
              </a:rPr>
              <a:t>Composti di poliuretano e materiale siliconico</a:t>
            </a:r>
          </a:p>
        </p:txBody>
      </p:sp>
    </p:spTree>
    <p:extLst>
      <p:ext uri="{BB962C8B-B14F-4D97-AF65-F5344CB8AC3E}">
        <p14:creationId xmlns:p14="http://schemas.microsoft.com/office/powerpoint/2010/main" val="3306722007"/>
      </p:ext>
    </p:extLst>
  </p:cSld>
  <p:clrMapOvr>
    <a:masterClrMapping/>
  </p:clrMapOvr>
  <p:transition spd="slow">
    <p:strips dir="ru"/>
  </p:transition>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D8AAC8-CC8F-4217-9301-3B02B226E8BB}"/>
              </a:ext>
            </a:extLst>
          </p:cNvPr>
          <p:cNvSpPr>
            <a:spLocks noGrp="1"/>
          </p:cNvSpPr>
          <p:nvPr>
            <p:ph type="title"/>
          </p:nvPr>
        </p:nvSpPr>
        <p:spPr/>
        <p:txBody>
          <a:bodyPr/>
          <a:lstStyle/>
          <a:p>
            <a:pPr algn="ctr"/>
            <a:r>
              <a:rPr lang="it-IT" dirty="0">
                <a:solidFill>
                  <a:srgbClr val="FF0000"/>
                </a:solidFill>
              </a:rPr>
              <a:t>Ustioni </a:t>
            </a:r>
            <a:endParaRPr lang="it-IT" dirty="0"/>
          </a:p>
        </p:txBody>
      </p:sp>
      <p:sp>
        <p:nvSpPr>
          <p:cNvPr id="3" name="Segnaposto contenuto 2">
            <a:extLst>
              <a:ext uri="{FF2B5EF4-FFF2-40B4-BE49-F238E27FC236}">
                <a16:creationId xmlns:a16="http://schemas.microsoft.com/office/drawing/2014/main" id="{16798530-EB38-4A12-970C-5DDA9BEC2082}"/>
              </a:ext>
            </a:extLst>
          </p:cNvPr>
          <p:cNvSpPr>
            <a:spLocks noGrp="1"/>
          </p:cNvSpPr>
          <p:nvPr>
            <p:ph idx="1"/>
          </p:nvPr>
        </p:nvSpPr>
        <p:spPr/>
        <p:txBody>
          <a:bodyPr>
            <a:normAutofit lnSpcReduction="10000"/>
          </a:bodyPr>
          <a:lstStyle/>
          <a:p>
            <a:r>
              <a:rPr lang="it-IT" dirty="0">
                <a:sym typeface="Wingdings" panose="05000000000000000000" pitchFamily="2" charset="2"/>
              </a:rPr>
              <a:t>Schiume </a:t>
            </a:r>
          </a:p>
          <a:p>
            <a:r>
              <a:rPr lang="it-IT" dirty="0">
                <a:sym typeface="Wingdings" panose="05000000000000000000" pitchFamily="2" charset="2"/>
              </a:rPr>
              <a:t>Ideali per lesioni con un essudato moderato-alto</a:t>
            </a:r>
          </a:p>
          <a:p>
            <a:r>
              <a:rPr lang="it-IT" dirty="0">
                <a:sym typeface="Wingdings" panose="05000000000000000000" pitchFamily="2" charset="2"/>
              </a:rPr>
              <a:t>Mantengono isolamento termico, isolamento da batteri, prevengono il traumatismo alla rimozione</a:t>
            </a:r>
          </a:p>
          <a:p>
            <a:r>
              <a:rPr lang="it-IT" dirty="0">
                <a:sym typeface="Wingdings" panose="05000000000000000000" pitchFamily="2" charset="2"/>
              </a:rPr>
              <a:t>Associabili con idrogel o alginati o con agenti antimicrobici nelle lesioni con sovra-infezione</a:t>
            </a:r>
          </a:p>
        </p:txBody>
      </p:sp>
    </p:spTree>
    <p:extLst>
      <p:ext uri="{BB962C8B-B14F-4D97-AF65-F5344CB8AC3E}">
        <p14:creationId xmlns:p14="http://schemas.microsoft.com/office/powerpoint/2010/main" val="480871140"/>
      </p:ext>
    </p:extLst>
  </p:cSld>
  <p:clrMapOvr>
    <a:masterClrMapping/>
  </p:clrMapOvr>
  <p:transition spd="slow">
    <p:strips dir="ru"/>
  </p:transition>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D8AAC8-CC8F-4217-9301-3B02B226E8BB}"/>
              </a:ext>
            </a:extLst>
          </p:cNvPr>
          <p:cNvSpPr>
            <a:spLocks noGrp="1"/>
          </p:cNvSpPr>
          <p:nvPr>
            <p:ph type="title"/>
          </p:nvPr>
        </p:nvSpPr>
        <p:spPr/>
        <p:txBody>
          <a:bodyPr/>
          <a:lstStyle/>
          <a:p>
            <a:pPr algn="ctr"/>
            <a:r>
              <a:rPr lang="it-IT" dirty="0">
                <a:solidFill>
                  <a:srgbClr val="FF0000"/>
                </a:solidFill>
              </a:rPr>
              <a:t>Ustioni </a:t>
            </a:r>
            <a:endParaRPr lang="it-IT" dirty="0"/>
          </a:p>
        </p:txBody>
      </p:sp>
      <p:sp>
        <p:nvSpPr>
          <p:cNvPr id="3" name="Segnaposto contenuto 2">
            <a:extLst>
              <a:ext uri="{FF2B5EF4-FFF2-40B4-BE49-F238E27FC236}">
                <a16:creationId xmlns:a16="http://schemas.microsoft.com/office/drawing/2014/main" id="{16798530-EB38-4A12-970C-5DDA9BEC2082}"/>
              </a:ext>
            </a:extLst>
          </p:cNvPr>
          <p:cNvSpPr>
            <a:spLocks noGrp="1"/>
          </p:cNvSpPr>
          <p:nvPr>
            <p:ph idx="1"/>
          </p:nvPr>
        </p:nvSpPr>
        <p:spPr/>
        <p:txBody>
          <a:bodyPr>
            <a:normAutofit fontScale="92500" lnSpcReduction="20000"/>
          </a:bodyPr>
          <a:lstStyle/>
          <a:p>
            <a:r>
              <a:rPr lang="it-IT" dirty="0">
                <a:sym typeface="Wingdings" panose="05000000000000000000" pitchFamily="2" charset="2"/>
              </a:rPr>
              <a:t>Film </a:t>
            </a:r>
          </a:p>
          <a:p>
            <a:r>
              <a:rPr lang="it-IT" dirty="0">
                <a:sym typeface="Wingdings" panose="05000000000000000000" pitchFamily="2" charset="2"/>
              </a:rPr>
              <a:t>Formati da poliuretano poroso e trasparente</a:t>
            </a:r>
          </a:p>
          <a:p>
            <a:r>
              <a:rPr lang="it-IT" dirty="0">
                <a:sym typeface="Wingdings" panose="05000000000000000000" pitchFamily="2" charset="2"/>
              </a:rPr>
              <a:t>Favorisce gli scambi O2 e CO2 e vapore acqueo</a:t>
            </a:r>
          </a:p>
          <a:p>
            <a:r>
              <a:rPr lang="it-IT" dirty="0">
                <a:sym typeface="Wingdings" panose="05000000000000000000" pitchFamily="2" charset="2"/>
              </a:rPr>
              <a:t>Isola dai batteri e non determina perdita di liquidi</a:t>
            </a:r>
          </a:p>
          <a:p>
            <a:r>
              <a:rPr lang="it-IT" dirty="0">
                <a:sym typeface="Wingdings" panose="05000000000000000000" pitchFamily="2" charset="2"/>
              </a:rPr>
              <a:t>Azione autolitica di </a:t>
            </a:r>
            <a:r>
              <a:rPr lang="it-IT" dirty="0" err="1">
                <a:sym typeface="Wingdings" panose="05000000000000000000" pitchFamily="2" charset="2"/>
              </a:rPr>
              <a:t>debridment</a:t>
            </a:r>
            <a:r>
              <a:rPr lang="it-IT" dirty="0">
                <a:sym typeface="Wingdings" panose="05000000000000000000" pitchFamily="2" charset="2"/>
              </a:rPr>
              <a:t> del materiale necrotico</a:t>
            </a:r>
          </a:p>
          <a:p>
            <a:r>
              <a:rPr lang="it-IT" dirty="0">
                <a:sym typeface="Wingdings" panose="05000000000000000000" pitchFamily="2" charset="2"/>
              </a:rPr>
              <a:t>Ideali per lesioni in corso di riepitelizzazione e con poco essudato</a:t>
            </a:r>
          </a:p>
        </p:txBody>
      </p:sp>
    </p:spTree>
    <p:extLst>
      <p:ext uri="{BB962C8B-B14F-4D97-AF65-F5344CB8AC3E}">
        <p14:creationId xmlns:p14="http://schemas.microsoft.com/office/powerpoint/2010/main" val="334583912"/>
      </p:ext>
    </p:extLst>
  </p:cSld>
  <p:clrMapOvr>
    <a:masterClrMapping/>
  </p:clrMapOvr>
  <p:transition spd="slow">
    <p:strips dir="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D7DDC7B8-E924-443F-AB8A-20748F6AFD67}"/>
              </a:ext>
            </a:extLst>
          </p:cNvPr>
          <p:cNvSpPr>
            <a:spLocks noGrp="1" noChangeArrowheads="1"/>
          </p:cNvSpPr>
          <p:nvPr>
            <p:ph type="title"/>
          </p:nvPr>
        </p:nvSpPr>
        <p:spPr/>
        <p:txBody>
          <a:bodyPr/>
          <a:lstStyle/>
          <a:p>
            <a:pPr eaLnBrk="1" hangingPunct="1"/>
            <a:r>
              <a:rPr lang="it-IT" altLang="it-IT" b="1" dirty="0">
                <a:solidFill>
                  <a:srgbClr val="FF0000"/>
                </a:solidFill>
              </a:rPr>
              <a:t>Creme</a:t>
            </a:r>
          </a:p>
        </p:txBody>
      </p:sp>
      <p:sp>
        <p:nvSpPr>
          <p:cNvPr id="41987" name="Rectangle 3">
            <a:extLst>
              <a:ext uri="{FF2B5EF4-FFF2-40B4-BE49-F238E27FC236}">
                <a16:creationId xmlns:a16="http://schemas.microsoft.com/office/drawing/2014/main" id="{C95376C3-86A7-40AD-AC42-6F17859E2632}"/>
              </a:ext>
            </a:extLst>
          </p:cNvPr>
          <p:cNvSpPr>
            <a:spLocks noGrp="1" noChangeArrowheads="1"/>
          </p:cNvSpPr>
          <p:nvPr>
            <p:ph type="body" idx="1"/>
          </p:nvPr>
        </p:nvSpPr>
        <p:spPr/>
        <p:txBody>
          <a:bodyPr/>
          <a:lstStyle/>
          <a:p>
            <a:pPr eaLnBrk="1" hangingPunct="1"/>
            <a:r>
              <a:rPr lang="it-IT" altLang="it-IT" b="1">
                <a:solidFill>
                  <a:schemeClr val="accent2"/>
                </a:solidFill>
              </a:rPr>
              <a:t>Costituiscono le formulazioni più utilizzate sia come tali, che come veicoli per antimicotici, antibiotici, steroidi.</a:t>
            </a:r>
          </a:p>
          <a:p>
            <a:pPr eaLnBrk="1" hangingPunct="1"/>
            <a:r>
              <a:rPr lang="it-IT" altLang="it-IT" b="1">
                <a:solidFill>
                  <a:schemeClr val="accent2"/>
                </a:solidFill>
              </a:rPr>
              <a:t>Sono adeguate sia per lesioni cutanee eritemato-desquamative, che per lesioni essudanti, per cui sono molto duttili.</a:t>
            </a:r>
          </a:p>
          <a:p>
            <a:pPr eaLnBrk="1" hangingPunct="1"/>
            <a:r>
              <a:rPr lang="it-IT" altLang="it-IT" b="1">
                <a:solidFill>
                  <a:schemeClr val="accent2"/>
                </a:solidFill>
              </a:rPr>
              <a:t>Sono dotate di elevata maneggevolezza e spalmabilità </a:t>
            </a:r>
          </a:p>
        </p:txBody>
      </p:sp>
    </p:spTree>
    <p:extLst>
      <p:ext uri="{BB962C8B-B14F-4D97-AF65-F5344CB8AC3E}">
        <p14:creationId xmlns:p14="http://schemas.microsoft.com/office/powerpoint/2010/main" val="3572603857"/>
      </p:ext>
    </p:extLst>
  </p:cSld>
  <p:clrMapOvr>
    <a:masterClrMapping/>
  </p:clrMapOvr>
  <p:transition spd="slow">
    <p:strips dir="ru"/>
  </p:transition>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D8AAC8-CC8F-4217-9301-3B02B226E8BB}"/>
              </a:ext>
            </a:extLst>
          </p:cNvPr>
          <p:cNvSpPr>
            <a:spLocks noGrp="1"/>
          </p:cNvSpPr>
          <p:nvPr>
            <p:ph type="title"/>
          </p:nvPr>
        </p:nvSpPr>
        <p:spPr/>
        <p:txBody>
          <a:bodyPr/>
          <a:lstStyle/>
          <a:p>
            <a:pPr algn="ctr"/>
            <a:r>
              <a:rPr lang="it-IT" dirty="0">
                <a:solidFill>
                  <a:srgbClr val="FF0000"/>
                </a:solidFill>
              </a:rPr>
              <a:t>Ustioni </a:t>
            </a:r>
            <a:endParaRPr lang="it-IT" dirty="0"/>
          </a:p>
        </p:txBody>
      </p:sp>
      <p:sp>
        <p:nvSpPr>
          <p:cNvPr id="3" name="Segnaposto contenuto 2">
            <a:extLst>
              <a:ext uri="{FF2B5EF4-FFF2-40B4-BE49-F238E27FC236}">
                <a16:creationId xmlns:a16="http://schemas.microsoft.com/office/drawing/2014/main" id="{16798530-EB38-4A12-970C-5DDA9BEC2082}"/>
              </a:ext>
            </a:extLst>
          </p:cNvPr>
          <p:cNvSpPr>
            <a:spLocks noGrp="1"/>
          </p:cNvSpPr>
          <p:nvPr>
            <p:ph idx="1"/>
          </p:nvPr>
        </p:nvSpPr>
        <p:spPr/>
        <p:txBody>
          <a:bodyPr>
            <a:normAutofit/>
          </a:bodyPr>
          <a:lstStyle/>
          <a:p>
            <a:r>
              <a:rPr lang="it-IT" dirty="0">
                <a:sym typeface="Wingdings" panose="05000000000000000000" pitchFamily="2" charset="2"/>
              </a:rPr>
              <a:t>Nuovi trial</a:t>
            </a:r>
          </a:p>
          <a:p>
            <a:r>
              <a:rPr lang="it-IT" dirty="0">
                <a:sym typeface="Wingdings" panose="05000000000000000000" pitchFamily="2" charset="2"/>
              </a:rPr>
              <a:t>Vari</a:t>
            </a:r>
          </a:p>
          <a:p>
            <a:r>
              <a:rPr lang="it-IT" dirty="0">
                <a:sym typeface="Wingdings" panose="05000000000000000000" pitchFamily="2" charset="2"/>
              </a:rPr>
              <a:t>Alcuni promettenti come idrogel Haaz-F127 formato da acido ialuronico </a:t>
            </a:r>
            <a:r>
              <a:rPr lang="it-IT" dirty="0" err="1">
                <a:sym typeface="Wingdings" panose="05000000000000000000" pitchFamily="2" charset="2"/>
              </a:rPr>
              <a:t>idrazidico</a:t>
            </a:r>
            <a:r>
              <a:rPr lang="it-IT" dirty="0">
                <a:sym typeface="Wingdings" panose="05000000000000000000" pitchFamily="2" charset="2"/>
              </a:rPr>
              <a:t> modificato e un copolimero F127 con eccellente azione nell’assorbire l’essudato ed accelerare la riparazione </a:t>
            </a:r>
          </a:p>
        </p:txBody>
      </p:sp>
    </p:spTree>
    <p:extLst>
      <p:ext uri="{BB962C8B-B14F-4D97-AF65-F5344CB8AC3E}">
        <p14:creationId xmlns:p14="http://schemas.microsoft.com/office/powerpoint/2010/main" val="3188059150"/>
      </p:ext>
    </p:extLst>
  </p:cSld>
  <p:clrMapOvr>
    <a:masterClrMapping/>
  </p:clrMapOvr>
  <p:transition spd="slow">
    <p:strips dir="ru"/>
  </p:transition>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D8AAC8-CC8F-4217-9301-3B02B226E8BB}"/>
              </a:ext>
            </a:extLst>
          </p:cNvPr>
          <p:cNvSpPr>
            <a:spLocks noGrp="1"/>
          </p:cNvSpPr>
          <p:nvPr>
            <p:ph type="title"/>
          </p:nvPr>
        </p:nvSpPr>
        <p:spPr/>
        <p:txBody>
          <a:bodyPr/>
          <a:lstStyle/>
          <a:p>
            <a:pPr algn="ctr"/>
            <a:r>
              <a:rPr lang="it-IT" dirty="0">
                <a:solidFill>
                  <a:srgbClr val="FF0000"/>
                </a:solidFill>
              </a:rPr>
              <a:t>Ustioni </a:t>
            </a:r>
            <a:endParaRPr lang="it-IT" dirty="0"/>
          </a:p>
        </p:txBody>
      </p:sp>
      <p:sp>
        <p:nvSpPr>
          <p:cNvPr id="3" name="Segnaposto contenuto 2">
            <a:extLst>
              <a:ext uri="{FF2B5EF4-FFF2-40B4-BE49-F238E27FC236}">
                <a16:creationId xmlns:a16="http://schemas.microsoft.com/office/drawing/2014/main" id="{16798530-EB38-4A12-970C-5DDA9BEC2082}"/>
              </a:ext>
            </a:extLst>
          </p:cNvPr>
          <p:cNvSpPr>
            <a:spLocks noGrp="1"/>
          </p:cNvSpPr>
          <p:nvPr>
            <p:ph idx="1"/>
          </p:nvPr>
        </p:nvSpPr>
        <p:spPr/>
        <p:txBody>
          <a:bodyPr>
            <a:normAutofit lnSpcReduction="10000"/>
          </a:bodyPr>
          <a:lstStyle/>
          <a:p>
            <a:r>
              <a:rPr lang="it-IT" dirty="0">
                <a:sym typeface="Wingdings" panose="05000000000000000000" pitchFamily="2" charset="2"/>
              </a:rPr>
              <a:t>Trial comparativo tra </a:t>
            </a:r>
            <a:r>
              <a:rPr lang="en-US" dirty="0">
                <a:sym typeface="Wingdings" panose="05000000000000000000" pitchFamily="2" charset="2"/>
              </a:rPr>
              <a:t>ACTICOAT</a:t>
            </a:r>
            <a:r>
              <a:rPr lang="en-US" baseline="30000" dirty="0">
                <a:sym typeface="Wingdings" panose="05000000000000000000" pitchFamily="2" charset="2"/>
              </a:rPr>
              <a:t>TM</a:t>
            </a:r>
            <a:r>
              <a:rPr lang="en-US" dirty="0">
                <a:sym typeface="Wingdings" panose="05000000000000000000" pitchFamily="2" charset="2"/>
              </a:rPr>
              <a:t> (Smith &amp; Nephew, </a:t>
            </a:r>
            <a:r>
              <a:rPr lang="en-US" dirty="0" err="1">
                <a:sym typeface="Wingdings" panose="05000000000000000000" pitchFamily="2" charset="2"/>
              </a:rPr>
              <a:t>Hull,UK</a:t>
            </a:r>
            <a:r>
              <a:rPr lang="en-US" dirty="0">
                <a:sym typeface="Wingdings" panose="05000000000000000000" pitchFamily="2" charset="2"/>
              </a:rPr>
              <a:t>) ed AQUACEL </a:t>
            </a:r>
            <a:r>
              <a:rPr lang="en-US" baseline="30000" dirty="0">
                <a:sym typeface="Wingdings" panose="05000000000000000000" pitchFamily="2" charset="2"/>
              </a:rPr>
              <a:t>R</a:t>
            </a:r>
            <a:r>
              <a:rPr lang="en-US" dirty="0">
                <a:sym typeface="Wingdings" panose="05000000000000000000" pitchFamily="2" charset="2"/>
              </a:rPr>
              <a:t> Ag (</a:t>
            </a:r>
            <a:r>
              <a:rPr lang="en-US" dirty="0" err="1">
                <a:sym typeface="Wingdings" panose="05000000000000000000" pitchFamily="2" charset="2"/>
              </a:rPr>
              <a:t>ConvaTec</a:t>
            </a:r>
            <a:r>
              <a:rPr lang="en-US" dirty="0">
                <a:sym typeface="Wingdings" panose="05000000000000000000" pitchFamily="2" charset="2"/>
              </a:rPr>
              <a:t> Inc., Princeton, NJ, USA) </a:t>
            </a:r>
            <a:r>
              <a:rPr lang="en-US" dirty="0" err="1">
                <a:sym typeface="Wingdings" panose="05000000000000000000" pitchFamily="2" charset="2"/>
              </a:rPr>
              <a:t>nelle</a:t>
            </a:r>
            <a:r>
              <a:rPr lang="en-US" dirty="0">
                <a:sym typeface="Wingdings" panose="05000000000000000000" pitchFamily="2" charset="2"/>
              </a:rPr>
              <a:t> </a:t>
            </a:r>
            <a:r>
              <a:rPr lang="en-US" dirty="0" err="1">
                <a:sym typeface="Wingdings" panose="05000000000000000000" pitchFamily="2" charset="2"/>
              </a:rPr>
              <a:t>ustioni</a:t>
            </a:r>
            <a:r>
              <a:rPr lang="en-US" dirty="0">
                <a:sym typeface="Wingdings" panose="05000000000000000000" pitchFamily="2" charset="2"/>
              </a:rPr>
              <a:t> a </a:t>
            </a:r>
            <a:r>
              <a:rPr lang="en-US" dirty="0" err="1">
                <a:sym typeface="Wingdings" panose="05000000000000000000" pitchFamily="2" charset="2"/>
              </a:rPr>
              <a:t>spessore</a:t>
            </a:r>
            <a:r>
              <a:rPr lang="en-US" dirty="0">
                <a:sym typeface="Wingdings" panose="05000000000000000000" pitchFamily="2" charset="2"/>
              </a:rPr>
              <a:t> </a:t>
            </a:r>
            <a:r>
              <a:rPr lang="en-US" dirty="0" err="1">
                <a:sym typeface="Wingdings" panose="05000000000000000000" pitchFamily="2" charset="2"/>
              </a:rPr>
              <a:t>parziale</a:t>
            </a:r>
            <a:endParaRPr lang="en-US" dirty="0">
              <a:sym typeface="Wingdings" panose="05000000000000000000" pitchFamily="2" charset="2"/>
            </a:endParaRPr>
          </a:p>
          <a:p>
            <a:r>
              <a:rPr lang="en-US" dirty="0" err="1">
                <a:sym typeface="Wingdings" panose="05000000000000000000" pitchFamily="2" charset="2"/>
              </a:rPr>
              <a:t>Stesso</a:t>
            </a:r>
            <a:r>
              <a:rPr lang="en-US" dirty="0">
                <a:sym typeface="Wingdings" panose="05000000000000000000" pitchFamily="2" charset="2"/>
              </a:rPr>
              <a:t> tempo di </a:t>
            </a:r>
            <a:r>
              <a:rPr lang="en-US" dirty="0" err="1">
                <a:sym typeface="Wingdings" panose="05000000000000000000" pitchFamily="2" charset="2"/>
              </a:rPr>
              <a:t>guarigione</a:t>
            </a:r>
            <a:r>
              <a:rPr lang="en-US" dirty="0">
                <a:sym typeface="Wingdings" panose="05000000000000000000" pitchFamily="2" charset="2"/>
              </a:rPr>
              <a:t> e di </a:t>
            </a:r>
            <a:r>
              <a:rPr lang="en-US" dirty="0" err="1">
                <a:sym typeface="Wingdings" panose="05000000000000000000" pitchFamily="2" charset="2"/>
              </a:rPr>
              <a:t>controllo</a:t>
            </a:r>
            <a:r>
              <a:rPr lang="en-US" dirty="0">
                <a:sym typeface="Wingdings" panose="05000000000000000000" pitchFamily="2" charset="2"/>
              </a:rPr>
              <a:t> </a:t>
            </a:r>
            <a:r>
              <a:rPr lang="en-US" dirty="0" err="1">
                <a:sym typeface="Wingdings" panose="05000000000000000000" pitchFamily="2" charset="2"/>
              </a:rPr>
              <a:t>della</a:t>
            </a:r>
            <a:r>
              <a:rPr lang="en-US" dirty="0">
                <a:sym typeface="Wingdings" panose="05000000000000000000" pitchFamily="2" charset="2"/>
              </a:rPr>
              <a:t> </a:t>
            </a:r>
            <a:r>
              <a:rPr lang="en-US" dirty="0" err="1">
                <a:sym typeface="Wingdings" panose="05000000000000000000" pitchFamily="2" charset="2"/>
              </a:rPr>
              <a:t>carica</a:t>
            </a:r>
            <a:r>
              <a:rPr lang="en-US" dirty="0">
                <a:sym typeface="Wingdings" panose="05000000000000000000" pitchFamily="2" charset="2"/>
              </a:rPr>
              <a:t> </a:t>
            </a:r>
            <a:r>
              <a:rPr lang="en-US" dirty="0" err="1">
                <a:sym typeface="Wingdings" panose="05000000000000000000" pitchFamily="2" charset="2"/>
              </a:rPr>
              <a:t>batterica</a:t>
            </a:r>
            <a:endParaRPr lang="en-US" dirty="0">
              <a:sym typeface="Wingdings" panose="05000000000000000000" pitchFamily="2" charset="2"/>
            </a:endParaRPr>
          </a:p>
          <a:p>
            <a:r>
              <a:rPr lang="en-US" dirty="0" err="1">
                <a:sym typeface="Wingdings" panose="05000000000000000000" pitchFamily="2" charset="2"/>
              </a:rPr>
              <a:t>Migliore</a:t>
            </a:r>
            <a:r>
              <a:rPr lang="en-US" dirty="0">
                <a:sym typeface="Wingdings" panose="05000000000000000000" pitchFamily="2" charset="2"/>
              </a:rPr>
              <a:t> </a:t>
            </a:r>
            <a:r>
              <a:rPr lang="en-US" dirty="0" err="1">
                <a:sym typeface="Wingdings" panose="05000000000000000000" pitchFamily="2" charset="2"/>
              </a:rPr>
              <a:t>confort</a:t>
            </a:r>
            <a:r>
              <a:rPr lang="en-US" dirty="0">
                <a:sym typeface="Wingdings" panose="05000000000000000000" pitchFamily="2" charset="2"/>
              </a:rPr>
              <a:t> del </a:t>
            </a:r>
            <a:r>
              <a:rPr lang="en-US" dirty="0" err="1">
                <a:sym typeface="Wingdings" panose="05000000000000000000" pitchFamily="2" charset="2"/>
              </a:rPr>
              <a:t>pz</a:t>
            </a:r>
            <a:r>
              <a:rPr lang="en-US" dirty="0">
                <a:sym typeface="Wingdings" panose="05000000000000000000" pitchFamily="2" charset="2"/>
              </a:rPr>
              <a:t> con AQUACEL ed in </a:t>
            </a:r>
            <a:r>
              <a:rPr lang="en-US" dirty="0" err="1">
                <a:sym typeface="Wingdings" panose="05000000000000000000" pitchFamily="2" charset="2"/>
              </a:rPr>
              <a:t>definitiva</a:t>
            </a:r>
            <a:r>
              <a:rPr lang="en-US" dirty="0">
                <a:sym typeface="Wingdings" panose="05000000000000000000" pitchFamily="2" charset="2"/>
              </a:rPr>
              <a:t> </a:t>
            </a:r>
            <a:r>
              <a:rPr lang="en-US" dirty="0" err="1">
                <a:sym typeface="Wingdings" panose="05000000000000000000" pitchFamily="2" charset="2"/>
              </a:rPr>
              <a:t>migliore</a:t>
            </a:r>
            <a:r>
              <a:rPr lang="en-US" dirty="0">
                <a:sym typeface="Wingdings" panose="05000000000000000000" pitchFamily="2" charset="2"/>
              </a:rPr>
              <a:t> </a:t>
            </a:r>
            <a:r>
              <a:rPr lang="en-US" dirty="0" err="1">
                <a:sym typeface="Wingdings" panose="05000000000000000000" pitchFamily="2" charset="2"/>
              </a:rPr>
              <a:t>rapporto</a:t>
            </a:r>
            <a:r>
              <a:rPr lang="en-US" dirty="0">
                <a:sym typeface="Wingdings" panose="05000000000000000000" pitchFamily="2" charset="2"/>
              </a:rPr>
              <a:t> </a:t>
            </a:r>
            <a:r>
              <a:rPr lang="en-US" dirty="0" err="1">
                <a:sym typeface="Wingdings" panose="05000000000000000000" pitchFamily="2" charset="2"/>
              </a:rPr>
              <a:t>costo-beneficio</a:t>
            </a:r>
            <a:endParaRPr lang="it-IT" dirty="0">
              <a:sym typeface="Wingdings" panose="05000000000000000000" pitchFamily="2" charset="2"/>
            </a:endParaRPr>
          </a:p>
        </p:txBody>
      </p:sp>
    </p:spTree>
    <p:extLst>
      <p:ext uri="{BB962C8B-B14F-4D97-AF65-F5344CB8AC3E}">
        <p14:creationId xmlns:p14="http://schemas.microsoft.com/office/powerpoint/2010/main" val="3750074393"/>
      </p:ext>
    </p:extLst>
  </p:cSld>
  <p:clrMapOvr>
    <a:masterClrMapping/>
  </p:clrMapOvr>
  <p:transition spd="slow">
    <p:strips dir="ru"/>
  </p:transition>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D8AAC8-CC8F-4217-9301-3B02B226E8BB}"/>
              </a:ext>
            </a:extLst>
          </p:cNvPr>
          <p:cNvSpPr>
            <a:spLocks noGrp="1"/>
          </p:cNvSpPr>
          <p:nvPr>
            <p:ph type="title"/>
          </p:nvPr>
        </p:nvSpPr>
        <p:spPr/>
        <p:txBody>
          <a:bodyPr/>
          <a:lstStyle/>
          <a:p>
            <a:pPr algn="ctr"/>
            <a:r>
              <a:rPr lang="it-IT" dirty="0">
                <a:solidFill>
                  <a:srgbClr val="FF0000"/>
                </a:solidFill>
              </a:rPr>
              <a:t>Ustioni </a:t>
            </a:r>
            <a:endParaRPr lang="it-IT" dirty="0"/>
          </a:p>
        </p:txBody>
      </p:sp>
      <p:sp>
        <p:nvSpPr>
          <p:cNvPr id="3" name="Segnaposto contenuto 2">
            <a:extLst>
              <a:ext uri="{FF2B5EF4-FFF2-40B4-BE49-F238E27FC236}">
                <a16:creationId xmlns:a16="http://schemas.microsoft.com/office/drawing/2014/main" id="{16798530-EB38-4A12-970C-5DDA9BEC2082}"/>
              </a:ext>
            </a:extLst>
          </p:cNvPr>
          <p:cNvSpPr>
            <a:spLocks noGrp="1"/>
          </p:cNvSpPr>
          <p:nvPr>
            <p:ph idx="1"/>
          </p:nvPr>
        </p:nvSpPr>
        <p:spPr/>
        <p:txBody>
          <a:bodyPr>
            <a:normAutofit/>
          </a:bodyPr>
          <a:lstStyle/>
          <a:p>
            <a:r>
              <a:rPr lang="it-IT" dirty="0">
                <a:sym typeface="Wingdings" panose="05000000000000000000" pitchFamily="2" charset="2"/>
              </a:rPr>
              <a:t>Trial comparativo tra </a:t>
            </a:r>
            <a:r>
              <a:rPr lang="en-US" dirty="0" err="1">
                <a:sym typeface="Wingdings" panose="05000000000000000000" pitchFamily="2" charset="2"/>
              </a:rPr>
              <a:t>Mepitel</a:t>
            </a:r>
            <a:r>
              <a:rPr lang="en-US" dirty="0">
                <a:sym typeface="Wingdings" panose="05000000000000000000" pitchFamily="2" charset="2"/>
              </a:rPr>
              <a:t> (film) e </a:t>
            </a:r>
            <a:r>
              <a:rPr lang="en-US" dirty="0" err="1">
                <a:sym typeface="Wingdings" panose="05000000000000000000" pitchFamily="2" charset="2"/>
              </a:rPr>
              <a:t>sulfadiazin</a:t>
            </a:r>
            <a:r>
              <a:rPr lang="it-IT" dirty="0">
                <a:sym typeface="Wingdings" panose="05000000000000000000" pitchFamily="2" charset="2"/>
              </a:rPr>
              <a:t>a </a:t>
            </a:r>
            <a:r>
              <a:rPr lang="it-IT" dirty="0" err="1">
                <a:sym typeface="Wingdings" panose="05000000000000000000" pitchFamily="2" charset="2"/>
              </a:rPr>
              <a:t>diargentica</a:t>
            </a:r>
            <a:endParaRPr lang="it-IT" dirty="0">
              <a:sym typeface="Wingdings" panose="05000000000000000000" pitchFamily="2" charset="2"/>
            </a:endParaRPr>
          </a:p>
          <a:p>
            <a:r>
              <a:rPr lang="it-IT" dirty="0">
                <a:sym typeface="Wingdings" panose="05000000000000000000" pitchFamily="2" charset="2"/>
              </a:rPr>
              <a:t>Età pediatrica</a:t>
            </a:r>
          </a:p>
          <a:p>
            <a:r>
              <a:rPr lang="it-IT" dirty="0">
                <a:sym typeface="Wingdings" panose="05000000000000000000" pitchFamily="2" charset="2"/>
              </a:rPr>
              <a:t>Guarigione più rapida nel gruppo </a:t>
            </a:r>
            <a:r>
              <a:rPr lang="it-IT" dirty="0" err="1">
                <a:sym typeface="Wingdings" panose="05000000000000000000" pitchFamily="2" charset="2"/>
              </a:rPr>
              <a:t>Mepitel</a:t>
            </a:r>
            <a:endParaRPr lang="it-IT" dirty="0">
              <a:sym typeface="Wingdings" panose="05000000000000000000" pitchFamily="2" charset="2"/>
            </a:endParaRPr>
          </a:p>
        </p:txBody>
      </p:sp>
    </p:spTree>
    <p:extLst>
      <p:ext uri="{BB962C8B-B14F-4D97-AF65-F5344CB8AC3E}">
        <p14:creationId xmlns:p14="http://schemas.microsoft.com/office/powerpoint/2010/main" val="3278287782"/>
      </p:ext>
    </p:extLst>
  </p:cSld>
  <p:clrMapOvr>
    <a:masterClrMapping/>
  </p:clrMapOvr>
  <p:transition spd="slow">
    <p:strips dir="ru"/>
  </p:transition>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D8AAC8-CC8F-4217-9301-3B02B226E8BB}"/>
              </a:ext>
            </a:extLst>
          </p:cNvPr>
          <p:cNvSpPr>
            <a:spLocks noGrp="1"/>
          </p:cNvSpPr>
          <p:nvPr>
            <p:ph type="title"/>
          </p:nvPr>
        </p:nvSpPr>
        <p:spPr/>
        <p:txBody>
          <a:bodyPr/>
          <a:lstStyle/>
          <a:p>
            <a:pPr algn="ctr"/>
            <a:r>
              <a:rPr lang="it-IT" dirty="0">
                <a:solidFill>
                  <a:srgbClr val="FF0000"/>
                </a:solidFill>
              </a:rPr>
              <a:t>Ustioni </a:t>
            </a:r>
            <a:endParaRPr lang="it-IT" dirty="0"/>
          </a:p>
        </p:txBody>
      </p:sp>
      <p:sp>
        <p:nvSpPr>
          <p:cNvPr id="3" name="Segnaposto contenuto 2">
            <a:extLst>
              <a:ext uri="{FF2B5EF4-FFF2-40B4-BE49-F238E27FC236}">
                <a16:creationId xmlns:a16="http://schemas.microsoft.com/office/drawing/2014/main" id="{16798530-EB38-4A12-970C-5DDA9BEC2082}"/>
              </a:ext>
            </a:extLst>
          </p:cNvPr>
          <p:cNvSpPr>
            <a:spLocks noGrp="1"/>
          </p:cNvSpPr>
          <p:nvPr>
            <p:ph idx="1"/>
          </p:nvPr>
        </p:nvSpPr>
        <p:spPr/>
        <p:txBody>
          <a:bodyPr>
            <a:normAutofit/>
          </a:bodyPr>
          <a:lstStyle/>
          <a:p>
            <a:r>
              <a:rPr lang="it-IT" dirty="0">
                <a:sym typeface="Wingdings" panose="05000000000000000000" pitchFamily="2" charset="2"/>
              </a:rPr>
              <a:t>Trial comparativo tra </a:t>
            </a:r>
            <a:r>
              <a:rPr lang="it-IT" dirty="0" err="1">
                <a:sym typeface="Wingdings" panose="05000000000000000000" pitchFamily="2" charset="2"/>
              </a:rPr>
              <a:t>sulfadiazina</a:t>
            </a:r>
            <a:r>
              <a:rPr lang="it-IT" dirty="0">
                <a:sym typeface="Wingdings" panose="05000000000000000000" pitchFamily="2" charset="2"/>
              </a:rPr>
              <a:t> e varie schiume all’argento</a:t>
            </a:r>
          </a:p>
          <a:p>
            <a:r>
              <a:rPr lang="it-IT" dirty="0">
                <a:sym typeface="Wingdings" panose="05000000000000000000" pitchFamily="2" charset="2"/>
              </a:rPr>
              <a:t>Valutazione del contenimento del dolore</a:t>
            </a:r>
          </a:p>
          <a:p>
            <a:r>
              <a:rPr lang="it-IT" dirty="0">
                <a:sym typeface="Wingdings" panose="05000000000000000000" pitchFamily="2" charset="2"/>
              </a:rPr>
              <a:t>Le schiume sono risultate sempre più efficaci</a:t>
            </a:r>
          </a:p>
          <a:p>
            <a:r>
              <a:rPr lang="it-IT" dirty="0">
                <a:sym typeface="Wingdings" panose="05000000000000000000" pitchFamily="2" charset="2"/>
              </a:rPr>
              <a:t>Quindi oggi vengono preferite alla </a:t>
            </a:r>
            <a:r>
              <a:rPr lang="it-IT" dirty="0" err="1">
                <a:sym typeface="Wingdings" panose="05000000000000000000" pitchFamily="2" charset="2"/>
              </a:rPr>
              <a:t>sulfadiazina</a:t>
            </a:r>
            <a:r>
              <a:rPr lang="it-IT" dirty="0">
                <a:sym typeface="Wingdings" panose="05000000000000000000" pitchFamily="2" charset="2"/>
              </a:rPr>
              <a:t> </a:t>
            </a:r>
            <a:r>
              <a:rPr lang="it-IT" dirty="0" err="1">
                <a:sym typeface="Wingdings" panose="05000000000000000000" pitchFamily="2" charset="2"/>
              </a:rPr>
              <a:t>diargentica</a:t>
            </a:r>
            <a:r>
              <a:rPr lang="it-IT" dirty="0">
                <a:sym typeface="Wingdings" panose="05000000000000000000" pitchFamily="2" charset="2"/>
              </a:rPr>
              <a:t> per questa loro proprietà </a:t>
            </a:r>
          </a:p>
        </p:txBody>
      </p:sp>
    </p:spTree>
    <p:extLst>
      <p:ext uri="{BB962C8B-B14F-4D97-AF65-F5344CB8AC3E}">
        <p14:creationId xmlns:p14="http://schemas.microsoft.com/office/powerpoint/2010/main" val="2285272009"/>
      </p:ext>
    </p:extLst>
  </p:cSld>
  <p:clrMapOvr>
    <a:masterClrMapping/>
  </p:clrMapOvr>
  <p:transition spd="slow">
    <p:strips dir="ru"/>
  </p:transition>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F6FB9C37-F6AD-41CE-BB8A-DD82284C9633}"/>
              </a:ext>
            </a:extLst>
          </p:cNvPr>
          <p:cNvPicPr>
            <a:picLocks noChangeAspect="1"/>
          </p:cNvPicPr>
          <p:nvPr/>
        </p:nvPicPr>
        <p:blipFill>
          <a:blip r:embed="rId2" cstate="email">
            <a:lum bright="-20000" contrast="40000"/>
            <a:extLst>
              <a:ext uri="{28A0092B-C50C-407E-A947-70E740481C1C}">
                <a14:useLocalDpi xmlns:a14="http://schemas.microsoft.com/office/drawing/2010/main"/>
              </a:ext>
            </a:extLst>
          </a:blip>
          <a:stretch>
            <a:fillRect/>
          </a:stretch>
        </p:blipFill>
        <p:spPr>
          <a:xfrm>
            <a:off x="165573" y="495836"/>
            <a:ext cx="8818171" cy="379927"/>
          </a:xfrm>
          <a:prstGeom prst="rect">
            <a:avLst/>
          </a:prstGeom>
        </p:spPr>
      </p:pic>
      <p:pic>
        <p:nvPicPr>
          <p:cNvPr id="7" name="Immagine 6">
            <a:extLst>
              <a:ext uri="{FF2B5EF4-FFF2-40B4-BE49-F238E27FC236}">
                <a16:creationId xmlns:a16="http://schemas.microsoft.com/office/drawing/2014/main" id="{2AD589E6-9A21-4513-9630-3DEBFDE3A843}"/>
              </a:ext>
            </a:extLst>
          </p:cNvPr>
          <p:cNvPicPr>
            <a:picLocks noChangeAspect="1"/>
          </p:cNvPicPr>
          <p:nvPr/>
        </p:nvPicPr>
        <p:blipFill>
          <a:blip r:embed="rId3" cstate="email">
            <a:lum bright="-20000" contrast="40000"/>
            <a:extLst>
              <a:ext uri="{28A0092B-C50C-407E-A947-70E740481C1C}">
                <a14:useLocalDpi xmlns:a14="http://schemas.microsoft.com/office/drawing/2010/main"/>
              </a:ext>
            </a:extLst>
          </a:blip>
          <a:stretch>
            <a:fillRect/>
          </a:stretch>
        </p:blipFill>
        <p:spPr>
          <a:xfrm>
            <a:off x="165573" y="1781665"/>
            <a:ext cx="8818171" cy="3357968"/>
          </a:xfrm>
          <a:prstGeom prst="rect">
            <a:avLst/>
          </a:prstGeom>
        </p:spPr>
      </p:pic>
      <p:pic>
        <p:nvPicPr>
          <p:cNvPr id="9" name="Immagine 8">
            <a:extLst>
              <a:ext uri="{FF2B5EF4-FFF2-40B4-BE49-F238E27FC236}">
                <a16:creationId xmlns:a16="http://schemas.microsoft.com/office/drawing/2014/main" id="{39F8440E-B177-44FF-B308-CA1AB201CAEE}"/>
              </a:ext>
            </a:extLst>
          </p:cNvPr>
          <p:cNvPicPr>
            <a:picLocks noChangeAspect="1"/>
          </p:cNvPicPr>
          <p:nvPr/>
        </p:nvPicPr>
        <p:blipFill>
          <a:blip r:embed="rId4" cstate="email">
            <a:lum bright="-20000" contrast="40000"/>
            <a:extLst>
              <a:ext uri="{28A0092B-C50C-407E-A947-70E740481C1C}">
                <a14:useLocalDpi xmlns:a14="http://schemas.microsoft.com/office/drawing/2010/main"/>
              </a:ext>
            </a:extLst>
          </a:blip>
          <a:stretch>
            <a:fillRect/>
          </a:stretch>
        </p:blipFill>
        <p:spPr>
          <a:xfrm>
            <a:off x="165573" y="5636664"/>
            <a:ext cx="8818171" cy="373487"/>
          </a:xfrm>
          <a:prstGeom prst="rect">
            <a:avLst/>
          </a:prstGeom>
        </p:spPr>
      </p:pic>
    </p:spTree>
    <p:extLst>
      <p:ext uri="{BB962C8B-B14F-4D97-AF65-F5344CB8AC3E}">
        <p14:creationId xmlns:p14="http://schemas.microsoft.com/office/powerpoint/2010/main" val="4111404623"/>
      </p:ext>
    </p:extLst>
  </p:cSld>
  <p:clrMapOvr>
    <a:masterClrMapping/>
  </p:clrMapOvr>
  <p:transition spd="slow">
    <p:strips dir="ru"/>
  </p:transition>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1BDB3B4-79F8-4A4D-A538-4887D7E5F66E}"/>
              </a:ext>
            </a:extLst>
          </p:cNvPr>
          <p:cNvPicPr>
            <a:picLocks noChangeAspect="1"/>
          </p:cNvPicPr>
          <p:nvPr/>
        </p:nvPicPr>
        <p:blipFill>
          <a:blip r:embed="rId2" cstate="email">
            <a:lum bright="-20000" contrast="40000"/>
            <a:extLst>
              <a:ext uri="{28A0092B-C50C-407E-A947-70E740481C1C}">
                <a14:useLocalDpi xmlns:a14="http://schemas.microsoft.com/office/drawing/2010/main"/>
              </a:ext>
            </a:extLst>
          </a:blip>
          <a:stretch>
            <a:fillRect/>
          </a:stretch>
        </p:blipFill>
        <p:spPr>
          <a:xfrm>
            <a:off x="98173" y="978300"/>
            <a:ext cx="8942132" cy="4830967"/>
          </a:xfrm>
          <a:prstGeom prst="rect">
            <a:avLst/>
          </a:prstGeom>
        </p:spPr>
      </p:pic>
    </p:spTree>
    <p:extLst>
      <p:ext uri="{BB962C8B-B14F-4D97-AF65-F5344CB8AC3E}">
        <p14:creationId xmlns:p14="http://schemas.microsoft.com/office/powerpoint/2010/main" val="537000606"/>
      </p:ext>
    </p:extLst>
  </p:cSld>
  <p:clrMapOvr>
    <a:masterClrMapping/>
  </p:clrMapOvr>
  <p:transition spd="slow">
    <p:strips dir="ru"/>
  </p:transition>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D8AAC8-CC8F-4217-9301-3B02B226E8BB}"/>
              </a:ext>
            </a:extLst>
          </p:cNvPr>
          <p:cNvSpPr>
            <a:spLocks noGrp="1"/>
          </p:cNvSpPr>
          <p:nvPr>
            <p:ph type="title"/>
          </p:nvPr>
        </p:nvSpPr>
        <p:spPr/>
        <p:txBody>
          <a:bodyPr/>
          <a:lstStyle/>
          <a:p>
            <a:pPr algn="ctr"/>
            <a:r>
              <a:rPr lang="it-IT" dirty="0">
                <a:solidFill>
                  <a:srgbClr val="FF0000"/>
                </a:solidFill>
              </a:rPr>
              <a:t>Ustioni </a:t>
            </a:r>
            <a:endParaRPr lang="it-IT" dirty="0"/>
          </a:p>
        </p:txBody>
      </p:sp>
      <p:sp>
        <p:nvSpPr>
          <p:cNvPr id="3" name="Segnaposto contenuto 2">
            <a:extLst>
              <a:ext uri="{FF2B5EF4-FFF2-40B4-BE49-F238E27FC236}">
                <a16:creationId xmlns:a16="http://schemas.microsoft.com/office/drawing/2014/main" id="{16798530-EB38-4A12-970C-5DDA9BEC2082}"/>
              </a:ext>
            </a:extLst>
          </p:cNvPr>
          <p:cNvSpPr>
            <a:spLocks noGrp="1"/>
          </p:cNvSpPr>
          <p:nvPr>
            <p:ph idx="1"/>
          </p:nvPr>
        </p:nvSpPr>
        <p:spPr/>
        <p:txBody>
          <a:bodyPr>
            <a:normAutofit/>
          </a:bodyPr>
          <a:lstStyle/>
          <a:p>
            <a:r>
              <a:rPr lang="it-IT" dirty="0" err="1">
                <a:sym typeface="Wingdings" panose="05000000000000000000" pitchFamily="2" charset="2"/>
              </a:rPr>
              <a:t>Sulfadiazina</a:t>
            </a:r>
            <a:r>
              <a:rPr lang="it-IT" dirty="0">
                <a:sym typeface="Wingdings" panose="05000000000000000000" pitchFamily="2" charset="2"/>
              </a:rPr>
              <a:t> </a:t>
            </a:r>
            <a:r>
              <a:rPr lang="it-IT" dirty="0" err="1">
                <a:sym typeface="Wingdings" panose="05000000000000000000" pitchFamily="2" charset="2"/>
              </a:rPr>
              <a:t>argentica</a:t>
            </a:r>
            <a:endParaRPr lang="it-IT" dirty="0">
              <a:sym typeface="Wingdings" panose="05000000000000000000" pitchFamily="2" charset="2"/>
            </a:endParaRPr>
          </a:p>
          <a:p>
            <a:r>
              <a:rPr lang="it-IT" dirty="0">
                <a:sym typeface="Wingdings" panose="05000000000000000000" pitchFamily="2" charset="2"/>
              </a:rPr>
              <a:t>Approvata da FDA per le ustioni di II° e III° dal 1973</a:t>
            </a:r>
          </a:p>
          <a:p>
            <a:r>
              <a:rPr lang="it-IT" dirty="0">
                <a:sym typeface="Wingdings" panose="05000000000000000000" pitchFamily="2" charset="2"/>
              </a:rPr>
              <a:t>Usata anche nelle ulcere (off-label)</a:t>
            </a:r>
          </a:p>
          <a:p>
            <a:r>
              <a:rPr lang="it-IT" dirty="0">
                <a:sym typeface="Wingdings" panose="05000000000000000000" pitchFamily="2" charset="2"/>
              </a:rPr>
              <a:t>Ampio potere battericida</a:t>
            </a:r>
          </a:p>
          <a:p>
            <a:r>
              <a:rPr lang="it-IT" dirty="0">
                <a:sym typeface="Wingdings" panose="05000000000000000000" pitchFamily="2" charset="2"/>
              </a:rPr>
              <a:t>Attivo contro Pseudomonas aeruginosa</a:t>
            </a:r>
          </a:p>
          <a:p>
            <a:pPr marL="0" indent="0">
              <a:buNone/>
            </a:pPr>
            <a:endParaRPr lang="it-IT" dirty="0">
              <a:sym typeface="Wingdings" panose="05000000000000000000" pitchFamily="2" charset="2"/>
            </a:endParaRPr>
          </a:p>
        </p:txBody>
      </p:sp>
    </p:spTree>
    <p:extLst>
      <p:ext uri="{BB962C8B-B14F-4D97-AF65-F5344CB8AC3E}">
        <p14:creationId xmlns:p14="http://schemas.microsoft.com/office/powerpoint/2010/main" val="1602379180"/>
      </p:ext>
    </p:extLst>
  </p:cSld>
  <p:clrMapOvr>
    <a:masterClrMapping/>
  </p:clrMapOvr>
  <p:transition spd="slow">
    <p:strips dir="ru"/>
  </p:transition>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D8AAC8-CC8F-4217-9301-3B02B226E8BB}"/>
              </a:ext>
            </a:extLst>
          </p:cNvPr>
          <p:cNvSpPr>
            <a:spLocks noGrp="1"/>
          </p:cNvSpPr>
          <p:nvPr>
            <p:ph type="title"/>
          </p:nvPr>
        </p:nvSpPr>
        <p:spPr/>
        <p:txBody>
          <a:bodyPr/>
          <a:lstStyle/>
          <a:p>
            <a:pPr algn="ctr"/>
            <a:r>
              <a:rPr lang="it-IT" dirty="0">
                <a:solidFill>
                  <a:srgbClr val="FF0000"/>
                </a:solidFill>
              </a:rPr>
              <a:t>Ustioni </a:t>
            </a:r>
            <a:endParaRPr lang="it-IT" dirty="0"/>
          </a:p>
        </p:txBody>
      </p:sp>
      <p:sp>
        <p:nvSpPr>
          <p:cNvPr id="3" name="Segnaposto contenuto 2">
            <a:extLst>
              <a:ext uri="{FF2B5EF4-FFF2-40B4-BE49-F238E27FC236}">
                <a16:creationId xmlns:a16="http://schemas.microsoft.com/office/drawing/2014/main" id="{16798530-EB38-4A12-970C-5DDA9BEC2082}"/>
              </a:ext>
            </a:extLst>
          </p:cNvPr>
          <p:cNvSpPr>
            <a:spLocks noGrp="1"/>
          </p:cNvSpPr>
          <p:nvPr>
            <p:ph idx="1"/>
          </p:nvPr>
        </p:nvSpPr>
        <p:spPr/>
        <p:txBody>
          <a:bodyPr>
            <a:normAutofit/>
          </a:bodyPr>
          <a:lstStyle/>
          <a:p>
            <a:r>
              <a:rPr lang="it-IT" dirty="0">
                <a:sym typeface="Wingdings" panose="05000000000000000000" pitchFamily="2" charset="2"/>
              </a:rPr>
              <a:t>Composta da </a:t>
            </a:r>
            <a:r>
              <a:rPr lang="it-IT" dirty="0" err="1">
                <a:sym typeface="Wingdings" panose="05000000000000000000" pitchFamily="2" charset="2"/>
              </a:rPr>
              <a:t>sulfonamide+antibatterico</a:t>
            </a:r>
            <a:endParaRPr lang="it-IT" dirty="0">
              <a:sym typeface="Wingdings" panose="05000000000000000000" pitchFamily="2" charset="2"/>
            </a:endParaRPr>
          </a:p>
          <a:p>
            <a:r>
              <a:rPr lang="it-IT" dirty="0">
                <a:sym typeface="Wingdings" panose="05000000000000000000" pitchFamily="2" charset="2"/>
              </a:rPr>
              <a:t>Non inibisce la sintesi dell’acido folico a differenza di altri composti solfati</a:t>
            </a:r>
          </a:p>
          <a:p>
            <a:r>
              <a:rPr lang="it-IT" dirty="0">
                <a:sym typeface="Wingdings" panose="05000000000000000000" pitchFamily="2" charset="2"/>
              </a:rPr>
              <a:t>Gli ioni di argento hanno solo un’azione di penetrazione degli strati superficiali della cute</a:t>
            </a:r>
          </a:p>
          <a:p>
            <a:r>
              <a:rPr lang="it-IT" dirty="0">
                <a:sym typeface="Wingdings" panose="05000000000000000000" pitchFamily="2" charset="2"/>
              </a:rPr>
              <a:t>Meccanismo d’azione non completamente noto</a:t>
            </a:r>
          </a:p>
          <a:p>
            <a:pPr marL="0" indent="0">
              <a:buNone/>
            </a:pPr>
            <a:endParaRPr lang="it-IT" dirty="0">
              <a:sym typeface="Wingdings" panose="05000000000000000000" pitchFamily="2" charset="2"/>
            </a:endParaRPr>
          </a:p>
        </p:txBody>
      </p:sp>
    </p:spTree>
    <p:extLst>
      <p:ext uri="{BB962C8B-B14F-4D97-AF65-F5344CB8AC3E}">
        <p14:creationId xmlns:p14="http://schemas.microsoft.com/office/powerpoint/2010/main" val="1541227836"/>
      </p:ext>
    </p:extLst>
  </p:cSld>
  <p:clrMapOvr>
    <a:masterClrMapping/>
  </p:clrMapOvr>
  <p:transition spd="slow">
    <p:strips dir="ru"/>
  </p:transition>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D8AAC8-CC8F-4217-9301-3B02B226E8BB}"/>
              </a:ext>
            </a:extLst>
          </p:cNvPr>
          <p:cNvSpPr>
            <a:spLocks noGrp="1"/>
          </p:cNvSpPr>
          <p:nvPr>
            <p:ph type="title"/>
          </p:nvPr>
        </p:nvSpPr>
        <p:spPr/>
        <p:txBody>
          <a:bodyPr/>
          <a:lstStyle/>
          <a:p>
            <a:pPr algn="ctr"/>
            <a:r>
              <a:rPr lang="it-IT" dirty="0">
                <a:solidFill>
                  <a:srgbClr val="FF0000"/>
                </a:solidFill>
              </a:rPr>
              <a:t>Ustioni </a:t>
            </a:r>
            <a:endParaRPr lang="it-IT" dirty="0"/>
          </a:p>
        </p:txBody>
      </p:sp>
      <p:sp>
        <p:nvSpPr>
          <p:cNvPr id="3" name="Segnaposto contenuto 2">
            <a:extLst>
              <a:ext uri="{FF2B5EF4-FFF2-40B4-BE49-F238E27FC236}">
                <a16:creationId xmlns:a16="http://schemas.microsoft.com/office/drawing/2014/main" id="{16798530-EB38-4A12-970C-5DDA9BEC2082}"/>
              </a:ext>
            </a:extLst>
          </p:cNvPr>
          <p:cNvSpPr>
            <a:spLocks noGrp="1"/>
          </p:cNvSpPr>
          <p:nvPr>
            <p:ph idx="1"/>
          </p:nvPr>
        </p:nvSpPr>
        <p:spPr/>
        <p:txBody>
          <a:bodyPr>
            <a:normAutofit/>
          </a:bodyPr>
          <a:lstStyle/>
          <a:p>
            <a:r>
              <a:rPr lang="it-IT" dirty="0">
                <a:sym typeface="Wingdings" panose="05000000000000000000" pitchFamily="2" charset="2"/>
              </a:rPr>
              <a:t>Applicare 1-2 volte al dì + garza grassa</a:t>
            </a:r>
          </a:p>
          <a:p>
            <a:r>
              <a:rPr lang="it-IT" dirty="0">
                <a:sym typeface="Wingdings" panose="05000000000000000000" pitchFamily="2" charset="2"/>
              </a:rPr>
              <a:t>NO su regione periorale e perioculare</a:t>
            </a:r>
          </a:p>
          <a:p>
            <a:r>
              <a:rPr lang="it-IT" dirty="0">
                <a:sym typeface="Wingdings" panose="05000000000000000000" pitchFamily="2" charset="2"/>
              </a:rPr>
              <a:t>Applicare un sottile strato</a:t>
            </a:r>
          </a:p>
          <a:p>
            <a:r>
              <a:rPr lang="it-IT" dirty="0">
                <a:sym typeface="Wingdings" panose="05000000000000000000" pitchFamily="2" charset="2"/>
              </a:rPr>
              <a:t>Se possibile evitare contatto fra abbassalingua e tubo</a:t>
            </a:r>
          </a:p>
          <a:p>
            <a:r>
              <a:rPr lang="it-IT" dirty="0">
                <a:sym typeface="Wingdings" panose="05000000000000000000" pitchFamily="2" charset="2"/>
              </a:rPr>
              <a:t>STOP quando si evidenzia processo riparativo pressoché completo</a:t>
            </a:r>
          </a:p>
        </p:txBody>
      </p:sp>
    </p:spTree>
    <p:extLst>
      <p:ext uri="{BB962C8B-B14F-4D97-AF65-F5344CB8AC3E}">
        <p14:creationId xmlns:p14="http://schemas.microsoft.com/office/powerpoint/2010/main" val="3854789276"/>
      </p:ext>
    </p:extLst>
  </p:cSld>
  <p:clrMapOvr>
    <a:masterClrMapping/>
  </p:clrMapOvr>
  <p:transition spd="slow">
    <p:strips dir="ru"/>
  </p:transition>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D8AAC8-CC8F-4217-9301-3B02B226E8BB}"/>
              </a:ext>
            </a:extLst>
          </p:cNvPr>
          <p:cNvSpPr>
            <a:spLocks noGrp="1"/>
          </p:cNvSpPr>
          <p:nvPr>
            <p:ph type="title"/>
          </p:nvPr>
        </p:nvSpPr>
        <p:spPr/>
        <p:txBody>
          <a:bodyPr/>
          <a:lstStyle/>
          <a:p>
            <a:pPr algn="ctr"/>
            <a:r>
              <a:rPr lang="it-IT" dirty="0">
                <a:solidFill>
                  <a:srgbClr val="FF0000"/>
                </a:solidFill>
              </a:rPr>
              <a:t>Ustioni </a:t>
            </a:r>
            <a:endParaRPr lang="it-IT" dirty="0"/>
          </a:p>
        </p:txBody>
      </p:sp>
      <p:sp>
        <p:nvSpPr>
          <p:cNvPr id="3" name="Segnaposto contenuto 2">
            <a:extLst>
              <a:ext uri="{FF2B5EF4-FFF2-40B4-BE49-F238E27FC236}">
                <a16:creationId xmlns:a16="http://schemas.microsoft.com/office/drawing/2014/main" id="{16798530-EB38-4A12-970C-5DDA9BEC2082}"/>
              </a:ext>
            </a:extLst>
          </p:cNvPr>
          <p:cNvSpPr>
            <a:spLocks noGrp="1"/>
          </p:cNvSpPr>
          <p:nvPr>
            <p:ph idx="1"/>
          </p:nvPr>
        </p:nvSpPr>
        <p:spPr/>
        <p:txBody>
          <a:bodyPr>
            <a:normAutofit fontScale="92500" lnSpcReduction="10000"/>
          </a:bodyPr>
          <a:lstStyle/>
          <a:p>
            <a:r>
              <a:rPr lang="it-IT" dirty="0">
                <a:sym typeface="Wingdings" panose="05000000000000000000" pitchFamily="2" charset="2"/>
              </a:rPr>
              <a:t>Nelle ustioni più profonde</a:t>
            </a:r>
          </a:p>
          <a:p>
            <a:r>
              <a:rPr lang="it-IT" dirty="0">
                <a:sym typeface="Wingdings" panose="05000000000000000000" pitchFamily="2" charset="2"/>
              </a:rPr>
              <a:t>Applicazione può formare </a:t>
            </a:r>
            <a:r>
              <a:rPr lang="it-IT" dirty="0" err="1">
                <a:sym typeface="Wingdings" panose="05000000000000000000" pitchFamily="2" charset="2"/>
              </a:rPr>
              <a:t>pseudoescara</a:t>
            </a:r>
            <a:endParaRPr lang="it-IT" dirty="0">
              <a:sym typeface="Wingdings" panose="05000000000000000000" pitchFamily="2" charset="2"/>
            </a:endParaRPr>
          </a:p>
          <a:p>
            <a:r>
              <a:rPr lang="it-IT" dirty="0">
                <a:sym typeface="Wingdings" panose="05000000000000000000" pitchFamily="2" charset="2"/>
              </a:rPr>
              <a:t>Utile per proteggere l’area ustionata</a:t>
            </a:r>
          </a:p>
          <a:p>
            <a:r>
              <a:rPr lang="it-IT" dirty="0">
                <a:sym typeface="Wingdings" panose="05000000000000000000" pitchFamily="2" charset="2"/>
              </a:rPr>
              <a:t>Dolore alla rimozione meccanica</a:t>
            </a:r>
          </a:p>
          <a:p>
            <a:r>
              <a:rPr lang="it-IT" dirty="0">
                <a:sym typeface="Wingdings" panose="05000000000000000000" pitchFamily="2" charset="2"/>
              </a:rPr>
              <a:t>In caso di applicazione su aree estese si può avere agranulocitosi, anemia aplastica/emolitica, leucopenia</a:t>
            </a:r>
          </a:p>
          <a:p>
            <a:r>
              <a:rPr lang="it-IT" dirty="0">
                <a:sym typeface="Wingdings" panose="05000000000000000000" pitchFamily="2" charset="2"/>
              </a:rPr>
              <a:t>Screening parametri di laboratorio in questi casi</a:t>
            </a:r>
          </a:p>
        </p:txBody>
      </p:sp>
    </p:spTree>
    <p:extLst>
      <p:ext uri="{BB962C8B-B14F-4D97-AF65-F5344CB8AC3E}">
        <p14:creationId xmlns:p14="http://schemas.microsoft.com/office/powerpoint/2010/main" val="3489927195"/>
      </p:ext>
    </p:extLst>
  </p:cSld>
  <p:clrMapOvr>
    <a:masterClrMapping/>
  </p:clrMapOvr>
  <p:transition spd="slow">
    <p:strips dir="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D7DDC7B8-E924-443F-AB8A-20748F6AFD67}"/>
              </a:ext>
            </a:extLst>
          </p:cNvPr>
          <p:cNvSpPr>
            <a:spLocks noGrp="1" noChangeArrowheads="1"/>
          </p:cNvSpPr>
          <p:nvPr>
            <p:ph type="title"/>
          </p:nvPr>
        </p:nvSpPr>
        <p:spPr/>
        <p:txBody>
          <a:bodyPr/>
          <a:lstStyle/>
          <a:p>
            <a:pPr eaLnBrk="1" hangingPunct="1"/>
            <a:r>
              <a:rPr lang="it-IT" altLang="it-IT" b="1">
                <a:solidFill>
                  <a:srgbClr val="FF0000"/>
                </a:solidFill>
              </a:rPr>
              <a:t>Creme</a:t>
            </a:r>
          </a:p>
        </p:txBody>
      </p:sp>
      <p:sp>
        <p:nvSpPr>
          <p:cNvPr id="41987" name="Rectangle 3">
            <a:extLst>
              <a:ext uri="{FF2B5EF4-FFF2-40B4-BE49-F238E27FC236}">
                <a16:creationId xmlns:a16="http://schemas.microsoft.com/office/drawing/2014/main" id="{C95376C3-86A7-40AD-AC42-6F17859E2632}"/>
              </a:ext>
            </a:extLst>
          </p:cNvPr>
          <p:cNvSpPr>
            <a:spLocks noGrp="1" noChangeArrowheads="1"/>
          </p:cNvSpPr>
          <p:nvPr>
            <p:ph type="body" idx="1"/>
          </p:nvPr>
        </p:nvSpPr>
        <p:spPr/>
        <p:txBody>
          <a:bodyPr/>
          <a:lstStyle/>
          <a:p>
            <a:pPr eaLnBrk="1" hangingPunct="1"/>
            <a:r>
              <a:rPr lang="it-IT" altLang="it-IT" b="1" dirty="0">
                <a:solidFill>
                  <a:schemeClr val="accent2"/>
                </a:solidFill>
              </a:rPr>
              <a:t>Sono preparazioni </a:t>
            </a:r>
            <a:r>
              <a:rPr lang="it-IT" altLang="it-IT" b="1" dirty="0" err="1">
                <a:solidFill>
                  <a:schemeClr val="accent2"/>
                </a:solidFill>
              </a:rPr>
              <a:t>mutifase</a:t>
            </a:r>
            <a:endParaRPr lang="it-IT" altLang="it-IT" b="1" dirty="0">
              <a:solidFill>
                <a:schemeClr val="accent2"/>
              </a:solidFill>
            </a:endParaRPr>
          </a:p>
          <a:p>
            <a:pPr eaLnBrk="1" hangingPunct="1"/>
            <a:r>
              <a:rPr lang="it-IT" altLang="it-IT" b="1" dirty="0">
                <a:solidFill>
                  <a:schemeClr val="accent2"/>
                </a:solidFill>
              </a:rPr>
              <a:t>Via intermedia fra emulsioni ed unguenti </a:t>
            </a:r>
          </a:p>
          <a:p>
            <a:pPr eaLnBrk="1" hangingPunct="1"/>
            <a:r>
              <a:rPr lang="it-IT" altLang="it-IT" b="1" dirty="0">
                <a:solidFill>
                  <a:schemeClr val="accent2"/>
                </a:solidFill>
              </a:rPr>
              <a:t>Costituite da una </a:t>
            </a:r>
          </a:p>
          <a:p>
            <a:pPr eaLnBrk="1" hangingPunct="1"/>
            <a:r>
              <a:rPr lang="it-IT" altLang="it-IT" b="1" dirty="0">
                <a:solidFill>
                  <a:schemeClr val="accent2"/>
                </a:solidFill>
              </a:rPr>
              <a:t>Fase </a:t>
            </a:r>
            <a:r>
              <a:rPr lang="it-IT" altLang="it-IT" b="1" dirty="0" err="1">
                <a:solidFill>
                  <a:schemeClr val="accent2"/>
                </a:solidFill>
              </a:rPr>
              <a:t>lipofilica</a:t>
            </a:r>
            <a:endParaRPr lang="it-IT" altLang="it-IT" b="1" dirty="0">
              <a:solidFill>
                <a:schemeClr val="accent2"/>
              </a:solidFill>
            </a:endParaRPr>
          </a:p>
          <a:p>
            <a:pPr eaLnBrk="1" hangingPunct="1"/>
            <a:r>
              <a:rPr lang="it-IT" altLang="it-IT" b="1" dirty="0">
                <a:solidFill>
                  <a:schemeClr val="accent2"/>
                </a:solidFill>
              </a:rPr>
              <a:t>Fase acquosa</a:t>
            </a:r>
          </a:p>
          <a:p>
            <a:pPr eaLnBrk="1" hangingPunct="1"/>
            <a:r>
              <a:rPr lang="it-IT" altLang="it-IT" b="1" dirty="0">
                <a:solidFill>
                  <a:schemeClr val="accent2"/>
                </a:solidFill>
              </a:rPr>
              <a:t>Tensioattivi </a:t>
            </a:r>
          </a:p>
          <a:p>
            <a:pPr eaLnBrk="1" hangingPunct="1"/>
            <a:endParaRPr lang="it-IT" altLang="it-IT" b="1" dirty="0">
              <a:solidFill>
                <a:schemeClr val="accent2"/>
              </a:solidFill>
            </a:endParaRPr>
          </a:p>
        </p:txBody>
      </p:sp>
    </p:spTree>
    <p:extLst>
      <p:ext uri="{BB962C8B-B14F-4D97-AF65-F5344CB8AC3E}">
        <p14:creationId xmlns:p14="http://schemas.microsoft.com/office/powerpoint/2010/main" val="3520626997"/>
      </p:ext>
    </p:extLst>
  </p:cSld>
  <p:clrMapOvr>
    <a:masterClrMapping/>
  </p:clrMapOvr>
  <p:transition spd="slow">
    <p:strips dir="ru"/>
  </p:transition>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D8AAC8-CC8F-4217-9301-3B02B226E8BB}"/>
              </a:ext>
            </a:extLst>
          </p:cNvPr>
          <p:cNvSpPr>
            <a:spLocks noGrp="1"/>
          </p:cNvSpPr>
          <p:nvPr>
            <p:ph type="title"/>
          </p:nvPr>
        </p:nvSpPr>
        <p:spPr/>
        <p:txBody>
          <a:bodyPr/>
          <a:lstStyle/>
          <a:p>
            <a:pPr algn="ctr"/>
            <a:r>
              <a:rPr lang="it-IT" dirty="0">
                <a:solidFill>
                  <a:srgbClr val="FF0000"/>
                </a:solidFill>
              </a:rPr>
              <a:t>Ustioni </a:t>
            </a:r>
            <a:endParaRPr lang="it-IT" dirty="0"/>
          </a:p>
        </p:txBody>
      </p:sp>
      <p:sp>
        <p:nvSpPr>
          <p:cNvPr id="3" name="Segnaposto contenuto 2">
            <a:extLst>
              <a:ext uri="{FF2B5EF4-FFF2-40B4-BE49-F238E27FC236}">
                <a16:creationId xmlns:a16="http://schemas.microsoft.com/office/drawing/2014/main" id="{16798530-EB38-4A12-970C-5DDA9BEC2082}"/>
              </a:ext>
            </a:extLst>
          </p:cNvPr>
          <p:cNvSpPr>
            <a:spLocks noGrp="1"/>
          </p:cNvSpPr>
          <p:nvPr>
            <p:ph idx="1"/>
          </p:nvPr>
        </p:nvSpPr>
        <p:spPr/>
        <p:txBody>
          <a:bodyPr>
            <a:normAutofit/>
          </a:bodyPr>
          <a:lstStyle/>
          <a:p>
            <a:r>
              <a:rPr lang="it-IT" dirty="0">
                <a:sym typeface="Wingdings" panose="05000000000000000000" pitchFamily="2" charset="2"/>
              </a:rPr>
              <a:t>Reazioni cutanee</a:t>
            </a:r>
          </a:p>
          <a:p>
            <a:r>
              <a:rPr lang="it-IT" dirty="0">
                <a:sym typeface="Wingdings" panose="05000000000000000000" pitchFamily="2" charset="2"/>
              </a:rPr>
              <a:t>Prurito</a:t>
            </a:r>
          </a:p>
          <a:p>
            <a:r>
              <a:rPr lang="it-IT" dirty="0">
                <a:sym typeface="Wingdings" panose="05000000000000000000" pitchFamily="2" charset="2"/>
              </a:rPr>
              <a:t>Cambiamento di colore della cute</a:t>
            </a:r>
          </a:p>
          <a:p>
            <a:r>
              <a:rPr lang="it-IT" dirty="0" err="1">
                <a:sym typeface="Wingdings" panose="05000000000000000000" pitchFamily="2" charset="2"/>
              </a:rPr>
              <a:t>Rash</a:t>
            </a:r>
            <a:endParaRPr lang="it-IT" dirty="0">
              <a:sym typeface="Wingdings" panose="05000000000000000000" pitchFamily="2" charset="2"/>
            </a:endParaRPr>
          </a:p>
          <a:p>
            <a:r>
              <a:rPr lang="it-IT" dirty="0" err="1">
                <a:sym typeface="Wingdings" panose="05000000000000000000" pitchFamily="2" charset="2"/>
              </a:rPr>
              <a:t>Sd</a:t>
            </a:r>
            <a:r>
              <a:rPr lang="it-IT" dirty="0">
                <a:sym typeface="Wingdings" panose="05000000000000000000" pitchFamily="2" charset="2"/>
              </a:rPr>
              <a:t> di Stevens-Johnson</a:t>
            </a:r>
          </a:p>
          <a:p>
            <a:r>
              <a:rPr lang="it-IT" dirty="0">
                <a:sym typeface="Wingdings" panose="05000000000000000000" pitchFamily="2" charset="2"/>
              </a:rPr>
              <a:t>Incerto se sulfamidici crociano con la </a:t>
            </a:r>
            <a:r>
              <a:rPr lang="it-IT" dirty="0" err="1">
                <a:sym typeface="Wingdings" panose="05000000000000000000" pitchFamily="2" charset="2"/>
              </a:rPr>
              <a:t>sulfadiazina</a:t>
            </a:r>
            <a:r>
              <a:rPr lang="it-IT" dirty="0">
                <a:sym typeface="Wingdings" panose="05000000000000000000" pitchFamily="2" charset="2"/>
              </a:rPr>
              <a:t> </a:t>
            </a:r>
            <a:r>
              <a:rPr lang="it-IT" dirty="0" err="1">
                <a:sym typeface="Wingdings" panose="05000000000000000000" pitchFamily="2" charset="2"/>
              </a:rPr>
              <a:t>argentica</a:t>
            </a:r>
            <a:endParaRPr lang="it-IT" dirty="0">
              <a:sym typeface="Wingdings" panose="05000000000000000000" pitchFamily="2" charset="2"/>
            </a:endParaRPr>
          </a:p>
        </p:txBody>
      </p:sp>
    </p:spTree>
    <p:extLst>
      <p:ext uri="{BB962C8B-B14F-4D97-AF65-F5344CB8AC3E}">
        <p14:creationId xmlns:p14="http://schemas.microsoft.com/office/powerpoint/2010/main" val="3352385980"/>
      </p:ext>
    </p:extLst>
  </p:cSld>
  <p:clrMapOvr>
    <a:masterClrMapping/>
  </p:clrMapOvr>
  <p:transition spd="slow">
    <p:strips dir="ru"/>
  </p:transition>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D8AAC8-CC8F-4217-9301-3B02B226E8BB}"/>
              </a:ext>
            </a:extLst>
          </p:cNvPr>
          <p:cNvSpPr>
            <a:spLocks noGrp="1"/>
          </p:cNvSpPr>
          <p:nvPr>
            <p:ph type="title"/>
          </p:nvPr>
        </p:nvSpPr>
        <p:spPr/>
        <p:txBody>
          <a:bodyPr/>
          <a:lstStyle/>
          <a:p>
            <a:pPr algn="ctr"/>
            <a:r>
              <a:rPr lang="it-IT" dirty="0">
                <a:solidFill>
                  <a:srgbClr val="FF0000"/>
                </a:solidFill>
              </a:rPr>
              <a:t>Ustioni </a:t>
            </a:r>
            <a:endParaRPr lang="it-IT" dirty="0"/>
          </a:p>
        </p:txBody>
      </p:sp>
      <p:sp>
        <p:nvSpPr>
          <p:cNvPr id="3" name="Segnaposto contenuto 2">
            <a:extLst>
              <a:ext uri="{FF2B5EF4-FFF2-40B4-BE49-F238E27FC236}">
                <a16:creationId xmlns:a16="http://schemas.microsoft.com/office/drawing/2014/main" id="{16798530-EB38-4A12-970C-5DDA9BEC2082}"/>
              </a:ext>
            </a:extLst>
          </p:cNvPr>
          <p:cNvSpPr>
            <a:spLocks noGrp="1"/>
          </p:cNvSpPr>
          <p:nvPr>
            <p:ph idx="1"/>
          </p:nvPr>
        </p:nvSpPr>
        <p:spPr/>
        <p:txBody>
          <a:bodyPr>
            <a:normAutofit fontScale="92500"/>
          </a:bodyPr>
          <a:lstStyle/>
          <a:p>
            <a:r>
              <a:rPr lang="it-IT" dirty="0">
                <a:sym typeface="Wingdings" panose="05000000000000000000" pitchFamily="2" charset="2"/>
              </a:rPr>
              <a:t>Controindicazioni</a:t>
            </a:r>
          </a:p>
          <a:p>
            <a:r>
              <a:rPr lang="it-IT" dirty="0">
                <a:sym typeface="Wingdings" panose="05000000000000000000" pitchFamily="2" charset="2"/>
              </a:rPr>
              <a:t>Pazienti con storia di DAC</a:t>
            </a:r>
          </a:p>
          <a:p>
            <a:r>
              <a:rPr lang="it-IT" dirty="0">
                <a:sym typeface="Wingdings" panose="05000000000000000000" pitchFamily="2" charset="2"/>
              </a:rPr>
              <a:t>Donne in gravidanza</a:t>
            </a:r>
          </a:p>
          <a:p>
            <a:r>
              <a:rPr lang="it-IT" dirty="0">
                <a:sym typeface="Wingdings" panose="05000000000000000000" pitchFamily="2" charset="2"/>
              </a:rPr>
              <a:t>Bambini età &lt; 2 mesi</a:t>
            </a:r>
          </a:p>
          <a:p>
            <a:r>
              <a:rPr lang="it-IT" dirty="0">
                <a:sym typeface="Wingdings" panose="05000000000000000000" pitchFamily="2" charset="2"/>
              </a:rPr>
              <a:t>In caso di assorbimento sistemico rischio di iperbilirubinemia ed </a:t>
            </a:r>
            <a:r>
              <a:rPr lang="it-IT" dirty="0"/>
              <a:t>encefalopatia </a:t>
            </a:r>
            <a:r>
              <a:rPr lang="it-IT" dirty="0" err="1"/>
              <a:t>bilirubinica</a:t>
            </a:r>
            <a:endParaRPr lang="it-IT" dirty="0"/>
          </a:p>
          <a:p>
            <a:r>
              <a:rPr lang="it-IT" dirty="0">
                <a:sym typeface="Wingdings" panose="05000000000000000000" pitchFamily="2" charset="2"/>
              </a:rPr>
              <a:t>Uso con cautela in casi di pazienti con deficit della glucosio 6-fosfato deidrogenasi</a:t>
            </a:r>
          </a:p>
        </p:txBody>
      </p:sp>
    </p:spTree>
    <p:extLst>
      <p:ext uri="{BB962C8B-B14F-4D97-AF65-F5344CB8AC3E}">
        <p14:creationId xmlns:p14="http://schemas.microsoft.com/office/powerpoint/2010/main" val="1241126239"/>
      </p:ext>
    </p:extLst>
  </p:cSld>
  <p:clrMapOvr>
    <a:masterClrMapping/>
  </p:clrMapOvr>
  <p:transition spd="slow">
    <p:strips dir="ru"/>
  </p:transition>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D8AAC8-CC8F-4217-9301-3B02B226E8BB}"/>
              </a:ext>
            </a:extLst>
          </p:cNvPr>
          <p:cNvSpPr>
            <a:spLocks noGrp="1"/>
          </p:cNvSpPr>
          <p:nvPr>
            <p:ph type="title"/>
          </p:nvPr>
        </p:nvSpPr>
        <p:spPr/>
        <p:txBody>
          <a:bodyPr/>
          <a:lstStyle/>
          <a:p>
            <a:pPr algn="ctr"/>
            <a:r>
              <a:rPr lang="it-IT" dirty="0">
                <a:solidFill>
                  <a:srgbClr val="FF0000"/>
                </a:solidFill>
              </a:rPr>
              <a:t>Ustioni </a:t>
            </a:r>
            <a:endParaRPr lang="it-IT" dirty="0"/>
          </a:p>
        </p:txBody>
      </p:sp>
      <p:sp>
        <p:nvSpPr>
          <p:cNvPr id="3" name="Segnaposto contenuto 2">
            <a:extLst>
              <a:ext uri="{FF2B5EF4-FFF2-40B4-BE49-F238E27FC236}">
                <a16:creationId xmlns:a16="http://schemas.microsoft.com/office/drawing/2014/main" id="{16798530-EB38-4A12-970C-5DDA9BEC2082}"/>
              </a:ext>
            </a:extLst>
          </p:cNvPr>
          <p:cNvSpPr>
            <a:spLocks noGrp="1"/>
          </p:cNvSpPr>
          <p:nvPr>
            <p:ph idx="1"/>
          </p:nvPr>
        </p:nvSpPr>
        <p:spPr/>
        <p:txBody>
          <a:bodyPr>
            <a:normAutofit/>
          </a:bodyPr>
          <a:lstStyle/>
          <a:p>
            <a:r>
              <a:rPr lang="it-IT" dirty="0">
                <a:sym typeface="Wingdings" panose="05000000000000000000" pitchFamily="2" charset="2"/>
              </a:rPr>
              <a:t>Tossicità del veicolo</a:t>
            </a:r>
          </a:p>
          <a:p>
            <a:r>
              <a:rPr lang="it-IT" dirty="0">
                <a:sym typeface="Wingdings" panose="05000000000000000000" pitchFamily="2" charset="2"/>
              </a:rPr>
              <a:t>Glicole propilenico</a:t>
            </a:r>
          </a:p>
          <a:p>
            <a:r>
              <a:rPr lang="it-IT" dirty="0">
                <a:sym typeface="Wingdings" panose="05000000000000000000" pitchFamily="2" charset="2"/>
              </a:rPr>
              <a:t>Rischio in caso di applicazione su ampie aree per ↑rischio di assorbimento</a:t>
            </a:r>
          </a:p>
          <a:p>
            <a:r>
              <a:rPr lang="it-IT" dirty="0" err="1">
                <a:sym typeface="Wingdings" panose="05000000000000000000" pitchFamily="2" charset="2"/>
              </a:rPr>
              <a:t>Iperosmolarità</a:t>
            </a:r>
            <a:r>
              <a:rPr lang="it-IT" dirty="0">
                <a:sym typeface="Wingdings" panose="05000000000000000000" pitchFamily="2" charset="2"/>
              </a:rPr>
              <a:t>, acidosi lattica e depressione </a:t>
            </a:r>
            <a:r>
              <a:rPr lang="it-IT">
                <a:sym typeface="Wingdings" panose="05000000000000000000" pitchFamily="2" charset="2"/>
              </a:rPr>
              <a:t>del respiro</a:t>
            </a:r>
          </a:p>
        </p:txBody>
      </p:sp>
    </p:spTree>
    <p:extLst>
      <p:ext uri="{BB962C8B-B14F-4D97-AF65-F5344CB8AC3E}">
        <p14:creationId xmlns:p14="http://schemas.microsoft.com/office/powerpoint/2010/main" val="2228848301"/>
      </p:ext>
    </p:extLst>
  </p:cSld>
  <p:clrMapOvr>
    <a:masterClrMapping/>
  </p:clrMapOvr>
  <p:transition spd="slow">
    <p:strips dir="ru"/>
  </p:transition>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D8AAC8-CC8F-4217-9301-3B02B226E8BB}"/>
              </a:ext>
            </a:extLst>
          </p:cNvPr>
          <p:cNvSpPr>
            <a:spLocks noGrp="1"/>
          </p:cNvSpPr>
          <p:nvPr>
            <p:ph type="title"/>
          </p:nvPr>
        </p:nvSpPr>
        <p:spPr/>
        <p:txBody>
          <a:bodyPr/>
          <a:lstStyle/>
          <a:p>
            <a:pPr algn="ctr"/>
            <a:r>
              <a:rPr lang="it-IT" dirty="0">
                <a:solidFill>
                  <a:srgbClr val="FF0000"/>
                </a:solidFill>
              </a:rPr>
              <a:t>Ustioni </a:t>
            </a:r>
            <a:endParaRPr lang="it-IT" dirty="0"/>
          </a:p>
        </p:txBody>
      </p:sp>
      <p:sp>
        <p:nvSpPr>
          <p:cNvPr id="3" name="Segnaposto contenuto 2">
            <a:extLst>
              <a:ext uri="{FF2B5EF4-FFF2-40B4-BE49-F238E27FC236}">
                <a16:creationId xmlns:a16="http://schemas.microsoft.com/office/drawing/2014/main" id="{16798530-EB38-4A12-970C-5DDA9BEC2082}"/>
              </a:ext>
            </a:extLst>
          </p:cNvPr>
          <p:cNvSpPr>
            <a:spLocks noGrp="1"/>
          </p:cNvSpPr>
          <p:nvPr>
            <p:ph idx="1"/>
          </p:nvPr>
        </p:nvSpPr>
        <p:spPr/>
        <p:txBody>
          <a:bodyPr>
            <a:normAutofit fontScale="85000" lnSpcReduction="10000"/>
          </a:bodyPr>
          <a:lstStyle/>
          <a:p>
            <a:r>
              <a:rPr lang="it-IT" dirty="0">
                <a:sym typeface="Wingdings" panose="05000000000000000000" pitchFamily="2" charset="2"/>
              </a:rPr>
              <a:t>Non esiste quindi una medicazione migliore delle altre </a:t>
            </a:r>
          </a:p>
          <a:p>
            <a:r>
              <a:rPr lang="it-IT" dirty="0">
                <a:sym typeface="Wingdings" panose="05000000000000000000" pitchFamily="2" charset="2"/>
              </a:rPr>
              <a:t>Esperienza e disponibilità guidano nella scelta</a:t>
            </a:r>
          </a:p>
          <a:p>
            <a:r>
              <a:rPr lang="it-IT" dirty="0">
                <a:sym typeface="Wingdings" panose="05000000000000000000" pitchFamily="2" charset="2"/>
              </a:rPr>
              <a:t>Le così dette medicazioni avanzate sono basate sulla teoria del «</a:t>
            </a:r>
            <a:r>
              <a:rPr lang="it-IT" dirty="0" err="1">
                <a:sym typeface="Wingdings" panose="05000000000000000000" pitchFamily="2" charset="2"/>
              </a:rPr>
              <a:t>moist</a:t>
            </a:r>
            <a:r>
              <a:rPr lang="it-IT" dirty="0">
                <a:sym typeface="Wingdings" panose="05000000000000000000" pitchFamily="2" charset="2"/>
              </a:rPr>
              <a:t> </a:t>
            </a:r>
            <a:r>
              <a:rPr lang="it-IT" dirty="0" err="1">
                <a:sym typeface="Wingdings" panose="05000000000000000000" pitchFamily="2" charset="2"/>
              </a:rPr>
              <a:t>environment</a:t>
            </a:r>
            <a:r>
              <a:rPr lang="it-IT" dirty="0">
                <a:sym typeface="Wingdings" panose="05000000000000000000" pitchFamily="2" charset="2"/>
              </a:rPr>
              <a:t>»</a:t>
            </a:r>
          </a:p>
          <a:p>
            <a:r>
              <a:rPr lang="it-IT" dirty="0">
                <a:sym typeface="Wingdings" panose="05000000000000000000" pitchFamily="2" charset="2"/>
              </a:rPr>
              <a:t>Ovvero la medicazione deve mantenere costante umidità e temperatura della zona ove applicata</a:t>
            </a:r>
          </a:p>
          <a:p>
            <a:r>
              <a:rPr lang="it-IT" dirty="0">
                <a:sym typeface="Wingdings" panose="05000000000000000000" pitchFamily="2" charset="2"/>
              </a:rPr>
              <a:t>Favorire dissolvimento di materiale necrotico e fibrinoso</a:t>
            </a:r>
          </a:p>
          <a:p>
            <a:r>
              <a:rPr lang="it-IT" dirty="0">
                <a:sym typeface="Wingdings" panose="05000000000000000000" pitchFamily="2" charset="2"/>
              </a:rPr>
              <a:t>Favorire autolisi e </a:t>
            </a:r>
            <a:r>
              <a:rPr lang="it-IT" dirty="0" err="1">
                <a:sym typeface="Wingdings" panose="05000000000000000000" pitchFamily="2" charset="2"/>
              </a:rPr>
              <a:t>debridment</a:t>
            </a:r>
            <a:endParaRPr lang="it-IT" dirty="0">
              <a:sym typeface="Wingdings" panose="05000000000000000000" pitchFamily="2" charset="2"/>
            </a:endParaRPr>
          </a:p>
        </p:txBody>
      </p:sp>
    </p:spTree>
    <p:extLst>
      <p:ext uri="{BB962C8B-B14F-4D97-AF65-F5344CB8AC3E}">
        <p14:creationId xmlns:p14="http://schemas.microsoft.com/office/powerpoint/2010/main" val="2359518151"/>
      </p:ext>
    </p:extLst>
  </p:cSld>
  <p:clrMapOvr>
    <a:masterClrMapping/>
  </p:clrMapOvr>
  <p:transition spd="slow">
    <p:strips dir="ru"/>
  </p:transition>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9" name="Text Box 7">
            <a:extLst>
              <a:ext uri="{FF2B5EF4-FFF2-40B4-BE49-F238E27FC236}">
                <a16:creationId xmlns:a16="http://schemas.microsoft.com/office/drawing/2014/main" id="{DC75822C-3A2F-4C43-8653-0D9CB7309623}"/>
              </a:ext>
            </a:extLst>
          </p:cNvPr>
          <p:cNvSpPr txBox="1">
            <a:spLocks noChangeArrowheads="1"/>
          </p:cNvSpPr>
          <p:nvPr/>
        </p:nvSpPr>
        <p:spPr bwMode="auto">
          <a:xfrm>
            <a:off x="1258888" y="692696"/>
            <a:ext cx="61928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4000" dirty="0">
                <a:solidFill>
                  <a:srgbClr val="FF0000"/>
                </a:solidFill>
              </a:rPr>
              <a:t>Cosmeceutici</a:t>
            </a:r>
          </a:p>
        </p:txBody>
      </p:sp>
      <p:sp>
        <p:nvSpPr>
          <p:cNvPr id="262150" name="Text Box 8">
            <a:extLst>
              <a:ext uri="{FF2B5EF4-FFF2-40B4-BE49-F238E27FC236}">
                <a16:creationId xmlns:a16="http://schemas.microsoft.com/office/drawing/2014/main" id="{D9624B40-DA29-4D6B-8F18-B73B215AF5E2}"/>
              </a:ext>
            </a:extLst>
          </p:cNvPr>
          <p:cNvSpPr txBox="1">
            <a:spLocks noChangeArrowheads="1"/>
          </p:cNvSpPr>
          <p:nvPr/>
        </p:nvSpPr>
        <p:spPr bwMode="auto">
          <a:xfrm>
            <a:off x="467544" y="2120657"/>
            <a:ext cx="807085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it-IT" altLang="it-IT" sz="2800" dirty="0"/>
              <a:t> Termine che indica la fusione fra cosmetici e farmaceutici</a:t>
            </a:r>
          </a:p>
          <a:p>
            <a:pPr eaLnBrk="1" hangingPunct="1">
              <a:spcBef>
                <a:spcPct val="50000"/>
              </a:spcBef>
            </a:pPr>
            <a:r>
              <a:rPr lang="it-IT" altLang="it-IT" sz="2800" dirty="0"/>
              <a:t> Si definiscono prodotti cosmetici che hanno un’azione farmaceutica</a:t>
            </a:r>
          </a:p>
          <a:p>
            <a:pPr eaLnBrk="1" hangingPunct="1">
              <a:spcBef>
                <a:spcPct val="50000"/>
              </a:spcBef>
            </a:pPr>
            <a:r>
              <a:rPr lang="it-IT" altLang="it-IT" sz="2800" dirty="0"/>
              <a:t> Non necessariamente hanno un effetto biologico</a:t>
            </a:r>
          </a:p>
        </p:txBody>
      </p:sp>
    </p:spTree>
    <p:extLst>
      <p:ext uri="{BB962C8B-B14F-4D97-AF65-F5344CB8AC3E}">
        <p14:creationId xmlns:p14="http://schemas.microsoft.com/office/powerpoint/2010/main" val="3362405712"/>
      </p:ext>
    </p:extLst>
  </p:cSld>
  <p:clrMapOvr>
    <a:masterClrMapping/>
  </p:clrMapOvr>
  <p:transition spd="slow">
    <p:strips dir="ru"/>
  </p:transition>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9" name="Text Box 7">
            <a:extLst>
              <a:ext uri="{FF2B5EF4-FFF2-40B4-BE49-F238E27FC236}">
                <a16:creationId xmlns:a16="http://schemas.microsoft.com/office/drawing/2014/main" id="{DC75822C-3A2F-4C43-8653-0D9CB7309623}"/>
              </a:ext>
            </a:extLst>
          </p:cNvPr>
          <p:cNvSpPr txBox="1">
            <a:spLocks noChangeArrowheads="1"/>
          </p:cNvSpPr>
          <p:nvPr/>
        </p:nvSpPr>
        <p:spPr bwMode="auto">
          <a:xfrm>
            <a:off x="1258888" y="692696"/>
            <a:ext cx="61928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4000" dirty="0">
                <a:solidFill>
                  <a:srgbClr val="FF0000"/>
                </a:solidFill>
              </a:rPr>
              <a:t>Cosmeceutici</a:t>
            </a:r>
          </a:p>
        </p:txBody>
      </p:sp>
      <p:sp>
        <p:nvSpPr>
          <p:cNvPr id="262150" name="Text Box 8">
            <a:extLst>
              <a:ext uri="{FF2B5EF4-FFF2-40B4-BE49-F238E27FC236}">
                <a16:creationId xmlns:a16="http://schemas.microsoft.com/office/drawing/2014/main" id="{D9624B40-DA29-4D6B-8F18-B73B215AF5E2}"/>
              </a:ext>
            </a:extLst>
          </p:cNvPr>
          <p:cNvSpPr txBox="1">
            <a:spLocks noChangeArrowheads="1"/>
          </p:cNvSpPr>
          <p:nvPr/>
        </p:nvSpPr>
        <p:spPr bwMode="auto">
          <a:xfrm>
            <a:off x="971550" y="1916658"/>
            <a:ext cx="8064500" cy="375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it-IT" altLang="it-IT" sz="2800" dirty="0"/>
              <a:t> Un esempio è la </a:t>
            </a:r>
            <a:r>
              <a:rPr lang="it-IT" altLang="it-IT" sz="2800" dirty="0" err="1"/>
              <a:t>Vit</a:t>
            </a:r>
            <a:r>
              <a:rPr lang="it-IT" altLang="it-IT" sz="2800" dirty="0"/>
              <a:t> C</a:t>
            </a:r>
          </a:p>
          <a:p>
            <a:pPr eaLnBrk="1" hangingPunct="1">
              <a:spcBef>
                <a:spcPct val="50000"/>
              </a:spcBef>
            </a:pPr>
            <a:r>
              <a:rPr lang="it-IT" altLang="it-IT" sz="2800" dirty="0"/>
              <a:t> Antiossidante</a:t>
            </a:r>
          </a:p>
          <a:p>
            <a:pPr eaLnBrk="1" hangingPunct="1">
              <a:spcBef>
                <a:spcPct val="50000"/>
              </a:spcBef>
            </a:pPr>
            <a:r>
              <a:rPr lang="it-IT" altLang="it-IT" sz="2800" dirty="0"/>
              <a:t> Se aggiunto alla composizione di una crema o lozione fa si che il composto diventi un cosmeceutico</a:t>
            </a:r>
          </a:p>
          <a:p>
            <a:pPr eaLnBrk="1" hangingPunct="1">
              <a:spcBef>
                <a:spcPct val="50000"/>
              </a:spcBef>
            </a:pPr>
            <a:r>
              <a:rPr lang="it-IT" altLang="it-IT" sz="2800" dirty="0"/>
              <a:t> «Zona grigia» (farmaco/non-farmaco) pertanto non è regolata dalla FDA in US</a:t>
            </a:r>
          </a:p>
        </p:txBody>
      </p:sp>
    </p:spTree>
    <p:extLst>
      <p:ext uri="{BB962C8B-B14F-4D97-AF65-F5344CB8AC3E}">
        <p14:creationId xmlns:p14="http://schemas.microsoft.com/office/powerpoint/2010/main" val="2302470633"/>
      </p:ext>
    </p:extLst>
  </p:cSld>
  <p:clrMapOvr>
    <a:masterClrMapping/>
  </p:clrMapOvr>
  <p:transition spd="slow">
    <p:strips dir="ru"/>
  </p:transition>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9" name="Text Box 7">
            <a:extLst>
              <a:ext uri="{FF2B5EF4-FFF2-40B4-BE49-F238E27FC236}">
                <a16:creationId xmlns:a16="http://schemas.microsoft.com/office/drawing/2014/main" id="{DC75822C-3A2F-4C43-8653-0D9CB7309623}"/>
              </a:ext>
            </a:extLst>
          </p:cNvPr>
          <p:cNvSpPr txBox="1">
            <a:spLocks noChangeArrowheads="1"/>
          </p:cNvSpPr>
          <p:nvPr/>
        </p:nvSpPr>
        <p:spPr bwMode="auto">
          <a:xfrm>
            <a:off x="1258888" y="692696"/>
            <a:ext cx="61928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4000" dirty="0">
                <a:solidFill>
                  <a:srgbClr val="FF0000"/>
                </a:solidFill>
              </a:rPr>
              <a:t>Cosmeceutici</a:t>
            </a:r>
          </a:p>
        </p:txBody>
      </p:sp>
      <p:sp>
        <p:nvSpPr>
          <p:cNvPr id="262150" name="Text Box 8">
            <a:extLst>
              <a:ext uri="{FF2B5EF4-FFF2-40B4-BE49-F238E27FC236}">
                <a16:creationId xmlns:a16="http://schemas.microsoft.com/office/drawing/2014/main" id="{D9624B40-DA29-4D6B-8F18-B73B215AF5E2}"/>
              </a:ext>
            </a:extLst>
          </p:cNvPr>
          <p:cNvSpPr txBox="1">
            <a:spLocks noChangeArrowheads="1"/>
          </p:cNvSpPr>
          <p:nvPr/>
        </p:nvSpPr>
        <p:spPr bwMode="auto">
          <a:xfrm>
            <a:off x="251520" y="2406367"/>
            <a:ext cx="8712522"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it-IT" altLang="it-IT" sz="2800" dirty="0"/>
              <a:t> Mercato in espansione</a:t>
            </a:r>
          </a:p>
          <a:p>
            <a:pPr eaLnBrk="1" hangingPunct="1">
              <a:spcBef>
                <a:spcPct val="50000"/>
              </a:spcBef>
            </a:pPr>
            <a:r>
              <a:rPr lang="it-IT" altLang="it-IT" sz="2800" dirty="0"/>
              <a:t> Aumento del 7.4% del fatturato in US nel 2012</a:t>
            </a:r>
          </a:p>
          <a:p>
            <a:pPr eaLnBrk="1" hangingPunct="1">
              <a:spcBef>
                <a:spcPct val="50000"/>
              </a:spcBef>
            </a:pPr>
            <a:r>
              <a:rPr lang="it-IT" altLang="it-IT" sz="2800" dirty="0"/>
              <a:t> I prodotti cosmeceutici possono agire su cheratinociti, fibroblasti o melanociti</a:t>
            </a:r>
          </a:p>
        </p:txBody>
      </p:sp>
    </p:spTree>
    <p:extLst>
      <p:ext uri="{BB962C8B-B14F-4D97-AF65-F5344CB8AC3E}">
        <p14:creationId xmlns:p14="http://schemas.microsoft.com/office/powerpoint/2010/main" val="2286024061"/>
      </p:ext>
    </p:extLst>
  </p:cSld>
  <p:clrMapOvr>
    <a:masterClrMapping/>
  </p:clrMapOvr>
  <p:transition spd="slow">
    <p:strips dir="ru"/>
  </p:transition>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2C6AD131-E759-414E-901D-3886ED2CD40A}"/>
              </a:ext>
            </a:extLst>
          </p:cNvPr>
          <p:cNvPicPr>
            <a:picLocks noChangeAspect="1"/>
          </p:cNvPicPr>
          <p:nvPr/>
        </p:nvPicPr>
        <p:blipFill>
          <a:blip r:embed="rId3">
            <a:lum bright="-20000" contrast="40000"/>
          </a:blip>
          <a:stretch>
            <a:fillRect/>
          </a:stretch>
        </p:blipFill>
        <p:spPr>
          <a:xfrm>
            <a:off x="539552" y="548679"/>
            <a:ext cx="8208912" cy="3837783"/>
          </a:xfrm>
          <a:prstGeom prst="rect">
            <a:avLst/>
          </a:prstGeom>
        </p:spPr>
      </p:pic>
      <p:pic>
        <p:nvPicPr>
          <p:cNvPr id="5" name="Immagine 4">
            <a:extLst>
              <a:ext uri="{FF2B5EF4-FFF2-40B4-BE49-F238E27FC236}">
                <a16:creationId xmlns:a16="http://schemas.microsoft.com/office/drawing/2014/main" id="{AE8A1E78-D006-4306-8771-40A9A6A903A9}"/>
              </a:ext>
            </a:extLst>
          </p:cNvPr>
          <p:cNvPicPr>
            <a:picLocks noChangeAspect="1"/>
          </p:cNvPicPr>
          <p:nvPr/>
        </p:nvPicPr>
        <p:blipFill>
          <a:blip r:embed="rId4" cstate="email">
            <a:lum bright="-20000" contrast="40000"/>
            <a:extLst>
              <a:ext uri="{28A0092B-C50C-407E-A947-70E740481C1C}">
                <a14:useLocalDpi xmlns:a14="http://schemas.microsoft.com/office/drawing/2010/main"/>
              </a:ext>
            </a:extLst>
          </a:blip>
          <a:stretch>
            <a:fillRect/>
          </a:stretch>
        </p:blipFill>
        <p:spPr>
          <a:xfrm>
            <a:off x="971599" y="4725144"/>
            <a:ext cx="6857021" cy="432048"/>
          </a:xfrm>
          <a:prstGeom prst="rect">
            <a:avLst/>
          </a:prstGeom>
        </p:spPr>
      </p:pic>
    </p:spTree>
    <p:extLst>
      <p:ext uri="{BB962C8B-B14F-4D97-AF65-F5344CB8AC3E}">
        <p14:creationId xmlns:p14="http://schemas.microsoft.com/office/powerpoint/2010/main" val="1326574977"/>
      </p:ext>
    </p:extLst>
  </p:cSld>
  <p:clrMapOvr>
    <a:masterClrMapping/>
  </p:clrMapOvr>
  <p:transition spd="slow">
    <p:strips dir="ru"/>
  </p:transition>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9" name="Text Box 7">
            <a:extLst>
              <a:ext uri="{FF2B5EF4-FFF2-40B4-BE49-F238E27FC236}">
                <a16:creationId xmlns:a16="http://schemas.microsoft.com/office/drawing/2014/main" id="{DC75822C-3A2F-4C43-8653-0D9CB7309623}"/>
              </a:ext>
            </a:extLst>
          </p:cNvPr>
          <p:cNvSpPr txBox="1">
            <a:spLocks noChangeArrowheads="1"/>
          </p:cNvSpPr>
          <p:nvPr/>
        </p:nvSpPr>
        <p:spPr bwMode="auto">
          <a:xfrm>
            <a:off x="1258888" y="692696"/>
            <a:ext cx="61928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4000" dirty="0">
                <a:solidFill>
                  <a:srgbClr val="FF0000"/>
                </a:solidFill>
              </a:rPr>
              <a:t>Cosmeceutici</a:t>
            </a:r>
          </a:p>
        </p:txBody>
      </p:sp>
      <p:sp>
        <p:nvSpPr>
          <p:cNvPr id="262150" name="Text Box 8">
            <a:extLst>
              <a:ext uri="{FF2B5EF4-FFF2-40B4-BE49-F238E27FC236}">
                <a16:creationId xmlns:a16="http://schemas.microsoft.com/office/drawing/2014/main" id="{D9624B40-DA29-4D6B-8F18-B73B215AF5E2}"/>
              </a:ext>
            </a:extLst>
          </p:cNvPr>
          <p:cNvSpPr txBox="1">
            <a:spLocks noChangeArrowheads="1"/>
          </p:cNvSpPr>
          <p:nvPr/>
        </p:nvSpPr>
        <p:spPr bwMode="auto">
          <a:xfrm>
            <a:off x="971550" y="1916658"/>
            <a:ext cx="80645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it-IT" altLang="it-IT" sz="2800" dirty="0"/>
              <a:t> Quattro aree di interesse dell’industria cosmeceutica</a:t>
            </a:r>
          </a:p>
          <a:p>
            <a:pPr eaLnBrk="1" hangingPunct="1">
              <a:spcBef>
                <a:spcPct val="50000"/>
              </a:spcBef>
            </a:pPr>
            <a:r>
              <a:rPr lang="it-IT" altLang="it-IT" sz="2800" dirty="0"/>
              <a:t> Solari</a:t>
            </a:r>
          </a:p>
          <a:p>
            <a:pPr eaLnBrk="1" hangingPunct="1">
              <a:spcBef>
                <a:spcPct val="50000"/>
              </a:spcBef>
            </a:pPr>
            <a:r>
              <a:rPr lang="it-IT" altLang="it-IT" sz="2800" dirty="0"/>
              <a:t> Antiossidanti</a:t>
            </a:r>
          </a:p>
          <a:p>
            <a:pPr eaLnBrk="1" hangingPunct="1">
              <a:spcBef>
                <a:spcPct val="50000"/>
              </a:spcBef>
            </a:pPr>
            <a:r>
              <a:rPr lang="it-IT" altLang="it-IT" sz="2800" dirty="0"/>
              <a:t> Anti-age</a:t>
            </a:r>
          </a:p>
          <a:p>
            <a:pPr eaLnBrk="1" hangingPunct="1">
              <a:spcBef>
                <a:spcPct val="50000"/>
              </a:spcBef>
            </a:pPr>
            <a:r>
              <a:rPr lang="it-IT" altLang="it-IT" sz="2800" dirty="0"/>
              <a:t> Anti-batterici/infiammatori</a:t>
            </a:r>
          </a:p>
        </p:txBody>
      </p:sp>
    </p:spTree>
    <p:extLst>
      <p:ext uri="{BB962C8B-B14F-4D97-AF65-F5344CB8AC3E}">
        <p14:creationId xmlns:p14="http://schemas.microsoft.com/office/powerpoint/2010/main" val="2400809906"/>
      </p:ext>
    </p:extLst>
  </p:cSld>
  <p:clrMapOvr>
    <a:masterClrMapping/>
  </p:clrMapOvr>
  <p:transition spd="slow">
    <p:strips dir="ru"/>
  </p:transition>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9" name="Text Box 7">
            <a:extLst>
              <a:ext uri="{FF2B5EF4-FFF2-40B4-BE49-F238E27FC236}">
                <a16:creationId xmlns:a16="http://schemas.microsoft.com/office/drawing/2014/main" id="{DC75822C-3A2F-4C43-8653-0D9CB7309623}"/>
              </a:ext>
            </a:extLst>
          </p:cNvPr>
          <p:cNvSpPr txBox="1">
            <a:spLocks noChangeArrowheads="1"/>
          </p:cNvSpPr>
          <p:nvPr/>
        </p:nvSpPr>
        <p:spPr bwMode="auto">
          <a:xfrm>
            <a:off x="1259632" y="260648"/>
            <a:ext cx="61928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4000" dirty="0">
                <a:solidFill>
                  <a:srgbClr val="FF0000"/>
                </a:solidFill>
              </a:rPr>
              <a:t>Cosmeceutici</a:t>
            </a:r>
          </a:p>
        </p:txBody>
      </p:sp>
      <p:sp>
        <p:nvSpPr>
          <p:cNvPr id="262150" name="Text Box 8">
            <a:extLst>
              <a:ext uri="{FF2B5EF4-FFF2-40B4-BE49-F238E27FC236}">
                <a16:creationId xmlns:a16="http://schemas.microsoft.com/office/drawing/2014/main" id="{D9624B40-DA29-4D6B-8F18-B73B215AF5E2}"/>
              </a:ext>
            </a:extLst>
          </p:cNvPr>
          <p:cNvSpPr txBox="1">
            <a:spLocks noChangeArrowheads="1"/>
          </p:cNvSpPr>
          <p:nvPr/>
        </p:nvSpPr>
        <p:spPr bwMode="auto">
          <a:xfrm>
            <a:off x="395536" y="1628800"/>
            <a:ext cx="8568506"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it-IT" altLang="it-IT" sz="2800" dirty="0"/>
              <a:t> Solari</a:t>
            </a:r>
          </a:p>
          <a:p>
            <a:pPr eaLnBrk="1" hangingPunct="1">
              <a:spcBef>
                <a:spcPct val="50000"/>
              </a:spcBef>
            </a:pPr>
            <a:r>
              <a:rPr lang="it-IT" altLang="it-IT" sz="2800" dirty="0"/>
              <a:t> Molti prodotti in commercio sono caratterizzati dall’aggiunta di the verde o altri antiossidanti per prevenire il </a:t>
            </a:r>
            <a:r>
              <a:rPr lang="it-IT" altLang="it-IT" sz="2800" dirty="0" err="1"/>
              <a:t>fotodanneggiamento</a:t>
            </a:r>
            <a:endParaRPr lang="it-IT" altLang="it-IT" sz="2800" dirty="0"/>
          </a:p>
          <a:p>
            <a:pPr eaLnBrk="1" hangingPunct="1">
              <a:spcBef>
                <a:spcPct val="50000"/>
              </a:spcBef>
            </a:pPr>
            <a:r>
              <a:rPr lang="it-IT" altLang="it-IT" sz="2800" dirty="0"/>
              <a:t> Azione protettiva che perdura fra le 24 e le 72h</a:t>
            </a:r>
          </a:p>
          <a:p>
            <a:pPr eaLnBrk="1" hangingPunct="1">
              <a:spcBef>
                <a:spcPct val="50000"/>
              </a:spcBef>
            </a:pPr>
            <a:r>
              <a:rPr lang="it-IT" altLang="it-IT" sz="2800" dirty="0"/>
              <a:t> Riduce del 66% le ustioni solari se applicato 30 min prima della </a:t>
            </a:r>
            <a:r>
              <a:rPr lang="it-IT" altLang="it-IT" sz="2800" dirty="0" err="1"/>
              <a:t>fotoesposizione</a:t>
            </a:r>
            <a:endParaRPr lang="it-IT" altLang="it-IT" sz="2800" dirty="0"/>
          </a:p>
          <a:p>
            <a:pPr eaLnBrk="1" hangingPunct="1">
              <a:spcBef>
                <a:spcPct val="50000"/>
              </a:spcBef>
            </a:pPr>
            <a:r>
              <a:rPr lang="it-IT" altLang="it-IT" sz="2800" dirty="0"/>
              <a:t> Altro prodotto è l’aloe vera che induce inoltre un aumento della produzione del collagene</a:t>
            </a:r>
          </a:p>
        </p:txBody>
      </p:sp>
    </p:spTree>
    <p:extLst>
      <p:ext uri="{BB962C8B-B14F-4D97-AF65-F5344CB8AC3E}">
        <p14:creationId xmlns:p14="http://schemas.microsoft.com/office/powerpoint/2010/main" val="116974131"/>
      </p:ext>
    </p:extLst>
  </p:cSld>
  <p:clrMapOvr>
    <a:masterClrMapping/>
  </p:clrMapOvr>
  <p:transition spd="slow">
    <p:strips dir="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4">
            <a:extLst>
              <a:ext uri="{FF2B5EF4-FFF2-40B4-BE49-F238E27FC236}">
                <a16:creationId xmlns:a16="http://schemas.microsoft.com/office/drawing/2014/main" id="{2B5B28AC-B2C3-42C5-84A9-E364BDFD1024}"/>
              </a:ext>
            </a:extLst>
          </p:cNvPr>
          <p:cNvSpPr txBox="1">
            <a:spLocks noChangeArrowheads="1"/>
          </p:cNvSpPr>
          <p:nvPr/>
        </p:nvSpPr>
        <p:spPr bwMode="auto">
          <a:xfrm>
            <a:off x="358775" y="476250"/>
            <a:ext cx="84248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4400">
                <a:solidFill>
                  <a:srgbClr val="FF0000"/>
                </a:solidFill>
              </a:rPr>
              <a:t>Terapia locale o terapia topica</a:t>
            </a:r>
          </a:p>
        </p:txBody>
      </p:sp>
      <p:sp>
        <p:nvSpPr>
          <p:cNvPr id="10243" name="Text Box 5">
            <a:extLst>
              <a:ext uri="{FF2B5EF4-FFF2-40B4-BE49-F238E27FC236}">
                <a16:creationId xmlns:a16="http://schemas.microsoft.com/office/drawing/2014/main" id="{C4AE8E9B-52D9-4BFD-841B-D2D51F7A4071}"/>
              </a:ext>
            </a:extLst>
          </p:cNvPr>
          <p:cNvSpPr txBox="1">
            <a:spLocks noChangeArrowheads="1"/>
          </p:cNvSpPr>
          <p:nvPr/>
        </p:nvSpPr>
        <p:spPr bwMode="auto">
          <a:xfrm>
            <a:off x="250825" y="2205038"/>
            <a:ext cx="8642350" cy="375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it-IT" altLang="it-IT" sz="2800">
                <a:solidFill>
                  <a:schemeClr val="accent2"/>
                </a:solidFill>
              </a:rPr>
              <a:t>In ambito dermatologico, i trattamenti topici sono utilizzati per curare direttamente patologie cutanee</a:t>
            </a:r>
          </a:p>
          <a:p>
            <a:pPr eaLnBrk="1" hangingPunct="1">
              <a:spcBef>
                <a:spcPct val="50000"/>
              </a:spcBef>
            </a:pPr>
            <a:r>
              <a:rPr lang="it-IT" altLang="it-IT" sz="2800">
                <a:solidFill>
                  <a:schemeClr val="accent2"/>
                </a:solidFill>
              </a:rPr>
              <a:t>Un farmaco somministrato per via cutanea può manifestare esclusivamente effetti topici oppure passare nella circolazione sistemica, mediante il microcircolo cutaneo con possibili effetti sistemici</a:t>
            </a:r>
          </a:p>
        </p:txBody>
      </p:sp>
    </p:spTree>
  </p:cSld>
  <p:clrMapOvr>
    <a:masterClrMapping/>
  </p:clrMapOvr>
  <p:transition spd="slow">
    <p:strips dir="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D7DDC7B8-E924-443F-AB8A-20748F6AFD67}"/>
              </a:ext>
            </a:extLst>
          </p:cNvPr>
          <p:cNvSpPr>
            <a:spLocks noGrp="1" noChangeArrowheads="1"/>
          </p:cNvSpPr>
          <p:nvPr>
            <p:ph type="title"/>
          </p:nvPr>
        </p:nvSpPr>
        <p:spPr/>
        <p:txBody>
          <a:bodyPr/>
          <a:lstStyle/>
          <a:p>
            <a:pPr eaLnBrk="1" hangingPunct="1"/>
            <a:r>
              <a:rPr lang="it-IT" altLang="it-IT" b="1">
                <a:solidFill>
                  <a:srgbClr val="FF0000"/>
                </a:solidFill>
              </a:rPr>
              <a:t>Creme</a:t>
            </a:r>
          </a:p>
        </p:txBody>
      </p:sp>
      <p:sp>
        <p:nvSpPr>
          <p:cNvPr id="41987" name="Rectangle 3">
            <a:extLst>
              <a:ext uri="{FF2B5EF4-FFF2-40B4-BE49-F238E27FC236}">
                <a16:creationId xmlns:a16="http://schemas.microsoft.com/office/drawing/2014/main" id="{C95376C3-86A7-40AD-AC42-6F17859E2632}"/>
              </a:ext>
            </a:extLst>
          </p:cNvPr>
          <p:cNvSpPr>
            <a:spLocks noGrp="1" noChangeArrowheads="1"/>
          </p:cNvSpPr>
          <p:nvPr>
            <p:ph type="body" idx="1"/>
          </p:nvPr>
        </p:nvSpPr>
        <p:spPr/>
        <p:txBody>
          <a:bodyPr/>
          <a:lstStyle/>
          <a:p>
            <a:pPr eaLnBrk="1" hangingPunct="1"/>
            <a:r>
              <a:rPr lang="it-IT" altLang="it-IT" b="1" dirty="0">
                <a:solidFill>
                  <a:schemeClr val="accent2"/>
                </a:solidFill>
              </a:rPr>
              <a:t>A seconda delle componenti possono essere </a:t>
            </a:r>
          </a:p>
          <a:p>
            <a:pPr eaLnBrk="1" hangingPunct="1"/>
            <a:r>
              <a:rPr lang="it-IT" altLang="it-IT" b="1" dirty="0">
                <a:solidFill>
                  <a:schemeClr val="accent2"/>
                </a:solidFill>
              </a:rPr>
              <a:t>Idrofobiche</a:t>
            </a:r>
          </a:p>
          <a:p>
            <a:pPr eaLnBrk="1" hangingPunct="1"/>
            <a:r>
              <a:rPr lang="it-IT" altLang="it-IT" b="1" dirty="0" err="1">
                <a:solidFill>
                  <a:schemeClr val="accent2"/>
                </a:solidFill>
              </a:rPr>
              <a:t>Idrofiliche</a:t>
            </a:r>
            <a:endParaRPr lang="it-IT" altLang="it-IT" b="1" dirty="0">
              <a:solidFill>
                <a:schemeClr val="accent2"/>
              </a:solidFill>
            </a:endParaRPr>
          </a:p>
          <a:p>
            <a:pPr eaLnBrk="1" hangingPunct="1"/>
            <a:r>
              <a:rPr lang="it-IT" altLang="it-IT" b="1" dirty="0">
                <a:solidFill>
                  <a:schemeClr val="accent2"/>
                </a:solidFill>
              </a:rPr>
              <a:t>Anfifiliche (le tre fasi, acqua-olio-</a:t>
            </a:r>
            <a:r>
              <a:rPr lang="it-IT" altLang="it-IT" b="1" dirty="0" err="1">
                <a:solidFill>
                  <a:schemeClr val="accent2"/>
                </a:solidFill>
              </a:rPr>
              <a:t>ag</a:t>
            </a:r>
            <a:r>
              <a:rPr lang="it-IT" altLang="it-IT" b="1" dirty="0">
                <a:solidFill>
                  <a:schemeClr val="accent2"/>
                </a:solidFill>
              </a:rPr>
              <a:t> tensioattivi al 33%)</a:t>
            </a:r>
          </a:p>
          <a:p>
            <a:pPr eaLnBrk="1" hangingPunct="1"/>
            <a:endParaRPr lang="it-IT" altLang="it-IT" b="1" dirty="0">
              <a:solidFill>
                <a:schemeClr val="accent2"/>
              </a:solidFill>
            </a:endParaRPr>
          </a:p>
        </p:txBody>
      </p:sp>
    </p:spTree>
    <p:extLst>
      <p:ext uri="{BB962C8B-B14F-4D97-AF65-F5344CB8AC3E}">
        <p14:creationId xmlns:p14="http://schemas.microsoft.com/office/powerpoint/2010/main" val="3738762806"/>
      </p:ext>
    </p:extLst>
  </p:cSld>
  <p:clrMapOvr>
    <a:masterClrMapping/>
  </p:clrMapOvr>
  <p:transition spd="slow">
    <p:strips dir="ru"/>
  </p:transition>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9" name="Text Box 7">
            <a:extLst>
              <a:ext uri="{FF2B5EF4-FFF2-40B4-BE49-F238E27FC236}">
                <a16:creationId xmlns:a16="http://schemas.microsoft.com/office/drawing/2014/main" id="{DC75822C-3A2F-4C43-8653-0D9CB7309623}"/>
              </a:ext>
            </a:extLst>
          </p:cNvPr>
          <p:cNvSpPr txBox="1">
            <a:spLocks noChangeArrowheads="1"/>
          </p:cNvSpPr>
          <p:nvPr/>
        </p:nvSpPr>
        <p:spPr bwMode="auto">
          <a:xfrm>
            <a:off x="1258888" y="332656"/>
            <a:ext cx="61928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4000" dirty="0">
                <a:solidFill>
                  <a:srgbClr val="FF0000"/>
                </a:solidFill>
              </a:rPr>
              <a:t>Cosmeceutici</a:t>
            </a:r>
          </a:p>
        </p:txBody>
      </p:sp>
      <p:sp>
        <p:nvSpPr>
          <p:cNvPr id="262150" name="Text Box 8">
            <a:extLst>
              <a:ext uri="{FF2B5EF4-FFF2-40B4-BE49-F238E27FC236}">
                <a16:creationId xmlns:a16="http://schemas.microsoft.com/office/drawing/2014/main" id="{D9624B40-DA29-4D6B-8F18-B73B215AF5E2}"/>
              </a:ext>
            </a:extLst>
          </p:cNvPr>
          <p:cNvSpPr txBox="1">
            <a:spLocks noChangeArrowheads="1"/>
          </p:cNvSpPr>
          <p:nvPr/>
        </p:nvSpPr>
        <p:spPr bwMode="auto">
          <a:xfrm>
            <a:off x="467544" y="1916658"/>
            <a:ext cx="8568506"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it-IT" altLang="it-IT" sz="2800" dirty="0"/>
              <a:t> Solari</a:t>
            </a:r>
          </a:p>
          <a:p>
            <a:pPr eaLnBrk="1" hangingPunct="1">
              <a:spcBef>
                <a:spcPct val="50000"/>
              </a:spcBef>
            </a:pPr>
            <a:r>
              <a:rPr lang="it-IT" altLang="it-IT" sz="2800" dirty="0"/>
              <a:t> Sia l’aloe che il the verde hanno inoltre un’azione </a:t>
            </a:r>
            <a:r>
              <a:rPr lang="it-IT" altLang="it-IT" sz="2800" dirty="0" err="1"/>
              <a:t>anticarcinogenica</a:t>
            </a:r>
            <a:r>
              <a:rPr lang="it-IT" altLang="it-IT" sz="2800" dirty="0"/>
              <a:t> dopo esposizione agli UV</a:t>
            </a:r>
          </a:p>
          <a:p>
            <a:pPr eaLnBrk="1" hangingPunct="1">
              <a:spcBef>
                <a:spcPct val="50000"/>
              </a:spcBef>
            </a:pPr>
            <a:r>
              <a:rPr lang="it-IT" altLang="it-IT" sz="2800" dirty="0"/>
              <a:t> Il the verde riduce le occhiaie</a:t>
            </a:r>
          </a:p>
          <a:p>
            <a:pPr eaLnBrk="1" hangingPunct="1">
              <a:spcBef>
                <a:spcPct val="50000"/>
              </a:spcBef>
            </a:pPr>
            <a:r>
              <a:rPr lang="it-IT" altLang="it-IT" sz="2800" dirty="0"/>
              <a:t> Acido salicilico ha un’azione protettiva contro i danni UV-mediati, contro il foto-aging e riduce le alterazioni della pigmentazione cutanea post-attinica</a:t>
            </a:r>
          </a:p>
        </p:txBody>
      </p:sp>
    </p:spTree>
    <p:extLst>
      <p:ext uri="{BB962C8B-B14F-4D97-AF65-F5344CB8AC3E}">
        <p14:creationId xmlns:p14="http://schemas.microsoft.com/office/powerpoint/2010/main" val="599125795"/>
      </p:ext>
    </p:extLst>
  </p:cSld>
  <p:clrMapOvr>
    <a:masterClrMapping/>
  </p:clrMapOvr>
  <p:transition spd="slow">
    <p:strips dir="ru"/>
  </p:transition>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9" name="Text Box 7">
            <a:extLst>
              <a:ext uri="{FF2B5EF4-FFF2-40B4-BE49-F238E27FC236}">
                <a16:creationId xmlns:a16="http://schemas.microsoft.com/office/drawing/2014/main" id="{DC75822C-3A2F-4C43-8653-0D9CB7309623}"/>
              </a:ext>
            </a:extLst>
          </p:cNvPr>
          <p:cNvSpPr txBox="1">
            <a:spLocks noChangeArrowheads="1"/>
          </p:cNvSpPr>
          <p:nvPr/>
        </p:nvSpPr>
        <p:spPr bwMode="auto">
          <a:xfrm>
            <a:off x="1258888" y="188640"/>
            <a:ext cx="61928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4000" dirty="0">
                <a:solidFill>
                  <a:srgbClr val="FF0000"/>
                </a:solidFill>
              </a:rPr>
              <a:t>Cosmeceutici</a:t>
            </a:r>
          </a:p>
        </p:txBody>
      </p:sp>
      <p:sp>
        <p:nvSpPr>
          <p:cNvPr id="262150" name="Text Box 8">
            <a:extLst>
              <a:ext uri="{FF2B5EF4-FFF2-40B4-BE49-F238E27FC236}">
                <a16:creationId xmlns:a16="http://schemas.microsoft.com/office/drawing/2014/main" id="{D9624B40-DA29-4D6B-8F18-B73B215AF5E2}"/>
              </a:ext>
            </a:extLst>
          </p:cNvPr>
          <p:cNvSpPr txBox="1">
            <a:spLocks noChangeArrowheads="1"/>
          </p:cNvSpPr>
          <p:nvPr/>
        </p:nvSpPr>
        <p:spPr bwMode="auto">
          <a:xfrm>
            <a:off x="395536" y="1412776"/>
            <a:ext cx="8568506"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it-IT" altLang="it-IT" sz="2800" dirty="0"/>
              <a:t> Antiossidanti</a:t>
            </a:r>
          </a:p>
          <a:p>
            <a:pPr eaLnBrk="1" hangingPunct="1">
              <a:spcBef>
                <a:spcPct val="50000"/>
              </a:spcBef>
            </a:pPr>
            <a:r>
              <a:rPr lang="it-IT" altLang="it-IT" sz="2800" dirty="0"/>
              <a:t> Usati sia nei solari che nei prodotti quotidiani</a:t>
            </a:r>
          </a:p>
          <a:p>
            <a:pPr eaLnBrk="1" hangingPunct="1">
              <a:spcBef>
                <a:spcPct val="50000"/>
              </a:spcBef>
            </a:pPr>
            <a:r>
              <a:rPr lang="it-IT" altLang="it-IT" sz="2800" dirty="0"/>
              <a:t> Necessari per contrastare lo stress ossidativo indotto dagli agenti inquinanti cui siamo esposti</a:t>
            </a:r>
          </a:p>
          <a:p>
            <a:pPr eaLnBrk="1" hangingPunct="1">
              <a:spcBef>
                <a:spcPct val="50000"/>
              </a:spcBef>
            </a:pPr>
            <a:r>
              <a:rPr lang="it-IT" altLang="it-IT" sz="2800" dirty="0"/>
              <a:t> La </a:t>
            </a:r>
            <a:r>
              <a:rPr lang="it-IT" altLang="it-IT" sz="2800" dirty="0" err="1"/>
              <a:t>Vit</a:t>
            </a:r>
            <a:r>
              <a:rPr lang="it-IT" altLang="it-IT" sz="2800" dirty="0"/>
              <a:t> C è la più comunemente utilizzata insieme alla curcumina</a:t>
            </a:r>
          </a:p>
          <a:p>
            <a:pPr eaLnBrk="1" hangingPunct="1">
              <a:spcBef>
                <a:spcPct val="50000"/>
              </a:spcBef>
            </a:pPr>
            <a:r>
              <a:rPr lang="it-IT" altLang="it-IT" sz="2800" dirty="0"/>
              <a:t> AHA(Alpha </a:t>
            </a:r>
            <a:r>
              <a:rPr lang="it-IT" altLang="it-IT" sz="2800" dirty="0" err="1"/>
              <a:t>Hydroxy</a:t>
            </a:r>
            <a:r>
              <a:rPr lang="it-IT" altLang="it-IT" sz="2800" dirty="0"/>
              <a:t> Acid) e BHA(Beta </a:t>
            </a:r>
            <a:r>
              <a:rPr lang="it-IT" altLang="it-IT" sz="2800" dirty="0" err="1"/>
              <a:t>Hydroxy</a:t>
            </a:r>
            <a:r>
              <a:rPr lang="it-IT" altLang="it-IT" sz="2800" dirty="0"/>
              <a:t> Acid) sono utilizzati per la loro azione depigmentante ed anti-age (rughe superficiali)</a:t>
            </a:r>
          </a:p>
        </p:txBody>
      </p:sp>
    </p:spTree>
    <p:extLst>
      <p:ext uri="{BB962C8B-B14F-4D97-AF65-F5344CB8AC3E}">
        <p14:creationId xmlns:p14="http://schemas.microsoft.com/office/powerpoint/2010/main" val="2807574318"/>
      </p:ext>
    </p:extLst>
  </p:cSld>
  <p:clrMapOvr>
    <a:masterClrMapping/>
  </p:clrMapOvr>
  <p:transition spd="slow">
    <p:strips dir="ru"/>
  </p:transition>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9" name="Text Box 7">
            <a:extLst>
              <a:ext uri="{FF2B5EF4-FFF2-40B4-BE49-F238E27FC236}">
                <a16:creationId xmlns:a16="http://schemas.microsoft.com/office/drawing/2014/main" id="{DC75822C-3A2F-4C43-8653-0D9CB7309623}"/>
              </a:ext>
            </a:extLst>
          </p:cNvPr>
          <p:cNvSpPr txBox="1">
            <a:spLocks noChangeArrowheads="1"/>
          </p:cNvSpPr>
          <p:nvPr/>
        </p:nvSpPr>
        <p:spPr bwMode="auto">
          <a:xfrm>
            <a:off x="1258888" y="476672"/>
            <a:ext cx="61928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4000" dirty="0">
                <a:solidFill>
                  <a:srgbClr val="FF0000"/>
                </a:solidFill>
              </a:rPr>
              <a:t>Cosmeceutici</a:t>
            </a:r>
          </a:p>
        </p:txBody>
      </p:sp>
      <p:sp>
        <p:nvSpPr>
          <p:cNvPr id="262150" name="Text Box 8">
            <a:extLst>
              <a:ext uri="{FF2B5EF4-FFF2-40B4-BE49-F238E27FC236}">
                <a16:creationId xmlns:a16="http://schemas.microsoft.com/office/drawing/2014/main" id="{D9624B40-DA29-4D6B-8F18-B73B215AF5E2}"/>
              </a:ext>
            </a:extLst>
          </p:cNvPr>
          <p:cNvSpPr txBox="1">
            <a:spLocks noChangeArrowheads="1"/>
          </p:cNvSpPr>
          <p:nvPr/>
        </p:nvSpPr>
        <p:spPr bwMode="auto">
          <a:xfrm>
            <a:off x="467544" y="1556792"/>
            <a:ext cx="8568506"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it-IT" altLang="it-IT" sz="2800" dirty="0"/>
              <a:t> Anti-age</a:t>
            </a:r>
          </a:p>
          <a:p>
            <a:pPr eaLnBrk="1" hangingPunct="1">
              <a:spcBef>
                <a:spcPct val="50000"/>
              </a:spcBef>
            </a:pPr>
            <a:r>
              <a:rPr lang="it-IT" altLang="it-IT" sz="2800" dirty="0"/>
              <a:t> Mercato più vasto e con maggiore richiesta</a:t>
            </a:r>
          </a:p>
          <a:p>
            <a:pPr eaLnBrk="1" hangingPunct="1">
              <a:spcBef>
                <a:spcPct val="50000"/>
              </a:spcBef>
            </a:pPr>
            <a:r>
              <a:rPr lang="it-IT" altLang="it-IT" sz="2800" dirty="0"/>
              <a:t> Centella asiatica (</a:t>
            </a:r>
            <a:r>
              <a:rPr lang="it-IT" altLang="it-IT" sz="2800" dirty="0" err="1"/>
              <a:t>Gotu</a:t>
            </a:r>
            <a:r>
              <a:rPr lang="it-IT" altLang="it-IT" sz="2800" dirty="0"/>
              <a:t>-Kola) ha un’azione anti-age ed induce la produzione del collagene</a:t>
            </a:r>
          </a:p>
          <a:p>
            <a:pPr eaLnBrk="1" hangingPunct="1">
              <a:spcBef>
                <a:spcPct val="50000"/>
              </a:spcBef>
            </a:pPr>
            <a:r>
              <a:rPr lang="it-IT" altLang="it-IT" sz="2800" dirty="0"/>
              <a:t> </a:t>
            </a:r>
            <a:r>
              <a:rPr lang="it-IT" altLang="it-IT" sz="2800" dirty="0" err="1"/>
              <a:t>Phyllanthus</a:t>
            </a:r>
            <a:r>
              <a:rPr lang="it-IT" altLang="it-IT" sz="2800" dirty="0"/>
              <a:t> </a:t>
            </a:r>
            <a:r>
              <a:rPr lang="it-IT" altLang="it-IT" sz="2800" dirty="0" err="1"/>
              <a:t>emblica</a:t>
            </a:r>
            <a:r>
              <a:rPr lang="it-IT" altLang="it-IT" sz="2800" dirty="0"/>
              <a:t> (</a:t>
            </a:r>
            <a:r>
              <a:rPr lang="it-IT" altLang="it-IT" sz="2800" dirty="0" err="1"/>
              <a:t>amalika</a:t>
            </a:r>
            <a:r>
              <a:rPr lang="it-IT" altLang="it-IT" sz="2800" dirty="0"/>
              <a:t>) è un potente antiossidante ricco in </a:t>
            </a:r>
            <a:r>
              <a:rPr lang="it-IT" altLang="it-IT" sz="2800" dirty="0" err="1"/>
              <a:t>Vit</a:t>
            </a:r>
            <a:r>
              <a:rPr lang="it-IT" altLang="it-IT" sz="2800" dirty="0"/>
              <a:t> C, tannini ed acido gallico</a:t>
            </a:r>
          </a:p>
          <a:p>
            <a:pPr eaLnBrk="1" hangingPunct="1">
              <a:spcBef>
                <a:spcPct val="50000"/>
              </a:spcBef>
            </a:pPr>
            <a:r>
              <a:rPr lang="it-IT" altLang="it-IT" sz="2800" dirty="0"/>
              <a:t> I derivati del pompelmo hanno azione anti-aging, di riempimento della cute e di aumentarne la lucentezza</a:t>
            </a:r>
          </a:p>
        </p:txBody>
      </p:sp>
    </p:spTree>
    <p:extLst>
      <p:ext uri="{BB962C8B-B14F-4D97-AF65-F5344CB8AC3E}">
        <p14:creationId xmlns:p14="http://schemas.microsoft.com/office/powerpoint/2010/main" val="4293753343"/>
      </p:ext>
    </p:extLst>
  </p:cSld>
  <p:clrMapOvr>
    <a:masterClrMapping/>
  </p:clrMapOvr>
  <p:transition spd="slow">
    <p:strips dir="ru"/>
  </p:transition>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9" name="Text Box 7">
            <a:extLst>
              <a:ext uri="{FF2B5EF4-FFF2-40B4-BE49-F238E27FC236}">
                <a16:creationId xmlns:a16="http://schemas.microsoft.com/office/drawing/2014/main" id="{DC75822C-3A2F-4C43-8653-0D9CB7309623}"/>
              </a:ext>
            </a:extLst>
          </p:cNvPr>
          <p:cNvSpPr txBox="1">
            <a:spLocks noChangeArrowheads="1"/>
          </p:cNvSpPr>
          <p:nvPr/>
        </p:nvSpPr>
        <p:spPr bwMode="auto">
          <a:xfrm>
            <a:off x="1258888" y="332656"/>
            <a:ext cx="61928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4000" dirty="0">
                <a:solidFill>
                  <a:srgbClr val="FF0000"/>
                </a:solidFill>
              </a:rPr>
              <a:t>Cosmeceutici</a:t>
            </a:r>
          </a:p>
        </p:txBody>
      </p:sp>
      <p:sp>
        <p:nvSpPr>
          <p:cNvPr id="262150" name="Text Box 8">
            <a:extLst>
              <a:ext uri="{FF2B5EF4-FFF2-40B4-BE49-F238E27FC236}">
                <a16:creationId xmlns:a16="http://schemas.microsoft.com/office/drawing/2014/main" id="{D9624B40-DA29-4D6B-8F18-B73B215AF5E2}"/>
              </a:ext>
            </a:extLst>
          </p:cNvPr>
          <p:cNvSpPr txBox="1">
            <a:spLocks noChangeArrowheads="1"/>
          </p:cNvSpPr>
          <p:nvPr/>
        </p:nvSpPr>
        <p:spPr bwMode="auto">
          <a:xfrm>
            <a:off x="467544" y="1556792"/>
            <a:ext cx="8568506"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it-IT" altLang="it-IT" sz="2800" dirty="0"/>
              <a:t> Anti batterici/infiammatori</a:t>
            </a:r>
          </a:p>
          <a:p>
            <a:pPr eaLnBrk="1" hangingPunct="1">
              <a:spcBef>
                <a:spcPct val="50000"/>
              </a:spcBef>
            </a:pPr>
            <a:r>
              <a:rPr lang="it-IT" altLang="it-IT" sz="2800" dirty="0"/>
              <a:t> Usati principalmente per l’acne o eczemi</a:t>
            </a:r>
          </a:p>
          <a:p>
            <a:pPr eaLnBrk="1" hangingPunct="1">
              <a:spcBef>
                <a:spcPct val="50000"/>
              </a:spcBef>
            </a:pPr>
            <a:r>
              <a:rPr lang="it-IT" altLang="it-IT" sz="2800" dirty="0"/>
              <a:t> </a:t>
            </a:r>
            <a:r>
              <a:rPr lang="it-IT" altLang="it-IT" sz="2800" dirty="0" err="1"/>
              <a:t>Avogado</a:t>
            </a:r>
            <a:r>
              <a:rPr lang="it-IT" altLang="it-IT" sz="2800" dirty="0"/>
              <a:t>, tea </a:t>
            </a:r>
            <a:r>
              <a:rPr lang="it-IT" altLang="it-IT" sz="2800" dirty="0" err="1"/>
              <a:t>tree</a:t>
            </a:r>
            <a:r>
              <a:rPr lang="it-IT" altLang="it-IT" sz="2800" dirty="0"/>
              <a:t> oil e rosmarino usati per la loro azione anti-infiammatoria</a:t>
            </a:r>
          </a:p>
          <a:p>
            <a:pPr eaLnBrk="1" hangingPunct="1">
              <a:spcBef>
                <a:spcPct val="50000"/>
              </a:spcBef>
            </a:pPr>
            <a:r>
              <a:rPr lang="it-IT" altLang="it-IT" sz="2800" dirty="0"/>
              <a:t> Gli estratti della corteccia di quercia ricchi di acidi salicilici e benzoici hanno un’azione antimicrobica</a:t>
            </a:r>
          </a:p>
          <a:p>
            <a:pPr eaLnBrk="1" hangingPunct="1">
              <a:spcBef>
                <a:spcPct val="50000"/>
              </a:spcBef>
            </a:pPr>
            <a:r>
              <a:rPr lang="it-IT" altLang="it-IT" sz="2800" dirty="0"/>
              <a:t> Gli acidi α-idrossilici hanno invece un’azione esfoliante utile nell’acne comedogenica</a:t>
            </a:r>
          </a:p>
        </p:txBody>
      </p:sp>
    </p:spTree>
    <p:extLst>
      <p:ext uri="{BB962C8B-B14F-4D97-AF65-F5344CB8AC3E}">
        <p14:creationId xmlns:p14="http://schemas.microsoft.com/office/powerpoint/2010/main" val="2820650225"/>
      </p:ext>
    </p:extLst>
  </p:cSld>
  <p:clrMapOvr>
    <a:masterClrMapping/>
  </p:clrMapOvr>
  <p:transition spd="slow">
    <p:strips dir="ru"/>
  </p:transition>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FB7DF866-320C-4C6E-8658-8F88F65639E8}"/>
              </a:ext>
            </a:extLst>
          </p:cNvPr>
          <p:cNvPicPr>
            <a:picLocks noChangeAspect="1"/>
          </p:cNvPicPr>
          <p:nvPr/>
        </p:nvPicPr>
        <p:blipFill>
          <a:blip r:embed="rId2" cstate="email">
            <a:lum bright="-20000" contrast="40000"/>
            <a:extLst>
              <a:ext uri="{28A0092B-C50C-407E-A947-70E740481C1C}">
                <a14:useLocalDpi xmlns:a14="http://schemas.microsoft.com/office/drawing/2010/main"/>
              </a:ext>
            </a:extLst>
          </a:blip>
          <a:stretch>
            <a:fillRect/>
          </a:stretch>
        </p:blipFill>
        <p:spPr>
          <a:xfrm>
            <a:off x="1403648" y="116632"/>
            <a:ext cx="6264696" cy="6721850"/>
          </a:xfrm>
          <a:prstGeom prst="rect">
            <a:avLst/>
          </a:prstGeom>
        </p:spPr>
      </p:pic>
    </p:spTree>
    <p:extLst>
      <p:ext uri="{BB962C8B-B14F-4D97-AF65-F5344CB8AC3E}">
        <p14:creationId xmlns:p14="http://schemas.microsoft.com/office/powerpoint/2010/main" val="3784157896"/>
      </p:ext>
    </p:extLst>
  </p:cSld>
  <p:clrMapOvr>
    <a:masterClrMapping/>
  </p:clrMapOvr>
  <p:transition spd="slow">
    <p:strips dir="ru"/>
  </p:transition>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901700"/>
          </a:xfrm>
        </p:spPr>
        <p:txBody>
          <a:bodyPr/>
          <a:lstStyle/>
          <a:p>
            <a:pPr>
              <a:defRPr/>
            </a:pPr>
            <a:r>
              <a:rPr lang="en-GB" dirty="0"/>
              <a:t>Mycosis fungoides</a:t>
            </a:r>
          </a:p>
        </p:txBody>
      </p:sp>
      <p:sp>
        <p:nvSpPr>
          <p:cNvPr id="3" name="Segnaposto contenuto 2"/>
          <p:cNvSpPr>
            <a:spLocks noGrp="1"/>
          </p:cNvSpPr>
          <p:nvPr>
            <p:ph idx="1"/>
          </p:nvPr>
        </p:nvSpPr>
        <p:spPr>
          <a:xfrm>
            <a:off x="457200" y="1600200"/>
            <a:ext cx="3586163" cy="4525963"/>
          </a:xfrm>
        </p:spPr>
        <p:txBody>
          <a:bodyPr/>
          <a:lstStyle/>
          <a:p>
            <a:pPr>
              <a:defRPr/>
            </a:pPr>
            <a:r>
              <a:rPr lang="en-GB" dirty="0"/>
              <a:t>M:F ratio 1.6-2.1:1</a:t>
            </a:r>
          </a:p>
          <a:p>
            <a:pPr>
              <a:defRPr/>
            </a:pPr>
            <a:r>
              <a:rPr lang="en-GB" dirty="0"/>
              <a:t>Median age 57 (55-60) </a:t>
            </a:r>
            <a:r>
              <a:rPr lang="en-GB" dirty="0" err="1"/>
              <a:t>yrs</a:t>
            </a:r>
            <a:endParaRPr lang="en-GB" dirty="0"/>
          </a:p>
          <a:p>
            <a:pPr>
              <a:defRPr/>
            </a:pPr>
            <a:r>
              <a:rPr lang="en-GB" dirty="0"/>
              <a:t>Paediatric cases recorded</a:t>
            </a:r>
          </a:p>
          <a:p>
            <a:pPr>
              <a:defRPr/>
            </a:pPr>
            <a:r>
              <a:rPr lang="en-US" altLang="it-IT" dirty="0"/>
              <a:t>Cell of origin: resident effector memory T-cell</a:t>
            </a:r>
          </a:p>
          <a:p>
            <a:pPr marL="0" indent="0">
              <a:buFont typeface="Wingdings" panose="05000000000000000000" pitchFamily="2" charset="2"/>
              <a:buNone/>
              <a:defRPr/>
            </a:pPr>
            <a:endParaRPr lang="en-GB" dirty="0"/>
          </a:p>
        </p:txBody>
      </p:sp>
      <p:pic>
        <p:nvPicPr>
          <p:cNvPr id="56324" name="Immagine 3"/>
          <p:cNvPicPr>
            <a:picLocks noChangeAspect="1"/>
          </p:cNvPicPr>
          <p:nvPr/>
        </p:nvPicPr>
        <p:blipFill>
          <a:blip r:embed="rId2" cstate="email">
            <a:lum bright="-20000" contrast="40000"/>
            <a:extLst>
              <a:ext uri="{28A0092B-C50C-407E-A947-70E740481C1C}">
                <a14:useLocalDpi xmlns:a14="http://schemas.microsoft.com/office/drawing/2010/main"/>
              </a:ext>
            </a:extLst>
          </a:blip>
          <a:srcRect/>
          <a:stretch>
            <a:fillRect/>
          </a:stretch>
        </p:blipFill>
        <p:spPr bwMode="auto">
          <a:xfrm>
            <a:off x="4932363" y="1176338"/>
            <a:ext cx="3859212" cy="5370512"/>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8799488"/>
      </p:ext>
    </p:extLst>
  </p:cSld>
  <p:clrMapOvr>
    <a:masterClrMapping/>
  </p:clrMapOvr>
  <p:transition spd="slow">
    <p:strips dir="ru"/>
  </p:transition>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CC9915-D3F1-494F-AC99-2E61914BF738}"/>
              </a:ext>
            </a:extLst>
          </p:cNvPr>
          <p:cNvSpPr>
            <a:spLocks noGrp="1"/>
          </p:cNvSpPr>
          <p:nvPr>
            <p:ph type="title"/>
          </p:nvPr>
        </p:nvSpPr>
        <p:spPr/>
        <p:txBody>
          <a:bodyPr/>
          <a:lstStyle/>
          <a:p>
            <a:endParaRPr lang="en-GB"/>
          </a:p>
        </p:txBody>
      </p:sp>
      <p:sp>
        <p:nvSpPr>
          <p:cNvPr id="3" name="Segnaposto contenuto 2">
            <a:extLst>
              <a:ext uri="{FF2B5EF4-FFF2-40B4-BE49-F238E27FC236}">
                <a16:creationId xmlns:a16="http://schemas.microsoft.com/office/drawing/2014/main" id="{E0DA407C-05A0-4B4C-9A0A-40B8E0754DD5}"/>
              </a:ext>
            </a:extLst>
          </p:cNvPr>
          <p:cNvSpPr>
            <a:spLocks noGrp="1"/>
          </p:cNvSpPr>
          <p:nvPr>
            <p:ph idx="1"/>
          </p:nvPr>
        </p:nvSpPr>
        <p:spPr/>
        <p:txBody>
          <a:bodyPr/>
          <a:lstStyle/>
          <a:p>
            <a:endParaRPr lang="en-GB"/>
          </a:p>
        </p:txBody>
      </p:sp>
      <p:pic>
        <p:nvPicPr>
          <p:cNvPr id="1026" name="Picture 2" descr="Sabati Ematologici della Romagna">
            <a:extLst>
              <a:ext uri="{FF2B5EF4-FFF2-40B4-BE49-F238E27FC236}">
                <a16:creationId xmlns:a16="http://schemas.microsoft.com/office/drawing/2014/main" id="{1F61366D-DA18-4ED5-AEE1-7D681C8FF4C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91780" y="543841"/>
            <a:ext cx="3960440" cy="5770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9301417"/>
      </p:ext>
    </p:extLst>
  </p:cSld>
  <p:clrMapOvr>
    <a:masterClrMapping/>
  </p:clrMapOvr>
  <p:transition spd="slow">
    <p:strips dir="ru"/>
  </p:transition>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Mycosis fungoides</a:t>
            </a:r>
          </a:p>
        </p:txBody>
      </p:sp>
      <p:sp>
        <p:nvSpPr>
          <p:cNvPr id="3" name="Segnaposto contenuto 2"/>
          <p:cNvSpPr>
            <a:spLocks noGrp="1"/>
          </p:cNvSpPr>
          <p:nvPr>
            <p:ph idx="1"/>
          </p:nvPr>
        </p:nvSpPr>
        <p:spPr/>
        <p:txBody>
          <a:bodyPr/>
          <a:lstStyle/>
          <a:p>
            <a:r>
              <a:rPr lang="en-GB" dirty="0"/>
              <a:t>Incidence higher in Black population</a:t>
            </a:r>
          </a:p>
          <a:p>
            <a:r>
              <a:rPr lang="en-GB" dirty="0"/>
              <a:t>WW incidence 5-6 cases per million person-year</a:t>
            </a:r>
          </a:p>
        </p:txBody>
      </p:sp>
      <p:pic>
        <p:nvPicPr>
          <p:cNvPr id="4" name="Immagine 3"/>
          <p:cNvPicPr>
            <a:picLocks noChangeAspect="1"/>
          </p:cNvPicPr>
          <p:nvPr/>
        </p:nvPicPr>
        <p:blipFill>
          <a:blip r:embed="rId2" cstate="email">
            <a:lum bright="-20000" contrast="40000"/>
            <a:extLst>
              <a:ext uri="{28A0092B-C50C-407E-A947-70E740481C1C}">
                <a14:useLocalDpi xmlns:a14="http://schemas.microsoft.com/office/drawing/2010/main"/>
              </a:ext>
            </a:extLst>
          </a:blip>
          <a:stretch>
            <a:fillRect/>
          </a:stretch>
        </p:blipFill>
        <p:spPr>
          <a:xfrm>
            <a:off x="741216" y="3356992"/>
            <a:ext cx="7309057" cy="1672804"/>
          </a:xfrm>
          <a:prstGeom prst="rect">
            <a:avLst/>
          </a:prstGeom>
          <a:ln w="12700">
            <a:solidFill>
              <a:schemeClr val="bg2"/>
            </a:solidFill>
          </a:ln>
        </p:spPr>
      </p:pic>
      <p:sp>
        <p:nvSpPr>
          <p:cNvPr id="5" name="CasellaDiTesto 4"/>
          <p:cNvSpPr txBox="1"/>
          <p:nvPr/>
        </p:nvSpPr>
        <p:spPr>
          <a:xfrm>
            <a:off x="1115616" y="5517232"/>
            <a:ext cx="3644011" cy="369332"/>
          </a:xfrm>
          <a:prstGeom prst="rect">
            <a:avLst/>
          </a:prstGeom>
          <a:noFill/>
        </p:spPr>
        <p:txBody>
          <a:bodyPr wrap="none" rtlCol="0">
            <a:spAutoFit/>
          </a:bodyPr>
          <a:lstStyle/>
          <a:p>
            <a:r>
              <a:rPr lang="en-GB" dirty="0"/>
              <a:t>From Maguire A et al-ACTA DV-2019</a:t>
            </a:r>
          </a:p>
        </p:txBody>
      </p:sp>
    </p:spTree>
    <p:extLst>
      <p:ext uri="{BB962C8B-B14F-4D97-AF65-F5344CB8AC3E}">
        <p14:creationId xmlns:p14="http://schemas.microsoft.com/office/powerpoint/2010/main" val="2434702360"/>
      </p:ext>
    </p:extLst>
  </p:cSld>
  <p:clrMapOvr>
    <a:masterClrMapping/>
  </p:clrMapOvr>
  <p:transition spd="slow">
    <p:strips dir="ru"/>
  </p:transition>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706090"/>
          </a:xfrm>
        </p:spPr>
        <p:txBody>
          <a:bodyPr/>
          <a:lstStyle/>
          <a:p>
            <a:pPr>
              <a:defRPr/>
            </a:pPr>
            <a:r>
              <a:rPr lang="en-GB" dirty="0"/>
              <a:t>Risk factor</a:t>
            </a:r>
          </a:p>
        </p:txBody>
      </p:sp>
      <p:sp>
        <p:nvSpPr>
          <p:cNvPr id="3" name="Segnaposto contenuto 2"/>
          <p:cNvSpPr>
            <a:spLocks noGrp="1"/>
          </p:cNvSpPr>
          <p:nvPr>
            <p:ph idx="1"/>
          </p:nvPr>
        </p:nvSpPr>
        <p:spPr>
          <a:xfrm>
            <a:off x="179388" y="1053406"/>
            <a:ext cx="8641084" cy="1583506"/>
          </a:xfrm>
        </p:spPr>
        <p:txBody>
          <a:bodyPr/>
          <a:lstStyle/>
          <a:p>
            <a:pPr>
              <a:defRPr/>
            </a:pPr>
            <a:r>
              <a:rPr lang="en-GB" sz="2800" dirty="0"/>
              <a:t>Genetic predisposition?</a:t>
            </a:r>
          </a:p>
          <a:p>
            <a:pPr>
              <a:defRPr/>
            </a:pPr>
            <a:r>
              <a:rPr lang="en-GB" sz="2800" dirty="0"/>
              <a:t>Chronic inflammatory disease?</a:t>
            </a:r>
          </a:p>
          <a:p>
            <a:pPr>
              <a:defRPr/>
            </a:pPr>
            <a:r>
              <a:rPr lang="en-GB" sz="2800" dirty="0"/>
              <a:t>Long-term exposure to allergens?</a:t>
            </a:r>
          </a:p>
          <a:p>
            <a:pPr>
              <a:defRPr/>
            </a:pPr>
            <a:endParaRPr lang="en-GB" dirty="0"/>
          </a:p>
        </p:txBody>
      </p:sp>
      <p:pic>
        <p:nvPicPr>
          <p:cNvPr id="4" name="Immagine 3"/>
          <p:cNvPicPr>
            <a:picLocks noChangeAspect="1"/>
          </p:cNvPicPr>
          <p:nvPr/>
        </p:nvPicPr>
        <p:blipFill>
          <a:blip r:embed="rId2" cstate="email">
            <a:lum bright="-20000" contrast="40000"/>
            <a:extLst>
              <a:ext uri="{28A0092B-C50C-407E-A947-70E740481C1C}">
                <a14:useLocalDpi xmlns:a14="http://schemas.microsoft.com/office/drawing/2010/main"/>
              </a:ext>
            </a:extLst>
          </a:blip>
          <a:stretch>
            <a:fillRect/>
          </a:stretch>
        </p:blipFill>
        <p:spPr>
          <a:xfrm>
            <a:off x="5916573" y="1053406"/>
            <a:ext cx="2770227" cy="949505"/>
          </a:xfrm>
          <a:prstGeom prst="rect">
            <a:avLst/>
          </a:prstGeom>
          <a:ln w="12700">
            <a:solidFill>
              <a:schemeClr val="bg2"/>
            </a:solidFill>
          </a:ln>
        </p:spPr>
      </p:pic>
      <p:pic>
        <p:nvPicPr>
          <p:cNvPr id="5" name="Immagine 4"/>
          <p:cNvPicPr>
            <a:picLocks noChangeAspect="1"/>
          </p:cNvPicPr>
          <p:nvPr/>
        </p:nvPicPr>
        <p:blipFill>
          <a:blip r:embed="rId3" cstate="email">
            <a:lum bright="-20000" contrast="40000"/>
            <a:extLst>
              <a:ext uri="{28A0092B-C50C-407E-A947-70E740481C1C}">
                <a14:useLocalDpi xmlns:a14="http://schemas.microsoft.com/office/drawing/2010/main"/>
              </a:ext>
            </a:extLst>
          </a:blip>
          <a:stretch>
            <a:fillRect/>
          </a:stretch>
        </p:blipFill>
        <p:spPr>
          <a:xfrm>
            <a:off x="909382" y="3212976"/>
            <a:ext cx="7325236" cy="2991844"/>
          </a:xfrm>
          <a:prstGeom prst="rect">
            <a:avLst/>
          </a:prstGeom>
          <a:ln w="12700">
            <a:solidFill>
              <a:schemeClr val="bg2"/>
            </a:solidFill>
          </a:ln>
        </p:spPr>
      </p:pic>
    </p:spTree>
    <p:extLst>
      <p:ext uri="{BB962C8B-B14F-4D97-AF65-F5344CB8AC3E}">
        <p14:creationId xmlns:p14="http://schemas.microsoft.com/office/powerpoint/2010/main" val="2479022371"/>
      </p:ext>
    </p:extLst>
  </p:cSld>
  <p:clrMapOvr>
    <a:masterClrMapping/>
  </p:clrMapOvr>
  <p:transition spd="slow">
    <p:strips dir="ru"/>
  </p:transition>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rrowheads="1"/>
          </p:cNvSpPr>
          <p:nvPr>
            <p:ph type="title"/>
          </p:nvPr>
        </p:nvSpPr>
        <p:spPr/>
        <p:txBody>
          <a:bodyPr/>
          <a:lstStyle/>
          <a:p>
            <a:pPr eaLnBrk="1" hangingPunct="1">
              <a:defRPr/>
            </a:pPr>
            <a:r>
              <a:rPr lang="it-IT" altLang="it-IT"/>
              <a:t>MF: clinica</a:t>
            </a:r>
          </a:p>
        </p:txBody>
      </p:sp>
      <p:sp>
        <p:nvSpPr>
          <p:cNvPr id="117763" name="Rectangle 3"/>
          <p:cNvSpPr>
            <a:spLocks noGrp="1" noChangeArrowheads="1"/>
          </p:cNvSpPr>
          <p:nvPr>
            <p:ph type="body" idx="1"/>
          </p:nvPr>
        </p:nvSpPr>
        <p:spPr/>
        <p:txBody>
          <a:bodyPr/>
          <a:lstStyle/>
          <a:p>
            <a:pPr eaLnBrk="1" hangingPunct="1">
              <a:defRPr/>
            </a:pPr>
            <a:r>
              <a:rPr lang="it-IT" altLang="it-IT" dirty="0"/>
              <a:t>Classicamente distinta in 3 stadi (chiazza, placca e tumorale)</a:t>
            </a:r>
          </a:p>
          <a:p>
            <a:pPr eaLnBrk="1" hangingPunct="1">
              <a:defRPr/>
            </a:pPr>
            <a:r>
              <a:rPr lang="it-IT" altLang="it-IT" dirty="0"/>
              <a:t>Sedi: aree non foto-esposte (es. area del costume da bagno)</a:t>
            </a:r>
          </a:p>
          <a:p>
            <a:pPr eaLnBrk="1" hangingPunct="1">
              <a:defRPr/>
            </a:pPr>
            <a:r>
              <a:rPr lang="it-IT" altLang="it-IT" dirty="0"/>
              <a:t>Alopecia (se FMF)</a:t>
            </a:r>
          </a:p>
          <a:p>
            <a:pPr eaLnBrk="1" hangingPunct="1">
              <a:defRPr/>
            </a:pPr>
            <a:r>
              <a:rPr lang="it-IT" altLang="it-IT" dirty="0"/>
              <a:t>Sintomi: prurito</a:t>
            </a:r>
          </a:p>
        </p:txBody>
      </p:sp>
    </p:spTree>
    <p:extLst>
      <p:ext uri="{BB962C8B-B14F-4D97-AF65-F5344CB8AC3E}">
        <p14:creationId xmlns:p14="http://schemas.microsoft.com/office/powerpoint/2010/main" val="3387626131"/>
      </p:ext>
    </p:extLst>
  </p:cSld>
  <p:clrMapOvr>
    <a:masterClrMapping/>
  </p:clrMapOvr>
  <p:transition spd="slow">
    <p:strips dir="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D7DDC7B8-E924-443F-AB8A-20748F6AFD67}"/>
              </a:ext>
            </a:extLst>
          </p:cNvPr>
          <p:cNvSpPr>
            <a:spLocks noGrp="1" noChangeArrowheads="1"/>
          </p:cNvSpPr>
          <p:nvPr>
            <p:ph type="title"/>
          </p:nvPr>
        </p:nvSpPr>
        <p:spPr/>
        <p:txBody>
          <a:bodyPr/>
          <a:lstStyle/>
          <a:p>
            <a:pPr eaLnBrk="1" hangingPunct="1"/>
            <a:r>
              <a:rPr lang="it-IT" altLang="it-IT" b="1">
                <a:solidFill>
                  <a:srgbClr val="FF0000"/>
                </a:solidFill>
              </a:rPr>
              <a:t>Creme</a:t>
            </a:r>
          </a:p>
        </p:txBody>
      </p:sp>
      <p:sp>
        <p:nvSpPr>
          <p:cNvPr id="41987" name="Rectangle 3">
            <a:extLst>
              <a:ext uri="{FF2B5EF4-FFF2-40B4-BE49-F238E27FC236}">
                <a16:creationId xmlns:a16="http://schemas.microsoft.com/office/drawing/2014/main" id="{C95376C3-86A7-40AD-AC42-6F17859E2632}"/>
              </a:ext>
            </a:extLst>
          </p:cNvPr>
          <p:cNvSpPr>
            <a:spLocks noGrp="1" noChangeArrowheads="1"/>
          </p:cNvSpPr>
          <p:nvPr>
            <p:ph type="body" idx="1"/>
          </p:nvPr>
        </p:nvSpPr>
        <p:spPr/>
        <p:txBody>
          <a:bodyPr/>
          <a:lstStyle/>
          <a:p>
            <a:pPr eaLnBrk="1" hangingPunct="1"/>
            <a:r>
              <a:rPr lang="it-IT" altLang="it-IT" b="1" dirty="0">
                <a:solidFill>
                  <a:schemeClr val="accent2"/>
                </a:solidFill>
              </a:rPr>
              <a:t>Creme idrofobiche</a:t>
            </a:r>
          </a:p>
          <a:p>
            <a:pPr eaLnBrk="1" hangingPunct="1"/>
            <a:r>
              <a:rPr lang="it-IT" altLang="it-IT" b="1" dirty="0">
                <a:solidFill>
                  <a:schemeClr val="accent2"/>
                </a:solidFill>
              </a:rPr>
              <a:t>Sostanze molto oleose</a:t>
            </a:r>
          </a:p>
          <a:p>
            <a:pPr eaLnBrk="1" hangingPunct="1"/>
            <a:r>
              <a:rPr lang="it-IT" altLang="it-IT" b="1" dirty="0">
                <a:solidFill>
                  <a:schemeClr val="accent2"/>
                </a:solidFill>
              </a:rPr>
              <a:t>Molto diffusibili</a:t>
            </a:r>
          </a:p>
          <a:p>
            <a:pPr eaLnBrk="1" hangingPunct="1"/>
            <a:r>
              <a:rPr lang="it-IT" altLang="it-IT" b="1" dirty="0">
                <a:solidFill>
                  <a:schemeClr val="accent2"/>
                </a:solidFill>
              </a:rPr>
              <a:t>Creano una barriera protettiva sulla cute</a:t>
            </a:r>
          </a:p>
          <a:p>
            <a:pPr eaLnBrk="1" hangingPunct="1"/>
            <a:r>
              <a:rPr lang="it-IT" altLang="it-IT" b="1" dirty="0">
                <a:solidFill>
                  <a:schemeClr val="accent2"/>
                </a:solidFill>
              </a:rPr>
              <a:t>Riducono la perdita d’acqua</a:t>
            </a:r>
          </a:p>
          <a:p>
            <a:pPr eaLnBrk="1" hangingPunct="1"/>
            <a:r>
              <a:rPr lang="it-IT" altLang="it-IT" b="1" dirty="0">
                <a:solidFill>
                  <a:schemeClr val="accent2"/>
                </a:solidFill>
              </a:rPr>
              <a:t>Ideali per somministrare farmaci liposolubili</a:t>
            </a:r>
          </a:p>
        </p:txBody>
      </p:sp>
    </p:spTree>
    <p:extLst>
      <p:ext uri="{BB962C8B-B14F-4D97-AF65-F5344CB8AC3E}">
        <p14:creationId xmlns:p14="http://schemas.microsoft.com/office/powerpoint/2010/main" val="2677578383"/>
      </p:ext>
    </p:extLst>
  </p:cSld>
  <p:clrMapOvr>
    <a:masterClrMapping/>
  </p:clrMapOvr>
  <p:transition spd="slow">
    <p:strips dir="ru"/>
  </p:transition>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rrowheads="1"/>
          </p:cNvSpPr>
          <p:nvPr>
            <p:ph type="title"/>
          </p:nvPr>
        </p:nvSpPr>
        <p:spPr>
          <a:xfrm>
            <a:off x="457200" y="115888"/>
            <a:ext cx="8229600" cy="1143000"/>
          </a:xfrm>
        </p:spPr>
        <p:txBody>
          <a:bodyPr/>
          <a:lstStyle/>
          <a:p>
            <a:pPr eaLnBrk="1" hangingPunct="1">
              <a:defRPr/>
            </a:pPr>
            <a:r>
              <a:rPr lang="it-IT" altLang="it-IT"/>
              <a:t>MF: varianti</a:t>
            </a:r>
          </a:p>
        </p:txBody>
      </p:sp>
      <p:sp>
        <p:nvSpPr>
          <p:cNvPr id="119811" name="Rectangle 3"/>
          <p:cNvSpPr>
            <a:spLocks noGrp="1" noChangeArrowheads="1"/>
          </p:cNvSpPr>
          <p:nvPr>
            <p:ph type="body" idx="1"/>
          </p:nvPr>
        </p:nvSpPr>
        <p:spPr>
          <a:xfrm>
            <a:off x="457200" y="1484313"/>
            <a:ext cx="3898900" cy="4525962"/>
          </a:xfrm>
        </p:spPr>
        <p:txBody>
          <a:bodyPr/>
          <a:lstStyle/>
          <a:p>
            <a:pPr eaLnBrk="1" hangingPunct="1">
              <a:defRPr/>
            </a:pPr>
            <a:r>
              <a:rPr lang="it-IT" altLang="it-IT" dirty="0"/>
              <a:t>MF </a:t>
            </a:r>
            <a:r>
              <a:rPr lang="it-IT" altLang="it-IT" dirty="0" err="1"/>
              <a:t>follicolotropa</a:t>
            </a:r>
            <a:r>
              <a:rPr lang="it-IT" altLang="it-IT" dirty="0"/>
              <a:t> (prognosi sfavorevole..)</a:t>
            </a:r>
          </a:p>
          <a:p>
            <a:pPr eaLnBrk="1" hangingPunct="1">
              <a:defRPr/>
            </a:pPr>
            <a:r>
              <a:rPr lang="it-IT" altLang="it-IT" dirty="0"/>
              <a:t>MF </a:t>
            </a:r>
            <a:r>
              <a:rPr lang="it-IT" altLang="it-IT" dirty="0" err="1"/>
              <a:t>siringotropa</a:t>
            </a:r>
            <a:endParaRPr lang="it-IT" altLang="it-IT" dirty="0"/>
          </a:p>
          <a:p>
            <a:pPr eaLnBrk="1" hangingPunct="1">
              <a:defRPr/>
            </a:pPr>
            <a:r>
              <a:rPr lang="it-IT" altLang="it-IT" dirty="0" err="1"/>
              <a:t>Reticolosi</a:t>
            </a:r>
            <a:r>
              <a:rPr lang="it-IT" altLang="it-IT" dirty="0"/>
              <a:t> </a:t>
            </a:r>
            <a:r>
              <a:rPr lang="it-IT" altLang="it-IT" dirty="0" err="1"/>
              <a:t>pagetoide</a:t>
            </a:r>
            <a:r>
              <a:rPr lang="it-IT" altLang="it-IT" dirty="0"/>
              <a:t> (prognosi ottima..)</a:t>
            </a:r>
          </a:p>
          <a:p>
            <a:pPr eaLnBrk="1" hangingPunct="1">
              <a:defRPr/>
            </a:pPr>
            <a:r>
              <a:rPr lang="it-IT" altLang="it-IT" dirty="0" err="1"/>
              <a:t>Granulomatous</a:t>
            </a:r>
            <a:r>
              <a:rPr lang="it-IT" altLang="it-IT" dirty="0"/>
              <a:t> </a:t>
            </a:r>
            <a:r>
              <a:rPr lang="it-IT" altLang="it-IT" dirty="0" err="1"/>
              <a:t>slack</a:t>
            </a:r>
            <a:r>
              <a:rPr lang="it-IT" altLang="it-IT" dirty="0"/>
              <a:t> </a:t>
            </a:r>
            <a:r>
              <a:rPr lang="it-IT" altLang="it-IT" dirty="0" err="1"/>
              <a:t>skin</a:t>
            </a:r>
            <a:r>
              <a:rPr lang="it-IT" altLang="it-IT" dirty="0"/>
              <a:t> </a:t>
            </a:r>
          </a:p>
        </p:txBody>
      </p:sp>
      <p:pic>
        <p:nvPicPr>
          <p:cNvPr id="59396"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84888" y="5084763"/>
            <a:ext cx="2732087" cy="1512887"/>
          </a:xfrm>
          <a:prstGeom prst="rect">
            <a:avLst/>
          </a:prstGeom>
          <a:noFill/>
          <a:ln w="1270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397"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72225" y="3357563"/>
            <a:ext cx="2376488" cy="1560512"/>
          </a:xfrm>
          <a:prstGeom prst="rect">
            <a:avLst/>
          </a:prstGeom>
          <a:noFill/>
          <a:ln w="1270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398" name="Picture 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380288" y="1525588"/>
            <a:ext cx="1338262" cy="175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399" name="Picture 7" descr="DSC_0048"/>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932363" y="1660525"/>
            <a:ext cx="2112962" cy="1408113"/>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4688087"/>
      </p:ext>
    </p:extLst>
  </p:cSld>
  <p:clrMapOvr>
    <a:masterClrMapping/>
  </p:clrMapOvr>
  <p:transition spd="slow">
    <p:strips dir="ru"/>
  </p:transition>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lum bright="-12000" contrast="40000"/>
            <a:extLst>
              <a:ext uri="{28A0092B-C50C-407E-A947-70E740481C1C}">
                <a14:useLocalDpi xmlns:a14="http://schemas.microsoft.com/office/drawing/2010/main"/>
              </a:ext>
            </a:extLst>
          </a:blip>
          <a:stretch>
            <a:fillRect/>
          </a:stretch>
        </p:blipFill>
        <p:spPr>
          <a:xfrm>
            <a:off x="827584" y="476672"/>
            <a:ext cx="7502937" cy="5832648"/>
          </a:xfrm>
          <a:prstGeom prst="rect">
            <a:avLst/>
          </a:prstGeom>
          <a:ln w="12700">
            <a:solidFill>
              <a:schemeClr val="bg2"/>
            </a:solidFill>
          </a:ln>
        </p:spPr>
      </p:pic>
    </p:spTree>
    <p:extLst>
      <p:ext uri="{BB962C8B-B14F-4D97-AF65-F5344CB8AC3E}">
        <p14:creationId xmlns:p14="http://schemas.microsoft.com/office/powerpoint/2010/main" val="4234116549"/>
      </p:ext>
    </p:extLst>
  </p:cSld>
  <p:clrMapOvr>
    <a:masterClrMapping/>
  </p:clrMapOvr>
  <p:transition spd="slow">
    <p:strips dir="ru"/>
  </p:transition>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GIORGIA-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4013" y="476250"/>
            <a:ext cx="4217987" cy="2811463"/>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62467" name="Rectangle 3"/>
          <p:cNvSpPr>
            <a:spLocks noChangeArrowheads="1"/>
          </p:cNvSpPr>
          <p:nvPr/>
        </p:nvSpPr>
        <p:spPr bwMode="auto">
          <a:xfrm rot="1005983">
            <a:off x="908050" y="1989138"/>
            <a:ext cx="431800" cy="287337"/>
          </a:xfrm>
          <a:prstGeom prst="rect">
            <a:avLst/>
          </a:prstGeom>
          <a:solidFill>
            <a:schemeClr val="bg2"/>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eaLnBrk="1" hangingPunct="1">
              <a:spcBef>
                <a:spcPct val="0"/>
              </a:spcBef>
              <a:buClrTx/>
              <a:buSzTx/>
              <a:buFontTx/>
              <a:buNone/>
            </a:pPr>
            <a:endParaRPr lang="it-IT" altLang="it-IT" sz="1800"/>
          </a:p>
        </p:txBody>
      </p:sp>
      <p:pic>
        <p:nvPicPr>
          <p:cNvPr id="62468" name="Picture 4" descr="GIORGIA-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95963" y="430213"/>
            <a:ext cx="3022600" cy="2854325"/>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62469" name="Picture 5" descr="DSC_008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4013" y="3571875"/>
            <a:ext cx="4217987" cy="2811463"/>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62470" name="Rectangle 6"/>
          <p:cNvSpPr>
            <a:spLocks noChangeArrowheads="1"/>
          </p:cNvSpPr>
          <p:nvPr/>
        </p:nvSpPr>
        <p:spPr bwMode="auto">
          <a:xfrm rot="836686">
            <a:off x="1906588" y="2276475"/>
            <a:ext cx="928687" cy="288925"/>
          </a:xfrm>
          <a:prstGeom prst="rect">
            <a:avLst/>
          </a:prstGeom>
          <a:solidFill>
            <a:schemeClr val="bg2"/>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eaLnBrk="1" hangingPunct="1">
              <a:spcBef>
                <a:spcPct val="0"/>
              </a:spcBef>
              <a:buClrTx/>
              <a:buSzTx/>
              <a:buFontTx/>
              <a:buNone/>
            </a:pPr>
            <a:endParaRPr lang="it-IT" altLang="it-IT" sz="1800"/>
          </a:p>
        </p:txBody>
      </p:sp>
      <p:sp>
        <p:nvSpPr>
          <p:cNvPr id="62471" name="Rectangle 7"/>
          <p:cNvSpPr>
            <a:spLocks noChangeArrowheads="1"/>
          </p:cNvSpPr>
          <p:nvPr/>
        </p:nvSpPr>
        <p:spPr bwMode="auto">
          <a:xfrm>
            <a:off x="1835150" y="5803900"/>
            <a:ext cx="1223963" cy="360363"/>
          </a:xfrm>
          <a:prstGeom prst="rect">
            <a:avLst/>
          </a:prstGeom>
          <a:solidFill>
            <a:schemeClr val="bg2"/>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eaLnBrk="1" hangingPunct="1">
              <a:spcBef>
                <a:spcPct val="0"/>
              </a:spcBef>
              <a:buClrTx/>
              <a:buSzTx/>
              <a:buFontTx/>
              <a:buNone/>
            </a:pPr>
            <a:endParaRPr lang="it-IT" altLang="it-IT" sz="1800"/>
          </a:p>
        </p:txBody>
      </p:sp>
      <p:sp>
        <p:nvSpPr>
          <p:cNvPr id="62472" name="Rectangle 8"/>
          <p:cNvSpPr>
            <a:spLocks noChangeArrowheads="1"/>
          </p:cNvSpPr>
          <p:nvPr/>
        </p:nvSpPr>
        <p:spPr bwMode="auto">
          <a:xfrm>
            <a:off x="393700" y="5661025"/>
            <a:ext cx="577850" cy="287338"/>
          </a:xfrm>
          <a:prstGeom prst="rect">
            <a:avLst/>
          </a:prstGeom>
          <a:solidFill>
            <a:schemeClr val="bg2"/>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eaLnBrk="1" hangingPunct="1">
              <a:spcBef>
                <a:spcPct val="0"/>
              </a:spcBef>
              <a:buClrTx/>
              <a:buSzTx/>
              <a:buFontTx/>
              <a:buNone/>
            </a:pPr>
            <a:endParaRPr lang="it-IT" altLang="it-IT" sz="1800"/>
          </a:p>
        </p:txBody>
      </p:sp>
      <p:pic>
        <p:nvPicPr>
          <p:cNvPr id="62473" name="Picture 9" descr="DSC_0180"/>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195888" y="3500438"/>
            <a:ext cx="3624262" cy="3024187"/>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5781210"/>
      </p:ext>
    </p:extLst>
  </p:cSld>
  <p:clrMapOvr>
    <a:masterClrMapping/>
  </p:clrMapOvr>
  <p:transition spd="slow">
    <p:strips dir="ru"/>
  </p:transition>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DSC_0399-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0825" y="476250"/>
            <a:ext cx="4217988" cy="2811463"/>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63491" name="Picture 3" descr="DSC_0405-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75188" y="476250"/>
            <a:ext cx="4217987" cy="2811463"/>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63492" name="Picture 4" descr="DSC_0402-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0825" y="3573463"/>
            <a:ext cx="4217988" cy="2811462"/>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63493" name="Picture 5" descr="DSC_0400-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716463" y="3573463"/>
            <a:ext cx="4217987" cy="2811462"/>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1130582"/>
      </p:ext>
    </p:extLst>
  </p:cSld>
  <p:clrMapOvr>
    <a:masterClrMapping/>
  </p:clrMapOvr>
  <p:transition spd="slow">
    <p:strips dir="ru"/>
  </p:transition>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DSCF13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82675" y="836613"/>
            <a:ext cx="3292475" cy="2470150"/>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64515" name="Picture 3" descr="DSCF135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51413" y="2328863"/>
            <a:ext cx="3292475" cy="2468562"/>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64516" name="Picture 4" descr="DSCF135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82675" y="3717925"/>
            <a:ext cx="3292475" cy="2470150"/>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64517" name="Rectangle 5"/>
          <p:cNvSpPr>
            <a:spLocks noChangeArrowheads="1"/>
          </p:cNvSpPr>
          <p:nvPr/>
        </p:nvSpPr>
        <p:spPr bwMode="auto">
          <a:xfrm>
            <a:off x="2162175" y="1628775"/>
            <a:ext cx="431800" cy="144463"/>
          </a:xfrm>
          <a:prstGeom prst="rect">
            <a:avLst/>
          </a:prstGeom>
          <a:solidFill>
            <a:schemeClr val="bg2"/>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eaLnBrk="1" hangingPunct="1">
              <a:spcBef>
                <a:spcPct val="0"/>
              </a:spcBef>
              <a:buClrTx/>
              <a:buSzTx/>
              <a:buFontTx/>
              <a:buNone/>
            </a:pPr>
            <a:endParaRPr lang="it-IT" altLang="it-IT" sz="1800"/>
          </a:p>
        </p:txBody>
      </p:sp>
      <p:sp>
        <p:nvSpPr>
          <p:cNvPr id="64518" name="Rectangle 6"/>
          <p:cNvSpPr>
            <a:spLocks noChangeArrowheads="1"/>
          </p:cNvSpPr>
          <p:nvPr/>
        </p:nvSpPr>
        <p:spPr bwMode="auto">
          <a:xfrm>
            <a:off x="3098800" y="1628775"/>
            <a:ext cx="431800" cy="144463"/>
          </a:xfrm>
          <a:prstGeom prst="rect">
            <a:avLst/>
          </a:prstGeom>
          <a:solidFill>
            <a:schemeClr val="bg2"/>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eaLnBrk="1" hangingPunct="1">
              <a:spcBef>
                <a:spcPct val="0"/>
              </a:spcBef>
              <a:buClrTx/>
              <a:buSzTx/>
              <a:buFontTx/>
              <a:buNone/>
            </a:pPr>
            <a:endParaRPr lang="it-IT" altLang="it-IT" sz="1800"/>
          </a:p>
        </p:txBody>
      </p:sp>
      <p:sp>
        <p:nvSpPr>
          <p:cNvPr id="64519" name="Rectangle 7"/>
          <p:cNvSpPr>
            <a:spLocks noChangeArrowheads="1"/>
          </p:cNvSpPr>
          <p:nvPr/>
        </p:nvSpPr>
        <p:spPr bwMode="auto">
          <a:xfrm>
            <a:off x="3316288" y="4652963"/>
            <a:ext cx="358775" cy="144462"/>
          </a:xfrm>
          <a:prstGeom prst="rect">
            <a:avLst/>
          </a:prstGeom>
          <a:solidFill>
            <a:schemeClr val="bg2"/>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eaLnBrk="1" hangingPunct="1">
              <a:spcBef>
                <a:spcPct val="0"/>
              </a:spcBef>
              <a:buClrTx/>
              <a:buSzTx/>
              <a:buFontTx/>
              <a:buNone/>
            </a:pPr>
            <a:endParaRPr lang="it-IT" altLang="it-IT" sz="1800"/>
          </a:p>
        </p:txBody>
      </p:sp>
      <p:sp>
        <p:nvSpPr>
          <p:cNvPr id="64520" name="Rectangle 8"/>
          <p:cNvSpPr>
            <a:spLocks noChangeArrowheads="1"/>
          </p:cNvSpPr>
          <p:nvPr/>
        </p:nvSpPr>
        <p:spPr bwMode="auto">
          <a:xfrm>
            <a:off x="5311775" y="3695700"/>
            <a:ext cx="792163" cy="144463"/>
          </a:xfrm>
          <a:prstGeom prst="rect">
            <a:avLst/>
          </a:prstGeom>
          <a:solidFill>
            <a:schemeClr val="bg2"/>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eaLnBrk="1" hangingPunct="1">
              <a:spcBef>
                <a:spcPct val="0"/>
              </a:spcBef>
              <a:buClrTx/>
              <a:buSzTx/>
              <a:buFontTx/>
              <a:buNone/>
            </a:pPr>
            <a:endParaRPr lang="it-IT" altLang="it-IT" sz="1800"/>
          </a:p>
        </p:txBody>
      </p:sp>
      <p:sp>
        <p:nvSpPr>
          <p:cNvPr id="64521" name="Rectangle 9"/>
          <p:cNvSpPr>
            <a:spLocks noChangeArrowheads="1"/>
          </p:cNvSpPr>
          <p:nvPr/>
        </p:nvSpPr>
        <p:spPr bwMode="auto">
          <a:xfrm>
            <a:off x="7327900" y="3624263"/>
            <a:ext cx="576263" cy="158750"/>
          </a:xfrm>
          <a:prstGeom prst="rect">
            <a:avLst/>
          </a:prstGeom>
          <a:solidFill>
            <a:schemeClr val="bg2"/>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eaLnBrk="1" hangingPunct="1">
              <a:spcBef>
                <a:spcPct val="0"/>
              </a:spcBef>
              <a:buClrTx/>
              <a:buSzTx/>
              <a:buFontTx/>
              <a:buNone/>
            </a:pPr>
            <a:endParaRPr lang="it-IT" altLang="it-IT" sz="1800"/>
          </a:p>
        </p:txBody>
      </p:sp>
    </p:spTree>
    <p:extLst>
      <p:ext uri="{BB962C8B-B14F-4D97-AF65-F5344CB8AC3E}">
        <p14:creationId xmlns:p14="http://schemas.microsoft.com/office/powerpoint/2010/main" val="3502794336"/>
      </p:ext>
    </p:extLst>
  </p:cSld>
  <p:clrMapOvr>
    <a:masterClrMapping/>
  </p:clrMapOvr>
  <p:transition spd="slow">
    <p:strips dir="ru"/>
  </p:transition>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DSC_032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43213" y="4005263"/>
            <a:ext cx="3516312" cy="2344737"/>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65539" name="Picture 3" descr="DSC_045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13325" y="795338"/>
            <a:ext cx="3519488" cy="2346325"/>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65540" name="Picture 4" descr="DSC_006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9750" y="765175"/>
            <a:ext cx="3508375" cy="2338388"/>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435210"/>
      </p:ext>
    </p:extLst>
  </p:cSld>
  <p:clrMapOvr>
    <a:masterClrMapping/>
  </p:clrMapOvr>
  <p:transition spd="slow">
    <p:strips dir="ru"/>
  </p:transition>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rrowheads="1"/>
          </p:cNvSpPr>
          <p:nvPr>
            <p:ph type="title"/>
          </p:nvPr>
        </p:nvSpPr>
        <p:spPr>
          <a:xfrm>
            <a:off x="468313" y="260350"/>
            <a:ext cx="8229600" cy="1143000"/>
          </a:xfrm>
        </p:spPr>
        <p:txBody>
          <a:bodyPr/>
          <a:lstStyle/>
          <a:p>
            <a:pPr eaLnBrk="1" hangingPunct="1">
              <a:defRPr/>
            </a:pPr>
            <a:r>
              <a:rPr lang="it-IT" altLang="it-IT"/>
              <a:t>MF: istologia</a:t>
            </a:r>
          </a:p>
        </p:txBody>
      </p:sp>
      <p:sp>
        <p:nvSpPr>
          <p:cNvPr id="125955" name="Rectangle 3"/>
          <p:cNvSpPr>
            <a:spLocks noGrp="1" noChangeArrowheads="1"/>
          </p:cNvSpPr>
          <p:nvPr>
            <p:ph type="body" idx="1"/>
          </p:nvPr>
        </p:nvSpPr>
        <p:spPr/>
        <p:txBody>
          <a:bodyPr/>
          <a:lstStyle/>
          <a:p>
            <a:pPr eaLnBrk="1" hangingPunct="1">
              <a:lnSpc>
                <a:spcPct val="90000"/>
              </a:lnSpc>
              <a:defRPr/>
            </a:pPr>
            <a:r>
              <a:rPr lang="it-IT" altLang="it-IT" sz="2800" dirty="0"/>
              <a:t>Stadio in chiazza: infiltrato lichenoide disposto su un derma fibrotico ed ispessito. Rare cellule atipiche localizzate nel derma papillare, micro-ascessi di </a:t>
            </a:r>
            <a:r>
              <a:rPr lang="it-IT" altLang="it-IT" sz="2800" dirty="0" err="1"/>
              <a:t>Pautrier</a:t>
            </a:r>
            <a:endParaRPr lang="it-IT" altLang="it-IT" sz="2800" dirty="0"/>
          </a:p>
          <a:p>
            <a:pPr eaLnBrk="1" hangingPunct="1">
              <a:lnSpc>
                <a:spcPct val="90000"/>
              </a:lnSpc>
              <a:defRPr/>
            </a:pPr>
            <a:r>
              <a:rPr lang="it-IT" altLang="it-IT" sz="2800" dirty="0"/>
              <a:t>Stadio in placca: </a:t>
            </a:r>
            <a:r>
              <a:rPr lang="it-IT" altLang="it-IT" sz="2800" dirty="0" err="1"/>
              <a:t>epidermotropismo</a:t>
            </a:r>
            <a:r>
              <a:rPr lang="it-IT" altLang="it-IT" sz="2800" dirty="0"/>
              <a:t> più pronunciato, minori micro-ascessi di </a:t>
            </a:r>
            <a:r>
              <a:rPr lang="it-IT" altLang="it-IT" sz="2800" dirty="0" err="1"/>
              <a:t>Pautrier</a:t>
            </a:r>
            <a:endParaRPr lang="it-IT" altLang="it-IT" sz="2800" dirty="0"/>
          </a:p>
          <a:p>
            <a:pPr eaLnBrk="1" hangingPunct="1">
              <a:lnSpc>
                <a:spcPct val="90000"/>
              </a:lnSpc>
              <a:defRPr/>
            </a:pPr>
            <a:r>
              <a:rPr lang="it-IT" altLang="it-IT" sz="2800" dirty="0" err="1"/>
              <a:t>Tumor</a:t>
            </a:r>
            <a:r>
              <a:rPr lang="it-IT" altLang="it-IT" sz="2800" dirty="0"/>
              <a:t> stage: Perdita dell’</a:t>
            </a:r>
            <a:r>
              <a:rPr lang="it-IT" altLang="it-IT" sz="2800" dirty="0" err="1"/>
              <a:t>epidermotropismo</a:t>
            </a:r>
            <a:r>
              <a:rPr lang="it-IT" altLang="it-IT" sz="2800" dirty="0"/>
              <a:t>, con interessamento dello strato sottocutaneo e del pannicolo adiposo. Aumento del numero di cellule neoplastiche, con possibile evoluzione verso una T-MF (se cellule CD30+&gt; 25%, prognosi sfavorevole)</a:t>
            </a:r>
          </a:p>
          <a:p>
            <a:pPr eaLnBrk="1" hangingPunct="1">
              <a:lnSpc>
                <a:spcPct val="90000"/>
              </a:lnSpc>
              <a:defRPr/>
            </a:pPr>
            <a:endParaRPr lang="it-IT" altLang="it-IT" sz="2800" dirty="0"/>
          </a:p>
        </p:txBody>
      </p:sp>
      <p:sp>
        <p:nvSpPr>
          <p:cNvPr id="2" name="Freccia a destra 1"/>
          <p:cNvSpPr/>
          <p:nvPr/>
        </p:nvSpPr>
        <p:spPr>
          <a:xfrm>
            <a:off x="251520" y="1671811"/>
            <a:ext cx="576064" cy="360040"/>
          </a:xfrm>
          <a:prstGeom prst="rightArrow">
            <a:avLst/>
          </a:prstGeom>
          <a:solidFill>
            <a:srgbClr val="0070C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Freccia a destra 4"/>
          <p:cNvSpPr/>
          <p:nvPr/>
        </p:nvSpPr>
        <p:spPr>
          <a:xfrm>
            <a:off x="253302" y="3248980"/>
            <a:ext cx="576064" cy="360040"/>
          </a:xfrm>
          <a:prstGeom prst="rightArrow">
            <a:avLst/>
          </a:prstGeom>
          <a:solidFill>
            <a:srgbClr val="0070C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ccia a destra 5"/>
          <p:cNvSpPr/>
          <p:nvPr/>
        </p:nvSpPr>
        <p:spPr>
          <a:xfrm>
            <a:off x="251520" y="4149080"/>
            <a:ext cx="576064" cy="360040"/>
          </a:xfrm>
          <a:prstGeom prst="rightArrow">
            <a:avLst/>
          </a:prstGeom>
          <a:solidFill>
            <a:srgbClr val="0070C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60720255"/>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lum bright="-20000" contrast="40000"/>
            <a:extLst>
              <a:ext uri="{28A0092B-C50C-407E-A947-70E740481C1C}">
                <a14:useLocalDpi xmlns:a14="http://schemas.microsoft.com/office/drawing/2010/main"/>
              </a:ext>
            </a:extLst>
          </a:blip>
          <a:stretch>
            <a:fillRect/>
          </a:stretch>
        </p:blipFill>
        <p:spPr>
          <a:xfrm>
            <a:off x="683568" y="548680"/>
            <a:ext cx="7964582" cy="4752528"/>
          </a:xfrm>
          <a:prstGeom prst="rect">
            <a:avLst/>
          </a:prstGeom>
          <a:ln w="12700">
            <a:solidFill>
              <a:schemeClr val="bg2"/>
            </a:solidFill>
          </a:ln>
        </p:spPr>
      </p:pic>
    </p:spTree>
    <p:extLst>
      <p:ext uri="{BB962C8B-B14F-4D97-AF65-F5344CB8AC3E}">
        <p14:creationId xmlns:p14="http://schemas.microsoft.com/office/powerpoint/2010/main" val="3126128064"/>
      </p:ext>
    </p:extLst>
  </p:cSld>
  <p:clrMapOvr>
    <a:masterClrMapping/>
  </p:clrMapOvr>
  <p:transition spd="slow">
    <p:strips dir="ru"/>
  </p:transition>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2" cstate="email">
            <a:lum bright="-20000" contrast="40000"/>
            <a:extLst>
              <a:ext uri="{28A0092B-C50C-407E-A947-70E740481C1C}">
                <a14:useLocalDpi xmlns:a14="http://schemas.microsoft.com/office/drawing/2010/main"/>
              </a:ext>
            </a:extLst>
          </a:blip>
          <a:srcRect r="1188"/>
          <a:stretch/>
        </p:blipFill>
        <p:spPr>
          <a:xfrm>
            <a:off x="395536" y="764704"/>
            <a:ext cx="8517519" cy="5184576"/>
          </a:xfrm>
          <a:prstGeom prst="rect">
            <a:avLst/>
          </a:prstGeom>
          <a:ln w="12700">
            <a:solidFill>
              <a:schemeClr val="bg2"/>
            </a:solidFill>
          </a:ln>
        </p:spPr>
      </p:pic>
    </p:spTree>
    <p:extLst>
      <p:ext uri="{BB962C8B-B14F-4D97-AF65-F5344CB8AC3E}">
        <p14:creationId xmlns:p14="http://schemas.microsoft.com/office/powerpoint/2010/main" val="3307982375"/>
      </p:ext>
    </p:extLst>
  </p:cSld>
  <p:clrMapOvr>
    <a:masterClrMapping/>
  </p:clrMapOvr>
  <p:transition spd="slow">
    <p:strips dir="ru"/>
  </p:transition>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email">
            <a:lum bright="-20000" contrast="40000"/>
            <a:extLst>
              <a:ext uri="{28A0092B-C50C-407E-A947-70E740481C1C}">
                <a14:useLocalDpi xmlns:a14="http://schemas.microsoft.com/office/drawing/2010/main"/>
              </a:ext>
            </a:extLst>
          </a:blip>
          <a:stretch>
            <a:fillRect/>
          </a:stretch>
        </p:blipFill>
        <p:spPr>
          <a:xfrm>
            <a:off x="107503" y="1101000"/>
            <a:ext cx="8928993" cy="4656000"/>
          </a:xfrm>
          <a:prstGeom prst="rect">
            <a:avLst/>
          </a:prstGeom>
          <a:ln w="12700">
            <a:solidFill>
              <a:schemeClr val="bg2"/>
            </a:solidFill>
          </a:ln>
        </p:spPr>
      </p:pic>
    </p:spTree>
    <p:extLst>
      <p:ext uri="{BB962C8B-B14F-4D97-AF65-F5344CB8AC3E}">
        <p14:creationId xmlns:p14="http://schemas.microsoft.com/office/powerpoint/2010/main" val="4291843056"/>
      </p:ext>
    </p:extLst>
  </p:cSld>
  <p:clrMapOvr>
    <a:masterClrMapping/>
  </p:clrMapOvr>
  <p:transition spd="slow">
    <p:strips dir="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D7DDC7B8-E924-443F-AB8A-20748F6AFD67}"/>
              </a:ext>
            </a:extLst>
          </p:cNvPr>
          <p:cNvSpPr>
            <a:spLocks noGrp="1" noChangeArrowheads="1"/>
          </p:cNvSpPr>
          <p:nvPr>
            <p:ph type="title"/>
          </p:nvPr>
        </p:nvSpPr>
        <p:spPr/>
        <p:txBody>
          <a:bodyPr/>
          <a:lstStyle/>
          <a:p>
            <a:pPr eaLnBrk="1" hangingPunct="1"/>
            <a:r>
              <a:rPr lang="it-IT" altLang="it-IT" b="1">
                <a:solidFill>
                  <a:srgbClr val="FF0000"/>
                </a:solidFill>
              </a:rPr>
              <a:t>Creme</a:t>
            </a:r>
          </a:p>
        </p:txBody>
      </p:sp>
      <p:sp>
        <p:nvSpPr>
          <p:cNvPr id="41987" name="Rectangle 3">
            <a:extLst>
              <a:ext uri="{FF2B5EF4-FFF2-40B4-BE49-F238E27FC236}">
                <a16:creationId xmlns:a16="http://schemas.microsoft.com/office/drawing/2014/main" id="{C95376C3-86A7-40AD-AC42-6F17859E2632}"/>
              </a:ext>
            </a:extLst>
          </p:cNvPr>
          <p:cNvSpPr>
            <a:spLocks noGrp="1" noChangeArrowheads="1"/>
          </p:cNvSpPr>
          <p:nvPr>
            <p:ph type="body" idx="1"/>
          </p:nvPr>
        </p:nvSpPr>
        <p:spPr/>
        <p:txBody>
          <a:bodyPr/>
          <a:lstStyle/>
          <a:p>
            <a:pPr eaLnBrk="1" hangingPunct="1"/>
            <a:r>
              <a:rPr lang="it-IT" altLang="it-IT" b="1" dirty="0">
                <a:solidFill>
                  <a:schemeClr val="accent2"/>
                </a:solidFill>
              </a:rPr>
              <a:t>Creme </a:t>
            </a:r>
            <a:r>
              <a:rPr lang="it-IT" altLang="it-IT" b="1" dirty="0" err="1">
                <a:solidFill>
                  <a:schemeClr val="accent2"/>
                </a:solidFill>
              </a:rPr>
              <a:t>idrofiliche</a:t>
            </a:r>
            <a:endParaRPr lang="it-IT" altLang="it-IT" b="1" dirty="0">
              <a:solidFill>
                <a:schemeClr val="accent2"/>
              </a:solidFill>
            </a:endParaRPr>
          </a:p>
          <a:p>
            <a:pPr eaLnBrk="1" hangingPunct="1"/>
            <a:r>
              <a:rPr lang="it-IT" altLang="it-IT" b="1" dirty="0">
                <a:solidFill>
                  <a:schemeClr val="accent2"/>
                </a:solidFill>
              </a:rPr>
              <a:t>Creme acquose</a:t>
            </a:r>
          </a:p>
          <a:p>
            <a:pPr eaLnBrk="1" hangingPunct="1"/>
            <a:r>
              <a:rPr lang="it-IT" altLang="it-IT" b="1" dirty="0">
                <a:solidFill>
                  <a:schemeClr val="accent2"/>
                </a:solidFill>
              </a:rPr>
              <a:t>Fase esterna idrofila che favorisce la penetrazione del farmaco</a:t>
            </a:r>
          </a:p>
          <a:p>
            <a:pPr eaLnBrk="1" hangingPunct="1"/>
            <a:r>
              <a:rPr lang="it-IT" altLang="it-IT" b="1" dirty="0">
                <a:solidFill>
                  <a:schemeClr val="accent2"/>
                </a:solidFill>
              </a:rPr>
              <a:t>Indicate per lesioni secche</a:t>
            </a:r>
          </a:p>
          <a:p>
            <a:pPr eaLnBrk="1" hangingPunct="1"/>
            <a:r>
              <a:rPr lang="it-IT" altLang="it-IT" b="1" dirty="0">
                <a:solidFill>
                  <a:schemeClr val="accent2"/>
                </a:solidFill>
              </a:rPr>
              <a:t>Aumentano lievemente l’idratazione</a:t>
            </a:r>
          </a:p>
          <a:p>
            <a:pPr marL="0" indent="0" eaLnBrk="1" hangingPunct="1">
              <a:buNone/>
            </a:pPr>
            <a:endParaRPr lang="it-IT" altLang="it-IT" b="1" dirty="0">
              <a:solidFill>
                <a:schemeClr val="accent2"/>
              </a:solidFill>
            </a:endParaRPr>
          </a:p>
        </p:txBody>
      </p:sp>
    </p:spTree>
    <p:extLst>
      <p:ext uri="{BB962C8B-B14F-4D97-AF65-F5344CB8AC3E}">
        <p14:creationId xmlns:p14="http://schemas.microsoft.com/office/powerpoint/2010/main" val="754757705"/>
      </p:ext>
    </p:extLst>
  </p:cSld>
  <p:clrMapOvr>
    <a:masterClrMapping/>
  </p:clrMapOvr>
  <p:transition spd="slow">
    <p:strips dir="ru"/>
  </p:transition>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rrowheads="1"/>
          </p:cNvSpPr>
          <p:nvPr>
            <p:ph type="title"/>
          </p:nvPr>
        </p:nvSpPr>
        <p:spPr/>
        <p:txBody>
          <a:bodyPr/>
          <a:lstStyle/>
          <a:p>
            <a:pPr eaLnBrk="1" hangingPunct="1">
              <a:defRPr/>
            </a:pPr>
            <a:r>
              <a:rPr lang="it-IT" altLang="it-IT"/>
              <a:t>MF: considerazioni</a:t>
            </a:r>
          </a:p>
        </p:txBody>
      </p:sp>
      <p:sp>
        <p:nvSpPr>
          <p:cNvPr id="128003" name="Rectangle 3"/>
          <p:cNvSpPr>
            <a:spLocks noGrp="1" noChangeArrowheads="1"/>
          </p:cNvSpPr>
          <p:nvPr>
            <p:ph type="body" idx="1"/>
          </p:nvPr>
        </p:nvSpPr>
        <p:spPr>
          <a:xfrm>
            <a:off x="107950" y="1484313"/>
            <a:ext cx="3898900" cy="5111750"/>
          </a:xfrm>
        </p:spPr>
        <p:txBody>
          <a:bodyPr/>
          <a:lstStyle/>
          <a:p>
            <a:pPr eaLnBrk="1" hangingPunct="1">
              <a:lnSpc>
                <a:spcPct val="80000"/>
              </a:lnSpc>
              <a:defRPr/>
            </a:pPr>
            <a:r>
              <a:rPr lang="it-IT" altLang="it-IT" sz="2400" dirty="0"/>
              <a:t>Diagnosi semplice in stadi avanzati di malattia</a:t>
            </a:r>
          </a:p>
          <a:p>
            <a:pPr eaLnBrk="1" hangingPunct="1">
              <a:lnSpc>
                <a:spcPct val="80000"/>
              </a:lnSpc>
              <a:defRPr/>
            </a:pPr>
            <a:r>
              <a:rPr lang="it-IT" altLang="it-IT" sz="2400" dirty="0"/>
              <a:t>Diagnosi difficile in fase precoce (“eczematosa”), sia clinicamente che istologicamente</a:t>
            </a:r>
          </a:p>
          <a:p>
            <a:pPr eaLnBrk="1" hangingPunct="1">
              <a:lnSpc>
                <a:spcPct val="80000"/>
              </a:lnSpc>
              <a:defRPr/>
            </a:pPr>
            <a:r>
              <a:rPr lang="it-IT" altLang="it-IT" sz="2400" dirty="0"/>
              <a:t>Morfologia, IHC e BM anche combinate possono non fornire risposte definitive</a:t>
            </a:r>
          </a:p>
          <a:p>
            <a:pPr eaLnBrk="1" hangingPunct="1">
              <a:lnSpc>
                <a:spcPct val="80000"/>
              </a:lnSpc>
              <a:defRPr/>
            </a:pPr>
            <a:r>
              <a:rPr lang="it-IT" altLang="it-IT" sz="2400" dirty="0"/>
              <a:t>Rischio di “</a:t>
            </a:r>
            <a:r>
              <a:rPr lang="it-IT" altLang="it-IT" sz="2400" dirty="0" err="1"/>
              <a:t>over”-diagnosi</a:t>
            </a:r>
            <a:endParaRPr lang="it-IT" altLang="it-IT" sz="2400" dirty="0"/>
          </a:p>
          <a:p>
            <a:pPr eaLnBrk="1" hangingPunct="1">
              <a:lnSpc>
                <a:spcPct val="80000"/>
              </a:lnSpc>
              <a:defRPr/>
            </a:pPr>
            <a:r>
              <a:rPr lang="it-IT" altLang="it-IT" sz="2400" dirty="0"/>
              <a:t>In alcuni casi, solo il “follow-up” con ripetute biopsie forniscono una diagnosi certa</a:t>
            </a:r>
          </a:p>
          <a:p>
            <a:pPr eaLnBrk="1" hangingPunct="1">
              <a:lnSpc>
                <a:spcPct val="80000"/>
              </a:lnSpc>
              <a:defRPr/>
            </a:pPr>
            <a:endParaRPr lang="it-IT" altLang="it-IT" sz="2400" dirty="0"/>
          </a:p>
        </p:txBody>
      </p:sp>
      <p:pic>
        <p:nvPicPr>
          <p:cNvPr id="68612" name="Picture 4"/>
          <p:cNvPicPr>
            <a:picLocks noChangeAspect="1" noChangeArrowheads="1"/>
          </p:cNvPicPr>
          <p:nvPr/>
        </p:nvPicPr>
        <p:blipFill>
          <a:blip r:embed="rId3" cstate="email">
            <a:lum bright="-20000" contrast="40000"/>
            <a:extLst>
              <a:ext uri="{28A0092B-C50C-407E-A947-70E740481C1C}">
                <a14:useLocalDpi xmlns:a14="http://schemas.microsoft.com/office/drawing/2010/main"/>
              </a:ext>
            </a:extLst>
          </a:blip>
          <a:srcRect/>
          <a:stretch>
            <a:fillRect/>
          </a:stretch>
        </p:blipFill>
        <p:spPr bwMode="auto">
          <a:xfrm>
            <a:off x="3883025" y="1484313"/>
            <a:ext cx="5153025" cy="3781425"/>
          </a:xfrm>
          <a:prstGeom prst="rect">
            <a:avLst/>
          </a:prstGeom>
          <a:noFill/>
          <a:ln w="1270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6141521"/>
      </p:ext>
    </p:extLst>
  </p:cSld>
  <p:clrMapOvr>
    <a:masterClrMapping/>
  </p:clrMapOvr>
  <p:transition spd="slow">
    <p:strips dir="ru"/>
  </p:transition>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rrowheads="1"/>
          </p:cNvSpPr>
          <p:nvPr>
            <p:ph type="title"/>
          </p:nvPr>
        </p:nvSpPr>
        <p:spPr>
          <a:xfrm>
            <a:off x="468313" y="115888"/>
            <a:ext cx="8229600" cy="1143000"/>
          </a:xfrm>
        </p:spPr>
        <p:txBody>
          <a:bodyPr/>
          <a:lstStyle/>
          <a:p>
            <a:pPr eaLnBrk="1" hangingPunct="1">
              <a:defRPr/>
            </a:pPr>
            <a:r>
              <a:rPr lang="it-IT" altLang="it-IT"/>
              <a:t>MF</a:t>
            </a:r>
          </a:p>
        </p:txBody>
      </p:sp>
      <p:pic>
        <p:nvPicPr>
          <p:cNvPr id="54276" name="Picture 4" descr="DSC_0519"/>
          <p:cNvPicPr>
            <a:picLocks noChangeAspect="1" noChangeArrowheads="1"/>
          </p:cNvPicPr>
          <p:nvPr/>
        </p:nvPicPr>
        <p:blipFill>
          <a:blip r:embed="rId3" cstate="email">
            <a:lum contrast="24000"/>
            <a:extLst>
              <a:ext uri="{28A0092B-C50C-407E-A947-70E740481C1C}">
                <a14:useLocalDpi xmlns:a14="http://schemas.microsoft.com/office/drawing/2010/main"/>
              </a:ext>
            </a:extLst>
          </a:blip>
          <a:srcRect/>
          <a:stretch>
            <a:fillRect/>
          </a:stretch>
        </p:blipFill>
        <p:spPr bwMode="auto">
          <a:xfrm>
            <a:off x="609353" y="1258888"/>
            <a:ext cx="3533775" cy="2371725"/>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5" name="Immagine 4" descr="Immagine che contiene persona, interni, uomo, cibo&#10;&#10;Descrizione generata automaticamente">
            <a:extLst>
              <a:ext uri="{FF2B5EF4-FFF2-40B4-BE49-F238E27FC236}">
                <a16:creationId xmlns:a16="http://schemas.microsoft.com/office/drawing/2014/main" id="{C8457FBF-C565-411C-AAAD-74F17C4CC41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353" y="3923930"/>
            <a:ext cx="3533775" cy="2737929"/>
          </a:xfrm>
          <a:prstGeom prst="rect">
            <a:avLst/>
          </a:prstGeom>
          <a:ln w="12700">
            <a:solidFill>
              <a:schemeClr val="bg2"/>
            </a:solidFill>
          </a:ln>
        </p:spPr>
      </p:pic>
      <p:pic>
        <p:nvPicPr>
          <p:cNvPr id="4" name="Immagine 3" descr="Immagine che contiene cibo, tavolo, sedendo, caffè&#10;&#10;Descrizione generata automaticamente">
            <a:extLst>
              <a:ext uri="{FF2B5EF4-FFF2-40B4-BE49-F238E27FC236}">
                <a16:creationId xmlns:a16="http://schemas.microsoft.com/office/drawing/2014/main" id="{49E300CD-3625-447B-A69A-81177F9B9C0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21370" y="1258889"/>
            <a:ext cx="2420540" cy="3153314"/>
          </a:xfrm>
          <a:prstGeom prst="rect">
            <a:avLst/>
          </a:prstGeom>
          <a:ln w="12700">
            <a:solidFill>
              <a:schemeClr val="bg2"/>
            </a:solidFill>
          </a:ln>
        </p:spPr>
      </p:pic>
      <p:pic>
        <p:nvPicPr>
          <p:cNvPr id="7" name="Immagine 6" descr="Immagine che contiene uomo, cibo, tatuaggio, sfocato&#10;&#10;Descrizione generata automaticamente">
            <a:extLst>
              <a:ext uri="{FF2B5EF4-FFF2-40B4-BE49-F238E27FC236}">
                <a16:creationId xmlns:a16="http://schemas.microsoft.com/office/drawing/2014/main" id="{D57D3F2D-DA8A-4734-B2FE-BC33000453C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439374" y="4531911"/>
            <a:ext cx="2420540" cy="2210202"/>
          </a:xfrm>
          <a:prstGeom prst="rect">
            <a:avLst/>
          </a:prstGeom>
        </p:spPr>
      </p:pic>
    </p:spTree>
    <p:extLst>
      <p:ext uri="{BB962C8B-B14F-4D97-AF65-F5344CB8AC3E}">
        <p14:creationId xmlns:p14="http://schemas.microsoft.com/office/powerpoint/2010/main" val="2630514802"/>
      </p:ext>
    </p:extLst>
  </p:cSld>
  <p:clrMapOvr>
    <a:masterClrMapping/>
  </p:clrMapOvr>
  <p:transition spd="slow">
    <p:strips dir="ru"/>
  </p:transition>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Segnaposto contenuto 3"/>
          <p:cNvPicPr>
            <a:picLocks noGrp="1" noChangeAspect="1"/>
          </p:cNvPicPr>
          <p:nvPr>
            <p:ph idx="1"/>
          </p:nvPr>
        </p:nvPicPr>
        <p:blipFill>
          <a:blip r:embed="rId2">
            <a:lum bright="-20000" contrast="40000"/>
            <a:extLst>
              <a:ext uri="{28A0092B-C50C-407E-A947-70E740481C1C}">
                <a14:useLocalDpi xmlns:a14="http://schemas.microsoft.com/office/drawing/2010/main"/>
              </a:ext>
            </a:extLst>
          </a:blip>
          <a:srcRect/>
          <a:stretch>
            <a:fillRect/>
          </a:stretch>
        </p:blipFill>
        <p:spPr>
          <a:xfrm>
            <a:off x="1979712" y="115888"/>
            <a:ext cx="5400600" cy="6634162"/>
          </a:xfrm>
          <a:ln w="12700">
            <a:solidFill>
              <a:schemeClr val="bg2"/>
            </a:solidFill>
            <a:miter lim="800000"/>
            <a:headEnd/>
            <a:tailEnd/>
          </a:ln>
        </p:spPr>
      </p:pic>
      <p:sp>
        <p:nvSpPr>
          <p:cNvPr id="5" name="Freccia a destra 4"/>
          <p:cNvSpPr/>
          <p:nvPr/>
        </p:nvSpPr>
        <p:spPr>
          <a:xfrm>
            <a:off x="1835696" y="548680"/>
            <a:ext cx="504056" cy="360040"/>
          </a:xfrm>
          <a:prstGeom prst="rightArrow">
            <a:avLst/>
          </a:prstGeom>
          <a:solidFill>
            <a:srgbClr val="0070C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ccia a destra 6"/>
          <p:cNvSpPr/>
          <p:nvPr/>
        </p:nvSpPr>
        <p:spPr>
          <a:xfrm>
            <a:off x="1835696" y="2348880"/>
            <a:ext cx="504056" cy="360040"/>
          </a:xfrm>
          <a:prstGeom prst="rightArrow">
            <a:avLst/>
          </a:prstGeom>
          <a:solidFill>
            <a:srgbClr val="0070C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ccia a destra 7"/>
          <p:cNvSpPr/>
          <p:nvPr/>
        </p:nvSpPr>
        <p:spPr>
          <a:xfrm>
            <a:off x="1835696" y="3933056"/>
            <a:ext cx="504056" cy="360040"/>
          </a:xfrm>
          <a:prstGeom prst="rightArrow">
            <a:avLst/>
          </a:prstGeom>
          <a:solidFill>
            <a:srgbClr val="0070C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ccia a destra 8"/>
          <p:cNvSpPr/>
          <p:nvPr/>
        </p:nvSpPr>
        <p:spPr>
          <a:xfrm>
            <a:off x="1835696" y="4437112"/>
            <a:ext cx="504056" cy="360040"/>
          </a:xfrm>
          <a:prstGeom prst="rightArrow">
            <a:avLst/>
          </a:prstGeom>
          <a:solidFill>
            <a:srgbClr val="0070C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44151297"/>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Lst>
  </p:timing>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7" name="Picture 3" descr="H&amp;E_Classical_resized"/>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1494" y="3247179"/>
            <a:ext cx="3928458" cy="3478213"/>
          </a:xfrm>
          <a:prstGeom prst="rect">
            <a:avLst/>
          </a:prstGeom>
          <a:solidFill>
            <a:schemeClr val="bg2"/>
          </a:solidFill>
          <a:ln w="12700">
            <a:solidFill>
              <a:schemeClr val="bg2"/>
            </a:solidFill>
            <a:miter lim="800000"/>
            <a:headEnd/>
            <a:tailEnd/>
          </a:ln>
        </p:spPr>
      </p:pic>
      <p:pic>
        <p:nvPicPr>
          <p:cNvPr id="72708" name="Picture 4" descr="H&amp;E_Tumoural_resize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83113" y="3247179"/>
            <a:ext cx="3948112" cy="3478213"/>
          </a:xfrm>
          <a:prstGeom prst="rect">
            <a:avLst/>
          </a:prstGeom>
          <a:solidFill>
            <a:schemeClr val="bg2"/>
          </a:solidFill>
          <a:ln w="12700">
            <a:solidFill>
              <a:schemeClr val="bg2"/>
            </a:solidFill>
            <a:miter lim="800000"/>
            <a:headEnd/>
            <a:tailEnd/>
          </a:ln>
        </p:spPr>
      </p:pic>
      <p:pic>
        <p:nvPicPr>
          <p:cNvPr id="72709" name="Picture 5" descr="MF_inizial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59632" y="188640"/>
            <a:ext cx="6232713" cy="2856551"/>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cxnSp>
        <p:nvCxnSpPr>
          <p:cNvPr id="4" name="Connettore 2 3"/>
          <p:cNvCxnSpPr/>
          <p:nvPr/>
        </p:nvCxnSpPr>
        <p:spPr>
          <a:xfrm>
            <a:off x="2464039" y="1418698"/>
            <a:ext cx="36004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Ovale 1">
            <a:extLst>
              <a:ext uri="{FF2B5EF4-FFF2-40B4-BE49-F238E27FC236}">
                <a16:creationId xmlns:a16="http://schemas.microsoft.com/office/drawing/2014/main" id="{867701FE-5DC0-47A2-A35C-A52A0CE4CA99}"/>
              </a:ext>
            </a:extLst>
          </p:cNvPr>
          <p:cNvSpPr/>
          <p:nvPr/>
        </p:nvSpPr>
        <p:spPr>
          <a:xfrm rot="19707103">
            <a:off x="3621734" y="1628495"/>
            <a:ext cx="332324" cy="6879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098424894"/>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MF_early_CD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766763"/>
            <a:ext cx="3332163" cy="2157412"/>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76803" name="Picture 3" descr="MF_Plaque_CD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84888" y="765175"/>
            <a:ext cx="3024187" cy="2160588"/>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76804" name="Picture 4" descr="MF_Plaque_CD8"/>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203575" y="765175"/>
            <a:ext cx="2881313" cy="2178050"/>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76805" name="Picture 5" descr="MF_tumor_CD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3975" y="2924175"/>
            <a:ext cx="2286000" cy="2889250"/>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76806" name="Picture 6" descr="MF_tumor_CD30_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339975" y="2924175"/>
            <a:ext cx="3240088" cy="2879725"/>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76807" name="Picture 7" descr="MF_tumor_ki67_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545138" y="2924175"/>
            <a:ext cx="3563937" cy="2878138"/>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76808" name="Rectangle 8"/>
          <p:cNvSpPr>
            <a:spLocks noChangeArrowheads="1"/>
          </p:cNvSpPr>
          <p:nvPr/>
        </p:nvSpPr>
        <p:spPr bwMode="auto">
          <a:xfrm>
            <a:off x="5580063" y="2924175"/>
            <a:ext cx="647700" cy="434975"/>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lgn="ctr" eaLnBrk="1" hangingPunct="1">
              <a:spcBef>
                <a:spcPct val="0"/>
              </a:spcBef>
              <a:buClrTx/>
              <a:buSzTx/>
              <a:buFontTx/>
              <a:buNone/>
            </a:pPr>
            <a:r>
              <a:rPr lang="it-IT" altLang="it-IT" sz="1800" b="1" dirty="0"/>
              <a:t>Ki-67</a:t>
            </a:r>
          </a:p>
        </p:txBody>
      </p:sp>
      <p:sp>
        <p:nvSpPr>
          <p:cNvPr id="76809" name="Rectangle 9"/>
          <p:cNvSpPr>
            <a:spLocks noChangeArrowheads="1"/>
          </p:cNvSpPr>
          <p:nvPr/>
        </p:nvSpPr>
        <p:spPr bwMode="auto">
          <a:xfrm>
            <a:off x="2339975" y="2924175"/>
            <a:ext cx="649288" cy="431800"/>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lgn="ctr" eaLnBrk="1" hangingPunct="1">
              <a:spcBef>
                <a:spcPct val="0"/>
              </a:spcBef>
              <a:buClrTx/>
              <a:buSzTx/>
              <a:buFontTx/>
              <a:buNone/>
            </a:pPr>
            <a:r>
              <a:rPr lang="it-IT" altLang="it-IT" sz="1800" b="1"/>
              <a:t>CD30</a:t>
            </a:r>
          </a:p>
        </p:txBody>
      </p:sp>
      <p:sp>
        <p:nvSpPr>
          <p:cNvPr id="76810" name="Rectangle 10"/>
          <p:cNvSpPr>
            <a:spLocks noChangeArrowheads="1"/>
          </p:cNvSpPr>
          <p:nvPr/>
        </p:nvSpPr>
        <p:spPr bwMode="auto">
          <a:xfrm>
            <a:off x="34925" y="2924175"/>
            <a:ext cx="649288" cy="431800"/>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lgn="ctr" eaLnBrk="1" hangingPunct="1">
              <a:spcBef>
                <a:spcPct val="0"/>
              </a:spcBef>
              <a:buClrTx/>
              <a:buSzTx/>
              <a:buFontTx/>
              <a:buNone/>
            </a:pPr>
            <a:r>
              <a:rPr lang="it-IT" altLang="it-IT" sz="1800" b="1"/>
              <a:t>CD4</a:t>
            </a:r>
          </a:p>
        </p:txBody>
      </p:sp>
      <p:sp>
        <p:nvSpPr>
          <p:cNvPr id="76811" name="Rectangle 11"/>
          <p:cNvSpPr>
            <a:spLocks noChangeArrowheads="1"/>
          </p:cNvSpPr>
          <p:nvPr/>
        </p:nvSpPr>
        <p:spPr bwMode="auto">
          <a:xfrm>
            <a:off x="0" y="765175"/>
            <a:ext cx="649288" cy="431800"/>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lgn="ctr" eaLnBrk="1" hangingPunct="1">
              <a:spcBef>
                <a:spcPct val="0"/>
              </a:spcBef>
              <a:buClrTx/>
              <a:buSzTx/>
              <a:buFontTx/>
              <a:buNone/>
            </a:pPr>
            <a:r>
              <a:rPr lang="it-IT" altLang="it-IT" sz="1800" b="1" dirty="0"/>
              <a:t>CD3</a:t>
            </a:r>
          </a:p>
        </p:txBody>
      </p:sp>
      <p:sp>
        <p:nvSpPr>
          <p:cNvPr id="76812" name="Rectangle 12"/>
          <p:cNvSpPr>
            <a:spLocks noChangeArrowheads="1"/>
          </p:cNvSpPr>
          <p:nvPr/>
        </p:nvSpPr>
        <p:spPr bwMode="auto">
          <a:xfrm>
            <a:off x="3203575" y="765175"/>
            <a:ext cx="649288" cy="431800"/>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lgn="ctr" eaLnBrk="1" hangingPunct="1">
              <a:spcBef>
                <a:spcPct val="0"/>
              </a:spcBef>
              <a:buClrTx/>
              <a:buSzTx/>
              <a:buFontTx/>
              <a:buNone/>
            </a:pPr>
            <a:r>
              <a:rPr lang="it-IT" altLang="it-IT" sz="1800" b="1"/>
              <a:t>CD4</a:t>
            </a:r>
          </a:p>
        </p:txBody>
      </p:sp>
      <p:sp>
        <p:nvSpPr>
          <p:cNvPr id="76813" name="Rectangle 13"/>
          <p:cNvSpPr>
            <a:spLocks noChangeArrowheads="1"/>
          </p:cNvSpPr>
          <p:nvPr/>
        </p:nvSpPr>
        <p:spPr bwMode="auto">
          <a:xfrm>
            <a:off x="6084888" y="765175"/>
            <a:ext cx="647700" cy="431800"/>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algn="ctr" eaLnBrk="1" hangingPunct="1">
              <a:spcBef>
                <a:spcPct val="0"/>
              </a:spcBef>
              <a:buClrTx/>
              <a:buSzTx/>
              <a:buFontTx/>
              <a:buNone/>
            </a:pPr>
            <a:r>
              <a:rPr lang="it-IT" altLang="it-IT" sz="1800" b="1"/>
              <a:t>CD8</a:t>
            </a:r>
          </a:p>
        </p:txBody>
      </p:sp>
    </p:spTree>
    <p:extLst>
      <p:ext uri="{BB962C8B-B14F-4D97-AF65-F5344CB8AC3E}">
        <p14:creationId xmlns:p14="http://schemas.microsoft.com/office/powerpoint/2010/main" val="2213117157"/>
      </p:ext>
    </p:extLst>
  </p:cSld>
  <p:clrMapOvr>
    <a:masterClrMapping/>
  </p:clrMapOvr>
  <p:transition spd="slow">
    <p:strips dir="ru"/>
  </p:transition>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rrowheads="1"/>
          </p:cNvSpPr>
          <p:nvPr>
            <p:ph type="title"/>
          </p:nvPr>
        </p:nvSpPr>
        <p:spPr/>
        <p:txBody>
          <a:bodyPr/>
          <a:lstStyle/>
          <a:p>
            <a:pPr eaLnBrk="1" hangingPunct="1">
              <a:defRPr/>
            </a:pPr>
            <a:r>
              <a:rPr lang="it-IT" altLang="it-IT" dirty="0"/>
              <a:t>MF: ruolo del dermatologo</a:t>
            </a:r>
          </a:p>
        </p:txBody>
      </p:sp>
      <p:sp>
        <p:nvSpPr>
          <p:cNvPr id="135171" name="Rectangle 3"/>
          <p:cNvSpPr>
            <a:spLocks noGrp="1" noChangeArrowheads="1"/>
          </p:cNvSpPr>
          <p:nvPr>
            <p:ph type="body" idx="1"/>
          </p:nvPr>
        </p:nvSpPr>
        <p:spPr>
          <a:xfrm>
            <a:off x="457200" y="1711325"/>
            <a:ext cx="8229600" cy="4525963"/>
          </a:xfrm>
        </p:spPr>
        <p:txBody>
          <a:bodyPr/>
          <a:lstStyle/>
          <a:p>
            <a:pPr eaLnBrk="1" hangingPunct="1">
              <a:defRPr/>
            </a:pPr>
            <a:r>
              <a:rPr lang="it-IT" altLang="it-IT" sz="2800" dirty="0"/>
              <a:t>Sospettare la malattia in caso di lesioni «eczematose» ricorrenti</a:t>
            </a:r>
          </a:p>
          <a:p>
            <a:pPr eaLnBrk="1" hangingPunct="1">
              <a:defRPr/>
            </a:pPr>
            <a:r>
              <a:rPr lang="it-IT" altLang="it-IT" sz="2800" dirty="0"/>
              <a:t>Sedi particolari (area del costume da bagno)</a:t>
            </a:r>
          </a:p>
          <a:p>
            <a:pPr eaLnBrk="1" hangingPunct="1">
              <a:defRPr/>
            </a:pPr>
            <a:r>
              <a:rPr lang="it-IT" altLang="it-IT" sz="2800" dirty="0"/>
              <a:t>Scegliere la zona corretta (NO aree lichenificate)</a:t>
            </a:r>
          </a:p>
          <a:p>
            <a:pPr eaLnBrk="1" hangingPunct="1">
              <a:defRPr/>
            </a:pPr>
            <a:r>
              <a:rPr lang="it-IT" altLang="it-IT" sz="2800" dirty="0"/>
              <a:t>Correlare clinica, istologia, biologia molecolare</a:t>
            </a:r>
          </a:p>
          <a:p>
            <a:pPr eaLnBrk="1" hangingPunct="1">
              <a:defRPr/>
            </a:pPr>
            <a:r>
              <a:rPr lang="it-IT" altLang="it-IT" sz="2800" dirty="0"/>
              <a:t>Terapia: topica</a:t>
            </a:r>
          </a:p>
          <a:p>
            <a:pPr eaLnBrk="1" hangingPunct="1">
              <a:defRPr/>
            </a:pPr>
            <a:r>
              <a:rPr lang="it-IT" altLang="it-IT" sz="2800" dirty="0"/>
              <a:t>Gestione prurito</a:t>
            </a:r>
          </a:p>
          <a:p>
            <a:pPr eaLnBrk="1" hangingPunct="1">
              <a:defRPr/>
            </a:pPr>
            <a:r>
              <a:rPr lang="it-IT" altLang="it-IT" sz="2800" dirty="0"/>
              <a:t>SAE </a:t>
            </a:r>
            <a:r>
              <a:rPr lang="it-IT" altLang="it-IT" sz="2800" dirty="0" err="1"/>
              <a:t>tp</a:t>
            </a:r>
            <a:r>
              <a:rPr lang="it-IT" altLang="it-IT" sz="2800" dirty="0"/>
              <a:t> sistemica</a:t>
            </a:r>
          </a:p>
        </p:txBody>
      </p:sp>
      <p:pic>
        <p:nvPicPr>
          <p:cNvPr id="3" name="Immagine 2" descr="Immagine che contiene acqua, esterni, edificio, largo&#10;&#10;Descrizione generata automaticamente">
            <a:extLst>
              <a:ext uri="{FF2B5EF4-FFF2-40B4-BE49-F238E27FC236}">
                <a16:creationId xmlns:a16="http://schemas.microsoft.com/office/drawing/2014/main" id="{C2B4B3CA-D6C6-4820-9685-1F06AFCA9475}"/>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4716016" y="4372099"/>
            <a:ext cx="4117265" cy="2315962"/>
          </a:xfrm>
          <a:prstGeom prst="rect">
            <a:avLst/>
          </a:prstGeom>
        </p:spPr>
      </p:pic>
    </p:spTree>
    <p:extLst>
      <p:ext uri="{BB962C8B-B14F-4D97-AF65-F5344CB8AC3E}">
        <p14:creationId xmlns:p14="http://schemas.microsoft.com/office/powerpoint/2010/main" val="2820777960"/>
      </p:ext>
    </p:extLst>
  </p:cSld>
  <p:clrMapOvr>
    <a:masterClrMapping/>
  </p:clrMapOvr>
  <p:transition spd="slow">
    <p:strips dir="ru"/>
  </p:transition>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rrowheads="1"/>
          </p:cNvSpPr>
          <p:nvPr>
            <p:ph type="title"/>
          </p:nvPr>
        </p:nvSpPr>
        <p:spPr/>
        <p:txBody>
          <a:bodyPr/>
          <a:lstStyle/>
          <a:p>
            <a:pPr eaLnBrk="1" hangingPunct="1">
              <a:defRPr/>
            </a:pPr>
            <a:r>
              <a:rPr lang="it-IT" altLang="it-IT"/>
              <a:t>MF: terapia/1</a:t>
            </a:r>
          </a:p>
        </p:txBody>
      </p:sp>
      <p:sp>
        <p:nvSpPr>
          <p:cNvPr id="146435" name="Rectangle 3"/>
          <p:cNvSpPr>
            <a:spLocks noGrp="1" noChangeArrowheads="1"/>
          </p:cNvSpPr>
          <p:nvPr>
            <p:ph type="body" idx="1"/>
          </p:nvPr>
        </p:nvSpPr>
        <p:spPr>
          <a:xfrm>
            <a:off x="395288" y="2060575"/>
            <a:ext cx="8229600" cy="3240088"/>
          </a:xfrm>
        </p:spPr>
        <p:txBody>
          <a:bodyPr/>
          <a:lstStyle/>
          <a:p>
            <a:pPr eaLnBrk="1" hangingPunct="1">
              <a:defRPr/>
            </a:pPr>
            <a:r>
              <a:rPr lang="it-IT" altLang="it-IT" dirty="0"/>
              <a:t>E’ stadio-dipendente</a:t>
            </a:r>
          </a:p>
          <a:p>
            <a:pPr eaLnBrk="1" hangingPunct="1">
              <a:defRPr/>
            </a:pPr>
            <a:r>
              <a:rPr lang="it-IT" altLang="it-IT" dirty="0"/>
              <a:t>Negli stadi iniziali (IA, IB, II) la malattia è trattabile con le c.d. </a:t>
            </a:r>
            <a:r>
              <a:rPr lang="it-IT" altLang="it-IT" i="1" dirty="0"/>
              <a:t>“</a:t>
            </a:r>
            <a:r>
              <a:rPr lang="it-IT" altLang="it-IT" i="1" dirty="0" err="1"/>
              <a:t>skin</a:t>
            </a:r>
            <a:r>
              <a:rPr lang="it-IT" altLang="it-IT" i="1" dirty="0"/>
              <a:t> </a:t>
            </a:r>
            <a:r>
              <a:rPr lang="it-IT" altLang="it-IT" i="1" dirty="0" err="1"/>
              <a:t>directed</a:t>
            </a:r>
            <a:r>
              <a:rPr lang="it-IT" altLang="it-IT" i="1" dirty="0"/>
              <a:t> </a:t>
            </a:r>
            <a:r>
              <a:rPr lang="it-IT" altLang="it-IT" i="1" dirty="0" err="1"/>
              <a:t>therapy</a:t>
            </a:r>
            <a:r>
              <a:rPr lang="it-IT" altLang="it-IT" i="1" dirty="0"/>
              <a:t>” </a:t>
            </a:r>
            <a:r>
              <a:rPr lang="it-IT" altLang="it-IT" dirty="0"/>
              <a:t>(steroidi topici, PUVA, UVB </a:t>
            </a:r>
            <a:r>
              <a:rPr lang="it-IT" altLang="it-IT" dirty="0" err="1"/>
              <a:t>nb</a:t>
            </a:r>
            <a:r>
              <a:rPr lang="it-IT" altLang="it-IT" dirty="0"/>
              <a:t>, UVA1 e mostarde azotate, come la </a:t>
            </a:r>
            <a:r>
              <a:rPr lang="it-IT" altLang="it-IT" dirty="0" err="1"/>
              <a:t>mecloretamina</a:t>
            </a:r>
            <a:r>
              <a:rPr lang="it-IT" altLang="it-IT" dirty="0"/>
              <a:t> topica)</a:t>
            </a:r>
          </a:p>
          <a:p>
            <a:pPr eaLnBrk="1" hangingPunct="1">
              <a:defRPr/>
            </a:pPr>
            <a:r>
              <a:rPr lang="it-IT" altLang="it-IT" dirty="0"/>
              <a:t>Se stadio &gt;IIB si passa a terapie differenti..</a:t>
            </a:r>
          </a:p>
        </p:txBody>
      </p:sp>
      <p:pic>
        <p:nvPicPr>
          <p:cNvPr id="2050" name="Picture 2" descr="Risultato immagini per lupo vestito da agnello&quo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02383" y="5436072"/>
            <a:ext cx="1722505" cy="1300160"/>
          </a:xfrm>
          <a:prstGeom prst="rect">
            <a:avLst/>
          </a:prstGeom>
          <a:noFill/>
          <a:ln w="12700">
            <a:solidFill>
              <a:schemeClr val="bg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0943087"/>
      </p:ext>
    </p:extLst>
  </p:cSld>
  <p:clrMapOvr>
    <a:masterClrMapping/>
  </p:clrMapOvr>
  <p:transition spd="slow">
    <p:strips dir="ru"/>
  </p:transition>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Rot="1" noChangeArrowheads="1"/>
          </p:cNvSpPr>
          <p:nvPr>
            <p:ph type="title"/>
          </p:nvPr>
        </p:nvSpPr>
        <p:spPr>
          <a:xfrm>
            <a:off x="457200" y="-90488"/>
            <a:ext cx="8229600" cy="1143001"/>
          </a:xfrm>
        </p:spPr>
        <p:txBody>
          <a:bodyPr/>
          <a:lstStyle/>
          <a:p>
            <a:pPr>
              <a:defRPr/>
            </a:pPr>
            <a:r>
              <a:rPr lang="it-IT" altLang="it-IT" sz="3200"/>
              <a:t>Olsen et al </a:t>
            </a:r>
            <a:r>
              <a:rPr lang="it-IT" altLang="it-IT" sz="3200" b="0"/>
              <a:t>Blood</a:t>
            </a:r>
            <a:r>
              <a:rPr lang="it-IT" altLang="it-IT" sz="3200"/>
              <a:t>. 2007 Sep 15;110(6):1713-22.</a:t>
            </a:r>
            <a:r>
              <a:rPr lang="it-IT" altLang="it-IT" sz="3600"/>
              <a:t> </a:t>
            </a:r>
          </a:p>
        </p:txBody>
      </p:sp>
      <p:pic>
        <p:nvPicPr>
          <p:cNvPr id="82947" name="Picture 3"/>
          <p:cNvPicPr>
            <a:picLocks noChangeAspect="1" noChangeArrowheads="1"/>
          </p:cNvPicPr>
          <p:nvPr/>
        </p:nvPicPr>
        <p:blipFill>
          <a:blip r:embed="rId3">
            <a:lum bright="-20000" contrast="40000"/>
            <a:extLst>
              <a:ext uri="{28A0092B-C50C-407E-A947-70E740481C1C}">
                <a14:useLocalDpi xmlns:a14="http://schemas.microsoft.com/office/drawing/2010/main"/>
              </a:ext>
            </a:extLst>
          </a:blip>
          <a:srcRect/>
          <a:stretch>
            <a:fillRect/>
          </a:stretch>
        </p:blipFill>
        <p:spPr bwMode="auto">
          <a:xfrm>
            <a:off x="107504" y="1052512"/>
            <a:ext cx="8882978" cy="5328815"/>
          </a:xfrm>
          <a:prstGeom prst="rect">
            <a:avLst/>
          </a:prstGeom>
          <a:solidFill>
            <a:schemeClr val="bg2"/>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7967138"/>
      </p:ext>
    </p:extLst>
  </p:cSld>
  <p:clrMapOvr>
    <a:masterClrMapping/>
  </p:clrMapOvr>
  <p:transition spd="slow">
    <p:strips dir="ru"/>
  </p:transition>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Rot="1" noChangeArrowheads="1"/>
          </p:cNvSpPr>
          <p:nvPr>
            <p:ph type="title"/>
          </p:nvPr>
        </p:nvSpPr>
        <p:spPr>
          <a:xfrm>
            <a:off x="457200" y="-90488"/>
            <a:ext cx="8229600" cy="1143001"/>
          </a:xfrm>
        </p:spPr>
        <p:txBody>
          <a:bodyPr/>
          <a:lstStyle/>
          <a:p>
            <a:pPr>
              <a:defRPr/>
            </a:pPr>
            <a:r>
              <a:rPr lang="it-IT" altLang="it-IT" sz="3200"/>
              <a:t>Olsen et al </a:t>
            </a:r>
            <a:r>
              <a:rPr lang="it-IT" altLang="it-IT" sz="3200" b="0"/>
              <a:t>Blood</a:t>
            </a:r>
            <a:r>
              <a:rPr lang="it-IT" altLang="it-IT" sz="3200"/>
              <a:t>. 2007 Sep 15;110(6):1713-22.</a:t>
            </a:r>
            <a:r>
              <a:rPr lang="it-IT" altLang="it-IT" sz="3600"/>
              <a:t> </a:t>
            </a:r>
          </a:p>
        </p:txBody>
      </p:sp>
      <p:pic>
        <p:nvPicPr>
          <p:cNvPr id="82948" name="Picture 4"/>
          <p:cNvPicPr>
            <a:picLocks noChangeAspect="1" noChangeArrowheads="1"/>
          </p:cNvPicPr>
          <p:nvPr/>
        </p:nvPicPr>
        <p:blipFill>
          <a:blip r:embed="rId3">
            <a:lum bright="-20000" contrast="40000"/>
            <a:extLst>
              <a:ext uri="{28A0092B-C50C-407E-A947-70E740481C1C}">
                <a14:useLocalDpi xmlns:a14="http://schemas.microsoft.com/office/drawing/2010/main"/>
              </a:ext>
            </a:extLst>
          </a:blip>
          <a:srcRect/>
          <a:stretch>
            <a:fillRect/>
          </a:stretch>
        </p:blipFill>
        <p:spPr bwMode="auto">
          <a:xfrm>
            <a:off x="457199" y="1196752"/>
            <a:ext cx="8068113" cy="4320480"/>
          </a:xfrm>
          <a:prstGeom prst="rect">
            <a:avLst/>
          </a:prstGeom>
          <a:solidFill>
            <a:schemeClr val="bg2"/>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457200" y="5879013"/>
            <a:ext cx="5482952" cy="646331"/>
          </a:xfrm>
          <a:prstGeom prst="rect">
            <a:avLst/>
          </a:prstGeom>
          <a:noFill/>
        </p:spPr>
        <p:txBody>
          <a:bodyPr wrap="square">
            <a:spAutoFit/>
          </a:bodyPr>
          <a:lstStyle/>
          <a:p>
            <a:pPr marL="285750" indent="-285750">
              <a:buFont typeface="Wingdings" panose="05000000000000000000" pitchFamily="2" charset="2"/>
              <a:buChar char="§"/>
              <a:defRPr/>
            </a:pPr>
            <a:r>
              <a:rPr lang="en-GB" b="1" dirty="0">
                <a:solidFill>
                  <a:srgbClr val="FFFF00"/>
                </a:solidFill>
                <a:effectLst>
                  <a:outerShdw blurRad="38100" dist="38100" dir="2700000" algn="tl">
                    <a:srgbClr val="000000">
                      <a:alpha val="43137"/>
                    </a:srgbClr>
                  </a:outerShdw>
                </a:effectLst>
              </a:rPr>
              <a:t> </a:t>
            </a:r>
            <a:r>
              <a:rPr lang="en-GB" b="1" dirty="0">
                <a:effectLst>
                  <a:outerShdw blurRad="38100" dist="38100" dir="2700000" algn="tl">
                    <a:srgbClr val="000000">
                      <a:alpha val="43137"/>
                    </a:srgbClr>
                  </a:outerShdw>
                </a:effectLst>
              </a:rPr>
              <a:t>Clinical outcome based on stage disease</a:t>
            </a:r>
          </a:p>
          <a:p>
            <a:pPr>
              <a:defRPr/>
            </a:pPr>
            <a:endParaRPr lang="en-GB" dirty="0"/>
          </a:p>
        </p:txBody>
      </p:sp>
    </p:spTree>
    <p:extLst>
      <p:ext uri="{BB962C8B-B14F-4D97-AF65-F5344CB8AC3E}">
        <p14:creationId xmlns:p14="http://schemas.microsoft.com/office/powerpoint/2010/main" val="1994804296"/>
      </p:ext>
    </p:extLst>
  </p:cSld>
  <p:clrMapOvr>
    <a:masterClrMapping/>
  </p:clrMapOvr>
  <p:transition spd="slow">
    <p:strips dir="ru"/>
  </p:transition>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0F9C5482-5019-409A-8B29-77E6712E88B3}"/>
              </a:ext>
            </a:extLst>
          </p:cNvPr>
          <p:cNvPicPr>
            <a:picLocks noChangeAspect="1"/>
          </p:cNvPicPr>
          <p:nvPr/>
        </p:nvPicPr>
        <p:blipFill>
          <a:blip r:embed="rId3" cstate="email">
            <a:lum bright="-20000" contrast="40000"/>
            <a:extLst>
              <a:ext uri="{28A0092B-C50C-407E-A947-70E740481C1C}">
                <a14:useLocalDpi xmlns:a14="http://schemas.microsoft.com/office/drawing/2010/main"/>
              </a:ext>
            </a:extLst>
          </a:blip>
          <a:stretch>
            <a:fillRect/>
          </a:stretch>
        </p:blipFill>
        <p:spPr>
          <a:xfrm>
            <a:off x="515154" y="2876366"/>
            <a:ext cx="8229615" cy="3684232"/>
          </a:xfrm>
          <a:prstGeom prst="rect">
            <a:avLst/>
          </a:prstGeom>
        </p:spPr>
      </p:pic>
      <p:pic>
        <p:nvPicPr>
          <p:cNvPr id="7" name="Immagine 6">
            <a:extLst>
              <a:ext uri="{FF2B5EF4-FFF2-40B4-BE49-F238E27FC236}">
                <a16:creationId xmlns:a16="http://schemas.microsoft.com/office/drawing/2014/main" id="{1FC68888-075D-4E3A-94AC-83D37E8B4669}"/>
              </a:ext>
            </a:extLst>
          </p:cNvPr>
          <p:cNvPicPr>
            <a:picLocks noChangeAspect="1"/>
          </p:cNvPicPr>
          <p:nvPr/>
        </p:nvPicPr>
        <p:blipFill>
          <a:blip r:embed="rId4" cstate="email">
            <a:lum bright="-20000" contrast="40000"/>
            <a:extLst>
              <a:ext uri="{28A0092B-C50C-407E-A947-70E740481C1C}">
                <a14:useLocalDpi xmlns:a14="http://schemas.microsoft.com/office/drawing/2010/main"/>
              </a:ext>
            </a:extLst>
          </a:blip>
          <a:stretch>
            <a:fillRect/>
          </a:stretch>
        </p:blipFill>
        <p:spPr>
          <a:xfrm>
            <a:off x="515155" y="139917"/>
            <a:ext cx="8229614" cy="2514506"/>
          </a:xfrm>
          <a:prstGeom prst="rect">
            <a:avLst/>
          </a:prstGeom>
        </p:spPr>
      </p:pic>
      <p:sp>
        <p:nvSpPr>
          <p:cNvPr id="8" name="Ovale 7">
            <a:extLst>
              <a:ext uri="{FF2B5EF4-FFF2-40B4-BE49-F238E27FC236}">
                <a16:creationId xmlns:a16="http://schemas.microsoft.com/office/drawing/2014/main" id="{5A7C5CE3-99FA-4F25-AE81-38959F9975A3}"/>
              </a:ext>
            </a:extLst>
          </p:cNvPr>
          <p:cNvSpPr/>
          <p:nvPr/>
        </p:nvSpPr>
        <p:spPr>
          <a:xfrm>
            <a:off x="213064" y="3950562"/>
            <a:ext cx="6676007" cy="878889"/>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Ovale 9">
            <a:extLst>
              <a:ext uri="{FF2B5EF4-FFF2-40B4-BE49-F238E27FC236}">
                <a16:creationId xmlns:a16="http://schemas.microsoft.com/office/drawing/2014/main" id="{89A9AA0F-94D2-4804-852C-B3BB91A3CB5F}"/>
              </a:ext>
            </a:extLst>
          </p:cNvPr>
          <p:cNvSpPr/>
          <p:nvPr/>
        </p:nvSpPr>
        <p:spPr>
          <a:xfrm>
            <a:off x="275208" y="4829451"/>
            <a:ext cx="6766263" cy="1731147"/>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508192728"/>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D7DDC7B8-E924-443F-AB8A-20748F6AFD67}"/>
              </a:ext>
            </a:extLst>
          </p:cNvPr>
          <p:cNvSpPr>
            <a:spLocks noGrp="1" noChangeArrowheads="1"/>
          </p:cNvSpPr>
          <p:nvPr>
            <p:ph type="title"/>
          </p:nvPr>
        </p:nvSpPr>
        <p:spPr/>
        <p:txBody>
          <a:bodyPr/>
          <a:lstStyle/>
          <a:p>
            <a:pPr eaLnBrk="1" hangingPunct="1"/>
            <a:r>
              <a:rPr lang="it-IT" altLang="it-IT" b="1">
                <a:solidFill>
                  <a:srgbClr val="FF0000"/>
                </a:solidFill>
              </a:rPr>
              <a:t>Creme</a:t>
            </a:r>
          </a:p>
        </p:txBody>
      </p:sp>
      <p:sp>
        <p:nvSpPr>
          <p:cNvPr id="41987" name="Rectangle 3">
            <a:extLst>
              <a:ext uri="{FF2B5EF4-FFF2-40B4-BE49-F238E27FC236}">
                <a16:creationId xmlns:a16="http://schemas.microsoft.com/office/drawing/2014/main" id="{C95376C3-86A7-40AD-AC42-6F17859E2632}"/>
              </a:ext>
            </a:extLst>
          </p:cNvPr>
          <p:cNvSpPr>
            <a:spLocks noGrp="1" noChangeArrowheads="1"/>
          </p:cNvSpPr>
          <p:nvPr>
            <p:ph type="body" idx="1"/>
          </p:nvPr>
        </p:nvSpPr>
        <p:spPr/>
        <p:txBody>
          <a:bodyPr/>
          <a:lstStyle/>
          <a:p>
            <a:pPr eaLnBrk="1" hangingPunct="1"/>
            <a:r>
              <a:rPr lang="it-IT" altLang="it-IT" b="1" dirty="0">
                <a:solidFill>
                  <a:schemeClr val="accent2"/>
                </a:solidFill>
              </a:rPr>
              <a:t>Creme anfifiliche</a:t>
            </a:r>
          </a:p>
          <a:p>
            <a:pPr eaLnBrk="1" hangingPunct="1"/>
            <a:r>
              <a:rPr lang="it-IT" altLang="it-IT" b="1" dirty="0">
                <a:solidFill>
                  <a:schemeClr val="accent2"/>
                </a:solidFill>
              </a:rPr>
              <a:t>Struttura </a:t>
            </a:r>
            <a:r>
              <a:rPr lang="it-IT" altLang="it-IT" b="1" dirty="0" err="1">
                <a:solidFill>
                  <a:schemeClr val="accent2"/>
                </a:solidFill>
              </a:rPr>
              <a:t>bicoerente</a:t>
            </a:r>
            <a:endParaRPr lang="it-IT" altLang="it-IT" b="1" dirty="0">
              <a:solidFill>
                <a:schemeClr val="accent2"/>
              </a:solidFill>
            </a:endParaRPr>
          </a:p>
          <a:p>
            <a:pPr eaLnBrk="1" hangingPunct="1"/>
            <a:r>
              <a:rPr lang="it-IT" altLang="it-IT" b="1" dirty="0">
                <a:solidFill>
                  <a:schemeClr val="accent2"/>
                </a:solidFill>
              </a:rPr>
              <a:t>Fase </a:t>
            </a:r>
            <a:r>
              <a:rPr lang="it-IT" altLang="it-IT" b="1" dirty="0" err="1">
                <a:solidFill>
                  <a:schemeClr val="accent2"/>
                </a:solidFill>
              </a:rPr>
              <a:t>lipofilica</a:t>
            </a:r>
            <a:r>
              <a:rPr lang="it-IT" altLang="it-IT" b="1" dirty="0">
                <a:solidFill>
                  <a:schemeClr val="accent2"/>
                </a:solidFill>
              </a:rPr>
              <a:t> e fase </a:t>
            </a:r>
            <a:r>
              <a:rPr lang="it-IT" altLang="it-IT" b="1" dirty="0" err="1">
                <a:solidFill>
                  <a:schemeClr val="accent2"/>
                </a:solidFill>
              </a:rPr>
              <a:t>idrofilica</a:t>
            </a:r>
            <a:r>
              <a:rPr lang="it-IT" altLang="it-IT" b="1" dirty="0">
                <a:solidFill>
                  <a:schemeClr val="accent2"/>
                </a:solidFill>
              </a:rPr>
              <a:t> sono continue e non distinguibili</a:t>
            </a:r>
          </a:p>
          <a:p>
            <a:pPr eaLnBrk="1" hangingPunct="1"/>
            <a:r>
              <a:rPr lang="it-IT" altLang="it-IT" b="1" dirty="0">
                <a:solidFill>
                  <a:schemeClr val="accent2"/>
                </a:solidFill>
              </a:rPr>
              <a:t>Possono essere diluite in acqua o con i lipidi</a:t>
            </a:r>
          </a:p>
          <a:p>
            <a:pPr marL="0" indent="0" eaLnBrk="1" hangingPunct="1">
              <a:buNone/>
            </a:pPr>
            <a:endParaRPr lang="it-IT" altLang="it-IT" b="1" dirty="0">
              <a:solidFill>
                <a:schemeClr val="accent2"/>
              </a:solidFill>
            </a:endParaRPr>
          </a:p>
        </p:txBody>
      </p:sp>
    </p:spTree>
    <p:extLst>
      <p:ext uri="{BB962C8B-B14F-4D97-AF65-F5344CB8AC3E}">
        <p14:creationId xmlns:p14="http://schemas.microsoft.com/office/powerpoint/2010/main" val="3806280017"/>
      </p:ext>
    </p:extLst>
  </p:cSld>
  <p:clrMapOvr>
    <a:masterClrMapping/>
  </p:clrMapOvr>
  <p:transition spd="slow">
    <p:strips dir="ru"/>
  </p:transition>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088763FF-F754-4852-84C8-4723A9A2683E}"/>
              </a:ext>
            </a:extLst>
          </p:cNvPr>
          <p:cNvPicPr>
            <a:picLocks noChangeAspect="1"/>
          </p:cNvPicPr>
          <p:nvPr/>
        </p:nvPicPr>
        <p:blipFill>
          <a:blip r:embed="rId2">
            <a:lum bright="-20000" contrast="40000"/>
          </a:blip>
          <a:stretch>
            <a:fillRect/>
          </a:stretch>
        </p:blipFill>
        <p:spPr>
          <a:xfrm>
            <a:off x="107504" y="260648"/>
            <a:ext cx="6362163" cy="1764406"/>
          </a:xfrm>
          <a:prstGeom prst="rect">
            <a:avLst/>
          </a:prstGeom>
        </p:spPr>
      </p:pic>
      <p:pic>
        <p:nvPicPr>
          <p:cNvPr id="5" name="Immagine 4">
            <a:extLst>
              <a:ext uri="{FF2B5EF4-FFF2-40B4-BE49-F238E27FC236}">
                <a16:creationId xmlns:a16="http://schemas.microsoft.com/office/drawing/2014/main" id="{70787D46-2797-450F-8DAB-9E061C5DFB35}"/>
              </a:ext>
            </a:extLst>
          </p:cNvPr>
          <p:cNvPicPr>
            <a:picLocks noChangeAspect="1"/>
          </p:cNvPicPr>
          <p:nvPr/>
        </p:nvPicPr>
        <p:blipFill>
          <a:blip r:embed="rId3">
            <a:lum bright="-20000" contrast="40000"/>
          </a:blip>
          <a:stretch>
            <a:fillRect/>
          </a:stretch>
        </p:blipFill>
        <p:spPr>
          <a:xfrm>
            <a:off x="107504" y="2132856"/>
            <a:ext cx="4896544" cy="1741228"/>
          </a:xfrm>
          <a:prstGeom prst="rect">
            <a:avLst/>
          </a:prstGeom>
        </p:spPr>
      </p:pic>
      <p:pic>
        <p:nvPicPr>
          <p:cNvPr id="7" name="Immagine 6">
            <a:extLst>
              <a:ext uri="{FF2B5EF4-FFF2-40B4-BE49-F238E27FC236}">
                <a16:creationId xmlns:a16="http://schemas.microsoft.com/office/drawing/2014/main" id="{13FEBFD8-06BF-4C7F-8160-EEAE8C436571}"/>
              </a:ext>
            </a:extLst>
          </p:cNvPr>
          <p:cNvPicPr>
            <a:picLocks noChangeAspect="1"/>
          </p:cNvPicPr>
          <p:nvPr/>
        </p:nvPicPr>
        <p:blipFill>
          <a:blip r:embed="rId4">
            <a:lum bright="-20000" contrast="40000"/>
          </a:blip>
          <a:stretch>
            <a:fillRect/>
          </a:stretch>
        </p:blipFill>
        <p:spPr>
          <a:xfrm>
            <a:off x="5159621" y="2132856"/>
            <a:ext cx="3804867" cy="3600400"/>
          </a:xfrm>
          <a:prstGeom prst="rect">
            <a:avLst/>
          </a:prstGeom>
        </p:spPr>
      </p:pic>
    </p:spTree>
    <p:extLst>
      <p:ext uri="{BB962C8B-B14F-4D97-AF65-F5344CB8AC3E}">
        <p14:creationId xmlns:p14="http://schemas.microsoft.com/office/powerpoint/2010/main" val="2716114103"/>
      </p:ext>
    </p:extLst>
  </p:cSld>
  <p:clrMapOvr>
    <a:masterClrMapping/>
  </p:clrMapOvr>
  <p:transition spd="slow">
    <p:strips dir="ru"/>
  </p:transition>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08AB54-0D63-435B-BAA3-5D56AE0B74D7}"/>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BB0F86F9-1167-42F4-8E0D-4D21833F4D0C}"/>
              </a:ext>
            </a:extLst>
          </p:cNvPr>
          <p:cNvSpPr>
            <a:spLocks noGrp="1"/>
          </p:cNvSpPr>
          <p:nvPr>
            <p:ph idx="1"/>
          </p:nvPr>
        </p:nvSpPr>
        <p:spPr/>
        <p:txBody>
          <a:bodyPr/>
          <a:lstStyle/>
          <a:p>
            <a:endParaRPr lang="it-IT"/>
          </a:p>
        </p:txBody>
      </p:sp>
      <p:pic>
        <p:nvPicPr>
          <p:cNvPr id="5" name="Picture 2" descr="Free Preview for A Randomized Trial Comparing Combination Electron-Beam Radiation and Chemotherapy with Topical Therapy in the Initial Treatment of Mycosis Fungoides">
            <a:extLst>
              <a:ext uri="{FF2B5EF4-FFF2-40B4-BE49-F238E27FC236}">
                <a16:creationId xmlns:a16="http://schemas.microsoft.com/office/drawing/2014/main" id="{028319E7-1297-4E79-BAAF-6A97E633297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53088" y="122491"/>
            <a:ext cx="4793942" cy="6668591"/>
          </a:xfrm>
          <a:prstGeom prst="rect">
            <a:avLst/>
          </a:prstGeom>
          <a:noFill/>
          <a:ln w="12700">
            <a:solidFill>
              <a:schemeClr val="bg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4954819"/>
      </p:ext>
    </p:extLst>
  </p:cSld>
  <p:clrMapOvr>
    <a:masterClrMapping/>
  </p:clrMapOvr>
  <p:transition spd="slow">
    <p:strips dir="ru"/>
  </p:transition>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Rot="1" noChangeArrowheads="1"/>
          </p:cNvSpPr>
          <p:nvPr>
            <p:ph type="title"/>
          </p:nvPr>
        </p:nvSpPr>
        <p:spPr/>
        <p:txBody>
          <a:bodyPr/>
          <a:lstStyle/>
          <a:p>
            <a:pPr eaLnBrk="1" hangingPunct="1">
              <a:defRPr/>
            </a:pPr>
            <a:r>
              <a:rPr lang="it-IT" altLang="it-IT"/>
              <a:t>MF: terapia/2</a:t>
            </a:r>
          </a:p>
        </p:txBody>
      </p:sp>
      <p:graphicFrame>
        <p:nvGraphicFramePr>
          <p:cNvPr id="92163" name="Object 3"/>
          <p:cNvGraphicFramePr>
            <a:graphicFrameLocks noGrp="1" noChangeAspect="1"/>
          </p:cNvGraphicFramePr>
          <p:nvPr>
            <p:ph idx="1"/>
          </p:nvPr>
        </p:nvGraphicFramePr>
        <p:xfrm>
          <a:off x="900113" y="1700213"/>
          <a:ext cx="7056437" cy="4176712"/>
        </p:xfrm>
        <a:graphic>
          <a:graphicData uri="http://schemas.openxmlformats.org/presentationml/2006/ole">
            <mc:AlternateContent xmlns:mc="http://schemas.openxmlformats.org/markup-compatibility/2006">
              <mc:Choice xmlns:v="urn:schemas-microsoft-com:vml" Requires="v">
                <p:oleObj name="Document" r:id="rId3" imgW="6276348" imgH="3718214" progId="Word.Document.8">
                  <p:embed/>
                </p:oleObj>
              </mc:Choice>
              <mc:Fallback>
                <p:oleObj name="Document" r:id="rId3" imgW="6276348" imgH="3718214" progId="Word.Document.8">
                  <p:embed/>
                  <p:pic>
                    <p:nvPicPr>
                      <p:cNvPr id="92163" name="Object 3"/>
                      <p:cNvPicPr>
                        <a:picLocks noChangeAspect="1" noChangeArrowheads="1"/>
                      </p:cNvPicPr>
                      <p:nvPr/>
                    </p:nvPicPr>
                    <p:blipFill>
                      <a:blip r:embed="rId4"/>
                      <a:srcRect/>
                      <a:stretch>
                        <a:fillRect/>
                      </a:stretch>
                    </p:blipFill>
                    <p:spPr bwMode="auto">
                      <a:xfrm>
                        <a:off x="900113" y="1700213"/>
                        <a:ext cx="7056437" cy="4176712"/>
                      </a:xfrm>
                      <a:prstGeom prst="rect">
                        <a:avLst/>
                      </a:prstGeom>
                      <a:solidFill>
                        <a:srgbClr val="002060"/>
                      </a:solidFill>
                      <a:ln>
                        <a:noFill/>
                      </a:ln>
                    </p:spPr>
                  </p:pic>
                </p:oleObj>
              </mc:Fallback>
            </mc:AlternateContent>
          </a:graphicData>
        </a:graphic>
      </p:graphicFrame>
      <p:sp>
        <p:nvSpPr>
          <p:cNvPr id="148484" name="Rectangle 4"/>
          <p:cNvSpPr>
            <a:spLocks noChangeArrowheads="1"/>
          </p:cNvSpPr>
          <p:nvPr/>
        </p:nvSpPr>
        <p:spPr bwMode="auto">
          <a:xfrm>
            <a:off x="755650" y="6092825"/>
            <a:ext cx="734536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defRPr/>
            </a:pPr>
            <a:r>
              <a:rPr lang="it-IT" altLang="it-IT" dirty="0">
                <a:solidFill>
                  <a:srgbClr val="FFFFFF"/>
                </a:solidFill>
                <a:effectLst>
                  <a:outerShdw blurRad="38100" dist="38100" dir="2700000" algn="tl">
                    <a:srgbClr val="000000"/>
                  </a:outerShdw>
                </a:effectLst>
              </a:rPr>
              <a:t>	</a:t>
            </a:r>
            <a:r>
              <a:rPr lang="it-IT" altLang="it-IT" dirty="0">
                <a:effectLst>
                  <a:outerShdw blurRad="38100" dist="38100" dir="2700000" algn="tl">
                    <a:srgbClr val="000000"/>
                  </a:outerShdw>
                </a:effectLst>
              </a:rPr>
              <a:t>Quaglino et al., Cancer. 2012 </a:t>
            </a:r>
            <a:r>
              <a:rPr lang="it-IT" altLang="it-IT" dirty="0" err="1">
                <a:effectLst>
                  <a:outerShdw blurRad="38100" dist="38100" dir="2700000" algn="tl">
                    <a:srgbClr val="000000"/>
                  </a:outerShdw>
                </a:effectLst>
              </a:rPr>
              <a:t>Dec</a:t>
            </a:r>
            <a:r>
              <a:rPr lang="it-IT" altLang="it-IT" dirty="0">
                <a:effectLst>
                  <a:outerShdw blurRad="38100" dist="38100" dir="2700000" algn="tl">
                    <a:srgbClr val="000000"/>
                  </a:outerShdw>
                </a:effectLst>
              </a:rPr>
              <a:t> 1;118:5830-9</a:t>
            </a:r>
          </a:p>
        </p:txBody>
      </p:sp>
    </p:spTree>
    <p:extLst>
      <p:ext uri="{BB962C8B-B14F-4D97-AF65-F5344CB8AC3E}">
        <p14:creationId xmlns:p14="http://schemas.microsoft.com/office/powerpoint/2010/main" val="2398050444"/>
      </p:ext>
    </p:extLst>
  </p:cSld>
  <p:clrMapOvr>
    <a:masterClrMapping/>
  </p:clrMapOvr>
  <p:transition spd="slow">
    <p:strips dir="ru"/>
  </p:transition>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Therapy</a:t>
            </a:r>
          </a:p>
        </p:txBody>
      </p:sp>
      <p:sp>
        <p:nvSpPr>
          <p:cNvPr id="4" name="Rectangle 3"/>
          <p:cNvSpPr txBox="1">
            <a:spLocks noChangeArrowheads="1"/>
          </p:cNvSpPr>
          <p:nvPr/>
        </p:nvSpPr>
        <p:spPr bwMode="auto">
          <a:xfrm>
            <a:off x="395288" y="6439398"/>
            <a:ext cx="8229600" cy="30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hlink"/>
              </a:buClr>
              <a:buSzPct val="7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SzPct val="70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tx2"/>
              </a:buClr>
              <a:buSzPct val="70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accent2"/>
              </a:buClr>
              <a:buSzPct val="7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7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eaLnBrk="0" hangingPunct="0">
              <a:buClr>
                <a:srgbClr val="FFCC00"/>
              </a:buClr>
              <a:buFont typeface="Wingdings" panose="05000000000000000000" pitchFamily="2" charset="2"/>
              <a:buNone/>
              <a:defRPr/>
            </a:pPr>
            <a:r>
              <a:rPr lang="en-GB" sz="1200" dirty="0">
                <a:solidFill>
                  <a:srgbClr val="FFFFFF"/>
                </a:solidFill>
              </a:rPr>
              <a:t>From: Bloom T </a:t>
            </a:r>
            <a:r>
              <a:rPr lang="en-GB" sz="1200" dirty="0" err="1">
                <a:solidFill>
                  <a:srgbClr val="FFFFFF"/>
                </a:solidFill>
              </a:rPr>
              <a:t>Curr</a:t>
            </a:r>
            <a:r>
              <a:rPr lang="en-GB" sz="1200" dirty="0">
                <a:solidFill>
                  <a:srgbClr val="FFFFFF"/>
                </a:solidFill>
              </a:rPr>
              <a:t> Treat Option in </a:t>
            </a:r>
            <a:r>
              <a:rPr lang="en-GB" sz="1200" dirty="0" err="1">
                <a:solidFill>
                  <a:srgbClr val="FFFFFF"/>
                </a:solidFill>
              </a:rPr>
              <a:t>Oncol</a:t>
            </a:r>
            <a:r>
              <a:rPr lang="en-GB" sz="1200" dirty="0">
                <a:solidFill>
                  <a:srgbClr val="FFFFFF"/>
                </a:solidFill>
              </a:rPr>
              <a:t>: 13; 102-121 (2012)</a:t>
            </a:r>
            <a:endParaRPr lang="it-IT" altLang="it-IT" sz="1200" dirty="0">
              <a:solidFill>
                <a:srgbClr val="FFFFFF"/>
              </a:solidFill>
            </a:endParaRPr>
          </a:p>
        </p:txBody>
      </p:sp>
      <p:pic>
        <p:nvPicPr>
          <p:cNvPr id="5" name="Immagine 4"/>
          <p:cNvPicPr>
            <a:picLocks noChangeAspect="1"/>
          </p:cNvPicPr>
          <p:nvPr/>
        </p:nvPicPr>
        <p:blipFill>
          <a:blip r:embed="rId2">
            <a:lum bright="-20000" contrast="40000"/>
            <a:extLst>
              <a:ext uri="{28A0092B-C50C-407E-A947-70E740481C1C}">
                <a14:useLocalDpi xmlns:a14="http://schemas.microsoft.com/office/drawing/2010/main"/>
              </a:ext>
            </a:extLst>
          </a:blip>
          <a:stretch>
            <a:fillRect/>
          </a:stretch>
        </p:blipFill>
        <p:spPr>
          <a:xfrm>
            <a:off x="1319444" y="1511742"/>
            <a:ext cx="6723987" cy="4804410"/>
          </a:xfrm>
          <a:prstGeom prst="rect">
            <a:avLst/>
          </a:prstGeom>
          <a:ln w="12700">
            <a:solidFill>
              <a:schemeClr val="bg2"/>
            </a:solidFill>
          </a:ln>
        </p:spPr>
      </p:pic>
      <p:sp>
        <p:nvSpPr>
          <p:cNvPr id="6" name="Ovale 5"/>
          <p:cNvSpPr/>
          <p:nvPr/>
        </p:nvSpPr>
        <p:spPr>
          <a:xfrm>
            <a:off x="3657600" y="1777285"/>
            <a:ext cx="914400" cy="41341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GB">
              <a:solidFill>
                <a:srgbClr val="FFFFFF"/>
              </a:solidFill>
            </a:endParaRPr>
          </a:p>
        </p:txBody>
      </p:sp>
    </p:spTree>
    <p:extLst>
      <p:ext uri="{BB962C8B-B14F-4D97-AF65-F5344CB8AC3E}">
        <p14:creationId xmlns:p14="http://schemas.microsoft.com/office/powerpoint/2010/main" val="1906527840"/>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6"/>
          <p:cNvSpPr txBox="1">
            <a:spLocks noChangeArrowheads="1"/>
          </p:cNvSpPr>
          <p:nvPr/>
        </p:nvSpPr>
        <p:spPr bwMode="auto">
          <a:xfrm>
            <a:off x="2987140" y="6426200"/>
            <a:ext cx="343344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r>
              <a:rPr lang="en-GB" altLang="it-IT" sz="1400" dirty="0"/>
              <a:t>From </a:t>
            </a:r>
            <a:r>
              <a:rPr lang="en-GB" altLang="it-IT" sz="1400" dirty="0" err="1"/>
              <a:t>Querfeld</a:t>
            </a:r>
            <a:r>
              <a:rPr lang="en-GB" altLang="it-IT" sz="1400" dirty="0"/>
              <a:t> C-</a:t>
            </a:r>
            <a:r>
              <a:rPr lang="en-GB" altLang="it-IT" sz="1400" dirty="0" err="1"/>
              <a:t>Canc</a:t>
            </a:r>
            <a:r>
              <a:rPr lang="en-GB" altLang="it-IT" sz="1400" dirty="0"/>
              <a:t> Treat and Res-2018</a:t>
            </a:r>
          </a:p>
        </p:txBody>
      </p:sp>
      <p:pic>
        <p:nvPicPr>
          <p:cNvPr id="5" name="Immagine 5"/>
          <p:cNvPicPr>
            <a:picLocks noChangeAspect="1"/>
          </p:cNvPicPr>
          <p:nvPr/>
        </p:nvPicPr>
        <p:blipFill>
          <a:blip r:embed="rId2">
            <a:lum bright="-8000" contrast="30000"/>
            <a:extLst>
              <a:ext uri="{28A0092B-C50C-407E-A947-70E740481C1C}">
                <a14:useLocalDpi xmlns:a14="http://schemas.microsoft.com/office/drawing/2010/main"/>
              </a:ext>
            </a:extLst>
          </a:blip>
          <a:srcRect/>
          <a:stretch>
            <a:fillRect/>
          </a:stretch>
        </p:blipFill>
        <p:spPr bwMode="auto">
          <a:xfrm>
            <a:off x="282574" y="260648"/>
            <a:ext cx="8465889" cy="6144517"/>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6" name="Ovale 5"/>
          <p:cNvSpPr/>
          <p:nvPr/>
        </p:nvSpPr>
        <p:spPr>
          <a:xfrm>
            <a:off x="282575" y="1124744"/>
            <a:ext cx="2561233" cy="43204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GB">
              <a:solidFill>
                <a:srgbClr val="FFFFFF"/>
              </a:solidFill>
            </a:endParaRPr>
          </a:p>
        </p:txBody>
      </p:sp>
      <p:sp>
        <p:nvSpPr>
          <p:cNvPr id="7" name="Ovale 6"/>
          <p:cNvSpPr/>
          <p:nvPr/>
        </p:nvSpPr>
        <p:spPr>
          <a:xfrm>
            <a:off x="138559" y="1556792"/>
            <a:ext cx="2561233" cy="43204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GB">
              <a:solidFill>
                <a:srgbClr val="FFFFFF"/>
              </a:solidFill>
            </a:endParaRPr>
          </a:p>
        </p:txBody>
      </p:sp>
      <p:sp>
        <p:nvSpPr>
          <p:cNvPr id="8" name="Ovale 7"/>
          <p:cNvSpPr/>
          <p:nvPr/>
        </p:nvSpPr>
        <p:spPr>
          <a:xfrm>
            <a:off x="107504" y="1988840"/>
            <a:ext cx="3475484" cy="108012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GB">
              <a:solidFill>
                <a:srgbClr val="FFFFFF"/>
              </a:solidFill>
            </a:endParaRPr>
          </a:p>
        </p:txBody>
      </p:sp>
      <p:sp>
        <p:nvSpPr>
          <p:cNvPr id="9" name="Ovale 8">
            <a:extLst>
              <a:ext uri="{FF2B5EF4-FFF2-40B4-BE49-F238E27FC236}">
                <a16:creationId xmlns:a16="http://schemas.microsoft.com/office/drawing/2014/main" id="{FF6DD84C-7D12-4320-8D3D-3FA33C0882DA}"/>
              </a:ext>
            </a:extLst>
          </p:cNvPr>
          <p:cNvSpPr/>
          <p:nvPr/>
        </p:nvSpPr>
        <p:spPr>
          <a:xfrm>
            <a:off x="107503" y="3195961"/>
            <a:ext cx="2736305" cy="86877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GB">
              <a:solidFill>
                <a:srgbClr val="FFFFFF"/>
              </a:solidFill>
            </a:endParaRPr>
          </a:p>
        </p:txBody>
      </p:sp>
    </p:spTree>
    <p:extLst>
      <p:ext uri="{BB962C8B-B14F-4D97-AF65-F5344CB8AC3E}">
        <p14:creationId xmlns:p14="http://schemas.microsoft.com/office/powerpoint/2010/main" val="3579889693"/>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defRPr/>
            </a:pPr>
            <a:r>
              <a:rPr lang="en-GB" dirty="0"/>
              <a:t>Mycosis fungoides</a:t>
            </a:r>
          </a:p>
        </p:txBody>
      </p:sp>
      <p:pic>
        <p:nvPicPr>
          <p:cNvPr id="73731" name="Picture 4" descr="DSC_0519"/>
          <p:cNvPicPr>
            <a:picLocks noChangeAspect="1" noChangeArrowheads="1"/>
          </p:cNvPicPr>
          <p:nvPr/>
        </p:nvPicPr>
        <p:blipFill>
          <a:blip r:embed="rId2" cstate="email">
            <a:lum contrast="24000"/>
            <a:extLst>
              <a:ext uri="{28A0092B-C50C-407E-A947-70E740481C1C}">
                <a14:useLocalDpi xmlns:a14="http://schemas.microsoft.com/office/drawing/2010/main"/>
              </a:ext>
            </a:extLst>
          </a:blip>
          <a:srcRect/>
          <a:stretch>
            <a:fillRect/>
          </a:stretch>
        </p:blipFill>
        <p:spPr bwMode="auto">
          <a:xfrm>
            <a:off x="844550" y="1560513"/>
            <a:ext cx="2120900" cy="1423987"/>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73732" name="Picture 2" descr="DSC_032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77013" y="1560513"/>
            <a:ext cx="2109787" cy="1406525"/>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73733" name="Picture 3" descr="DSC_047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81413" y="5164138"/>
            <a:ext cx="2039937" cy="1403350"/>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73734" name="Picture 8" descr="DSC_047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581775" y="5165725"/>
            <a:ext cx="2105025" cy="1401763"/>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3" name="Freccia a destra 12"/>
          <p:cNvSpPr/>
          <p:nvPr/>
        </p:nvSpPr>
        <p:spPr>
          <a:xfrm>
            <a:off x="3078163" y="2300288"/>
            <a:ext cx="476250" cy="276225"/>
          </a:xfrm>
          <a:prstGeom prst="rightArrow">
            <a:avLst/>
          </a:prstGeom>
          <a:solidFill>
            <a:srgbClr val="FF0000"/>
          </a:solidFill>
          <a:ln>
            <a:solidFill>
              <a:schemeClr val="tx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 name="Freccia a destra 13"/>
          <p:cNvSpPr/>
          <p:nvPr/>
        </p:nvSpPr>
        <p:spPr>
          <a:xfrm>
            <a:off x="5883275" y="2311400"/>
            <a:ext cx="476250" cy="274638"/>
          </a:xfrm>
          <a:prstGeom prst="rightArrow">
            <a:avLst/>
          </a:prstGeom>
          <a:solidFill>
            <a:srgbClr val="FF0000"/>
          </a:solidFill>
          <a:ln>
            <a:solidFill>
              <a:schemeClr val="tx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 name="Freccia a destra 15"/>
          <p:cNvSpPr/>
          <p:nvPr/>
        </p:nvSpPr>
        <p:spPr>
          <a:xfrm rot="5400000">
            <a:off x="1901825" y="3090863"/>
            <a:ext cx="358775" cy="247650"/>
          </a:xfrm>
          <a:prstGeom prst="rightArrow">
            <a:avLst/>
          </a:prstGeom>
          <a:solidFill>
            <a:srgbClr val="FF0000"/>
          </a:solidFill>
          <a:ln>
            <a:solidFill>
              <a:schemeClr val="tx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73738" name="Picture 3" descr="H&amp;E_Classical_resized"/>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746500" y="3444875"/>
            <a:ext cx="1974850" cy="1411288"/>
          </a:xfrm>
          <a:prstGeom prst="rect">
            <a:avLst/>
          </a:prstGeom>
          <a:solidFill>
            <a:schemeClr val="bg2"/>
          </a:solidFill>
          <a:ln w="12700">
            <a:solidFill>
              <a:schemeClr val="bg2"/>
            </a:solidFill>
            <a:miter lim="800000"/>
            <a:headEnd/>
            <a:tailEnd/>
          </a:ln>
        </p:spPr>
      </p:pic>
      <p:pic>
        <p:nvPicPr>
          <p:cNvPr id="73739" name="Picture 4" descr="H&amp;E_Tumoural_resized"/>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577013" y="3444875"/>
            <a:ext cx="2109787" cy="1411288"/>
          </a:xfrm>
          <a:prstGeom prst="rect">
            <a:avLst/>
          </a:prstGeom>
          <a:solidFill>
            <a:schemeClr val="bg2"/>
          </a:solidFill>
          <a:ln w="12700">
            <a:solidFill>
              <a:schemeClr val="bg2"/>
            </a:solidFill>
            <a:miter lim="800000"/>
            <a:headEnd/>
            <a:tailEnd/>
          </a:ln>
        </p:spPr>
      </p:pic>
      <p:pic>
        <p:nvPicPr>
          <p:cNvPr id="73740" name="Picture 5" descr="MF_iniziale"/>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85813" y="3444875"/>
            <a:ext cx="2179637" cy="1411288"/>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2" name="Freccia a destra 21"/>
          <p:cNvSpPr/>
          <p:nvPr/>
        </p:nvSpPr>
        <p:spPr>
          <a:xfrm>
            <a:off x="3127375" y="3870325"/>
            <a:ext cx="476250" cy="274638"/>
          </a:xfrm>
          <a:prstGeom prst="rightArrow">
            <a:avLst/>
          </a:prstGeom>
          <a:solidFill>
            <a:srgbClr val="FF0000"/>
          </a:solidFill>
          <a:ln>
            <a:solidFill>
              <a:schemeClr val="tx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3" name="Freccia a destra 22"/>
          <p:cNvSpPr/>
          <p:nvPr/>
        </p:nvSpPr>
        <p:spPr>
          <a:xfrm>
            <a:off x="5921375" y="3832225"/>
            <a:ext cx="477838" cy="274638"/>
          </a:xfrm>
          <a:prstGeom prst="rightArrow">
            <a:avLst/>
          </a:prstGeom>
          <a:solidFill>
            <a:srgbClr val="FF0000"/>
          </a:solidFill>
          <a:ln>
            <a:solidFill>
              <a:schemeClr val="tx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4" name="Freccia a destra 23"/>
          <p:cNvSpPr/>
          <p:nvPr/>
        </p:nvSpPr>
        <p:spPr>
          <a:xfrm rot="5400000">
            <a:off x="1914525" y="4719638"/>
            <a:ext cx="360363" cy="249237"/>
          </a:xfrm>
          <a:prstGeom prst="rightArrow">
            <a:avLst/>
          </a:prstGeom>
          <a:solidFill>
            <a:srgbClr val="FF0000"/>
          </a:solidFill>
          <a:ln>
            <a:solidFill>
              <a:schemeClr val="tx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25" name="Segnaposto contenuto 2"/>
          <p:cNvPicPr>
            <a:picLocks noGrp="1" noChangeAspect="1"/>
          </p:cNvPicPr>
          <p:nvPr>
            <p:ph idx="1"/>
          </p:nvPr>
        </p:nvPicPr>
        <p:blipFill>
          <a:blip r:embed="rId9" cstate="email">
            <a:extLst>
              <a:ext uri="{28A0092B-C50C-407E-A947-70E740481C1C}">
                <a14:useLocalDpi xmlns:a14="http://schemas.microsoft.com/office/drawing/2010/main"/>
              </a:ext>
            </a:extLst>
          </a:blip>
          <a:stretch>
            <a:fillRect/>
          </a:stretch>
        </p:blipFill>
        <p:spPr>
          <a:xfrm>
            <a:off x="785813" y="5164138"/>
            <a:ext cx="2179637" cy="1403350"/>
          </a:xfrm>
          <a:ln w="12700" cap="sq">
            <a:solidFill>
              <a:schemeClr val="bg2"/>
            </a:solidFill>
            <a:miter lim="800000"/>
          </a:ln>
          <a:effectLst>
            <a:outerShdw blurRad="57150" dist="50800" dir="2700000" algn="tl" rotWithShape="0">
              <a:srgbClr val="000000">
                <a:alpha val="40000"/>
              </a:srgbClr>
            </a:outerShdw>
          </a:effectLst>
        </p:spPr>
      </p:pic>
      <p:pic>
        <p:nvPicPr>
          <p:cNvPr id="73745" name="Picture 4"/>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746500" y="1562100"/>
            <a:ext cx="1974850" cy="1422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83816217"/>
      </p:ext>
    </p:extLst>
  </p:cSld>
  <p:clrMapOvr>
    <a:masterClrMapping/>
  </p:clrMapOvr>
  <p:transition spd="slow">
    <p:strips dir="ru"/>
  </p:transition>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Therapy</a:t>
            </a:r>
          </a:p>
        </p:txBody>
      </p:sp>
      <p:sp>
        <p:nvSpPr>
          <p:cNvPr id="3" name="Segnaposto contenuto 2"/>
          <p:cNvSpPr>
            <a:spLocks noGrp="1"/>
          </p:cNvSpPr>
          <p:nvPr>
            <p:ph idx="1"/>
          </p:nvPr>
        </p:nvSpPr>
        <p:spPr>
          <a:xfrm>
            <a:off x="457200" y="1600200"/>
            <a:ext cx="3767070" cy="4525963"/>
          </a:xfrm>
        </p:spPr>
        <p:txBody>
          <a:bodyPr/>
          <a:lstStyle/>
          <a:p>
            <a:r>
              <a:rPr lang="en-GB" dirty="0"/>
              <a:t>Which one is the best choice in early stages?</a:t>
            </a:r>
          </a:p>
          <a:p>
            <a:r>
              <a:rPr lang="en-GB" dirty="0" err="1"/>
              <a:t>Phototp</a:t>
            </a:r>
            <a:endParaRPr lang="en-GB" dirty="0"/>
          </a:p>
          <a:p>
            <a:r>
              <a:rPr lang="en-GB" dirty="0"/>
              <a:t>Steroids</a:t>
            </a:r>
          </a:p>
          <a:p>
            <a:r>
              <a:rPr lang="en-GB" dirty="0"/>
              <a:t>Nitrogen mustard</a:t>
            </a:r>
          </a:p>
        </p:txBody>
      </p:sp>
      <p:pic>
        <p:nvPicPr>
          <p:cNvPr id="1026" name="Picture 2" descr="Free Preview for A Randomized Trial Comparing Combination Electron-Beam Radiation and Chemotherapy with Topical Therapy in the Initial Treatment of Mycosis Fungoide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061397" y="1417638"/>
            <a:ext cx="3732372" cy="5191899"/>
          </a:xfrm>
          <a:prstGeom prst="rect">
            <a:avLst/>
          </a:prstGeom>
          <a:noFill/>
          <a:ln w="12700">
            <a:solidFill>
              <a:schemeClr val="bg2"/>
            </a:solidFill>
          </a:ln>
          <a:extLst>
            <a:ext uri="{909E8E84-426E-40DD-AFC4-6F175D3DCCD1}">
              <a14:hiddenFill xmlns:a14="http://schemas.microsoft.com/office/drawing/2010/main">
                <a:solidFill>
                  <a:srgbClr val="FFFFFF"/>
                </a:solidFill>
              </a14:hiddenFill>
            </a:ext>
          </a:extLst>
        </p:spPr>
      </p:pic>
      <p:sp>
        <p:nvSpPr>
          <p:cNvPr id="4" name="Ovale 3"/>
          <p:cNvSpPr/>
          <p:nvPr/>
        </p:nvSpPr>
        <p:spPr>
          <a:xfrm>
            <a:off x="193182" y="3000777"/>
            <a:ext cx="4031088" cy="220228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GB">
              <a:solidFill>
                <a:srgbClr val="FFFFFF"/>
              </a:solidFill>
            </a:endParaRPr>
          </a:p>
        </p:txBody>
      </p:sp>
    </p:spTree>
    <p:extLst>
      <p:ext uri="{BB962C8B-B14F-4D97-AF65-F5344CB8AC3E}">
        <p14:creationId xmlns:p14="http://schemas.microsoft.com/office/powerpoint/2010/main" val="2801762673"/>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7" name="Picture 3" descr="H&amp;E_Classical_resized"/>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1494" y="3247179"/>
            <a:ext cx="3928458" cy="3478213"/>
          </a:xfrm>
          <a:prstGeom prst="rect">
            <a:avLst/>
          </a:prstGeom>
          <a:solidFill>
            <a:schemeClr val="bg2"/>
          </a:solidFill>
          <a:ln w="12700">
            <a:solidFill>
              <a:schemeClr val="bg2"/>
            </a:solidFill>
            <a:miter lim="800000"/>
            <a:headEnd/>
            <a:tailEnd/>
          </a:ln>
        </p:spPr>
      </p:pic>
      <p:pic>
        <p:nvPicPr>
          <p:cNvPr id="72708" name="Picture 4" descr="H&amp;E_Tumoural_resize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83113" y="3247179"/>
            <a:ext cx="3948112" cy="3478213"/>
          </a:xfrm>
          <a:prstGeom prst="rect">
            <a:avLst/>
          </a:prstGeom>
          <a:solidFill>
            <a:schemeClr val="bg2"/>
          </a:solidFill>
          <a:ln w="12700">
            <a:solidFill>
              <a:schemeClr val="bg2"/>
            </a:solidFill>
            <a:miter lim="800000"/>
            <a:headEnd/>
            <a:tailEnd/>
          </a:ln>
        </p:spPr>
      </p:pic>
      <p:pic>
        <p:nvPicPr>
          <p:cNvPr id="72709" name="Picture 5" descr="MF_inizial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59632" y="188640"/>
            <a:ext cx="6232713" cy="2856551"/>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cxnSp>
        <p:nvCxnSpPr>
          <p:cNvPr id="4" name="Connettore 2 3"/>
          <p:cNvCxnSpPr/>
          <p:nvPr/>
        </p:nvCxnSpPr>
        <p:spPr>
          <a:xfrm>
            <a:off x="2455162" y="1454209"/>
            <a:ext cx="36004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Connettore 2 5">
            <a:extLst>
              <a:ext uri="{FF2B5EF4-FFF2-40B4-BE49-F238E27FC236}">
                <a16:creationId xmlns:a16="http://schemas.microsoft.com/office/drawing/2014/main" id="{1F375164-0F2E-4BEA-85DB-6B1556032D7B}"/>
              </a:ext>
            </a:extLst>
          </p:cNvPr>
          <p:cNvCxnSpPr/>
          <p:nvPr/>
        </p:nvCxnSpPr>
        <p:spPr>
          <a:xfrm>
            <a:off x="5865667" y="4900224"/>
            <a:ext cx="36004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nettore 2 6">
            <a:extLst>
              <a:ext uri="{FF2B5EF4-FFF2-40B4-BE49-F238E27FC236}">
                <a16:creationId xmlns:a16="http://schemas.microsoft.com/office/drawing/2014/main" id="{9BD574E5-D6F0-4756-A3FB-7B4E204D645B}"/>
              </a:ext>
            </a:extLst>
          </p:cNvPr>
          <p:cNvCxnSpPr/>
          <p:nvPr/>
        </p:nvCxnSpPr>
        <p:spPr>
          <a:xfrm>
            <a:off x="6558125" y="4873342"/>
            <a:ext cx="36004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ttore 2 7">
            <a:extLst>
              <a:ext uri="{FF2B5EF4-FFF2-40B4-BE49-F238E27FC236}">
                <a16:creationId xmlns:a16="http://schemas.microsoft.com/office/drawing/2014/main" id="{E0772941-406E-4AAA-8430-01BE4DB4DF4E}"/>
              </a:ext>
            </a:extLst>
          </p:cNvPr>
          <p:cNvCxnSpPr/>
          <p:nvPr/>
        </p:nvCxnSpPr>
        <p:spPr>
          <a:xfrm>
            <a:off x="5685647" y="5167785"/>
            <a:ext cx="36004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8166142"/>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itolo"/>
          <p:cNvSpPr txBox="1">
            <a:spLocks noGrp="1"/>
          </p:cNvSpPr>
          <p:nvPr>
            <p:ph type="body" idx="13"/>
          </p:nvPr>
        </p:nvSpPr>
        <p:spPr>
          <a:xfrm>
            <a:off x="1691680" y="283212"/>
            <a:ext cx="6958059" cy="491419"/>
          </a:xfrm>
          <a:prstGeom prst="rect">
            <a:avLst/>
          </a:prstGeom>
        </p:spPr>
        <p:txBody>
          <a:bodyPr/>
          <a:lstStyle/>
          <a:p>
            <a:r>
              <a:rPr lang="it-IT" dirty="0" err="1"/>
              <a:t>Current</a:t>
            </a:r>
            <a:r>
              <a:rPr lang="it-IT" dirty="0"/>
              <a:t> </a:t>
            </a:r>
            <a:r>
              <a:rPr lang="it-IT" dirty="0" err="1"/>
              <a:t>available</a:t>
            </a:r>
            <a:r>
              <a:rPr lang="it-IT" dirty="0"/>
              <a:t> data</a:t>
            </a:r>
            <a:endParaRPr dirty="0"/>
          </a:p>
        </p:txBody>
      </p:sp>
      <p:sp>
        <p:nvSpPr>
          <p:cNvPr id="61" name="Testo Testo Testo Testo Testo Testo Testo Testo Testo Testo Testo Testo Testo Testo Testo Testo Testo Testo…"/>
          <p:cNvSpPr txBox="1">
            <a:spLocks noGrp="1"/>
          </p:cNvSpPr>
          <p:nvPr>
            <p:ph type="body" idx="15"/>
          </p:nvPr>
        </p:nvSpPr>
        <p:spPr>
          <a:xfrm>
            <a:off x="503009" y="1993107"/>
            <a:ext cx="5376298" cy="3666979"/>
          </a:xfrm>
          <a:prstGeom prst="rect">
            <a:avLst/>
          </a:prstGeom>
        </p:spPr>
        <p:txBody>
          <a:bodyPr>
            <a:normAutofit fontScale="92500" lnSpcReduction="10000"/>
          </a:bodyPr>
          <a:lstStyle/>
          <a:p>
            <a:pPr>
              <a:defRPr sz="3000">
                <a:latin typeface="Verdana"/>
                <a:ea typeface="Verdana"/>
                <a:cs typeface="Verdana"/>
                <a:sym typeface="Verdana"/>
              </a:defRPr>
            </a:pPr>
            <a:r>
              <a:rPr lang="en-GB" dirty="0"/>
              <a:t>No standardised algorithm</a:t>
            </a:r>
          </a:p>
          <a:p>
            <a:pPr>
              <a:defRPr sz="3000">
                <a:latin typeface="Verdana"/>
                <a:ea typeface="Verdana"/>
                <a:cs typeface="Verdana"/>
                <a:sym typeface="Verdana"/>
              </a:defRPr>
            </a:pPr>
            <a:r>
              <a:rPr lang="en-GB" dirty="0"/>
              <a:t>Only consensus recommendation or ESMO guidelines</a:t>
            </a:r>
          </a:p>
          <a:p>
            <a:pPr>
              <a:defRPr sz="3000">
                <a:latin typeface="Verdana"/>
                <a:ea typeface="Verdana"/>
                <a:cs typeface="Verdana"/>
                <a:sym typeface="Verdana"/>
              </a:defRPr>
            </a:pPr>
            <a:r>
              <a:rPr lang="en-GB" dirty="0"/>
              <a:t>Each center has its own skills on treatment</a:t>
            </a:r>
          </a:p>
          <a:p>
            <a:pPr>
              <a:defRPr sz="3000">
                <a:latin typeface="Verdana"/>
                <a:ea typeface="Verdana"/>
                <a:cs typeface="Verdana"/>
                <a:sym typeface="Verdana"/>
              </a:defRPr>
            </a:pPr>
            <a:endParaRPr lang="en-GB" dirty="0"/>
          </a:p>
          <a:p>
            <a:pPr>
              <a:defRPr sz="3000">
                <a:latin typeface="Verdana"/>
                <a:ea typeface="Verdana"/>
                <a:cs typeface="Verdana"/>
                <a:sym typeface="Verdana"/>
              </a:defRPr>
            </a:pPr>
            <a:endParaRPr lang="en-GB" dirty="0"/>
          </a:p>
        </p:txBody>
      </p:sp>
      <p:pic>
        <p:nvPicPr>
          <p:cNvPr id="5" name="Immagine 4" descr="Immagine che contiene onda, acqua, facendosurf, cavalcando&#10;&#10;Descrizione generata automaticamente">
            <a:extLst>
              <a:ext uri="{FF2B5EF4-FFF2-40B4-BE49-F238E27FC236}">
                <a16:creationId xmlns:a16="http://schemas.microsoft.com/office/drawing/2014/main" id="{9DC3FD40-7E8D-439D-9CE7-0842CBD12C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12160" y="1993106"/>
            <a:ext cx="2728141" cy="1939949"/>
          </a:xfrm>
          <a:prstGeom prst="rect">
            <a:avLst/>
          </a:prstGeom>
        </p:spPr>
      </p:pic>
    </p:spTree>
    <p:extLst>
      <p:ext uri="{BB962C8B-B14F-4D97-AF65-F5344CB8AC3E}">
        <p14:creationId xmlns:p14="http://schemas.microsoft.com/office/powerpoint/2010/main" val="1764395512"/>
      </p:ext>
    </p:extLst>
  </p:cSld>
  <p:clrMapOvr>
    <a:masterClrMapping/>
  </p:clrMapOvr>
  <p:transition spd="med"/>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EORTC-CLTF recommendations</a:t>
            </a:r>
          </a:p>
        </p:txBody>
      </p:sp>
      <p:pic>
        <p:nvPicPr>
          <p:cNvPr id="4" name="Picture 1"/>
          <p:cNvPicPr>
            <a:picLocks noChangeAspect="1" noChangeArrowheads="1"/>
          </p:cNvPicPr>
          <p:nvPr/>
        </p:nvPicPr>
        <p:blipFill>
          <a:blip r:embed="rId2" cstate="email">
            <a:lum bright="-20000" contrast="40000"/>
            <a:extLst>
              <a:ext uri="{28A0092B-C50C-407E-A947-70E740481C1C}">
                <a14:useLocalDpi xmlns:a14="http://schemas.microsoft.com/office/drawing/2010/main"/>
              </a:ext>
            </a:extLst>
          </a:blip>
          <a:srcRect/>
          <a:stretch>
            <a:fillRect/>
          </a:stretch>
        </p:blipFill>
        <p:spPr bwMode="auto">
          <a:xfrm>
            <a:off x="1300199" y="1904996"/>
            <a:ext cx="6543601" cy="4143105"/>
          </a:xfrm>
          <a:prstGeom prst="rect">
            <a:avLst/>
          </a:prstGeom>
          <a:noFill/>
          <a:ln w="12700">
            <a:solidFill>
              <a:srgbClr val="80808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48162188"/>
      </p:ext>
    </p:extLst>
  </p:cSld>
  <p:clrMapOvr>
    <a:masterClrMapping/>
  </p:clrMapOvr>
  <p:transition spd="slow">
    <p:strips dir="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8F990E90-193B-40BF-A750-AE5C0FD64D56}"/>
              </a:ext>
            </a:extLst>
          </p:cNvPr>
          <p:cNvSpPr>
            <a:spLocks noGrp="1" noChangeArrowheads="1"/>
          </p:cNvSpPr>
          <p:nvPr>
            <p:ph type="title"/>
          </p:nvPr>
        </p:nvSpPr>
        <p:spPr/>
        <p:txBody>
          <a:bodyPr/>
          <a:lstStyle/>
          <a:p>
            <a:pPr eaLnBrk="1" hangingPunct="1"/>
            <a:r>
              <a:rPr lang="it-IT" altLang="it-IT" b="1">
                <a:solidFill>
                  <a:srgbClr val="FF0000"/>
                </a:solidFill>
              </a:rPr>
              <a:t>Creme</a:t>
            </a:r>
          </a:p>
        </p:txBody>
      </p:sp>
      <p:sp>
        <p:nvSpPr>
          <p:cNvPr id="41987" name="Rectangle 3">
            <a:extLst>
              <a:ext uri="{FF2B5EF4-FFF2-40B4-BE49-F238E27FC236}">
                <a16:creationId xmlns:a16="http://schemas.microsoft.com/office/drawing/2014/main" id="{655318FD-0C38-47C8-8981-0A941DA37CA3}"/>
              </a:ext>
            </a:extLst>
          </p:cNvPr>
          <p:cNvSpPr>
            <a:spLocks noGrp="1" noChangeArrowheads="1"/>
          </p:cNvSpPr>
          <p:nvPr>
            <p:ph type="body" idx="1"/>
          </p:nvPr>
        </p:nvSpPr>
        <p:spPr/>
        <p:txBody>
          <a:bodyPr/>
          <a:lstStyle/>
          <a:p>
            <a:pPr eaLnBrk="1" hangingPunct="1"/>
            <a:r>
              <a:rPr lang="it-IT" altLang="it-IT" b="1" dirty="0">
                <a:solidFill>
                  <a:schemeClr val="accent2"/>
                </a:solidFill>
              </a:rPr>
              <a:t>Le formulazioni acqua in olio sono costituite da piccole molecole di olio disperse in una fase continua</a:t>
            </a:r>
          </a:p>
          <a:p>
            <a:pPr eaLnBrk="1" hangingPunct="1"/>
            <a:r>
              <a:rPr lang="it-IT" altLang="it-IT" b="1" dirty="0">
                <a:solidFill>
                  <a:schemeClr val="accent2"/>
                </a:solidFill>
              </a:rPr>
              <a:t>Più maneggevoli per il paziente</a:t>
            </a:r>
          </a:p>
          <a:p>
            <a:pPr eaLnBrk="1" hangingPunct="1"/>
            <a:r>
              <a:rPr lang="it-IT" altLang="it-IT" b="1" dirty="0">
                <a:solidFill>
                  <a:schemeClr val="accent2"/>
                </a:solidFill>
              </a:rPr>
              <a:t>Più facilmente rimuovibili con il risciacquo</a:t>
            </a:r>
          </a:p>
          <a:p>
            <a:pPr eaLnBrk="1" hangingPunct="1"/>
            <a:r>
              <a:rPr lang="it-IT" altLang="it-IT" b="1" dirty="0">
                <a:solidFill>
                  <a:schemeClr val="accent2"/>
                </a:solidFill>
              </a:rPr>
              <a:t>Meno imbrattanti</a:t>
            </a:r>
          </a:p>
        </p:txBody>
      </p:sp>
    </p:spTree>
    <p:extLst>
      <p:ext uri="{BB962C8B-B14F-4D97-AF65-F5344CB8AC3E}">
        <p14:creationId xmlns:p14="http://schemas.microsoft.com/office/powerpoint/2010/main" val="1231484074"/>
      </p:ext>
    </p:extLst>
  </p:cSld>
  <p:clrMapOvr>
    <a:masterClrMapping/>
  </p:clrMapOvr>
  <p:transition spd="slow">
    <p:strips dir="ru"/>
  </p:transition>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Therapy </a:t>
            </a:r>
          </a:p>
        </p:txBody>
      </p:sp>
      <p:pic>
        <p:nvPicPr>
          <p:cNvPr id="4" name="Picture 1"/>
          <p:cNvPicPr>
            <a:picLocks noChangeAspect="1" noChangeArrowheads="1"/>
          </p:cNvPicPr>
          <p:nvPr/>
        </p:nvPicPr>
        <p:blipFill>
          <a:blip r:embed="rId2">
            <a:lum bright="-20000" contrast="40000"/>
            <a:extLst>
              <a:ext uri="{28A0092B-C50C-407E-A947-70E740481C1C}">
                <a14:useLocalDpi xmlns:a14="http://schemas.microsoft.com/office/drawing/2010/main"/>
              </a:ext>
            </a:extLst>
          </a:blip>
          <a:srcRect/>
          <a:stretch>
            <a:fillRect/>
          </a:stretch>
        </p:blipFill>
        <p:spPr bwMode="auto">
          <a:xfrm>
            <a:off x="1220250" y="2054501"/>
            <a:ext cx="6703500" cy="3348480"/>
          </a:xfrm>
          <a:prstGeom prst="rect">
            <a:avLst/>
          </a:prstGeom>
          <a:noFill/>
          <a:ln w="12700">
            <a:solidFill>
              <a:srgbClr val="80808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Ovale 4"/>
          <p:cNvSpPr/>
          <p:nvPr/>
        </p:nvSpPr>
        <p:spPr>
          <a:xfrm>
            <a:off x="1970467" y="3786389"/>
            <a:ext cx="6362163" cy="772731"/>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GB">
              <a:solidFill>
                <a:srgbClr val="FFFFFF"/>
              </a:solidFill>
            </a:endParaRPr>
          </a:p>
        </p:txBody>
      </p:sp>
      <p:sp>
        <p:nvSpPr>
          <p:cNvPr id="3" name="Ovale 2">
            <a:extLst>
              <a:ext uri="{FF2B5EF4-FFF2-40B4-BE49-F238E27FC236}">
                <a16:creationId xmlns:a16="http://schemas.microsoft.com/office/drawing/2014/main" id="{15B13682-A807-4A57-BDB4-942B4520024B}"/>
              </a:ext>
            </a:extLst>
          </p:cNvPr>
          <p:cNvSpPr/>
          <p:nvPr/>
        </p:nvSpPr>
        <p:spPr>
          <a:xfrm>
            <a:off x="2122867" y="4900474"/>
            <a:ext cx="6362163" cy="565649"/>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GB">
              <a:solidFill>
                <a:srgbClr val="FFFFFF"/>
              </a:solidFill>
            </a:endParaRPr>
          </a:p>
        </p:txBody>
      </p:sp>
    </p:spTree>
    <p:extLst>
      <p:ext uri="{BB962C8B-B14F-4D97-AF65-F5344CB8AC3E}">
        <p14:creationId xmlns:p14="http://schemas.microsoft.com/office/powerpoint/2010/main" val="2446273446"/>
      </p:ext>
    </p:extLst>
  </p:cSld>
  <p:clrMapOvr>
    <a:masterClrMapping/>
  </p:clrMapOvr>
  <p:transition spd="slow">
    <p:strips dir="ru"/>
  </p:transition>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99720922-D2F5-43AA-80E4-3849B6809B30}"/>
              </a:ext>
            </a:extLst>
          </p:cNvPr>
          <p:cNvPicPr>
            <a:picLocks noChangeAspect="1"/>
          </p:cNvPicPr>
          <p:nvPr/>
        </p:nvPicPr>
        <p:blipFill rotWithShape="1">
          <a:blip r:embed="rId2" cstate="email">
            <a:lum bright="-20000" contrast="40000"/>
            <a:extLst>
              <a:ext uri="{28A0092B-C50C-407E-A947-70E740481C1C}">
                <a14:useLocalDpi xmlns:a14="http://schemas.microsoft.com/office/drawing/2010/main"/>
              </a:ext>
            </a:extLst>
          </a:blip>
          <a:srcRect b="27300"/>
          <a:stretch/>
        </p:blipFill>
        <p:spPr>
          <a:xfrm>
            <a:off x="234512" y="404663"/>
            <a:ext cx="5998300" cy="1800671"/>
          </a:xfrm>
          <a:prstGeom prst="rect">
            <a:avLst/>
          </a:prstGeom>
        </p:spPr>
      </p:pic>
      <p:pic>
        <p:nvPicPr>
          <p:cNvPr id="10" name="Immagine 9">
            <a:extLst>
              <a:ext uri="{FF2B5EF4-FFF2-40B4-BE49-F238E27FC236}">
                <a16:creationId xmlns:a16="http://schemas.microsoft.com/office/drawing/2014/main" id="{ABF63FBE-828B-4F8A-832A-AF4E36FD092F}"/>
              </a:ext>
            </a:extLst>
          </p:cNvPr>
          <p:cNvPicPr>
            <a:picLocks noChangeAspect="1"/>
          </p:cNvPicPr>
          <p:nvPr/>
        </p:nvPicPr>
        <p:blipFill>
          <a:blip r:embed="rId3" cstate="email">
            <a:lum bright="-20000" contrast="40000"/>
            <a:extLst>
              <a:ext uri="{28A0092B-C50C-407E-A947-70E740481C1C}">
                <a14:useLocalDpi xmlns:a14="http://schemas.microsoft.com/office/drawing/2010/main"/>
              </a:ext>
            </a:extLst>
          </a:blip>
          <a:stretch>
            <a:fillRect/>
          </a:stretch>
        </p:blipFill>
        <p:spPr>
          <a:xfrm>
            <a:off x="212403" y="2276872"/>
            <a:ext cx="6020409" cy="4104456"/>
          </a:xfrm>
          <a:prstGeom prst="rect">
            <a:avLst/>
          </a:prstGeom>
        </p:spPr>
      </p:pic>
      <p:pic>
        <p:nvPicPr>
          <p:cNvPr id="5" name="Immagine 4">
            <a:extLst>
              <a:ext uri="{FF2B5EF4-FFF2-40B4-BE49-F238E27FC236}">
                <a16:creationId xmlns:a16="http://schemas.microsoft.com/office/drawing/2014/main" id="{4D11F74C-9A02-4D0A-8FF3-3B8924E04527}"/>
              </a:ext>
            </a:extLst>
          </p:cNvPr>
          <p:cNvPicPr>
            <a:picLocks noChangeAspect="1"/>
          </p:cNvPicPr>
          <p:nvPr/>
        </p:nvPicPr>
        <p:blipFill rotWithShape="1">
          <a:blip r:embed="rId4" cstate="email">
            <a:lum bright="-20000" contrast="40000"/>
            <a:extLst>
              <a:ext uri="{28A0092B-C50C-407E-A947-70E740481C1C}">
                <a14:useLocalDpi xmlns:a14="http://schemas.microsoft.com/office/drawing/2010/main"/>
              </a:ext>
            </a:extLst>
          </a:blip>
          <a:srcRect l="16214"/>
          <a:stretch/>
        </p:blipFill>
        <p:spPr>
          <a:xfrm rot="5400000">
            <a:off x="4831227" y="2305680"/>
            <a:ext cx="6075186" cy="2273158"/>
          </a:xfrm>
          <a:prstGeom prst="rect">
            <a:avLst/>
          </a:prstGeom>
        </p:spPr>
      </p:pic>
    </p:spTree>
    <p:extLst>
      <p:ext uri="{BB962C8B-B14F-4D97-AF65-F5344CB8AC3E}">
        <p14:creationId xmlns:p14="http://schemas.microsoft.com/office/powerpoint/2010/main" val="3870308146"/>
      </p:ext>
    </p:extLst>
  </p:cSld>
  <p:clrMapOvr>
    <a:masterClrMapping/>
  </p:clrMapOvr>
  <p:transition spd="med"/>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60703" y="440570"/>
            <a:ext cx="3828368" cy="5667768"/>
          </a:xfrm>
          <a:prstGeom prst="rect">
            <a:avLst/>
          </a:prstGeom>
          <a:noFill/>
          <a:ln w="12700">
            <a:solidFill>
              <a:srgbClr val="808080"/>
            </a:solidFill>
            <a:round/>
            <a:headEnd/>
            <a:tailEnd/>
          </a:ln>
          <a:effectLst/>
          <a:extLst>
            <a:ext uri="{909E8E84-426E-40DD-AFC4-6F175D3DCCD1}">
              <a14:hiddenFill xmlns:a14="http://schemas.microsoft.com/office/drawing/2010/main">
                <a:blipFill dpi="0" rotWithShape="0">
                  <a:blip/>
                  <a:srcRect l="12744" r="848"/>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10545" y="440570"/>
            <a:ext cx="4567015" cy="5667768"/>
          </a:xfrm>
          <a:prstGeom prst="rect">
            <a:avLst/>
          </a:prstGeom>
          <a:noFill/>
          <a:ln w="12700">
            <a:solidFill>
              <a:srgbClr val="808080"/>
            </a:solidFill>
            <a:round/>
            <a:headEnd/>
            <a:tailEnd/>
          </a:ln>
          <a:effectLst/>
          <a:extLst>
            <a:ext uri="{909E8E84-426E-40DD-AFC4-6F175D3DCCD1}">
              <a14:hiddenFill xmlns:a14="http://schemas.microsoft.com/office/drawing/2010/main">
                <a:blipFill dpi="0" rotWithShape="0">
                  <a:blip/>
                  <a:srcRect l="6056" r="487"/>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10544" y="4342408"/>
            <a:ext cx="2652832" cy="1765930"/>
          </a:xfrm>
          <a:prstGeom prst="rect">
            <a:avLst/>
          </a:prstGeom>
          <a:noFill/>
          <a:ln w="12700">
            <a:solidFill>
              <a:srgbClr val="808080"/>
            </a:solidFill>
            <a:round/>
            <a:headEnd/>
            <a:tailEnd/>
          </a:ln>
          <a:effectLst/>
          <a:extLst>
            <a:ext uri="{909E8E84-426E-40DD-AFC4-6F175D3DCCD1}">
              <a14:hiddenFill xmlns:a14="http://schemas.microsoft.com/office/drawing/2010/main">
                <a:blipFill dpi="0" rotWithShape="0">
                  <a:blip/>
                  <a:srcRect t="41238"/>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41334818"/>
      </p:ext>
    </p:extLst>
  </p:cSld>
  <p:clrMapOvr>
    <a:masterClrMapping/>
  </p:clrMapOvr>
  <p:transition spd="slow">
    <p:strips dir="ru"/>
  </p:transition>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Therapy</a:t>
            </a:r>
          </a:p>
        </p:txBody>
      </p:sp>
      <p:sp>
        <p:nvSpPr>
          <p:cNvPr id="3" name="Segnaposto contenuto 2"/>
          <p:cNvSpPr>
            <a:spLocks noGrp="1"/>
          </p:cNvSpPr>
          <p:nvPr>
            <p:ph idx="1"/>
          </p:nvPr>
        </p:nvSpPr>
        <p:spPr/>
        <p:txBody>
          <a:bodyPr/>
          <a:lstStyle/>
          <a:p>
            <a:r>
              <a:rPr lang="en-GB" dirty="0"/>
              <a:t>Topic steroids (</a:t>
            </a:r>
            <a:r>
              <a:rPr lang="en-GB" dirty="0" err="1"/>
              <a:t>clobetasol</a:t>
            </a:r>
            <a:r>
              <a:rPr lang="en-GB" dirty="0"/>
              <a:t> </a:t>
            </a:r>
            <a:r>
              <a:rPr lang="en-GB" dirty="0" err="1"/>
              <a:t>dipropionate</a:t>
            </a:r>
            <a:r>
              <a:rPr lang="en-GB" dirty="0"/>
              <a:t>) frequently prescribed</a:t>
            </a:r>
          </a:p>
          <a:p>
            <a:r>
              <a:rPr lang="en-GB" dirty="0" err="1"/>
              <a:t>Zackheim</a:t>
            </a:r>
            <a:r>
              <a:rPr lang="en-GB" dirty="0"/>
              <a:t> et al 79 pts (T1 or T2 stage)</a:t>
            </a:r>
          </a:p>
          <a:p>
            <a:r>
              <a:rPr lang="en-GB" dirty="0"/>
              <a:t>CR: 63% PR: 31%</a:t>
            </a:r>
          </a:p>
          <a:p>
            <a:r>
              <a:rPr lang="en-GB" dirty="0"/>
              <a:t>ORR: 91% in the T1 group</a:t>
            </a:r>
          </a:p>
          <a:p>
            <a:r>
              <a:rPr lang="en-GB" dirty="0"/>
              <a:t>T2: CR: 25%, PR: 57%</a:t>
            </a:r>
          </a:p>
          <a:p>
            <a:r>
              <a:rPr lang="en-GB" dirty="0"/>
              <a:t>ORR: 82%</a:t>
            </a:r>
          </a:p>
        </p:txBody>
      </p:sp>
    </p:spTree>
    <p:extLst>
      <p:ext uri="{BB962C8B-B14F-4D97-AF65-F5344CB8AC3E}">
        <p14:creationId xmlns:p14="http://schemas.microsoft.com/office/powerpoint/2010/main" val="1705417280"/>
      </p:ext>
    </p:extLst>
  </p:cSld>
  <p:clrMapOvr>
    <a:masterClrMapping/>
  </p:clrMapOvr>
  <p:transition spd="slow">
    <p:strips dir="ru"/>
  </p:transition>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Therapy</a:t>
            </a:r>
          </a:p>
        </p:txBody>
      </p:sp>
      <p:sp>
        <p:nvSpPr>
          <p:cNvPr id="3" name="Segnaposto contenuto 2"/>
          <p:cNvSpPr>
            <a:spLocks noGrp="1"/>
          </p:cNvSpPr>
          <p:nvPr>
            <p:ph idx="1"/>
          </p:nvPr>
        </p:nvSpPr>
        <p:spPr/>
        <p:txBody>
          <a:bodyPr/>
          <a:lstStyle/>
          <a:p>
            <a:r>
              <a:rPr lang="en-GB" dirty="0"/>
              <a:t>Less </a:t>
            </a:r>
            <a:r>
              <a:rPr lang="en-GB" dirty="0" err="1"/>
              <a:t>potent..less</a:t>
            </a:r>
            <a:r>
              <a:rPr lang="en-GB" dirty="0"/>
              <a:t> dramatic effect..</a:t>
            </a:r>
          </a:p>
          <a:p>
            <a:r>
              <a:rPr lang="en-US" dirty="0"/>
              <a:t>Experience with fluocinolone  acetonide  0.01%  to  0.025%</a:t>
            </a:r>
          </a:p>
          <a:p>
            <a:r>
              <a:rPr lang="en-US" dirty="0"/>
              <a:t>Small  case  series  provided  a  response</a:t>
            </a:r>
          </a:p>
          <a:p>
            <a:r>
              <a:rPr lang="en-US" dirty="0"/>
              <a:t>Not durable</a:t>
            </a:r>
          </a:p>
          <a:p>
            <a:r>
              <a:rPr lang="en-US" dirty="0"/>
              <a:t>Usually applied for a short period </a:t>
            </a:r>
          </a:p>
          <a:p>
            <a:r>
              <a:rPr lang="en-US" dirty="0"/>
              <a:t>Avoid side effects</a:t>
            </a:r>
            <a:endParaRPr lang="en-GB" dirty="0"/>
          </a:p>
        </p:txBody>
      </p:sp>
    </p:spTree>
    <p:extLst>
      <p:ext uri="{BB962C8B-B14F-4D97-AF65-F5344CB8AC3E}">
        <p14:creationId xmlns:p14="http://schemas.microsoft.com/office/powerpoint/2010/main" val="869107106"/>
      </p:ext>
    </p:extLst>
  </p:cSld>
  <p:clrMapOvr>
    <a:masterClrMapping/>
  </p:clrMapOvr>
  <p:transition spd="slow">
    <p:strips dir="ru"/>
  </p:transition>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en-GB" dirty="0"/>
              <a:t>Phototherapy</a:t>
            </a:r>
          </a:p>
        </p:txBody>
      </p:sp>
      <p:sp>
        <p:nvSpPr>
          <p:cNvPr id="3" name="Segnaposto contenuto 2"/>
          <p:cNvSpPr>
            <a:spLocks noGrp="1"/>
          </p:cNvSpPr>
          <p:nvPr>
            <p:ph idx="1"/>
          </p:nvPr>
        </p:nvSpPr>
        <p:spPr>
          <a:xfrm>
            <a:off x="1403648" y="1484784"/>
            <a:ext cx="6172200" cy="2249748"/>
          </a:xfrm>
        </p:spPr>
        <p:txBody>
          <a:bodyPr/>
          <a:lstStyle/>
          <a:p>
            <a:r>
              <a:rPr lang="en-GB" dirty="0"/>
              <a:t>Phototherapy most common therapy</a:t>
            </a:r>
          </a:p>
          <a:p>
            <a:r>
              <a:rPr lang="en-GB" dirty="0"/>
              <a:t>PUVA or UVB </a:t>
            </a:r>
            <a:r>
              <a:rPr lang="en-GB" dirty="0" err="1"/>
              <a:t>nb</a:t>
            </a:r>
            <a:endParaRPr lang="en-GB" dirty="0"/>
          </a:p>
          <a:p>
            <a:r>
              <a:rPr lang="en-GB" dirty="0"/>
              <a:t>No standardisation</a:t>
            </a:r>
          </a:p>
        </p:txBody>
      </p:sp>
      <p:pic>
        <p:nvPicPr>
          <p:cNvPr id="3076" name="Picture 4" descr="Immagine correlat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980605" y="3645055"/>
            <a:ext cx="1677496" cy="2132696"/>
          </a:xfrm>
          <a:prstGeom prst="rect">
            <a:avLst/>
          </a:prstGeom>
          <a:noFill/>
          <a:ln w="12700">
            <a:solidFill>
              <a:schemeClr val="bg2"/>
            </a:solidFill>
          </a:ln>
          <a:extLst>
            <a:ext uri="{909E8E84-426E-40DD-AFC4-6F175D3DCCD1}">
              <a14:hiddenFill xmlns:a14="http://schemas.microsoft.com/office/drawing/2010/main">
                <a:solidFill>
                  <a:srgbClr val="FFFFFF"/>
                </a:solidFill>
              </a14:hiddenFill>
            </a:ext>
          </a:extLst>
        </p:spPr>
      </p:pic>
      <p:pic>
        <p:nvPicPr>
          <p:cNvPr id="6" name="Immagin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85900" y="4229991"/>
            <a:ext cx="3037481" cy="1547761"/>
          </a:xfrm>
          <a:prstGeom prst="rect">
            <a:avLst/>
          </a:prstGeom>
          <a:ln w="12700">
            <a:solidFill>
              <a:schemeClr val="bg2"/>
            </a:solidFill>
          </a:ln>
        </p:spPr>
      </p:pic>
    </p:spTree>
    <p:extLst>
      <p:ext uri="{BB962C8B-B14F-4D97-AF65-F5344CB8AC3E}">
        <p14:creationId xmlns:p14="http://schemas.microsoft.com/office/powerpoint/2010/main" val="3146313317"/>
      </p:ext>
    </p:extLst>
  </p:cSld>
  <p:clrMapOvr>
    <a:masterClrMapping/>
  </p:clrMapOvr>
  <p:transition spd="slow">
    <p:strips dir="ru"/>
  </p:transition>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7842" name="Immagine 1">
            <a:extLst>
              <a:ext uri="{FF2B5EF4-FFF2-40B4-BE49-F238E27FC236}">
                <a16:creationId xmlns:a16="http://schemas.microsoft.com/office/drawing/2014/main" id="{674E39C4-45BA-4912-9C51-07977CD13960}"/>
              </a:ext>
            </a:extLst>
          </p:cNvPr>
          <p:cNvPicPr>
            <a:picLocks noChangeAspect="1"/>
          </p:cNvPicPr>
          <p:nvPr/>
        </p:nvPicPr>
        <p:blipFill>
          <a:blip r:embed="rId2">
            <a:lum contrast="40000"/>
            <a:extLst>
              <a:ext uri="{28A0092B-C50C-407E-A947-70E740481C1C}">
                <a14:useLocalDpi xmlns:a14="http://schemas.microsoft.com/office/drawing/2010/main"/>
              </a:ext>
            </a:extLst>
          </a:blip>
          <a:srcRect/>
          <a:stretch>
            <a:fillRect/>
          </a:stretch>
        </p:blipFill>
        <p:spPr bwMode="auto">
          <a:xfrm>
            <a:off x="2195513" y="260350"/>
            <a:ext cx="4537075" cy="6297613"/>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4569880"/>
      </p:ext>
    </p:extLst>
  </p:cSld>
  <p:clrMapOvr>
    <a:masterClrMapping/>
  </p:clrMapOvr>
  <p:transition spd="slow">
    <p:strips dir="ru"/>
  </p:transition>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l="11739" r="11567" b="2"/>
          <a:stretch/>
        </p:blipFill>
        <p:spPr>
          <a:xfrm>
            <a:off x="1325391" y="1100622"/>
            <a:ext cx="2578250" cy="4482231"/>
          </a:xfrm>
          <a:prstGeom prst="rect">
            <a:avLst/>
          </a:prstGeom>
        </p:spPr>
      </p:pic>
      <p:pic>
        <p:nvPicPr>
          <p:cNvPr id="8" name="Immagine 7"/>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r="-3" b="9384"/>
          <a:stretch/>
        </p:blipFill>
        <p:spPr>
          <a:xfrm>
            <a:off x="3961837" y="1100622"/>
            <a:ext cx="2554946" cy="3086832"/>
          </a:xfrm>
          <a:prstGeom prst="rect">
            <a:avLst/>
          </a:prstGeom>
        </p:spPr>
      </p:pic>
      <p:pic>
        <p:nvPicPr>
          <p:cNvPr id="17" name="Immagine 16" descr="Immagine che contiene occhiali, occhialidasole, accessorio, occhialidiprotezione&#10;&#10;Descrizione generata automaticamente">
            <a:extLst>
              <a:ext uri="{FF2B5EF4-FFF2-40B4-BE49-F238E27FC236}">
                <a16:creationId xmlns:a16="http://schemas.microsoft.com/office/drawing/2014/main" id="{7098CAF3-FE2E-4DB1-1C12-840637B0BC86}"/>
              </a:ext>
            </a:extLst>
          </p:cNvPr>
          <p:cNvPicPr>
            <a:picLocks noChangeAspect="1"/>
          </p:cNvPicPr>
          <p:nvPr/>
        </p:nvPicPr>
        <p:blipFill rotWithShape="1">
          <a:blip r:embed="rId6">
            <a:extLst>
              <a:ext uri="{28A0092B-C50C-407E-A947-70E740481C1C}">
                <a14:useLocalDpi xmlns:a14="http://schemas.microsoft.com/office/drawing/2010/main" val="0"/>
              </a:ext>
            </a:extLst>
          </a:blip>
          <a:srcRect l="32061" r="12714" b="-6"/>
          <a:stretch/>
        </p:blipFill>
        <p:spPr>
          <a:xfrm>
            <a:off x="6559974" y="1094529"/>
            <a:ext cx="1258635" cy="1521383"/>
          </a:xfrm>
          <a:prstGeom prst="rect">
            <a:avLst/>
          </a:prstGeom>
        </p:spPr>
      </p:pic>
      <p:pic>
        <p:nvPicPr>
          <p:cNvPr id="9" name="Immagine 8"/>
          <p:cNvPicPr>
            <a:picLocks noChangeAspect="1"/>
          </p:cNvPicPr>
          <p:nvPr/>
        </p:nvPicPr>
        <p:blipFill rotWithShape="1">
          <a:blip r:embed="rId7" cstate="print">
            <a:extLst>
              <a:ext uri="{28A0092B-C50C-407E-A947-70E740481C1C}">
                <a14:useLocalDpi xmlns:a14="http://schemas.microsoft.com/office/drawing/2010/main" val="0"/>
              </a:ext>
            </a:extLst>
          </a:blip>
          <a:srcRect l="22072" r="15573" b="7"/>
          <a:stretch/>
        </p:blipFill>
        <p:spPr>
          <a:xfrm>
            <a:off x="6559974" y="2670546"/>
            <a:ext cx="1265874" cy="1522476"/>
          </a:xfrm>
          <a:prstGeom prst="rect">
            <a:avLst/>
          </a:prstGeom>
        </p:spPr>
      </p:pic>
      <p:pic>
        <p:nvPicPr>
          <p:cNvPr id="15" name="Immagine 14" descr="Immagine che contiene cielo, spiaggia, natura, acqua&#10;&#10;Descrizione generata automaticamente">
            <a:extLst>
              <a:ext uri="{FF2B5EF4-FFF2-40B4-BE49-F238E27FC236}">
                <a16:creationId xmlns:a16="http://schemas.microsoft.com/office/drawing/2014/main" id="{D3D82A17-F6E3-D564-A287-9A27F3698AA4}"/>
              </a:ext>
            </a:extLst>
          </p:cNvPr>
          <p:cNvPicPr>
            <a:picLocks noChangeAspect="1"/>
          </p:cNvPicPr>
          <p:nvPr/>
        </p:nvPicPr>
        <p:blipFill rotWithShape="1">
          <a:blip r:embed="rId8">
            <a:extLst>
              <a:ext uri="{28A0092B-C50C-407E-A947-70E740481C1C}">
                <a14:useLocalDpi xmlns:a14="http://schemas.microsoft.com/office/drawing/2010/main" val="0"/>
              </a:ext>
            </a:extLst>
          </a:blip>
          <a:srcRect t="20533" b="28451"/>
          <a:stretch/>
        </p:blipFill>
        <p:spPr>
          <a:xfrm>
            <a:off x="3950715" y="4265712"/>
            <a:ext cx="3867895" cy="1317141"/>
          </a:xfrm>
          <a:prstGeom prst="rect">
            <a:avLst/>
          </a:prstGeom>
        </p:spPr>
      </p:pic>
    </p:spTree>
    <p:extLst>
      <p:ext uri="{BB962C8B-B14F-4D97-AF65-F5344CB8AC3E}">
        <p14:creationId xmlns:p14="http://schemas.microsoft.com/office/powerpoint/2010/main" val="1672601208"/>
      </p:ext>
    </p:extLst>
  </p:cSld>
  <p:clrMapOvr>
    <a:masterClrMapping/>
  </p:clrMapOvr>
  <p:transition spd="slow">
    <p:strips dir="ru"/>
  </p:transition>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85900" y="44624"/>
            <a:ext cx="6172200" cy="857250"/>
          </a:xfrm>
        </p:spPr>
        <p:txBody>
          <a:bodyPr/>
          <a:lstStyle/>
          <a:p>
            <a:r>
              <a:rPr lang="en-GB" dirty="0"/>
              <a:t>Phototherapy</a:t>
            </a:r>
          </a:p>
        </p:txBody>
      </p:sp>
      <p:sp>
        <p:nvSpPr>
          <p:cNvPr id="3" name="Segnaposto contenuto 2"/>
          <p:cNvSpPr>
            <a:spLocks noGrp="1"/>
          </p:cNvSpPr>
          <p:nvPr>
            <p:ph idx="1"/>
          </p:nvPr>
        </p:nvSpPr>
        <p:spPr>
          <a:xfrm>
            <a:off x="1485901" y="970632"/>
            <a:ext cx="2385551" cy="3394472"/>
          </a:xfrm>
        </p:spPr>
        <p:txBody>
          <a:bodyPr/>
          <a:lstStyle/>
          <a:p>
            <a:r>
              <a:rPr lang="en-GB" sz="1800" dirty="0"/>
              <a:t>USCLC proposed a consensus statement</a:t>
            </a:r>
          </a:p>
          <a:p>
            <a:r>
              <a:rPr lang="en-GB" sz="1800" dirty="0"/>
              <a:t>Suggested dosage for UVA/UVB</a:t>
            </a:r>
          </a:p>
          <a:p>
            <a:r>
              <a:rPr lang="en-GB" sz="1800" dirty="0"/>
              <a:t>Consolidation phase (1-3 months after CR)</a:t>
            </a:r>
          </a:p>
          <a:p>
            <a:r>
              <a:rPr lang="en-GB" sz="1800" dirty="0"/>
              <a:t>Maintenance phase (↓ UVL frequency)</a:t>
            </a:r>
            <a:endParaRPr lang="en-GB" dirty="0"/>
          </a:p>
        </p:txBody>
      </p:sp>
      <p:pic>
        <p:nvPicPr>
          <p:cNvPr id="4" name="Immagine 3"/>
          <p:cNvPicPr>
            <a:picLocks noChangeAspect="1"/>
          </p:cNvPicPr>
          <p:nvPr/>
        </p:nvPicPr>
        <p:blipFill>
          <a:blip r:embed="rId2" cstate="email">
            <a:lum bright="-20000" contrast="40000"/>
            <a:extLst>
              <a:ext uri="{28A0092B-C50C-407E-A947-70E740481C1C}">
                <a14:useLocalDpi xmlns:a14="http://schemas.microsoft.com/office/drawing/2010/main"/>
              </a:ext>
            </a:extLst>
          </a:blip>
          <a:stretch>
            <a:fillRect/>
          </a:stretch>
        </p:blipFill>
        <p:spPr>
          <a:xfrm>
            <a:off x="4358150" y="959559"/>
            <a:ext cx="3543300" cy="4964759"/>
          </a:xfrm>
          <a:prstGeom prst="rect">
            <a:avLst/>
          </a:prstGeom>
          <a:ln w="12700">
            <a:solidFill>
              <a:schemeClr val="bg2"/>
            </a:solidFill>
          </a:ln>
        </p:spPr>
      </p:pic>
      <p:pic>
        <p:nvPicPr>
          <p:cNvPr id="8" name="Immagine 7">
            <a:extLst>
              <a:ext uri="{FF2B5EF4-FFF2-40B4-BE49-F238E27FC236}">
                <a16:creationId xmlns:a16="http://schemas.microsoft.com/office/drawing/2014/main" id="{66B2F645-3DBC-D8C1-8389-A92B8D8378F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596512" y="4571861"/>
            <a:ext cx="2274939" cy="1352456"/>
          </a:xfrm>
          <a:prstGeom prst="rect">
            <a:avLst/>
          </a:prstGeom>
        </p:spPr>
      </p:pic>
    </p:spTree>
    <p:extLst>
      <p:ext uri="{BB962C8B-B14F-4D97-AF65-F5344CB8AC3E}">
        <p14:creationId xmlns:p14="http://schemas.microsoft.com/office/powerpoint/2010/main" val="1037249864"/>
      </p:ext>
    </p:extLst>
  </p:cSld>
  <p:clrMapOvr>
    <a:masterClrMapping/>
  </p:clrMapOvr>
  <p:transition spd="slow">
    <p:strips dir="ru"/>
  </p:transition>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81551" y="1600120"/>
            <a:ext cx="3127731" cy="1977891"/>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83480" y="1600120"/>
            <a:ext cx="3127731" cy="1977891"/>
          </a:xfrm>
          <a:prstGeom prst="rect">
            <a:avLst/>
          </a:prstGeom>
        </p:spPr>
      </p:pic>
      <p:pic>
        <p:nvPicPr>
          <p:cNvPr id="2" name="Immagin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81551" y="3794068"/>
            <a:ext cx="3127731" cy="1800563"/>
          </a:xfrm>
          <a:prstGeom prst="rect">
            <a:avLst/>
          </a:prstGeom>
          <a:ln w="12700">
            <a:solidFill>
              <a:schemeClr val="bg2"/>
            </a:solidFill>
          </a:ln>
        </p:spPr>
      </p:pic>
      <p:pic>
        <p:nvPicPr>
          <p:cNvPr id="3" name="Immagine 2"/>
          <p:cNvPicPr>
            <a:picLocks noChangeAspect="1"/>
          </p:cNvPicPr>
          <p:nvPr/>
        </p:nvPicPr>
        <p:blipFill rotWithShape="1">
          <a:blip r:embed="rId5" cstate="email">
            <a:extLst>
              <a:ext uri="{28A0092B-C50C-407E-A947-70E740481C1C}">
                <a14:useLocalDpi xmlns:a14="http://schemas.microsoft.com/office/drawing/2010/main"/>
              </a:ext>
            </a:extLst>
          </a:blip>
          <a:srcRect r="1248"/>
          <a:stretch/>
        </p:blipFill>
        <p:spPr>
          <a:xfrm>
            <a:off x="4683480" y="3810265"/>
            <a:ext cx="3127732" cy="1784366"/>
          </a:xfrm>
          <a:prstGeom prst="rect">
            <a:avLst/>
          </a:prstGeom>
          <a:ln w="12700">
            <a:solidFill>
              <a:schemeClr val="bg2"/>
            </a:solidFill>
          </a:ln>
        </p:spPr>
      </p:pic>
    </p:spTree>
    <p:extLst>
      <p:ext uri="{BB962C8B-B14F-4D97-AF65-F5344CB8AC3E}">
        <p14:creationId xmlns:p14="http://schemas.microsoft.com/office/powerpoint/2010/main" val="3346425986"/>
      </p:ext>
    </p:extLst>
  </p:cSld>
  <p:clrMapOvr>
    <a:masterClrMapping/>
  </p:clrMapOvr>
  <p:transition spd="slow">
    <p:strips dir="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8F990E90-193B-40BF-A750-AE5C0FD64D56}"/>
              </a:ext>
            </a:extLst>
          </p:cNvPr>
          <p:cNvSpPr>
            <a:spLocks noGrp="1" noChangeArrowheads="1"/>
          </p:cNvSpPr>
          <p:nvPr>
            <p:ph type="title"/>
          </p:nvPr>
        </p:nvSpPr>
        <p:spPr/>
        <p:txBody>
          <a:bodyPr/>
          <a:lstStyle/>
          <a:p>
            <a:pPr eaLnBrk="1" hangingPunct="1"/>
            <a:r>
              <a:rPr lang="it-IT" altLang="it-IT" b="1">
                <a:solidFill>
                  <a:srgbClr val="FF0000"/>
                </a:solidFill>
              </a:rPr>
              <a:t>Creme</a:t>
            </a:r>
          </a:p>
        </p:txBody>
      </p:sp>
      <p:sp>
        <p:nvSpPr>
          <p:cNvPr id="41987" name="Rectangle 3">
            <a:extLst>
              <a:ext uri="{FF2B5EF4-FFF2-40B4-BE49-F238E27FC236}">
                <a16:creationId xmlns:a16="http://schemas.microsoft.com/office/drawing/2014/main" id="{655318FD-0C38-47C8-8981-0A941DA37CA3}"/>
              </a:ext>
            </a:extLst>
          </p:cNvPr>
          <p:cNvSpPr>
            <a:spLocks noGrp="1" noChangeArrowheads="1"/>
          </p:cNvSpPr>
          <p:nvPr>
            <p:ph type="body" idx="1"/>
          </p:nvPr>
        </p:nvSpPr>
        <p:spPr/>
        <p:txBody>
          <a:bodyPr/>
          <a:lstStyle/>
          <a:p>
            <a:pPr eaLnBrk="1" hangingPunct="1"/>
            <a:r>
              <a:rPr lang="it-IT" altLang="it-IT" b="1" dirty="0">
                <a:solidFill>
                  <a:schemeClr val="accent2"/>
                </a:solidFill>
              </a:rPr>
              <a:t>Le formulazioni olio in acqua meno maneggevoli per il paziente</a:t>
            </a:r>
          </a:p>
          <a:p>
            <a:pPr eaLnBrk="1" hangingPunct="1"/>
            <a:r>
              <a:rPr lang="it-IT" altLang="it-IT" b="1" dirty="0">
                <a:solidFill>
                  <a:schemeClr val="accent2"/>
                </a:solidFill>
              </a:rPr>
              <a:t>Molto spesso i principi attivi contenuti in queste formulazioni sono idrofobi e necessitano pertanto di questo tipo di formulazione</a:t>
            </a:r>
          </a:p>
          <a:p>
            <a:pPr eaLnBrk="1" hangingPunct="1"/>
            <a:r>
              <a:rPr lang="it-IT" altLang="it-IT" b="1" dirty="0">
                <a:solidFill>
                  <a:schemeClr val="accent2"/>
                </a:solidFill>
              </a:rPr>
              <a:t>Il rilascio del principio attivo è favorito </a:t>
            </a:r>
            <a:r>
              <a:rPr lang="it-IT" altLang="it-IT" b="1" dirty="0">
                <a:solidFill>
                  <a:schemeClr val="accent2"/>
                </a:solidFill>
                <a:sym typeface="Wingdings" panose="05000000000000000000" pitchFamily="2" charset="2"/>
              </a:rPr>
              <a:t> risultano più rapide nell’azione terapeutica</a:t>
            </a:r>
            <a:endParaRPr lang="it-IT" altLang="it-IT" b="1" dirty="0">
              <a:solidFill>
                <a:schemeClr val="accent2"/>
              </a:solidFill>
            </a:endParaRPr>
          </a:p>
        </p:txBody>
      </p:sp>
    </p:spTree>
    <p:extLst>
      <p:ext uri="{BB962C8B-B14F-4D97-AF65-F5344CB8AC3E}">
        <p14:creationId xmlns:p14="http://schemas.microsoft.com/office/powerpoint/2010/main" val="3348440684"/>
      </p:ext>
    </p:extLst>
  </p:cSld>
  <p:clrMapOvr>
    <a:masterClrMapping/>
  </p:clrMapOvr>
  <p:transition spd="slow">
    <p:strips dir="ru"/>
  </p:transition>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272048" y="1855858"/>
            <a:ext cx="2665771" cy="3820040"/>
          </a:xfrm>
        </p:spPr>
        <p:txBody>
          <a:bodyPr>
            <a:normAutofit fontScale="92500" lnSpcReduction="20000"/>
          </a:bodyPr>
          <a:lstStyle/>
          <a:p>
            <a:r>
              <a:rPr lang="en-GB" sz="1800" dirty="0"/>
              <a:t>Need for standard protocols in </a:t>
            </a:r>
            <a:r>
              <a:rPr lang="en-GB" sz="1800" dirty="0" err="1"/>
              <a:t>phototp</a:t>
            </a:r>
            <a:endParaRPr lang="en-GB" sz="1800" dirty="0"/>
          </a:p>
          <a:p>
            <a:r>
              <a:rPr lang="en-GB" sz="1800" dirty="0"/>
              <a:t>No objections on USCLC protocols</a:t>
            </a:r>
          </a:p>
          <a:p>
            <a:r>
              <a:rPr lang="en-GB" sz="1800" dirty="0"/>
              <a:t>Consolidation maintenance</a:t>
            </a:r>
          </a:p>
          <a:p>
            <a:r>
              <a:rPr lang="en-GB" sz="1800" dirty="0"/>
              <a:t>..but not enough evidence to introduce maintenance in clinical practice</a:t>
            </a:r>
          </a:p>
          <a:p>
            <a:r>
              <a:rPr lang="en-GB" sz="1800" dirty="0"/>
              <a:t>..better in selected cases</a:t>
            </a:r>
          </a:p>
          <a:p>
            <a:r>
              <a:rPr lang="en-GB" sz="1800" dirty="0"/>
              <a:t>↓risk in ↑ of cutaneous ca/select a resistant MF clone</a:t>
            </a:r>
          </a:p>
        </p:txBody>
      </p:sp>
      <p:pic>
        <p:nvPicPr>
          <p:cNvPr id="5" name="Picture 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48422" y="1063230"/>
            <a:ext cx="609678" cy="584117"/>
          </a:xfrm>
          <a:prstGeom prst="rect">
            <a:avLst/>
          </a:prstGeom>
          <a:noFill/>
          <a:ln w="12700">
            <a:solidFill>
              <a:srgbClr val="80808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32774" y="1063228"/>
            <a:ext cx="414893" cy="584117"/>
          </a:xfrm>
          <a:prstGeom prst="rect">
            <a:avLst/>
          </a:prstGeom>
          <a:noFill/>
          <a:ln w="12700">
            <a:solidFill>
              <a:srgbClr val="808080"/>
            </a:solidFill>
            <a:round/>
            <a:headEnd/>
            <a:tailEnd/>
          </a:ln>
          <a:effectLst/>
          <a:extLst>
            <a:ext uri="{909E8E84-426E-40DD-AFC4-6F175D3DCCD1}">
              <a14:hiddenFill xmlns:a14="http://schemas.microsoft.com/office/drawing/2010/main">
                <a:blipFill dpi="0" rotWithShape="0">
                  <a:blip/>
                  <a:srcRect l="32422" t="30284" r="41685" b="37013"/>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Immagine 10">
            <a:extLst>
              <a:ext uri="{FF2B5EF4-FFF2-40B4-BE49-F238E27FC236}">
                <a16:creationId xmlns:a16="http://schemas.microsoft.com/office/drawing/2014/main" id="{99C66185-EA15-31E0-0D4C-84410C05AD37}"/>
              </a:ext>
            </a:extLst>
          </p:cNvPr>
          <p:cNvPicPr>
            <a:picLocks noChangeAspect="1"/>
          </p:cNvPicPr>
          <p:nvPr/>
        </p:nvPicPr>
        <p:blipFill>
          <a:blip r:embed="rId4">
            <a:lum bright="-20000" contrast="40000"/>
          </a:blip>
          <a:stretch>
            <a:fillRect/>
          </a:stretch>
        </p:blipFill>
        <p:spPr>
          <a:xfrm>
            <a:off x="3948879" y="1855859"/>
            <a:ext cx="3981065" cy="3303015"/>
          </a:xfrm>
          <a:prstGeom prst="rect">
            <a:avLst/>
          </a:prstGeom>
        </p:spPr>
      </p:pic>
    </p:spTree>
    <p:extLst>
      <p:ext uri="{BB962C8B-B14F-4D97-AF65-F5344CB8AC3E}">
        <p14:creationId xmlns:p14="http://schemas.microsoft.com/office/powerpoint/2010/main" val="321288317"/>
      </p:ext>
    </p:extLst>
  </p:cSld>
  <p:clrMapOvr>
    <a:masterClrMapping/>
  </p:clrMapOvr>
  <p:transition spd="slow">
    <p:strips dir="ru"/>
  </p:transition>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07087E1A-31C4-67D0-4B3A-9AEC251C7EB7}"/>
              </a:ext>
            </a:extLst>
          </p:cNvPr>
          <p:cNvPicPr>
            <a:picLocks noChangeAspect="1"/>
          </p:cNvPicPr>
          <p:nvPr/>
        </p:nvPicPr>
        <p:blipFill>
          <a:blip r:embed="rId2">
            <a:lum bright="-20000" contrast="40000"/>
          </a:blip>
          <a:stretch>
            <a:fillRect/>
          </a:stretch>
        </p:blipFill>
        <p:spPr>
          <a:xfrm>
            <a:off x="635868" y="260648"/>
            <a:ext cx="4000398" cy="2453852"/>
          </a:xfrm>
          <a:prstGeom prst="rect">
            <a:avLst/>
          </a:prstGeom>
        </p:spPr>
      </p:pic>
      <p:pic>
        <p:nvPicPr>
          <p:cNvPr id="7" name="Immagine 6">
            <a:extLst>
              <a:ext uri="{FF2B5EF4-FFF2-40B4-BE49-F238E27FC236}">
                <a16:creationId xmlns:a16="http://schemas.microsoft.com/office/drawing/2014/main" id="{5E37B20A-1C54-B0D4-B73B-7CC231CEB1ED}"/>
              </a:ext>
            </a:extLst>
          </p:cNvPr>
          <p:cNvPicPr>
            <a:picLocks noChangeAspect="1"/>
          </p:cNvPicPr>
          <p:nvPr/>
        </p:nvPicPr>
        <p:blipFill>
          <a:blip r:embed="rId3">
            <a:lum bright="-20000" contrast="40000"/>
          </a:blip>
          <a:stretch>
            <a:fillRect/>
          </a:stretch>
        </p:blipFill>
        <p:spPr>
          <a:xfrm>
            <a:off x="179512" y="3212976"/>
            <a:ext cx="8987408" cy="1656184"/>
          </a:xfrm>
          <a:prstGeom prst="rect">
            <a:avLst/>
          </a:prstGeom>
        </p:spPr>
      </p:pic>
    </p:spTree>
    <p:extLst>
      <p:ext uri="{BB962C8B-B14F-4D97-AF65-F5344CB8AC3E}">
        <p14:creationId xmlns:p14="http://schemas.microsoft.com/office/powerpoint/2010/main" val="3375962775"/>
      </p:ext>
    </p:extLst>
  </p:cSld>
  <p:clrMapOvr>
    <a:masterClrMapping/>
  </p:clrMapOvr>
  <p:transition spd="slow">
    <p:strips dir="ru"/>
  </p:transition>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360F37A9-F835-5436-9B24-A4CE48E226F2}"/>
              </a:ext>
            </a:extLst>
          </p:cNvPr>
          <p:cNvPicPr>
            <a:picLocks noChangeAspect="1"/>
          </p:cNvPicPr>
          <p:nvPr/>
        </p:nvPicPr>
        <p:blipFill>
          <a:blip r:embed="rId2">
            <a:lum bright="-20000" contrast="40000"/>
          </a:blip>
          <a:stretch>
            <a:fillRect/>
          </a:stretch>
        </p:blipFill>
        <p:spPr>
          <a:xfrm>
            <a:off x="678426" y="1265316"/>
            <a:ext cx="7970761" cy="4429405"/>
          </a:xfrm>
          <a:prstGeom prst="rect">
            <a:avLst/>
          </a:prstGeom>
        </p:spPr>
      </p:pic>
    </p:spTree>
    <p:extLst>
      <p:ext uri="{BB962C8B-B14F-4D97-AF65-F5344CB8AC3E}">
        <p14:creationId xmlns:p14="http://schemas.microsoft.com/office/powerpoint/2010/main" val="3903610264"/>
      </p:ext>
    </p:extLst>
  </p:cSld>
  <p:clrMapOvr>
    <a:masterClrMapping/>
  </p:clrMapOvr>
  <p:transition spd="slow">
    <p:strips dir="ru"/>
  </p:transition>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Text Box 2">
            <a:extLst>
              <a:ext uri="{FF2B5EF4-FFF2-40B4-BE49-F238E27FC236}">
                <a16:creationId xmlns:a16="http://schemas.microsoft.com/office/drawing/2014/main" id="{3E0ECF50-D41B-46EE-98DE-0C42EE92B4DC}"/>
              </a:ext>
            </a:extLst>
          </p:cNvPr>
          <p:cNvSpPr txBox="1">
            <a:spLocks noChangeArrowheads="1"/>
          </p:cNvSpPr>
          <p:nvPr/>
        </p:nvSpPr>
        <p:spPr bwMode="auto">
          <a:xfrm>
            <a:off x="323850" y="260350"/>
            <a:ext cx="8316913" cy="1196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70000"/>
              </a:lnSpc>
              <a:spcBef>
                <a:spcPct val="50000"/>
              </a:spcBef>
              <a:buFontTx/>
              <a:buNone/>
            </a:pPr>
            <a:r>
              <a:rPr lang="it-IT" altLang="it-IT" sz="4000" dirty="0">
                <a:solidFill>
                  <a:srgbClr val="FF0000"/>
                </a:solidFill>
              </a:rPr>
              <a:t>PUVA</a:t>
            </a:r>
          </a:p>
          <a:p>
            <a:pPr algn="ctr" eaLnBrk="1" hangingPunct="1">
              <a:lnSpc>
                <a:spcPct val="70000"/>
              </a:lnSpc>
              <a:spcBef>
                <a:spcPct val="50000"/>
              </a:spcBef>
              <a:buFontTx/>
              <a:buNone/>
            </a:pPr>
            <a:r>
              <a:rPr lang="it-IT" altLang="it-IT" sz="3600" dirty="0">
                <a:solidFill>
                  <a:srgbClr val="FF0000"/>
                </a:solidFill>
              </a:rPr>
              <a:t>Bath/ topico</a:t>
            </a:r>
          </a:p>
        </p:txBody>
      </p:sp>
      <p:sp>
        <p:nvSpPr>
          <p:cNvPr id="545795" name="Text Box 3">
            <a:extLst>
              <a:ext uri="{FF2B5EF4-FFF2-40B4-BE49-F238E27FC236}">
                <a16:creationId xmlns:a16="http://schemas.microsoft.com/office/drawing/2014/main" id="{14A2B962-CE42-433C-8AB2-530D4BFF2F0E}"/>
              </a:ext>
            </a:extLst>
          </p:cNvPr>
          <p:cNvSpPr txBox="1">
            <a:spLocks noChangeArrowheads="1"/>
          </p:cNvSpPr>
          <p:nvPr/>
        </p:nvSpPr>
        <p:spPr bwMode="auto">
          <a:xfrm>
            <a:off x="684213" y="1700808"/>
            <a:ext cx="8064500" cy="5047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it-IT" altLang="it-IT" sz="2800" b="0" dirty="0"/>
              <a:t> </a:t>
            </a:r>
            <a:r>
              <a:rPr lang="it-IT" altLang="it-IT" sz="2800" b="0" dirty="0" err="1"/>
              <a:t>psoralene</a:t>
            </a:r>
            <a:r>
              <a:rPr lang="it-IT" altLang="it-IT" sz="2800" b="0" dirty="0"/>
              <a:t> (8-MOP) diluiti in vasca da bagno, in cui il paziente si immerge prima dell’esposizione ai raggi UVA </a:t>
            </a:r>
          </a:p>
          <a:p>
            <a:pPr eaLnBrk="1" hangingPunct="1">
              <a:spcBef>
                <a:spcPct val="50000"/>
              </a:spcBef>
            </a:pPr>
            <a:r>
              <a:rPr lang="it-IT" altLang="it-IT" sz="2800" b="0" dirty="0"/>
              <a:t> in crema disperso in paraffina 0.005%</a:t>
            </a:r>
          </a:p>
          <a:p>
            <a:pPr eaLnBrk="1" hangingPunct="1">
              <a:spcBef>
                <a:spcPct val="50000"/>
              </a:spcBef>
            </a:pPr>
            <a:r>
              <a:rPr lang="it-IT" altLang="it-IT" sz="2800" b="0" dirty="0"/>
              <a:t> </a:t>
            </a:r>
            <a:r>
              <a:rPr lang="it-IT" altLang="it-IT" sz="2400" b="0" dirty="0"/>
              <a:t>stesso meccanismo d’azione della </a:t>
            </a:r>
            <a:r>
              <a:rPr lang="it-IT" altLang="it-IT" sz="2400" b="0" dirty="0" err="1"/>
              <a:t>oral</a:t>
            </a:r>
            <a:r>
              <a:rPr lang="it-IT" altLang="it-IT" sz="2400" b="0" dirty="0"/>
              <a:t>-PUVA</a:t>
            </a:r>
          </a:p>
          <a:p>
            <a:pPr eaLnBrk="1" hangingPunct="1">
              <a:spcBef>
                <a:spcPct val="50000"/>
              </a:spcBef>
            </a:pPr>
            <a:r>
              <a:rPr lang="it-IT" altLang="it-IT" sz="2800" b="0" dirty="0"/>
              <a:t> </a:t>
            </a:r>
            <a:r>
              <a:rPr lang="it-IT" altLang="it-IT" sz="2800" b="0" u="sng" dirty="0"/>
              <a:t>no effetti collaterali sistemici</a:t>
            </a:r>
          </a:p>
          <a:p>
            <a:pPr eaLnBrk="1" hangingPunct="1">
              <a:spcBef>
                <a:spcPct val="50000"/>
              </a:spcBef>
            </a:pPr>
            <a:r>
              <a:rPr lang="it-IT" altLang="it-IT" sz="2800" b="0" dirty="0"/>
              <a:t> </a:t>
            </a:r>
            <a:r>
              <a:rPr lang="it-IT" altLang="it-IT" sz="2800" b="0" u="sng" dirty="0"/>
              <a:t>minore dose di UVA</a:t>
            </a:r>
            <a:r>
              <a:rPr lang="it-IT" altLang="it-IT" sz="2800" b="0" dirty="0"/>
              <a:t> necessaria o per zone localizzate</a:t>
            </a:r>
          </a:p>
          <a:p>
            <a:pPr eaLnBrk="1" hangingPunct="1">
              <a:spcBef>
                <a:spcPct val="50000"/>
              </a:spcBef>
            </a:pPr>
            <a:r>
              <a:rPr lang="it-IT" altLang="it-IT" sz="2800" b="0" dirty="0">
                <a:solidFill>
                  <a:srgbClr val="FF3300"/>
                </a:solidFill>
              </a:rPr>
              <a:t> </a:t>
            </a:r>
            <a:r>
              <a:rPr lang="it-IT" altLang="it-IT" sz="2800" b="0" u="sng" dirty="0">
                <a:solidFill>
                  <a:srgbClr val="FF3300"/>
                </a:solidFill>
              </a:rPr>
              <a:t>minor rischio di </a:t>
            </a:r>
            <a:r>
              <a:rPr lang="it-IT" altLang="it-IT" sz="2800" b="0" u="sng" dirty="0" err="1">
                <a:solidFill>
                  <a:srgbClr val="FF3300"/>
                </a:solidFill>
              </a:rPr>
              <a:t>neoplasiee</a:t>
            </a:r>
            <a:r>
              <a:rPr lang="it-IT" altLang="it-IT" sz="2800" b="0" u="sng" dirty="0">
                <a:solidFill>
                  <a:srgbClr val="FF3300"/>
                </a:solidFill>
              </a:rPr>
              <a:t> cutanei</a:t>
            </a:r>
          </a:p>
        </p:txBody>
      </p:sp>
      <p:sp>
        <p:nvSpPr>
          <p:cNvPr id="545797" name="Text Box 5">
            <a:extLst>
              <a:ext uri="{FF2B5EF4-FFF2-40B4-BE49-F238E27FC236}">
                <a16:creationId xmlns:a16="http://schemas.microsoft.com/office/drawing/2014/main" id="{F4E1F95A-5E3C-482E-9A7B-6B48B342D2B4}"/>
              </a:ext>
            </a:extLst>
          </p:cNvPr>
          <p:cNvSpPr txBox="1">
            <a:spLocks noChangeArrowheads="1"/>
          </p:cNvSpPr>
          <p:nvPr/>
        </p:nvSpPr>
        <p:spPr bwMode="auto">
          <a:xfrm>
            <a:off x="0" y="0"/>
            <a:ext cx="32035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IT" altLang="it-IT" sz="2800" b="0" i="1">
                <a:solidFill>
                  <a:srgbClr val="0000FF"/>
                </a:solidFill>
              </a:rPr>
              <a:t>Fototerapia</a:t>
            </a:r>
          </a:p>
        </p:txBody>
      </p:sp>
      <p:pic>
        <p:nvPicPr>
          <p:cNvPr id="545798" name="Picture 6" descr="9">
            <a:extLst>
              <a:ext uri="{FF2B5EF4-FFF2-40B4-BE49-F238E27FC236}">
                <a16:creationId xmlns:a16="http://schemas.microsoft.com/office/drawing/2014/main" id="{DE7F5718-3C3E-401C-BDF3-5F2DE04C7B3B}"/>
              </a:ext>
            </a:extLst>
          </p:cNvPr>
          <p:cNvPicPr>
            <a:picLocks noChangeAspect="1" noChangeArrowheads="1"/>
          </p:cNvPicPr>
          <p:nvPr/>
        </p:nvPicPr>
        <p:blipFill>
          <a:blip r:embed="rId3">
            <a:lum contrast="6000"/>
            <a:extLst>
              <a:ext uri="{28A0092B-C50C-407E-A947-70E740481C1C}">
                <a14:useLocalDpi xmlns:a14="http://schemas.microsoft.com/office/drawing/2010/main"/>
              </a:ext>
            </a:extLst>
          </a:blip>
          <a:srcRect/>
          <a:stretch>
            <a:fillRect/>
          </a:stretch>
        </p:blipFill>
        <p:spPr bwMode="auto">
          <a:xfrm>
            <a:off x="7451725" y="58738"/>
            <a:ext cx="1584325"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7280257"/>
      </p:ext>
    </p:extLst>
  </p:cSld>
  <p:clrMapOvr>
    <a:masterClrMapping/>
  </p:clrMapOvr>
  <p:transition spd="slow">
    <p:strips dir="ru"/>
  </p:transition>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8866" name="Segnaposto contenuto 3">
            <a:extLst>
              <a:ext uri="{FF2B5EF4-FFF2-40B4-BE49-F238E27FC236}">
                <a16:creationId xmlns:a16="http://schemas.microsoft.com/office/drawing/2014/main" id="{5700ABE7-356E-4746-8547-008C7A8C88C0}"/>
              </a:ext>
            </a:extLst>
          </p:cNvPr>
          <p:cNvPicPr>
            <a:picLocks noChangeAspect="1"/>
          </p:cNvPicPr>
          <p:nvPr/>
        </p:nvPicPr>
        <p:blipFill>
          <a:blip r:embed="rId2" cstate="email">
            <a:lum bright="-20000" contrast="40000"/>
            <a:extLst>
              <a:ext uri="{28A0092B-C50C-407E-A947-70E740481C1C}">
                <a14:useLocalDpi xmlns:a14="http://schemas.microsoft.com/office/drawing/2010/main"/>
              </a:ext>
            </a:extLst>
          </a:blip>
          <a:srcRect t="60110"/>
          <a:stretch>
            <a:fillRect/>
          </a:stretch>
        </p:blipFill>
        <p:spPr bwMode="auto">
          <a:xfrm>
            <a:off x="457200" y="123825"/>
            <a:ext cx="5003800" cy="3806825"/>
          </a:xfrm>
          <a:prstGeom prst="rect">
            <a:avLst/>
          </a:prstGeom>
          <a:noFill/>
          <a:ln w="1270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8867" name="Picture 2" descr="Risultati immagini per terence hill bagno">
            <a:extLst>
              <a:ext uri="{FF2B5EF4-FFF2-40B4-BE49-F238E27FC236}">
                <a16:creationId xmlns:a16="http://schemas.microsoft.com/office/drawing/2014/main" id="{0CAF1857-2429-4CD6-AC90-567B03EA535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11588" y="4171950"/>
            <a:ext cx="4999037" cy="2441575"/>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4125635"/>
      </p:ext>
    </p:extLst>
  </p:cSld>
  <p:clrMapOvr>
    <a:masterClrMapping/>
  </p:clrMapOvr>
  <p:transition spd="slow">
    <p:strips dir="ru"/>
  </p:transition>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Titolo 1">
            <a:extLst>
              <a:ext uri="{FF2B5EF4-FFF2-40B4-BE49-F238E27FC236}">
                <a16:creationId xmlns:a16="http://schemas.microsoft.com/office/drawing/2014/main" id="{F6499C0D-C803-49FC-A4EE-1484ED4EFE45}"/>
              </a:ext>
            </a:extLst>
          </p:cNvPr>
          <p:cNvSpPr>
            <a:spLocks noGrp="1" noChangeArrowheads="1"/>
          </p:cNvSpPr>
          <p:nvPr>
            <p:ph type="title"/>
          </p:nvPr>
        </p:nvSpPr>
        <p:spPr/>
        <p:txBody>
          <a:bodyPr/>
          <a:lstStyle/>
          <a:p>
            <a:r>
              <a:rPr lang="en-GB" altLang="it-IT"/>
              <a:t>UV-based therapies</a:t>
            </a:r>
          </a:p>
        </p:txBody>
      </p:sp>
      <p:sp>
        <p:nvSpPr>
          <p:cNvPr id="549891" name="Segnaposto contenuto 2">
            <a:extLst>
              <a:ext uri="{FF2B5EF4-FFF2-40B4-BE49-F238E27FC236}">
                <a16:creationId xmlns:a16="http://schemas.microsoft.com/office/drawing/2014/main" id="{AADAD4E2-CD55-44BB-9F33-116D67B7D481}"/>
              </a:ext>
            </a:extLst>
          </p:cNvPr>
          <p:cNvSpPr>
            <a:spLocks noGrp="1" noChangeArrowheads="1"/>
          </p:cNvSpPr>
          <p:nvPr>
            <p:ph idx="1"/>
          </p:nvPr>
        </p:nvSpPr>
        <p:spPr/>
        <p:txBody>
          <a:bodyPr/>
          <a:lstStyle/>
          <a:p>
            <a:r>
              <a:rPr lang="en-GB" altLang="it-IT"/>
              <a:t>Bath PUVA: within water for 30 mins</a:t>
            </a:r>
          </a:p>
          <a:p>
            <a:r>
              <a:rPr lang="en-GB" altLang="it-IT"/>
              <a:t>Starting dose (NO consensus): 0.2-0.5 J/cm2</a:t>
            </a:r>
          </a:p>
          <a:p>
            <a:r>
              <a:rPr lang="en-GB" altLang="it-IT"/>
              <a:t>↑ 20-40% per session</a:t>
            </a:r>
          </a:p>
          <a:p>
            <a:r>
              <a:rPr lang="en-GB" altLang="it-IT"/>
              <a:t>Topic PUVA: apply cream for 30 minutes</a:t>
            </a:r>
          </a:p>
          <a:p>
            <a:r>
              <a:rPr lang="en-GB" altLang="it-IT"/>
              <a:t>Starting dose (NO consensus): 0.5-1 J/cm2</a:t>
            </a:r>
          </a:p>
          <a:p>
            <a:r>
              <a:rPr lang="en-GB" altLang="it-IT"/>
              <a:t>↑ 0.5-2 J/cm2</a:t>
            </a:r>
          </a:p>
          <a:p>
            <a:endParaRPr lang="en-GB" altLang="it-IT"/>
          </a:p>
        </p:txBody>
      </p:sp>
    </p:spTree>
    <p:extLst>
      <p:ext uri="{BB962C8B-B14F-4D97-AF65-F5344CB8AC3E}">
        <p14:creationId xmlns:p14="http://schemas.microsoft.com/office/powerpoint/2010/main" val="697935971"/>
      </p:ext>
    </p:extLst>
  </p:cSld>
  <p:clrMapOvr>
    <a:masterClrMapping/>
  </p:clrMapOvr>
  <p:transition spd="slow">
    <p:strips dir="ru"/>
  </p:transition>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Titolo 1">
            <a:extLst>
              <a:ext uri="{FF2B5EF4-FFF2-40B4-BE49-F238E27FC236}">
                <a16:creationId xmlns:a16="http://schemas.microsoft.com/office/drawing/2014/main" id="{9610C537-12CC-43CA-95B9-398EF13BAEA1}"/>
              </a:ext>
            </a:extLst>
          </p:cNvPr>
          <p:cNvSpPr>
            <a:spLocks noGrp="1" noChangeArrowheads="1"/>
          </p:cNvSpPr>
          <p:nvPr>
            <p:ph type="title"/>
          </p:nvPr>
        </p:nvSpPr>
        <p:spPr/>
        <p:txBody>
          <a:bodyPr/>
          <a:lstStyle/>
          <a:p>
            <a:r>
              <a:rPr lang="en-GB" altLang="it-IT"/>
              <a:t>UV-based therapies</a:t>
            </a:r>
          </a:p>
        </p:txBody>
      </p:sp>
      <p:sp>
        <p:nvSpPr>
          <p:cNvPr id="550915" name="Segnaposto contenuto 2">
            <a:extLst>
              <a:ext uri="{FF2B5EF4-FFF2-40B4-BE49-F238E27FC236}">
                <a16:creationId xmlns:a16="http://schemas.microsoft.com/office/drawing/2014/main" id="{7899A2ED-4593-4915-8687-DF79EE148D59}"/>
              </a:ext>
            </a:extLst>
          </p:cNvPr>
          <p:cNvSpPr>
            <a:spLocks noGrp="1" noChangeArrowheads="1"/>
          </p:cNvSpPr>
          <p:nvPr>
            <p:ph idx="1"/>
          </p:nvPr>
        </p:nvSpPr>
        <p:spPr/>
        <p:txBody>
          <a:bodyPr/>
          <a:lstStyle/>
          <a:p>
            <a:r>
              <a:rPr lang="en-GB" altLang="it-IT"/>
              <a:t>No consensus protocols!!!</a:t>
            </a:r>
          </a:p>
          <a:p>
            <a:r>
              <a:rPr lang="en-GB" altLang="it-IT"/>
              <a:t>Given 2/3 times/week</a:t>
            </a:r>
          </a:p>
          <a:p>
            <a:r>
              <a:rPr lang="en-GB" altLang="it-IT"/>
              <a:t>Treatment→48 hrs→treatment</a:t>
            </a:r>
          </a:p>
          <a:p>
            <a:r>
              <a:rPr lang="en-GB" altLang="it-IT"/>
              <a:t>If no erythema ↑ dose</a:t>
            </a:r>
          </a:p>
          <a:p>
            <a:r>
              <a:rPr lang="en-GB" altLang="it-IT"/>
              <a:t>If erythema that clears before next session: same dose</a:t>
            </a:r>
          </a:p>
          <a:p>
            <a:r>
              <a:rPr lang="en-GB" altLang="it-IT"/>
              <a:t>If erythema no clears before next session: CANCEL session</a:t>
            </a:r>
          </a:p>
        </p:txBody>
      </p:sp>
    </p:spTree>
    <p:extLst>
      <p:ext uri="{BB962C8B-B14F-4D97-AF65-F5344CB8AC3E}">
        <p14:creationId xmlns:p14="http://schemas.microsoft.com/office/powerpoint/2010/main" val="4020813250"/>
      </p:ext>
    </p:extLst>
  </p:cSld>
  <p:clrMapOvr>
    <a:masterClrMapping/>
  </p:clrMapOvr>
  <p:transition spd="slow">
    <p:strips dir="ru"/>
  </p:transition>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6"/>
          <p:cNvSpPr txBox="1">
            <a:spLocks noChangeArrowheads="1"/>
          </p:cNvSpPr>
          <p:nvPr/>
        </p:nvSpPr>
        <p:spPr bwMode="auto">
          <a:xfrm>
            <a:off x="3000019" y="6426200"/>
            <a:ext cx="343344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r>
              <a:rPr lang="en-GB" altLang="it-IT" sz="1400" dirty="0">
                <a:solidFill>
                  <a:srgbClr val="FFFFFF"/>
                </a:solidFill>
              </a:rPr>
              <a:t>From </a:t>
            </a:r>
            <a:r>
              <a:rPr lang="en-GB" altLang="it-IT" sz="1400" dirty="0" err="1"/>
              <a:t>Querfeld</a:t>
            </a:r>
            <a:r>
              <a:rPr lang="en-GB" altLang="it-IT" sz="1400" dirty="0"/>
              <a:t> C-</a:t>
            </a:r>
            <a:r>
              <a:rPr lang="en-GB" altLang="it-IT" sz="1400" dirty="0" err="1"/>
              <a:t>Canc</a:t>
            </a:r>
            <a:r>
              <a:rPr lang="en-GB" altLang="it-IT" sz="1400" dirty="0"/>
              <a:t> Treat and Res-2018</a:t>
            </a:r>
          </a:p>
        </p:txBody>
      </p:sp>
      <p:pic>
        <p:nvPicPr>
          <p:cNvPr id="5" name="Immagine 5"/>
          <p:cNvPicPr>
            <a:picLocks noChangeAspect="1"/>
          </p:cNvPicPr>
          <p:nvPr/>
        </p:nvPicPr>
        <p:blipFill>
          <a:blip r:embed="rId2">
            <a:lum bright="-8000" contrast="30000"/>
            <a:extLst>
              <a:ext uri="{28A0092B-C50C-407E-A947-70E740481C1C}">
                <a14:useLocalDpi xmlns:a14="http://schemas.microsoft.com/office/drawing/2010/main"/>
              </a:ext>
            </a:extLst>
          </a:blip>
          <a:srcRect/>
          <a:stretch>
            <a:fillRect/>
          </a:stretch>
        </p:blipFill>
        <p:spPr bwMode="auto">
          <a:xfrm>
            <a:off x="282574" y="260648"/>
            <a:ext cx="8465889" cy="6144517"/>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6" name="Ovale 5"/>
          <p:cNvSpPr/>
          <p:nvPr/>
        </p:nvSpPr>
        <p:spPr>
          <a:xfrm>
            <a:off x="282575" y="1124744"/>
            <a:ext cx="2561233" cy="43204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GB">
              <a:solidFill>
                <a:srgbClr val="FFFFFF"/>
              </a:solidFill>
            </a:endParaRPr>
          </a:p>
        </p:txBody>
      </p:sp>
      <p:sp>
        <p:nvSpPr>
          <p:cNvPr id="7" name="Ovale 6"/>
          <p:cNvSpPr/>
          <p:nvPr/>
        </p:nvSpPr>
        <p:spPr>
          <a:xfrm>
            <a:off x="138559" y="1556792"/>
            <a:ext cx="2561233" cy="43204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GB">
              <a:solidFill>
                <a:srgbClr val="FFFFFF"/>
              </a:solidFill>
            </a:endParaRPr>
          </a:p>
        </p:txBody>
      </p:sp>
      <p:sp>
        <p:nvSpPr>
          <p:cNvPr id="8" name="Ovale 7"/>
          <p:cNvSpPr/>
          <p:nvPr/>
        </p:nvSpPr>
        <p:spPr>
          <a:xfrm>
            <a:off x="107504" y="1988840"/>
            <a:ext cx="3475484" cy="108012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GB">
              <a:solidFill>
                <a:srgbClr val="FFFFFF"/>
              </a:solidFill>
            </a:endParaRPr>
          </a:p>
        </p:txBody>
      </p:sp>
      <p:sp>
        <p:nvSpPr>
          <p:cNvPr id="9" name="Ovale 8">
            <a:extLst>
              <a:ext uri="{FF2B5EF4-FFF2-40B4-BE49-F238E27FC236}">
                <a16:creationId xmlns:a16="http://schemas.microsoft.com/office/drawing/2014/main" id="{D78B4024-201C-4632-B274-42C425FACD4F}"/>
              </a:ext>
            </a:extLst>
          </p:cNvPr>
          <p:cNvSpPr/>
          <p:nvPr/>
        </p:nvSpPr>
        <p:spPr>
          <a:xfrm>
            <a:off x="126739" y="3178205"/>
            <a:ext cx="2101556" cy="93979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GB">
              <a:solidFill>
                <a:srgbClr val="FFFFFF"/>
              </a:solidFill>
            </a:endParaRPr>
          </a:p>
        </p:txBody>
      </p:sp>
    </p:spTree>
    <p:extLst>
      <p:ext uri="{BB962C8B-B14F-4D97-AF65-F5344CB8AC3E}">
        <p14:creationId xmlns:p14="http://schemas.microsoft.com/office/powerpoint/2010/main" val="2646436900"/>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Titolo 1"/>
          <p:cNvSpPr>
            <a:spLocks noGrp="1"/>
          </p:cNvSpPr>
          <p:nvPr>
            <p:ph type="title"/>
          </p:nvPr>
        </p:nvSpPr>
        <p:spPr/>
        <p:txBody>
          <a:bodyPr/>
          <a:lstStyle/>
          <a:p>
            <a:r>
              <a:rPr lang="en-GB" altLang="en-US"/>
              <a:t>Mecloretamina</a:t>
            </a:r>
          </a:p>
        </p:txBody>
      </p:sp>
      <p:sp>
        <p:nvSpPr>
          <p:cNvPr id="328707" name="Segnaposto contenuto 2"/>
          <p:cNvSpPr>
            <a:spLocks noGrp="1"/>
          </p:cNvSpPr>
          <p:nvPr>
            <p:ph idx="1"/>
          </p:nvPr>
        </p:nvSpPr>
        <p:spPr>
          <a:xfrm>
            <a:off x="457200" y="1412776"/>
            <a:ext cx="8229600" cy="5141168"/>
          </a:xfrm>
        </p:spPr>
        <p:txBody>
          <a:bodyPr/>
          <a:lstStyle/>
          <a:p>
            <a:r>
              <a:rPr lang="en-GB" altLang="en-US" dirty="0" err="1"/>
              <a:t>Usata</a:t>
            </a:r>
            <a:r>
              <a:rPr lang="en-GB" altLang="en-US" dirty="0"/>
              <a:t> sin </a:t>
            </a:r>
            <a:r>
              <a:rPr lang="en-GB" altLang="en-US" dirty="0" err="1"/>
              <a:t>dagli</a:t>
            </a:r>
            <a:r>
              <a:rPr lang="en-GB" altLang="en-US" dirty="0"/>
              <a:t> </a:t>
            </a:r>
            <a:r>
              <a:rPr lang="en-GB" altLang="en-US" dirty="0" err="1"/>
              <a:t>anni</a:t>
            </a:r>
            <a:r>
              <a:rPr lang="en-GB" altLang="en-US" dirty="0"/>
              <a:t> 40</a:t>
            </a:r>
          </a:p>
          <a:p>
            <a:r>
              <a:rPr lang="en-GB" altLang="en-US" dirty="0" err="1"/>
              <a:t>Agente</a:t>
            </a:r>
            <a:r>
              <a:rPr lang="en-GB" altLang="en-US" dirty="0"/>
              <a:t> </a:t>
            </a:r>
            <a:r>
              <a:rPr lang="en-GB" altLang="en-US" dirty="0" err="1"/>
              <a:t>alchilante</a:t>
            </a:r>
            <a:endParaRPr lang="en-GB" altLang="en-US" dirty="0"/>
          </a:p>
          <a:p>
            <a:r>
              <a:rPr lang="en-GB" altLang="en-US" dirty="0" err="1"/>
              <a:t>Blocca</a:t>
            </a:r>
            <a:r>
              <a:rPr lang="en-GB" altLang="en-US" dirty="0"/>
              <a:t> </a:t>
            </a:r>
            <a:r>
              <a:rPr lang="en-GB" altLang="en-US" dirty="0" err="1"/>
              <a:t>ciclo</a:t>
            </a:r>
            <a:r>
              <a:rPr lang="en-GB" altLang="en-US" dirty="0"/>
              <a:t> </a:t>
            </a:r>
            <a:r>
              <a:rPr lang="en-GB" altLang="en-US" dirty="0" err="1"/>
              <a:t>cellulare</a:t>
            </a:r>
            <a:endParaRPr lang="en-GB" altLang="en-US" dirty="0"/>
          </a:p>
          <a:p>
            <a:r>
              <a:rPr lang="en-GB" altLang="en-US" dirty="0" err="1"/>
              <a:t>Rottura</a:t>
            </a:r>
            <a:r>
              <a:rPr lang="en-GB" altLang="en-US" dirty="0"/>
              <a:t> doppia </a:t>
            </a:r>
            <a:r>
              <a:rPr lang="en-GB" altLang="en-US" dirty="0" err="1"/>
              <a:t>elica</a:t>
            </a:r>
            <a:r>
              <a:rPr lang="en-GB" altLang="en-US" dirty="0"/>
              <a:t> DNA</a:t>
            </a:r>
          </a:p>
          <a:p>
            <a:r>
              <a:rPr lang="en-GB" altLang="en-US" dirty="0"/>
              <a:t>↓↓ </a:t>
            </a:r>
            <a:r>
              <a:rPr lang="en-GB" altLang="en-US" dirty="0" err="1"/>
              <a:t>capacità</a:t>
            </a:r>
            <a:r>
              <a:rPr lang="en-GB" altLang="en-US" dirty="0"/>
              <a:t> di </a:t>
            </a:r>
            <a:r>
              <a:rPr lang="en-GB" altLang="en-US" dirty="0" err="1"/>
              <a:t>riparazione</a:t>
            </a:r>
            <a:r>
              <a:rPr lang="en-GB" altLang="en-US" dirty="0"/>
              <a:t> </a:t>
            </a:r>
            <a:r>
              <a:rPr lang="en-GB" altLang="en-US" dirty="0" err="1"/>
              <a:t>cellulare</a:t>
            </a:r>
            <a:endParaRPr lang="en-GB" altLang="en-US" dirty="0"/>
          </a:p>
          <a:p>
            <a:r>
              <a:rPr lang="en-GB" altLang="en-US" dirty="0"/>
              <a:t>↑↑ </a:t>
            </a:r>
            <a:r>
              <a:rPr lang="en-GB" altLang="en-US" dirty="0" err="1"/>
              <a:t>distruzione</a:t>
            </a:r>
            <a:r>
              <a:rPr lang="en-GB" altLang="en-US" dirty="0"/>
              <a:t> cellule </a:t>
            </a:r>
            <a:r>
              <a:rPr lang="en-GB" altLang="en-US" dirty="0" err="1"/>
              <a:t>neoplastiche</a:t>
            </a:r>
            <a:r>
              <a:rPr lang="en-GB" altLang="en-US" dirty="0"/>
              <a:t> </a:t>
            </a:r>
          </a:p>
          <a:p>
            <a:r>
              <a:rPr lang="en-GB" altLang="en-US" dirty="0" err="1"/>
              <a:t>Aumenta</a:t>
            </a:r>
            <a:r>
              <a:rPr lang="en-GB" altLang="en-US" dirty="0"/>
              <a:t> azione </a:t>
            </a:r>
            <a:r>
              <a:rPr lang="en-GB" altLang="en-US" dirty="0" err="1"/>
              <a:t>antitumorale</a:t>
            </a:r>
            <a:r>
              <a:rPr lang="en-GB" altLang="en-US" dirty="0"/>
              <a:t> host per ↑↑ </a:t>
            </a:r>
            <a:r>
              <a:rPr lang="en-GB" altLang="en-US" dirty="0" err="1"/>
              <a:t>liberazione</a:t>
            </a:r>
            <a:r>
              <a:rPr lang="en-GB" altLang="en-US" dirty="0"/>
              <a:t> </a:t>
            </a:r>
            <a:r>
              <a:rPr lang="en-GB" altLang="en-US" dirty="0" err="1"/>
              <a:t>neoantigeni</a:t>
            </a:r>
            <a:r>
              <a:rPr lang="en-GB" altLang="en-US" dirty="0"/>
              <a:t> </a:t>
            </a:r>
          </a:p>
          <a:p>
            <a:r>
              <a:rPr lang="en-GB" altLang="en-US" dirty="0"/>
              <a:t>↑↑ </a:t>
            </a:r>
            <a:r>
              <a:rPr lang="en-GB" altLang="en-US" i="1" dirty="0"/>
              <a:t>CASP3 </a:t>
            </a:r>
            <a:r>
              <a:rPr lang="en-GB" altLang="en-US" dirty="0"/>
              <a:t>(gene pro-</a:t>
            </a:r>
            <a:r>
              <a:rPr lang="en-GB" altLang="en-US" dirty="0" err="1"/>
              <a:t>apoptotico</a:t>
            </a:r>
            <a:r>
              <a:rPr lang="en-GB" altLang="en-US" dirty="0"/>
              <a:t>)</a:t>
            </a:r>
            <a:endParaRPr lang="en-GB" altLang="en-US" i="1" dirty="0"/>
          </a:p>
          <a:p>
            <a:endParaRPr lang="en-GB" altLang="en-US" dirty="0"/>
          </a:p>
        </p:txBody>
      </p:sp>
    </p:spTree>
    <p:extLst>
      <p:ext uri="{BB962C8B-B14F-4D97-AF65-F5344CB8AC3E}">
        <p14:creationId xmlns:p14="http://schemas.microsoft.com/office/powerpoint/2010/main" val="478805399"/>
      </p:ext>
    </p:extLst>
  </p:cSld>
  <p:clrMapOvr>
    <a:masterClrMapping/>
  </p:clrMapOvr>
  <p:transition spd="slow">
    <p:strips dir="ru"/>
  </p:transition>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Titolo 1"/>
          <p:cNvSpPr>
            <a:spLocks noGrp="1"/>
          </p:cNvSpPr>
          <p:nvPr>
            <p:ph type="title"/>
          </p:nvPr>
        </p:nvSpPr>
        <p:spPr/>
        <p:txBody>
          <a:bodyPr/>
          <a:lstStyle/>
          <a:p>
            <a:r>
              <a:rPr lang="en-GB" altLang="en-US"/>
              <a:t>Mecloretamina</a:t>
            </a:r>
          </a:p>
        </p:txBody>
      </p:sp>
      <p:sp>
        <p:nvSpPr>
          <p:cNvPr id="329731" name="Segnaposto contenuto 2"/>
          <p:cNvSpPr>
            <a:spLocks noGrp="1"/>
          </p:cNvSpPr>
          <p:nvPr>
            <p:ph idx="1"/>
          </p:nvPr>
        </p:nvSpPr>
        <p:spPr/>
        <p:txBody>
          <a:bodyPr/>
          <a:lstStyle/>
          <a:p>
            <a:r>
              <a:rPr lang="en-GB" altLang="en-US"/>
              <a:t>Preparazione in acqua: instabile</a:t>
            </a:r>
          </a:p>
          <a:p>
            <a:r>
              <a:rPr lang="en-GB" altLang="en-US"/>
              <a:t>..applicazione immediata sulla cute</a:t>
            </a:r>
          </a:p>
          <a:p>
            <a:r>
              <a:rPr lang="en-GB" altLang="en-US"/>
              <a:t>Preparazione in unguento</a:t>
            </a:r>
          </a:p>
          <a:p>
            <a:r>
              <a:rPr lang="en-GB" altLang="en-US"/>
              <a:t>↓ rischio di DAC</a:t>
            </a:r>
          </a:p>
          <a:p>
            <a:r>
              <a:rPr lang="en-GB" altLang="en-US"/>
              <a:t>↑ facilità di applicazione</a:t>
            </a:r>
          </a:p>
          <a:p>
            <a:r>
              <a:rPr lang="en-GB" altLang="en-US"/>
              <a:t>Azione emolliente</a:t>
            </a:r>
          </a:p>
        </p:txBody>
      </p:sp>
    </p:spTree>
    <p:extLst>
      <p:ext uri="{BB962C8B-B14F-4D97-AF65-F5344CB8AC3E}">
        <p14:creationId xmlns:p14="http://schemas.microsoft.com/office/powerpoint/2010/main" val="2585932363"/>
      </p:ext>
    </p:extLst>
  </p:cSld>
  <p:clrMapOvr>
    <a:masterClrMapping/>
  </p:clrMapOvr>
  <p:transition spd="slow">
    <p:strips dir="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8F990E90-193B-40BF-A750-AE5C0FD64D56}"/>
              </a:ext>
            </a:extLst>
          </p:cNvPr>
          <p:cNvSpPr>
            <a:spLocks noGrp="1" noChangeArrowheads="1"/>
          </p:cNvSpPr>
          <p:nvPr>
            <p:ph type="title"/>
          </p:nvPr>
        </p:nvSpPr>
        <p:spPr/>
        <p:txBody>
          <a:bodyPr/>
          <a:lstStyle/>
          <a:p>
            <a:pPr eaLnBrk="1" hangingPunct="1"/>
            <a:r>
              <a:rPr lang="it-IT" altLang="it-IT" b="1">
                <a:solidFill>
                  <a:srgbClr val="FF0000"/>
                </a:solidFill>
              </a:rPr>
              <a:t>Creme</a:t>
            </a:r>
          </a:p>
        </p:txBody>
      </p:sp>
      <p:sp>
        <p:nvSpPr>
          <p:cNvPr id="41987" name="Rectangle 3">
            <a:extLst>
              <a:ext uri="{FF2B5EF4-FFF2-40B4-BE49-F238E27FC236}">
                <a16:creationId xmlns:a16="http://schemas.microsoft.com/office/drawing/2014/main" id="{655318FD-0C38-47C8-8981-0A941DA37CA3}"/>
              </a:ext>
            </a:extLst>
          </p:cNvPr>
          <p:cNvSpPr>
            <a:spLocks noGrp="1" noChangeArrowheads="1"/>
          </p:cNvSpPr>
          <p:nvPr>
            <p:ph type="body" idx="1"/>
          </p:nvPr>
        </p:nvSpPr>
        <p:spPr/>
        <p:txBody>
          <a:bodyPr/>
          <a:lstStyle/>
          <a:p>
            <a:pPr eaLnBrk="1" hangingPunct="1"/>
            <a:r>
              <a:rPr lang="it-IT" altLang="it-IT" b="1" dirty="0">
                <a:solidFill>
                  <a:schemeClr val="accent2"/>
                </a:solidFill>
              </a:rPr>
              <a:t>Più idratanti</a:t>
            </a:r>
          </a:p>
          <a:p>
            <a:pPr eaLnBrk="1" hangingPunct="1"/>
            <a:r>
              <a:rPr lang="it-IT" altLang="it-IT" b="1" dirty="0">
                <a:solidFill>
                  <a:schemeClr val="accent2"/>
                </a:solidFill>
              </a:rPr>
              <a:t>Riduzione della perdita di liquidi dallo strato corneo</a:t>
            </a:r>
          </a:p>
          <a:p>
            <a:pPr eaLnBrk="1" hangingPunct="1"/>
            <a:r>
              <a:rPr lang="it-IT" altLang="it-IT" b="1" dirty="0">
                <a:solidFill>
                  <a:schemeClr val="accent2"/>
                </a:solidFill>
              </a:rPr>
              <a:t>Più imbrattanti</a:t>
            </a:r>
          </a:p>
        </p:txBody>
      </p:sp>
    </p:spTree>
    <p:extLst>
      <p:ext uri="{BB962C8B-B14F-4D97-AF65-F5344CB8AC3E}">
        <p14:creationId xmlns:p14="http://schemas.microsoft.com/office/powerpoint/2010/main" val="1002108235"/>
      </p:ext>
    </p:extLst>
  </p:cSld>
  <p:clrMapOvr>
    <a:masterClrMapping/>
  </p:clrMapOvr>
  <p:transition spd="slow">
    <p:strips dir="ru"/>
  </p:transition>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Titolo 1"/>
          <p:cNvSpPr>
            <a:spLocks noGrp="1"/>
          </p:cNvSpPr>
          <p:nvPr>
            <p:ph type="title"/>
          </p:nvPr>
        </p:nvSpPr>
        <p:spPr/>
        <p:txBody>
          <a:bodyPr/>
          <a:lstStyle/>
          <a:p>
            <a:r>
              <a:rPr lang="en-GB" altLang="en-US"/>
              <a:t>Mecloretamina</a:t>
            </a:r>
          </a:p>
        </p:txBody>
      </p:sp>
      <p:sp>
        <p:nvSpPr>
          <p:cNvPr id="331779" name="Segnaposto contenuto 2"/>
          <p:cNvSpPr>
            <a:spLocks noGrp="1"/>
          </p:cNvSpPr>
          <p:nvPr>
            <p:ph idx="1"/>
          </p:nvPr>
        </p:nvSpPr>
        <p:spPr/>
        <p:txBody>
          <a:bodyPr/>
          <a:lstStyle/>
          <a:p>
            <a:r>
              <a:rPr lang="en-GB" altLang="en-US" dirty="0" err="1"/>
              <a:t>Efficacia</a:t>
            </a:r>
            <a:r>
              <a:rPr lang="en-GB" altLang="en-US" dirty="0"/>
              <a:t> (</a:t>
            </a:r>
            <a:r>
              <a:rPr lang="en-GB" altLang="en-US" dirty="0" err="1"/>
              <a:t>unguento</a:t>
            </a:r>
            <a:r>
              <a:rPr lang="en-GB" altLang="en-US" dirty="0"/>
              <a:t>)</a:t>
            </a:r>
          </a:p>
          <a:p>
            <a:r>
              <a:rPr lang="en-GB" altLang="en-US" dirty="0"/>
              <a:t>51-84% CR in pT1</a:t>
            </a:r>
          </a:p>
          <a:p>
            <a:r>
              <a:rPr lang="en-GB" altLang="en-US" dirty="0"/>
              <a:t>34-62.2% CR in pT2</a:t>
            </a:r>
          </a:p>
          <a:p>
            <a:r>
              <a:rPr lang="en-GB" altLang="en-US" dirty="0" err="1"/>
              <a:t>Usata</a:t>
            </a:r>
            <a:r>
              <a:rPr lang="en-GB" altLang="en-US" dirty="0"/>
              <a:t> </a:t>
            </a:r>
            <a:r>
              <a:rPr lang="en-GB" altLang="en-US" dirty="0" err="1"/>
              <a:t>singolarmente</a:t>
            </a:r>
            <a:r>
              <a:rPr lang="en-GB" altLang="en-US" dirty="0"/>
              <a:t> o con </a:t>
            </a:r>
            <a:r>
              <a:rPr lang="en-GB" altLang="en-US" dirty="0" err="1"/>
              <a:t>altre</a:t>
            </a:r>
            <a:r>
              <a:rPr lang="en-GB" altLang="en-US" dirty="0"/>
              <a:t> </a:t>
            </a:r>
            <a:r>
              <a:rPr lang="en-GB" altLang="en-US" dirty="0" err="1"/>
              <a:t>terapie</a:t>
            </a:r>
            <a:endParaRPr lang="en-GB" altLang="en-US" dirty="0"/>
          </a:p>
          <a:p>
            <a:endParaRPr lang="en-GB" altLang="en-US" dirty="0"/>
          </a:p>
        </p:txBody>
      </p:sp>
    </p:spTree>
    <p:extLst>
      <p:ext uri="{BB962C8B-B14F-4D97-AF65-F5344CB8AC3E}">
        <p14:creationId xmlns:p14="http://schemas.microsoft.com/office/powerpoint/2010/main" val="1553093030"/>
      </p:ext>
    </p:extLst>
  </p:cSld>
  <p:clrMapOvr>
    <a:masterClrMapping/>
  </p:clrMapOvr>
  <p:transition spd="slow">
    <p:strips dir="ru"/>
  </p:transition>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Titolo 1"/>
          <p:cNvSpPr>
            <a:spLocks noGrp="1"/>
          </p:cNvSpPr>
          <p:nvPr>
            <p:ph type="title"/>
          </p:nvPr>
        </p:nvSpPr>
        <p:spPr/>
        <p:txBody>
          <a:bodyPr/>
          <a:lstStyle/>
          <a:p>
            <a:r>
              <a:rPr lang="en-GB" altLang="en-US" dirty="0" err="1"/>
              <a:t>Mecloretamina</a:t>
            </a:r>
            <a:r>
              <a:rPr lang="en-GB" altLang="en-US" dirty="0"/>
              <a:t> in </a:t>
            </a:r>
            <a:r>
              <a:rPr lang="en-GB" altLang="en-US" dirty="0" err="1"/>
              <a:t>unguento</a:t>
            </a:r>
            <a:endParaRPr lang="en-GB" altLang="en-US" dirty="0"/>
          </a:p>
        </p:txBody>
      </p:sp>
      <p:sp>
        <p:nvSpPr>
          <p:cNvPr id="334851" name="Segnaposto contenuto 2"/>
          <p:cNvSpPr>
            <a:spLocks noGrp="1"/>
          </p:cNvSpPr>
          <p:nvPr>
            <p:ph idx="1"/>
          </p:nvPr>
        </p:nvSpPr>
        <p:spPr/>
        <p:txBody>
          <a:bodyPr/>
          <a:lstStyle/>
          <a:p>
            <a:r>
              <a:rPr lang="en-GB" altLang="en-US" dirty="0" err="1"/>
              <a:t>Studi</a:t>
            </a:r>
            <a:r>
              <a:rPr lang="en-GB" altLang="en-US" dirty="0"/>
              <a:t> </a:t>
            </a:r>
            <a:r>
              <a:rPr lang="en-GB" altLang="en-US" dirty="0" err="1"/>
              <a:t>su</a:t>
            </a:r>
            <a:r>
              <a:rPr lang="en-GB" altLang="en-US" dirty="0"/>
              <a:t> </a:t>
            </a:r>
            <a:r>
              <a:rPr lang="en-GB" altLang="en-US" dirty="0" err="1"/>
              <a:t>meloretamina</a:t>
            </a:r>
            <a:r>
              <a:rPr lang="en-GB" altLang="en-US" dirty="0"/>
              <a:t> pre-gel</a:t>
            </a:r>
          </a:p>
          <a:p>
            <a:r>
              <a:rPr lang="en-GB" altLang="en-US" dirty="0"/>
              <a:t>Julie de </a:t>
            </a:r>
            <a:r>
              <a:rPr lang="en-GB" altLang="en-US" dirty="0" err="1"/>
              <a:t>Quatrebarbes</a:t>
            </a:r>
            <a:r>
              <a:rPr lang="en-GB" altLang="en-US" dirty="0"/>
              <a:t> et al Arch Dermatol 2005</a:t>
            </a:r>
          </a:p>
          <a:p>
            <a:r>
              <a:rPr lang="en-GB" altLang="en-US" dirty="0"/>
              <a:t>64 </a:t>
            </a:r>
            <a:r>
              <a:rPr lang="en-GB" altLang="en-US" dirty="0" err="1"/>
              <a:t>pazienti</a:t>
            </a:r>
            <a:endParaRPr lang="en-GB" altLang="en-US" dirty="0"/>
          </a:p>
          <a:p>
            <a:r>
              <a:rPr lang="en-GB" altLang="en-US" dirty="0" err="1"/>
              <a:t>Stadi</a:t>
            </a:r>
            <a:r>
              <a:rPr lang="en-GB" altLang="en-US" dirty="0"/>
              <a:t> </a:t>
            </a:r>
            <a:r>
              <a:rPr lang="en-GB" altLang="en-US" dirty="0" err="1"/>
              <a:t>iniziali</a:t>
            </a:r>
            <a:r>
              <a:rPr lang="en-GB" altLang="en-US" dirty="0"/>
              <a:t> </a:t>
            </a:r>
            <a:r>
              <a:rPr lang="pt-BR" altLang="en-US" dirty="0"/>
              <a:t>(33 IA, 26 IB, 5 IIA)</a:t>
            </a:r>
          </a:p>
          <a:p>
            <a:r>
              <a:rPr lang="pt-BR" altLang="en-US" dirty="0"/>
              <a:t>Applicato 2 vv/sett in associazione con steroide (betametasone in crema) per 6 mesi</a:t>
            </a:r>
          </a:p>
          <a:p>
            <a:r>
              <a:rPr lang="en-GB" altLang="en-US" dirty="0"/>
              <a:t>CR: 58%</a:t>
            </a:r>
          </a:p>
        </p:txBody>
      </p:sp>
    </p:spTree>
    <p:extLst>
      <p:ext uri="{BB962C8B-B14F-4D97-AF65-F5344CB8AC3E}">
        <p14:creationId xmlns:p14="http://schemas.microsoft.com/office/powerpoint/2010/main" val="3508024735"/>
      </p:ext>
    </p:extLst>
  </p:cSld>
  <p:clrMapOvr>
    <a:masterClrMapping/>
  </p:clrMapOvr>
  <p:transition spd="slow">
    <p:strips dir="ru"/>
  </p:transition>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Titolo 1"/>
          <p:cNvSpPr>
            <a:spLocks noGrp="1"/>
          </p:cNvSpPr>
          <p:nvPr>
            <p:ph type="title"/>
          </p:nvPr>
        </p:nvSpPr>
        <p:spPr/>
        <p:txBody>
          <a:bodyPr/>
          <a:lstStyle/>
          <a:p>
            <a:r>
              <a:rPr lang="en-GB" altLang="en-US" dirty="0" err="1"/>
              <a:t>Mecloretamina</a:t>
            </a:r>
            <a:r>
              <a:rPr lang="en-GB" altLang="en-US" dirty="0"/>
              <a:t> in </a:t>
            </a:r>
            <a:r>
              <a:rPr lang="en-GB" altLang="en-US" dirty="0" err="1"/>
              <a:t>unguento</a:t>
            </a:r>
            <a:endParaRPr lang="en-GB" altLang="en-US" dirty="0"/>
          </a:p>
        </p:txBody>
      </p:sp>
      <p:sp>
        <p:nvSpPr>
          <p:cNvPr id="334851" name="Segnaposto contenuto 2"/>
          <p:cNvSpPr>
            <a:spLocks noGrp="1"/>
          </p:cNvSpPr>
          <p:nvPr>
            <p:ph idx="1"/>
          </p:nvPr>
        </p:nvSpPr>
        <p:spPr/>
        <p:txBody>
          <a:bodyPr/>
          <a:lstStyle/>
          <a:p>
            <a:r>
              <a:rPr lang="it-IT" altLang="en-US" dirty="0"/>
              <a:t>Durata mediana del trattamento 3.6 +/- 2.5 mesi</a:t>
            </a:r>
          </a:p>
          <a:p>
            <a:r>
              <a:rPr lang="it-IT" altLang="en-US" dirty="0"/>
              <a:t>CR maggiori in stadio IA (61%) che IB (58%) e IIA (40%)</a:t>
            </a:r>
          </a:p>
          <a:p>
            <a:r>
              <a:rPr lang="it-IT" altLang="en-US" dirty="0"/>
              <a:t>18 pazienti svilupparono reazioni muco-cutanee severe </a:t>
            </a:r>
            <a:r>
              <a:rPr lang="it-IT" altLang="en-US" dirty="0">
                <a:sym typeface="Wingdings" panose="05000000000000000000" pitchFamily="2" charset="2"/>
              </a:rPr>
              <a:t> STOP</a:t>
            </a:r>
            <a:endParaRPr lang="en-GB" altLang="en-US" dirty="0"/>
          </a:p>
          <a:p>
            <a:r>
              <a:rPr lang="en-GB" altLang="en-US" dirty="0" err="1"/>
              <a:t>Effetto</a:t>
            </a:r>
            <a:r>
              <a:rPr lang="en-GB" altLang="en-US" dirty="0"/>
              <a:t> </a:t>
            </a:r>
            <a:r>
              <a:rPr lang="en-GB" altLang="en-US" dirty="0" err="1"/>
              <a:t>sinergico</a:t>
            </a:r>
            <a:r>
              <a:rPr lang="en-GB" altLang="en-US" dirty="0"/>
              <a:t>?</a:t>
            </a:r>
          </a:p>
          <a:p>
            <a:r>
              <a:rPr lang="en-GB" altLang="en-US" dirty="0" err="1"/>
              <a:t>Limiti</a:t>
            </a:r>
            <a:r>
              <a:rPr lang="en-GB" altLang="en-US" dirty="0"/>
              <a:t>: studio </a:t>
            </a:r>
            <a:r>
              <a:rPr lang="en-GB" altLang="en-US" dirty="0" err="1"/>
              <a:t>retrospettivo</a:t>
            </a:r>
            <a:r>
              <a:rPr lang="en-GB" altLang="en-US" dirty="0"/>
              <a:t> con </a:t>
            </a:r>
            <a:r>
              <a:rPr lang="en-GB" altLang="en-US" dirty="0" err="1"/>
              <a:t>associazione</a:t>
            </a:r>
            <a:r>
              <a:rPr lang="en-GB" altLang="en-US" dirty="0"/>
              <a:t> di due </a:t>
            </a:r>
            <a:r>
              <a:rPr lang="en-GB" altLang="en-US" dirty="0" err="1"/>
              <a:t>molecole</a:t>
            </a:r>
            <a:endParaRPr lang="en-GB" altLang="en-US" dirty="0"/>
          </a:p>
        </p:txBody>
      </p:sp>
    </p:spTree>
    <p:extLst>
      <p:ext uri="{BB962C8B-B14F-4D97-AF65-F5344CB8AC3E}">
        <p14:creationId xmlns:p14="http://schemas.microsoft.com/office/powerpoint/2010/main" val="1803841037"/>
      </p:ext>
    </p:extLst>
  </p:cSld>
  <p:clrMapOvr>
    <a:masterClrMapping/>
  </p:clrMapOvr>
  <p:transition spd="slow">
    <p:strips dir="ru"/>
  </p:transition>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Titolo 1"/>
          <p:cNvSpPr>
            <a:spLocks noGrp="1"/>
          </p:cNvSpPr>
          <p:nvPr>
            <p:ph type="title"/>
          </p:nvPr>
        </p:nvSpPr>
        <p:spPr/>
        <p:txBody>
          <a:bodyPr/>
          <a:lstStyle/>
          <a:p>
            <a:r>
              <a:rPr lang="en-GB" altLang="en-US" dirty="0" err="1"/>
              <a:t>Mecloretamina</a:t>
            </a:r>
            <a:r>
              <a:rPr lang="en-GB" altLang="en-US" dirty="0"/>
              <a:t> gel</a:t>
            </a:r>
          </a:p>
        </p:txBody>
      </p:sp>
      <p:sp>
        <p:nvSpPr>
          <p:cNvPr id="330755" name="Segnaposto contenuto 2"/>
          <p:cNvSpPr>
            <a:spLocks noGrp="1"/>
          </p:cNvSpPr>
          <p:nvPr>
            <p:ph idx="1"/>
          </p:nvPr>
        </p:nvSpPr>
        <p:spPr>
          <a:xfrm>
            <a:off x="457200" y="1844902"/>
            <a:ext cx="8229600" cy="3087706"/>
          </a:xfrm>
        </p:spPr>
        <p:txBody>
          <a:bodyPr/>
          <a:lstStyle/>
          <a:p>
            <a:r>
              <a:rPr lang="en-GB" altLang="en-US" dirty="0" err="1"/>
              <a:t>Formulazione</a:t>
            </a:r>
            <a:r>
              <a:rPr lang="en-GB" altLang="en-US" dirty="0"/>
              <a:t> in gel: 2013</a:t>
            </a:r>
          </a:p>
          <a:p>
            <a:r>
              <a:rPr lang="en-GB" altLang="en-US" dirty="0"/>
              <a:t>FDA approval: 2014</a:t>
            </a:r>
          </a:p>
          <a:p>
            <a:r>
              <a:rPr lang="en-GB" altLang="en-US" dirty="0"/>
              <a:t>EU: 2014 (FRA)..2017 (</a:t>
            </a:r>
            <a:r>
              <a:rPr lang="en-GB" altLang="en-US" dirty="0" err="1"/>
              <a:t>tutta</a:t>
            </a:r>
            <a:r>
              <a:rPr lang="en-GB" altLang="en-US" dirty="0"/>
              <a:t> la EU)</a:t>
            </a:r>
          </a:p>
          <a:p>
            <a:r>
              <a:rPr lang="en-GB" altLang="en-US" dirty="0"/>
              <a:t>In Italia di </a:t>
            </a:r>
            <a:r>
              <a:rPr lang="en-GB" altLang="en-US" dirty="0" err="1"/>
              <a:t>recente</a:t>
            </a:r>
            <a:r>
              <a:rPr lang="en-GB" altLang="en-US" dirty="0"/>
              <a:t> </a:t>
            </a:r>
            <a:r>
              <a:rPr lang="en-GB" altLang="en-US" dirty="0" err="1"/>
              <a:t>regolamentata</a:t>
            </a:r>
            <a:r>
              <a:rPr lang="en-GB" altLang="en-US" dirty="0"/>
              <a:t> </a:t>
            </a:r>
          </a:p>
          <a:p>
            <a:r>
              <a:rPr lang="en-GB" altLang="en-US" dirty="0"/>
              <a:t>Bologna </a:t>
            </a:r>
            <a:r>
              <a:rPr lang="en-GB" altLang="en-US" dirty="0" err="1"/>
              <a:t>unico</a:t>
            </a:r>
            <a:r>
              <a:rPr lang="en-GB" altLang="en-US" dirty="0"/>
              <a:t> </a:t>
            </a:r>
            <a:r>
              <a:rPr lang="en-GB" altLang="en-US" dirty="0" err="1"/>
              <a:t>centro</a:t>
            </a:r>
            <a:r>
              <a:rPr lang="en-GB" altLang="en-US" dirty="0"/>
              <a:t> </a:t>
            </a:r>
            <a:r>
              <a:rPr lang="en-GB" altLang="en-US" dirty="0" err="1"/>
              <a:t>autorizzato</a:t>
            </a:r>
            <a:r>
              <a:rPr lang="en-GB" altLang="en-US" dirty="0"/>
              <a:t> in ER</a:t>
            </a:r>
          </a:p>
          <a:p>
            <a:endParaRPr lang="en-GB" altLang="en-US" dirty="0"/>
          </a:p>
        </p:txBody>
      </p:sp>
    </p:spTree>
    <p:extLst>
      <p:ext uri="{BB962C8B-B14F-4D97-AF65-F5344CB8AC3E}">
        <p14:creationId xmlns:p14="http://schemas.microsoft.com/office/powerpoint/2010/main" val="2334612342"/>
      </p:ext>
    </p:extLst>
  </p:cSld>
  <p:clrMapOvr>
    <a:masterClrMapping/>
  </p:clrMapOvr>
  <p:transition spd="slow">
    <p:strips dir="ru"/>
  </p:transition>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Titolo 1"/>
          <p:cNvSpPr>
            <a:spLocks noGrp="1"/>
          </p:cNvSpPr>
          <p:nvPr>
            <p:ph type="title"/>
          </p:nvPr>
        </p:nvSpPr>
        <p:spPr/>
        <p:txBody>
          <a:bodyPr/>
          <a:lstStyle/>
          <a:p>
            <a:r>
              <a:rPr lang="en-GB" altLang="en-US"/>
              <a:t>Mecloretamina in gel</a:t>
            </a:r>
          </a:p>
        </p:txBody>
      </p:sp>
      <p:sp>
        <p:nvSpPr>
          <p:cNvPr id="332803" name="Segnaposto contenuto 2"/>
          <p:cNvSpPr>
            <a:spLocks noGrp="1"/>
          </p:cNvSpPr>
          <p:nvPr>
            <p:ph idx="1"/>
          </p:nvPr>
        </p:nvSpPr>
        <p:spPr>
          <a:xfrm>
            <a:off x="457200" y="1444413"/>
            <a:ext cx="8229600" cy="4622934"/>
          </a:xfrm>
        </p:spPr>
        <p:txBody>
          <a:bodyPr/>
          <a:lstStyle/>
          <a:p>
            <a:r>
              <a:rPr lang="en-US" altLang="en-US" sz="2800" dirty="0" err="1"/>
              <a:t>Lessin</a:t>
            </a:r>
            <a:r>
              <a:rPr lang="en-US" altLang="en-US" sz="2800" dirty="0"/>
              <a:t> et al 260 </a:t>
            </a:r>
            <a:r>
              <a:rPr lang="en-US" altLang="en-US" sz="2800" dirty="0" err="1"/>
              <a:t>paz</a:t>
            </a:r>
            <a:r>
              <a:rPr lang="en-US" altLang="en-US" sz="2800" dirty="0"/>
              <a:t> random: gel vs. </a:t>
            </a:r>
            <a:r>
              <a:rPr lang="en-US" altLang="en-US" sz="2800" dirty="0" err="1"/>
              <a:t>unguento</a:t>
            </a:r>
            <a:r>
              <a:rPr lang="en-US" altLang="en-US" sz="2800" dirty="0"/>
              <a:t> (0.02%) ‘‘201 trial’’ (NCT00168064)</a:t>
            </a:r>
          </a:p>
          <a:p>
            <a:r>
              <a:rPr lang="en-US" altLang="en-US" sz="2800" dirty="0"/>
              <a:t>Studio di non </a:t>
            </a:r>
            <a:r>
              <a:rPr lang="en-US" altLang="en-US" sz="2800" dirty="0" err="1"/>
              <a:t>inferiorità</a:t>
            </a:r>
            <a:endParaRPr lang="en-US" altLang="en-US" sz="2800" dirty="0"/>
          </a:p>
          <a:p>
            <a:r>
              <a:rPr lang="en-US" altLang="en-US" sz="2800" dirty="0" err="1"/>
              <a:t>Applicazione</a:t>
            </a:r>
            <a:r>
              <a:rPr lang="en-US" altLang="en-US" sz="2800" dirty="0"/>
              <a:t> 1vv/die per al </a:t>
            </a:r>
            <a:r>
              <a:rPr lang="en-US" altLang="en-US" sz="2800" dirty="0" err="1"/>
              <a:t>massimo</a:t>
            </a:r>
            <a:r>
              <a:rPr lang="en-US" altLang="en-US" sz="2800" dirty="0"/>
              <a:t> 12 </a:t>
            </a:r>
            <a:r>
              <a:rPr lang="en-US" altLang="en-US" sz="2800" dirty="0" err="1"/>
              <a:t>mesi</a:t>
            </a:r>
            <a:endParaRPr lang="en-US" altLang="en-US" sz="2800" dirty="0"/>
          </a:p>
          <a:p>
            <a:r>
              <a:rPr lang="en-US" altLang="en-US" sz="2800" dirty="0"/>
              <a:t>CR rate 13.8% con </a:t>
            </a:r>
            <a:r>
              <a:rPr lang="en-US" altLang="en-US" sz="2800" dirty="0" err="1"/>
              <a:t>il</a:t>
            </a:r>
            <a:r>
              <a:rPr lang="en-US" altLang="en-US" sz="2800" dirty="0"/>
              <a:t> gel e 11.5% per </a:t>
            </a:r>
            <a:r>
              <a:rPr lang="en-US" altLang="en-US" sz="2800" dirty="0" err="1"/>
              <a:t>l’unguento</a:t>
            </a:r>
            <a:endParaRPr lang="en-US" altLang="en-US" sz="2800" dirty="0"/>
          </a:p>
          <a:p>
            <a:r>
              <a:rPr lang="en-US" altLang="en-US" sz="2800" dirty="0"/>
              <a:t>Overall response rate (partial response [PR] + CR) 58.5% con </a:t>
            </a:r>
            <a:r>
              <a:rPr lang="en-US" altLang="en-US" sz="2800" dirty="0" err="1"/>
              <a:t>il</a:t>
            </a:r>
            <a:r>
              <a:rPr lang="en-US" altLang="en-US" sz="2800" dirty="0"/>
              <a:t> gel e 47.7% con </a:t>
            </a:r>
            <a:r>
              <a:rPr lang="en-US" altLang="en-US" sz="2800" dirty="0" err="1"/>
              <a:t>l’unguento</a:t>
            </a:r>
            <a:endParaRPr lang="en-US" altLang="en-US" sz="2800" dirty="0"/>
          </a:p>
          <a:p>
            <a:r>
              <a:rPr lang="en-US" altLang="en-US" sz="2800" dirty="0"/>
              <a:t>Tempo di </a:t>
            </a:r>
            <a:r>
              <a:rPr lang="en-US" altLang="en-US" sz="2800" dirty="0" err="1"/>
              <a:t>risposta</a:t>
            </a:r>
            <a:r>
              <a:rPr lang="en-US" altLang="en-US" sz="2800" dirty="0"/>
              <a:t> con gel 26 vs 42 sett</a:t>
            </a:r>
            <a:endParaRPr lang="en-GB" altLang="en-US" sz="2800" dirty="0"/>
          </a:p>
        </p:txBody>
      </p:sp>
    </p:spTree>
    <p:extLst>
      <p:ext uri="{BB962C8B-B14F-4D97-AF65-F5344CB8AC3E}">
        <p14:creationId xmlns:p14="http://schemas.microsoft.com/office/powerpoint/2010/main" val="3396756925"/>
      </p:ext>
    </p:extLst>
  </p:cSld>
  <p:clrMapOvr>
    <a:masterClrMapping/>
  </p:clrMapOvr>
  <p:transition spd="slow">
    <p:strips dir="ru"/>
  </p:transition>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Titolo 1"/>
          <p:cNvSpPr>
            <a:spLocks noGrp="1"/>
          </p:cNvSpPr>
          <p:nvPr>
            <p:ph type="title"/>
          </p:nvPr>
        </p:nvSpPr>
        <p:spPr/>
        <p:txBody>
          <a:bodyPr/>
          <a:lstStyle/>
          <a:p>
            <a:r>
              <a:rPr lang="en-GB" altLang="en-US"/>
              <a:t>Mecloretamina in gel</a:t>
            </a:r>
          </a:p>
        </p:txBody>
      </p:sp>
      <p:sp>
        <p:nvSpPr>
          <p:cNvPr id="332803" name="Segnaposto contenuto 2"/>
          <p:cNvSpPr>
            <a:spLocks noGrp="1"/>
          </p:cNvSpPr>
          <p:nvPr>
            <p:ph idx="1"/>
          </p:nvPr>
        </p:nvSpPr>
        <p:spPr>
          <a:xfrm>
            <a:off x="457200" y="1444413"/>
            <a:ext cx="8229600" cy="4622934"/>
          </a:xfrm>
        </p:spPr>
        <p:txBody>
          <a:bodyPr/>
          <a:lstStyle/>
          <a:p>
            <a:r>
              <a:rPr lang="en-US" altLang="en-US" sz="2800" dirty="0"/>
              <a:t>Composite Assessment of Index Lesion Severity (CAILS) response rate 59% (76/130),</a:t>
            </a:r>
          </a:p>
          <a:p>
            <a:r>
              <a:rPr lang="en-US" altLang="en-US" sz="2800" dirty="0"/>
              <a:t>18 pts con </a:t>
            </a:r>
            <a:r>
              <a:rPr lang="en-US" altLang="en-US" sz="2800" dirty="0" err="1"/>
              <a:t>una</a:t>
            </a:r>
            <a:r>
              <a:rPr lang="en-US" altLang="en-US" sz="2800" dirty="0"/>
              <a:t> CR e 58 in PR</a:t>
            </a:r>
          </a:p>
          <a:p>
            <a:r>
              <a:rPr lang="en-US" altLang="en-US" sz="2800" dirty="0"/>
              <a:t>86% </a:t>
            </a:r>
            <a:r>
              <a:rPr lang="en-US" altLang="en-US" sz="2800" dirty="0" err="1"/>
              <a:t>dei</a:t>
            </a:r>
            <a:r>
              <a:rPr lang="en-US" altLang="en-US" sz="2800" dirty="0"/>
              <a:t> </a:t>
            </a:r>
            <a:r>
              <a:rPr lang="en-US" altLang="en-US" sz="2800" dirty="0" err="1"/>
              <a:t>pz</a:t>
            </a:r>
            <a:r>
              <a:rPr lang="en-US" altLang="en-US" sz="2800" dirty="0"/>
              <a:t> con </a:t>
            </a:r>
            <a:r>
              <a:rPr lang="en-US" altLang="en-US" sz="2800" dirty="0" err="1"/>
              <a:t>risposta</a:t>
            </a:r>
            <a:r>
              <a:rPr lang="en-US" altLang="en-US" sz="2800" dirty="0"/>
              <a:t> (65/76) </a:t>
            </a:r>
            <a:r>
              <a:rPr lang="en-US" altLang="en-US" sz="2800" dirty="0" err="1"/>
              <a:t>hanno</a:t>
            </a:r>
            <a:r>
              <a:rPr lang="en-US" altLang="en-US" sz="2800" dirty="0"/>
              <a:t> </a:t>
            </a:r>
            <a:r>
              <a:rPr lang="en-US" altLang="en-US" sz="2800" dirty="0" err="1"/>
              <a:t>mantenuto</a:t>
            </a:r>
            <a:r>
              <a:rPr lang="en-US" altLang="en-US" sz="2800" dirty="0"/>
              <a:t> la </a:t>
            </a:r>
            <a:r>
              <a:rPr lang="en-US" altLang="en-US" sz="2800" dirty="0" err="1"/>
              <a:t>stessa</a:t>
            </a:r>
            <a:r>
              <a:rPr lang="en-US" altLang="en-US" sz="2800" dirty="0"/>
              <a:t> per 12 </a:t>
            </a:r>
            <a:r>
              <a:rPr lang="en-US" altLang="en-US" sz="2800" dirty="0" err="1"/>
              <a:t>mesi</a:t>
            </a:r>
            <a:endParaRPr lang="en-US" altLang="en-US" sz="2800" dirty="0"/>
          </a:p>
          <a:p>
            <a:r>
              <a:rPr lang="en-US" altLang="en-US" sz="2800" dirty="0" err="1"/>
              <a:t>Risultati</a:t>
            </a:r>
            <a:r>
              <a:rPr lang="en-US" altLang="en-US" sz="2800" dirty="0"/>
              <a:t> </a:t>
            </a:r>
            <a:r>
              <a:rPr lang="en-US" altLang="en-US" sz="2800" dirty="0" err="1"/>
              <a:t>analoghi</a:t>
            </a:r>
            <a:r>
              <a:rPr lang="en-US" altLang="en-US" sz="2800" dirty="0"/>
              <a:t> </a:t>
            </a:r>
            <a:r>
              <a:rPr lang="en-US" altLang="en-US" sz="2800" dirty="0" err="1"/>
              <a:t>sono</a:t>
            </a:r>
            <a:r>
              <a:rPr lang="en-US" altLang="en-US" sz="2800" dirty="0"/>
              <a:t> </a:t>
            </a:r>
            <a:r>
              <a:rPr lang="en-US" altLang="en-US" sz="2800" dirty="0" err="1"/>
              <a:t>apprezzabili</a:t>
            </a:r>
            <a:r>
              <a:rPr lang="en-US" altLang="en-US" sz="2800" dirty="0"/>
              <a:t> con il modified Severity-Weighted Assessment Tool (</a:t>
            </a:r>
            <a:r>
              <a:rPr lang="en-US" altLang="en-US" sz="2800" dirty="0" err="1"/>
              <a:t>mSWAT</a:t>
            </a:r>
            <a:r>
              <a:rPr lang="en-US" altLang="en-US" sz="2800" dirty="0"/>
              <a:t>  con RR del 47%</a:t>
            </a:r>
            <a:endParaRPr lang="en-GB" altLang="en-US" sz="2800" dirty="0"/>
          </a:p>
        </p:txBody>
      </p:sp>
    </p:spTree>
    <p:extLst>
      <p:ext uri="{BB962C8B-B14F-4D97-AF65-F5344CB8AC3E}">
        <p14:creationId xmlns:p14="http://schemas.microsoft.com/office/powerpoint/2010/main" val="353010932"/>
      </p:ext>
    </p:extLst>
  </p:cSld>
  <p:clrMapOvr>
    <a:masterClrMapping/>
  </p:clrMapOvr>
  <p:transition spd="slow">
    <p:strips dir="ru"/>
  </p:transition>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p:cNvPicPr>
            <a:picLocks noChangeAspect="1" noChangeArrowheads="1"/>
          </p:cNvPicPr>
          <p:nvPr/>
        </p:nvPicPr>
        <p:blipFill>
          <a:blip r:embed="rId3">
            <a:lum bright="-20000" contrast="40000"/>
            <a:extLst>
              <a:ext uri="{28A0092B-C50C-407E-A947-70E740481C1C}">
                <a14:useLocalDpi xmlns:a14="http://schemas.microsoft.com/office/drawing/2010/main"/>
              </a:ext>
            </a:extLst>
          </a:blip>
          <a:srcRect/>
          <a:stretch>
            <a:fillRect/>
          </a:stretch>
        </p:blipFill>
        <p:spPr bwMode="auto">
          <a:xfrm>
            <a:off x="402105" y="1381794"/>
            <a:ext cx="8393404" cy="420587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92556436"/>
      </p:ext>
    </p:extLst>
  </p:cSld>
  <p:clrMapOvr>
    <a:masterClrMapping/>
  </p:clrMapOvr>
  <p:transition spd="slow">
    <p:strips dir="ru"/>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p:cNvPicPr>
            <a:picLocks noChangeAspect="1" noChangeArrowheads="1"/>
          </p:cNvPicPr>
          <p:nvPr/>
        </p:nvPicPr>
        <p:blipFill>
          <a:blip r:embed="rId3" cstate="email">
            <a:lum bright="-20000" contrast="40000"/>
            <a:extLst>
              <a:ext uri="{28A0092B-C50C-407E-A947-70E740481C1C}">
                <a14:useLocalDpi xmlns:a14="http://schemas.microsoft.com/office/drawing/2010/main"/>
              </a:ext>
            </a:extLst>
          </a:blip>
          <a:srcRect/>
          <a:stretch>
            <a:fillRect/>
          </a:stretch>
        </p:blipFill>
        <p:spPr bwMode="auto">
          <a:xfrm>
            <a:off x="155198" y="549367"/>
            <a:ext cx="4279240" cy="4076071"/>
          </a:xfrm>
          <a:prstGeom prst="rect">
            <a:avLst/>
          </a:prstGeom>
          <a:noFill/>
          <a:ln w="12700">
            <a:solidFill>
              <a:schemeClr val="bg2"/>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3795" name="Picture 2"/>
          <p:cNvPicPr>
            <a:picLocks noChangeAspect="1" noChangeArrowheads="1"/>
          </p:cNvPicPr>
          <p:nvPr/>
        </p:nvPicPr>
        <p:blipFill>
          <a:blip r:embed="rId4" cstate="email">
            <a:lum bright="-20000" contrast="40000"/>
            <a:extLst>
              <a:ext uri="{28A0092B-C50C-407E-A947-70E740481C1C}">
                <a14:useLocalDpi xmlns:a14="http://schemas.microsoft.com/office/drawing/2010/main"/>
              </a:ext>
            </a:extLst>
          </a:blip>
          <a:srcRect/>
          <a:stretch>
            <a:fillRect/>
          </a:stretch>
        </p:blipFill>
        <p:spPr bwMode="auto">
          <a:xfrm>
            <a:off x="4499992" y="1556792"/>
            <a:ext cx="4487399" cy="4926025"/>
          </a:xfrm>
          <a:prstGeom prst="rect">
            <a:avLst/>
          </a:prstGeom>
          <a:noFill/>
          <a:ln w="12700">
            <a:solidFill>
              <a:schemeClr val="bg2"/>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32150171"/>
      </p:ext>
    </p:extLst>
  </p:cSld>
  <p:clrMapOvr>
    <a:masterClrMapping/>
  </p:clrMapOvr>
  <p:transition spd="slow">
    <p:strips dir="ru"/>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p:cNvPicPr>
            <a:picLocks noChangeAspect="1" noChangeArrowheads="1"/>
          </p:cNvPicPr>
          <p:nvPr/>
        </p:nvPicPr>
        <p:blipFill>
          <a:blip r:embed="rId3">
            <a:lum bright="-20000" contrast="40000"/>
            <a:extLst>
              <a:ext uri="{28A0092B-C50C-407E-A947-70E740481C1C}">
                <a14:useLocalDpi xmlns:a14="http://schemas.microsoft.com/office/drawing/2010/main"/>
              </a:ext>
            </a:extLst>
          </a:blip>
          <a:srcRect/>
          <a:stretch>
            <a:fillRect/>
          </a:stretch>
        </p:blipFill>
        <p:spPr bwMode="auto">
          <a:xfrm>
            <a:off x="179512" y="188640"/>
            <a:ext cx="8496944" cy="6499389"/>
          </a:xfrm>
          <a:prstGeom prst="rect">
            <a:avLst/>
          </a:prstGeom>
          <a:noFill/>
          <a:ln w="12700">
            <a:solidFill>
              <a:schemeClr val="bg2"/>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42156327"/>
      </p:ext>
    </p:extLst>
  </p:cSld>
  <p:clrMapOvr>
    <a:masterClrMapping/>
  </p:clrMapOvr>
  <p:transition spd="slow">
    <p:strips dir="ru"/>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lum bright="-20000" contrast="40000"/>
            <a:extLst>
              <a:ext uri="{28A0092B-C50C-407E-A947-70E740481C1C}">
                <a14:useLocalDpi xmlns:a14="http://schemas.microsoft.com/office/drawing/2010/main"/>
              </a:ext>
            </a:extLst>
          </a:blip>
          <a:srcRect/>
          <a:stretch>
            <a:fillRect/>
          </a:stretch>
        </p:blipFill>
        <p:spPr bwMode="auto">
          <a:xfrm>
            <a:off x="323528" y="908720"/>
            <a:ext cx="8308935" cy="3672408"/>
          </a:xfrm>
          <a:prstGeom prst="rect">
            <a:avLst/>
          </a:prstGeom>
          <a:noFill/>
          <a:ln w="12700">
            <a:solidFill>
              <a:srgbClr val="80808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375178445"/>
      </p:ext>
    </p:extLst>
  </p:cSld>
  <p:clrMapOvr>
    <a:masterClrMapping/>
  </p:clrMapOvr>
  <p:transition spd="slow">
    <p:strips dir="ru"/>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Immagine 3">
            <a:extLst>
              <a:ext uri="{FF2B5EF4-FFF2-40B4-BE49-F238E27FC236}">
                <a16:creationId xmlns:a16="http://schemas.microsoft.com/office/drawing/2014/main" id="{E016CF89-8B74-4C5E-A27D-C66E5CE4078E}"/>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411413" y="333375"/>
            <a:ext cx="4732337" cy="63087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strips dir="ru"/>
  </p:transition>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Titolo 1"/>
          <p:cNvSpPr>
            <a:spLocks noGrp="1"/>
          </p:cNvSpPr>
          <p:nvPr>
            <p:ph type="title"/>
          </p:nvPr>
        </p:nvSpPr>
        <p:spPr/>
        <p:txBody>
          <a:bodyPr/>
          <a:lstStyle/>
          <a:p>
            <a:r>
              <a:rPr lang="en-GB" altLang="en-US" dirty="0" err="1"/>
              <a:t>Mecloretamina</a:t>
            </a:r>
            <a:r>
              <a:rPr lang="en-GB" altLang="en-US" dirty="0"/>
              <a:t> in </a:t>
            </a:r>
            <a:r>
              <a:rPr lang="en-GB" altLang="en-US" dirty="0" err="1"/>
              <a:t>unguento</a:t>
            </a:r>
            <a:endParaRPr lang="en-GB" altLang="en-US" dirty="0"/>
          </a:p>
        </p:txBody>
      </p:sp>
      <p:sp>
        <p:nvSpPr>
          <p:cNvPr id="333827" name="Segnaposto contenuto 2"/>
          <p:cNvSpPr>
            <a:spLocks noGrp="1"/>
          </p:cNvSpPr>
          <p:nvPr>
            <p:ph idx="1"/>
          </p:nvPr>
        </p:nvSpPr>
        <p:spPr>
          <a:xfrm>
            <a:off x="457200" y="1412776"/>
            <a:ext cx="8229600" cy="4880499"/>
          </a:xfrm>
        </p:spPr>
        <p:txBody>
          <a:bodyPr/>
          <a:lstStyle/>
          <a:p>
            <a:r>
              <a:rPr lang="en-GB" altLang="en-US" dirty="0"/>
              <a:t>Kim et al (JCO-2014), study 202 (NCT00535470)</a:t>
            </a:r>
          </a:p>
          <a:p>
            <a:r>
              <a:rPr lang="en-GB" altLang="en-US" sz="2400" dirty="0"/>
              <a:t>98 </a:t>
            </a:r>
            <a:r>
              <a:rPr lang="en-US" altLang="en-US" sz="2400" dirty="0" err="1"/>
              <a:t>paz</a:t>
            </a:r>
            <a:r>
              <a:rPr lang="en-US" altLang="en-US" sz="2400" dirty="0"/>
              <a:t> </a:t>
            </a:r>
            <a:r>
              <a:rPr lang="en-US" altLang="en-US" sz="2400" dirty="0" err="1"/>
              <a:t>arruolati</a:t>
            </a:r>
            <a:r>
              <a:rPr lang="en-US" altLang="en-US" sz="2400" dirty="0"/>
              <a:t> non CR </a:t>
            </a:r>
            <a:r>
              <a:rPr lang="en-US" altLang="en-US" sz="2400" dirty="0" err="1"/>
              <a:t>alla</a:t>
            </a:r>
            <a:r>
              <a:rPr lang="en-US" altLang="en-US" sz="2400" dirty="0"/>
              <a:t> MCH al 0.02%</a:t>
            </a:r>
          </a:p>
          <a:p>
            <a:r>
              <a:rPr lang="en-US" altLang="en-US" sz="2400" dirty="0" err="1"/>
              <a:t>Applicazione</a:t>
            </a:r>
            <a:r>
              <a:rPr lang="en-US" altLang="en-US" sz="2400" dirty="0"/>
              <a:t> 1vv/sett per 7 </a:t>
            </a:r>
            <a:r>
              <a:rPr lang="en-US" altLang="en-US" sz="2400" dirty="0" err="1"/>
              <a:t>mesi</a:t>
            </a:r>
            <a:r>
              <a:rPr lang="en-US" altLang="en-US" sz="2400" dirty="0"/>
              <a:t> di MCH al 0.04%</a:t>
            </a:r>
          </a:p>
          <a:p>
            <a:r>
              <a:rPr lang="en-US" altLang="en-US" sz="2400" dirty="0"/>
              <a:t>26 (26.5%) con </a:t>
            </a:r>
            <a:r>
              <a:rPr lang="en-US" altLang="en-US" sz="2400" dirty="0" err="1"/>
              <a:t>riduzione</a:t>
            </a:r>
            <a:r>
              <a:rPr lang="en-US" altLang="en-US" sz="2400" dirty="0"/>
              <a:t> del Composite Assessment of Index Lesion Severity (CAILS) score del 50%</a:t>
            </a:r>
          </a:p>
          <a:p>
            <a:r>
              <a:rPr lang="en-US" altLang="en-US" sz="2400" dirty="0"/>
              <a:t>6.1% di CR e 20.4% di PR 20</a:t>
            </a:r>
          </a:p>
          <a:p>
            <a:r>
              <a:rPr lang="en-US" altLang="en-US" sz="2400" dirty="0"/>
              <a:t>No AEs </a:t>
            </a:r>
            <a:r>
              <a:rPr lang="it-IT" altLang="en-US" sz="2400" dirty="0"/>
              <a:t>severe</a:t>
            </a:r>
            <a:endParaRPr lang="en-GB" altLang="en-US" sz="2400" dirty="0"/>
          </a:p>
          <a:p>
            <a:endParaRPr lang="en-GB" altLang="en-US" dirty="0"/>
          </a:p>
        </p:txBody>
      </p:sp>
    </p:spTree>
    <p:extLst>
      <p:ext uri="{BB962C8B-B14F-4D97-AF65-F5344CB8AC3E}">
        <p14:creationId xmlns:p14="http://schemas.microsoft.com/office/powerpoint/2010/main" val="3555505022"/>
      </p:ext>
    </p:extLst>
  </p:cSld>
  <p:clrMapOvr>
    <a:masterClrMapping/>
  </p:clrMapOvr>
  <p:transition spd="slow">
    <p:strips dir="ru"/>
  </p:transition>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Titolo 1"/>
          <p:cNvSpPr>
            <a:spLocks noGrp="1"/>
          </p:cNvSpPr>
          <p:nvPr>
            <p:ph type="title"/>
          </p:nvPr>
        </p:nvSpPr>
        <p:spPr/>
        <p:txBody>
          <a:bodyPr/>
          <a:lstStyle/>
          <a:p>
            <a:r>
              <a:rPr lang="en-GB" altLang="en-US"/>
              <a:t>Mecloretamina in gel</a:t>
            </a:r>
          </a:p>
        </p:txBody>
      </p:sp>
      <p:sp>
        <p:nvSpPr>
          <p:cNvPr id="335875" name="Segnaposto contenuto 2"/>
          <p:cNvSpPr>
            <a:spLocks noGrp="1"/>
          </p:cNvSpPr>
          <p:nvPr>
            <p:ph idx="1"/>
          </p:nvPr>
        </p:nvSpPr>
        <p:spPr>
          <a:xfrm>
            <a:off x="457200" y="1600200"/>
            <a:ext cx="8435975" cy="4525963"/>
          </a:xfrm>
        </p:spPr>
        <p:txBody>
          <a:bodyPr/>
          <a:lstStyle/>
          <a:p>
            <a:r>
              <a:rPr lang="en-US" altLang="en-US"/>
              <a:t>2014 → 2017</a:t>
            </a:r>
          </a:p>
          <a:p>
            <a:r>
              <a:rPr lang="en-US" altLang="en-US"/>
              <a:t>187 paz trattati con autorizzazione temporanea in FRA</a:t>
            </a:r>
          </a:p>
          <a:p>
            <a:r>
              <a:rPr lang="en-US" altLang="en-US"/>
              <a:t>ORR: 79.2%</a:t>
            </a:r>
          </a:p>
          <a:p>
            <a:r>
              <a:rPr lang="en-US" altLang="en-US"/>
              <a:t>NO tp di mantenimento (si con Lessin et al)</a:t>
            </a:r>
            <a:endParaRPr lang="en-GB" altLang="en-US"/>
          </a:p>
        </p:txBody>
      </p:sp>
    </p:spTree>
    <p:extLst>
      <p:ext uri="{BB962C8B-B14F-4D97-AF65-F5344CB8AC3E}">
        <p14:creationId xmlns:p14="http://schemas.microsoft.com/office/powerpoint/2010/main" val="1785713394"/>
      </p:ext>
    </p:extLst>
  </p:cSld>
  <p:clrMapOvr>
    <a:masterClrMapping/>
  </p:clrMapOvr>
  <p:transition spd="slow">
    <p:strips dir="ru"/>
  </p:transition>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90E000-CA9E-415B-92EB-6218A0F2A575}"/>
              </a:ext>
            </a:extLst>
          </p:cNvPr>
          <p:cNvSpPr>
            <a:spLocks noGrp="1"/>
          </p:cNvSpPr>
          <p:nvPr>
            <p:ph type="title"/>
          </p:nvPr>
        </p:nvSpPr>
        <p:spPr/>
        <p:txBody>
          <a:bodyPr/>
          <a:lstStyle/>
          <a:p>
            <a:endParaRPr lang="en-GB"/>
          </a:p>
        </p:txBody>
      </p:sp>
      <p:sp>
        <p:nvSpPr>
          <p:cNvPr id="3" name="Segnaposto contenuto 2">
            <a:extLst>
              <a:ext uri="{FF2B5EF4-FFF2-40B4-BE49-F238E27FC236}">
                <a16:creationId xmlns:a16="http://schemas.microsoft.com/office/drawing/2014/main" id="{1F7EEF03-461A-4C29-B371-64D83FA887A5}"/>
              </a:ext>
            </a:extLst>
          </p:cNvPr>
          <p:cNvSpPr>
            <a:spLocks noGrp="1"/>
          </p:cNvSpPr>
          <p:nvPr>
            <p:ph idx="1"/>
          </p:nvPr>
        </p:nvSpPr>
        <p:spPr>
          <a:xfrm>
            <a:off x="457200" y="5445224"/>
            <a:ext cx="8229600" cy="680939"/>
          </a:xfrm>
        </p:spPr>
        <p:txBody>
          <a:bodyPr/>
          <a:lstStyle/>
          <a:p>
            <a:pPr marL="0" indent="0">
              <a:buNone/>
            </a:pPr>
            <a:r>
              <a:rPr lang="en-GB" sz="1400" dirty="0"/>
              <a:t>Larisa J. </a:t>
            </a:r>
            <a:r>
              <a:rPr lang="en-GB" sz="1400" dirty="0" err="1"/>
              <a:t>Geskin</a:t>
            </a:r>
            <a:r>
              <a:rPr lang="en-GB" sz="1400" dirty="0"/>
              <a:t>, Ellen J. Kim, James T. </a:t>
            </a:r>
            <a:r>
              <a:rPr lang="en-GB" sz="1400" dirty="0" err="1"/>
              <a:t>Angello</a:t>
            </a:r>
            <a:r>
              <a:rPr lang="en-GB" sz="1400" dirty="0"/>
              <a:t>, </a:t>
            </a:r>
            <a:r>
              <a:rPr lang="en-GB" sz="1400" dirty="0" err="1"/>
              <a:t>Youn</a:t>
            </a:r>
            <a:r>
              <a:rPr lang="en-GB" sz="1400" dirty="0"/>
              <a:t> H. Kim</a:t>
            </a:r>
          </a:p>
          <a:p>
            <a:pPr marL="0" indent="0">
              <a:buNone/>
            </a:pPr>
            <a:r>
              <a:rPr lang="en-GB" sz="1400" b="0" i="0" u="none" strike="noStrike" baseline="0" dirty="0">
                <a:latin typeface="AdvOTc4f305bd.I"/>
              </a:rPr>
              <a:t>Clinical Lymphoma, Myeloma &amp; </a:t>
            </a:r>
            <a:r>
              <a:rPr lang="en-GB" sz="1400" b="0" i="0" u="none" strike="noStrike" baseline="0" dirty="0" err="1">
                <a:latin typeface="AdvOTc4f305bd.I"/>
              </a:rPr>
              <a:t>Leukemia</a:t>
            </a:r>
            <a:r>
              <a:rPr lang="en-GB" sz="1400" b="0" i="0" u="none" strike="noStrike" baseline="0" dirty="0">
                <a:latin typeface="AdvOTc4f305bd.I"/>
              </a:rPr>
              <a:t> in press</a:t>
            </a:r>
            <a:endParaRPr lang="en-GB" sz="2400" dirty="0"/>
          </a:p>
        </p:txBody>
      </p:sp>
      <p:pic>
        <p:nvPicPr>
          <p:cNvPr id="5" name="Immagine 4">
            <a:extLst>
              <a:ext uri="{FF2B5EF4-FFF2-40B4-BE49-F238E27FC236}">
                <a16:creationId xmlns:a16="http://schemas.microsoft.com/office/drawing/2014/main" id="{F5E74242-D8A2-4A56-B50A-D02F588ACE0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03797" y="1700808"/>
            <a:ext cx="6336406" cy="2228045"/>
          </a:xfrm>
          <a:prstGeom prst="rect">
            <a:avLst/>
          </a:prstGeom>
        </p:spPr>
      </p:pic>
    </p:spTree>
    <p:extLst>
      <p:ext uri="{BB962C8B-B14F-4D97-AF65-F5344CB8AC3E}">
        <p14:creationId xmlns:p14="http://schemas.microsoft.com/office/powerpoint/2010/main" val="1793405330"/>
      </p:ext>
    </p:extLst>
  </p:cSld>
  <p:clrMapOvr>
    <a:masterClrMapping/>
  </p:clrMapOvr>
  <p:transition spd="slow">
    <p:strips dir="ru"/>
  </p:transition>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A4B84E4-8DCA-4AD3-8AF2-7A6C4396E793}"/>
              </a:ext>
            </a:extLst>
          </p:cNvPr>
          <p:cNvSpPr>
            <a:spLocks noGrp="1"/>
          </p:cNvSpPr>
          <p:nvPr>
            <p:ph type="title"/>
          </p:nvPr>
        </p:nvSpPr>
        <p:spPr/>
        <p:txBody>
          <a:bodyPr/>
          <a:lstStyle/>
          <a:p>
            <a:endParaRPr lang="en-GB"/>
          </a:p>
        </p:txBody>
      </p:sp>
      <p:sp>
        <p:nvSpPr>
          <p:cNvPr id="3" name="Segnaposto contenuto 2">
            <a:extLst>
              <a:ext uri="{FF2B5EF4-FFF2-40B4-BE49-F238E27FC236}">
                <a16:creationId xmlns:a16="http://schemas.microsoft.com/office/drawing/2014/main" id="{0D55B2E3-7AB5-4C59-B40F-8B0492A2B918}"/>
              </a:ext>
            </a:extLst>
          </p:cNvPr>
          <p:cNvSpPr>
            <a:spLocks noGrp="1"/>
          </p:cNvSpPr>
          <p:nvPr>
            <p:ph idx="1"/>
          </p:nvPr>
        </p:nvSpPr>
        <p:spPr>
          <a:xfrm>
            <a:off x="457200" y="4869160"/>
            <a:ext cx="8229600" cy="1584176"/>
          </a:xfrm>
        </p:spPr>
        <p:txBody>
          <a:bodyPr/>
          <a:lstStyle/>
          <a:p>
            <a:r>
              <a:rPr lang="en-GB" sz="2000" dirty="0"/>
              <a:t>Post-hoc analysis</a:t>
            </a:r>
          </a:p>
          <a:p>
            <a:r>
              <a:rPr lang="en-GB" sz="2000" dirty="0"/>
              <a:t>Response pattern over time</a:t>
            </a:r>
          </a:p>
          <a:p>
            <a:r>
              <a:rPr lang="en-GB" sz="2000" dirty="0"/>
              <a:t>Peak action: 10 months</a:t>
            </a:r>
          </a:p>
          <a:p>
            <a:r>
              <a:rPr lang="en-GB" sz="2000" dirty="0"/>
              <a:t>Early, intermediate and late response observed</a:t>
            </a:r>
          </a:p>
          <a:p>
            <a:endParaRPr lang="en-GB" dirty="0"/>
          </a:p>
        </p:txBody>
      </p:sp>
      <p:pic>
        <p:nvPicPr>
          <p:cNvPr id="5" name="Immagine 4">
            <a:extLst>
              <a:ext uri="{FF2B5EF4-FFF2-40B4-BE49-F238E27FC236}">
                <a16:creationId xmlns:a16="http://schemas.microsoft.com/office/drawing/2014/main" id="{22674BF6-11F2-40A9-9199-CDAE1A945CC4}"/>
              </a:ext>
            </a:extLst>
          </p:cNvPr>
          <p:cNvPicPr>
            <a:picLocks noChangeAspect="1"/>
          </p:cNvPicPr>
          <p:nvPr/>
        </p:nvPicPr>
        <p:blipFill>
          <a:blip r:embed="rId2" cstate="email">
            <a:lum bright="-20000" contrast="40000"/>
            <a:extLst>
              <a:ext uri="{28A0092B-C50C-407E-A947-70E740481C1C}">
                <a14:useLocalDpi xmlns:a14="http://schemas.microsoft.com/office/drawing/2010/main"/>
              </a:ext>
            </a:extLst>
          </a:blip>
          <a:stretch>
            <a:fillRect/>
          </a:stretch>
        </p:blipFill>
        <p:spPr>
          <a:xfrm>
            <a:off x="246370" y="980728"/>
            <a:ext cx="8651259" cy="3370386"/>
          </a:xfrm>
          <a:prstGeom prst="rect">
            <a:avLst/>
          </a:prstGeom>
        </p:spPr>
      </p:pic>
    </p:spTree>
    <p:extLst>
      <p:ext uri="{BB962C8B-B14F-4D97-AF65-F5344CB8AC3E}">
        <p14:creationId xmlns:p14="http://schemas.microsoft.com/office/powerpoint/2010/main" val="2471795680"/>
      </p:ext>
    </p:extLst>
  </p:cSld>
  <p:clrMapOvr>
    <a:masterClrMapping/>
  </p:clrMapOvr>
  <p:transition spd="slow">
    <p:strips dir="ru"/>
  </p:transition>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Titolo 1"/>
          <p:cNvSpPr>
            <a:spLocks noGrp="1"/>
          </p:cNvSpPr>
          <p:nvPr>
            <p:ph type="title"/>
          </p:nvPr>
        </p:nvSpPr>
        <p:spPr/>
        <p:txBody>
          <a:bodyPr/>
          <a:lstStyle/>
          <a:p>
            <a:r>
              <a:rPr lang="en-GB" altLang="en-US"/>
              <a:t>Mecloretamina in gel</a:t>
            </a:r>
          </a:p>
        </p:txBody>
      </p:sp>
      <p:sp>
        <p:nvSpPr>
          <p:cNvPr id="336899" name="Segnaposto contenuto 2"/>
          <p:cNvSpPr>
            <a:spLocks noGrp="1"/>
          </p:cNvSpPr>
          <p:nvPr>
            <p:ph idx="1"/>
          </p:nvPr>
        </p:nvSpPr>
        <p:spPr>
          <a:xfrm>
            <a:off x="457200" y="1417637"/>
            <a:ext cx="8229600" cy="4987603"/>
          </a:xfrm>
        </p:spPr>
        <p:txBody>
          <a:bodyPr/>
          <a:lstStyle/>
          <a:p>
            <a:r>
              <a:rPr lang="en-GB" altLang="en-US" dirty="0" err="1"/>
              <a:t>Seconda</a:t>
            </a:r>
            <a:r>
              <a:rPr lang="en-GB" altLang="en-US" dirty="0"/>
              <a:t> post-hoc analysis del trial 201</a:t>
            </a:r>
          </a:p>
          <a:p>
            <a:r>
              <a:rPr lang="en-GB" altLang="en-US" sz="2000" dirty="0" err="1"/>
              <a:t>Querfeld</a:t>
            </a:r>
            <a:r>
              <a:rPr lang="en-GB" altLang="en-US" sz="2000" dirty="0"/>
              <a:t> et al</a:t>
            </a:r>
          </a:p>
          <a:p>
            <a:r>
              <a:rPr lang="en-GB" altLang="en-US" sz="2000" dirty="0" err="1"/>
              <a:t>Risposta</a:t>
            </a:r>
            <a:r>
              <a:rPr lang="en-GB" altLang="en-US" sz="2000" dirty="0"/>
              <a:t> </a:t>
            </a:r>
            <a:r>
              <a:rPr lang="en-GB" altLang="en-US" sz="2000" dirty="0" err="1"/>
              <a:t>individuale</a:t>
            </a:r>
            <a:r>
              <a:rPr lang="en-GB" altLang="en-US" sz="2000" dirty="0"/>
              <a:t> time point</a:t>
            </a:r>
          </a:p>
          <a:p>
            <a:r>
              <a:rPr lang="en-US" altLang="en-US" sz="2000" dirty="0"/>
              <a:t>Response rates CL gel-treated patients stage IA 79.8% for CAILS, 48.9% for </a:t>
            </a:r>
            <a:r>
              <a:rPr lang="en-US" altLang="en-US" sz="2000" dirty="0" err="1"/>
              <a:t>mSWAT</a:t>
            </a:r>
            <a:r>
              <a:rPr lang="en-US" altLang="en-US" sz="2000" dirty="0"/>
              <a:t>, and 49.5% for BSA involvement</a:t>
            </a:r>
          </a:p>
          <a:p>
            <a:r>
              <a:rPr lang="en-US" altLang="en-US" sz="2000" dirty="0"/>
              <a:t>RR stage IB–IIA </a:t>
            </a:r>
            <a:r>
              <a:rPr lang="en-US" altLang="en-US" sz="2000" dirty="0" err="1"/>
              <a:t>simili</a:t>
            </a:r>
            <a:r>
              <a:rPr lang="en-US" altLang="en-US" sz="2000" dirty="0"/>
              <a:t>: 77.0% for CAILS, 55.2% for </a:t>
            </a:r>
            <a:r>
              <a:rPr lang="en-US" altLang="en-US" sz="2000" dirty="0" err="1"/>
              <a:t>mSWAT</a:t>
            </a:r>
            <a:r>
              <a:rPr lang="en-US" altLang="en-US" sz="2000" dirty="0"/>
              <a:t>, and 47.2% for BSA</a:t>
            </a:r>
          </a:p>
          <a:p>
            <a:r>
              <a:rPr lang="en-US" altLang="en-US" sz="2000" dirty="0"/>
              <a:t>Month 10 visit: 71 pts (55%) con </a:t>
            </a:r>
            <a:r>
              <a:rPr lang="en-US" altLang="en-US" sz="2000" dirty="0" err="1"/>
              <a:t>riduzione</a:t>
            </a:r>
            <a:r>
              <a:rPr lang="en-US" altLang="en-US" sz="2000" dirty="0"/>
              <a:t> del 50% del CAILS </a:t>
            </a:r>
            <a:r>
              <a:rPr lang="en-US" altLang="en-US" sz="2000" dirty="0" err="1"/>
              <a:t>basale</a:t>
            </a:r>
            <a:r>
              <a:rPr lang="en-US" altLang="en-US" sz="2000" dirty="0"/>
              <a:t> (31 had PR, 24 VGPR, 16 CR) </a:t>
            </a:r>
          </a:p>
          <a:p>
            <a:r>
              <a:rPr lang="en-US" altLang="en-US" sz="2000" dirty="0"/>
              <a:t>CAILS RR </a:t>
            </a:r>
            <a:r>
              <a:rPr lang="en-US" altLang="en-US" sz="2000" dirty="0" err="1"/>
              <a:t>nei</a:t>
            </a:r>
            <a:r>
              <a:rPr lang="en-US" altLang="en-US" sz="2000" dirty="0"/>
              <a:t> pts in </a:t>
            </a:r>
            <a:r>
              <a:rPr lang="en-US" altLang="en-US" sz="2000" dirty="0" err="1"/>
              <a:t>stadio</a:t>
            </a:r>
            <a:r>
              <a:rPr lang="en-US" altLang="en-US" sz="2000" dirty="0"/>
              <a:t> IA </a:t>
            </a:r>
            <a:r>
              <a:rPr lang="en-US" altLang="en-US" sz="2000" dirty="0" err="1"/>
              <a:t>raggiungevano</a:t>
            </a:r>
            <a:r>
              <a:rPr lang="en-US" altLang="en-US" sz="2000" dirty="0"/>
              <a:t> la </a:t>
            </a:r>
            <a:r>
              <a:rPr lang="en-US" altLang="en-US" sz="2000" dirty="0" err="1"/>
              <a:t>significativià</a:t>
            </a:r>
            <a:r>
              <a:rPr lang="en-US" altLang="en-US" sz="2000" dirty="0"/>
              <a:t> </a:t>
            </a:r>
            <a:r>
              <a:rPr lang="en-US" altLang="en-US" sz="2000" dirty="0" err="1"/>
              <a:t>statistica</a:t>
            </a:r>
            <a:r>
              <a:rPr lang="en-US" altLang="en-US" sz="2000" dirty="0"/>
              <a:t> </a:t>
            </a:r>
            <a:r>
              <a:rPr lang="en-US" altLang="en-US" sz="2000" dirty="0" err="1"/>
              <a:t>nel</a:t>
            </a:r>
            <a:r>
              <a:rPr lang="en-US" altLang="en-US" sz="2000" dirty="0"/>
              <a:t> braccio gel rispetto </a:t>
            </a:r>
            <a:r>
              <a:rPr lang="en-US" altLang="en-US" sz="2000" dirty="0" err="1"/>
              <a:t>all’ungeunto</a:t>
            </a:r>
            <a:r>
              <a:rPr lang="en-US" altLang="en-US" sz="2000" dirty="0"/>
              <a:t> (79.8% vs 49.2%, p = 0.0014)</a:t>
            </a:r>
          </a:p>
          <a:p>
            <a:r>
              <a:rPr lang="en-US" altLang="en-US" sz="2000" dirty="0"/>
              <a:t>Il time to response era </a:t>
            </a:r>
            <a:r>
              <a:rPr lang="en-US" altLang="en-US" sz="2000" dirty="0" err="1"/>
              <a:t>più</a:t>
            </a:r>
            <a:r>
              <a:rPr lang="en-US" altLang="en-US" sz="2000" dirty="0"/>
              <a:t> breve </a:t>
            </a:r>
            <a:r>
              <a:rPr lang="en-US" altLang="en-US" sz="2000" dirty="0" err="1"/>
              <a:t>nei</a:t>
            </a:r>
            <a:r>
              <a:rPr lang="en-US" altLang="en-US" sz="2000" dirty="0"/>
              <a:t> </a:t>
            </a:r>
            <a:r>
              <a:rPr lang="en-US" altLang="en-US" sz="2000" dirty="0" err="1"/>
              <a:t>primi</a:t>
            </a:r>
            <a:endParaRPr lang="en-GB" altLang="en-US" sz="2000" dirty="0"/>
          </a:p>
          <a:p>
            <a:endParaRPr lang="en-GB" altLang="en-US" dirty="0"/>
          </a:p>
        </p:txBody>
      </p:sp>
    </p:spTree>
    <p:extLst>
      <p:ext uri="{BB962C8B-B14F-4D97-AF65-F5344CB8AC3E}">
        <p14:creationId xmlns:p14="http://schemas.microsoft.com/office/powerpoint/2010/main" val="2482039270"/>
      </p:ext>
    </p:extLst>
  </p:cSld>
  <p:clrMapOvr>
    <a:masterClrMapping/>
  </p:clrMapOvr>
  <p:transition spd="slow">
    <p:strips dir="ru"/>
  </p:transition>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60A890-3619-B866-EFE2-5792D69CCAF7}"/>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7856DB59-4124-C5B3-4CE1-1BB195CEEC0F}"/>
              </a:ext>
            </a:extLst>
          </p:cNvPr>
          <p:cNvSpPr>
            <a:spLocks noGrp="1"/>
          </p:cNvSpPr>
          <p:nvPr>
            <p:ph idx="1"/>
          </p:nvPr>
        </p:nvSpPr>
        <p:spPr/>
        <p:txBody>
          <a:bodyPr/>
          <a:lstStyle/>
          <a:p>
            <a:endParaRPr lang="it-IT"/>
          </a:p>
        </p:txBody>
      </p:sp>
      <p:pic>
        <p:nvPicPr>
          <p:cNvPr id="4" name="Segnaposto contenuto 4">
            <a:extLst>
              <a:ext uri="{FF2B5EF4-FFF2-40B4-BE49-F238E27FC236}">
                <a16:creationId xmlns:a16="http://schemas.microsoft.com/office/drawing/2014/main" id="{8BADF0AF-273A-4C3A-88DE-58E6E03FE40A}"/>
              </a:ext>
            </a:extLst>
          </p:cNvPr>
          <p:cNvPicPr>
            <a:picLocks noChangeAspect="1"/>
          </p:cNvPicPr>
          <p:nvPr/>
        </p:nvPicPr>
        <p:blipFill>
          <a:blip r:embed="rId2">
            <a:lum bright="-20000" contrast="40000"/>
          </a:blip>
          <a:stretch>
            <a:fillRect/>
          </a:stretch>
        </p:blipFill>
        <p:spPr bwMode="auto">
          <a:xfrm>
            <a:off x="971600" y="116632"/>
            <a:ext cx="6951407" cy="6303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910078"/>
      </p:ext>
    </p:extLst>
  </p:cSld>
  <p:clrMapOvr>
    <a:masterClrMapping/>
  </p:clrMapOvr>
  <p:transition spd="slow">
    <p:strips dir="ru"/>
  </p:transition>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Titolo 1"/>
          <p:cNvSpPr>
            <a:spLocks noGrp="1"/>
          </p:cNvSpPr>
          <p:nvPr>
            <p:ph type="title"/>
          </p:nvPr>
        </p:nvSpPr>
        <p:spPr/>
        <p:txBody>
          <a:bodyPr/>
          <a:lstStyle/>
          <a:p>
            <a:r>
              <a:rPr lang="en-GB" altLang="en-US"/>
              <a:t>Mecloretamina in gel</a:t>
            </a:r>
          </a:p>
        </p:txBody>
      </p:sp>
      <p:sp>
        <p:nvSpPr>
          <p:cNvPr id="336899" name="Segnaposto contenuto 2"/>
          <p:cNvSpPr>
            <a:spLocks noGrp="1"/>
          </p:cNvSpPr>
          <p:nvPr>
            <p:ph idx="1"/>
          </p:nvPr>
        </p:nvSpPr>
        <p:spPr>
          <a:xfrm>
            <a:off x="457200" y="1417637"/>
            <a:ext cx="8229600" cy="4987603"/>
          </a:xfrm>
        </p:spPr>
        <p:txBody>
          <a:bodyPr/>
          <a:lstStyle/>
          <a:p>
            <a:r>
              <a:rPr lang="en-US" altLang="en-US" sz="2400" dirty="0" err="1"/>
              <a:t>PROVe</a:t>
            </a:r>
            <a:r>
              <a:rPr lang="en-US" altLang="en-US" sz="2400" dirty="0"/>
              <a:t> study (a </a:t>
            </a:r>
            <a:r>
              <a:rPr lang="en-US" altLang="en-US" sz="2400" dirty="0" err="1"/>
              <a:t>PROspective</a:t>
            </a:r>
            <a:r>
              <a:rPr lang="en-US" altLang="en-US" sz="2400" dirty="0"/>
              <a:t>, observational study assessing outcomes, adverse events [AEs])</a:t>
            </a:r>
          </a:p>
          <a:p>
            <a:r>
              <a:rPr lang="en-US" altLang="en-US" sz="2400" dirty="0" err="1"/>
              <a:t>Indagato</a:t>
            </a:r>
            <a:r>
              <a:rPr lang="en-US" altLang="en-US" sz="2400" dirty="0"/>
              <a:t> </a:t>
            </a:r>
            <a:r>
              <a:rPr lang="en-US" altLang="en-US" sz="2400" dirty="0" err="1"/>
              <a:t>l’uso</a:t>
            </a:r>
            <a:r>
              <a:rPr lang="en-US" altLang="en-US" sz="2400" dirty="0"/>
              <a:t> </a:t>
            </a:r>
            <a:r>
              <a:rPr lang="en-US" altLang="en-US" sz="2400" dirty="0" err="1"/>
              <a:t>della</a:t>
            </a:r>
            <a:r>
              <a:rPr lang="en-US" altLang="en-US" sz="2400" dirty="0"/>
              <a:t> CL in gel </a:t>
            </a:r>
            <a:r>
              <a:rPr lang="en-US" altLang="en-US" sz="2400" dirty="0" err="1"/>
              <a:t>nella</a:t>
            </a:r>
            <a:r>
              <a:rPr lang="en-US" altLang="en-US" sz="2400" dirty="0"/>
              <a:t> </a:t>
            </a:r>
            <a:r>
              <a:rPr lang="en-US" altLang="en-US" sz="2400" dirty="0" err="1"/>
              <a:t>pratica</a:t>
            </a:r>
            <a:r>
              <a:rPr lang="en-US" altLang="en-US" sz="2400" dirty="0"/>
              <a:t> </a:t>
            </a:r>
            <a:r>
              <a:rPr lang="en-US" altLang="en-US" sz="2400" dirty="0" err="1"/>
              <a:t>quotidiana</a:t>
            </a:r>
            <a:endParaRPr lang="en-US" altLang="en-US" sz="2400" dirty="0"/>
          </a:p>
          <a:p>
            <a:r>
              <a:rPr lang="en-US" altLang="en-US" sz="2400" dirty="0"/>
              <a:t>298 pts</a:t>
            </a:r>
          </a:p>
          <a:p>
            <a:r>
              <a:rPr lang="en-US" altLang="en-US" sz="2400" dirty="0"/>
              <a:t>62.8% early 8.4% advanced</a:t>
            </a:r>
          </a:p>
          <a:p>
            <a:r>
              <a:rPr lang="en-US" altLang="en-US" sz="2400" dirty="0"/>
              <a:t>74.5% </a:t>
            </a:r>
            <a:r>
              <a:rPr lang="en-US" altLang="en-US" sz="2400" dirty="0" err="1"/>
              <a:t>delle</a:t>
            </a:r>
            <a:r>
              <a:rPr lang="en-US" altLang="en-US" sz="2400" dirty="0"/>
              <a:t> </a:t>
            </a:r>
            <a:r>
              <a:rPr lang="en-US" altLang="en-US" sz="2400" dirty="0" err="1"/>
              <a:t>prescrizioni</a:t>
            </a:r>
            <a:r>
              <a:rPr lang="en-US" altLang="en-US" sz="2400" dirty="0"/>
              <a:t> con </a:t>
            </a:r>
            <a:r>
              <a:rPr lang="en-US" altLang="en-US" sz="2400" dirty="0" err="1"/>
              <a:t>somministrazione</a:t>
            </a:r>
            <a:r>
              <a:rPr lang="en-US" altLang="en-US" sz="2400" dirty="0"/>
              <a:t> </a:t>
            </a:r>
            <a:r>
              <a:rPr lang="en-US" altLang="en-US" sz="2400" dirty="0" err="1"/>
              <a:t>quotidiana</a:t>
            </a:r>
            <a:endParaRPr lang="en-US" altLang="en-US" sz="2400" dirty="0"/>
          </a:p>
          <a:p>
            <a:r>
              <a:rPr lang="en-US" altLang="en-US" sz="2400" dirty="0" err="1"/>
              <a:t>Anche</a:t>
            </a:r>
            <a:r>
              <a:rPr lang="en-US" altLang="en-US" sz="2400" dirty="0"/>
              <a:t> </a:t>
            </a:r>
            <a:r>
              <a:rPr lang="en-US" altLang="en-US" sz="2400" dirty="0" err="1"/>
              <a:t>ogni</a:t>
            </a:r>
            <a:r>
              <a:rPr lang="en-US" altLang="en-US" sz="2400" dirty="0"/>
              <a:t> 2/3 gg…</a:t>
            </a:r>
            <a:r>
              <a:rPr lang="en-US" altLang="en-US" sz="2400" dirty="0" err="1"/>
              <a:t>dovute</a:t>
            </a:r>
            <a:r>
              <a:rPr lang="en-US" altLang="en-US" sz="2400" dirty="0"/>
              <a:t> a </a:t>
            </a:r>
            <a:r>
              <a:rPr lang="en-US" altLang="en-US" sz="2400" dirty="0" err="1"/>
              <a:t>tre</a:t>
            </a:r>
            <a:r>
              <a:rPr lang="en-US" altLang="en-US" sz="2400" dirty="0"/>
              <a:t> </a:t>
            </a:r>
            <a:r>
              <a:rPr lang="en-US" altLang="en-US" sz="2400" dirty="0" err="1"/>
              <a:t>fattori</a:t>
            </a:r>
            <a:r>
              <a:rPr lang="en-US" altLang="en-US" sz="2400" dirty="0"/>
              <a:t> (</a:t>
            </a:r>
            <a:r>
              <a:rPr lang="en-US" altLang="en-US" sz="2400" dirty="0" err="1"/>
              <a:t>decisione</a:t>
            </a:r>
            <a:r>
              <a:rPr lang="en-US" altLang="en-US" sz="2400" dirty="0"/>
              <a:t> del medico 26%, AEs  20%, CR 7%)</a:t>
            </a:r>
            <a:endParaRPr lang="en-GB" altLang="en-US" sz="2400" dirty="0"/>
          </a:p>
          <a:p>
            <a:r>
              <a:rPr lang="en-GB" altLang="en-US" sz="2400" dirty="0"/>
              <a:t>29.2% </a:t>
            </a:r>
            <a:r>
              <a:rPr lang="en-GB" altLang="en-US" sz="2400" dirty="0" err="1"/>
              <a:t>dei</a:t>
            </a:r>
            <a:r>
              <a:rPr lang="en-GB" altLang="en-US" sz="2400" dirty="0"/>
              <a:t> </a:t>
            </a:r>
            <a:r>
              <a:rPr lang="en-GB" altLang="en-US" sz="2400" dirty="0" err="1"/>
              <a:t>casi</a:t>
            </a:r>
            <a:r>
              <a:rPr lang="en-GB" altLang="en-US" sz="2400" dirty="0"/>
              <a:t> </a:t>
            </a:r>
            <a:r>
              <a:rPr lang="en-GB" altLang="en-US" sz="2400" dirty="0" err="1"/>
              <a:t>interruzione</a:t>
            </a:r>
            <a:r>
              <a:rPr lang="en-GB" altLang="en-US" sz="2400" dirty="0"/>
              <a:t> (media 9.7gg)</a:t>
            </a:r>
          </a:p>
          <a:p>
            <a:pPr marL="0" indent="0">
              <a:buNone/>
            </a:pPr>
            <a:endParaRPr lang="en-US" altLang="en-US" sz="2400" dirty="0"/>
          </a:p>
        </p:txBody>
      </p:sp>
    </p:spTree>
    <p:extLst>
      <p:ext uri="{BB962C8B-B14F-4D97-AF65-F5344CB8AC3E}">
        <p14:creationId xmlns:p14="http://schemas.microsoft.com/office/powerpoint/2010/main" val="4089541591"/>
      </p:ext>
    </p:extLst>
  </p:cSld>
  <p:clrMapOvr>
    <a:masterClrMapping/>
  </p:clrMapOvr>
  <p:transition spd="slow">
    <p:strips dir="ru"/>
  </p:transition>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7838B86-63A9-8646-AEB1-D89419FFEC7B}"/>
              </a:ext>
            </a:extLst>
          </p:cNvPr>
          <p:cNvSpPr>
            <a:spLocks noGrp="1"/>
          </p:cNvSpPr>
          <p:nvPr>
            <p:ph type="title"/>
          </p:nvPr>
        </p:nvSpPr>
        <p:spPr/>
        <p:txBody>
          <a:bodyPr/>
          <a:lstStyle/>
          <a:p>
            <a:r>
              <a:rPr lang="it-IT" dirty="0"/>
              <a:t>PROVE study</a:t>
            </a:r>
          </a:p>
        </p:txBody>
      </p:sp>
      <p:sp>
        <p:nvSpPr>
          <p:cNvPr id="3" name="Segnaposto contenuto 2">
            <a:extLst>
              <a:ext uri="{FF2B5EF4-FFF2-40B4-BE49-F238E27FC236}">
                <a16:creationId xmlns:a16="http://schemas.microsoft.com/office/drawing/2014/main" id="{04CCAB74-4C4F-A4A6-C7E8-F062C2FBBD7A}"/>
              </a:ext>
            </a:extLst>
          </p:cNvPr>
          <p:cNvSpPr>
            <a:spLocks noGrp="1"/>
          </p:cNvSpPr>
          <p:nvPr>
            <p:ph idx="1"/>
          </p:nvPr>
        </p:nvSpPr>
        <p:spPr/>
        <p:txBody>
          <a:bodyPr/>
          <a:lstStyle/>
          <a:p>
            <a:pPr algn="l"/>
            <a:r>
              <a:rPr lang="en-US" sz="2400" b="0" i="0" u="none" strike="noStrike" baseline="0" dirty="0">
                <a:latin typeface="+mj-lt"/>
              </a:rPr>
              <a:t>IA–IB disease: BSA ORR a 12 </a:t>
            </a:r>
            <a:r>
              <a:rPr lang="en-US" sz="2400" b="0" i="0" u="none" strike="noStrike" baseline="0" dirty="0" err="1">
                <a:latin typeface="+mj-lt"/>
              </a:rPr>
              <a:t>mesi</a:t>
            </a:r>
            <a:r>
              <a:rPr lang="en-US" sz="2400" b="0" i="0" u="none" strike="noStrike" baseline="0" dirty="0">
                <a:latin typeface="+mj-lt"/>
              </a:rPr>
              <a:t> 44.5% (24/54) per chi </a:t>
            </a:r>
            <a:r>
              <a:rPr lang="en-US" sz="2400" b="0" i="0" u="none" strike="noStrike" baseline="0" dirty="0" err="1">
                <a:latin typeface="+mj-lt"/>
              </a:rPr>
              <a:t>aveva</a:t>
            </a:r>
            <a:r>
              <a:rPr lang="en-US" sz="2400" b="0" i="0" u="none" strike="noStrike" baseline="0" dirty="0">
                <a:latin typeface="+mj-lt"/>
              </a:rPr>
              <a:t> </a:t>
            </a:r>
            <a:r>
              <a:rPr lang="en-US" sz="2400" b="0" i="0" u="none" strike="noStrike" baseline="0" dirty="0" err="1">
                <a:latin typeface="+mj-lt"/>
              </a:rPr>
              <a:t>avuto</a:t>
            </a:r>
            <a:r>
              <a:rPr lang="en-US" sz="2400" b="0" i="0" u="none" strike="noStrike" baseline="0" dirty="0">
                <a:latin typeface="+mj-lt"/>
              </a:rPr>
              <a:t> la CL o </a:t>
            </a:r>
            <a:r>
              <a:rPr lang="en-US" sz="2400" b="0" i="0" u="none" strike="noStrike" baseline="0" dirty="0" err="1">
                <a:latin typeface="+mj-lt"/>
              </a:rPr>
              <a:t>altre</a:t>
            </a:r>
            <a:r>
              <a:rPr lang="en-US" sz="2400" b="0" i="0" u="none" strike="noStrike" baseline="0" dirty="0">
                <a:latin typeface="+mj-lt"/>
              </a:rPr>
              <a:t> </a:t>
            </a:r>
            <a:r>
              <a:rPr lang="en-US" sz="2400" b="0" i="0" u="none" strike="noStrike" baseline="0" dirty="0" err="1">
                <a:latin typeface="+mj-lt"/>
              </a:rPr>
              <a:t>terapie</a:t>
            </a:r>
            <a:r>
              <a:rPr lang="en-US" sz="2400" b="0" i="0" u="none" strike="noStrike" baseline="0" dirty="0">
                <a:latin typeface="+mj-lt"/>
              </a:rPr>
              <a:t> </a:t>
            </a:r>
            <a:r>
              <a:rPr lang="en-US" sz="2400" dirty="0">
                <a:latin typeface="+mj-lt"/>
              </a:rPr>
              <a:t>s</a:t>
            </a:r>
            <a:r>
              <a:rPr lang="en-US" sz="2400" b="0" i="0" u="none" strike="noStrike" baseline="0" dirty="0">
                <a:latin typeface="+mj-lt"/>
              </a:rPr>
              <a:t>kin-directed da sole</a:t>
            </a:r>
          </a:p>
          <a:p>
            <a:pPr algn="l"/>
            <a:r>
              <a:rPr lang="en-US" sz="2400" b="0" i="0" u="none" strike="noStrike" baseline="0" dirty="0">
                <a:latin typeface="+mj-lt"/>
              </a:rPr>
              <a:t>45.1% (37/82) per chi </a:t>
            </a:r>
            <a:r>
              <a:rPr lang="en-US" sz="2400" b="0" i="0" u="none" strike="noStrike" baseline="0" dirty="0" err="1">
                <a:latin typeface="+mj-lt"/>
              </a:rPr>
              <a:t>aveva</a:t>
            </a:r>
            <a:r>
              <a:rPr lang="en-US" sz="2400" b="0" i="0" u="none" strike="noStrike" baseline="0" dirty="0">
                <a:latin typeface="+mj-lt"/>
              </a:rPr>
              <a:t> </a:t>
            </a:r>
            <a:r>
              <a:rPr lang="en-US" sz="2400" b="0" i="0" u="none" strike="noStrike" baseline="0" dirty="0" err="1">
                <a:latin typeface="+mj-lt"/>
              </a:rPr>
              <a:t>avuto</a:t>
            </a:r>
            <a:r>
              <a:rPr lang="en-US" sz="2400" b="0" i="0" u="none" strike="noStrike" baseline="0" dirty="0">
                <a:latin typeface="+mj-lt"/>
              </a:rPr>
              <a:t> </a:t>
            </a:r>
            <a:r>
              <a:rPr lang="en-US" sz="2400" b="0" i="0" u="none" strike="noStrike" baseline="0" dirty="0" err="1">
                <a:latin typeface="+mj-lt"/>
              </a:rPr>
              <a:t>una</a:t>
            </a:r>
            <a:r>
              <a:rPr lang="en-US" sz="2400" b="0" i="0" u="none" strike="noStrike" baseline="0" dirty="0">
                <a:latin typeface="+mj-lt"/>
              </a:rPr>
              <a:t> </a:t>
            </a:r>
            <a:r>
              <a:rPr lang="en-US" sz="2400" b="0" i="0" u="none" strike="noStrike" baseline="0" dirty="0" err="1">
                <a:latin typeface="+mj-lt"/>
              </a:rPr>
              <a:t>prescrizione</a:t>
            </a:r>
            <a:r>
              <a:rPr lang="en-US" sz="2400" b="0" i="0" u="none" strike="noStrike" baseline="0" dirty="0">
                <a:latin typeface="+mj-lt"/>
              </a:rPr>
              <a:t> con la CL in </a:t>
            </a:r>
            <a:r>
              <a:rPr lang="en-US" sz="2400" b="0" i="0" u="none" strike="noStrike" baseline="0" dirty="0" err="1">
                <a:latin typeface="+mj-lt"/>
              </a:rPr>
              <a:t>combinazione</a:t>
            </a:r>
            <a:r>
              <a:rPr lang="en-US" sz="2400" b="0" i="0" u="none" strike="noStrike" baseline="0" dirty="0">
                <a:latin typeface="+mj-lt"/>
              </a:rPr>
              <a:t> con </a:t>
            </a:r>
            <a:r>
              <a:rPr lang="en-US" sz="2400" b="0" i="0" u="none" strike="noStrike" baseline="0" dirty="0" err="1">
                <a:latin typeface="+mj-lt"/>
              </a:rPr>
              <a:t>un’altra</a:t>
            </a:r>
            <a:r>
              <a:rPr lang="en-US" sz="2400" b="0" i="0" u="none" strike="noStrike" baseline="0" dirty="0">
                <a:latin typeface="+mj-lt"/>
              </a:rPr>
              <a:t> </a:t>
            </a:r>
            <a:r>
              <a:rPr lang="en-US" sz="2400" b="0" i="0" u="none" strike="noStrike" baseline="0" dirty="0" err="1">
                <a:latin typeface="+mj-lt"/>
              </a:rPr>
              <a:t>tp</a:t>
            </a:r>
            <a:endParaRPr lang="en-US" sz="2400" b="0" i="0" u="none" strike="noStrike" baseline="0" dirty="0">
              <a:latin typeface="+mj-lt"/>
            </a:endParaRPr>
          </a:p>
          <a:p>
            <a:pPr algn="l"/>
            <a:r>
              <a:rPr lang="en-US" sz="2400" dirty="0" err="1">
                <a:latin typeface="+mj-lt"/>
              </a:rPr>
              <a:t>Picco</a:t>
            </a:r>
            <a:r>
              <a:rPr lang="en-US" sz="2400" dirty="0">
                <a:latin typeface="+mj-lt"/>
              </a:rPr>
              <a:t> di </a:t>
            </a:r>
            <a:r>
              <a:rPr lang="en-US" sz="2400" dirty="0" err="1">
                <a:latin typeface="+mj-lt"/>
              </a:rPr>
              <a:t>risposta</a:t>
            </a:r>
            <a:r>
              <a:rPr lang="en-US" sz="2400" dirty="0">
                <a:latin typeface="+mj-lt"/>
              </a:rPr>
              <a:t> di 18 </a:t>
            </a:r>
            <a:r>
              <a:rPr lang="en-US" sz="2400" dirty="0" err="1">
                <a:latin typeface="+mj-lt"/>
              </a:rPr>
              <a:t>mesi</a:t>
            </a:r>
            <a:r>
              <a:rPr lang="en-US" sz="2400" dirty="0">
                <a:latin typeface="+mj-lt"/>
              </a:rPr>
              <a:t> </a:t>
            </a:r>
            <a:r>
              <a:rPr lang="en-US" sz="2400" b="0" i="0" u="none" strike="noStrike" baseline="0" dirty="0">
                <a:latin typeface="+mj-lt"/>
              </a:rPr>
              <a:t>(66.7%) ma un </a:t>
            </a:r>
            <a:r>
              <a:rPr lang="it-IT" sz="2400" b="0" i="0" u="none" strike="noStrike" baseline="0" dirty="0">
                <a:latin typeface="+mj-lt"/>
              </a:rPr>
              <a:t>36.7% dimostrava una risposta anche dopo 1 mese</a:t>
            </a:r>
          </a:p>
          <a:p>
            <a:pPr algn="l"/>
            <a:r>
              <a:rPr lang="it-IT" sz="2400" dirty="0">
                <a:latin typeface="+mj-lt"/>
              </a:rPr>
              <a:t>Miglioramento della </a:t>
            </a:r>
            <a:r>
              <a:rPr lang="it-IT" sz="2400" dirty="0" err="1">
                <a:latin typeface="+mj-lt"/>
              </a:rPr>
              <a:t>QoL</a:t>
            </a:r>
            <a:r>
              <a:rPr lang="it-IT" sz="2400" dirty="0">
                <a:latin typeface="+mj-lt"/>
              </a:rPr>
              <a:t> dimostrato dallo Skindex-29</a:t>
            </a:r>
          </a:p>
          <a:p>
            <a:pPr algn="l"/>
            <a:endParaRPr lang="it-IT" sz="1800" dirty="0">
              <a:latin typeface="AdvSTONE-R"/>
            </a:endParaRPr>
          </a:p>
        </p:txBody>
      </p:sp>
    </p:spTree>
    <p:extLst>
      <p:ext uri="{BB962C8B-B14F-4D97-AF65-F5344CB8AC3E}">
        <p14:creationId xmlns:p14="http://schemas.microsoft.com/office/powerpoint/2010/main" val="3121063886"/>
      </p:ext>
    </p:extLst>
  </p:cSld>
  <p:clrMapOvr>
    <a:masterClrMapping/>
  </p:clrMapOvr>
  <p:transition spd="slow">
    <p:strips dir="ru"/>
  </p:transition>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7DD83E-9073-7DD8-A2AA-3428898376EC}"/>
              </a:ext>
            </a:extLst>
          </p:cNvPr>
          <p:cNvSpPr>
            <a:spLocks noGrp="1"/>
          </p:cNvSpPr>
          <p:nvPr>
            <p:ph type="title"/>
          </p:nvPr>
        </p:nvSpPr>
        <p:spPr/>
        <p:txBody>
          <a:bodyPr/>
          <a:lstStyle/>
          <a:p>
            <a:endParaRPr lang="it-IT" dirty="0"/>
          </a:p>
        </p:txBody>
      </p:sp>
      <p:pic>
        <p:nvPicPr>
          <p:cNvPr id="9" name="Segnaposto contenuto 8">
            <a:extLst>
              <a:ext uri="{FF2B5EF4-FFF2-40B4-BE49-F238E27FC236}">
                <a16:creationId xmlns:a16="http://schemas.microsoft.com/office/drawing/2014/main" id="{342D0A29-246A-63A5-C7F7-6F1B2403CB37}"/>
              </a:ext>
            </a:extLst>
          </p:cNvPr>
          <p:cNvPicPr>
            <a:picLocks noGrp="1" noChangeAspect="1"/>
          </p:cNvPicPr>
          <p:nvPr>
            <p:ph idx="1"/>
          </p:nvPr>
        </p:nvPicPr>
        <p:blipFill>
          <a:blip r:embed="rId2">
            <a:lum bright="-20000" contrast="40000"/>
          </a:blip>
          <a:stretch>
            <a:fillRect/>
          </a:stretch>
        </p:blipFill>
        <p:spPr>
          <a:xfrm>
            <a:off x="4583" y="1556792"/>
            <a:ext cx="5029869" cy="3096344"/>
          </a:xfrm>
        </p:spPr>
      </p:pic>
      <p:pic>
        <p:nvPicPr>
          <p:cNvPr id="5" name="Immagine 4">
            <a:extLst>
              <a:ext uri="{FF2B5EF4-FFF2-40B4-BE49-F238E27FC236}">
                <a16:creationId xmlns:a16="http://schemas.microsoft.com/office/drawing/2014/main" id="{1AA341DF-5F9D-52FC-ED9A-59D0F5C6CA3A}"/>
              </a:ext>
            </a:extLst>
          </p:cNvPr>
          <p:cNvPicPr>
            <a:picLocks noChangeAspect="1"/>
          </p:cNvPicPr>
          <p:nvPr/>
        </p:nvPicPr>
        <p:blipFill>
          <a:blip r:embed="rId3">
            <a:lum bright="-20000" contrast="40000"/>
          </a:blip>
          <a:stretch>
            <a:fillRect/>
          </a:stretch>
        </p:blipFill>
        <p:spPr>
          <a:xfrm>
            <a:off x="161132" y="240666"/>
            <a:ext cx="3134137" cy="1030518"/>
          </a:xfrm>
          <a:prstGeom prst="rect">
            <a:avLst/>
          </a:prstGeom>
        </p:spPr>
      </p:pic>
      <p:pic>
        <p:nvPicPr>
          <p:cNvPr id="7" name="Immagine 6">
            <a:extLst>
              <a:ext uri="{FF2B5EF4-FFF2-40B4-BE49-F238E27FC236}">
                <a16:creationId xmlns:a16="http://schemas.microsoft.com/office/drawing/2014/main" id="{13E84CE7-4484-D72C-6DD7-16EEB6EAF518}"/>
              </a:ext>
            </a:extLst>
          </p:cNvPr>
          <p:cNvPicPr>
            <a:picLocks noChangeAspect="1"/>
          </p:cNvPicPr>
          <p:nvPr/>
        </p:nvPicPr>
        <p:blipFill>
          <a:blip r:embed="rId4">
            <a:lum bright="-20000" contrast="40000"/>
          </a:blip>
          <a:stretch>
            <a:fillRect/>
          </a:stretch>
        </p:blipFill>
        <p:spPr>
          <a:xfrm>
            <a:off x="4716016" y="3268266"/>
            <a:ext cx="4314393" cy="2969046"/>
          </a:xfrm>
          <a:prstGeom prst="rect">
            <a:avLst/>
          </a:prstGeom>
        </p:spPr>
      </p:pic>
    </p:spTree>
    <p:extLst>
      <p:ext uri="{BB962C8B-B14F-4D97-AF65-F5344CB8AC3E}">
        <p14:creationId xmlns:p14="http://schemas.microsoft.com/office/powerpoint/2010/main" val="2086270112"/>
      </p:ext>
    </p:extLst>
  </p:cSld>
  <p:clrMapOvr>
    <a:masterClrMapping/>
  </p:clrMapOvr>
  <p:transition spd="slow">
    <p:strips dir="ru"/>
  </p:transition>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Titolo 1"/>
          <p:cNvSpPr>
            <a:spLocks noGrp="1"/>
          </p:cNvSpPr>
          <p:nvPr>
            <p:ph type="title"/>
          </p:nvPr>
        </p:nvSpPr>
        <p:spPr/>
        <p:txBody>
          <a:bodyPr/>
          <a:lstStyle/>
          <a:p>
            <a:r>
              <a:rPr lang="en-GB" altLang="en-US" dirty="0" err="1"/>
              <a:t>Altre</a:t>
            </a:r>
            <a:r>
              <a:rPr lang="en-GB" altLang="en-US" dirty="0"/>
              <a:t> </a:t>
            </a:r>
            <a:r>
              <a:rPr lang="en-GB" altLang="en-US" dirty="0" err="1"/>
              <a:t>esperienze</a:t>
            </a:r>
            <a:endParaRPr lang="en-GB" altLang="en-US" dirty="0"/>
          </a:p>
        </p:txBody>
      </p:sp>
      <p:sp>
        <p:nvSpPr>
          <p:cNvPr id="336899" name="Segnaposto contenuto 2"/>
          <p:cNvSpPr>
            <a:spLocks noGrp="1"/>
          </p:cNvSpPr>
          <p:nvPr>
            <p:ph idx="1"/>
          </p:nvPr>
        </p:nvSpPr>
        <p:spPr>
          <a:xfrm>
            <a:off x="457200" y="1417637"/>
            <a:ext cx="8229600" cy="4987603"/>
          </a:xfrm>
        </p:spPr>
        <p:txBody>
          <a:bodyPr/>
          <a:lstStyle/>
          <a:p>
            <a:r>
              <a:rPr lang="it-IT" altLang="en-US" dirty="0" err="1"/>
              <a:t>Prag</a:t>
            </a:r>
            <a:r>
              <a:rPr lang="it-IT" altLang="en-US" dirty="0"/>
              <a:t> </a:t>
            </a:r>
            <a:r>
              <a:rPr lang="it-IT" altLang="en-US" dirty="0" err="1"/>
              <a:t>Naveh</a:t>
            </a:r>
            <a:r>
              <a:rPr lang="it-IT" altLang="en-US" dirty="0"/>
              <a:t> H et al</a:t>
            </a:r>
          </a:p>
          <a:p>
            <a:r>
              <a:rPr lang="it-IT" altLang="en-US" dirty="0"/>
              <a:t>Studio retrospettivo 2016-19 in Israele</a:t>
            </a:r>
          </a:p>
          <a:p>
            <a:r>
              <a:rPr lang="it-IT" altLang="en-US" dirty="0"/>
              <a:t>66 </a:t>
            </a:r>
            <a:r>
              <a:rPr lang="it-IT" altLang="en-US" dirty="0" err="1"/>
              <a:t>early</a:t>
            </a:r>
            <a:r>
              <a:rPr lang="it-IT" altLang="en-US" dirty="0"/>
              <a:t> MF</a:t>
            </a:r>
          </a:p>
          <a:p>
            <a:r>
              <a:rPr lang="it-IT" altLang="en-US" b="1" dirty="0"/>
              <a:t>Frequenza di trattamento </a:t>
            </a:r>
          </a:p>
          <a:p>
            <a:r>
              <a:rPr lang="it-IT" altLang="en-US" dirty="0"/>
              <a:t>50% 1 </a:t>
            </a:r>
            <a:r>
              <a:rPr lang="it-IT" altLang="en-US" dirty="0" err="1"/>
              <a:t>vv</a:t>
            </a:r>
            <a:r>
              <a:rPr lang="it-IT" altLang="en-US" dirty="0"/>
              <a:t>/die</a:t>
            </a:r>
          </a:p>
          <a:p>
            <a:r>
              <a:rPr lang="it-IT" altLang="en-US" b="1" dirty="0"/>
              <a:t>Associazione con altri topici (steroidi)</a:t>
            </a:r>
          </a:p>
          <a:p>
            <a:r>
              <a:rPr lang="it-IT" altLang="en-US" dirty="0"/>
              <a:t>ORR 50% (4.5% CR, 46.5% PR)</a:t>
            </a:r>
          </a:p>
          <a:p>
            <a:r>
              <a:rPr lang="it-IT" altLang="en-US" dirty="0" err="1"/>
              <a:t>Median</a:t>
            </a:r>
            <a:r>
              <a:rPr lang="it-IT" altLang="en-US" dirty="0"/>
              <a:t> time to ↓50%: 38.1 </a:t>
            </a:r>
            <a:r>
              <a:rPr lang="it-IT" altLang="en-US" dirty="0" err="1"/>
              <a:t>sett</a:t>
            </a:r>
            <a:endParaRPr lang="en-GB" altLang="en-US" dirty="0"/>
          </a:p>
        </p:txBody>
      </p:sp>
    </p:spTree>
    <p:extLst>
      <p:ext uri="{BB962C8B-B14F-4D97-AF65-F5344CB8AC3E}">
        <p14:creationId xmlns:p14="http://schemas.microsoft.com/office/powerpoint/2010/main" val="4170568524"/>
      </p:ext>
    </p:extLst>
  </p:cSld>
  <p:clrMapOvr>
    <a:masterClrMapping/>
  </p:clrMapOvr>
  <p:transition spd="slow">
    <p:strips dir="ru"/>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4EB35AB7-63A2-43E1-BCAD-57EDC50A2FF2}"/>
              </a:ext>
            </a:extLst>
          </p:cNvPr>
          <p:cNvPicPr>
            <a:picLocks noChangeAspect="1"/>
          </p:cNvPicPr>
          <p:nvPr/>
        </p:nvPicPr>
        <p:blipFill>
          <a:blip r:embed="rId2" cstate="email">
            <a:lum bright="-20000" contrast="40000"/>
            <a:extLst>
              <a:ext uri="{28A0092B-C50C-407E-A947-70E740481C1C}">
                <a14:useLocalDpi xmlns:a14="http://schemas.microsoft.com/office/drawing/2010/main"/>
              </a:ext>
            </a:extLst>
          </a:blip>
          <a:stretch>
            <a:fillRect/>
          </a:stretch>
        </p:blipFill>
        <p:spPr>
          <a:xfrm>
            <a:off x="592428" y="1085045"/>
            <a:ext cx="7959144" cy="4687910"/>
          </a:xfrm>
          <a:prstGeom prst="rect">
            <a:avLst/>
          </a:prstGeom>
        </p:spPr>
      </p:pic>
    </p:spTree>
    <p:extLst>
      <p:ext uri="{BB962C8B-B14F-4D97-AF65-F5344CB8AC3E}">
        <p14:creationId xmlns:p14="http://schemas.microsoft.com/office/powerpoint/2010/main" val="2704685556"/>
      </p:ext>
    </p:extLst>
  </p:cSld>
  <p:clrMapOvr>
    <a:masterClrMapping/>
  </p:clrMapOvr>
  <p:transition spd="slow">
    <p:strips dir="ru"/>
  </p:transition>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Titolo 1"/>
          <p:cNvSpPr>
            <a:spLocks noGrp="1"/>
          </p:cNvSpPr>
          <p:nvPr>
            <p:ph type="title"/>
          </p:nvPr>
        </p:nvSpPr>
        <p:spPr/>
        <p:txBody>
          <a:bodyPr/>
          <a:lstStyle/>
          <a:p>
            <a:r>
              <a:rPr lang="en-GB" altLang="en-US" dirty="0" err="1"/>
              <a:t>Altre</a:t>
            </a:r>
            <a:r>
              <a:rPr lang="en-GB" altLang="en-US" dirty="0"/>
              <a:t> </a:t>
            </a:r>
            <a:r>
              <a:rPr lang="en-GB" altLang="en-US" dirty="0" err="1"/>
              <a:t>esperienze</a:t>
            </a:r>
            <a:endParaRPr lang="en-GB" altLang="en-US" dirty="0"/>
          </a:p>
        </p:txBody>
      </p:sp>
      <p:sp>
        <p:nvSpPr>
          <p:cNvPr id="336899" name="Segnaposto contenuto 2"/>
          <p:cNvSpPr>
            <a:spLocks noGrp="1"/>
          </p:cNvSpPr>
          <p:nvPr>
            <p:ph idx="1"/>
          </p:nvPr>
        </p:nvSpPr>
        <p:spPr>
          <a:xfrm>
            <a:off x="457200" y="1417637"/>
            <a:ext cx="8229600" cy="4987603"/>
          </a:xfrm>
        </p:spPr>
        <p:txBody>
          <a:bodyPr/>
          <a:lstStyle/>
          <a:p>
            <a:r>
              <a:rPr lang="it-IT" altLang="en-US" dirty="0" err="1"/>
              <a:t>Papadavid</a:t>
            </a:r>
            <a:r>
              <a:rPr lang="it-IT" altLang="en-US" dirty="0"/>
              <a:t> E et al</a:t>
            </a:r>
          </a:p>
          <a:p>
            <a:r>
              <a:rPr lang="en-US" altLang="en-US" sz="2400" dirty="0" err="1"/>
              <a:t>Esperienza</a:t>
            </a:r>
            <a:r>
              <a:rPr lang="en-US" altLang="en-US" sz="2400" dirty="0"/>
              <a:t> Grecia 65.5% con 1 o </a:t>
            </a:r>
            <a:r>
              <a:rPr lang="en-US" altLang="en-US" sz="2400" dirty="0" err="1"/>
              <a:t>più</a:t>
            </a:r>
            <a:r>
              <a:rPr lang="en-US" altLang="en-US" sz="2400" dirty="0"/>
              <a:t> SDT o </a:t>
            </a:r>
            <a:r>
              <a:rPr lang="en-US" altLang="en-US" sz="2400" dirty="0" err="1"/>
              <a:t>tp</a:t>
            </a:r>
            <a:r>
              <a:rPr lang="en-US" altLang="en-US" sz="2400" dirty="0"/>
              <a:t> </a:t>
            </a:r>
            <a:r>
              <a:rPr lang="en-US" altLang="en-US" sz="2400" dirty="0" err="1"/>
              <a:t>sistemiche</a:t>
            </a:r>
            <a:r>
              <a:rPr lang="en-US" altLang="en-US" sz="2400" dirty="0"/>
              <a:t> pre </a:t>
            </a:r>
            <a:r>
              <a:rPr lang="en-US" altLang="en-US" sz="2400" dirty="0" err="1"/>
              <a:t>clormetina</a:t>
            </a:r>
            <a:r>
              <a:rPr lang="en-US" altLang="en-US" sz="2400" dirty="0"/>
              <a:t> (</a:t>
            </a:r>
            <a:r>
              <a:rPr lang="en-US" altLang="en-US" sz="2400" dirty="0" err="1"/>
              <a:t>pz</a:t>
            </a:r>
            <a:r>
              <a:rPr lang="en-US" altLang="en-US" sz="2400" dirty="0"/>
              <a:t> early ed adv)</a:t>
            </a:r>
          </a:p>
          <a:p>
            <a:r>
              <a:rPr lang="en-US" altLang="en-US" sz="2400" dirty="0"/>
              <a:t>ORR del 80.8% a 9 </a:t>
            </a:r>
            <a:r>
              <a:rPr lang="en-US" altLang="en-US" sz="2400" dirty="0" err="1"/>
              <a:t>mesi</a:t>
            </a:r>
            <a:endParaRPr lang="en-US" altLang="en-US" sz="2400" dirty="0"/>
          </a:p>
          <a:p>
            <a:r>
              <a:rPr lang="en-US" altLang="en-US" sz="2400" dirty="0"/>
              <a:t>64.2% </a:t>
            </a:r>
            <a:r>
              <a:rPr lang="en-US" altLang="en-US" sz="2400" dirty="0" err="1"/>
              <a:t>dei</a:t>
            </a:r>
            <a:r>
              <a:rPr lang="en-US" altLang="en-US" sz="2400" dirty="0"/>
              <a:t> </a:t>
            </a:r>
            <a:r>
              <a:rPr lang="en-US" altLang="en-US" sz="2400" dirty="0" err="1"/>
              <a:t>pz</a:t>
            </a:r>
            <a:r>
              <a:rPr lang="en-US" altLang="en-US" sz="2400" dirty="0"/>
              <a:t> con </a:t>
            </a:r>
            <a:r>
              <a:rPr lang="en-US" altLang="en-US" sz="2400" dirty="0" err="1"/>
              <a:t>risposta</a:t>
            </a:r>
            <a:r>
              <a:rPr lang="en-US" altLang="en-US" sz="2400" dirty="0"/>
              <a:t> </a:t>
            </a:r>
            <a:r>
              <a:rPr lang="en-US" altLang="en-US" sz="2400" dirty="0" err="1"/>
              <a:t>mantenuta</a:t>
            </a:r>
            <a:r>
              <a:rPr lang="en-US" altLang="en-US" sz="2400" dirty="0"/>
              <a:t> per </a:t>
            </a:r>
            <a:r>
              <a:rPr lang="en-US" altLang="en-US" sz="2400" dirty="0" err="1"/>
              <a:t>almeno</a:t>
            </a:r>
            <a:r>
              <a:rPr lang="en-US" altLang="en-US" sz="2400" dirty="0"/>
              <a:t> 4 </a:t>
            </a:r>
            <a:r>
              <a:rPr lang="en-US" altLang="en-US" sz="2400" dirty="0" err="1"/>
              <a:t>mesi</a:t>
            </a:r>
            <a:r>
              <a:rPr lang="en-US" altLang="en-US" sz="2400" dirty="0"/>
              <a:t> (ORR4)</a:t>
            </a:r>
          </a:p>
          <a:p>
            <a:r>
              <a:rPr lang="en-US" altLang="en-US" sz="2400" dirty="0"/>
              <a:t>Time to response </a:t>
            </a:r>
            <a:r>
              <a:rPr lang="en-US" altLang="en-US" sz="2400" dirty="0" err="1"/>
              <a:t>mediano</a:t>
            </a:r>
            <a:r>
              <a:rPr lang="en-US" altLang="en-US" sz="2400" dirty="0"/>
              <a:t>: 12 sett</a:t>
            </a:r>
          </a:p>
          <a:p>
            <a:r>
              <a:rPr lang="en-US" altLang="en-US" sz="2400" dirty="0"/>
              <a:t>Time to best response </a:t>
            </a:r>
            <a:r>
              <a:rPr lang="en-US" altLang="en-US" sz="2400" dirty="0" err="1"/>
              <a:t>mediano</a:t>
            </a:r>
            <a:r>
              <a:rPr lang="en-US" altLang="en-US" sz="2400" dirty="0"/>
              <a:t> 22 sett</a:t>
            </a:r>
          </a:p>
          <a:p>
            <a:r>
              <a:rPr lang="en-US" altLang="en-US" sz="2400" dirty="0" err="1"/>
              <a:t>Ovviamente</a:t>
            </a:r>
            <a:r>
              <a:rPr lang="en-US" altLang="en-US" sz="2400" dirty="0"/>
              <a:t> </a:t>
            </a:r>
            <a:r>
              <a:rPr lang="en-US" altLang="en-US" sz="2400" b="1" dirty="0" err="1"/>
              <a:t>migliore</a:t>
            </a:r>
            <a:r>
              <a:rPr lang="en-US" altLang="en-US" sz="2400" b="1" dirty="0"/>
              <a:t> </a:t>
            </a:r>
            <a:r>
              <a:rPr lang="en-US" altLang="en-US" sz="2400" b="1" dirty="0" err="1"/>
              <a:t>risposta</a:t>
            </a:r>
            <a:r>
              <a:rPr lang="en-US" altLang="en-US" sz="2400" b="1" dirty="0"/>
              <a:t> </a:t>
            </a:r>
            <a:r>
              <a:rPr lang="en-US" altLang="en-US" sz="2400" b="1" dirty="0" err="1"/>
              <a:t>nel</a:t>
            </a:r>
            <a:r>
              <a:rPr lang="en-US" altLang="en-US" sz="2400" b="1" dirty="0"/>
              <a:t> </a:t>
            </a:r>
            <a:r>
              <a:rPr lang="en-US" altLang="en-US" sz="2400" b="1" dirty="0" err="1"/>
              <a:t>pz</a:t>
            </a:r>
            <a:r>
              <a:rPr lang="en-US" altLang="en-US" sz="2400" b="1" dirty="0"/>
              <a:t> early </a:t>
            </a:r>
            <a:r>
              <a:rPr lang="en-US" altLang="en-US" sz="2400" dirty="0"/>
              <a:t>(ORR a 4 </a:t>
            </a:r>
            <a:r>
              <a:rPr lang="en-US" altLang="en-US" sz="2400" dirty="0" err="1"/>
              <a:t>mesi</a:t>
            </a:r>
            <a:r>
              <a:rPr lang="en-US" altLang="en-US" sz="2400" dirty="0"/>
              <a:t> 71.4 vs 36.4%)</a:t>
            </a:r>
            <a:endParaRPr lang="en-GB" altLang="en-US" sz="2400" dirty="0"/>
          </a:p>
        </p:txBody>
      </p:sp>
    </p:spTree>
    <p:extLst>
      <p:ext uri="{BB962C8B-B14F-4D97-AF65-F5344CB8AC3E}">
        <p14:creationId xmlns:p14="http://schemas.microsoft.com/office/powerpoint/2010/main" val="285286995"/>
      </p:ext>
    </p:extLst>
  </p:cSld>
  <p:clrMapOvr>
    <a:masterClrMapping/>
  </p:clrMapOvr>
  <p:transition spd="slow">
    <p:strips dir="ru"/>
  </p:transition>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0659C96E-D480-F92E-777B-748E50548497}"/>
              </a:ext>
            </a:extLst>
          </p:cNvPr>
          <p:cNvPicPr>
            <a:picLocks noChangeAspect="1"/>
          </p:cNvPicPr>
          <p:nvPr/>
        </p:nvPicPr>
        <p:blipFill>
          <a:blip r:embed="rId2">
            <a:lum bright="-20000" contrast="40000"/>
          </a:blip>
          <a:stretch>
            <a:fillRect/>
          </a:stretch>
        </p:blipFill>
        <p:spPr>
          <a:xfrm>
            <a:off x="107504" y="116632"/>
            <a:ext cx="5125792" cy="1339403"/>
          </a:xfrm>
          <a:prstGeom prst="rect">
            <a:avLst/>
          </a:prstGeom>
        </p:spPr>
      </p:pic>
      <p:pic>
        <p:nvPicPr>
          <p:cNvPr id="8" name="Immagine 7">
            <a:extLst>
              <a:ext uri="{FF2B5EF4-FFF2-40B4-BE49-F238E27FC236}">
                <a16:creationId xmlns:a16="http://schemas.microsoft.com/office/drawing/2014/main" id="{182E65E6-FE33-60A7-54F0-4E27A011F3CD}"/>
              </a:ext>
            </a:extLst>
          </p:cNvPr>
          <p:cNvPicPr>
            <a:picLocks noChangeAspect="1"/>
          </p:cNvPicPr>
          <p:nvPr/>
        </p:nvPicPr>
        <p:blipFill>
          <a:blip r:embed="rId3">
            <a:lum bright="-20000" contrast="40000"/>
          </a:blip>
          <a:stretch>
            <a:fillRect/>
          </a:stretch>
        </p:blipFill>
        <p:spPr>
          <a:xfrm>
            <a:off x="323528" y="1844824"/>
            <a:ext cx="3888432" cy="2809304"/>
          </a:xfrm>
          <a:prstGeom prst="rect">
            <a:avLst/>
          </a:prstGeom>
        </p:spPr>
      </p:pic>
      <p:pic>
        <p:nvPicPr>
          <p:cNvPr id="10" name="Immagine 9">
            <a:extLst>
              <a:ext uri="{FF2B5EF4-FFF2-40B4-BE49-F238E27FC236}">
                <a16:creationId xmlns:a16="http://schemas.microsoft.com/office/drawing/2014/main" id="{C4B3DEF0-1ACB-B02B-F651-474C7D2EB438}"/>
              </a:ext>
            </a:extLst>
          </p:cNvPr>
          <p:cNvPicPr>
            <a:picLocks noChangeAspect="1"/>
          </p:cNvPicPr>
          <p:nvPr/>
        </p:nvPicPr>
        <p:blipFill>
          <a:blip r:embed="rId4">
            <a:lum bright="-20000" contrast="40000"/>
          </a:blip>
          <a:stretch>
            <a:fillRect/>
          </a:stretch>
        </p:blipFill>
        <p:spPr>
          <a:xfrm>
            <a:off x="5375979" y="116632"/>
            <a:ext cx="3684493" cy="2238244"/>
          </a:xfrm>
          <a:prstGeom prst="rect">
            <a:avLst/>
          </a:prstGeom>
        </p:spPr>
      </p:pic>
      <p:pic>
        <p:nvPicPr>
          <p:cNvPr id="12" name="Immagine 11">
            <a:extLst>
              <a:ext uri="{FF2B5EF4-FFF2-40B4-BE49-F238E27FC236}">
                <a16:creationId xmlns:a16="http://schemas.microsoft.com/office/drawing/2014/main" id="{267B7754-BA24-D9D7-E1FE-67CF94AE4A62}"/>
              </a:ext>
            </a:extLst>
          </p:cNvPr>
          <p:cNvPicPr>
            <a:picLocks noChangeAspect="1"/>
          </p:cNvPicPr>
          <p:nvPr/>
        </p:nvPicPr>
        <p:blipFill>
          <a:blip r:embed="rId5">
            <a:lum bright="-20000" contrast="40000"/>
          </a:blip>
          <a:stretch>
            <a:fillRect/>
          </a:stretch>
        </p:blipFill>
        <p:spPr>
          <a:xfrm>
            <a:off x="4932043" y="2708920"/>
            <a:ext cx="3967504" cy="3511561"/>
          </a:xfrm>
          <a:prstGeom prst="rect">
            <a:avLst/>
          </a:prstGeom>
        </p:spPr>
      </p:pic>
    </p:spTree>
    <p:extLst>
      <p:ext uri="{BB962C8B-B14F-4D97-AF65-F5344CB8AC3E}">
        <p14:creationId xmlns:p14="http://schemas.microsoft.com/office/powerpoint/2010/main" val="2555281861"/>
      </p:ext>
    </p:extLst>
  </p:cSld>
  <p:clrMapOvr>
    <a:masterClrMapping/>
  </p:clrMapOvr>
  <p:transition spd="slow">
    <p:strips dir="ru"/>
  </p:transition>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Titolo 1"/>
          <p:cNvSpPr>
            <a:spLocks noGrp="1"/>
          </p:cNvSpPr>
          <p:nvPr>
            <p:ph type="title"/>
          </p:nvPr>
        </p:nvSpPr>
        <p:spPr/>
        <p:txBody>
          <a:bodyPr/>
          <a:lstStyle/>
          <a:p>
            <a:r>
              <a:rPr lang="en-GB" altLang="en-US" dirty="0" err="1"/>
              <a:t>Altre</a:t>
            </a:r>
            <a:r>
              <a:rPr lang="en-GB" altLang="en-US" dirty="0"/>
              <a:t> </a:t>
            </a:r>
            <a:r>
              <a:rPr lang="en-GB" altLang="en-US" dirty="0" err="1"/>
              <a:t>esperienze</a:t>
            </a:r>
            <a:endParaRPr lang="en-GB" altLang="en-US" dirty="0"/>
          </a:p>
        </p:txBody>
      </p:sp>
      <p:sp>
        <p:nvSpPr>
          <p:cNvPr id="336899" name="Segnaposto contenuto 2"/>
          <p:cNvSpPr>
            <a:spLocks noGrp="1"/>
          </p:cNvSpPr>
          <p:nvPr>
            <p:ph idx="1"/>
          </p:nvPr>
        </p:nvSpPr>
        <p:spPr>
          <a:xfrm>
            <a:off x="457200" y="1417637"/>
            <a:ext cx="8229600" cy="4987603"/>
          </a:xfrm>
        </p:spPr>
        <p:txBody>
          <a:bodyPr/>
          <a:lstStyle/>
          <a:p>
            <a:r>
              <a:rPr lang="it-IT" altLang="en-US" dirty="0"/>
              <a:t>Correia E et al</a:t>
            </a:r>
          </a:p>
          <a:p>
            <a:r>
              <a:rPr lang="en-US" altLang="en-US" sz="2400" dirty="0"/>
              <a:t>44 </a:t>
            </a:r>
            <a:r>
              <a:rPr lang="en-US" altLang="en-US" sz="2400" dirty="0" err="1"/>
              <a:t>pz</a:t>
            </a:r>
            <a:r>
              <a:rPr lang="en-US" altLang="en-US" sz="2400" dirty="0"/>
              <a:t> </a:t>
            </a:r>
            <a:r>
              <a:rPr lang="en-US" altLang="en-US" sz="2400" dirty="0" err="1"/>
              <a:t>trattati</a:t>
            </a:r>
            <a:r>
              <a:rPr lang="en-US" altLang="en-US" sz="2400" dirty="0"/>
              <a:t> </a:t>
            </a:r>
            <a:r>
              <a:rPr lang="en-US" altLang="en-US" sz="2400" dirty="0" err="1"/>
              <a:t>alla</a:t>
            </a:r>
            <a:r>
              <a:rPr lang="en-US" altLang="en-US" sz="2400" dirty="0"/>
              <a:t> Thomas Jefferson University</a:t>
            </a:r>
          </a:p>
          <a:p>
            <a:r>
              <a:rPr lang="en-US" altLang="en-US" sz="2400" dirty="0" err="1"/>
              <a:t>Terapia</a:t>
            </a:r>
            <a:r>
              <a:rPr lang="en-US" altLang="en-US" sz="2400" dirty="0"/>
              <a:t> di </a:t>
            </a:r>
            <a:r>
              <a:rPr lang="en-US" altLang="en-US" sz="2400" dirty="0" err="1"/>
              <a:t>mantenimento</a:t>
            </a:r>
            <a:r>
              <a:rPr lang="en-US" altLang="en-US" sz="2400" dirty="0"/>
              <a:t> </a:t>
            </a:r>
          </a:p>
          <a:p>
            <a:r>
              <a:rPr lang="en-US" altLang="en-US" sz="2400" dirty="0"/>
              <a:t>Due m SWAT </a:t>
            </a:r>
            <a:r>
              <a:rPr lang="en-US" altLang="en-US" sz="2400" dirty="0" err="1"/>
              <a:t>consecutivi</a:t>
            </a:r>
            <a:r>
              <a:rPr lang="en-US" altLang="en-US" sz="2400" dirty="0"/>
              <a:t> </a:t>
            </a:r>
            <a:r>
              <a:rPr lang="en-US" altLang="en-US" sz="2400" dirty="0" err="1"/>
              <a:t>calcolati</a:t>
            </a:r>
            <a:endParaRPr lang="en-US" altLang="en-US" sz="2400" dirty="0"/>
          </a:p>
          <a:p>
            <a:r>
              <a:rPr lang="en-GB" altLang="en-US" sz="2400" dirty="0"/>
              <a:t>PFS: 65.22%</a:t>
            </a:r>
          </a:p>
          <a:p>
            <a:r>
              <a:rPr lang="en-GB" altLang="en-US" sz="2400" dirty="0"/>
              <a:t>Time to progression </a:t>
            </a:r>
            <a:r>
              <a:rPr lang="en-GB" altLang="en-US" sz="2400" dirty="0" err="1"/>
              <a:t>mediano</a:t>
            </a:r>
            <a:r>
              <a:rPr lang="en-GB" altLang="en-US" sz="2400" dirty="0"/>
              <a:t>: 29.45 </a:t>
            </a:r>
            <a:r>
              <a:rPr lang="en-GB" altLang="en-US" sz="2400" dirty="0" err="1"/>
              <a:t>mesi</a:t>
            </a:r>
            <a:endParaRPr lang="en-GB" altLang="en-US" sz="2400" dirty="0"/>
          </a:p>
          <a:p>
            <a:r>
              <a:rPr lang="en-GB" altLang="en-US" sz="2400" dirty="0" err="1"/>
              <a:t>Miglioramento</a:t>
            </a:r>
            <a:r>
              <a:rPr lang="en-GB" altLang="en-US" sz="2400" dirty="0"/>
              <a:t> </a:t>
            </a:r>
            <a:r>
              <a:rPr lang="en-GB" altLang="en-US" sz="2400" dirty="0" err="1"/>
              <a:t>della</a:t>
            </a:r>
            <a:r>
              <a:rPr lang="en-GB" altLang="en-US" sz="2400" dirty="0"/>
              <a:t> QoL </a:t>
            </a:r>
            <a:r>
              <a:rPr lang="en-GB" altLang="en-US" sz="2400" dirty="0" err="1"/>
              <a:t>documentato</a:t>
            </a:r>
            <a:r>
              <a:rPr lang="en-GB" altLang="en-US" sz="2400" dirty="0"/>
              <a:t> </a:t>
            </a:r>
            <a:r>
              <a:rPr lang="en-GB" altLang="en-US" sz="2400" dirty="0" err="1"/>
              <a:t>nel</a:t>
            </a:r>
            <a:r>
              <a:rPr lang="en-GB" altLang="en-US" sz="2400" dirty="0"/>
              <a:t> </a:t>
            </a:r>
            <a:r>
              <a:rPr lang="en-GB" altLang="en-US" sz="2400" dirty="0" err="1"/>
              <a:t>pz</a:t>
            </a:r>
            <a:r>
              <a:rPr lang="en-GB" altLang="en-US" sz="2400" dirty="0"/>
              <a:t> responder</a:t>
            </a:r>
          </a:p>
        </p:txBody>
      </p:sp>
    </p:spTree>
    <p:extLst>
      <p:ext uri="{BB962C8B-B14F-4D97-AF65-F5344CB8AC3E}">
        <p14:creationId xmlns:p14="http://schemas.microsoft.com/office/powerpoint/2010/main" val="570310929"/>
      </p:ext>
    </p:extLst>
  </p:cSld>
  <p:clrMapOvr>
    <a:masterClrMapping/>
  </p:clrMapOvr>
  <p:transition spd="slow">
    <p:strips dir="ru"/>
  </p:transition>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B218F954-A0B0-9948-25E2-383CD5ACCB29}"/>
              </a:ext>
            </a:extLst>
          </p:cNvPr>
          <p:cNvPicPr>
            <a:picLocks noChangeAspect="1"/>
          </p:cNvPicPr>
          <p:nvPr/>
        </p:nvPicPr>
        <p:blipFill>
          <a:blip r:embed="rId2">
            <a:lum bright="-20000" contrast="40000"/>
          </a:blip>
          <a:stretch>
            <a:fillRect/>
          </a:stretch>
        </p:blipFill>
        <p:spPr>
          <a:xfrm>
            <a:off x="0" y="686206"/>
            <a:ext cx="2736304" cy="873877"/>
          </a:xfrm>
          <a:prstGeom prst="rect">
            <a:avLst/>
          </a:prstGeom>
        </p:spPr>
      </p:pic>
      <p:pic>
        <p:nvPicPr>
          <p:cNvPr id="8" name="Immagine 7">
            <a:extLst>
              <a:ext uri="{FF2B5EF4-FFF2-40B4-BE49-F238E27FC236}">
                <a16:creationId xmlns:a16="http://schemas.microsoft.com/office/drawing/2014/main" id="{4675BD19-EE50-7D93-E6F8-8FFDFA0A26E3}"/>
              </a:ext>
            </a:extLst>
          </p:cNvPr>
          <p:cNvPicPr>
            <a:picLocks noChangeAspect="1"/>
          </p:cNvPicPr>
          <p:nvPr/>
        </p:nvPicPr>
        <p:blipFill>
          <a:blip r:embed="rId3">
            <a:lum bright="-20000" contrast="40000"/>
          </a:blip>
          <a:stretch>
            <a:fillRect/>
          </a:stretch>
        </p:blipFill>
        <p:spPr>
          <a:xfrm>
            <a:off x="903070" y="3795830"/>
            <a:ext cx="8214632" cy="2801522"/>
          </a:xfrm>
          <a:prstGeom prst="rect">
            <a:avLst/>
          </a:prstGeom>
        </p:spPr>
      </p:pic>
      <p:pic>
        <p:nvPicPr>
          <p:cNvPr id="10" name="Immagine 9">
            <a:extLst>
              <a:ext uri="{FF2B5EF4-FFF2-40B4-BE49-F238E27FC236}">
                <a16:creationId xmlns:a16="http://schemas.microsoft.com/office/drawing/2014/main" id="{910F4114-918F-ADB2-DCAE-BF7F39C31F6B}"/>
              </a:ext>
            </a:extLst>
          </p:cNvPr>
          <p:cNvPicPr>
            <a:picLocks noChangeAspect="1"/>
          </p:cNvPicPr>
          <p:nvPr/>
        </p:nvPicPr>
        <p:blipFill>
          <a:blip r:embed="rId4">
            <a:lum bright="-20000" contrast="40000"/>
          </a:blip>
          <a:stretch>
            <a:fillRect/>
          </a:stretch>
        </p:blipFill>
        <p:spPr>
          <a:xfrm>
            <a:off x="2736304" y="704452"/>
            <a:ext cx="6300192" cy="2994423"/>
          </a:xfrm>
          <a:prstGeom prst="rect">
            <a:avLst/>
          </a:prstGeom>
        </p:spPr>
      </p:pic>
    </p:spTree>
    <p:extLst>
      <p:ext uri="{BB962C8B-B14F-4D97-AF65-F5344CB8AC3E}">
        <p14:creationId xmlns:p14="http://schemas.microsoft.com/office/powerpoint/2010/main" val="4256505854"/>
      </p:ext>
    </p:extLst>
  </p:cSld>
  <p:clrMapOvr>
    <a:masterClrMapping/>
  </p:clrMapOvr>
  <p:transition spd="slow">
    <p:strips dir="ru"/>
  </p:transition>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Titolo 1"/>
          <p:cNvSpPr>
            <a:spLocks noGrp="1"/>
          </p:cNvSpPr>
          <p:nvPr>
            <p:ph type="title"/>
          </p:nvPr>
        </p:nvSpPr>
        <p:spPr/>
        <p:txBody>
          <a:bodyPr/>
          <a:lstStyle/>
          <a:p>
            <a:r>
              <a:rPr lang="en-GB" altLang="en-US" dirty="0" err="1"/>
              <a:t>Altre</a:t>
            </a:r>
            <a:r>
              <a:rPr lang="en-GB" altLang="en-US" dirty="0"/>
              <a:t> </a:t>
            </a:r>
            <a:r>
              <a:rPr lang="en-GB" altLang="en-US" dirty="0" err="1"/>
              <a:t>esperienze</a:t>
            </a:r>
            <a:endParaRPr lang="en-GB" altLang="en-US" dirty="0"/>
          </a:p>
        </p:txBody>
      </p:sp>
      <p:sp>
        <p:nvSpPr>
          <p:cNvPr id="336899" name="Segnaposto contenuto 2"/>
          <p:cNvSpPr>
            <a:spLocks noGrp="1"/>
          </p:cNvSpPr>
          <p:nvPr>
            <p:ph idx="1"/>
          </p:nvPr>
        </p:nvSpPr>
        <p:spPr>
          <a:xfrm>
            <a:off x="457200" y="1417637"/>
            <a:ext cx="8229600" cy="4987603"/>
          </a:xfrm>
        </p:spPr>
        <p:txBody>
          <a:bodyPr/>
          <a:lstStyle/>
          <a:p>
            <a:r>
              <a:rPr lang="it-IT" altLang="en-US" dirty="0" err="1"/>
              <a:t>Wehkamp</a:t>
            </a:r>
            <a:r>
              <a:rPr lang="it-IT" altLang="en-US" dirty="0"/>
              <a:t> U et al</a:t>
            </a:r>
          </a:p>
          <a:p>
            <a:r>
              <a:rPr lang="en-US" altLang="en-US" sz="2400" dirty="0"/>
              <a:t>18 </a:t>
            </a:r>
            <a:r>
              <a:rPr lang="en-US" altLang="en-US" sz="2400" dirty="0" err="1"/>
              <a:t>pz</a:t>
            </a:r>
            <a:r>
              <a:rPr lang="en-US" altLang="en-US" sz="2400" dirty="0"/>
              <a:t> </a:t>
            </a:r>
            <a:r>
              <a:rPr lang="en-US" altLang="en-US" sz="2400" dirty="0" err="1"/>
              <a:t>trattati</a:t>
            </a:r>
            <a:r>
              <a:rPr lang="en-US" altLang="en-US" sz="2400" dirty="0"/>
              <a:t> </a:t>
            </a:r>
          </a:p>
          <a:p>
            <a:r>
              <a:rPr lang="en-US" altLang="en-US" sz="2400" b="1" dirty="0"/>
              <a:t>15/18 </a:t>
            </a:r>
            <a:r>
              <a:rPr lang="en-US" altLang="en-US" sz="2400" b="1" dirty="0" err="1"/>
              <a:t>pluritrattati</a:t>
            </a:r>
            <a:r>
              <a:rPr lang="en-US" altLang="en-US" sz="2400" b="1" dirty="0"/>
              <a:t> </a:t>
            </a:r>
          </a:p>
          <a:p>
            <a:r>
              <a:rPr lang="en-US" altLang="en-US" sz="2400" b="1" dirty="0"/>
              <a:t>11 </a:t>
            </a:r>
            <a:r>
              <a:rPr lang="en-US" altLang="en-US" sz="2400" b="1" dirty="0" err="1"/>
              <a:t>pazienti</a:t>
            </a:r>
            <a:r>
              <a:rPr lang="en-US" altLang="en-US" sz="2400" b="1" dirty="0"/>
              <a:t> con schema “ad </a:t>
            </a:r>
            <a:r>
              <a:rPr lang="en-US" altLang="en-US" sz="2400" b="1" dirty="0" err="1"/>
              <a:t>intensità</a:t>
            </a:r>
            <a:r>
              <a:rPr lang="en-US" altLang="en-US" sz="2400" b="1" dirty="0"/>
              <a:t> </a:t>
            </a:r>
            <a:r>
              <a:rPr lang="en-US" altLang="en-US" sz="2400" b="1" dirty="0" err="1"/>
              <a:t>ridotta</a:t>
            </a:r>
            <a:r>
              <a:rPr lang="en-US" altLang="en-US" sz="2400" b="1" dirty="0"/>
              <a:t>”</a:t>
            </a:r>
          </a:p>
          <a:p>
            <a:r>
              <a:rPr lang="en-US" altLang="en-US" sz="2400" dirty="0"/>
              <a:t>↓ m SWAT da 4 a 0.75</a:t>
            </a:r>
          </a:p>
          <a:p>
            <a:r>
              <a:rPr lang="en-US" altLang="en-US" sz="2400" dirty="0"/>
              <a:t>16 CR</a:t>
            </a:r>
          </a:p>
          <a:p>
            <a:endParaRPr lang="en-US" altLang="en-US" sz="2400" dirty="0"/>
          </a:p>
        </p:txBody>
      </p:sp>
    </p:spTree>
    <p:extLst>
      <p:ext uri="{BB962C8B-B14F-4D97-AF65-F5344CB8AC3E}">
        <p14:creationId xmlns:p14="http://schemas.microsoft.com/office/powerpoint/2010/main" val="1116994623"/>
      </p:ext>
    </p:extLst>
  </p:cSld>
  <p:clrMapOvr>
    <a:masterClrMapping/>
  </p:clrMapOvr>
  <p:transition spd="slow">
    <p:strips dir="ru"/>
  </p:transition>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72D3E66-D883-D185-488D-6C5F2A0B1B29}"/>
              </a:ext>
            </a:extLst>
          </p:cNvPr>
          <p:cNvPicPr>
            <a:picLocks noChangeAspect="1"/>
          </p:cNvPicPr>
          <p:nvPr/>
        </p:nvPicPr>
        <p:blipFill>
          <a:blip r:embed="rId2">
            <a:lum contrast="20000"/>
          </a:blip>
          <a:stretch>
            <a:fillRect/>
          </a:stretch>
        </p:blipFill>
        <p:spPr>
          <a:xfrm>
            <a:off x="3491880" y="202372"/>
            <a:ext cx="5499382" cy="6250964"/>
          </a:xfrm>
          <a:prstGeom prst="rect">
            <a:avLst/>
          </a:prstGeom>
        </p:spPr>
      </p:pic>
      <p:pic>
        <p:nvPicPr>
          <p:cNvPr id="5" name="Immagine 4">
            <a:extLst>
              <a:ext uri="{FF2B5EF4-FFF2-40B4-BE49-F238E27FC236}">
                <a16:creationId xmlns:a16="http://schemas.microsoft.com/office/drawing/2014/main" id="{89D5045C-5341-CE07-2C8F-9E9BF2AF53D8}"/>
              </a:ext>
            </a:extLst>
          </p:cNvPr>
          <p:cNvPicPr>
            <a:picLocks noChangeAspect="1"/>
          </p:cNvPicPr>
          <p:nvPr/>
        </p:nvPicPr>
        <p:blipFill>
          <a:blip r:embed="rId3">
            <a:lum bright="-20000" contrast="40000"/>
          </a:blip>
          <a:stretch>
            <a:fillRect/>
          </a:stretch>
        </p:blipFill>
        <p:spPr>
          <a:xfrm>
            <a:off x="179512" y="188640"/>
            <a:ext cx="3038658" cy="1391074"/>
          </a:xfrm>
          <a:prstGeom prst="rect">
            <a:avLst/>
          </a:prstGeom>
        </p:spPr>
      </p:pic>
      <p:pic>
        <p:nvPicPr>
          <p:cNvPr id="7" name="Immagine 6">
            <a:extLst>
              <a:ext uri="{FF2B5EF4-FFF2-40B4-BE49-F238E27FC236}">
                <a16:creationId xmlns:a16="http://schemas.microsoft.com/office/drawing/2014/main" id="{619B3C4F-A7E5-3601-0CD1-F12F489DF9BF}"/>
              </a:ext>
            </a:extLst>
          </p:cNvPr>
          <p:cNvPicPr>
            <a:picLocks noChangeAspect="1"/>
          </p:cNvPicPr>
          <p:nvPr/>
        </p:nvPicPr>
        <p:blipFill>
          <a:blip r:embed="rId4">
            <a:lum bright="-20000" contrast="40000"/>
          </a:blip>
          <a:stretch>
            <a:fillRect/>
          </a:stretch>
        </p:blipFill>
        <p:spPr>
          <a:xfrm>
            <a:off x="181834" y="5589240"/>
            <a:ext cx="2781836" cy="792051"/>
          </a:xfrm>
          <a:prstGeom prst="rect">
            <a:avLst/>
          </a:prstGeom>
        </p:spPr>
      </p:pic>
    </p:spTree>
    <p:extLst>
      <p:ext uri="{BB962C8B-B14F-4D97-AF65-F5344CB8AC3E}">
        <p14:creationId xmlns:p14="http://schemas.microsoft.com/office/powerpoint/2010/main" val="389271950"/>
      </p:ext>
    </p:extLst>
  </p:cSld>
  <p:clrMapOvr>
    <a:masterClrMapping/>
  </p:clrMapOvr>
  <p:transition spd="slow">
    <p:strips dir="ru"/>
  </p:transition>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Titolo 1"/>
          <p:cNvSpPr>
            <a:spLocks noGrp="1"/>
          </p:cNvSpPr>
          <p:nvPr>
            <p:ph type="title"/>
          </p:nvPr>
        </p:nvSpPr>
        <p:spPr>
          <a:xfrm>
            <a:off x="457200" y="274638"/>
            <a:ext cx="8229600" cy="1143000"/>
          </a:xfrm>
        </p:spPr>
        <p:txBody>
          <a:bodyPr wrap="square" anchor="ctr">
            <a:normAutofit/>
          </a:bodyPr>
          <a:lstStyle/>
          <a:p>
            <a:r>
              <a:rPr lang="en-GB" altLang="en-US" dirty="0" err="1"/>
              <a:t>Altre</a:t>
            </a:r>
            <a:r>
              <a:rPr lang="en-GB" altLang="en-US" dirty="0"/>
              <a:t> </a:t>
            </a:r>
            <a:r>
              <a:rPr lang="en-GB" altLang="en-US" dirty="0" err="1"/>
              <a:t>esperienze</a:t>
            </a:r>
            <a:endParaRPr lang="en-GB" altLang="en-US" dirty="0"/>
          </a:p>
        </p:txBody>
      </p:sp>
      <p:sp>
        <p:nvSpPr>
          <p:cNvPr id="336899" name="Segnaposto contenuto 2"/>
          <p:cNvSpPr>
            <a:spLocks noGrp="1"/>
          </p:cNvSpPr>
          <p:nvPr>
            <p:ph sz="half" idx="1"/>
          </p:nvPr>
        </p:nvSpPr>
        <p:spPr>
          <a:xfrm>
            <a:off x="457200" y="1600200"/>
            <a:ext cx="4038600" cy="4525963"/>
          </a:xfrm>
        </p:spPr>
        <p:txBody>
          <a:bodyPr wrap="square" anchor="t">
            <a:normAutofit/>
          </a:bodyPr>
          <a:lstStyle/>
          <a:p>
            <a:pPr>
              <a:lnSpc>
                <a:spcPct val="90000"/>
              </a:lnSpc>
            </a:pPr>
            <a:r>
              <a:rPr lang="it-IT" altLang="en-US" sz="2200" dirty="0" err="1"/>
              <a:t>Sidiropoulou</a:t>
            </a:r>
            <a:r>
              <a:rPr lang="it-IT" altLang="en-US" sz="2200" dirty="0"/>
              <a:t> et al</a:t>
            </a:r>
          </a:p>
          <a:p>
            <a:pPr>
              <a:lnSpc>
                <a:spcPct val="90000"/>
              </a:lnSpc>
            </a:pPr>
            <a:r>
              <a:rPr lang="en-US" altLang="en-US" sz="2200" dirty="0"/>
              <a:t>Primo studio </a:t>
            </a:r>
            <a:r>
              <a:rPr lang="en-US" altLang="en-US" sz="2200" dirty="0" err="1"/>
              <a:t>istologico</a:t>
            </a:r>
            <a:r>
              <a:rPr lang="en-US" altLang="en-US" sz="2200" dirty="0"/>
              <a:t> (bx pre e post CL) </a:t>
            </a:r>
            <a:r>
              <a:rPr lang="en-US" altLang="en-US" sz="2200" dirty="0" err="1"/>
              <a:t>su</a:t>
            </a:r>
            <a:r>
              <a:rPr lang="en-US" altLang="en-US" sz="2200" dirty="0"/>
              <a:t> 13 </a:t>
            </a:r>
            <a:r>
              <a:rPr lang="en-US" altLang="en-US" sz="2200" dirty="0" err="1"/>
              <a:t>pz</a:t>
            </a:r>
            <a:endParaRPr lang="en-US" altLang="en-US" sz="2200" dirty="0"/>
          </a:p>
          <a:p>
            <a:pPr>
              <a:lnSpc>
                <a:spcPct val="90000"/>
              </a:lnSpc>
            </a:pPr>
            <a:r>
              <a:rPr lang="en-US" altLang="en-US" sz="2200" dirty="0"/>
              <a:t>50% </a:t>
            </a:r>
            <a:r>
              <a:rPr lang="en-US" altLang="en-US" sz="2200" dirty="0" err="1"/>
              <a:t>riduzione</a:t>
            </a:r>
            <a:r>
              <a:rPr lang="en-US" altLang="en-US" sz="2200" dirty="0"/>
              <a:t>/ 50% </a:t>
            </a:r>
            <a:r>
              <a:rPr lang="en-US" altLang="en-US" sz="2200" dirty="0" err="1"/>
              <a:t>perdita</a:t>
            </a:r>
            <a:r>
              <a:rPr lang="en-US" altLang="en-US" sz="2200" dirty="0"/>
              <a:t> </a:t>
            </a:r>
            <a:r>
              <a:rPr lang="en-US" altLang="en-US" sz="2200" dirty="0" err="1"/>
              <a:t>dell’epidermotropismo</a:t>
            </a:r>
            <a:endParaRPr lang="en-US" altLang="en-US" sz="2200" dirty="0"/>
          </a:p>
          <a:p>
            <a:pPr>
              <a:lnSpc>
                <a:spcPct val="90000"/>
              </a:lnSpc>
            </a:pPr>
            <a:r>
              <a:rPr lang="en-US" altLang="en-US" sz="2200" dirty="0"/>
              <a:t>69% </a:t>
            </a:r>
            <a:r>
              <a:rPr lang="en-US" altLang="en-US" sz="2200" dirty="0" err="1"/>
              <a:t>riduzione</a:t>
            </a:r>
            <a:r>
              <a:rPr lang="en-US" altLang="en-US" sz="2200" dirty="0"/>
              <a:t> </a:t>
            </a:r>
            <a:r>
              <a:rPr lang="en-US" altLang="en-US" sz="2200" dirty="0" err="1"/>
              <a:t>dell’infiltrato</a:t>
            </a:r>
            <a:r>
              <a:rPr lang="en-US" altLang="en-US" sz="2200" dirty="0"/>
              <a:t> </a:t>
            </a:r>
            <a:r>
              <a:rPr lang="en-US" altLang="en-US" sz="2200" dirty="0" err="1"/>
              <a:t>infiammatorio</a:t>
            </a:r>
            <a:endParaRPr lang="en-US" altLang="en-US" sz="2200" dirty="0"/>
          </a:p>
          <a:p>
            <a:pPr>
              <a:lnSpc>
                <a:spcPct val="90000"/>
              </a:lnSpc>
            </a:pPr>
            <a:r>
              <a:rPr lang="en-US" altLang="en-US" sz="2200" dirty="0"/>
              <a:t>56% </a:t>
            </a:r>
            <a:r>
              <a:rPr lang="en-US" altLang="en-US" sz="2200" dirty="0" err="1"/>
              <a:t>assenza</a:t>
            </a:r>
            <a:r>
              <a:rPr lang="en-US" altLang="en-US" sz="2200" dirty="0"/>
              <a:t> di </a:t>
            </a:r>
            <a:r>
              <a:rPr lang="en-US" altLang="en-US" sz="2200" dirty="0" err="1"/>
              <a:t>TCRγ</a:t>
            </a:r>
            <a:r>
              <a:rPr lang="en-US" altLang="en-US" sz="2200" dirty="0"/>
              <a:t> </a:t>
            </a:r>
            <a:r>
              <a:rPr lang="en-US" altLang="en-US" sz="2200" dirty="0" err="1"/>
              <a:t>alla</a:t>
            </a:r>
            <a:r>
              <a:rPr lang="en-US" altLang="en-US" sz="2200" dirty="0"/>
              <a:t> </a:t>
            </a:r>
            <a:r>
              <a:rPr lang="en-US" altLang="en-US" sz="2200" dirty="0" err="1"/>
              <a:t>seconda</a:t>
            </a:r>
            <a:r>
              <a:rPr lang="en-US" altLang="en-US" sz="2200" dirty="0"/>
              <a:t> bx </a:t>
            </a:r>
          </a:p>
          <a:p>
            <a:pPr>
              <a:lnSpc>
                <a:spcPct val="90000"/>
              </a:lnSpc>
            </a:pPr>
            <a:r>
              <a:rPr lang="en-US" altLang="en-US" sz="2200" dirty="0"/>
              <a:t>ORR a 12 </a:t>
            </a:r>
            <a:r>
              <a:rPr lang="en-US" altLang="en-US" sz="2200" dirty="0" err="1"/>
              <a:t>mesi</a:t>
            </a:r>
            <a:r>
              <a:rPr lang="en-US" altLang="en-US" sz="2200" dirty="0"/>
              <a:t> 61.5%</a:t>
            </a:r>
          </a:p>
          <a:p>
            <a:pPr marL="0" indent="0">
              <a:lnSpc>
                <a:spcPct val="90000"/>
              </a:lnSpc>
              <a:buNone/>
            </a:pPr>
            <a:endParaRPr lang="en-US" altLang="en-US" sz="2200" dirty="0"/>
          </a:p>
          <a:p>
            <a:pPr>
              <a:lnSpc>
                <a:spcPct val="90000"/>
              </a:lnSpc>
            </a:pPr>
            <a:endParaRPr lang="en-US" altLang="en-US" sz="2200" dirty="0"/>
          </a:p>
        </p:txBody>
      </p:sp>
      <p:pic>
        <p:nvPicPr>
          <p:cNvPr id="3" name="Immagine 2">
            <a:extLst>
              <a:ext uri="{FF2B5EF4-FFF2-40B4-BE49-F238E27FC236}">
                <a16:creationId xmlns:a16="http://schemas.microsoft.com/office/drawing/2014/main" id="{869843A6-B793-5136-97E1-A82FBFA52084}"/>
              </a:ext>
            </a:extLst>
          </p:cNvPr>
          <p:cNvPicPr>
            <a:picLocks noChangeAspect="1"/>
          </p:cNvPicPr>
          <p:nvPr/>
        </p:nvPicPr>
        <p:blipFill>
          <a:blip r:embed="rId2">
            <a:lum bright="-20000" contrast="40000"/>
          </a:blip>
          <a:stretch>
            <a:fillRect/>
          </a:stretch>
        </p:blipFill>
        <p:spPr>
          <a:xfrm>
            <a:off x="4648200" y="2751718"/>
            <a:ext cx="4038600" cy="2222926"/>
          </a:xfrm>
          <a:prstGeom prst="rect">
            <a:avLst/>
          </a:prstGeom>
          <a:noFill/>
        </p:spPr>
      </p:pic>
    </p:spTree>
    <p:extLst>
      <p:ext uri="{BB962C8B-B14F-4D97-AF65-F5344CB8AC3E}">
        <p14:creationId xmlns:p14="http://schemas.microsoft.com/office/powerpoint/2010/main" val="3647974271"/>
      </p:ext>
    </p:extLst>
  </p:cSld>
  <p:clrMapOvr>
    <a:masterClrMapping/>
  </p:clrMapOvr>
  <p:transition spd="slow">
    <p:strips dir="ru"/>
  </p:transition>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Titolo 1"/>
          <p:cNvSpPr>
            <a:spLocks noGrp="1"/>
          </p:cNvSpPr>
          <p:nvPr>
            <p:ph type="title"/>
          </p:nvPr>
        </p:nvSpPr>
        <p:spPr/>
        <p:txBody>
          <a:bodyPr/>
          <a:lstStyle/>
          <a:p>
            <a:r>
              <a:rPr lang="en-GB" altLang="en-US"/>
              <a:t>Mecloretamina in gel</a:t>
            </a:r>
          </a:p>
        </p:txBody>
      </p:sp>
      <p:sp>
        <p:nvSpPr>
          <p:cNvPr id="336899" name="Segnaposto contenuto 2"/>
          <p:cNvSpPr>
            <a:spLocks noGrp="1"/>
          </p:cNvSpPr>
          <p:nvPr>
            <p:ph idx="1"/>
          </p:nvPr>
        </p:nvSpPr>
        <p:spPr>
          <a:xfrm>
            <a:off x="457200" y="1600200"/>
            <a:ext cx="8229600" cy="4983162"/>
          </a:xfrm>
        </p:spPr>
        <p:txBody>
          <a:bodyPr/>
          <a:lstStyle/>
          <a:p>
            <a:r>
              <a:rPr lang="en-GB" altLang="en-US" dirty="0"/>
              <a:t>Safety</a:t>
            </a:r>
          </a:p>
          <a:p>
            <a:r>
              <a:rPr lang="en-GB" altLang="en-US" sz="2800" dirty="0" err="1"/>
              <a:t>Alcuni</a:t>
            </a:r>
            <a:r>
              <a:rPr lang="en-GB" altLang="en-US" sz="2800" dirty="0"/>
              <a:t> AEs </a:t>
            </a:r>
            <a:r>
              <a:rPr lang="en-GB" altLang="en-US" sz="2800" dirty="0" err="1"/>
              <a:t>severi</a:t>
            </a:r>
            <a:r>
              <a:rPr lang="en-GB" altLang="en-US" sz="2800" dirty="0"/>
              <a:t> (</a:t>
            </a:r>
            <a:r>
              <a:rPr lang="en-GB" altLang="en-US" sz="2800" dirty="0" err="1"/>
              <a:t>orticaria</a:t>
            </a:r>
            <a:r>
              <a:rPr lang="en-GB" altLang="en-US" sz="2800" dirty="0"/>
              <a:t>, </a:t>
            </a:r>
            <a:r>
              <a:rPr lang="en-GB" altLang="en-US" sz="2800" dirty="0" err="1"/>
              <a:t>anafilassi</a:t>
            </a:r>
            <a:r>
              <a:rPr lang="en-GB" altLang="en-US" sz="2800" dirty="0"/>
              <a:t>): </a:t>
            </a:r>
            <a:r>
              <a:rPr lang="en-GB" altLang="en-US" sz="2800" dirty="0" err="1"/>
              <a:t>rari</a:t>
            </a:r>
            <a:r>
              <a:rPr lang="en-GB" altLang="en-US" sz="2800" dirty="0"/>
              <a:t> </a:t>
            </a:r>
            <a:r>
              <a:rPr lang="en-GB" altLang="en-US" sz="2800" dirty="0" err="1"/>
              <a:t>nel</a:t>
            </a:r>
            <a:r>
              <a:rPr lang="en-GB" altLang="en-US" sz="2800" dirty="0"/>
              <a:t> trial 201</a:t>
            </a:r>
          </a:p>
          <a:p>
            <a:r>
              <a:rPr lang="en-GB" altLang="en-US" sz="2800" dirty="0" err="1"/>
              <a:t>Maggiormente</a:t>
            </a:r>
            <a:r>
              <a:rPr lang="en-GB" altLang="en-US" sz="2800" dirty="0"/>
              <a:t> </a:t>
            </a:r>
            <a:r>
              <a:rPr lang="en-GB" altLang="en-US" sz="2800" dirty="0" err="1"/>
              <a:t>lievi</a:t>
            </a:r>
            <a:r>
              <a:rPr lang="en-GB" altLang="en-US" sz="2800" dirty="0"/>
              <a:t> (</a:t>
            </a:r>
            <a:r>
              <a:rPr lang="en-GB" altLang="en-US" sz="2800" dirty="0" err="1"/>
              <a:t>eritema</a:t>
            </a:r>
            <a:r>
              <a:rPr lang="en-GB" altLang="en-US" sz="2800" dirty="0"/>
              <a:t>, </a:t>
            </a:r>
            <a:r>
              <a:rPr lang="en-GB" altLang="en-US" sz="2800" dirty="0" err="1"/>
              <a:t>irritazione</a:t>
            </a:r>
            <a:r>
              <a:rPr lang="en-GB" altLang="en-US" sz="2800" dirty="0"/>
              <a:t> e </a:t>
            </a:r>
            <a:r>
              <a:rPr lang="en-GB" altLang="en-US" sz="2800" dirty="0" err="1"/>
              <a:t>iperpigmentazione</a:t>
            </a:r>
            <a:r>
              <a:rPr lang="en-GB" altLang="en-US" sz="2800" dirty="0"/>
              <a:t>) </a:t>
            </a:r>
            <a:r>
              <a:rPr lang="en-GB" altLang="en-US" sz="2800" dirty="0" err="1"/>
              <a:t>simili</a:t>
            </a:r>
            <a:r>
              <a:rPr lang="en-GB" altLang="en-US" sz="2800" dirty="0"/>
              <a:t> </a:t>
            </a:r>
            <a:r>
              <a:rPr lang="en-GB" altLang="en-US" sz="2800" dirty="0" err="1"/>
              <a:t>nel</a:t>
            </a:r>
            <a:r>
              <a:rPr lang="en-GB" altLang="en-US" sz="2800" dirty="0"/>
              <a:t> trial 201 e 202 (no </a:t>
            </a:r>
            <a:r>
              <a:rPr lang="en-GB" altLang="en-US" sz="2800" dirty="0" err="1"/>
              <a:t>concentrazione</a:t>
            </a:r>
            <a:r>
              <a:rPr lang="en-GB" altLang="en-US" sz="2800" dirty="0"/>
              <a:t> </a:t>
            </a:r>
            <a:r>
              <a:rPr lang="en-GB" altLang="en-US" sz="2800" dirty="0" err="1"/>
              <a:t>dipendente</a:t>
            </a:r>
            <a:r>
              <a:rPr lang="en-GB" altLang="en-US" sz="2800" dirty="0"/>
              <a:t>)</a:t>
            </a:r>
          </a:p>
          <a:p>
            <a:r>
              <a:rPr lang="en-GB" altLang="en-US" sz="2800" dirty="0" err="1"/>
              <a:t>Ezcema</a:t>
            </a:r>
            <a:r>
              <a:rPr lang="en-GB" altLang="en-US" sz="2800" dirty="0"/>
              <a:t> da </a:t>
            </a:r>
            <a:r>
              <a:rPr lang="en-GB" altLang="en-US" sz="2800" dirty="0" err="1"/>
              <a:t>contatto</a:t>
            </a:r>
            <a:r>
              <a:rPr lang="en-GB" altLang="en-US" sz="2800" dirty="0"/>
              <a:t> 10-40% </a:t>
            </a:r>
            <a:r>
              <a:rPr lang="en-GB" altLang="en-US" sz="2800" dirty="0" err="1"/>
              <a:t>pazienti</a:t>
            </a:r>
            <a:endParaRPr lang="en-GB" altLang="en-US" sz="2800" dirty="0"/>
          </a:p>
          <a:p>
            <a:r>
              <a:rPr lang="en-GB" altLang="en-US" sz="2800" dirty="0"/>
              <a:t>Nel trial </a:t>
            </a:r>
            <a:r>
              <a:rPr lang="en-GB" altLang="en-US" sz="2800" dirty="0" err="1"/>
              <a:t>PROVe</a:t>
            </a:r>
            <a:r>
              <a:rPr lang="en-GB" altLang="en-US" sz="2800" dirty="0"/>
              <a:t> AEs </a:t>
            </a:r>
            <a:r>
              <a:rPr lang="en-GB" altLang="en-US" sz="2800" dirty="0" err="1"/>
              <a:t>meno</a:t>
            </a:r>
            <a:r>
              <a:rPr lang="en-GB" altLang="en-US" sz="2800" dirty="0"/>
              <a:t> </a:t>
            </a:r>
            <a:r>
              <a:rPr lang="en-GB" altLang="en-US" sz="2800" dirty="0" err="1"/>
              <a:t>frequenti</a:t>
            </a:r>
            <a:r>
              <a:rPr lang="en-GB" altLang="en-US" sz="2800" dirty="0"/>
              <a:t> per via </a:t>
            </a:r>
            <a:r>
              <a:rPr lang="en-GB" altLang="en-US" sz="2800" dirty="0" err="1"/>
              <a:t>dell’associazione</a:t>
            </a:r>
            <a:r>
              <a:rPr lang="en-GB" altLang="en-US" sz="2800" dirty="0"/>
              <a:t> con lo </a:t>
            </a:r>
            <a:r>
              <a:rPr lang="en-GB" altLang="en-US" sz="2800" dirty="0" err="1"/>
              <a:t>steriode</a:t>
            </a:r>
            <a:r>
              <a:rPr lang="en-GB" altLang="en-US" sz="2800" dirty="0"/>
              <a:t> </a:t>
            </a:r>
            <a:r>
              <a:rPr lang="en-GB" altLang="en-US" sz="2800" dirty="0" err="1"/>
              <a:t>topico</a:t>
            </a:r>
            <a:endParaRPr lang="en-GB" altLang="en-US" sz="2800" dirty="0"/>
          </a:p>
          <a:p>
            <a:endParaRPr lang="en-GB" altLang="en-US" dirty="0"/>
          </a:p>
        </p:txBody>
      </p:sp>
    </p:spTree>
    <p:extLst>
      <p:ext uri="{BB962C8B-B14F-4D97-AF65-F5344CB8AC3E}">
        <p14:creationId xmlns:p14="http://schemas.microsoft.com/office/powerpoint/2010/main" val="3269594658"/>
      </p:ext>
    </p:extLst>
  </p:cSld>
  <p:clrMapOvr>
    <a:masterClrMapping/>
  </p:clrMapOvr>
  <p:transition spd="slow">
    <p:strips dir="ru"/>
  </p:transition>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Titolo 1"/>
          <p:cNvSpPr>
            <a:spLocks noGrp="1"/>
          </p:cNvSpPr>
          <p:nvPr>
            <p:ph type="title"/>
          </p:nvPr>
        </p:nvSpPr>
        <p:spPr/>
        <p:txBody>
          <a:bodyPr/>
          <a:lstStyle/>
          <a:p>
            <a:r>
              <a:rPr lang="en-GB" altLang="en-US"/>
              <a:t>Mecloretamina in gel</a:t>
            </a:r>
          </a:p>
        </p:txBody>
      </p:sp>
      <p:sp>
        <p:nvSpPr>
          <p:cNvPr id="336899" name="Segnaposto contenuto 2"/>
          <p:cNvSpPr>
            <a:spLocks noGrp="1"/>
          </p:cNvSpPr>
          <p:nvPr>
            <p:ph idx="1"/>
          </p:nvPr>
        </p:nvSpPr>
        <p:spPr>
          <a:xfrm>
            <a:off x="457200" y="1600200"/>
            <a:ext cx="8229600" cy="4983162"/>
          </a:xfrm>
        </p:spPr>
        <p:txBody>
          <a:bodyPr/>
          <a:lstStyle/>
          <a:p>
            <a:r>
              <a:rPr lang="en-GB" altLang="en-US" sz="2400" dirty="0"/>
              <a:t>Il trial </a:t>
            </a:r>
            <a:r>
              <a:rPr lang="en-US" altLang="en-US" sz="2400" dirty="0"/>
              <a:t>Mechlorethamine Induced Contact Dermatitis Avoidance Study (MIDAS; NCT03380026) ha </a:t>
            </a:r>
            <a:r>
              <a:rPr lang="en-US" altLang="en-US" sz="2400" dirty="0" err="1"/>
              <a:t>dimostrato</a:t>
            </a:r>
            <a:r>
              <a:rPr lang="en-US" altLang="en-US" sz="2400" dirty="0"/>
              <a:t> </a:t>
            </a:r>
            <a:r>
              <a:rPr lang="en-US" altLang="en-US" sz="2400" dirty="0" err="1"/>
              <a:t>una</a:t>
            </a:r>
            <a:r>
              <a:rPr lang="en-US" altLang="en-US" sz="2400" dirty="0"/>
              <a:t> </a:t>
            </a:r>
            <a:r>
              <a:rPr lang="en-US" altLang="en-US" sz="2400" dirty="0" err="1"/>
              <a:t>maggiore</a:t>
            </a:r>
            <a:r>
              <a:rPr lang="en-US" altLang="en-US" sz="2400" dirty="0"/>
              <a:t> </a:t>
            </a:r>
            <a:r>
              <a:rPr lang="en-US" altLang="en-US" sz="2400" dirty="0" err="1"/>
              <a:t>frequenza</a:t>
            </a:r>
            <a:r>
              <a:rPr lang="en-US" altLang="en-US" sz="2400" dirty="0"/>
              <a:t> di ACD rispetto alle irritative</a:t>
            </a:r>
          </a:p>
          <a:p>
            <a:r>
              <a:rPr lang="en-US" altLang="en-US" sz="2400" dirty="0"/>
              <a:t>In </a:t>
            </a:r>
            <a:r>
              <a:rPr lang="en-US" altLang="en-US" sz="2400" dirty="0" err="1"/>
              <a:t>molti</a:t>
            </a:r>
            <a:r>
              <a:rPr lang="en-US" altLang="en-US" sz="2400" dirty="0"/>
              <a:t> </a:t>
            </a:r>
            <a:r>
              <a:rPr lang="en-US" altLang="en-US" sz="2400" dirty="0" err="1"/>
              <a:t>casi</a:t>
            </a:r>
            <a:r>
              <a:rPr lang="en-US" altLang="en-US" sz="2400" dirty="0"/>
              <a:t> il </a:t>
            </a:r>
            <a:r>
              <a:rPr lang="en-US" altLang="en-US" sz="2400" dirty="0" err="1"/>
              <a:t>paziente</a:t>
            </a:r>
            <a:r>
              <a:rPr lang="en-US" altLang="en-US" sz="2400" dirty="0"/>
              <a:t> </a:t>
            </a:r>
            <a:r>
              <a:rPr lang="en-US" altLang="en-US" sz="2400" dirty="0" err="1"/>
              <a:t>comunque</a:t>
            </a:r>
            <a:r>
              <a:rPr lang="en-US" altLang="en-US" sz="2400" dirty="0"/>
              <a:t> </a:t>
            </a:r>
            <a:r>
              <a:rPr lang="en-US" altLang="en-US" sz="2400" dirty="0" err="1"/>
              <a:t>riesce</a:t>
            </a:r>
            <a:r>
              <a:rPr lang="en-US" altLang="en-US" sz="2400" dirty="0"/>
              <a:t> a </a:t>
            </a:r>
            <a:r>
              <a:rPr lang="en-US" altLang="en-US" sz="2400" dirty="0" err="1"/>
              <a:t>continuare</a:t>
            </a:r>
            <a:r>
              <a:rPr lang="en-US" altLang="en-US" sz="2400" dirty="0"/>
              <a:t> </a:t>
            </a:r>
            <a:r>
              <a:rPr lang="en-US" altLang="en-US" sz="2400" dirty="0" err="1"/>
              <a:t>l’applicazione</a:t>
            </a:r>
            <a:r>
              <a:rPr lang="en-US" altLang="en-US" sz="2400" dirty="0"/>
              <a:t> </a:t>
            </a:r>
            <a:r>
              <a:rPr lang="en-US" altLang="en-US" sz="2400" dirty="0" err="1"/>
              <a:t>della</a:t>
            </a:r>
            <a:r>
              <a:rPr lang="en-US" altLang="en-US" sz="2400" dirty="0"/>
              <a:t> CL</a:t>
            </a:r>
          </a:p>
          <a:p>
            <a:r>
              <a:rPr lang="en-US" altLang="en-US" sz="2400" dirty="0" err="1"/>
              <a:t>Eventuale</a:t>
            </a:r>
            <a:r>
              <a:rPr lang="en-US" altLang="en-US" sz="2400" dirty="0"/>
              <a:t> </a:t>
            </a:r>
            <a:r>
              <a:rPr lang="en-US" altLang="en-US" sz="2400" dirty="0" err="1"/>
              <a:t>associazione</a:t>
            </a:r>
            <a:r>
              <a:rPr lang="en-US" altLang="en-US" sz="2400" dirty="0"/>
              <a:t> con </a:t>
            </a:r>
            <a:r>
              <a:rPr lang="en-US" altLang="en-US" sz="2400" dirty="0" err="1"/>
              <a:t>steroide</a:t>
            </a:r>
            <a:r>
              <a:rPr lang="en-US" altLang="en-US" sz="2400" dirty="0"/>
              <a:t> utile (?)</a:t>
            </a:r>
          </a:p>
          <a:p>
            <a:r>
              <a:rPr lang="en-US" altLang="en-US" sz="2400" dirty="0"/>
              <a:t>In </a:t>
            </a:r>
            <a:r>
              <a:rPr lang="en-US" altLang="en-US" sz="2400" dirty="0" err="1"/>
              <a:t>caso</a:t>
            </a:r>
            <a:r>
              <a:rPr lang="en-US" altLang="en-US" sz="2400" dirty="0"/>
              <a:t> di ICD: restart o </a:t>
            </a:r>
            <a:r>
              <a:rPr lang="en-US" altLang="en-US" sz="2400" dirty="0" err="1"/>
              <a:t>riduzione</a:t>
            </a:r>
            <a:r>
              <a:rPr lang="en-US" altLang="en-US" sz="2400" dirty="0"/>
              <a:t> </a:t>
            </a:r>
            <a:r>
              <a:rPr lang="en-US" altLang="en-US" sz="2400" dirty="0" err="1"/>
              <a:t>della</a:t>
            </a:r>
            <a:r>
              <a:rPr lang="en-US" altLang="en-US" sz="2400" dirty="0"/>
              <a:t> </a:t>
            </a:r>
            <a:r>
              <a:rPr lang="en-US" altLang="en-US" sz="2400" dirty="0" err="1"/>
              <a:t>frequenza</a:t>
            </a:r>
            <a:r>
              <a:rPr lang="en-US" altLang="en-US" sz="2400" dirty="0"/>
              <a:t> di </a:t>
            </a:r>
            <a:r>
              <a:rPr lang="en-US" altLang="en-US" sz="2400" dirty="0" err="1"/>
              <a:t>applicazione</a:t>
            </a:r>
            <a:endParaRPr lang="en-US" altLang="en-US" sz="2400" dirty="0"/>
          </a:p>
          <a:p>
            <a:r>
              <a:rPr lang="en-US" altLang="en-US" sz="2400" dirty="0"/>
              <a:t>ACD </a:t>
            </a:r>
            <a:r>
              <a:rPr lang="en-US" altLang="en-US" sz="2400" dirty="0" err="1"/>
              <a:t>si</a:t>
            </a:r>
            <a:r>
              <a:rPr lang="en-US" altLang="en-US" sz="2400" dirty="0"/>
              <a:t> </a:t>
            </a:r>
            <a:r>
              <a:rPr lang="en-US" altLang="en-US" sz="2400" dirty="0" err="1"/>
              <a:t>sviluppa</a:t>
            </a:r>
            <a:r>
              <a:rPr lang="en-US" altLang="en-US" sz="2400" dirty="0"/>
              <a:t> dopo 2-4 </a:t>
            </a:r>
            <a:r>
              <a:rPr lang="en-US" altLang="en-US" sz="2400" dirty="0" err="1"/>
              <a:t>settimane</a:t>
            </a:r>
            <a:r>
              <a:rPr lang="en-US" altLang="en-US" sz="2400" dirty="0"/>
              <a:t> </a:t>
            </a:r>
            <a:r>
              <a:rPr lang="en-US" altLang="en-US" sz="2400" dirty="0" err="1"/>
              <a:t>dall’inizio</a:t>
            </a:r>
            <a:r>
              <a:rPr lang="en-US" altLang="en-US" sz="2400" dirty="0"/>
              <a:t> </a:t>
            </a:r>
            <a:r>
              <a:rPr lang="en-US" altLang="en-US" sz="2400" dirty="0" err="1"/>
              <a:t>della</a:t>
            </a:r>
            <a:r>
              <a:rPr lang="en-US" altLang="en-US" sz="2400" dirty="0"/>
              <a:t> </a:t>
            </a:r>
            <a:r>
              <a:rPr lang="en-US" altLang="en-US" sz="2400" dirty="0" err="1"/>
              <a:t>tp</a:t>
            </a:r>
            <a:r>
              <a:rPr lang="en-US" altLang="en-US" sz="2400" dirty="0"/>
              <a:t> </a:t>
            </a:r>
          </a:p>
          <a:p>
            <a:r>
              <a:rPr lang="en-US" altLang="en-US" sz="2400" dirty="0"/>
              <a:t>La </a:t>
            </a:r>
            <a:r>
              <a:rPr lang="en-US" altLang="en-US" sz="2400" dirty="0" err="1"/>
              <a:t>riduzione</a:t>
            </a:r>
            <a:r>
              <a:rPr lang="en-US" altLang="en-US" sz="2400" dirty="0"/>
              <a:t> del </a:t>
            </a:r>
            <a:r>
              <a:rPr lang="en-US" altLang="en-US" sz="2400" dirty="0" err="1"/>
              <a:t>numero</a:t>
            </a:r>
            <a:r>
              <a:rPr lang="en-US" altLang="en-US" sz="2400" dirty="0"/>
              <a:t> di </a:t>
            </a:r>
            <a:r>
              <a:rPr lang="en-US" altLang="en-US" sz="2400" dirty="0" err="1"/>
              <a:t>applicazioni</a:t>
            </a:r>
            <a:r>
              <a:rPr lang="en-US" altLang="en-US" sz="2400" dirty="0"/>
              <a:t> </a:t>
            </a:r>
            <a:r>
              <a:rPr lang="en-US" altLang="en-US" sz="2400" dirty="0" err="1"/>
              <a:t>sembra</a:t>
            </a:r>
            <a:r>
              <a:rPr lang="en-US" altLang="en-US" sz="2400" dirty="0"/>
              <a:t> </a:t>
            </a:r>
            <a:r>
              <a:rPr lang="en-US" altLang="en-US" sz="2400" dirty="0" err="1"/>
              <a:t>evitare</a:t>
            </a:r>
            <a:r>
              <a:rPr lang="en-US" altLang="en-US" sz="2400" dirty="0"/>
              <a:t> la </a:t>
            </a:r>
            <a:r>
              <a:rPr lang="en-US" altLang="en-US" sz="2400" dirty="0" err="1"/>
              <a:t>necessità</a:t>
            </a:r>
            <a:r>
              <a:rPr lang="en-US" altLang="en-US" sz="2400" dirty="0"/>
              <a:t> di </a:t>
            </a:r>
            <a:r>
              <a:rPr lang="en-US" altLang="en-US" sz="2400" dirty="0" err="1"/>
              <a:t>sospendere</a:t>
            </a:r>
            <a:r>
              <a:rPr lang="en-US" altLang="en-US" sz="2400" dirty="0"/>
              <a:t> la </a:t>
            </a:r>
            <a:r>
              <a:rPr lang="en-US" altLang="en-US" sz="2400" dirty="0" err="1"/>
              <a:t>tp</a:t>
            </a:r>
            <a:endParaRPr lang="en-US" altLang="en-US" sz="2400" dirty="0"/>
          </a:p>
          <a:p>
            <a:endParaRPr lang="en-GB" altLang="en-US" sz="2800" dirty="0"/>
          </a:p>
          <a:p>
            <a:endParaRPr lang="en-GB" altLang="en-US" dirty="0"/>
          </a:p>
        </p:txBody>
      </p:sp>
    </p:spTree>
    <p:extLst>
      <p:ext uri="{BB962C8B-B14F-4D97-AF65-F5344CB8AC3E}">
        <p14:creationId xmlns:p14="http://schemas.microsoft.com/office/powerpoint/2010/main" val="344261384"/>
      </p:ext>
    </p:extLst>
  </p:cSld>
  <p:clrMapOvr>
    <a:masterClrMapping/>
  </p:clrMapOvr>
  <p:transition spd="slow">
    <p:strips dir="ru"/>
  </p:transition>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Titolo 1"/>
          <p:cNvSpPr>
            <a:spLocks noGrp="1"/>
          </p:cNvSpPr>
          <p:nvPr>
            <p:ph type="title"/>
          </p:nvPr>
        </p:nvSpPr>
        <p:spPr/>
        <p:txBody>
          <a:bodyPr/>
          <a:lstStyle/>
          <a:p>
            <a:r>
              <a:rPr lang="en-GB" altLang="en-US"/>
              <a:t>Mecloretamina in gel</a:t>
            </a:r>
          </a:p>
        </p:txBody>
      </p:sp>
      <p:sp>
        <p:nvSpPr>
          <p:cNvPr id="336899" name="Segnaposto contenuto 2"/>
          <p:cNvSpPr>
            <a:spLocks noGrp="1"/>
          </p:cNvSpPr>
          <p:nvPr>
            <p:ph idx="1"/>
          </p:nvPr>
        </p:nvSpPr>
        <p:spPr>
          <a:xfrm>
            <a:off x="457200" y="1600200"/>
            <a:ext cx="8229600" cy="4983162"/>
          </a:xfrm>
        </p:spPr>
        <p:txBody>
          <a:bodyPr/>
          <a:lstStyle/>
          <a:p>
            <a:r>
              <a:rPr lang="it-IT" altLang="en-US" sz="2400" dirty="0"/>
              <a:t>NB sia il trial 202 che lo studio della </a:t>
            </a:r>
            <a:r>
              <a:rPr lang="it-IT" altLang="en-US" sz="2400" dirty="0" err="1"/>
              <a:t>Wehkamp</a:t>
            </a:r>
            <a:r>
              <a:rPr lang="it-IT" altLang="en-US" sz="2400" dirty="0"/>
              <a:t> sembrano indicare una correlazione positiva fra sviluppo di dermatite e risposta clinica</a:t>
            </a:r>
          </a:p>
          <a:p>
            <a:r>
              <a:rPr lang="it-IT" altLang="en-US" sz="2400" dirty="0"/>
              <a:t>Analogia con quanto avviene fra sviluppo di dermatite e risposta con EGRF nel ca intestinale o fra </a:t>
            </a:r>
            <a:r>
              <a:rPr lang="it-IT" altLang="en-US" sz="2400" dirty="0" err="1"/>
              <a:t>Mogamulizumab</a:t>
            </a:r>
            <a:r>
              <a:rPr lang="it-IT" altLang="en-US" sz="2400" dirty="0"/>
              <a:t> e SS/MF con lo sviluppo dei MAR</a:t>
            </a:r>
          </a:p>
          <a:p>
            <a:r>
              <a:rPr lang="it-IT" altLang="en-US" sz="2400" dirty="0"/>
              <a:t>Importanza di evitare sospensione terapia immediato </a:t>
            </a:r>
            <a:endParaRPr lang="en-GB" altLang="en-US" sz="2800" dirty="0"/>
          </a:p>
          <a:p>
            <a:endParaRPr lang="en-GB" altLang="en-US" dirty="0"/>
          </a:p>
        </p:txBody>
      </p:sp>
    </p:spTree>
    <p:extLst>
      <p:ext uri="{BB962C8B-B14F-4D97-AF65-F5344CB8AC3E}">
        <p14:creationId xmlns:p14="http://schemas.microsoft.com/office/powerpoint/2010/main" val="3742570846"/>
      </p:ext>
    </p:extLst>
  </p:cSld>
  <p:clrMapOvr>
    <a:masterClrMapping/>
  </p:clrMapOvr>
  <p:transition spd="slow">
    <p:strips dir="ru"/>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4E610329-E5DA-43D9-B0D0-6DC17ADEB3DF}"/>
              </a:ext>
            </a:extLst>
          </p:cNvPr>
          <p:cNvPicPr>
            <a:picLocks noChangeAspect="1"/>
          </p:cNvPicPr>
          <p:nvPr/>
        </p:nvPicPr>
        <p:blipFill>
          <a:blip r:embed="rId2" cstate="email">
            <a:lum bright="-20000" contrast="40000"/>
            <a:extLst>
              <a:ext uri="{28A0092B-C50C-407E-A947-70E740481C1C}">
                <a14:useLocalDpi xmlns:a14="http://schemas.microsoft.com/office/drawing/2010/main"/>
              </a:ext>
            </a:extLst>
          </a:blip>
          <a:stretch>
            <a:fillRect/>
          </a:stretch>
        </p:blipFill>
        <p:spPr>
          <a:xfrm>
            <a:off x="125291" y="1628800"/>
            <a:ext cx="8893418" cy="3600400"/>
          </a:xfrm>
          <a:prstGeom prst="rect">
            <a:avLst/>
          </a:prstGeom>
        </p:spPr>
      </p:pic>
    </p:spTree>
    <p:extLst>
      <p:ext uri="{BB962C8B-B14F-4D97-AF65-F5344CB8AC3E}">
        <p14:creationId xmlns:p14="http://schemas.microsoft.com/office/powerpoint/2010/main" val="2536263547"/>
      </p:ext>
    </p:extLst>
  </p:cSld>
  <p:clrMapOvr>
    <a:masterClrMapping/>
  </p:clrMapOvr>
  <p:transition spd="slow">
    <p:strips dir="ru"/>
  </p:transition>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Titolo 1"/>
          <p:cNvSpPr>
            <a:spLocks noGrp="1"/>
          </p:cNvSpPr>
          <p:nvPr>
            <p:ph type="title"/>
          </p:nvPr>
        </p:nvSpPr>
        <p:spPr/>
        <p:txBody>
          <a:bodyPr/>
          <a:lstStyle/>
          <a:p>
            <a:r>
              <a:rPr lang="en-GB" altLang="en-US"/>
              <a:t>Mecloretamina in gel</a:t>
            </a:r>
          </a:p>
        </p:txBody>
      </p:sp>
      <p:sp>
        <p:nvSpPr>
          <p:cNvPr id="336899" name="Segnaposto contenuto 2"/>
          <p:cNvSpPr>
            <a:spLocks noGrp="1"/>
          </p:cNvSpPr>
          <p:nvPr>
            <p:ph idx="1"/>
          </p:nvPr>
        </p:nvSpPr>
        <p:spPr>
          <a:xfrm>
            <a:off x="457200" y="1417637"/>
            <a:ext cx="8229600" cy="4987603"/>
          </a:xfrm>
        </p:spPr>
        <p:txBody>
          <a:bodyPr/>
          <a:lstStyle/>
          <a:p>
            <a:r>
              <a:rPr lang="en-GB" altLang="en-US" sz="2800" dirty="0"/>
              <a:t>NO </a:t>
            </a:r>
            <a:r>
              <a:rPr lang="en-GB" altLang="en-US" sz="2800" dirty="0" err="1"/>
              <a:t>assorbimento</a:t>
            </a:r>
            <a:r>
              <a:rPr lang="en-GB" altLang="en-US" sz="2800" dirty="0"/>
              <a:t> </a:t>
            </a:r>
            <a:r>
              <a:rPr lang="en-GB" altLang="en-US" sz="2800" dirty="0" err="1"/>
              <a:t>sistemico</a:t>
            </a:r>
            <a:r>
              <a:rPr lang="en-GB" altLang="en-US" sz="2800" dirty="0"/>
              <a:t>..no </a:t>
            </a:r>
            <a:r>
              <a:rPr lang="en-GB" altLang="en-US" sz="2800" dirty="0" err="1"/>
              <a:t>monitoraggio</a:t>
            </a:r>
            <a:r>
              <a:rPr lang="en-GB" altLang="en-US" sz="2800" dirty="0"/>
              <a:t> </a:t>
            </a:r>
            <a:r>
              <a:rPr lang="en-GB" altLang="en-US" sz="2800" dirty="0" err="1"/>
              <a:t>ematico</a:t>
            </a:r>
            <a:r>
              <a:rPr lang="en-GB" altLang="en-US" sz="2800" dirty="0"/>
              <a:t> </a:t>
            </a:r>
            <a:r>
              <a:rPr lang="en-GB" altLang="en-US" sz="2800" dirty="0" err="1"/>
              <a:t>necessario</a:t>
            </a:r>
            <a:r>
              <a:rPr lang="en-GB" altLang="en-US" sz="2800" dirty="0"/>
              <a:t>!!!</a:t>
            </a:r>
          </a:p>
          <a:p>
            <a:r>
              <a:rPr lang="en-GB" altLang="en-US" sz="2800" dirty="0"/>
              <a:t>Lo studio </a:t>
            </a:r>
            <a:r>
              <a:rPr lang="en-GB" altLang="en-US" sz="2800" dirty="0" err="1"/>
              <a:t>retrospettivo</a:t>
            </a:r>
            <a:r>
              <a:rPr lang="en-GB" altLang="en-US" sz="2800" dirty="0"/>
              <a:t> </a:t>
            </a:r>
            <a:r>
              <a:rPr lang="en-GB" altLang="en-US" sz="2800" dirty="0" err="1"/>
              <a:t>della</a:t>
            </a:r>
            <a:r>
              <a:rPr lang="en-GB" altLang="en-US" sz="2800" dirty="0"/>
              <a:t> </a:t>
            </a:r>
            <a:r>
              <a:rPr lang="en-GB" altLang="en-US" sz="2800" dirty="0" err="1"/>
              <a:t>Lindhal</a:t>
            </a:r>
            <a:r>
              <a:rPr lang="en-GB" altLang="en-US" sz="2800" dirty="0"/>
              <a:t> et al (BJD, 2014) </a:t>
            </a:r>
            <a:r>
              <a:rPr lang="en-GB" altLang="en-US" sz="2800" dirty="0" err="1"/>
              <a:t>indica</a:t>
            </a:r>
            <a:r>
              <a:rPr lang="en-GB" altLang="en-US" sz="2800" dirty="0"/>
              <a:t> </a:t>
            </a:r>
            <a:r>
              <a:rPr lang="en-GB" altLang="en-US" sz="2800" dirty="0" err="1"/>
              <a:t>che</a:t>
            </a:r>
            <a:r>
              <a:rPr lang="en-GB" altLang="en-US" sz="2800" dirty="0"/>
              <a:t> non </a:t>
            </a:r>
            <a:r>
              <a:rPr lang="en-GB" altLang="en-US" sz="2800" dirty="0" err="1"/>
              <a:t>c’è</a:t>
            </a:r>
            <a:r>
              <a:rPr lang="en-GB" altLang="en-US" sz="2800" dirty="0"/>
              <a:t> </a:t>
            </a:r>
            <a:r>
              <a:rPr lang="en-GB" altLang="en-US" sz="2800" dirty="0" err="1"/>
              <a:t>aumento</a:t>
            </a:r>
            <a:r>
              <a:rPr lang="en-GB" altLang="en-US" sz="2800" dirty="0"/>
              <a:t> del </a:t>
            </a:r>
            <a:r>
              <a:rPr lang="en-GB" altLang="en-US" sz="2800" dirty="0" err="1"/>
              <a:t>rischio</a:t>
            </a:r>
            <a:r>
              <a:rPr lang="en-GB" altLang="en-US" sz="2800" dirty="0"/>
              <a:t> di NMSC o MM con </a:t>
            </a:r>
            <a:r>
              <a:rPr lang="en-GB" altLang="en-US" sz="2800" dirty="0" err="1"/>
              <a:t>l’uso</a:t>
            </a:r>
            <a:r>
              <a:rPr lang="en-GB" altLang="en-US" sz="2800" dirty="0"/>
              <a:t> </a:t>
            </a:r>
            <a:r>
              <a:rPr lang="en-GB" altLang="en-US" sz="2800" dirty="0" err="1"/>
              <a:t>della</a:t>
            </a:r>
            <a:r>
              <a:rPr lang="en-GB" altLang="en-US" sz="2800" dirty="0"/>
              <a:t> MCH</a:t>
            </a:r>
          </a:p>
          <a:p>
            <a:r>
              <a:rPr lang="en-GB" altLang="en-US" sz="2800" dirty="0" err="1"/>
              <a:t>Inoltre</a:t>
            </a:r>
            <a:r>
              <a:rPr lang="en-GB" altLang="en-US" sz="2800" dirty="0"/>
              <a:t> lo </a:t>
            </a:r>
            <a:r>
              <a:rPr lang="en-GB" altLang="en-US" sz="2800" dirty="0" err="1"/>
              <a:t>stesso</a:t>
            </a:r>
            <a:r>
              <a:rPr lang="en-GB" altLang="en-US" sz="2800" dirty="0"/>
              <a:t> studio </a:t>
            </a:r>
            <a:r>
              <a:rPr lang="en-GB" altLang="en-US" sz="2800" dirty="0" err="1"/>
              <a:t>sottolinea</a:t>
            </a:r>
            <a:r>
              <a:rPr lang="en-GB" altLang="en-US" sz="2800" dirty="0"/>
              <a:t> </a:t>
            </a:r>
            <a:r>
              <a:rPr lang="en-GB" altLang="en-US" sz="2800" dirty="0" err="1"/>
              <a:t>l’assenza</a:t>
            </a:r>
            <a:r>
              <a:rPr lang="en-GB" altLang="en-US" sz="2800" dirty="0"/>
              <a:t> ↑ di </a:t>
            </a:r>
            <a:r>
              <a:rPr lang="en-GB" altLang="en-US" sz="2800" dirty="0" err="1"/>
              <a:t>rischio</a:t>
            </a:r>
            <a:r>
              <a:rPr lang="en-GB" altLang="en-US" sz="2800" dirty="0"/>
              <a:t> di </a:t>
            </a:r>
            <a:r>
              <a:rPr lang="en-GB" altLang="en-US" sz="2800" dirty="0" err="1"/>
              <a:t>carcinomi</a:t>
            </a:r>
            <a:r>
              <a:rPr lang="en-GB" altLang="en-US" sz="2800" dirty="0"/>
              <a:t> </a:t>
            </a:r>
            <a:r>
              <a:rPr lang="en-GB" altLang="en-US" sz="2800" dirty="0" err="1"/>
              <a:t>polmonari</a:t>
            </a:r>
            <a:r>
              <a:rPr lang="en-GB" altLang="en-US" sz="2800" dirty="0"/>
              <a:t> o di alter neoplasia </a:t>
            </a:r>
            <a:r>
              <a:rPr lang="en-GB" altLang="en-US" sz="2800" dirty="0" err="1"/>
              <a:t>solide</a:t>
            </a:r>
            <a:endParaRPr lang="en-GB" altLang="en-US" sz="2800" dirty="0"/>
          </a:p>
          <a:p>
            <a:r>
              <a:rPr lang="en-GB" altLang="en-US" sz="2800" dirty="0"/>
              <a:t>La MCH </a:t>
            </a:r>
            <a:r>
              <a:rPr lang="en-GB" altLang="en-US" sz="2800" dirty="0" err="1"/>
              <a:t>topica</a:t>
            </a:r>
            <a:r>
              <a:rPr lang="en-GB" altLang="en-US" sz="2800" dirty="0"/>
              <a:t> non </a:t>
            </a:r>
            <a:r>
              <a:rPr lang="en-GB" altLang="en-US" sz="2800" dirty="0" err="1"/>
              <a:t>influisce</a:t>
            </a:r>
            <a:r>
              <a:rPr lang="en-GB" altLang="en-US" sz="2800" dirty="0"/>
              <a:t> </a:t>
            </a:r>
            <a:r>
              <a:rPr lang="en-GB" altLang="en-US" sz="2800" dirty="0" err="1"/>
              <a:t>sulla</a:t>
            </a:r>
            <a:r>
              <a:rPr lang="en-GB" altLang="en-US" sz="2800" dirty="0"/>
              <a:t> </a:t>
            </a:r>
            <a:r>
              <a:rPr lang="en-GB" altLang="en-US" sz="2800" dirty="0" err="1"/>
              <a:t>mortalità</a:t>
            </a:r>
            <a:r>
              <a:rPr lang="en-GB" altLang="en-US" sz="2800" dirty="0"/>
              <a:t> e </a:t>
            </a:r>
            <a:r>
              <a:rPr lang="en-GB" altLang="en-US" sz="2800" dirty="0" err="1"/>
              <a:t>sulle</a:t>
            </a:r>
            <a:r>
              <a:rPr lang="en-GB" altLang="en-US" sz="2800" dirty="0"/>
              <a:t> cause di </a:t>
            </a:r>
            <a:r>
              <a:rPr lang="en-GB" altLang="en-US" sz="2800" dirty="0" err="1"/>
              <a:t>mortalità</a:t>
            </a:r>
            <a:r>
              <a:rPr lang="en-GB" altLang="en-US" sz="2800" dirty="0"/>
              <a:t> </a:t>
            </a:r>
            <a:r>
              <a:rPr lang="en-GB" altLang="en-US" sz="2800" dirty="0">
                <a:sym typeface="Wingdings" panose="05000000000000000000" pitchFamily="2" charset="2"/>
              </a:rPr>
              <a:t> </a:t>
            </a:r>
            <a:r>
              <a:rPr lang="en-GB" altLang="en-US" sz="2800" dirty="0" err="1">
                <a:sym typeface="Wingdings" panose="05000000000000000000" pitchFamily="2" charset="2"/>
              </a:rPr>
              <a:t>ottima</a:t>
            </a:r>
            <a:r>
              <a:rPr lang="en-GB" altLang="en-US" sz="2800" dirty="0">
                <a:sym typeface="Wingdings" panose="05000000000000000000" pitchFamily="2" charset="2"/>
              </a:rPr>
              <a:t> safety</a:t>
            </a:r>
            <a:endParaRPr lang="en-GB" altLang="en-US" sz="2800" dirty="0"/>
          </a:p>
          <a:p>
            <a:endParaRPr lang="en-GB" altLang="en-US" dirty="0"/>
          </a:p>
        </p:txBody>
      </p:sp>
    </p:spTree>
    <p:extLst>
      <p:ext uri="{BB962C8B-B14F-4D97-AF65-F5344CB8AC3E}">
        <p14:creationId xmlns:p14="http://schemas.microsoft.com/office/powerpoint/2010/main" val="3456050840"/>
      </p:ext>
    </p:extLst>
  </p:cSld>
  <p:clrMapOvr>
    <a:masterClrMapping/>
  </p:clrMapOvr>
  <p:transition spd="slow">
    <p:strips dir="ru"/>
  </p:transition>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Titolo 1"/>
          <p:cNvSpPr>
            <a:spLocks noGrp="1"/>
          </p:cNvSpPr>
          <p:nvPr>
            <p:ph type="title"/>
          </p:nvPr>
        </p:nvSpPr>
        <p:spPr/>
        <p:txBody>
          <a:bodyPr/>
          <a:lstStyle/>
          <a:p>
            <a:r>
              <a:rPr lang="en-GB" altLang="en-US" dirty="0" err="1"/>
              <a:t>Esperienza</a:t>
            </a:r>
            <a:r>
              <a:rPr lang="en-GB" altLang="en-US" dirty="0"/>
              <a:t> di Bologna</a:t>
            </a:r>
          </a:p>
        </p:txBody>
      </p:sp>
      <p:sp>
        <p:nvSpPr>
          <p:cNvPr id="336899" name="Segnaposto contenuto 2"/>
          <p:cNvSpPr>
            <a:spLocks noGrp="1"/>
          </p:cNvSpPr>
          <p:nvPr>
            <p:ph idx="1"/>
          </p:nvPr>
        </p:nvSpPr>
        <p:spPr>
          <a:xfrm>
            <a:off x="457200" y="1417637"/>
            <a:ext cx="8229600" cy="4987603"/>
          </a:xfrm>
        </p:spPr>
        <p:txBody>
          <a:bodyPr/>
          <a:lstStyle/>
          <a:p>
            <a:r>
              <a:rPr lang="en-GB" altLang="en-US" sz="2800" dirty="0"/>
              <a:t>Al </a:t>
            </a:r>
            <a:r>
              <a:rPr lang="en-GB" altLang="en-US" sz="2800" dirty="0" err="1"/>
              <a:t>momento</a:t>
            </a:r>
            <a:r>
              <a:rPr lang="en-GB" altLang="en-US" sz="2800" dirty="0"/>
              <a:t> 31.08.2022 8 </a:t>
            </a:r>
            <a:r>
              <a:rPr lang="en-GB" altLang="en-US" sz="2800" dirty="0" err="1"/>
              <a:t>pazienti</a:t>
            </a:r>
            <a:r>
              <a:rPr lang="en-GB" altLang="en-US" sz="2800" dirty="0"/>
              <a:t> </a:t>
            </a:r>
            <a:r>
              <a:rPr lang="en-GB" altLang="en-US" sz="2800" dirty="0" err="1"/>
              <a:t>trattati</a:t>
            </a:r>
            <a:endParaRPr lang="en-GB" altLang="en-US" sz="2800" dirty="0"/>
          </a:p>
          <a:p>
            <a:r>
              <a:rPr lang="en-GB" altLang="en-US" sz="2800" dirty="0"/>
              <a:t>4 in </a:t>
            </a:r>
            <a:r>
              <a:rPr lang="en-GB" altLang="en-US" sz="2800" dirty="0" err="1"/>
              <a:t>stadio</a:t>
            </a:r>
            <a:r>
              <a:rPr lang="en-GB" altLang="en-US" sz="2800" dirty="0"/>
              <a:t> </a:t>
            </a:r>
            <a:r>
              <a:rPr lang="en-GB" altLang="en-US" sz="2800" dirty="0" err="1"/>
              <a:t>iniziale</a:t>
            </a:r>
            <a:r>
              <a:rPr lang="en-GB" altLang="en-US" sz="2800" dirty="0"/>
              <a:t> CHECK DATA</a:t>
            </a:r>
          </a:p>
          <a:p>
            <a:r>
              <a:rPr lang="en-GB" altLang="en-US" sz="2800" dirty="0"/>
              <a:t>5 in </a:t>
            </a:r>
            <a:r>
              <a:rPr lang="en-GB" altLang="en-US" sz="2800" dirty="0" err="1"/>
              <a:t>stadio</a:t>
            </a:r>
            <a:r>
              <a:rPr lang="en-GB" altLang="en-US" sz="2800" dirty="0"/>
              <a:t> </a:t>
            </a:r>
            <a:r>
              <a:rPr lang="en-GB" altLang="en-US" sz="2800" dirty="0" err="1"/>
              <a:t>avanzato</a:t>
            </a:r>
            <a:endParaRPr lang="en-GB" altLang="en-US" sz="2800" dirty="0"/>
          </a:p>
          <a:p>
            <a:r>
              <a:rPr lang="en-GB" altLang="en-US" sz="2800" dirty="0"/>
              <a:t>Dei 4 in </a:t>
            </a:r>
            <a:r>
              <a:rPr lang="en-GB" altLang="en-US" sz="2800" dirty="0" err="1"/>
              <a:t>stadio</a:t>
            </a:r>
            <a:r>
              <a:rPr lang="en-GB" altLang="en-US" sz="2800" dirty="0"/>
              <a:t> early </a:t>
            </a:r>
            <a:r>
              <a:rPr lang="en-GB" altLang="en-US" sz="2800" dirty="0" err="1"/>
              <a:t>somministrazione</a:t>
            </a:r>
            <a:r>
              <a:rPr lang="en-GB" altLang="en-US" sz="2800" dirty="0"/>
              <a:t> in mono-</a:t>
            </a:r>
            <a:r>
              <a:rPr lang="en-GB" altLang="en-US" sz="2800" dirty="0" err="1"/>
              <a:t>tp</a:t>
            </a:r>
            <a:endParaRPr lang="en-GB" altLang="en-US" sz="2800" dirty="0"/>
          </a:p>
          <a:p>
            <a:r>
              <a:rPr lang="en-GB" altLang="en-US" sz="2800" dirty="0" err="1"/>
              <a:t>Schedula</a:t>
            </a:r>
            <a:r>
              <a:rPr lang="en-GB" altLang="en-US" sz="2800" dirty="0"/>
              <a:t> 1 </a:t>
            </a:r>
            <a:r>
              <a:rPr lang="en-GB" altLang="en-US" sz="2800" dirty="0" err="1"/>
              <a:t>vv</a:t>
            </a:r>
            <a:r>
              <a:rPr lang="en-GB" altLang="en-US" sz="2800" dirty="0"/>
              <a:t>/die in 3 </a:t>
            </a:r>
            <a:r>
              <a:rPr lang="en-GB" altLang="en-US" sz="2800" dirty="0" err="1"/>
              <a:t>su</a:t>
            </a:r>
            <a:r>
              <a:rPr lang="en-GB" altLang="en-US" sz="2800" dirty="0"/>
              <a:t> 4, solo in 1 3 </a:t>
            </a:r>
            <a:r>
              <a:rPr lang="en-GB" altLang="en-US" sz="2800" dirty="0" err="1"/>
              <a:t>vv</a:t>
            </a:r>
            <a:r>
              <a:rPr lang="en-GB" altLang="en-US" sz="2800" dirty="0"/>
              <a:t>/sett (special site, </a:t>
            </a:r>
            <a:r>
              <a:rPr lang="en-GB" altLang="en-US" sz="2800" dirty="0" err="1"/>
              <a:t>regione</a:t>
            </a:r>
            <a:r>
              <a:rPr lang="en-GB" altLang="en-US" sz="2800" dirty="0"/>
              <a:t> </a:t>
            </a:r>
            <a:r>
              <a:rPr lang="en-GB" altLang="en-US" sz="2800" dirty="0" err="1"/>
              <a:t>mammaria</a:t>
            </a:r>
            <a:r>
              <a:rPr lang="en-GB" altLang="en-US" sz="2800" dirty="0"/>
              <a:t>)</a:t>
            </a:r>
          </a:p>
          <a:p>
            <a:endParaRPr lang="en-GB" altLang="en-US" dirty="0"/>
          </a:p>
        </p:txBody>
      </p:sp>
    </p:spTree>
    <p:extLst>
      <p:ext uri="{BB962C8B-B14F-4D97-AF65-F5344CB8AC3E}">
        <p14:creationId xmlns:p14="http://schemas.microsoft.com/office/powerpoint/2010/main" val="4004650065"/>
      </p:ext>
    </p:extLst>
  </p:cSld>
  <p:clrMapOvr>
    <a:masterClrMapping/>
  </p:clrMapOvr>
  <p:transition spd="slow">
    <p:strips dir="ru"/>
  </p:transition>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Titolo 1"/>
          <p:cNvSpPr>
            <a:spLocks noGrp="1"/>
          </p:cNvSpPr>
          <p:nvPr>
            <p:ph type="title"/>
          </p:nvPr>
        </p:nvSpPr>
        <p:spPr/>
        <p:txBody>
          <a:bodyPr/>
          <a:lstStyle/>
          <a:p>
            <a:r>
              <a:rPr lang="en-GB" altLang="en-US" dirty="0" err="1"/>
              <a:t>Esperienza</a:t>
            </a:r>
            <a:r>
              <a:rPr lang="en-GB" altLang="en-US" dirty="0"/>
              <a:t> di Bologna</a:t>
            </a:r>
          </a:p>
        </p:txBody>
      </p:sp>
      <p:sp>
        <p:nvSpPr>
          <p:cNvPr id="336899" name="Segnaposto contenuto 2"/>
          <p:cNvSpPr>
            <a:spLocks noGrp="1"/>
          </p:cNvSpPr>
          <p:nvPr>
            <p:ph idx="1"/>
          </p:nvPr>
        </p:nvSpPr>
        <p:spPr>
          <a:xfrm>
            <a:off x="457200" y="1417637"/>
            <a:ext cx="8229600" cy="4987603"/>
          </a:xfrm>
        </p:spPr>
        <p:txBody>
          <a:bodyPr/>
          <a:lstStyle/>
          <a:p>
            <a:r>
              <a:rPr lang="en-GB" altLang="en-US" sz="2800" dirty="0"/>
              <a:t>Dei 5 in </a:t>
            </a:r>
            <a:r>
              <a:rPr lang="en-GB" altLang="en-US" sz="2800" dirty="0" err="1"/>
              <a:t>stadio</a:t>
            </a:r>
            <a:r>
              <a:rPr lang="en-GB" altLang="en-US" sz="2800" dirty="0"/>
              <a:t> </a:t>
            </a:r>
            <a:r>
              <a:rPr lang="en-GB" altLang="en-US" sz="2800" dirty="0" err="1"/>
              <a:t>avanzato</a:t>
            </a:r>
            <a:r>
              <a:rPr lang="en-GB" altLang="en-US" sz="2800" dirty="0"/>
              <a:t> tutti in </a:t>
            </a:r>
            <a:r>
              <a:rPr lang="en-GB" altLang="en-US" sz="2800" dirty="0" err="1"/>
              <a:t>stadio</a:t>
            </a:r>
            <a:r>
              <a:rPr lang="en-GB" altLang="en-US" sz="2800" dirty="0"/>
              <a:t> IIB</a:t>
            </a:r>
          </a:p>
          <a:p>
            <a:r>
              <a:rPr lang="en-GB" altLang="en-US" sz="2800" dirty="0"/>
              <a:t>3 </a:t>
            </a:r>
            <a:r>
              <a:rPr lang="en-GB" altLang="en-US" sz="2800" dirty="0" err="1"/>
              <a:t>pz</a:t>
            </a:r>
            <a:r>
              <a:rPr lang="en-GB" altLang="en-US" sz="2800" dirty="0"/>
              <a:t> </a:t>
            </a:r>
            <a:r>
              <a:rPr lang="en-GB" altLang="en-US" sz="2800" dirty="0" err="1"/>
              <a:t>associano</a:t>
            </a:r>
            <a:r>
              <a:rPr lang="en-GB" altLang="en-US" sz="2800" dirty="0"/>
              <a:t> BEXA in </a:t>
            </a:r>
            <a:r>
              <a:rPr lang="en-GB" altLang="en-US" sz="2800" dirty="0" err="1"/>
              <a:t>mantenimento</a:t>
            </a:r>
            <a:r>
              <a:rPr lang="en-GB" altLang="en-US" sz="2800" dirty="0"/>
              <a:t> </a:t>
            </a:r>
          </a:p>
          <a:p>
            <a:r>
              <a:rPr lang="en-GB" altLang="en-US" sz="2800" dirty="0"/>
              <a:t>2 </a:t>
            </a:r>
            <a:r>
              <a:rPr lang="en-GB" altLang="en-US" sz="2800" dirty="0" err="1"/>
              <a:t>pz</a:t>
            </a:r>
            <a:r>
              <a:rPr lang="en-GB" altLang="en-US" sz="2800" dirty="0"/>
              <a:t> ha </a:t>
            </a:r>
            <a:r>
              <a:rPr lang="en-GB" altLang="en-US" sz="2800" dirty="0" err="1"/>
              <a:t>eseguito</a:t>
            </a:r>
            <a:r>
              <a:rPr lang="en-GB" altLang="en-US" sz="2800" dirty="0"/>
              <a:t> TSEBI sec </a:t>
            </a:r>
            <a:r>
              <a:rPr lang="en-GB" altLang="en-US" sz="2800" dirty="0" err="1"/>
              <a:t>protocollo</a:t>
            </a:r>
            <a:r>
              <a:rPr lang="en-GB" altLang="en-US" sz="2800" dirty="0"/>
              <a:t> </a:t>
            </a:r>
            <a:r>
              <a:rPr lang="en-GB" altLang="en-US" sz="2800" dirty="0" err="1"/>
              <a:t>descritto</a:t>
            </a:r>
            <a:r>
              <a:rPr lang="en-GB" altLang="en-US" sz="2800" dirty="0"/>
              <a:t> </a:t>
            </a:r>
            <a:r>
              <a:rPr lang="en-GB" altLang="en-US" sz="2800" dirty="0" err="1"/>
              <a:t>su</a:t>
            </a:r>
            <a:r>
              <a:rPr lang="en-GB" altLang="en-US" sz="2800" dirty="0"/>
              <a:t> JEADV 2019</a:t>
            </a:r>
          </a:p>
          <a:p>
            <a:r>
              <a:rPr lang="en-GB" altLang="en-US" sz="2800" dirty="0"/>
              <a:t>2 </a:t>
            </a:r>
            <a:r>
              <a:rPr lang="en-GB" altLang="en-US" sz="2800" dirty="0" err="1"/>
              <a:t>pz</a:t>
            </a:r>
            <a:r>
              <a:rPr lang="en-GB" altLang="en-US" sz="2800" dirty="0"/>
              <a:t> </a:t>
            </a:r>
            <a:r>
              <a:rPr lang="en-GB" altLang="en-US" sz="2800" dirty="0" err="1"/>
              <a:t>associano</a:t>
            </a:r>
            <a:r>
              <a:rPr lang="en-GB" altLang="en-US" sz="2800" dirty="0"/>
              <a:t> con BV</a:t>
            </a:r>
          </a:p>
          <a:p>
            <a:endParaRPr lang="en-GB" altLang="en-US" dirty="0"/>
          </a:p>
        </p:txBody>
      </p:sp>
    </p:spTree>
    <p:extLst>
      <p:ext uri="{BB962C8B-B14F-4D97-AF65-F5344CB8AC3E}">
        <p14:creationId xmlns:p14="http://schemas.microsoft.com/office/powerpoint/2010/main" val="2628810530"/>
      </p:ext>
    </p:extLst>
  </p:cSld>
  <p:clrMapOvr>
    <a:masterClrMapping/>
  </p:clrMapOvr>
  <p:transition spd="slow">
    <p:strips dir="ru"/>
  </p:transition>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Titolo 1"/>
          <p:cNvSpPr>
            <a:spLocks noGrp="1"/>
          </p:cNvSpPr>
          <p:nvPr>
            <p:ph type="title"/>
          </p:nvPr>
        </p:nvSpPr>
        <p:spPr/>
        <p:txBody>
          <a:bodyPr/>
          <a:lstStyle/>
          <a:p>
            <a:r>
              <a:rPr lang="en-GB" altLang="en-US" dirty="0" err="1"/>
              <a:t>Esperienza</a:t>
            </a:r>
            <a:r>
              <a:rPr lang="en-GB" altLang="en-US" dirty="0"/>
              <a:t> di Bologna</a:t>
            </a:r>
          </a:p>
        </p:txBody>
      </p:sp>
      <p:sp>
        <p:nvSpPr>
          <p:cNvPr id="336899" name="Segnaposto contenuto 2"/>
          <p:cNvSpPr>
            <a:spLocks noGrp="1"/>
          </p:cNvSpPr>
          <p:nvPr>
            <p:ph idx="1"/>
          </p:nvPr>
        </p:nvSpPr>
        <p:spPr>
          <a:xfrm>
            <a:off x="457200" y="1417637"/>
            <a:ext cx="8229600" cy="4987603"/>
          </a:xfrm>
        </p:spPr>
        <p:txBody>
          <a:bodyPr/>
          <a:lstStyle/>
          <a:p>
            <a:r>
              <a:rPr lang="en-GB" altLang="en-US" sz="2800" dirty="0"/>
              <a:t>AE</a:t>
            </a:r>
          </a:p>
          <a:p>
            <a:r>
              <a:rPr lang="en-GB" altLang="en-US" sz="2800" dirty="0"/>
              <a:t>CD </a:t>
            </a:r>
            <a:r>
              <a:rPr lang="en-GB" altLang="en-US" sz="2800" dirty="0" err="1"/>
              <a:t>nei</a:t>
            </a:r>
            <a:r>
              <a:rPr lang="en-GB" altLang="en-US" sz="2800" dirty="0"/>
              <a:t> </a:t>
            </a:r>
            <a:r>
              <a:rPr lang="en-GB" altLang="en-US" sz="2800" dirty="0" err="1"/>
              <a:t>pazienti</a:t>
            </a:r>
            <a:r>
              <a:rPr lang="en-GB" altLang="en-US" sz="2800" dirty="0"/>
              <a:t> </a:t>
            </a:r>
            <a:r>
              <a:rPr lang="en-GB" altLang="en-US" sz="2800" dirty="0" err="1"/>
              <a:t>trattati</a:t>
            </a:r>
            <a:r>
              <a:rPr lang="en-GB" altLang="en-US" sz="2800" dirty="0"/>
              <a:t> con BV</a:t>
            </a:r>
          </a:p>
          <a:p>
            <a:r>
              <a:rPr lang="en-GB" altLang="en-US" sz="2800" dirty="0" err="1"/>
              <a:t>Effetto</a:t>
            </a:r>
            <a:r>
              <a:rPr lang="en-GB" altLang="en-US" sz="2800" dirty="0"/>
              <a:t> </a:t>
            </a:r>
            <a:r>
              <a:rPr lang="en-GB" altLang="en-US" sz="2800" dirty="0" err="1"/>
              <a:t>sinergico</a:t>
            </a:r>
            <a:r>
              <a:rPr lang="en-GB" altLang="en-US" sz="2800" dirty="0"/>
              <a:t> con il </a:t>
            </a:r>
            <a:r>
              <a:rPr lang="en-GB" altLang="en-US" sz="2800" dirty="0" err="1"/>
              <a:t>farmaco</a:t>
            </a:r>
            <a:r>
              <a:rPr lang="en-GB" altLang="en-US" sz="2800" dirty="0"/>
              <a:t> </a:t>
            </a:r>
            <a:r>
              <a:rPr lang="en-GB" altLang="en-US" sz="2800" dirty="0" err="1"/>
              <a:t>sistemico</a:t>
            </a:r>
            <a:r>
              <a:rPr lang="en-GB" altLang="en-US" sz="2800" dirty="0"/>
              <a:t>?</a:t>
            </a:r>
          </a:p>
          <a:p>
            <a:r>
              <a:rPr lang="en-GB" altLang="en-US" sz="2800" dirty="0"/>
              <a:t>IMMAGINI!!</a:t>
            </a:r>
          </a:p>
          <a:p>
            <a:r>
              <a:rPr lang="en-GB" altLang="en-US" sz="2800" dirty="0"/>
              <a:t>1 </a:t>
            </a:r>
            <a:r>
              <a:rPr lang="en-GB" altLang="en-US" sz="2800" dirty="0" err="1"/>
              <a:t>pz</a:t>
            </a:r>
            <a:r>
              <a:rPr lang="en-GB" altLang="en-US" sz="2800" dirty="0"/>
              <a:t> in </a:t>
            </a:r>
            <a:r>
              <a:rPr lang="en-GB" altLang="en-US" sz="2800" dirty="0" err="1"/>
              <a:t>stadio</a:t>
            </a:r>
            <a:r>
              <a:rPr lang="en-GB" altLang="en-US" sz="2800" dirty="0"/>
              <a:t> </a:t>
            </a:r>
            <a:r>
              <a:rPr lang="en-GB" altLang="en-US" sz="2800" dirty="0" err="1"/>
              <a:t>avanzato</a:t>
            </a:r>
            <a:r>
              <a:rPr lang="en-GB" altLang="en-US" sz="2800" dirty="0"/>
              <a:t>, 1 </a:t>
            </a:r>
            <a:r>
              <a:rPr lang="en-GB" altLang="en-US" sz="2800" dirty="0" err="1"/>
              <a:t>pz</a:t>
            </a:r>
            <a:r>
              <a:rPr lang="en-GB" altLang="en-US" sz="2800" dirty="0"/>
              <a:t> in </a:t>
            </a:r>
            <a:r>
              <a:rPr lang="en-GB" altLang="en-US" sz="2800" dirty="0" err="1"/>
              <a:t>stadio</a:t>
            </a:r>
            <a:r>
              <a:rPr lang="en-GB" altLang="en-US" sz="2800" dirty="0"/>
              <a:t> </a:t>
            </a:r>
            <a:r>
              <a:rPr lang="en-GB" altLang="en-US" sz="2800" dirty="0" err="1"/>
              <a:t>iniziale</a:t>
            </a:r>
            <a:r>
              <a:rPr lang="en-GB" altLang="en-US" sz="2800" dirty="0"/>
              <a:t> </a:t>
            </a:r>
            <a:r>
              <a:rPr lang="en-GB" altLang="en-US" sz="2800" dirty="0" err="1"/>
              <a:t>hanno</a:t>
            </a:r>
            <a:r>
              <a:rPr lang="en-GB" altLang="en-US" sz="2800" dirty="0"/>
              <a:t> </a:t>
            </a:r>
            <a:r>
              <a:rPr lang="en-GB" altLang="en-US" sz="2800" dirty="0" err="1"/>
              <a:t>sviluppato</a:t>
            </a:r>
            <a:r>
              <a:rPr lang="en-GB" altLang="en-US" sz="2800" dirty="0"/>
              <a:t> </a:t>
            </a:r>
            <a:r>
              <a:rPr lang="en-GB" altLang="en-US" sz="2800" dirty="0" err="1"/>
              <a:t>un’ipercromia</a:t>
            </a:r>
            <a:r>
              <a:rPr lang="en-GB" altLang="en-US" sz="2800" dirty="0"/>
              <a:t> post-</a:t>
            </a:r>
            <a:r>
              <a:rPr lang="en-GB" altLang="en-US" sz="2800" dirty="0" err="1"/>
              <a:t>infiammatoria</a:t>
            </a:r>
            <a:endParaRPr lang="en-GB" altLang="en-US" sz="2800" dirty="0"/>
          </a:p>
          <a:p>
            <a:r>
              <a:rPr lang="en-GB" altLang="en-US" sz="2800" dirty="0"/>
              <a:t>No </a:t>
            </a:r>
            <a:r>
              <a:rPr lang="en-GB" altLang="en-US" sz="2800" dirty="0" err="1"/>
              <a:t>altri</a:t>
            </a:r>
            <a:r>
              <a:rPr lang="en-GB" altLang="en-US" sz="2800"/>
              <a:t> AE</a:t>
            </a:r>
            <a:endParaRPr lang="en-GB" altLang="en-US" sz="2800" dirty="0"/>
          </a:p>
          <a:p>
            <a:endParaRPr lang="en-GB" altLang="en-US" dirty="0"/>
          </a:p>
        </p:txBody>
      </p:sp>
    </p:spTree>
    <p:extLst>
      <p:ext uri="{BB962C8B-B14F-4D97-AF65-F5344CB8AC3E}">
        <p14:creationId xmlns:p14="http://schemas.microsoft.com/office/powerpoint/2010/main" val="2700040681"/>
      </p:ext>
    </p:extLst>
  </p:cSld>
  <p:clrMapOvr>
    <a:masterClrMapping/>
  </p:clrMapOvr>
  <p:transition spd="slow">
    <p:strips dir="ru"/>
  </p:transition>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Titolo 1"/>
          <p:cNvSpPr>
            <a:spLocks noGrp="1"/>
          </p:cNvSpPr>
          <p:nvPr>
            <p:ph type="title"/>
          </p:nvPr>
        </p:nvSpPr>
        <p:spPr/>
        <p:txBody>
          <a:bodyPr/>
          <a:lstStyle/>
          <a:p>
            <a:r>
              <a:rPr lang="en-GB" altLang="en-US" dirty="0" err="1"/>
              <a:t>Altre</a:t>
            </a:r>
            <a:r>
              <a:rPr lang="en-GB" altLang="en-US" dirty="0"/>
              <a:t> </a:t>
            </a:r>
            <a:r>
              <a:rPr lang="en-GB" altLang="en-US" dirty="0" err="1"/>
              <a:t>esperienze</a:t>
            </a:r>
            <a:endParaRPr lang="en-GB" altLang="en-US" dirty="0"/>
          </a:p>
        </p:txBody>
      </p:sp>
      <p:sp>
        <p:nvSpPr>
          <p:cNvPr id="336899" name="Segnaposto contenuto 2"/>
          <p:cNvSpPr>
            <a:spLocks noGrp="1"/>
          </p:cNvSpPr>
          <p:nvPr>
            <p:ph idx="1"/>
          </p:nvPr>
        </p:nvSpPr>
        <p:spPr>
          <a:xfrm>
            <a:off x="457200" y="1417637"/>
            <a:ext cx="8229600" cy="4987603"/>
          </a:xfrm>
        </p:spPr>
        <p:txBody>
          <a:bodyPr/>
          <a:lstStyle/>
          <a:p>
            <a:r>
              <a:rPr lang="it-IT" altLang="en-US" dirty="0"/>
              <a:t>Altre esperienze con i TLR-</a:t>
            </a:r>
            <a:r>
              <a:rPr lang="it-IT" altLang="en-US" dirty="0" err="1"/>
              <a:t>agonist</a:t>
            </a:r>
            <a:endParaRPr lang="it-IT" altLang="en-US" dirty="0"/>
          </a:p>
          <a:p>
            <a:r>
              <a:rPr lang="it-IT" altLang="en-US" dirty="0"/>
              <a:t>Produzione locale di IFN, citochine Th1</a:t>
            </a:r>
          </a:p>
          <a:p>
            <a:r>
              <a:rPr lang="it-IT" altLang="en-US" dirty="0"/>
              <a:t>Induzione dell’apoptosi delle cellule neoplastiche</a:t>
            </a:r>
          </a:p>
          <a:p>
            <a:r>
              <a:rPr lang="it-IT" altLang="en-US" dirty="0"/>
              <a:t>Reazione </a:t>
            </a:r>
            <a:r>
              <a:rPr lang="it-IT" altLang="en-US" dirty="0" err="1"/>
              <a:t>host</a:t>
            </a:r>
            <a:r>
              <a:rPr lang="it-IT" altLang="en-US" dirty="0"/>
              <a:t> anti-</a:t>
            </a:r>
            <a:r>
              <a:rPr lang="it-IT" altLang="en-US" dirty="0" err="1"/>
              <a:t>tumour</a:t>
            </a:r>
            <a:endParaRPr lang="it-IT" altLang="en-US" dirty="0"/>
          </a:p>
          <a:p>
            <a:endParaRPr lang="en-GB" altLang="en-US" dirty="0"/>
          </a:p>
        </p:txBody>
      </p:sp>
    </p:spTree>
    <p:extLst>
      <p:ext uri="{BB962C8B-B14F-4D97-AF65-F5344CB8AC3E}">
        <p14:creationId xmlns:p14="http://schemas.microsoft.com/office/powerpoint/2010/main" val="3094049613"/>
      </p:ext>
    </p:extLst>
  </p:cSld>
  <p:clrMapOvr>
    <a:masterClrMapping/>
  </p:clrMapOvr>
  <p:transition spd="slow">
    <p:strips dir="ru"/>
  </p:transition>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Titolo 1"/>
          <p:cNvSpPr>
            <a:spLocks noGrp="1"/>
          </p:cNvSpPr>
          <p:nvPr>
            <p:ph type="title"/>
          </p:nvPr>
        </p:nvSpPr>
        <p:spPr>
          <a:xfrm>
            <a:off x="477483" y="274637"/>
            <a:ext cx="8229600" cy="1143000"/>
          </a:xfrm>
        </p:spPr>
        <p:txBody>
          <a:bodyPr/>
          <a:lstStyle/>
          <a:p>
            <a:r>
              <a:rPr lang="en-GB" altLang="en-US" dirty="0" err="1"/>
              <a:t>Altre</a:t>
            </a:r>
            <a:r>
              <a:rPr lang="en-GB" altLang="en-US" dirty="0"/>
              <a:t> </a:t>
            </a:r>
            <a:r>
              <a:rPr lang="en-GB" altLang="en-US" dirty="0" err="1"/>
              <a:t>esperienze</a:t>
            </a:r>
            <a:endParaRPr lang="en-GB" altLang="en-US" dirty="0"/>
          </a:p>
        </p:txBody>
      </p:sp>
      <p:sp>
        <p:nvSpPr>
          <p:cNvPr id="336899" name="Segnaposto contenuto 2"/>
          <p:cNvSpPr>
            <a:spLocks noGrp="1"/>
          </p:cNvSpPr>
          <p:nvPr>
            <p:ph idx="1"/>
          </p:nvPr>
        </p:nvSpPr>
        <p:spPr>
          <a:xfrm>
            <a:off x="457200" y="1417637"/>
            <a:ext cx="8229600" cy="4987603"/>
          </a:xfrm>
        </p:spPr>
        <p:txBody>
          <a:bodyPr/>
          <a:lstStyle/>
          <a:p>
            <a:r>
              <a:rPr lang="it-IT" altLang="en-US" dirty="0"/>
              <a:t>Case-</a:t>
            </a:r>
            <a:r>
              <a:rPr lang="it-IT" altLang="en-US" dirty="0" err="1"/>
              <a:t>series</a:t>
            </a:r>
            <a:r>
              <a:rPr lang="it-IT" altLang="en-US" dirty="0"/>
              <a:t> limitate</a:t>
            </a:r>
          </a:p>
          <a:p>
            <a:r>
              <a:rPr lang="it-IT" altLang="en-US" dirty="0"/>
              <a:t>20 pazienti trattati con </a:t>
            </a:r>
            <a:r>
              <a:rPr lang="it-IT" altLang="en-US" dirty="0" err="1"/>
              <a:t>imiquimod</a:t>
            </a:r>
            <a:endParaRPr lang="it-IT" altLang="en-US" dirty="0"/>
          </a:p>
          <a:p>
            <a:r>
              <a:rPr lang="it-IT" altLang="en-US" dirty="0"/>
              <a:t>Applicazione variabile da 5vv/</a:t>
            </a:r>
            <a:r>
              <a:rPr lang="it-IT" altLang="en-US" dirty="0" err="1"/>
              <a:t>sett</a:t>
            </a:r>
            <a:r>
              <a:rPr lang="it-IT" altLang="en-US" dirty="0"/>
              <a:t> a 2-3 </a:t>
            </a:r>
            <a:r>
              <a:rPr lang="it-IT" altLang="en-US" dirty="0" err="1"/>
              <a:t>vv</a:t>
            </a:r>
            <a:r>
              <a:rPr lang="it-IT" altLang="en-US" dirty="0"/>
              <a:t>/</a:t>
            </a:r>
            <a:r>
              <a:rPr lang="it-IT" altLang="en-US" dirty="0" err="1"/>
              <a:t>sett</a:t>
            </a:r>
            <a:endParaRPr lang="it-IT" altLang="en-US" dirty="0"/>
          </a:p>
          <a:p>
            <a:r>
              <a:rPr lang="it-IT" altLang="en-US" dirty="0"/>
              <a:t>Stadio IA-IIB</a:t>
            </a:r>
          </a:p>
          <a:p>
            <a:r>
              <a:rPr lang="it-IT" altLang="en-US" dirty="0"/>
              <a:t>ORR: 80%</a:t>
            </a:r>
          </a:p>
          <a:p>
            <a:r>
              <a:rPr lang="it-IT" altLang="en-US" dirty="0"/>
              <a:t>CR 45%</a:t>
            </a:r>
          </a:p>
          <a:p>
            <a:endParaRPr lang="en-GB" altLang="en-US" dirty="0"/>
          </a:p>
        </p:txBody>
      </p:sp>
    </p:spTree>
    <p:extLst>
      <p:ext uri="{BB962C8B-B14F-4D97-AF65-F5344CB8AC3E}">
        <p14:creationId xmlns:p14="http://schemas.microsoft.com/office/powerpoint/2010/main" val="697020525"/>
      </p:ext>
    </p:extLst>
  </p:cSld>
  <p:clrMapOvr>
    <a:masterClrMapping/>
  </p:clrMapOvr>
  <p:transition spd="slow">
    <p:strips dir="ru"/>
  </p:transition>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Titolo 1"/>
          <p:cNvSpPr>
            <a:spLocks noGrp="1"/>
          </p:cNvSpPr>
          <p:nvPr>
            <p:ph type="title"/>
          </p:nvPr>
        </p:nvSpPr>
        <p:spPr>
          <a:xfrm>
            <a:off x="477483" y="274637"/>
            <a:ext cx="8229600" cy="1143000"/>
          </a:xfrm>
        </p:spPr>
        <p:txBody>
          <a:bodyPr/>
          <a:lstStyle/>
          <a:p>
            <a:r>
              <a:rPr lang="en-GB" altLang="en-US" dirty="0" err="1"/>
              <a:t>Altre</a:t>
            </a:r>
            <a:r>
              <a:rPr lang="en-GB" altLang="en-US" dirty="0"/>
              <a:t> </a:t>
            </a:r>
            <a:r>
              <a:rPr lang="en-GB" altLang="en-US" dirty="0" err="1"/>
              <a:t>esperienze</a:t>
            </a:r>
            <a:endParaRPr lang="en-GB" altLang="en-US" dirty="0"/>
          </a:p>
        </p:txBody>
      </p:sp>
      <p:sp>
        <p:nvSpPr>
          <p:cNvPr id="336899" name="Segnaposto contenuto 2"/>
          <p:cNvSpPr>
            <a:spLocks noGrp="1"/>
          </p:cNvSpPr>
          <p:nvPr>
            <p:ph idx="1"/>
          </p:nvPr>
        </p:nvSpPr>
        <p:spPr>
          <a:xfrm>
            <a:off x="457200" y="1417637"/>
            <a:ext cx="8229600" cy="4987603"/>
          </a:xfrm>
        </p:spPr>
        <p:txBody>
          <a:bodyPr/>
          <a:lstStyle/>
          <a:p>
            <a:r>
              <a:rPr lang="it-IT" altLang="en-US" sz="2800" dirty="0"/>
              <a:t>Effetti avversi locali comuni </a:t>
            </a:r>
          </a:p>
          <a:p>
            <a:r>
              <a:rPr lang="it-IT" altLang="en-US" sz="2800" dirty="0"/>
              <a:t>Eritema e prurito nella zona di applicazione o in altre zone</a:t>
            </a:r>
          </a:p>
          <a:p>
            <a:r>
              <a:rPr lang="it-IT" altLang="en-US" sz="2800" dirty="0"/>
              <a:t>Dolore localizzato</a:t>
            </a:r>
          </a:p>
          <a:p>
            <a:r>
              <a:rPr lang="it-IT" altLang="en-US" sz="2800" dirty="0"/>
              <a:t>Ulcerazione</a:t>
            </a:r>
          </a:p>
          <a:p>
            <a:r>
              <a:rPr lang="it-IT" altLang="en-US" sz="2800" dirty="0"/>
              <a:t>Più rari sintomi sistemici come sindrome simil-influenzale</a:t>
            </a:r>
          </a:p>
          <a:p>
            <a:r>
              <a:rPr lang="it-IT" altLang="en-US" sz="2800" dirty="0"/>
              <a:t>Effetti avversi autolimitanti con risoluzione allo stop o dopo le prime settimane di terapia</a:t>
            </a:r>
          </a:p>
          <a:p>
            <a:endParaRPr lang="en-GB" altLang="en-US" dirty="0"/>
          </a:p>
        </p:txBody>
      </p:sp>
    </p:spTree>
    <p:extLst>
      <p:ext uri="{BB962C8B-B14F-4D97-AF65-F5344CB8AC3E}">
        <p14:creationId xmlns:p14="http://schemas.microsoft.com/office/powerpoint/2010/main" val="2350507510"/>
      </p:ext>
    </p:extLst>
  </p:cSld>
  <p:clrMapOvr>
    <a:masterClrMapping/>
  </p:clrMapOvr>
  <p:transition spd="slow">
    <p:strips dir="ru"/>
  </p:transition>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Titolo 1"/>
          <p:cNvSpPr>
            <a:spLocks noGrp="1"/>
          </p:cNvSpPr>
          <p:nvPr>
            <p:ph type="title"/>
          </p:nvPr>
        </p:nvSpPr>
        <p:spPr>
          <a:xfrm>
            <a:off x="477483" y="274637"/>
            <a:ext cx="8229600" cy="1143000"/>
          </a:xfrm>
        </p:spPr>
        <p:txBody>
          <a:bodyPr/>
          <a:lstStyle/>
          <a:p>
            <a:r>
              <a:rPr lang="en-GB" altLang="en-US" dirty="0" err="1"/>
              <a:t>Altre</a:t>
            </a:r>
            <a:r>
              <a:rPr lang="en-GB" altLang="en-US" dirty="0"/>
              <a:t> </a:t>
            </a:r>
            <a:r>
              <a:rPr lang="en-GB" altLang="en-US" dirty="0" err="1"/>
              <a:t>esperienze</a:t>
            </a:r>
            <a:endParaRPr lang="en-GB" altLang="en-US" dirty="0"/>
          </a:p>
        </p:txBody>
      </p:sp>
      <p:sp>
        <p:nvSpPr>
          <p:cNvPr id="336899" name="Segnaposto contenuto 2"/>
          <p:cNvSpPr>
            <a:spLocks noGrp="1"/>
          </p:cNvSpPr>
          <p:nvPr>
            <p:ph idx="1"/>
          </p:nvPr>
        </p:nvSpPr>
        <p:spPr>
          <a:xfrm>
            <a:off x="457200" y="1417637"/>
            <a:ext cx="8229600" cy="4987603"/>
          </a:xfrm>
        </p:spPr>
        <p:txBody>
          <a:bodyPr/>
          <a:lstStyle/>
          <a:p>
            <a:r>
              <a:rPr lang="it-IT" altLang="en-US" sz="2800" dirty="0"/>
              <a:t>Principalmente osservato un aumento della produzione di IFN</a:t>
            </a:r>
            <a:r>
              <a:rPr lang="el-GR" altLang="en-US" sz="2800" dirty="0"/>
              <a:t>α</a:t>
            </a:r>
            <a:r>
              <a:rPr lang="it-IT" altLang="en-US" sz="2800" dirty="0"/>
              <a:t> e IFN</a:t>
            </a:r>
            <a:r>
              <a:rPr lang="el-GR" altLang="en-US" sz="2800" dirty="0"/>
              <a:t>γ</a:t>
            </a:r>
            <a:r>
              <a:rPr lang="it-IT" altLang="en-US" sz="2800" dirty="0"/>
              <a:t> e IL-12 con incremento dell’azione antitumorale del microambiente infiammatorio</a:t>
            </a:r>
          </a:p>
          <a:p>
            <a:r>
              <a:rPr lang="it-IT" altLang="en-US" sz="2800" dirty="0"/>
              <a:t>Riduzione delle cellule ad azione immunosoppressiva quali MDSC e </a:t>
            </a:r>
            <a:r>
              <a:rPr lang="it-IT" altLang="en-US" sz="2800" dirty="0" err="1"/>
              <a:t>Treg</a:t>
            </a:r>
            <a:endParaRPr lang="it-IT" altLang="en-US" sz="2800" dirty="0"/>
          </a:p>
          <a:p>
            <a:endParaRPr lang="en-GB" altLang="en-US" dirty="0"/>
          </a:p>
        </p:txBody>
      </p:sp>
    </p:spTree>
    <p:extLst>
      <p:ext uri="{BB962C8B-B14F-4D97-AF65-F5344CB8AC3E}">
        <p14:creationId xmlns:p14="http://schemas.microsoft.com/office/powerpoint/2010/main" val="2808798181"/>
      </p:ext>
    </p:extLst>
  </p:cSld>
  <p:clrMapOvr>
    <a:masterClrMapping/>
  </p:clrMapOvr>
  <p:transition spd="slow">
    <p:strips dir="ru"/>
  </p:transition>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Titolo 1"/>
          <p:cNvSpPr>
            <a:spLocks noGrp="1"/>
          </p:cNvSpPr>
          <p:nvPr>
            <p:ph type="title"/>
          </p:nvPr>
        </p:nvSpPr>
        <p:spPr>
          <a:xfrm>
            <a:off x="477483" y="274637"/>
            <a:ext cx="8229600" cy="1143000"/>
          </a:xfrm>
        </p:spPr>
        <p:txBody>
          <a:bodyPr/>
          <a:lstStyle/>
          <a:p>
            <a:r>
              <a:rPr lang="en-GB" altLang="en-US" dirty="0" err="1"/>
              <a:t>Altre</a:t>
            </a:r>
            <a:r>
              <a:rPr lang="en-GB" altLang="en-US" dirty="0"/>
              <a:t> </a:t>
            </a:r>
            <a:r>
              <a:rPr lang="en-GB" altLang="en-US" dirty="0" err="1"/>
              <a:t>esperienze</a:t>
            </a:r>
            <a:endParaRPr lang="en-GB" altLang="en-US" dirty="0"/>
          </a:p>
        </p:txBody>
      </p:sp>
      <p:sp>
        <p:nvSpPr>
          <p:cNvPr id="336899" name="Segnaposto contenuto 2"/>
          <p:cNvSpPr>
            <a:spLocks noGrp="1"/>
          </p:cNvSpPr>
          <p:nvPr>
            <p:ph idx="1"/>
          </p:nvPr>
        </p:nvSpPr>
        <p:spPr>
          <a:xfrm>
            <a:off x="457200" y="1417637"/>
            <a:ext cx="8229600" cy="4987603"/>
          </a:xfrm>
        </p:spPr>
        <p:txBody>
          <a:bodyPr/>
          <a:lstStyle/>
          <a:p>
            <a:r>
              <a:rPr lang="it-IT" altLang="en-US" sz="2800" dirty="0"/>
              <a:t>Recentemente sviluppato un TLR 7-8 </a:t>
            </a:r>
            <a:r>
              <a:rPr lang="it-IT" altLang="en-US" sz="2800" dirty="0" err="1"/>
              <a:t>agonist</a:t>
            </a:r>
            <a:r>
              <a:rPr lang="it-IT" altLang="en-US" sz="2800" dirty="0"/>
              <a:t> </a:t>
            </a:r>
            <a:r>
              <a:rPr lang="it-IT" altLang="en-US" sz="2800" dirty="0" err="1"/>
              <a:t>Resiquimod</a:t>
            </a:r>
            <a:endParaRPr lang="it-IT" altLang="en-US" sz="2800" dirty="0"/>
          </a:p>
          <a:p>
            <a:r>
              <a:rPr lang="it-IT" altLang="en-US" sz="2800" dirty="0"/>
              <a:t>12 pazienti in stadio iniziale (IA-IIA)</a:t>
            </a:r>
          </a:p>
          <a:p>
            <a:r>
              <a:rPr lang="it-IT" altLang="en-US" sz="2800" dirty="0"/>
              <a:t>Applicazione di due diverse concentrazioni (</a:t>
            </a:r>
            <a:r>
              <a:rPr lang="it-IT" altLang="en-US" sz="2800" dirty="0" err="1"/>
              <a:t>trail</a:t>
            </a:r>
            <a:r>
              <a:rPr lang="it-IT" altLang="en-US" sz="2800" dirty="0"/>
              <a:t> di fase I) allo 0.03 e 0.06%</a:t>
            </a:r>
          </a:p>
          <a:p>
            <a:r>
              <a:rPr lang="it-IT" altLang="en-US" sz="2800" dirty="0"/>
              <a:t>Gruppo 0.06%: fino a 4 lesioni target o 500 mg di prodotto</a:t>
            </a:r>
          </a:p>
          <a:p>
            <a:r>
              <a:rPr lang="it-IT" altLang="en-US" sz="2800" dirty="0"/>
              <a:t>Gruppo 0.03%: fino a 5 lesioni target o 100 cm2 di BSA</a:t>
            </a:r>
          </a:p>
          <a:p>
            <a:endParaRPr lang="en-GB" altLang="en-US" dirty="0"/>
          </a:p>
        </p:txBody>
      </p:sp>
    </p:spTree>
    <p:extLst>
      <p:ext uri="{BB962C8B-B14F-4D97-AF65-F5344CB8AC3E}">
        <p14:creationId xmlns:p14="http://schemas.microsoft.com/office/powerpoint/2010/main" val="373272163"/>
      </p:ext>
    </p:extLst>
  </p:cSld>
  <p:clrMapOvr>
    <a:masterClrMapping/>
  </p:clrMapOvr>
  <p:transition spd="slow">
    <p:strips dir="ru"/>
  </p:transition>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Titolo 1"/>
          <p:cNvSpPr>
            <a:spLocks noGrp="1"/>
          </p:cNvSpPr>
          <p:nvPr>
            <p:ph type="title"/>
          </p:nvPr>
        </p:nvSpPr>
        <p:spPr>
          <a:xfrm>
            <a:off x="477483" y="274637"/>
            <a:ext cx="8229600" cy="1143000"/>
          </a:xfrm>
        </p:spPr>
        <p:txBody>
          <a:bodyPr/>
          <a:lstStyle/>
          <a:p>
            <a:r>
              <a:rPr lang="en-GB" altLang="en-US" dirty="0" err="1"/>
              <a:t>Altre</a:t>
            </a:r>
            <a:r>
              <a:rPr lang="en-GB" altLang="en-US" dirty="0"/>
              <a:t> </a:t>
            </a:r>
            <a:r>
              <a:rPr lang="en-GB" altLang="en-US" dirty="0" err="1"/>
              <a:t>esperienze</a:t>
            </a:r>
            <a:endParaRPr lang="en-GB" altLang="en-US" dirty="0"/>
          </a:p>
        </p:txBody>
      </p:sp>
      <p:sp>
        <p:nvSpPr>
          <p:cNvPr id="336899" name="Segnaposto contenuto 2"/>
          <p:cNvSpPr>
            <a:spLocks noGrp="1"/>
          </p:cNvSpPr>
          <p:nvPr>
            <p:ph idx="1"/>
          </p:nvPr>
        </p:nvSpPr>
        <p:spPr>
          <a:xfrm>
            <a:off x="457200" y="1417637"/>
            <a:ext cx="8229600" cy="4987603"/>
          </a:xfrm>
        </p:spPr>
        <p:txBody>
          <a:bodyPr/>
          <a:lstStyle/>
          <a:p>
            <a:r>
              <a:rPr lang="it-IT" altLang="en-US" sz="2800" dirty="0"/>
              <a:t>Applicazione iniziale 3 volte alla settimana con rivalutazione del paziente ogni 2 settimane</a:t>
            </a:r>
          </a:p>
          <a:p>
            <a:r>
              <a:rPr lang="it-IT" altLang="en-US" sz="2800" dirty="0"/>
              <a:t>Dopo 2 settimane possibilità di aumentare la frequenza di applicazione fino a 7 </a:t>
            </a:r>
            <a:r>
              <a:rPr lang="it-IT" altLang="en-US" sz="2800" dirty="0" err="1"/>
              <a:t>vv</a:t>
            </a:r>
            <a:r>
              <a:rPr lang="it-IT" altLang="en-US" sz="2800" dirty="0"/>
              <a:t>/settimana</a:t>
            </a:r>
          </a:p>
          <a:p>
            <a:r>
              <a:rPr lang="it-IT" altLang="en-US" sz="2800" dirty="0"/>
              <a:t>8 settimane totali di terapia poi 4 di stop</a:t>
            </a:r>
          </a:p>
          <a:p>
            <a:r>
              <a:rPr lang="it-IT" altLang="en-US" sz="2800" dirty="0"/>
              <a:t>Eventuale secondo ciclo di terapia</a:t>
            </a:r>
          </a:p>
          <a:p>
            <a:r>
              <a:rPr lang="it-IT" altLang="en-US" sz="2800" dirty="0"/>
              <a:t>Rivalutazione sempre dopo 4 settimane di stop per evitare la flogosi </a:t>
            </a:r>
            <a:r>
              <a:rPr lang="it-IT" altLang="en-US" sz="2800" dirty="0" err="1"/>
              <a:t>resiquimod</a:t>
            </a:r>
            <a:r>
              <a:rPr lang="it-IT" altLang="en-US" sz="2800" dirty="0"/>
              <a:t>-indotta</a:t>
            </a:r>
          </a:p>
          <a:p>
            <a:endParaRPr lang="en-GB" altLang="en-US" dirty="0"/>
          </a:p>
        </p:txBody>
      </p:sp>
    </p:spTree>
    <p:extLst>
      <p:ext uri="{BB962C8B-B14F-4D97-AF65-F5344CB8AC3E}">
        <p14:creationId xmlns:p14="http://schemas.microsoft.com/office/powerpoint/2010/main" val="1690655794"/>
      </p:ext>
    </p:extLst>
  </p:cSld>
  <p:clrMapOvr>
    <a:masterClrMapping/>
  </p:clrMapOvr>
  <p:transition spd="slow">
    <p:strips dir="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4">
            <a:extLst>
              <a:ext uri="{FF2B5EF4-FFF2-40B4-BE49-F238E27FC236}">
                <a16:creationId xmlns:a16="http://schemas.microsoft.com/office/drawing/2014/main" id="{90BC86B7-03A3-4C8A-B36F-77E91B59D42F}"/>
              </a:ext>
            </a:extLst>
          </p:cNvPr>
          <p:cNvSpPr txBox="1">
            <a:spLocks noChangeArrowheads="1"/>
          </p:cNvSpPr>
          <p:nvPr/>
        </p:nvSpPr>
        <p:spPr bwMode="auto">
          <a:xfrm>
            <a:off x="358775" y="476250"/>
            <a:ext cx="84248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4400">
                <a:solidFill>
                  <a:srgbClr val="FF0000"/>
                </a:solidFill>
              </a:rPr>
              <a:t>Terapia locale o terapia topica</a:t>
            </a:r>
          </a:p>
        </p:txBody>
      </p:sp>
      <p:sp>
        <p:nvSpPr>
          <p:cNvPr id="11267" name="Text Box 5">
            <a:extLst>
              <a:ext uri="{FF2B5EF4-FFF2-40B4-BE49-F238E27FC236}">
                <a16:creationId xmlns:a16="http://schemas.microsoft.com/office/drawing/2014/main" id="{13CF7FAF-3715-4477-AF62-CF88C4130C94}"/>
              </a:ext>
            </a:extLst>
          </p:cNvPr>
          <p:cNvSpPr txBox="1">
            <a:spLocks noChangeArrowheads="1"/>
          </p:cNvSpPr>
          <p:nvPr/>
        </p:nvSpPr>
        <p:spPr bwMode="auto">
          <a:xfrm>
            <a:off x="250825" y="2205038"/>
            <a:ext cx="8642350" cy="375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it-IT" altLang="it-IT" sz="2800" dirty="0">
                <a:solidFill>
                  <a:schemeClr val="accent2"/>
                </a:solidFill>
              </a:rPr>
              <a:t>L’assorbimento percutaneo si verifica quando una sostanza applicata </a:t>
            </a:r>
            <a:r>
              <a:rPr lang="it-IT" altLang="it-IT" sz="2800" dirty="0" err="1">
                <a:solidFill>
                  <a:schemeClr val="accent2"/>
                </a:solidFill>
              </a:rPr>
              <a:t>topicamente</a:t>
            </a:r>
            <a:r>
              <a:rPr lang="it-IT" altLang="it-IT" sz="2800" dirty="0">
                <a:solidFill>
                  <a:schemeClr val="accent2"/>
                </a:solidFill>
              </a:rPr>
              <a:t> diffonde attraverso il circolo ematico</a:t>
            </a:r>
          </a:p>
          <a:p>
            <a:pPr eaLnBrk="1" hangingPunct="1">
              <a:spcBef>
                <a:spcPct val="50000"/>
              </a:spcBef>
            </a:pPr>
            <a:r>
              <a:rPr lang="it-IT" altLang="it-IT" sz="2800" dirty="0">
                <a:solidFill>
                  <a:schemeClr val="accent2"/>
                </a:solidFill>
              </a:rPr>
              <a:t>Non tutte le sostanze applicate </a:t>
            </a:r>
            <a:r>
              <a:rPr lang="it-IT" altLang="it-IT" sz="2800" dirty="0" err="1">
                <a:solidFill>
                  <a:schemeClr val="accent2"/>
                </a:solidFill>
              </a:rPr>
              <a:t>topicamente</a:t>
            </a:r>
            <a:r>
              <a:rPr lang="it-IT" altLang="it-IT" sz="2800" dirty="0">
                <a:solidFill>
                  <a:schemeClr val="accent2"/>
                </a:solidFill>
              </a:rPr>
              <a:t> sono assorbite </a:t>
            </a:r>
          </a:p>
          <a:p>
            <a:pPr eaLnBrk="1" hangingPunct="1">
              <a:spcBef>
                <a:spcPct val="50000"/>
              </a:spcBef>
            </a:pPr>
            <a:r>
              <a:rPr lang="it-IT" altLang="it-IT" sz="2800" dirty="0">
                <a:solidFill>
                  <a:schemeClr val="accent2"/>
                </a:solidFill>
              </a:rPr>
              <a:t>Molte si arrestano sulla superficie cutanea</a:t>
            </a:r>
          </a:p>
          <a:p>
            <a:pPr eaLnBrk="1" hangingPunct="1">
              <a:spcBef>
                <a:spcPct val="50000"/>
              </a:spcBef>
            </a:pPr>
            <a:r>
              <a:rPr lang="it-IT" altLang="it-IT" sz="2800" dirty="0">
                <a:solidFill>
                  <a:schemeClr val="accent2"/>
                </a:solidFill>
              </a:rPr>
              <a:t>Possono penetrare la cute solo parzialmente</a:t>
            </a:r>
          </a:p>
        </p:txBody>
      </p:sp>
    </p:spTree>
  </p:cSld>
  <p:clrMapOvr>
    <a:masterClrMapping/>
  </p:clrMapOvr>
  <p:transition spd="slow">
    <p:strips dir="ru"/>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olo 1">
            <a:extLst>
              <a:ext uri="{FF2B5EF4-FFF2-40B4-BE49-F238E27FC236}">
                <a16:creationId xmlns:a16="http://schemas.microsoft.com/office/drawing/2014/main" id="{E9531D70-D120-4DB0-BEC7-E74D3B2C4D6C}"/>
              </a:ext>
            </a:extLst>
          </p:cNvPr>
          <p:cNvSpPr>
            <a:spLocks noGrp="1" noChangeArrowheads="1"/>
          </p:cNvSpPr>
          <p:nvPr>
            <p:ph type="title"/>
          </p:nvPr>
        </p:nvSpPr>
        <p:spPr/>
        <p:txBody>
          <a:bodyPr/>
          <a:lstStyle/>
          <a:p>
            <a:r>
              <a:rPr lang="it-IT" altLang="it-IT" b="1">
                <a:solidFill>
                  <a:srgbClr val="FF0000"/>
                </a:solidFill>
              </a:rPr>
              <a:t>Soluzione</a:t>
            </a:r>
            <a:endParaRPr lang="en-GB" altLang="it-IT"/>
          </a:p>
        </p:txBody>
      </p:sp>
      <p:sp>
        <p:nvSpPr>
          <p:cNvPr id="47107" name="Segnaposto contenuto 2">
            <a:extLst>
              <a:ext uri="{FF2B5EF4-FFF2-40B4-BE49-F238E27FC236}">
                <a16:creationId xmlns:a16="http://schemas.microsoft.com/office/drawing/2014/main" id="{556CE183-2294-4CFC-BB2F-0C44CB30A31E}"/>
              </a:ext>
            </a:extLst>
          </p:cNvPr>
          <p:cNvSpPr>
            <a:spLocks noGrp="1" noChangeArrowheads="1"/>
          </p:cNvSpPr>
          <p:nvPr>
            <p:ph idx="1"/>
          </p:nvPr>
        </p:nvSpPr>
        <p:spPr>
          <a:xfrm>
            <a:off x="457200" y="1557338"/>
            <a:ext cx="8229600" cy="4525962"/>
          </a:xfrm>
        </p:spPr>
        <p:txBody>
          <a:bodyPr/>
          <a:lstStyle/>
          <a:p>
            <a:r>
              <a:rPr lang="it-IT" altLang="it-IT" b="1">
                <a:solidFill>
                  <a:schemeClr val="accent2"/>
                </a:solidFill>
              </a:rPr>
              <a:t>Miscela omogenea di due o più specie chimiche mescolate tra loro</a:t>
            </a:r>
          </a:p>
          <a:p>
            <a:r>
              <a:rPr lang="it-IT" altLang="it-IT" b="1">
                <a:solidFill>
                  <a:schemeClr val="accent2"/>
                </a:solidFill>
              </a:rPr>
              <a:t>Grado di dispersione dell’ordine molecolare, dalla quale non è possibile separare meccanicamente i diversi componenti</a:t>
            </a:r>
            <a:endParaRPr lang="en-GB" altLang="it-IT" b="1">
              <a:solidFill>
                <a:schemeClr val="accent2"/>
              </a:solidFill>
            </a:endParaRPr>
          </a:p>
        </p:txBody>
      </p:sp>
      <p:pic>
        <p:nvPicPr>
          <p:cNvPr id="47108" name="Picture 2" descr="Risultati immagini per problema soluzione">
            <a:extLst>
              <a:ext uri="{FF2B5EF4-FFF2-40B4-BE49-F238E27FC236}">
                <a16:creationId xmlns:a16="http://schemas.microsoft.com/office/drawing/2014/main" id="{83F4B706-74D4-46A0-A5E6-3D573340A1A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183063" y="4724400"/>
            <a:ext cx="4643437" cy="19351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strips dir="ru"/>
  </p:transition>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Titolo 1"/>
          <p:cNvSpPr>
            <a:spLocks noGrp="1"/>
          </p:cNvSpPr>
          <p:nvPr>
            <p:ph type="title"/>
          </p:nvPr>
        </p:nvSpPr>
        <p:spPr>
          <a:xfrm>
            <a:off x="477483" y="274637"/>
            <a:ext cx="8229600" cy="1143000"/>
          </a:xfrm>
        </p:spPr>
        <p:txBody>
          <a:bodyPr/>
          <a:lstStyle/>
          <a:p>
            <a:r>
              <a:rPr lang="en-GB" altLang="en-US" dirty="0" err="1"/>
              <a:t>Altre</a:t>
            </a:r>
            <a:r>
              <a:rPr lang="en-GB" altLang="en-US" dirty="0"/>
              <a:t> </a:t>
            </a:r>
            <a:r>
              <a:rPr lang="en-GB" altLang="en-US" dirty="0" err="1"/>
              <a:t>esperienze</a:t>
            </a:r>
            <a:endParaRPr lang="en-GB" altLang="en-US" dirty="0"/>
          </a:p>
        </p:txBody>
      </p:sp>
      <p:sp>
        <p:nvSpPr>
          <p:cNvPr id="336899" name="Segnaposto contenuto 2"/>
          <p:cNvSpPr>
            <a:spLocks noGrp="1"/>
          </p:cNvSpPr>
          <p:nvPr>
            <p:ph idx="1"/>
          </p:nvPr>
        </p:nvSpPr>
        <p:spPr>
          <a:xfrm>
            <a:off x="457200" y="1417637"/>
            <a:ext cx="8229600" cy="4987603"/>
          </a:xfrm>
        </p:spPr>
        <p:txBody>
          <a:bodyPr/>
          <a:lstStyle/>
          <a:p>
            <a:r>
              <a:rPr lang="it-IT" altLang="en-US" sz="2800" dirty="0"/>
              <a:t>Evitata applicazione di steroidi</a:t>
            </a:r>
          </a:p>
          <a:p>
            <a:r>
              <a:rPr lang="it-IT" altLang="en-US" sz="2800" dirty="0"/>
              <a:t>Evitata fototerapia o esposizione a raggi UV</a:t>
            </a:r>
          </a:p>
          <a:p>
            <a:r>
              <a:rPr lang="it-IT" altLang="en-US" sz="2800" dirty="0"/>
              <a:t>Entrambe hanno un’azione immunosoppressiva sul microambiente infiammatorio</a:t>
            </a:r>
          </a:p>
          <a:p>
            <a:r>
              <a:rPr lang="it-IT" altLang="en-US" sz="2800" dirty="0"/>
              <a:t>Uso di antistaminici e lenitivi consentito</a:t>
            </a:r>
            <a:endParaRPr lang="en-GB" altLang="en-US" sz="2800" dirty="0"/>
          </a:p>
        </p:txBody>
      </p:sp>
    </p:spTree>
    <p:extLst>
      <p:ext uri="{BB962C8B-B14F-4D97-AF65-F5344CB8AC3E}">
        <p14:creationId xmlns:p14="http://schemas.microsoft.com/office/powerpoint/2010/main" val="3591614954"/>
      </p:ext>
    </p:extLst>
  </p:cSld>
  <p:clrMapOvr>
    <a:masterClrMapping/>
  </p:clrMapOvr>
  <p:transition spd="slow">
    <p:strips dir="ru"/>
  </p:transition>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Titolo 1"/>
          <p:cNvSpPr>
            <a:spLocks noGrp="1"/>
          </p:cNvSpPr>
          <p:nvPr>
            <p:ph type="title"/>
          </p:nvPr>
        </p:nvSpPr>
        <p:spPr>
          <a:xfrm>
            <a:off x="477483" y="274637"/>
            <a:ext cx="8229600" cy="1143000"/>
          </a:xfrm>
        </p:spPr>
        <p:txBody>
          <a:bodyPr/>
          <a:lstStyle/>
          <a:p>
            <a:r>
              <a:rPr lang="en-GB" altLang="en-US" dirty="0" err="1"/>
              <a:t>Altre</a:t>
            </a:r>
            <a:r>
              <a:rPr lang="en-GB" altLang="en-US" dirty="0"/>
              <a:t> </a:t>
            </a:r>
            <a:r>
              <a:rPr lang="en-GB" altLang="en-US" dirty="0" err="1"/>
              <a:t>esperienze</a:t>
            </a:r>
            <a:endParaRPr lang="en-GB" altLang="en-US" dirty="0"/>
          </a:p>
        </p:txBody>
      </p:sp>
      <p:sp>
        <p:nvSpPr>
          <p:cNvPr id="336899" name="Segnaposto contenuto 2"/>
          <p:cNvSpPr>
            <a:spLocks noGrp="1"/>
          </p:cNvSpPr>
          <p:nvPr>
            <p:ph idx="1"/>
          </p:nvPr>
        </p:nvSpPr>
        <p:spPr>
          <a:xfrm>
            <a:off x="457200" y="1417637"/>
            <a:ext cx="8229600" cy="4987603"/>
          </a:xfrm>
        </p:spPr>
        <p:txBody>
          <a:bodyPr/>
          <a:lstStyle/>
          <a:p>
            <a:r>
              <a:rPr lang="it-IT" altLang="en-US" sz="2800" dirty="0"/>
              <a:t>Miglioramento delle lesioni nel 75% dei pazienti</a:t>
            </a:r>
          </a:p>
          <a:p>
            <a:r>
              <a:rPr lang="it-IT" altLang="en-US" sz="2800" dirty="0"/>
              <a:t>30% regressione completa delle lesioni dal punto di vista clinico</a:t>
            </a:r>
          </a:p>
          <a:p>
            <a:r>
              <a:rPr lang="it-IT" altLang="en-US" sz="2800" dirty="0"/>
              <a:t>Nel 92% dei casi si è avuto una riduzione del più del 50% del mSWAT (parametro di valutazione della malattia)</a:t>
            </a:r>
          </a:p>
          <a:p>
            <a:r>
              <a:rPr lang="it-IT" altLang="en-US" sz="2800" dirty="0"/>
              <a:t>Notato effetto </a:t>
            </a:r>
            <a:r>
              <a:rPr lang="it-IT" altLang="en-US" sz="2800" dirty="0" err="1"/>
              <a:t>abscopale</a:t>
            </a:r>
            <a:endParaRPr lang="it-IT" altLang="en-US" sz="2800" dirty="0"/>
          </a:p>
          <a:p>
            <a:r>
              <a:rPr lang="it-IT" altLang="en-US" sz="2800" dirty="0"/>
              <a:t>Effetti avversi: quelli già descritti per </a:t>
            </a:r>
            <a:r>
              <a:rPr lang="it-IT" altLang="en-US" sz="2800" dirty="0" err="1"/>
              <a:t>Imiquimod</a:t>
            </a:r>
            <a:r>
              <a:rPr lang="it-IT" altLang="en-US" sz="2800" dirty="0"/>
              <a:t> 5% e solo limitati alla cute</a:t>
            </a:r>
            <a:endParaRPr lang="en-GB" altLang="en-US" sz="2800" dirty="0"/>
          </a:p>
        </p:txBody>
      </p:sp>
    </p:spTree>
    <p:extLst>
      <p:ext uri="{BB962C8B-B14F-4D97-AF65-F5344CB8AC3E}">
        <p14:creationId xmlns:p14="http://schemas.microsoft.com/office/powerpoint/2010/main" val="3364159014"/>
      </p:ext>
    </p:extLst>
  </p:cSld>
  <p:clrMapOvr>
    <a:masterClrMapping/>
  </p:clrMapOvr>
  <p:transition spd="slow">
    <p:strips dir="ru"/>
  </p:transition>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Titolo 1"/>
          <p:cNvSpPr>
            <a:spLocks noGrp="1"/>
          </p:cNvSpPr>
          <p:nvPr>
            <p:ph type="title"/>
          </p:nvPr>
        </p:nvSpPr>
        <p:spPr>
          <a:xfrm>
            <a:off x="477483" y="274637"/>
            <a:ext cx="8229600" cy="1143000"/>
          </a:xfrm>
        </p:spPr>
        <p:txBody>
          <a:bodyPr/>
          <a:lstStyle/>
          <a:p>
            <a:r>
              <a:rPr lang="en-GB" altLang="en-US" dirty="0" err="1"/>
              <a:t>Altre</a:t>
            </a:r>
            <a:r>
              <a:rPr lang="en-GB" altLang="en-US" dirty="0"/>
              <a:t> </a:t>
            </a:r>
            <a:r>
              <a:rPr lang="en-GB" altLang="en-US" dirty="0" err="1"/>
              <a:t>esperienze</a:t>
            </a:r>
            <a:endParaRPr lang="en-GB" altLang="en-US" dirty="0"/>
          </a:p>
        </p:txBody>
      </p:sp>
      <p:sp>
        <p:nvSpPr>
          <p:cNvPr id="336899" name="Segnaposto contenuto 2"/>
          <p:cNvSpPr>
            <a:spLocks noGrp="1"/>
          </p:cNvSpPr>
          <p:nvPr>
            <p:ph idx="1"/>
          </p:nvPr>
        </p:nvSpPr>
        <p:spPr>
          <a:xfrm>
            <a:off x="457200" y="1417637"/>
            <a:ext cx="8229600" cy="4987603"/>
          </a:xfrm>
        </p:spPr>
        <p:txBody>
          <a:bodyPr/>
          <a:lstStyle/>
          <a:p>
            <a:r>
              <a:rPr lang="it-IT" altLang="en-US" sz="2800" dirty="0"/>
              <a:t>Indagini molecolari e di </a:t>
            </a:r>
            <a:r>
              <a:rPr lang="it-IT" altLang="en-US" sz="2800" dirty="0" err="1"/>
              <a:t>citometria</a:t>
            </a:r>
            <a:r>
              <a:rPr lang="it-IT" altLang="en-US" sz="2800" dirty="0"/>
              <a:t> a flusso hanno dimostrato una riduzione delle cellule neoplastiche nel 90% dei pazienti</a:t>
            </a:r>
          </a:p>
          <a:p>
            <a:r>
              <a:rPr lang="en-GB" altLang="en-US" sz="2800" dirty="0"/>
              <a:t>30% </a:t>
            </a:r>
            <a:r>
              <a:rPr lang="en-GB" altLang="en-US" sz="2800" dirty="0" err="1"/>
              <a:t>dei</a:t>
            </a:r>
            <a:r>
              <a:rPr lang="en-GB" altLang="en-US" sz="2800" dirty="0"/>
              <a:t> </a:t>
            </a:r>
            <a:r>
              <a:rPr lang="en-GB" altLang="en-US" sz="2800" dirty="0" err="1"/>
              <a:t>pazienti</a:t>
            </a:r>
            <a:r>
              <a:rPr lang="en-GB" altLang="en-US" sz="2800" dirty="0"/>
              <a:t> </a:t>
            </a:r>
            <a:r>
              <a:rPr lang="en-GB" altLang="en-US" sz="2800" dirty="0" err="1"/>
              <a:t>dimostrava</a:t>
            </a:r>
            <a:r>
              <a:rPr lang="en-GB" altLang="en-US" sz="2800" dirty="0"/>
              <a:t> </a:t>
            </a:r>
            <a:r>
              <a:rPr lang="en-GB" altLang="en-US" sz="2800" dirty="0" err="1"/>
              <a:t>un’eradicazione</a:t>
            </a:r>
            <a:r>
              <a:rPr lang="en-GB" altLang="en-US" sz="2800" dirty="0"/>
              <a:t> </a:t>
            </a:r>
            <a:r>
              <a:rPr lang="en-GB" altLang="en-US" sz="2800" dirty="0" err="1"/>
              <a:t>della</a:t>
            </a:r>
            <a:r>
              <a:rPr lang="en-GB" altLang="en-US" sz="2800" dirty="0"/>
              <a:t> </a:t>
            </a:r>
            <a:r>
              <a:rPr lang="en-GB" altLang="en-US" sz="2800" dirty="0" err="1"/>
              <a:t>popolazione</a:t>
            </a:r>
            <a:r>
              <a:rPr lang="en-GB" altLang="en-US" sz="2800" dirty="0"/>
              <a:t> </a:t>
            </a:r>
            <a:r>
              <a:rPr lang="en-GB" altLang="en-US" sz="2800" dirty="0" err="1"/>
              <a:t>neoplastica</a:t>
            </a:r>
            <a:r>
              <a:rPr lang="en-GB" altLang="en-US" sz="2800" dirty="0"/>
              <a:t> </a:t>
            </a:r>
            <a:r>
              <a:rPr lang="en-GB" altLang="en-US" sz="2800" dirty="0" err="1"/>
              <a:t>nelle</a:t>
            </a:r>
            <a:r>
              <a:rPr lang="en-GB" altLang="en-US" sz="2800" dirty="0"/>
              <a:t> zone </a:t>
            </a:r>
            <a:r>
              <a:rPr lang="en-GB" altLang="en-US" sz="2800" dirty="0" err="1"/>
              <a:t>trattate</a:t>
            </a:r>
            <a:endParaRPr lang="en-GB" altLang="en-US" sz="2800" dirty="0"/>
          </a:p>
          <a:p>
            <a:r>
              <a:rPr lang="en-GB" altLang="en-US" sz="2800" dirty="0" err="1"/>
              <a:t>Nei</a:t>
            </a:r>
            <a:r>
              <a:rPr lang="en-GB" altLang="en-US" sz="2800" dirty="0"/>
              <a:t> </a:t>
            </a:r>
            <a:r>
              <a:rPr lang="en-GB" altLang="en-US" sz="2800" dirty="0" err="1"/>
              <a:t>pazienti</a:t>
            </a:r>
            <a:r>
              <a:rPr lang="en-GB" altLang="en-US" sz="2800" dirty="0"/>
              <a:t> high responder </a:t>
            </a:r>
            <a:r>
              <a:rPr lang="en-GB" altLang="en-US" sz="2800" dirty="0" err="1"/>
              <a:t>veniva</a:t>
            </a:r>
            <a:r>
              <a:rPr lang="en-GB" altLang="en-US" sz="2800" dirty="0"/>
              <a:t> </a:t>
            </a:r>
            <a:r>
              <a:rPr lang="en-GB" altLang="en-US" sz="2800" dirty="0" err="1"/>
              <a:t>inoltre</a:t>
            </a:r>
            <a:r>
              <a:rPr lang="en-GB" altLang="en-US" sz="2800" dirty="0"/>
              <a:t> </a:t>
            </a:r>
            <a:r>
              <a:rPr lang="en-GB" altLang="en-US" sz="2800" dirty="0" err="1"/>
              <a:t>notato</a:t>
            </a:r>
            <a:r>
              <a:rPr lang="en-GB" altLang="en-US" sz="2800" dirty="0"/>
              <a:t> un </a:t>
            </a:r>
            <a:r>
              <a:rPr lang="en-GB" altLang="en-US" sz="2800" dirty="0" err="1"/>
              <a:t>aumento</a:t>
            </a:r>
            <a:r>
              <a:rPr lang="en-GB" altLang="en-US" sz="2800" dirty="0"/>
              <a:t> </a:t>
            </a:r>
            <a:r>
              <a:rPr lang="en-GB" altLang="en-US" sz="2800" dirty="0" err="1"/>
              <a:t>delle</a:t>
            </a:r>
            <a:r>
              <a:rPr lang="en-GB" altLang="en-US" sz="2800" dirty="0"/>
              <a:t> cellule T </a:t>
            </a:r>
            <a:r>
              <a:rPr lang="en-GB" altLang="en-US" sz="2800" dirty="0" err="1"/>
              <a:t>effettrici</a:t>
            </a:r>
            <a:r>
              <a:rPr lang="en-GB" altLang="en-US" sz="2800" dirty="0"/>
              <a:t> mature, </a:t>
            </a:r>
            <a:r>
              <a:rPr lang="en-GB" altLang="en-US" sz="2800" dirty="0" err="1"/>
              <a:t>delle</a:t>
            </a:r>
            <a:r>
              <a:rPr lang="en-GB" altLang="en-US" sz="2800" dirty="0"/>
              <a:t> cellule NK</a:t>
            </a:r>
          </a:p>
          <a:p>
            <a:r>
              <a:rPr lang="en-GB" altLang="en-US" sz="2800" dirty="0" err="1"/>
              <a:t>Nei</a:t>
            </a:r>
            <a:r>
              <a:rPr lang="en-GB" altLang="en-US" sz="2800" dirty="0"/>
              <a:t> </a:t>
            </a:r>
            <a:r>
              <a:rPr lang="en-GB" altLang="en-US" sz="2800" dirty="0" err="1"/>
              <a:t>pazienti</a:t>
            </a:r>
            <a:r>
              <a:rPr lang="en-GB" altLang="en-US" sz="2800" dirty="0"/>
              <a:t> con CR </a:t>
            </a:r>
            <a:r>
              <a:rPr lang="en-GB" altLang="en-US" sz="2800" dirty="0" err="1"/>
              <a:t>oltre</a:t>
            </a:r>
            <a:r>
              <a:rPr lang="en-GB" altLang="en-US" sz="2800" dirty="0"/>
              <a:t> </a:t>
            </a:r>
            <a:r>
              <a:rPr lang="en-GB" altLang="en-US" sz="2800" dirty="0" err="1"/>
              <a:t>all’espansione</a:t>
            </a:r>
            <a:r>
              <a:rPr lang="en-GB" altLang="en-US" sz="2800" dirty="0"/>
              <a:t> </a:t>
            </a:r>
            <a:r>
              <a:rPr lang="en-GB" altLang="en-US" sz="2800" dirty="0" err="1"/>
              <a:t>delle</a:t>
            </a:r>
            <a:r>
              <a:rPr lang="en-GB" altLang="en-US" sz="2800" dirty="0"/>
              <a:t> cellule T </a:t>
            </a:r>
            <a:r>
              <a:rPr lang="en-GB" altLang="en-US" sz="2800" dirty="0" err="1"/>
              <a:t>veniva</a:t>
            </a:r>
            <a:r>
              <a:rPr lang="en-GB" altLang="en-US" sz="2800" dirty="0"/>
              <a:t> </a:t>
            </a:r>
            <a:r>
              <a:rPr lang="en-GB" altLang="en-US" sz="2800" dirty="0" err="1"/>
              <a:t>evidenziato</a:t>
            </a:r>
            <a:r>
              <a:rPr lang="en-GB" altLang="en-US" sz="2800" dirty="0"/>
              <a:t> ↑ </a:t>
            </a:r>
            <a:r>
              <a:rPr lang="en-GB" altLang="en-US" sz="2800" dirty="0" err="1"/>
              <a:t>citochine</a:t>
            </a:r>
            <a:r>
              <a:rPr lang="en-GB" altLang="en-US" sz="2800" dirty="0"/>
              <a:t> Th1</a:t>
            </a:r>
          </a:p>
        </p:txBody>
      </p:sp>
    </p:spTree>
    <p:extLst>
      <p:ext uri="{BB962C8B-B14F-4D97-AF65-F5344CB8AC3E}">
        <p14:creationId xmlns:p14="http://schemas.microsoft.com/office/powerpoint/2010/main" val="2181418211"/>
      </p:ext>
    </p:extLst>
  </p:cSld>
  <p:clrMapOvr>
    <a:masterClrMapping/>
  </p:clrMapOvr>
  <p:transition spd="slow">
    <p:strips dir="ru"/>
  </p:transition>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E3457A7-E069-423C-94E6-72ECF2A4625B}"/>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C550B8BF-D2D9-4827-8DCA-D550F90BA2DD}"/>
              </a:ext>
            </a:extLst>
          </p:cNvPr>
          <p:cNvSpPr>
            <a:spLocks noGrp="1"/>
          </p:cNvSpPr>
          <p:nvPr>
            <p:ph idx="1"/>
          </p:nvPr>
        </p:nvSpPr>
        <p:spPr/>
        <p:txBody>
          <a:bodyPr/>
          <a:lstStyle/>
          <a:p>
            <a:endParaRPr lang="it-IT"/>
          </a:p>
        </p:txBody>
      </p:sp>
      <p:pic>
        <p:nvPicPr>
          <p:cNvPr id="5" name="Immagine 4">
            <a:extLst>
              <a:ext uri="{FF2B5EF4-FFF2-40B4-BE49-F238E27FC236}">
                <a16:creationId xmlns:a16="http://schemas.microsoft.com/office/drawing/2014/main" id="{9035923C-66ED-450C-B9F4-0A8D9C58D05E}"/>
              </a:ext>
            </a:extLst>
          </p:cNvPr>
          <p:cNvPicPr>
            <a:picLocks noChangeAspect="1"/>
          </p:cNvPicPr>
          <p:nvPr/>
        </p:nvPicPr>
        <p:blipFill>
          <a:blip r:embed="rId2" cstate="email">
            <a:lum bright="-20000" contrast="40000"/>
            <a:extLst>
              <a:ext uri="{28A0092B-C50C-407E-A947-70E740481C1C}">
                <a14:useLocalDpi xmlns:a14="http://schemas.microsoft.com/office/drawing/2010/main"/>
              </a:ext>
            </a:extLst>
          </a:blip>
          <a:stretch>
            <a:fillRect/>
          </a:stretch>
        </p:blipFill>
        <p:spPr>
          <a:xfrm>
            <a:off x="462677" y="404663"/>
            <a:ext cx="8224123" cy="6176623"/>
          </a:xfrm>
          <a:prstGeom prst="rect">
            <a:avLst/>
          </a:prstGeom>
        </p:spPr>
      </p:pic>
    </p:spTree>
    <p:extLst>
      <p:ext uri="{BB962C8B-B14F-4D97-AF65-F5344CB8AC3E}">
        <p14:creationId xmlns:p14="http://schemas.microsoft.com/office/powerpoint/2010/main" val="2563803730"/>
      </p:ext>
    </p:extLst>
  </p:cSld>
  <p:clrMapOvr>
    <a:masterClrMapping/>
  </p:clrMapOvr>
  <p:transition spd="slow">
    <p:strips dir="ru"/>
  </p:transition>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7C491CA2-9C4B-4853-81FF-7F39ECD867ED}"/>
              </a:ext>
            </a:extLst>
          </p:cNvPr>
          <p:cNvPicPr>
            <a:picLocks noChangeAspect="1"/>
          </p:cNvPicPr>
          <p:nvPr/>
        </p:nvPicPr>
        <p:blipFill>
          <a:blip r:embed="rId2" cstate="email">
            <a:lum bright="-20000" contrast="40000"/>
            <a:extLst>
              <a:ext uri="{28A0092B-C50C-407E-A947-70E740481C1C}">
                <a14:useLocalDpi xmlns:a14="http://schemas.microsoft.com/office/drawing/2010/main"/>
              </a:ext>
            </a:extLst>
          </a:blip>
          <a:stretch>
            <a:fillRect/>
          </a:stretch>
        </p:blipFill>
        <p:spPr>
          <a:xfrm>
            <a:off x="863588" y="332245"/>
            <a:ext cx="7416824" cy="6193509"/>
          </a:xfrm>
          <a:prstGeom prst="rect">
            <a:avLst/>
          </a:prstGeom>
        </p:spPr>
      </p:pic>
    </p:spTree>
    <p:extLst>
      <p:ext uri="{BB962C8B-B14F-4D97-AF65-F5344CB8AC3E}">
        <p14:creationId xmlns:p14="http://schemas.microsoft.com/office/powerpoint/2010/main" val="1120910237"/>
      </p:ext>
    </p:extLst>
  </p:cSld>
  <p:clrMapOvr>
    <a:masterClrMapping/>
  </p:clrMapOvr>
  <p:transition spd="slow">
    <p:strips dir="ru"/>
  </p:transition>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43AE8E43-DECC-4FCC-A902-EA62B42AFF76}"/>
              </a:ext>
            </a:extLst>
          </p:cNvPr>
          <p:cNvPicPr>
            <a:picLocks noChangeAspect="1"/>
          </p:cNvPicPr>
          <p:nvPr/>
        </p:nvPicPr>
        <p:blipFill>
          <a:blip r:embed="rId2" cstate="email">
            <a:lum contrast="40000"/>
            <a:extLst>
              <a:ext uri="{28A0092B-C50C-407E-A947-70E740481C1C}">
                <a14:useLocalDpi xmlns:a14="http://schemas.microsoft.com/office/drawing/2010/main"/>
              </a:ext>
            </a:extLst>
          </a:blip>
          <a:stretch>
            <a:fillRect/>
          </a:stretch>
        </p:blipFill>
        <p:spPr>
          <a:xfrm>
            <a:off x="228138" y="620688"/>
            <a:ext cx="8687724" cy="4824536"/>
          </a:xfrm>
          <a:prstGeom prst="rect">
            <a:avLst/>
          </a:prstGeom>
        </p:spPr>
      </p:pic>
    </p:spTree>
    <p:extLst>
      <p:ext uri="{BB962C8B-B14F-4D97-AF65-F5344CB8AC3E}">
        <p14:creationId xmlns:p14="http://schemas.microsoft.com/office/powerpoint/2010/main" val="3350253952"/>
      </p:ext>
    </p:extLst>
  </p:cSld>
  <p:clrMapOvr>
    <a:masterClrMapping/>
  </p:clrMapOvr>
  <p:transition spd="slow">
    <p:strips dir="ru"/>
  </p:transition>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18CAE19-72E2-4930-AD03-8B2CFF48C7E0}"/>
              </a:ext>
            </a:extLst>
          </p:cNvPr>
          <p:cNvPicPr>
            <a:picLocks noChangeAspect="1"/>
          </p:cNvPicPr>
          <p:nvPr/>
        </p:nvPicPr>
        <p:blipFill>
          <a:blip r:embed="rId2">
            <a:lum contrast="40000"/>
            <a:extLst>
              <a:ext uri="{28A0092B-C50C-407E-A947-70E740481C1C}">
                <a14:useLocalDpi xmlns:a14="http://schemas.microsoft.com/office/drawing/2010/main"/>
              </a:ext>
            </a:extLst>
          </a:blip>
          <a:stretch>
            <a:fillRect/>
          </a:stretch>
        </p:blipFill>
        <p:spPr>
          <a:xfrm>
            <a:off x="971600" y="332656"/>
            <a:ext cx="6376162" cy="3841538"/>
          </a:xfrm>
          <a:prstGeom prst="rect">
            <a:avLst/>
          </a:prstGeom>
        </p:spPr>
      </p:pic>
      <p:sp>
        <p:nvSpPr>
          <p:cNvPr id="5" name="Segnaposto contenuto 4">
            <a:extLst>
              <a:ext uri="{FF2B5EF4-FFF2-40B4-BE49-F238E27FC236}">
                <a16:creationId xmlns:a16="http://schemas.microsoft.com/office/drawing/2014/main" id="{5FB5F287-1878-425C-A658-1F1327DAACBA}"/>
              </a:ext>
            </a:extLst>
          </p:cNvPr>
          <p:cNvSpPr>
            <a:spLocks noGrp="1"/>
          </p:cNvSpPr>
          <p:nvPr>
            <p:ph idx="1"/>
          </p:nvPr>
        </p:nvSpPr>
        <p:spPr>
          <a:xfrm>
            <a:off x="457200" y="4509120"/>
            <a:ext cx="8229600" cy="1617043"/>
          </a:xfrm>
        </p:spPr>
        <p:txBody>
          <a:bodyPr/>
          <a:lstStyle/>
          <a:p>
            <a:r>
              <a:rPr lang="en-US" sz="2000" dirty="0"/>
              <a:t>The CAILS score is obtained by adding the severity score of each of the following categories for up to 5 index lesions: erythema, scaling, plaque elevation, and surface area. Severity was graded from 0 (none) to 8 (severe) for erythema and scaling; 0 to 3 for plaque elevation; and 0 to 9 for surface area</a:t>
            </a:r>
            <a:endParaRPr lang="it-IT" sz="2000" dirty="0"/>
          </a:p>
        </p:txBody>
      </p:sp>
    </p:spTree>
    <p:extLst>
      <p:ext uri="{BB962C8B-B14F-4D97-AF65-F5344CB8AC3E}">
        <p14:creationId xmlns:p14="http://schemas.microsoft.com/office/powerpoint/2010/main" val="1227962038"/>
      </p:ext>
    </p:extLst>
  </p:cSld>
  <p:clrMapOvr>
    <a:masterClrMapping/>
  </p:clrMapOvr>
  <p:transition spd="slow">
    <p:strips dir="ru"/>
  </p:transition>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D3ED244C-7C10-430A-B33A-CD48BC8C1A56}"/>
              </a:ext>
            </a:extLst>
          </p:cNvPr>
          <p:cNvPicPr>
            <a:picLocks noChangeAspect="1"/>
          </p:cNvPicPr>
          <p:nvPr/>
        </p:nvPicPr>
        <p:blipFill>
          <a:blip r:embed="rId2">
            <a:lum contrast="20000"/>
            <a:extLst>
              <a:ext uri="{28A0092B-C50C-407E-A947-70E740481C1C}">
                <a14:useLocalDpi xmlns:a14="http://schemas.microsoft.com/office/drawing/2010/main"/>
              </a:ext>
            </a:extLst>
          </a:blip>
          <a:stretch>
            <a:fillRect/>
          </a:stretch>
        </p:blipFill>
        <p:spPr>
          <a:xfrm>
            <a:off x="899592" y="215643"/>
            <a:ext cx="7344816" cy="6426713"/>
          </a:xfrm>
          <a:prstGeom prst="rect">
            <a:avLst/>
          </a:prstGeom>
        </p:spPr>
      </p:pic>
    </p:spTree>
    <p:extLst>
      <p:ext uri="{BB962C8B-B14F-4D97-AF65-F5344CB8AC3E}">
        <p14:creationId xmlns:p14="http://schemas.microsoft.com/office/powerpoint/2010/main" val="1479698567"/>
      </p:ext>
    </p:extLst>
  </p:cSld>
  <p:clrMapOvr>
    <a:masterClrMapping/>
  </p:clrMapOvr>
  <p:transition spd="slow">
    <p:strips dir="ru"/>
  </p:transition>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2E79F2C-3431-4547-A0BA-BDFCC8496B98}"/>
              </a:ext>
            </a:extLst>
          </p:cNvPr>
          <p:cNvPicPr>
            <a:picLocks noChangeAspect="1"/>
          </p:cNvPicPr>
          <p:nvPr/>
        </p:nvPicPr>
        <p:blipFill>
          <a:blip r:embed="rId2">
            <a:lum bright="-20000" contrast="20000"/>
            <a:extLst>
              <a:ext uri="{28A0092B-C50C-407E-A947-70E740481C1C}">
                <a14:useLocalDpi xmlns:a14="http://schemas.microsoft.com/office/drawing/2010/main"/>
              </a:ext>
            </a:extLst>
          </a:blip>
          <a:stretch>
            <a:fillRect/>
          </a:stretch>
        </p:blipFill>
        <p:spPr>
          <a:xfrm>
            <a:off x="179512" y="1304764"/>
            <a:ext cx="8551412" cy="4248472"/>
          </a:xfrm>
          <a:prstGeom prst="rect">
            <a:avLst/>
          </a:prstGeom>
        </p:spPr>
      </p:pic>
    </p:spTree>
    <p:extLst>
      <p:ext uri="{BB962C8B-B14F-4D97-AF65-F5344CB8AC3E}">
        <p14:creationId xmlns:p14="http://schemas.microsoft.com/office/powerpoint/2010/main" val="975036100"/>
      </p:ext>
    </p:extLst>
  </p:cSld>
  <p:clrMapOvr>
    <a:masterClrMapping/>
  </p:clrMapOvr>
  <p:transition spd="slow">
    <p:strips dir="ru"/>
  </p:transition>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24014892-431C-417C-A9E2-869179EC3EB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5216" y="764704"/>
            <a:ext cx="8413567" cy="5328592"/>
          </a:xfrm>
          <a:prstGeom prst="rect">
            <a:avLst/>
          </a:prstGeom>
        </p:spPr>
      </p:pic>
    </p:spTree>
    <p:extLst>
      <p:ext uri="{BB962C8B-B14F-4D97-AF65-F5344CB8AC3E}">
        <p14:creationId xmlns:p14="http://schemas.microsoft.com/office/powerpoint/2010/main" val="1887472758"/>
      </p:ext>
    </p:extLst>
  </p:cSld>
  <p:clrMapOvr>
    <a:masterClrMapping/>
  </p:clrMapOvr>
  <p:transition spd="slow">
    <p:strips dir="ru"/>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olo 1">
            <a:extLst>
              <a:ext uri="{FF2B5EF4-FFF2-40B4-BE49-F238E27FC236}">
                <a16:creationId xmlns:a16="http://schemas.microsoft.com/office/drawing/2014/main" id="{2C950962-072E-40D8-9712-9DC86B3154E6}"/>
              </a:ext>
            </a:extLst>
          </p:cNvPr>
          <p:cNvSpPr>
            <a:spLocks noGrp="1" noChangeArrowheads="1"/>
          </p:cNvSpPr>
          <p:nvPr>
            <p:ph type="title"/>
          </p:nvPr>
        </p:nvSpPr>
        <p:spPr/>
        <p:txBody>
          <a:bodyPr/>
          <a:lstStyle/>
          <a:p>
            <a:r>
              <a:rPr lang="it-IT" altLang="it-IT" b="1">
                <a:solidFill>
                  <a:srgbClr val="FF0000"/>
                </a:solidFill>
              </a:rPr>
              <a:t>Soluzioni: solvente</a:t>
            </a:r>
            <a:endParaRPr lang="en-GB" altLang="it-IT"/>
          </a:p>
        </p:txBody>
      </p:sp>
      <p:sp>
        <p:nvSpPr>
          <p:cNvPr id="49155" name="Segnaposto contenuto 2">
            <a:extLst>
              <a:ext uri="{FF2B5EF4-FFF2-40B4-BE49-F238E27FC236}">
                <a16:creationId xmlns:a16="http://schemas.microsoft.com/office/drawing/2014/main" id="{7B63AFF8-E203-46A5-A1B1-7E39C3ED7B76}"/>
              </a:ext>
            </a:extLst>
          </p:cNvPr>
          <p:cNvSpPr>
            <a:spLocks noGrp="1" noChangeArrowheads="1"/>
          </p:cNvSpPr>
          <p:nvPr>
            <p:ph idx="1"/>
          </p:nvPr>
        </p:nvSpPr>
        <p:spPr/>
        <p:txBody>
          <a:bodyPr/>
          <a:lstStyle/>
          <a:p>
            <a:r>
              <a:rPr lang="it-IT" altLang="it-IT" b="1">
                <a:solidFill>
                  <a:schemeClr val="accent2"/>
                </a:solidFill>
              </a:rPr>
              <a:t>Uno dei componenti della soluzione</a:t>
            </a:r>
          </a:p>
          <a:p>
            <a:r>
              <a:rPr lang="it-IT" altLang="it-IT" b="1">
                <a:solidFill>
                  <a:schemeClr val="accent2"/>
                </a:solidFill>
              </a:rPr>
              <a:t>Un solvente è un liquido in cui è sciolto un soluto (solido, liquido o gassoso) dando luogo ad una soluzione</a:t>
            </a:r>
          </a:p>
        </p:txBody>
      </p:sp>
    </p:spTree>
    <p:extLst>
      <p:ext uri="{BB962C8B-B14F-4D97-AF65-F5344CB8AC3E}">
        <p14:creationId xmlns:p14="http://schemas.microsoft.com/office/powerpoint/2010/main" val="1528541519"/>
      </p:ext>
    </p:extLst>
  </p:cSld>
  <p:clrMapOvr>
    <a:masterClrMapping/>
  </p:clrMapOvr>
  <p:transition spd="slow">
    <p:strips dir="ru"/>
  </p:transition>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a:extLst>
              <a:ext uri="{FF2B5EF4-FFF2-40B4-BE49-F238E27FC236}">
                <a16:creationId xmlns:a16="http://schemas.microsoft.com/office/drawing/2014/main" id="{8F8DDCDD-E6FB-44BA-88E0-03DA194F9C19}"/>
              </a:ext>
            </a:extLst>
          </p:cNvPr>
          <p:cNvSpPr>
            <a:spLocks noChangeArrowheads="1"/>
          </p:cNvSpPr>
          <p:nvPr/>
        </p:nvSpPr>
        <p:spPr bwMode="auto">
          <a:xfrm>
            <a:off x="3175" y="1603375"/>
            <a:ext cx="9145588" cy="365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265219" name="Rectangle 3">
            <a:extLst>
              <a:ext uri="{FF2B5EF4-FFF2-40B4-BE49-F238E27FC236}">
                <a16:creationId xmlns:a16="http://schemas.microsoft.com/office/drawing/2014/main" id="{5605BE03-B479-4073-B45C-5A4DE8ED068A}"/>
              </a:ext>
            </a:extLst>
          </p:cNvPr>
          <p:cNvSpPr>
            <a:spLocks noChangeArrowheads="1"/>
          </p:cNvSpPr>
          <p:nvPr/>
        </p:nvSpPr>
        <p:spPr bwMode="auto">
          <a:xfrm>
            <a:off x="230188" y="1679575"/>
            <a:ext cx="1016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a:solidFill>
                  <a:srgbClr val="FF9900"/>
                </a:solidFill>
                <a:latin typeface="Times New Roman" panose="02020603050405020304" pitchFamily="18" charset="0"/>
              </a:rPr>
              <a:t> </a:t>
            </a:r>
            <a:endParaRPr lang="it-IT" altLang="it-IT" sz="2400" b="0">
              <a:solidFill>
                <a:srgbClr val="FF9900"/>
              </a:solidFill>
              <a:latin typeface="Times New Roman" panose="02020603050405020304" pitchFamily="18" charset="0"/>
            </a:endParaRPr>
          </a:p>
        </p:txBody>
      </p:sp>
      <p:sp>
        <p:nvSpPr>
          <p:cNvPr id="265220" name="Rectangle 4">
            <a:extLst>
              <a:ext uri="{FF2B5EF4-FFF2-40B4-BE49-F238E27FC236}">
                <a16:creationId xmlns:a16="http://schemas.microsoft.com/office/drawing/2014/main" id="{86CF6C45-C587-406E-BC0F-6A3A3E91D68F}"/>
              </a:ext>
            </a:extLst>
          </p:cNvPr>
          <p:cNvSpPr>
            <a:spLocks noChangeArrowheads="1"/>
          </p:cNvSpPr>
          <p:nvPr/>
        </p:nvSpPr>
        <p:spPr bwMode="auto">
          <a:xfrm>
            <a:off x="228600" y="685800"/>
            <a:ext cx="8915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4000">
                <a:solidFill>
                  <a:srgbClr val="FF0000"/>
                </a:solidFill>
                <a:latin typeface="Times New Roman" panose="02020603050405020304" pitchFamily="18" charset="0"/>
              </a:rPr>
              <a:t>Terapia topica con immunomodulatori</a:t>
            </a:r>
          </a:p>
        </p:txBody>
      </p:sp>
      <p:sp>
        <p:nvSpPr>
          <p:cNvPr id="265221" name="Rectangle 5">
            <a:extLst>
              <a:ext uri="{FF2B5EF4-FFF2-40B4-BE49-F238E27FC236}">
                <a16:creationId xmlns:a16="http://schemas.microsoft.com/office/drawing/2014/main" id="{49B2E6D3-332D-4A4D-B21F-0032A35C3B2F}"/>
              </a:ext>
            </a:extLst>
          </p:cNvPr>
          <p:cNvSpPr>
            <a:spLocks noChangeArrowheads="1"/>
          </p:cNvSpPr>
          <p:nvPr/>
        </p:nvSpPr>
        <p:spPr bwMode="auto">
          <a:xfrm>
            <a:off x="2268538" y="2852738"/>
            <a:ext cx="4483100"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a:solidFill>
                  <a:schemeClr val="accent2"/>
                </a:solidFill>
                <a:latin typeface="Times New Roman" panose="02020603050405020304" pitchFamily="18" charset="0"/>
              </a:rPr>
              <a:t>TACROLIMUS o FK 506</a:t>
            </a:r>
            <a:endParaRPr lang="it-IT" altLang="it-IT" sz="2400">
              <a:solidFill>
                <a:schemeClr val="accent2"/>
              </a:solidFill>
              <a:latin typeface="Times New Roman" panose="02020603050405020304" pitchFamily="18" charset="0"/>
            </a:endParaRPr>
          </a:p>
        </p:txBody>
      </p:sp>
      <p:sp>
        <p:nvSpPr>
          <p:cNvPr id="265222" name="Rectangle 6">
            <a:extLst>
              <a:ext uri="{FF2B5EF4-FFF2-40B4-BE49-F238E27FC236}">
                <a16:creationId xmlns:a16="http://schemas.microsoft.com/office/drawing/2014/main" id="{6820C8EE-02D7-4176-BF70-C28533891312}"/>
              </a:ext>
            </a:extLst>
          </p:cNvPr>
          <p:cNvSpPr>
            <a:spLocks noChangeArrowheads="1"/>
          </p:cNvSpPr>
          <p:nvPr/>
        </p:nvSpPr>
        <p:spPr bwMode="auto">
          <a:xfrm>
            <a:off x="1447800" y="3962400"/>
            <a:ext cx="6415088"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a:solidFill>
                  <a:schemeClr val="accent2"/>
                </a:solidFill>
                <a:latin typeface="Times New Roman" panose="02020603050405020304" pitchFamily="18" charset="0"/>
              </a:rPr>
              <a:t>PIMECROLIMUS o SDZ ASM 981  </a:t>
            </a:r>
            <a:endParaRPr lang="it-IT" altLang="it-IT" sz="2400" b="0">
              <a:solidFill>
                <a:schemeClr val="accent2"/>
              </a:solidFill>
              <a:latin typeface="Times New Roman" panose="02020603050405020304" pitchFamily="18" charset="0"/>
            </a:endParaRPr>
          </a:p>
        </p:txBody>
      </p:sp>
    </p:spTree>
    <p:extLst>
      <p:ext uri="{BB962C8B-B14F-4D97-AF65-F5344CB8AC3E}">
        <p14:creationId xmlns:p14="http://schemas.microsoft.com/office/powerpoint/2010/main" val="2899382216"/>
      </p:ext>
    </p:extLst>
  </p:cSld>
  <p:clrMapOvr>
    <a:masterClrMapping/>
  </p:clrMapOvr>
  <p:transition spd="slow">
    <p:strips dir="ru"/>
  </p:transition>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a:extLst>
              <a:ext uri="{FF2B5EF4-FFF2-40B4-BE49-F238E27FC236}">
                <a16:creationId xmlns:a16="http://schemas.microsoft.com/office/drawing/2014/main" id="{8F8DDCDD-E6FB-44BA-88E0-03DA194F9C19}"/>
              </a:ext>
            </a:extLst>
          </p:cNvPr>
          <p:cNvSpPr>
            <a:spLocks noChangeArrowheads="1"/>
          </p:cNvSpPr>
          <p:nvPr/>
        </p:nvSpPr>
        <p:spPr bwMode="auto">
          <a:xfrm>
            <a:off x="3175" y="1603375"/>
            <a:ext cx="9145588" cy="365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265219" name="Rectangle 3">
            <a:extLst>
              <a:ext uri="{FF2B5EF4-FFF2-40B4-BE49-F238E27FC236}">
                <a16:creationId xmlns:a16="http://schemas.microsoft.com/office/drawing/2014/main" id="{5605BE03-B479-4073-B45C-5A4DE8ED068A}"/>
              </a:ext>
            </a:extLst>
          </p:cNvPr>
          <p:cNvSpPr>
            <a:spLocks noChangeArrowheads="1"/>
          </p:cNvSpPr>
          <p:nvPr/>
        </p:nvSpPr>
        <p:spPr bwMode="auto">
          <a:xfrm>
            <a:off x="230188" y="1679575"/>
            <a:ext cx="1016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a:solidFill>
                  <a:srgbClr val="FF9900"/>
                </a:solidFill>
                <a:latin typeface="Times New Roman" panose="02020603050405020304" pitchFamily="18" charset="0"/>
              </a:rPr>
              <a:t> </a:t>
            </a:r>
            <a:endParaRPr lang="it-IT" altLang="it-IT" sz="2400" b="0">
              <a:solidFill>
                <a:srgbClr val="FF9900"/>
              </a:solidFill>
              <a:latin typeface="Times New Roman" panose="02020603050405020304" pitchFamily="18" charset="0"/>
            </a:endParaRPr>
          </a:p>
        </p:txBody>
      </p:sp>
      <p:sp>
        <p:nvSpPr>
          <p:cNvPr id="265220" name="Rectangle 4">
            <a:extLst>
              <a:ext uri="{FF2B5EF4-FFF2-40B4-BE49-F238E27FC236}">
                <a16:creationId xmlns:a16="http://schemas.microsoft.com/office/drawing/2014/main" id="{86CF6C45-C587-406E-BC0F-6A3A3E91D68F}"/>
              </a:ext>
            </a:extLst>
          </p:cNvPr>
          <p:cNvSpPr>
            <a:spLocks noChangeArrowheads="1"/>
          </p:cNvSpPr>
          <p:nvPr/>
        </p:nvSpPr>
        <p:spPr bwMode="auto">
          <a:xfrm>
            <a:off x="228600" y="685800"/>
            <a:ext cx="8915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4000">
                <a:solidFill>
                  <a:srgbClr val="FF0000"/>
                </a:solidFill>
                <a:latin typeface="Times New Roman" panose="02020603050405020304" pitchFamily="18" charset="0"/>
              </a:rPr>
              <a:t>Terapia topica con immunomodulatori</a:t>
            </a:r>
          </a:p>
        </p:txBody>
      </p:sp>
      <p:sp>
        <p:nvSpPr>
          <p:cNvPr id="2" name="CasellaDiTesto 1">
            <a:extLst>
              <a:ext uri="{FF2B5EF4-FFF2-40B4-BE49-F238E27FC236}">
                <a16:creationId xmlns:a16="http://schemas.microsoft.com/office/drawing/2014/main" id="{9FA41A02-4AD8-4DE9-90BF-355B42FF3048}"/>
              </a:ext>
            </a:extLst>
          </p:cNvPr>
          <p:cNvSpPr txBox="1"/>
          <p:nvPr/>
        </p:nvSpPr>
        <p:spPr>
          <a:xfrm>
            <a:off x="107504" y="1923256"/>
            <a:ext cx="8928992" cy="2862322"/>
          </a:xfrm>
          <a:prstGeom prst="rect">
            <a:avLst/>
          </a:prstGeom>
          <a:noFill/>
        </p:spPr>
        <p:txBody>
          <a:bodyPr wrap="square" rtlCol="0">
            <a:spAutoFit/>
          </a:bodyPr>
          <a:lstStyle/>
          <a:p>
            <a:pPr marL="342900" indent="-342900">
              <a:buFont typeface="Arial" panose="020B0604020202020204" pitchFamily="34" charset="0"/>
              <a:buChar char="•"/>
            </a:pPr>
            <a:r>
              <a:rPr lang="it-IT" b="0" dirty="0"/>
              <a:t>I corticosteroidi topici sono tutt’oggi il caposaldo terapeutico nelle patologie eczematose</a:t>
            </a:r>
          </a:p>
          <a:p>
            <a:pPr marL="342900" indent="-342900">
              <a:buFont typeface="Arial" panose="020B0604020202020204" pitchFamily="34" charset="0"/>
              <a:buChar char="•"/>
            </a:pPr>
            <a:r>
              <a:rPr lang="it-IT" b="0" dirty="0"/>
              <a:t>Purtroppo sono associati con </a:t>
            </a:r>
            <a:r>
              <a:rPr lang="it-IT" b="0" dirty="0" err="1"/>
              <a:t>tachifillassi</a:t>
            </a:r>
            <a:r>
              <a:rPr lang="it-IT" b="0" dirty="0"/>
              <a:t> ed altri effetti avversi</a:t>
            </a:r>
          </a:p>
          <a:p>
            <a:pPr marL="342900" indent="-342900">
              <a:buFont typeface="Arial" panose="020B0604020202020204" pitchFamily="34" charset="0"/>
              <a:buChar char="•"/>
            </a:pPr>
            <a:r>
              <a:rPr lang="it-IT" b="0" dirty="0"/>
              <a:t>Strie atrofia cutanea, dermatite periorale, cataratta e glaucoma</a:t>
            </a:r>
          </a:p>
          <a:p>
            <a:pPr marL="342900" indent="-342900">
              <a:buFont typeface="Arial" panose="020B0604020202020204" pitchFamily="34" charset="0"/>
              <a:buChar char="•"/>
            </a:pPr>
            <a:r>
              <a:rPr lang="it-IT" b="0" dirty="0"/>
              <a:t>Di recente nella dermatite atopica refrattaria alla terapia steroidea sono stati introdotte due immunomodulanti topici</a:t>
            </a:r>
          </a:p>
          <a:p>
            <a:pPr marL="342900" indent="-342900">
              <a:buFont typeface="Arial" panose="020B0604020202020204" pitchFamily="34" charset="0"/>
              <a:buChar char="•"/>
            </a:pPr>
            <a:r>
              <a:rPr lang="it-IT" b="0" dirty="0" err="1"/>
              <a:t>Tacrolimus</a:t>
            </a:r>
            <a:r>
              <a:rPr lang="it-IT" b="0" dirty="0"/>
              <a:t> e </a:t>
            </a:r>
            <a:r>
              <a:rPr lang="it-IT" b="0" dirty="0" err="1"/>
              <a:t>pimecrolimus</a:t>
            </a:r>
            <a:endParaRPr lang="it-IT" b="0" dirty="0"/>
          </a:p>
          <a:p>
            <a:pPr marL="342900" indent="-342900">
              <a:buFont typeface="Arial" panose="020B0604020202020204" pitchFamily="34" charset="0"/>
              <a:buChar char="•"/>
            </a:pPr>
            <a:r>
              <a:rPr lang="it-IT" b="0" dirty="0"/>
              <a:t>NB il </a:t>
            </a:r>
            <a:r>
              <a:rPr lang="it-IT" b="0" dirty="0" err="1"/>
              <a:t>tacrolimus</a:t>
            </a:r>
            <a:r>
              <a:rPr lang="it-IT" b="0" dirty="0"/>
              <a:t> è da anni usato nella terapia antirigetto del paziente sottoposto a trapianto d’organo</a:t>
            </a:r>
          </a:p>
        </p:txBody>
      </p:sp>
      <p:pic>
        <p:nvPicPr>
          <p:cNvPr id="3" name="Picture 3" descr="Protopic2">
            <a:extLst>
              <a:ext uri="{FF2B5EF4-FFF2-40B4-BE49-F238E27FC236}">
                <a16:creationId xmlns:a16="http://schemas.microsoft.com/office/drawing/2014/main" id="{874307DB-F006-46FB-868B-EC1C5E1E91A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1560" y="5219128"/>
            <a:ext cx="2717304" cy="1144908"/>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4" descr="elidel">
            <a:extLst>
              <a:ext uri="{FF2B5EF4-FFF2-40B4-BE49-F238E27FC236}">
                <a16:creationId xmlns:a16="http://schemas.microsoft.com/office/drawing/2014/main" id="{78E483A4-12CF-4784-ACB1-0B4299CE213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08712" y="5262563"/>
            <a:ext cx="2627784" cy="1484972"/>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6643396"/>
      </p:ext>
    </p:extLst>
  </p:cSld>
  <p:clrMapOvr>
    <a:masterClrMapping/>
  </p:clrMapOvr>
  <p:transition spd="slow">
    <p:strips dir="ru"/>
  </p:transition>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a:extLst>
              <a:ext uri="{FF2B5EF4-FFF2-40B4-BE49-F238E27FC236}">
                <a16:creationId xmlns:a16="http://schemas.microsoft.com/office/drawing/2014/main" id="{8F8DDCDD-E6FB-44BA-88E0-03DA194F9C19}"/>
              </a:ext>
            </a:extLst>
          </p:cNvPr>
          <p:cNvSpPr>
            <a:spLocks noChangeArrowheads="1"/>
          </p:cNvSpPr>
          <p:nvPr/>
        </p:nvSpPr>
        <p:spPr bwMode="auto">
          <a:xfrm>
            <a:off x="3175" y="1603375"/>
            <a:ext cx="9145588" cy="365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265219" name="Rectangle 3">
            <a:extLst>
              <a:ext uri="{FF2B5EF4-FFF2-40B4-BE49-F238E27FC236}">
                <a16:creationId xmlns:a16="http://schemas.microsoft.com/office/drawing/2014/main" id="{5605BE03-B479-4073-B45C-5A4DE8ED068A}"/>
              </a:ext>
            </a:extLst>
          </p:cNvPr>
          <p:cNvSpPr>
            <a:spLocks noChangeArrowheads="1"/>
          </p:cNvSpPr>
          <p:nvPr/>
        </p:nvSpPr>
        <p:spPr bwMode="auto">
          <a:xfrm>
            <a:off x="230188" y="1679575"/>
            <a:ext cx="1016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a:solidFill>
                  <a:srgbClr val="FF9900"/>
                </a:solidFill>
                <a:latin typeface="Times New Roman" panose="02020603050405020304" pitchFamily="18" charset="0"/>
              </a:rPr>
              <a:t> </a:t>
            </a:r>
            <a:endParaRPr lang="it-IT" altLang="it-IT" sz="2400" b="0">
              <a:solidFill>
                <a:srgbClr val="FF9900"/>
              </a:solidFill>
              <a:latin typeface="Times New Roman" panose="02020603050405020304" pitchFamily="18" charset="0"/>
            </a:endParaRPr>
          </a:p>
        </p:txBody>
      </p:sp>
      <p:sp>
        <p:nvSpPr>
          <p:cNvPr id="265220" name="Rectangle 4">
            <a:extLst>
              <a:ext uri="{FF2B5EF4-FFF2-40B4-BE49-F238E27FC236}">
                <a16:creationId xmlns:a16="http://schemas.microsoft.com/office/drawing/2014/main" id="{86CF6C45-C587-406E-BC0F-6A3A3E91D68F}"/>
              </a:ext>
            </a:extLst>
          </p:cNvPr>
          <p:cNvSpPr>
            <a:spLocks noChangeArrowheads="1"/>
          </p:cNvSpPr>
          <p:nvPr/>
        </p:nvSpPr>
        <p:spPr bwMode="auto">
          <a:xfrm>
            <a:off x="228600" y="155104"/>
            <a:ext cx="8915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4000" dirty="0">
                <a:solidFill>
                  <a:srgbClr val="FF0000"/>
                </a:solidFill>
                <a:latin typeface="Times New Roman" panose="02020603050405020304" pitchFamily="18" charset="0"/>
              </a:rPr>
              <a:t>Terapia topica con immunomodulatori</a:t>
            </a:r>
          </a:p>
        </p:txBody>
      </p:sp>
      <p:sp>
        <p:nvSpPr>
          <p:cNvPr id="2" name="CasellaDiTesto 1">
            <a:extLst>
              <a:ext uri="{FF2B5EF4-FFF2-40B4-BE49-F238E27FC236}">
                <a16:creationId xmlns:a16="http://schemas.microsoft.com/office/drawing/2014/main" id="{9FA41A02-4AD8-4DE9-90BF-355B42FF3048}"/>
              </a:ext>
            </a:extLst>
          </p:cNvPr>
          <p:cNvSpPr txBox="1"/>
          <p:nvPr/>
        </p:nvSpPr>
        <p:spPr>
          <a:xfrm>
            <a:off x="107504" y="1383154"/>
            <a:ext cx="4176464" cy="4278094"/>
          </a:xfrm>
          <a:prstGeom prst="rect">
            <a:avLst/>
          </a:prstGeom>
          <a:noFill/>
        </p:spPr>
        <p:txBody>
          <a:bodyPr wrap="square" rtlCol="0">
            <a:spAutoFit/>
          </a:bodyPr>
          <a:lstStyle/>
          <a:p>
            <a:pPr marL="342900" indent="-342900">
              <a:buFont typeface="Arial" panose="020B0604020202020204" pitchFamily="34" charset="0"/>
              <a:buChar char="•"/>
            </a:pPr>
            <a:r>
              <a:rPr lang="it-IT" sz="1800" b="0" dirty="0"/>
              <a:t>Queste due molecole sono inibitori della </a:t>
            </a:r>
            <a:r>
              <a:rPr lang="it-IT" sz="1800" b="0" dirty="0" err="1"/>
              <a:t>calcineurina</a:t>
            </a:r>
            <a:r>
              <a:rPr lang="it-IT" sz="1800" b="0" dirty="0"/>
              <a:t> fosfatasi</a:t>
            </a:r>
          </a:p>
          <a:p>
            <a:pPr marL="342900" indent="-342900">
              <a:buFont typeface="Arial" panose="020B0604020202020204" pitchFamily="34" charset="0"/>
              <a:buChar char="•"/>
            </a:pPr>
            <a:r>
              <a:rPr lang="it-IT" sz="1800" b="0" dirty="0"/>
              <a:t>Interazione APC-linfocita T induce aumento dei livelli di Ca cellulare</a:t>
            </a:r>
          </a:p>
          <a:p>
            <a:pPr marL="342900" indent="-342900">
              <a:buFont typeface="Arial" panose="020B0604020202020204" pitchFamily="34" charset="0"/>
              <a:buChar char="•"/>
            </a:pPr>
            <a:r>
              <a:rPr lang="it-IT" sz="1800" b="0" dirty="0"/>
              <a:t>Questo si lega con la </a:t>
            </a:r>
            <a:r>
              <a:rPr lang="it-IT" sz="1800" b="0" dirty="0" err="1"/>
              <a:t>calcimodulina</a:t>
            </a:r>
            <a:endParaRPr lang="it-IT" sz="1800" b="0" dirty="0"/>
          </a:p>
          <a:p>
            <a:pPr marL="342900" indent="-342900">
              <a:buFont typeface="Arial" panose="020B0604020202020204" pitchFamily="34" charset="0"/>
              <a:buChar char="•"/>
            </a:pPr>
            <a:r>
              <a:rPr lang="it-IT" sz="1800" b="0" dirty="0">
                <a:sym typeface="Wingdings" panose="05000000000000000000" pitchFamily="2" charset="2"/>
              </a:rPr>
              <a:t> attivazione della </a:t>
            </a:r>
            <a:r>
              <a:rPr lang="it-IT" sz="1800" b="0" dirty="0" err="1">
                <a:sym typeface="Wingdings" panose="05000000000000000000" pitchFamily="2" charset="2"/>
              </a:rPr>
              <a:t>calcineurina</a:t>
            </a:r>
            <a:endParaRPr lang="it-IT" sz="1800" b="0" dirty="0">
              <a:sym typeface="Wingdings" panose="05000000000000000000" pitchFamily="2" charset="2"/>
            </a:endParaRPr>
          </a:p>
          <a:p>
            <a:pPr marL="342900" indent="-342900">
              <a:buFont typeface="Arial" panose="020B0604020202020204" pitchFamily="34" charset="0"/>
              <a:buChar char="•"/>
            </a:pPr>
            <a:r>
              <a:rPr lang="it-IT" sz="1800" b="0" dirty="0">
                <a:sym typeface="Wingdings" panose="05000000000000000000" pitchFamily="2" charset="2"/>
              </a:rPr>
              <a:t>Questa </a:t>
            </a:r>
            <a:r>
              <a:rPr lang="it-IT" sz="1800" b="0" dirty="0" err="1">
                <a:sym typeface="Wingdings" panose="05000000000000000000" pitchFamily="2" charset="2"/>
              </a:rPr>
              <a:t>defosforila</a:t>
            </a:r>
            <a:r>
              <a:rPr lang="it-IT" sz="1800" b="0" dirty="0">
                <a:sym typeface="Wingdings" panose="05000000000000000000" pitchFamily="2" charset="2"/>
              </a:rPr>
              <a:t> la sub-unità citoplasmatica della molecola NFAT</a:t>
            </a:r>
          </a:p>
          <a:p>
            <a:pPr marL="342900" indent="-342900">
              <a:buFont typeface="Arial" panose="020B0604020202020204" pitchFamily="34" charset="0"/>
              <a:buChar char="•"/>
            </a:pPr>
            <a:r>
              <a:rPr lang="it-IT" sz="1800" b="0" dirty="0">
                <a:sym typeface="Wingdings" panose="05000000000000000000" pitchFamily="2" charset="2"/>
              </a:rPr>
              <a:t>trascrizione di numerose citochine della risposta immune</a:t>
            </a:r>
          </a:p>
          <a:p>
            <a:pPr marL="342900" indent="-342900">
              <a:buFont typeface="Arial" panose="020B0604020202020204" pitchFamily="34" charset="0"/>
              <a:buChar char="•"/>
            </a:pPr>
            <a:r>
              <a:rPr lang="it-IT" sz="1800" b="0" dirty="0">
                <a:sym typeface="Wingdings" panose="05000000000000000000" pitchFamily="2" charset="2"/>
              </a:rPr>
              <a:t>Le due molecole </a:t>
            </a:r>
            <a:r>
              <a:rPr lang="it-IT" sz="1800" b="0" dirty="0" err="1">
                <a:sym typeface="Wingdings" panose="05000000000000000000" pitchFamily="2" charset="2"/>
              </a:rPr>
              <a:t>tacrolimus</a:t>
            </a:r>
            <a:r>
              <a:rPr lang="it-IT" sz="1800" b="0" dirty="0">
                <a:sym typeface="Wingdings" panose="05000000000000000000" pitchFamily="2" charset="2"/>
              </a:rPr>
              <a:t> e </a:t>
            </a:r>
            <a:r>
              <a:rPr lang="it-IT" sz="1800" b="0" dirty="0" err="1">
                <a:sym typeface="Wingdings" panose="05000000000000000000" pitchFamily="2" charset="2"/>
              </a:rPr>
              <a:t>pimecrolimus</a:t>
            </a:r>
            <a:r>
              <a:rPr lang="it-IT" sz="1800" b="0" dirty="0">
                <a:sym typeface="Wingdings" panose="05000000000000000000" pitchFamily="2" charset="2"/>
              </a:rPr>
              <a:t> si legano alla FK-506 </a:t>
            </a:r>
            <a:r>
              <a:rPr lang="it-IT" sz="1800" b="0" dirty="0" err="1">
                <a:sym typeface="Wingdings" panose="05000000000000000000" pitchFamily="2" charset="2"/>
              </a:rPr>
              <a:t>binding</a:t>
            </a:r>
            <a:r>
              <a:rPr lang="it-IT" sz="1800" b="0" dirty="0">
                <a:sym typeface="Wingdings" panose="05000000000000000000" pitchFamily="2" charset="2"/>
              </a:rPr>
              <a:t> </a:t>
            </a:r>
            <a:r>
              <a:rPr lang="it-IT" sz="1800" b="0" dirty="0" err="1">
                <a:sym typeface="Wingdings" panose="05000000000000000000" pitchFamily="2" charset="2"/>
              </a:rPr>
              <a:t>protenin</a:t>
            </a:r>
            <a:r>
              <a:rPr lang="it-IT" sz="1800" b="0" dirty="0">
                <a:sym typeface="Wingdings" panose="05000000000000000000" pitchFamily="2" charset="2"/>
              </a:rPr>
              <a:t> con conseguente inibizione della </a:t>
            </a:r>
            <a:r>
              <a:rPr lang="it-IT" sz="1800" b="0" dirty="0" err="1">
                <a:sym typeface="Wingdings" panose="05000000000000000000" pitchFamily="2" charset="2"/>
              </a:rPr>
              <a:t>calcineurina</a:t>
            </a:r>
            <a:endParaRPr lang="it-IT" sz="1800" b="0" dirty="0">
              <a:sym typeface="Wingdings" panose="05000000000000000000" pitchFamily="2" charset="2"/>
            </a:endParaRPr>
          </a:p>
          <a:p>
            <a:pPr marL="342900" indent="-342900">
              <a:buFont typeface="Arial" panose="020B0604020202020204" pitchFamily="34" charset="0"/>
              <a:buChar char="•"/>
            </a:pPr>
            <a:r>
              <a:rPr lang="it-IT" sz="1800" b="0" dirty="0"/>
              <a:t>↓ risposta immune</a:t>
            </a:r>
          </a:p>
        </p:txBody>
      </p:sp>
      <p:pic>
        <p:nvPicPr>
          <p:cNvPr id="6" name="Immagine 5">
            <a:extLst>
              <a:ext uri="{FF2B5EF4-FFF2-40B4-BE49-F238E27FC236}">
                <a16:creationId xmlns:a16="http://schemas.microsoft.com/office/drawing/2014/main" id="{6D1CE2D0-DBA1-4DF4-A3FD-CB615AD2FF1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60034" y="1383154"/>
            <a:ext cx="3816422" cy="5271120"/>
          </a:xfrm>
          <a:prstGeom prst="rect">
            <a:avLst/>
          </a:prstGeom>
        </p:spPr>
      </p:pic>
    </p:spTree>
    <p:extLst>
      <p:ext uri="{BB962C8B-B14F-4D97-AF65-F5344CB8AC3E}">
        <p14:creationId xmlns:p14="http://schemas.microsoft.com/office/powerpoint/2010/main" val="4294823165"/>
      </p:ext>
    </p:extLst>
  </p:cSld>
  <p:clrMapOvr>
    <a:masterClrMapping/>
  </p:clrMapOvr>
  <p:transition spd="slow">
    <p:strips dir="ru"/>
  </p:transition>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3">
            <a:extLst>
              <a:ext uri="{FF2B5EF4-FFF2-40B4-BE49-F238E27FC236}">
                <a16:creationId xmlns:a16="http://schemas.microsoft.com/office/drawing/2014/main" id="{89F71139-7013-4F2A-A5A0-F17BAD8CB843}"/>
              </a:ext>
            </a:extLst>
          </p:cNvPr>
          <p:cNvSpPr>
            <a:spLocks noChangeArrowheads="1"/>
          </p:cNvSpPr>
          <p:nvPr/>
        </p:nvSpPr>
        <p:spPr bwMode="auto">
          <a:xfrm>
            <a:off x="228600" y="1374775"/>
            <a:ext cx="8915400" cy="548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it-IT" altLang="it-IT" sz="2800">
                <a:solidFill>
                  <a:schemeClr val="accent2"/>
                </a:solidFill>
              </a:rPr>
              <a:t>TACROLIMUS </a:t>
            </a:r>
          </a:p>
          <a:p>
            <a:pPr eaLnBrk="1" hangingPunct="1">
              <a:buFontTx/>
              <a:buNone/>
            </a:pPr>
            <a:r>
              <a:rPr lang="it-IT" altLang="it-IT" sz="2800">
                <a:solidFill>
                  <a:schemeClr val="accent2"/>
                </a:solidFill>
              </a:rPr>
              <a:t>(T</a:t>
            </a:r>
            <a:r>
              <a:rPr lang="it-IT" altLang="it-IT" sz="2000" b="0">
                <a:solidFill>
                  <a:schemeClr val="accent2"/>
                </a:solidFill>
              </a:rPr>
              <a:t>SUCUBA</a:t>
            </a:r>
            <a:r>
              <a:rPr lang="it-IT" altLang="it-IT" sz="2000">
                <a:solidFill>
                  <a:schemeClr val="accent2"/>
                </a:solidFill>
              </a:rPr>
              <a:t> M</a:t>
            </a:r>
            <a:r>
              <a:rPr lang="it-IT" altLang="it-IT" sz="2800">
                <a:solidFill>
                  <a:schemeClr val="accent2"/>
                </a:solidFill>
              </a:rPr>
              <a:t>ACROL</a:t>
            </a:r>
            <a:r>
              <a:rPr lang="it-IT" altLang="it-IT" sz="2000" b="0">
                <a:solidFill>
                  <a:schemeClr val="accent2"/>
                </a:solidFill>
              </a:rPr>
              <a:t>IDE</a:t>
            </a:r>
            <a:r>
              <a:rPr lang="it-IT" altLang="it-IT" sz="2000">
                <a:solidFill>
                  <a:schemeClr val="accent2"/>
                </a:solidFill>
              </a:rPr>
              <a:t> </a:t>
            </a:r>
            <a:r>
              <a:rPr lang="it-IT" altLang="it-IT" sz="2800">
                <a:solidFill>
                  <a:schemeClr val="accent2"/>
                </a:solidFill>
              </a:rPr>
              <a:t>I</a:t>
            </a:r>
            <a:r>
              <a:rPr lang="it-IT" altLang="it-IT" sz="2000" b="0">
                <a:solidFill>
                  <a:schemeClr val="accent2"/>
                </a:solidFill>
              </a:rPr>
              <a:t>M</a:t>
            </a:r>
            <a:r>
              <a:rPr lang="it-IT" altLang="it-IT" sz="2800">
                <a:solidFill>
                  <a:schemeClr val="accent2"/>
                </a:solidFill>
              </a:rPr>
              <a:t>MU</a:t>
            </a:r>
            <a:r>
              <a:rPr lang="it-IT" altLang="it-IT" sz="2000" b="0">
                <a:solidFill>
                  <a:schemeClr val="accent2"/>
                </a:solidFill>
              </a:rPr>
              <a:t>NO</a:t>
            </a:r>
            <a:r>
              <a:rPr lang="it-IT" altLang="it-IT" sz="2800">
                <a:solidFill>
                  <a:schemeClr val="accent2"/>
                </a:solidFill>
              </a:rPr>
              <a:t>S</a:t>
            </a:r>
            <a:r>
              <a:rPr lang="it-IT" altLang="it-IT" sz="2000" b="0">
                <a:solidFill>
                  <a:schemeClr val="accent2"/>
                </a:solidFill>
              </a:rPr>
              <a:t>UPPRESSOR) </a:t>
            </a:r>
          </a:p>
          <a:p>
            <a:pPr eaLnBrk="1" hangingPunct="1">
              <a:buFontTx/>
              <a:buNone/>
            </a:pPr>
            <a:r>
              <a:rPr lang="it-IT" altLang="it-IT" sz="2000" b="0">
                <a:solidFill>
                  <a:schemeClr val="accent2"/>
                </a:solidFill>
              </a:rPr>
              <a:t>Fungo</a:t>
            </a:r>
            <a:r>
              <a:rPr lang="it-IT" altLang="it-IT" sz="2000" b="0">
                <a:solidFill>
                  <a:schemeClr val="accent2"/>
                </a:solidFill>
                <a:sym typeface="Symbol" panose="05050102010706020507" pitchFamily="18" charset="2"/>
              </a:rPr>
              <a:t></a:t>
            </a:r>
            <a:r>
              <a:rPr lang="it-IT" altLang="it-IT" sz="2000" b="0" i="1">
                <a:solidFill>
                  <a:schemeClr val="accent2"/>
                </a:solidFill>
                <a:sym typeface="Symbol" panose="05050102010706020507" pitchFamily="18" charset="2"/>
              </a:rPr>
              <a:t>streptomyces tsucubaensis</a:t>
            </a:r>
            <a:endParaRPr lang="it-IT" altLang="it-IT" sz="2800" i="1">
              <a:solidFill>
                <a:schemeClr val="accent2"/>
              </a:solidFill>
            </a:endParaRPr>
          </a:p>
          <a:p>
            <a:pPr eaLnBrk="1" hangingPunct="1">
              <a:buFontTx/>
              <a:buNone/>
            </a:pPr>
            <a:r>
              <a:rPr lang="it-IT" altLang="it-IT" sz="2800">
                <a:solidFill>
                  <a:schemeClr val="accent2"/>
                </a:solidFill>
              </a:rPr>
              <a:t>Immunosoppressore </a:t>
            </a:r>
            <a:r>
              <a:rPr lang="it-IT" altLang="it-IT" sz="2000">
                <a:solidFill>
                  <a:schemeClr val="accent2"/>
                </a:solidFill>
                <a:sym typeface="Symbol" panose="05050102010706020507" pitchFamily="18" charset="2"/>
              </a:rPr>
              <a:t> inibisce l’attivazione dei LT</a:t>
            </a:r>
          </a:p>
          <a:p>
            <a:pPr eaLnBrk="1" hangingPunct="1">
              <a:buFontTx/>
              <a:buNone/>
            </a:pPr>
            <a:endParaRPr lang="it-IT" altLang="it-IT" sz="2000" b="0">
              <a:solidFill>
                <a:schemeClr val="accent2"/>
              </a:solidFill>
              <a:sym typeface="Symbol" panose="05050102010706020507" pitchFamily="18" charset="2"/>
            </a:endParaRPr>
          </a:p>
          <a:p>
            <a:pPr eaLnBrk="1" hangingPunct="1">
              <a:buFontTx/>
              <a:buNone/>
            </a:pPr>
            <a:r>
              <a:rPr lang="it-IT" altLang="it-IT" sz="2000" b="0">
                <a:solidFill>
                  <a:schemeClr val="accent2"/>
                </a:solidFill>
                <a:sym typeface="Symbol" panose="05050102010706020507" pitchFamily="18" charset="2"/>
              </a:rPr>
              <a:t>Laboratorio: Fujisawa </a:t>
            </a:r>
            <a:r>
              <a:rPr lang="it-IT" altLang="it-IT" sz="2800">
                <a:solidFill>
                  <a:schemeClr val="accent2"/>
                </a:solidFill>
                <a:sym typeface="Symbol" panose="05050102010706020507" pitchFamily="18" charset="2"/>
              </a:rPr>
              <a:t>PROTOPIC* </a:t>
            </a:r>
            <a:r>
              <a:rPr lang="it-IT" altLang="it-IT" sz="2000">
                <a:solidFill>
                  <a:schemeClr val="accent2"/>
                </a:solidFill>
                <a:sym typeface="Symbol" panose="05050102010706020507" pitchFamily="18" charset="2"/>
              </a:rPr>
              <a:t>0,03% e 0,1%</a:t>
            </a:r>
            <a:r>
              <a:rPr lang="it-IT" altLang="it-IT" sz="2800">
                <a:solidFill>
                  <a:schemeClr val="accent2"/>
                </a:solidFill>
                <a:sym typeface="Symbol" panose="05050102010706020507" pitchFamily="18" charset="2"/>
              </a:rPr>
              <a:t> </a:t>
            </a:r>
            <a:r>
              <a:rPr lang="it-IT" altLang="it-IT" sz="2000">
                <a:solidFill>
                  <a:schemeClr val="accent2"/>
                </a:solidFill>
                <a:sym typeface="Symbol" panose="05050102010706020507" pitchFamily="18" charset="2"/>
              </a:rPr>
              <a:t>in unguento</a:t>
            </a:r>
          </a:p>
          <a:p>
            <a:pPr eaLnBrk="1" hangingPunct="1">
              <a:buFontTx/>
              <a:buNone/>
            </a:pPr>
            <a:r>
              <a:rPr lang="it-IT" altLang="it-IT" sz="2800">
                <a:solidFill>
                  <a:schemeClr val="accent2"/>
                </a:solidFill>
                <a:sym typeface="Symbol" panose="05050102010706020507" pitchFamily="18" charset="2"/>
              </a:rPr>
              <a:t>Dalla fine del 1999 è</a:t>
            </a:r>
            <a:r>
              <a:rPr lang="it-IT" altLang="it-IT" sz="2800" b="0">
                <a:solidFill>
                  <a:schemeClr val="accent2"/>
                </a:solidFill>
                <a:sym typeface="Symbol" panose="05050102010706020507" pitchFamily="18" charset="2"/>
              </a:rPr>
              <a:t> </a:t>
            </a:r>
            <a:r>
              <a:rPr lang="it-IT" altLang="it-IT" sz="2800">
                <a:solidFill>
                  <a:schemeClr val="accent2"/>
                </a:solidFill>
                <a:sym typeface="Symbol" panose="05050102010706020507" pitchFamily="18" charset="2"/>
              </a:rPr>
              <a:t>in commercio in Giappone</a:t>
            </a:r>
          </a:p>
          <a:p>
            <a:pPr eaLnBrk="1" hangingPunct="1">
              <a:buFontTx/>
              <a:buNone/>
            </a:pPr>
            <a:r>
              <a:rPr lang="it-IT" altLang="it-IT" sz="2400" b="0">
                <a:solidFill>
                  <a:schemeClr val="accent2"/>
                </a:solidFill>
                <a:sym typeface="Symbol" panose="05050102010706020507" pitchFamily="18" charset="2"/>
              </a:rPr>
              <a:t>Indicazioni: 	   </a:t>
            </a:r>
            <a:r>
              <a:rPr lang="it-IT" altLang="it-IT" sz="2800">
                <a:solidFill>
                  <a:schemeClr val="accent2"/>
                </a:solidFill>
                <a:sym typeface="Symbol" panose="05050102010706020507" pitchFamily="18" charset="2"/>
              </a:rPr>
              <a:t>DA moderata o severa</a:t>
            </a:r>
          </a:p>
          <a:p>
            <a:pPr eaLnBrk="1" hangingPunct="1">
              <a:buFontTx/>
              <a:buNone/>
            </a:pPr>
            <a:r>
              <a:rPr lang="it-IT" altLang="it-IT" sz="2400">
                <a:solidFill>
                  <a:schemeClr val="accent2"/>
                </a:solidFill>
                <a:sym typeface="Symbol" panose="05050102010706020507" pitchFamily="18" charset="2"/>
              </a:rPr>
              <a:t>	               Adulti e bambini &gt;  2 aa</a:t>
            </a:r>
          </a:p>
          <a:p>
            <a:pPr algn="ctr" eaLnBrk="1" hangingPunct="1">
              <a:buFontTx/>
              <a:buNone/>
            </a:pPr>
            <a:r>
              <a:rPr lang="it-IT" altLang="it-IT" sz="2400">
                <a:solidFill>
                  <a:schemeClr val="accent2"/>
                </a:solidFill>
                <a:sym typeface="Symbol" panose="05050102010706020507" pitchFamily="18" charset="2"/>
              </a:rPr>
              <a:t>Trattamento della DA da moderata a grave nei pazienti che non hanno risposto alle terapie convenzionali</a:t>
            </a:r>
            <a:endParaRPr lang="it-IT" altLang="it-IT" sz="2000" b="0">
              <a:solidFill>
                <a:schemeClr val="accent2"/>
              </a:solidFill>
              <a:sym typeface="Symbol" panose="05050102010706020507" pitchFamily="18" charset="2"/>
            </a:endParaRPr>
          </a:p>
        </p:txBody>
      </p:sp>
      <p:sp>
        <p:nvSpPr>
          <p:cNvPr id="267267" name="Text Box 4">
            <a:extLst>
              <a:ext uri="{FF2B5EF4-FFF2-40B4-BE49-F238E27FC236}">
                <a16:creationId xmlns:a16="http://schemas.microsoft.com/office/drawing/2014/main" id="{F641D5DC-EEFD-4FB5-821A-83361AE95497}"/>
              </a:ext>
            </a:extLst>
          </p:cNvPr>
          <p:cNvSpPr txBox="1">
            <a:spLocks noChangeArrowheads="1"/>
          </p:cNvSpPr>
          <p:nvPr/>
        </p:nvSpPr>
        <p:spPr bwMode="auto">
          <a:xfrm>
            <a:off x="2987675" y="179388"/>
            <a:ext cx="31337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4400">
                <a:solidFill>
                  <a:srgbClr val="FF0000"/>
                </a:solidFill>
                <a:latin typeface="Times New Roman" panose="02020603050405020304" pitchFamily="18" charset="0"/>
              </a:rPr>
              <a:t>PROTOPIC</a:t>
            </a:r>
          </a:p>
        </p:txBody>
      </p:sp>
    </p:spTree>
    <p:extLst>
      <p:ext uri="{BB962C8B-B14F-4D97-AF65-F5344CB8AC3E}">
        <p14:creationId xmlns:p14="http://schemas.microsoft.com/office/powerpoint/2010/main" val="1947595392"/>
      </p:ext>
    </p:extLst>
  </p:cSld>
  <p:clrMapOvr>
    <a:masterClrMapping/>
  </p:clrMapOvr>
  <p:transition spd="slow">
    <p:strips dir="ru"/>
  </p:transition>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a:extLst>
              <a:ext uri="{FF2B5EF4-FFF2-40B4-BE49-F238E27FC236}">
                <a16:creationId xmlns:a16="http://schemas.microsoft.com/office/drawing/2014/main" id="{D5E16220-B45D-48FB-BD70-213DC9B0EB33}"/>
              </a:ext>
            </a:extLst>
          </p:cNvPr>
          <p:cNvSpPr>
            <a:spLocks noChangeArrowheads="1"/>
          </p:cNvSpPr>
          <p:nvPr/>
        </p:nvSpPr>
        <p:spPr bwMode="auto">
          <a:xfrm>
            <a:off x="0" y="0"/>
            <a:ext cx="914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it-IT" altLang="it-IT" sz="4000">
              <a:solidFill>
                <a:schemeClr val="bg1"/>
              </a:solidFill>
            </a:endParaRPr>
          </a:p>
        </p:txBody>
      </p:sp>
      <p:sp>
        <p:nvSpPr>
          <p:cNvPr id="268291" name="Rectangle 3">
            <a:extLst>
              <a:ext uri="{FF2B5EF4-FFF2-40B4-BE49-F238E27FC236}">
                <a16:creationId xmlns:a16="http://schemas.microsoft.com/office/drawing/2014/main" id="{4D001A45-992F-4A25-A306-897567D20F01}"/>
              </a:ext>
            </a:extLst>
          </p:cNvPr>
          <p:cNvSpPr>
            <a:spLocks noChangeArrowheads="1"/>
          </p:cNvSpPr>
          <p:nvPr/>
        </p:nvSpPr>
        <p:spPr bwMode="auto">
          <a:xfrm>
            <a:off x="228600" y="1131888"/>
            <a:ext cx="89154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it-IT" altLang="it-IT" sz="2000">
              <a:solidFill>
                <a:schemeClr val="accent2"/>
              </a:solidFill>
            </a:endParaRPr>
          </a:p>
          <a:p>
            <a:pPr eaLnBrk="1" hangingPunct="1">
              <a:buFontTx/>
              <a:buNone/>
            </a:pPr>
            <a:r>
              <a:rPr lang="it-IT" altLang="it-IT" sz="2800">
                <a:solidFill>
                  <a:schemeClr val="accent2"/>
                </a:solidFill>
              </a:rPr>
              <a:t>ASCOMICINA (</a:t>
            </a:r>
            <a:r>
              <a:rPr lang="it-IT" altLang="it-IT" sz="2400" b="0">
                <a:solidFill>
                  <a:schemeClr val="accent2"/>
                </a:solidFill>
              </a:rPr>
              <a:t>appartiene alla famiglia dei macrolattami)</a:t>
            </a:r>
          </a:p>
          <a:p>
            <a:pPr eaLnBrk="1" hangingPunct="1">
              <a:buFontTx/>
              <a:buNone/>
            </a:pPr>
            <a:r>
              <a:rPr lang="it-IT" altLang="it-IT" sz="1800">
                <a:solidFill>
                  <a:schemeClr val="accent2"/>
                </a:solidFill>
              </a:rPr>
              <a:t>Estratto dallo </a:t>
            </a:r>
            <a:r>
              <a:rPr lang="it-IT" altLang="it-IT" sz="1800" i="1">
                <a:solidFill>
                  <a:schemeClr val="accent2"/>
                </a:solidFill>
              </a:rPr>
              <a:t>Steptomyces hygroscopicus </a:t>
            </a:r>
            <a:r>
              <a:rPr lang="it-IT" altLang="it-IT" sz="1800">
                <a:solidFill>
                  <a:schemeClr val="accent2"/>
                </a:solidFill>
              </a:rPr>
              <a:t>var</a:t>
            </a:r>
            <a:r>
              <a:rPr lang="it-IT" altLang="it-IT" sz="1800" i="1">
                <a:solidFill>
                  <a:schemeClr val="accent2"/>
                </a:solidFill>
              </a:rPr>
              <a:t> ascomyceticus</a:t>
            </a:r>
          </a:p>
          <a:p>
            <a:pPr eaLnBrk="1" hangingPunct="1">
              <a:buFontTx/>
              <a:buNone/>
            </a:pPr>
            <a:r>
              <a:rPr lang="it-IT" altLang="it-IT" sz="2800">
                <a:solidFill>
                  <a:schemeClr val="accent2"/>
                </a:solidFill>
              </a:rPr>
              <a:t>E’ un </a:t>
            </a:r>
            <a:r>
              <a:rPr lang="it-IT" altLang="it-IT" sz="2800" i="1">
                <a:solidFill>
                  <a:schemeClr val="accent2"/>
                </a:solidFill>
              </a:rPr>
              <a:t> </a:t>
            </a:r>
            <a:r>
              <a:rPr lang="it-IT" altLang="it-IT" sz="2800">
                <a:solidFill>
                  <a:schemeClr val="accent2"/>
                </a:solidFill>
              </a:rPr>
              <a:t>antinfiammatorio non steroideo (PIMECROLIMUS)</a:t>
            </a:r>
            <a:endParaRPr lang="it-IT" altLang="it-IT" sz="2800">
              <a:solidFill>
                <a:schemeClr val="accent2"/>
              </a:solidFill>
              <a:sym typeface="Symbol" panose="05050102010706020507" pitchFamily="18" charset="2"/>
            </a:endParaRPr>
          </a:p>
          <a:p>
            <a:pPr eaLnBrk="1" hangingPunct="1">
              <a:buFontTx/>
              <a:buNone/>
            </a:pPr>
            <a:r>
              <a:rPr lang="it-IT" altLang="it-IT" sz="2000">
                <a:solidFill>
                  <a:schemeClr val="accent2"/>
                </a:solidFill>
                <a:sym typeface="Symbol" panose="05050102010706020507" pitchFamily="18" charset="2"/>
              </a:rPr>
              <a:t>Novartis Pharma AG</a:t>
            </a:r>
            <a:r>
              <a:rPr lang="it-IT" altLang="it-IT" sz="2800">
                <a:solidFill>
                  <a:schemeClr val="accent2"/>
                </a:solidFill>
                <a:sym typeface="Symbol" panose="05050102010706020507" pitchFamily="18" charset="2"/>
              </a:rPr>
              <a:t> : ELIDEL </a:t>
            </a:r>
            <a:r>
              <a:rPr lang="it-IT" altLang="it-IT" sz="2000">
                <a:solidFill>
                  <a:schemeClr val="accent2"/>
                </a:solidFill>
                <a:sym typeface="Symbol" panose="05050102010706020507" pitchFamily="18" charset="2"/>
              </a:rPr>
              <a:t>1% in crema </a:t>
            </a:r>
          </a:p>
          <a:p>
            <a:pPr eaLnBrk="1" hangingPunct="1">
              <a:buFontTx/>
              <a:buNone/>
            </a:pPr>
            <a:r>
              <a:rPr lang="it-IT" altLang="it-IT" sz="2800">
                <a:solidFill>
                  <a:schemeClr val="accent2"/>
                </a:solidFill>
                <a:sym typeface="Symbol" panose="05050102010706020507" pitchFamily="18" charset="2"/>
              </a:rPr>
              <a:t>E’ in commercio in USA dal Dicembre 2001</a:t>
            </a:r>
          </a:p>
          <a:p>
            <a:pPr eaLnBrk="1" hangingPunct="1">
              <a:buFontTx/>
              <a:buNone/>
            </a:pPr>
            <a:r>
              <a:rPr lang="it-IT" altLang="it-IT" sz="2400" b="0">
                <a:solidFill>
                  <a:schemeClr val="accent2"/>
                </a:solidFill>
                <a:sym typeface="Symbol" panose="05050102010706020507" pitchFamily="18" charset="2"/>
              </a:rPr>
              <a:t>Indicazioni:</a:t>
            </a:r>
            <a:r>
              <a:rPr lang="it-IT" altLang="it-IT" sz="2800">
                <a:solidFill>
                  <a:schemeClr val="accent2"/>
                </a:solidFill>
                <a:sym typeface="Symbol" panose="05050102010706020507" pitchFamily="18" charset="2"/>
              </a:rPr>
              <a:t>     DA lieve o moderata </a:t>
            </a:r>
          </a:p>
          <a:p>
            <a:pPr eaLnBrk="1" hangingPunct="1">
              <a:buFontTx/>
              <a:buNone/>
            </a:pPr>
            <a:r>
              <a:rPr lang="it-IT" altLang="it-IT" sz="2400">
                <a:solidFill>
                  <a:schemeClr val="accent2"/>
                </a:solidFill>
                <a:sym typeface="Symbol" panose="05050102010706020507" pitchFamily="18" charset="2"/>
              </a:rPr>
              <a:t>	               Adulti e bambini &gt; 3 mesi </a:t>
            </a:r>
          </a:p>
          <a:p>
            <a:pPr eaLnBrk="1" hangingPunct="1">
              <a:buFontTx/>
              <a:buNone/>
            </a:pPr>
            <a:r>
              <a:rPr lang="it-IT" altLang="it-IT" sz="2400">
                <a:solidFill>
                  <a:schemeClr val="accent2"/>
                </a:solidFill>
                <a:sym typeface="Symbol" panose="05050102010706020507" pitchFamily="18" charset="2"/>
              </a:rPr>
              <a:t>		   non immunocompromessi </a:t>
            </a:r>
          </a:p>
          <a:p>
            <a:pPr eaLnBrk="1" hangingPunct="1">
              <a:buFontTx/>
              <a:buNone/>
            </a:pPr>
            <a:r>
              <a:rPr lang="it-IT" altLang="it-IT" sz="2400">
                <a:solidFill>
                  <a:schemeClr val="accent2"/>
                </a:solidFill>
                <a:sym typeface="Symbol" panose="05050102010706020507" pitchFamily="18" charset="2"/>
              </a:rPr>
              <a:t>Terapia a breve termine o terapia</a:t>
            </a:r>
          </a:p>
          <a:p>
            <a:pPr eaLnBrk="1" hangingPunct="1">
              <a:buFontTx/>
              <a:buNone/>
            </a:pPr>
            <a:r>
              <a:rPr lang="it-IT" altLang="it-IT" sz="2400">
                <a:solidFill>
                  <a:schemeClr val="accent2"/>
                </a:solidFill>
                <a:sym typeface="Symbol" panose="05050102010706020507" pitchFamily="18" charset="2"/>
              </a:rPr>
              <a:t>                                   intermittente a lungo termine</a:t>
            </a:r>
            <a:r>
              <a:rPr lang="it-IT" altLang="it-IT" sz="2800">
                <a:solidFill>
                  <a:schemeClr val="accent2"/>
                </a:solidFill>
                <a:sym typeface="Symbol" panose="05050102010706020507" pitchFamily="18" charset="2"/>
              </a:rPr>
              <a:t>                                  </a:t>
            </a:r>
          </a:p>
        </p:txBody>
      </p:sp>
      <p:sp>
        <p:nvSpPr>
          <p:cNvPr id="268292" name="Text Box 4">
            <a:extLst>
              <a:ext uri="{FF2B5EF4-FFF2-40B4-BE49-F238E27FC236}">
                <a16:creationId xmlns:a16="http://schemas.microsoft.com/office/drawing/2014/main" id="{31409AA6-BBBB-4E10-BC04-062DA4914179}"/>
              </a:ext>
            </a:extLst>
          </p:cNvPr>
          <p:cNvSpPr txBox="1">
            <a:spLocks noChangeArrowheads="1"/>
          </p:cNvSpPr>
          <p:nvPr/>
        </p:nvSpPr>
        <p:spPr bwMode="auto">
          <a:xfrm>
            <a:off x="3427413" y="179388"/>
            <a:ext cx="22971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4400">
                <a:solidFill>
                  <a:srgbClr val="FF0000"/>
                </a:solidFill>
                <a:latin typeface="Times New Roman" panose="02020603050405020304" pitchFamily="18" charset="0"/>
              </a:rPr>
              <a:t>ELIDEL</a:t>
            </a:r>
          </a:p>
        </p:txBody>
      </p:sp>
    </p:spTree>
    <p:extLst>
      <p:ext uri="{BB962C8B-B14F-4D97-AF65-F5344CB8AC3E}">
        <p14:creationId xmlns:p14="http://schemas.microsoft.com/office/powerpoint/2010/main" val="2004243660"/>
      </p:ext>
    </p:extLst>
  </p:cSld>
  <p:clrMapOvr>
    <a:masterClrMapping/>
  </p:clrMapOvr>
  <p:transition spd="slow">
    <p:strips dir="ru"/>
  </p:transition>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a:extLst>
              <a:ext uri="{FF2B5EF4-FFF2-40B4-BE49-F238E27FC236}">
                <a16:creationId xmlns:a16="http://schemas.microsoft.com/office/drawing/2014/main" id="{1C93F1D9-7329-4460-8449-9D7E916DB600}"/>
              </a:ext>
            </a:extLst>
          </p:cNvPr>
          <p:cNvSpPr>
            <a:spLocks noGrp="1" noChangeArrowheads="1"/>
          </p:cNvSpPr>
          <p:nvPr>
            <p:ph type="title"/>
          </p:nvPr>
        </p:nvSpPr>
        <p:spPr>
          <a:xfrm>
            <a:off x="609600" y="152400"/>
            <a:ext cx="7772400" cy="609600"/>
          </a:xfrm>
          <a:noFill/>
        </p:spPr>
        <p:txBody>
          <a:bodyPr/>
          <a:lstStyle/>
          <a:p>
            <a:pPr eaLnBrk="1" hangingPunct="1"/>
            <a:r>
              <a:rPr lang="en-US" altLang="it-IT" sz="3600" b="1">
                <a:solidFill>
                  <a:srgbClr val="FF0000"/>
                </a:solidFill>
              </a:rPr>
              <a:t>Corticosteroidi e TIMs</a:t>
            </a:r>
            <a:endParaRPr lang="en-GB" altLang="it-IT" sz="3600" b="1">
              <a:solidFill>
                <a:srgbClr val="FF0000"/>
              </a:solidFill>
            </a:endParaRPr>
          </a:p>
        </p:txBody>
      </p:sp>
      <p:sp>
        <p:nvSpPr>
          <p:cNvPr id="269315" name="Rectangle 3">
            <a:extLst>
              <a:ext uri="{FF2B5EF4-FFF2-40B4-BE49-F238E27FC236}">
                <a16:creationId xmlns:a16="http://schemas.microsoft.com/office/drawing/2014/main" id="{7F498EA2-F7CF-414E-8324-45F1999D722C}"/>
              </a:ext>
            </a:extLst>
          </p:cNvPr>
          <p:cNvSpPr>
            <a:spLocks noGrp="1" noChangeArrowheads="1"/>
          </p:cNvSpPr>
          <p:nvPr>
            <p:ph type="body" idx="1"/>
          </p:nvPr>
        </p:nvSpPr>
        <p:spPr>
          <a:xfrm>
            <a:off x="0" y="914400"/>
            <a:ext cx="9144000" cy="5715000"/>
          </a:xfrm>
          <a:noFill/>
        </p:spPr>
        <p:txBody>
          <a:bodyPr/>
          <a:lstStyle/>
          <a:p>
            <a:pPr marL="0" indent="0" eaLnBrk="1" hangingPunct="1"/>
            <a:r>
              <a:rPr lang="it-IT" altLang="it-IT" sz="2400" b="1">
                <a:solidFill>
                  <a:schemeClr val="accent2"/>
                </a:solidFill>
              </a:rPr>
              <a:t> I corticosteroidi non sono selettivi, interferiscono con  </a:t>
            </a:r>
          </a:p>
          <a:p>
            <a:pPr marL="0" indent="0" eaLnBrk="1" hangingPunct="1">
              <a:buFontTx/>
              <a:buNone/>
            </a:pPr>
            <a:r>
              <a:rPr lang="it-IT" altLang="it-IT" sz="2400" b="1">
                <a:solidFill>
                  <a:schemeClr val="accent2"/>
                </a:solidFill>
              </a:rPr>
              <a:t>  molte cellule e meccanismi ed hanno molti effetti    </a:t>
            </a:r>
          </a:p>
          <a:p>
            <a:pPr marL="0" indent="0" eaLnBrk="1" hangingPunct="1">
              <a:buFontTx/>
              <a:buNone/>
            </a:pPr>
            <a:r>
              <a:rPr lang="it-IT" altLang="it-IT" sz="2400" b="1">
                <a:solidFill>
                  <a:schemeClr val="accent2"/>
                </a:solidFill>
              </a:rPr>
              <a:t>  collaterali potenziali:</a:t>
            </a:r>
          </a:p>
          <a:p>
            <a:pPr marL="190500" lvl="1" indent="0" eaLnBrk="1" hangingPunct="1"/>
            <a:r>
              <a:rPr lang="it-IT" altLang="it-IT" sz="2400">
                <a:solidFill>
                  <a:schemeClr val="accent2"/>
                </a:solidFill>
              </a:rPr>
              <a:t> eliminano le cellule di Langerhans dall’epidermide</a:t>
            </a:r>
          </a:p>
          <a:p>
            <a:pPr marL="190500" lvl="1" indent="0" eaLnBrk="1" hangingPunct="1">
              <a:spcAft>
                <a:spcPct val="50000"/>
              </a:spcAft>
            </a:pPr>
            <a:r>
              <a:rPr lang="it-IT" altLang="it-IT" sz="2400">
                <a:solidFill>
                  <a:schemeClr val="accent2"/>
                </a:solidFill>
              </a:rPr>
              <a:t> inducono atrofia cutanea, telangiectasie,  e soppressione</a:t>
            </a:r>
          </a:p>
          <a:p>
            <a:pPr marL="190500" lvl="1" indent="0" eaLnBrk="1" hangingPunct="1">
              <a:spcAft>
                <a:spcPct val="50000"/>
              </a:spcAft>
              <a:buFontTx/>
              <a:buNone/>
            </a:pPr>
            <a:endParaRPr lang="it-IT" altLang="it-IT" sz="2400" b="1">
              <a:solidFill>
                <a:schemeClr val="accent2"/>
              </a:solidFill>
            </a:endParaRPr>
          </a:p>
          <a:p>
            <a:pPr marL="0" indent="0" eaLnBrk="1" hangingPunct="1"/>
            <a:r>
              <a:rPr lang="it-IT" altLang="it-IT" sz="2400" b="1">
                <a:solidFill>
                  <a:schemeClr val="accent2"/>
                </a:solidFill>
              </a:rPr>
              <a:t> I TIMs sono inibitori specifici della sintesi e del rilascio   </a:t>
            </a:r>
          </a:p>
          <a:p>
            <a:pPr marL="0" indent="0" eaLnBrk="1" hangingPunct="1">
              <a:buFontTx/>
              <a:buNone/>
            </a:pPr>
            <a:r>
              <a:rPr lang="it-IT" altLang="it-IT" sz="2400" b="1">
                <a:solidFill>
                  <a:schemeClr val="accent2"/>
                </a:solidFill>
              </a:rPr>
              <a:t>  delle citochine proinfiammatorie:</a:t>
            </a:r>
          </a:p>
          <a:p>
            <a:pPr marL="190500" lvl="1" indent="0" eaLnBrk="1" hangingPunct="1"/>
            <a:r>
              <a:rPr lang="it-IT" altLang="it-IT" sz="2400">
                <a:solidFill>
                  <a:schemeClr val="accent2"/>
                </a:solidFill>
              </a:rPr>
              <a:t> colpiscono selettivamente i linfociti T e i mastociti </a:t>
            </a:r>
          </a:p>
          <a:p>
            <a:pPr marL="190500" lvl="1" indent="0" eaLnBrk="1" hangingPunct="1"/>
            <a:r>
              <a:rPr lang="it-IT" altLang="it-IT" sz="2400">
                <a:solidFill>
                  <a:schemeClr val="accent2"/>
                </a:solidFill>
              </a:rPr>
              <a:t> non hanno effetto sui cheratinociti, fibroblasti, endoteliociti</a:t>
            </a:r>
          </a:p>
          <a:p>
            <a:pPr marL="190500" lvl="1" indent="0" eaLnBrk="1" hangingPunct="1"/>
            <a:r>
              <a:rPr lang="it-IT" altLang="it-IT" sz="2400">
                <a:solidFill>
                  <a:schemeClr val="accent2"/>
                </a:solidFill>
              </a:rPr>
              <a:t> non inducono atrofia cutanea</a:t>
            </a:r>
            <a:endParaRPr lang="en-GB" altLang="it-IT" sz="2400">
              <a:solidFill>
                <a:schemeClr val="accent2"/>
              </a:solidFill>
            </a:endParaRPr>
          </a:p>
        </p:txBody>
      </p:sp>
      <p:sp>
        <p:nvSpPr>
          <p:cNvPr id="269316" name="Text Box 4">
            <a:extLst>
              <a:ext uri="{FF2B5EF4-FFF2-40B4-BE49-F238E27FC236}">
                <a16:creationId xmlns:a16="http://schemas.microsoft.com/office/drawing/2014/main" id="{8FB88A55-4CB8-4D2C-A062-2E1497360A48}"/>
              </a:ext>
            </a:extLst>
          </p:cNvPr>
          <p:cNvSpPr txBox="1">
            <a:spLocks noChangeArrowheads="1"/>
          </p:cNvSpPr>
          <p:nvPr/>
        </p:nvSpPr>
        <p:spPr bwMode="auto">
          <a:xfrm>
            <a:off x="8847138" y="6578600"/>
            <a:ext cx="322262" cy="3048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GB" altLang="it-IT" sz="1400">
                <a:solidFill>
                  <a:srgbClr val="5F749D"/>
                </a:solidFill>
              </a:rPr>
              <a:t>N</a:t>
            </a:r>
          </a:p>
        </p:txBody>
      </p:sp>
      <p:sp>
        <p:nvSpPr>
          <p:cNvPr id="269317" name="Text Box 5">
            <a:extLst>
              <a:ext uri="{FF2B5EF4-FFF2-40B4-BE49-F238E27FC236}">
                <a16:creationId xmlns:a16="http://schemas.microsoft.com/office/drawing/2014/main" id="{8548B1D0-DF18-4D84-9895-26E4257E2DF4}"/>
              </a:ext>
            </a:extLst>
          </p:cNvPr>
          <p:cNvSpPr txBox="1">
            <a:spLocks noChangeArrowheads="1"/>
          </p:cNvSpPr>
          <p:nvPr/>
        </p:nvSpPr>
        <p:spPr bwMode="auto">
          <a:xfrm>
            <a:off x="395288" y="3213100"/>
            <a:ext cx="58356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2800" b="0">
                <a:solidFill>
                  <a:schemeClr val="accent2"/>
                </a:solidFill>
                <a:latin typeface="Times New Roman" panose="02020603050405020304" pitchFamily="18" charset="0"/>
              </a:rPr>
              <a:t>dell’asse ipotalamo-ipofisario-surrenale</a:t>
            </a:r>
          </a:p>
        </p:txBody>
      </p:sp>
    </p:spTree>
    <p:extLst>
      <p:ext uri="{BB962C8B-B14F-4D97-AF65-F5344CB8AC3E}">
        <p14:creationId xmlns:p14="http://schemas.microsoft.com/office/powerpoint/2010/main" val="1676933772"/>
      </p:ext>
    </p:extLst>
  </p:cSld>
  <p:clrMapOvr>
    <a:masterClrMapping/>
  </p:clrMapOvr>
  <p:transition spd="slow">
    <p:strips dir="ru"/>
  </p:transition>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AutoShape 2">
            <a:extLst>
              <a:ext uri="{FF2B5EF4-FFF2-40B4-BE49-F238E27FC236}">
                <a16:creationId xmlns:a16="http://schemas.microsoft.com/office/drawing/2014/main" id="{80BF9E89-1D32-44EA-ABF5-5224F11572F3}"/>
              </a:ext>
            </a:extLst>
          </p:cNvPr>
          <p:cNvSpPr>
            <a:spLocks noChangeArrowheads="1"/>
          </p:cNvSpPr>
          <p:nvPr/>
        </p:nvSpPr>
        <p:spPr bwMode="auto">
          <a:xfrm rot="1706682">
            <a:off x="6361113" y="4579938"/>
            <a:ext cx="2787650" cy="1604962"/>
          </a:xfrm>
          <a:prstGeom prst="flowChartMagneticDrum">
            <a:avLst/>
          </a:pr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271363" name="Freeform 3">
            <a:extLst>
              <a:ext uri="{FF2B5EF4-FFF2-40B4-BE49-F238E27FC236}">
                <a16:creationId xmlns:a16="http://schemas.microsoft.com/office/drawing/2014/main" id="{4A9DF593-E43F-41A0-8179-7641093AD79B}"/>
              </a:ext>
            </a:extLst>
          </p:cNvPr>
          <p:cNvSpPr>
            <a:spLocks/>
          </p:cNvSpPr>
          <p:nvPr/>
        </p:nvSpPr>
        <p:spPr bwMode="auto">
          <a:xfrm>
            <a:off x="-228600" y="838200"/>
            <a:ext cx="9601200" cy="1765300"/>
          </a:xfrm>
          <a:custGeom>
            <a:avLst/>
            <a:gdLst>
              <a:gd name="T0" fmla="*/ 2147483646 w 5328"/>
              <a:gd name="T1" fmla="*/ 2147483646 h 949"/>
              <a:gd name="T2" fmla="*/ 2147483646 w 5328"/>
              <a:gd name="T3" fmla="*/ 2147483646 h 949"/>
              <a:gd name="T4" fmla="*/ 2147483646 w 5328"/>
              <a:gd name="T5" fmla="*/ 2147483646 h 949"/>
              <a:gd name="T6" fmla="*/ 2147483646 w 5328"/>
              <a:gd name="T7" fmla="*/ 2147483646 h 949"/>
              <a:gd name="T8" fmla="*/ 2147483646 w 5328"/>
              <a:gd name="T9" fmla="*/ 2147483646 h 949"/>
              <a:gd name="T10" fmla="*/ 2147483646 w 5328"/>
              <a:gd name="T11" fmla="*/ 2147483646 h 949"/>
              <a:gd name="T12" fmla="*/ 2147483646 w 5328"/>
              <a:gd name="T13" fmla="*/ 2147483646 h 949"/>
              <a:gd name="T14" fmla="*/ 2147483646 w 5328"/>
              <a:gd name="T15" fmla="*/ 2147483646 h 949"/>
              <a:gd name="T16" fmla="*/ 2147483646 w 5328"/>
              <a:gd name="T17" fmla="*/ 2147483646 h 949"/>
              <a:gd name="T18" fmla="*/ 2147483646 w 5328"/>
              <a:gd name="T19" fmla="*/ 2147483646 h 949"/>
              <a:gd name="T20" fmla="*/ 2147483646 w 5328"/>
              <a:gd name="T21" fmla="*/ 2147483646 h 949"/>
              <a:gd name="T22" fmla="*/ 2147483646 w 5328"/>
              <a:gd name="T23" fmla="*/ 2147483646 h 949"/>
              <a:gd name="T24" fmla="*/ 2147483646 w 5328"/>
              <a:gd name="T25" fmla="*/ 2147483646 h 949"/>
              <a:gd name="T26" fmla="*/ 2147483646 w 5328"/>
              <a:gd name="T27" fmla="*/ 2147483646 h 949"/>
              <a:gd name="T28" fmla="*/ 2147483646 w 5328"/>
              <a:gd name="T29" fmla="*/ 2147483646 h 949"/>
              <a:gd name="T30" fmla="*/ 2147483646 w 5328"/>
              <a:gd name="T31" fmla="*/ 2147483646 h 949"/>
              <a:gd name="T32" fmla="*/ 2147483646 w 5328"/>
              <a:gd name="T33" fmla="*/ 2147483646 h 949"/>
              <a:gd name="T34" fmla="*/ 2147483646 w 5328"/>
              <a:gd name="T35" fmla="*/ 2147483646 h 949"/>
              <a:gd name="T36" fmla="*/ 2147483646 w 5328"/>
              <a:gd name="T37" fmla="*/ 2147483646 h 949"/>
              <a:gd name="T38" fmla="*/ 2147483646 w 5328"/>
              <a:gd name="T39" fmla="*/ 2147483646 h 949"/>
              <a:gd name="T40" fmla="*/ 2147483646 w 5328"/>
              <a:gd name="T41" fmla="*/ 2147483646 h 949"/>
              <a:gd name="T42" fmla="*/ 2147483646 w 5328"/>
              <a:gd name="T43" fmla="*/ 2147483646 h 949"/>
              <a:gd name="T44" fmla="*/ 2147483646 w 5328"/>
              <a:gd name="T45" fmla="*/ 2147483646 h 949"/>
              <a:gd name="T46" fmla="*/ 2147483646 w 5328"/>
              <a:gd name="T47" fmla="*/ 2147483646 h 949"/>
              <a:gd name="T48" fmla="*/ 2147483646 w 5328"/>
              <a:gd name="T49" fmla="*/ 2147483646 h 949"/>
              <a:gd name="T50" fmla="*/ 2147483646 w 5328"/>
              <a:gd name="T51" fmla="*/ 2147483646 h 949"/>
              <a:gd name="T52" fmla="*/ 2147483646 w 5328"/>
              <a:gd name="T53" fmla="*/ 2147483646 h 949"/>
              <a:gd name="T54" fmla="*/ 2147483646 w 5328"/>
              <a:gd name="T55" fmla="*/ 2147483646 h 949"/>
              <a:gd name="T56" fmla="*/ 2147483646 w 5328"/>
              <a:gd name="T57" fmla="*/ 2147483646 h 949"/>
              <a:gd name="T58" fmla="*/ 2147483646 w 5328"/>
              <a:gd name="T59" fmla="*/ 2147483646 h 949"/>
              <a:gd name="T60" fmla="*/ 2147483646 w 5328"/>
              <a:gd name="T61" fmla="*/ 2147483646 h 949"/>
              <a:gd name="T62" fmla="*/ 2147483646 w 5328"/>
              <a:gd name="T63" fmla="*/ 2147483646 h 949"/>
              <a:gd name="T64" fmla="*/ 2147483646 w 5328"/>
              <a:gd name="T65" fmla="*/ 2147483646 h 949"/>
              <a:gd name="T66" fmla="*/ 2147483646 w 5328"/>
              <a:gd name="T67" fmla="*/ 2147483646 h 949"/>
              <a:gd name="T68" fmla="*/ 2147483646 w 5328"/>
              <a:gd name="T69" fmla="*/ 2147483646 h 949"/>
              <a:gd name="T70" fmla="*/ 2147483646 w 5328"/>
              <a:gd name="T71" fmla="*/ 2147483646 h 949"/>
              <a:gd name="T72" fmla="*/ 2147483646 w 5328"/>
              <a:gd name="T73" fmla="*/ 2147483646 h 949"/>
              <a:gd name="T74" fmla="*/ 2147483646 w 5328"/>
              <a:gd name="T75" fmla="*/ 2147483646 h 949"/>
              <a:gd name="T76" fmla="*/ 2147483646 w 5328"/>
              <a:gd name="T77" fmla="*/ 2147483646 h 949"/>
              <a:gd name="T78" fmla="*/ 2147483646 w 5328"/>
              <a:gd name="T79" fmla="*/ 2147483646 h 949"/>
              <a:gd name="T80" fmla="*/ 2147483646 w 5328"/>
              <a:gd name="T81" fmla="*/ 2147483646 h 949"/>
              <a:gd name="T82" fmla="*/ 2147483646 w 5328"/>
              <a:gd name="T83" fmla="*/ 2147483646 h 949"/>
              <a:gd name="T84" fmla="*/ 2147483646 w 5328"/>
              <a:gd name="T85" fmla="*/ 2147483646 h 949"/>
              <a:gd name="T86" fmla="*/ 2147483646 w 5328"/>
              <a:gd name="T87" fmla="*/ 2147483646 h 949"/>
              <a:gd name="T88" fmla="*/ 2147483646 w 5328"/>
              <a:gd name="T89" fmla="*/ 2147483646 h 949"/>
              <a:gd name="T90" fmla="*/ 2147483646 w 5328"/>
              <a:gd name="T91" fmla="*/ 2147483646 h 949"/>
              <a:gd name="T92" fmla="*/ 0 w 5328"/>
              <a:gd name="T93" fmla="*/ 2147483646 h 949"/>
              <a:gd name="T94" fmla="*/ 2147483646 w 5328"/>
              <a:gd name="T95" fmla="*/ 2147483646 h 949"/>
              <a:gd name="T96" fmla="*/ 2147483646 w 5328"/>
              <a:gd name="T97" fmla="*/ 2147483646 h 9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328"/>
              <a:gd name="T148" fmla="*/ 0 h 949"/>
              <a:gd name="T149" fmla="*/ 5328 w 5328"/>
              <a:gd name="T150" fmla="*/ 949 h 9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328" h="949">
                <a:moveTo>
                  <a:pt x="168" y="61"/>
                </a:moveTo>
                <a:cubicBezTo>
                  <a:pt x="202" y="72"/>
                  <a:pt x="228" y="105"/>
                  <a:pt x="264" y="109"/>
                </a:cubicBezTo>
                <a:cubicBezTo>
                  <a:pt x="483" y="131"/>
                  <a:pt x="710" y="129"/>
                  <a:pt x="928" y="133"/>
                </a:cubicBezTo>
                <a:cubicBezTo>
                  <a:pt x="1003" y="144"/>
                  <a:pt x="1076" y="151"/>
                  <a:pt x="1152" y="157"/>
                </a:cubicBezTo>
                <a:cubicBezTo>
                  <a:pt x="1454" y="147"/>
                  <a:pt x="1755" y="116"/>
                  <a:pt x="2056" y="93"/>
                </a:cubicBezTo>
                <a:cubicBezTo>
                  <a:pt x="2286" y="100"/>
                  <a:pt x="2507" y="93"/>
                  <a:pt x="2736" y="85"/>
                </a:cubicBezTo>
                <a:cubicBezTo>
                  <a:pt x="2805" y="78"/>
                  <a:pt x="2868" y="64"/>
                  <a:pt x="2936" y="53"/>
                </a:cubicBezTo>
                <a:cubicBezTo>
                  <a:pt x="3123" y="59"/>
                  <a:pt x="3303" y="72"/>
                  <a:pt x="3488" y="93"/>
                </a:cubicBezTo>
                <a:cubicBezTo>
                  <a:pt x="3539" y="99"/>
                  <a:pt x="3589" y="104"/>
                  <a:pt x="3640" y="109"/>
                </a:cubicBezTo>
                <a:cubicBezTo>
                  <a:pt x="3667" y="112"/>
                  <a:pt x="3720" y="117"/>
                  <a:pt x="3720" y="117"/>
                </a:cubicBezTo>
                <a:cubicBezTo>
                  <a:pt x="4055" y="104"/>
                  <a:pt x="4387" y="46"/>
                  <a:pt x="4720" y="13"/>
                </a:cubicBezTo>
                <a:cubicBezTo>
                  <a:pt x="4806" y="15"/>
                  <a:pt x="5202" y="0"/>
                  <a:pt x="5312" y="37"/>
                </a:cubicBezTo>
                <a:cubicBezTo>
                  <a:pt x="5317" y="45"/>
                  <a:pt x="5328" y="51"/>
                  <a:pt x="5328" y="61"/>
                </a:cubicBezTo>
                <a:cubicBezTo>
                  <a:pt x="5328" y="69"/>
                  <a:pt x="5308" y="117"/>
                  <a:pt x="5304" y="133"/>
                </a:cubicBezTo>
                <a:cubicBezTo>
                  <a:pt x="5293" y="178"/>
                  <a:pt x="5287" y="223"/>
                  <a:pt x="5280" y="269"/>
                </a:cubicBezTo>
                <a:cubicBezTo>
                  <a:pt x="5278" y="285"/>
                  <a:pt x="5275" y="301"/>
                  <a:pt x="5272" y="317"/>
                </a:cubicBezTo>
                <a:cubicBezTo>
                  <a:pt x="5263" y="360"/>
                  <a:pt x="5248" y="445"/>
                  <a:pt x="5248" y="445"/>
                </a:cubicBezTo>
                <a:cubicBezTo>
                  <a:pt x="5245" y="610"/>
                  <a:pt x="5246" y="776"/>
                  <a:pt x="5240" y="941"/>
                </a:cubicBezTo>
                <a:cubicBezTo>
                  <a:pt x="5240" y="949"/>
                  <a:pt x="5236" y="925"/>
                  <a:pt x="5232" y="917"/>
                </a:cubicBezTo>
                <a:cubicBezTo>
                  <a:pt x="5228" y="908"/>
                  <a:pt x="5224" y="898"/>
                  <a:pt x="5216" y="893"/>
                </a:cubicBezTo>
                <a:cubicBezTo>
                  <a:pt x="5202" y="884"/>
                  <a:pt x="5184" y="881"/>
                  <a:pt x="5168" y="877"/>
                </a:cubicBezTo>
                <a:cubicBezTo>
                  <a:pt x="5083" y="856"/>
                  <a:pt x="5013" y="859"/>
                  <a:pt x="4920" y="853"/>
                </a:cubicBezTo>
                <a:cubicBezTo>
                  <a:pt x="4829" y="847"/>
                  <a:pt x="4739" y="830"/>
                  <a:pt x="4648" y="821"/>
                </a:cubicBezTo>
                <a:cubicBezTo>
                  <a:pt x="4585" y="815"/>
                  <a:pt x="4493" y="819"/>
                  <a:pt x="4432" y="789"/>
                </a:cubicBezTo>
                <a:cubicBezTo>
                  <a:pt x="4354" y="750"/>
                  <a:pt x="4285" y="690"/>
                  <a:pt x="4224" y="629"/>
                </a:cubicBezTo>
                <a:cubicBezTo>
                  <a:pt x="4194" y="599"/>
                  <a:pt x="4219" y="602"/>
                  <a:pt x="4200" y="573"/>
                </a:cubicBezTo>
                <a:cubicBezTo>
                  <a:pt x="4186" y="553"/>
                  <a:pt x="4169" y="534"/>
                  <a:pt x="4152" y="517"/>
                </a:cubicBezTo>
                <a:cubicBezTo>
                  <a:pt x="4058" y="423"/>
                  <a:pt x="3902" y="373"/>
                  <a:pt x="3776" y="341"/>
                </a:cubicBezTo>
                <a:cubicBezTo>
                  <a:pt x="3702" y="345"/>
                  <a:pt x="3629" y="343"/>
                  <a:pt x="3560" y="373"/>
                </a:cubicBezTo>
                <a:cubicBezTo>
                  <a:pt x="3523" y="389"/>
                  <a:pt x="3494" y="416"/>
                  <a:pt x="3456" y="429"/>
                </a:cubicBezTo>
                <a:cubicBezTo>
                  <a:pt x="3416" y="469"/>
                  <a:pt x="3377" y="508"/>
                  <a:pt x="3336" y="549"/>
                </a:cubicBezTo>
                <a:cubicBezTo>
                  <a:pt x="3310" y="575"/>
                  <a:pt x="3298" y="611"/>
                  <a:pt x="3272" y="637"/>
                </a:cubicBezTo>
                <a:cubicBezTo>
                  <a:pt x="3226" y="683"/>
                  <a:pt x="3185" y="740"/>
                  <a:pt x="3128" y="773"/>
                </a:cubicBezTo>
                <a:cubicBezTo>
                  <a:pt x="3087" y="797"/>
                  <a:pt x="3038" y="814"/>
                  <a:pt x="2992" y="829"/>
                </a:cubicBezTo>
                <a:cubicBezTo>
                  <a:pt x="2857" y="824"/>
                  <a:pt x="2751" y="815"/>
                  <a:pt x="2624" y="797"/>
                </a:cubicBezTo>
                <a:cubicBezTo>
                  <a:pt x="2563" y="777"/>
                  <a:pt x="2593" y="784"/>
                  <a:pt x="2536" y="773"/>
                </a:cubicBezTo>
                <a:cubicBezTo>
                  <a:pt x="2502" y="756"/>
                  <a:pt x="2469" y="750"/>
                  <a:pt x="2432" y="741"/>
                </a:cubicBezTo>
                <a:cubicBezTo>
                  <a:pt x="2402" y="721"/>
                  <a:pt x="2370" y="714"/>
                  <a:pt x="2336" y="701"/>
                </a:cubicBezTo>
                <a:cubicBezTo>
                  <a:pt x="2286" y="651"/>
                  <a:pt x="2258" y="606"/>
                  <a:pt x="2216" y="549"/>
                </a:cubicBezTo>
                <a:cubicBezTo>
                  <a:pt x="2189" y="469"/>
                  <a:pt x="2089" y="429"/>
                  <a:pt x="2016" y="405"/>
                </a:cubicBezTo>
                <a:cubicBezTo>
                  <a:pt x="1987" y="395"/>
                  <a:pt x="1928" y="381"/>
                  <a:pt x="1928" y="381"/>
                </a:cubicBezTo>
                <a:cubicBezTo>
                  <a:pt x="1813" y="391"/>
                  <a:pt x="1705" y="405"/>
                  <a:pt x="1616" y="485"/>
                </a:cubicBezTo>
                <a:cubicBezTo>
                  <a:pt x="1545" y="549"/>
                  <a:pt x="1500" y="637"/>
                  <a:pt x="1416" y="685"/>
                </a:cubicBezTo>
                <a:cubicBezTo>
                  <a:pt x="1285" y="760"/>
                  <a:pt x="1088" y="779"/>
                  <a:pt x="944" y="797"/>
                </a:cubicBezTo>
                <a:cubicBezTo>
                  <a:pt x="659" y="793"/>
                  <a:pt x="446" y="794"/>
                  <a:pt x="184" y="765"/>
                </a:cubicBezTo>
                <a:cubicBezTo>
                  <a:pt x="125" y="750"/>
                  <a:pt x="68" y="737"/>
                  <a:pt x="8" y="725"/>
                </a:cubicBezTo>
                <a:cubicBezTo>
                  <a:pt x="21" y="644"/>
                  <a:pt x="10" y="565"/>
                  <a:pt x="0" y="485"/>
                </a:cubicBezTo>
                <a:cubicBezTo>
                  <a:pt x="4" y="352"/>
                  <a:pt x="16" y="218"/>
                  <a:pt x="16" y="85"/>
                </a:cubicBezTo>
                <a:lnTo>
                  <a:pt x="168" y="61"/>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it-IT"/>
          </a:p>
        </p:txBody>
      </p:sp>
      <p:sp>
        <p:nvSpPr>
          <p:cNvPr id="271364" name="Freeform 4">
            <a:extLst>
              <a:ext uri="{FF2B5EF4-FFF2-40B4-BE49-F238E27FC236}">
                <a16:creationId xmlns:a16="http://schemas.microsoft.com/office/drawing/2014/main" id="{18A18AF8-0957-4C81-B733-4237C4C79BA2}"/>
              </a:ext>
            </a:extLst>
          </p:cNvPr>
          <p:cNvSpPr>
            <a:spLocks/>
          </p:cNvSpPr>
          <p:nvPr/>
        </p:nvSpPr>
        <p:spPr bwMode="auto">
          <a:xfrm>
            <a:off x="2895600" y="838200"/>
            <a:ext cx="6248400" cy="1765300"/>
          </a:xfrm>
          <a:custGeom>
            <a:avLst/>
            <a:gdLst>
              <a:gd name="T0" fmla="*/ 2147483646 w 4098"/>
              <a:gd name="T1" fmla="*/ 2147483646 h 1112"/>
              <a:gd name="T2" fmla="*/ 2147483646 w 4098"/>
              <a:gd name="T3" fmla="*/ 2147483646 h 1112"/>
              <a:gd name="T4" fmla="*/ 2147483646 w 4098"/>
              <a:gd name="T5" fmla="*/ 2147483646 h 1112"/>
              <a:gd name="T6" fmla="*/ 2147483646 w 4098"/>
              <a:gd name="T7" fmla="*/ 2147483646 h 1112"/>
              <a:gd name="T8" fmla="*/ 2147483646 w 4098"/>
              <a:gd name="T9" fmla="*/ 2147483646 h 1112"/>
              <a:gd name="T10" fmla="*/ 2147483646 w 4098"/>
              <a:gd name="T11" fmla="*/ 2147483646 h 1112"/>
              <a:gd name="T12" fmla="*/ 2147483646 w 4098"/>
              <a:gd name="T13" fmla="*/ 2147483646 h 1112"/>
              <a:gd name="T14" fmla="*/ 2147483646 w 4098"/>
              <a:gd name="T15" fmla="*/ 2147483646 h 1112"/>
              <a:gd name="T16" fmla="*/ 2147483646 w 4098"/>
              <a:gd name="T17" fmla="*/ 2147483646 h 1112"/>
              <a:gd name="T18" fmla="*/ 2147483646 w 4098"/>
              <a:gd name="T19" fmla="*/ 2147483646 h 1112"/>
              <a:gd name="T20" fmla="*/ 2147483646 w 4098"/>
              <a:gd name="T21" fmla="*/ 2147483646 h 1112"/>
              <a:gd name="T22" fmla="*/ 2147483646 w 4098"/>
              <a:gd name="T23" fmla="*/ 2147483646 h 1112"/>
              <a:gd name="T24" fmla="*/ 2147483646 w 4098"/>
              <a:gd name="T25" fmla="*/ 2147483646 h 1112"/>
              <a:gd name="T26" fmla="*/ 2147483646 w 4098"/>
              <a:gd name="T27" fmla="*/ 2147483646 h 1112"/>
              <a:gd name="T28" fmla="*/ 2147483646 w 4098"/>
              <a:gd name="T29" fmla="*/ 2147483646 h 1112"/>
              <a:gd name="T30" fmla="*/ 2147483646 w 4098"/>
              <a:gd name="T31" fmla="*/ 2147483646 h 1112"/>
              <a:gd name="T32" fmla="*/ 2147483646 w 4098"/>
              <a:gd name="T33" fmla="*/ 2147483646 h 1112"/>
              <a:gd name="T34" fmla="*/ 2147483646 w 4098"/>
              <a:gd name="T35" fmla="*/ 2147483646 h 1112"/>
              <a:gd name="T36" fmla="*/ 2147483646 w 4098"/>
              <a:gd name="T37" fmla="*/ 2147483646 h 1112"/>
              <a:gd name="T38" fmla="*/ 2147483646 w 4098"/>
              <a:gd name="T39" fmla="*/ 2147483646 h 1112"/>
              <a:gd name="T40" fmla="*/ 2147483646 w 4098"/>
              <a:gd name="T41" fmla="*/ 2147483646 h 1112"/>
              <a:gd name="T42" fmla="*/ 2147483646 w 4098"/>
              <a:gd name="T43" fmla="*/ 2147483646 h 1112"/>
              <a:gd name="T44" fmla="*/ 2147483646 w 4098"/>
              <a:gd name="T45" fmla="*/ 2147483646 h 1112"/>
              <a:gd name="T46" fmla="*/ 2147483646 w 4098"/>
              <a:gd name="T47" fmla="*/ 2147483646 h 1112"/>
              <a:gd name="T48" fmla="*/ 2147483646 w 4098"/>
              <a:gd name="T49" fmla="*/ 2147483646 h 1112"/>
              <a:gd name="T50" fmla="*/ 2147483646 w 4098"/>
              <a:gd name="T51" fmla="*/ 2147483646 h 1112"/>
              <a:gd name="T52" fmla="*/ 2147483646 w 4098"/>
              <a:gd name="T53" fmla="*/ 2147483646 h 1112"/>
              <a:gd name="T54" fmla="*/ 2147483646 w 4098"/>
              <a:gd name="T55" fmla="*/ 2147483646 h 1112"/>
              <a:gd name="T56" fmla="*/ 2147483646 w 4098"/>
              <a:gd name="T57" fmla="*/ 2147483646 h 1112"/>
              <a:gd name="T58" fmla="*/ 2147483646 w 4098"/>
              <a:gd name="T59" fmla="*/ 2147483646 h 1112"/>
              <a:gd name="T60" fmla="*/ 2147483646 w 4098"/>
              <a:gd name="T61" fmla="*/ 2147483646 h 1112"/>
              <a:gd name="T62" fmla="*/ 2147483646 w 4098"/>
              <a:gd name="T63" fmla="*/ 2147483646 h 1112"/>
              <a:gd name="T64" fmla="*/ 2147483646 w 4098"/>
              <a:gd name="T65" fmla="*/ 2147483646 h 1112"/>
              <a:gd name="T66" fmla="*/ 2147483646 w 4098"/>
              <a:gd name="T67" fmla="*/ 2147483646 h 1112"/>
              <a:gd name="T68" fmla="*/ 2147483646 w 4098"/>
              <a:gd name="T69" fmla="*/ 2147483646 h 1112"/>
              <a:gd name="T70" fmla="*/ 2147483646 w 4098"/>
              <a:gd name="T71" fmla="*/ 2147483646 h 1112"/>
              <a:gd name="T72" fmla="*/ 2147483646 w 4098"/>
              <a:gd name="T73" fmla="*/ 2147483646 h 1112"/>
              <a:gd name="T74" fmla="*/ 2147483646 w 4098"/>
              <a:gd name="T75" fmla="*/ 2147483646 h 1112"/>
              <a:gd name="T76" fmla="*/ 2147483646 w 4098"/>
              <a:gd name="T77" fmla="*/ 2147483646 h 1112"/>
              <a:gd name="T78" fmla="*/ 2147483646 w 4098"/>
              <a:gd name="T79" fmla="*/ 2147483646 h 1112"/>
              <a:gd name="T80" fmla="*/ 2147483646 w 4098"/>
              <a:gd name="T81" fmla="*/ 2147483646 h 1112"/>
              <a:gd name="T82" fmla="*/ 2147483646 w 4098"/>
              <a:gd name="T83" fmla="*/ 2147483646 h 1112"/>
              <a:gd name="T84" fmla="*/ 2147483646 w 4098"/>
              <a:gd name="T85" fmla="*/ 2147483646 h 1112"/>
              <a:gd name="T86" fmla="*/ 2147483646 w 4098"/>
              <a:gd name="T87" fmla="*/ 2147483646 h 1112"/>
              <a:gd name="T88" fmla="*/ 2147483646 w 4098"/>
              <a:gd name="T89" fmla="*/ 2147483646 h 1112"/>
              <a:gd name="T90" fmla="*/ 2147483646 w 4098"/>
              <a:gd name="T91" fmla="*/ 2147483646 h 1112"/>
              <a:gd name="T92" fmla="*/ 2147483646 w 4098"/>
              <a:gd name="T93" fmla="*/ 2147483646 h 1112"/>
              <a:gd name="T94" fmla="*/ 2147483646 w 4098"/>
              <a:gd name="T95" fmla="*/ 2147483646 h 1112"/>
              <a:gd name="T96" fmla="*/ 2147483646 w 4098"/>
              <a:gd name="T97" fmla="*/ 2147483646 h 111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98"/>
              <a:gd name="T148" fmla="*/ 0 h 1112"/>
              <a:gd name="T149" fmla="*/ 4098 w 4098"/>
              <a:gd name="T150" fmla="*/ 1112 h 111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98" h="1112">
                <a:moveTo>
                  <a:pt x="382" y="181"/>
                </a:moveTo>
                <a:cubicBezTo>
                  <a:pt x="420" y="194"/>
                  <a:pt x="622" y="156"/>
                  <a:pt x="663" y="161"/>
                </a:cubicBezTo>
                <a:cubicBezTo>
                  <a:pt x="911" y="187"/>
                  <a:pt x="193" y="157"/>
                  <a:pt x="440" y="162"/>
                </a:cubicBezTo>
                <a:cubicBezTo>
                  <a:pt x="526" y="175"/>
                  <a:pt x="276" y="116"/>
                  <a:pt x="363" y="123"/>
                </a:cubicBezTo>
                <a:cubicBezTo>
                  <a:pt x="705" y="111"/>
                  <a:pt x="42" y="136"/>
                  <a:pt x="384" y="109"/>
                </a:cubicBezTo>
                <a:cubicBezTo>
                  <a:pt x="645" y="117"/>
                  <a:pt x="896" y="109"/>
                  <a:pt x="1156" y="100"/>
                </a:cubicBezTo>
                <a:cubicBezTo>
                  <a:pt x="1234" y="91"/>
                  <a:pt x="1306" y="75"/>
                  <a:pt x="1383" y="62"/>
                </a:cubicBezTo>
                <a:cubicBezTo>
                  <a:pt x="1595" y="69"/>
                  <a:pt x="1799" y="84"/>
                  <a:pt x="2009" y="109"/>
                </a:cubicBezTo>
                <a:cubicBezTo>
                  <a:pt x="2067" y="116"/>
                  <a:pt x="2124" y="122"/>
                  <a:pt x="2182" y="128"/>
                </a:cubicBezTo>
                <a:cubicBezTo>
                  <a:pt x="2213" y="131"/>
                  <a:pt x="2273" y="137"/>
                  <a:pt x="2273" y="137"/>
                </a:cubicBezTo>
                <a:cubicBezTo>
                  <a:pt x="2653" y="122"/>
                  <a:pt x="3030" y="54"/>
                  <a:pt x="3408" y="15"/>
                </a:cubicBezTo>
                <a:cubicBezTo>
                  <a:pt x="3505" y="18"/>
                  <a:pt x="3955" y="0"/>
                  <a:pt x="4080" y="43"/>
                </a:cubicBezTo>
                <a:cubicBezTo>
                  <a:pt x="4086" y="53"/>
                  <a:pt x="4098" y="60"/>
                  <a:pt x="4098" y="71"/>
                </a:cubicBezTo>
                <a:cubicBezTo>
                  <a:pt x="4098" y="81"/>
                  <a:pt x="4075" y="137"/>
                  <a:pt x="4071" y="156"/>
                </a:cubicBezTo>
                <a:cubicBezTo>
                  <a:pt x="4058" y="209"/>
                  <a:pt x="4051" y="261"/>
                  <a:pt x="4044" y="315"/>
                </a:cubicBezTo>
                <a:cubicBezTo>
                  <a:pt x="4041" y="334"/>
                  <a:pt x="4038" y="353"/>
                  <a:pt x="4034" y="371"/>
                </a:cubicBezTo>
                <a:cubicBezTo>
                  <a:pt x="4024" y="422"/>
                  <a:pt x="4007" y="521"/>
                  <a:pt x="4007" y="521"/>
                </a:cubicBezTo>
                <a:cubicBezTo>
                  <a:pt x="4004" y="715"/>
                  <a:pt x="4005" y="909"/>
                  <a:pt x="3998" y="1103"/>
                </a:cubicBezTo>
                <a:cubicBezTo>
                  <a:pt x="3998" y="1112"/>
                  <a:pt x="3994" y="1084"/>
                  <a:pt x="3989" y="1075"/>
                </a:cubicBezTo>
                <a:cubicBezTo>
                  <a:pt x="3984" y="1064"/>
                  <a:pt x="3980" y="1052"/>
                  <a:pt x="3971" y="1046"/>
                </a:cubicBezTo>
                <a:cubicBezTo>
                  <a:pt x="3955" y="1036"/>
                  <a:pt x="3935" y="1032"/>
                  <a:pt x="3916" y="1028"/>
                </a:cubicBezTo>
                <a:cubicBezTo>
                  <a:pt x="3820" y="1003"/>
                  <a:pt x="3740" y="1007"/>
                  <a:pt x="3635" y="1000"/>
                </a:cubicBezTo>
                <a:cubicBezTo>
                  <a:pt x="3532" y="992"/>
                  <a:pt x="3429" y="973"/>
                  <a:pt x="3326" y="962"/>
                </a:cubicBezTo>
                <a:cubicBezTo>
                  <a:pt x="3255" y="955"/>
                  <a:pt x="3150" y="960"/>
                  <a:pt x="3081" y="925"/>
                </a:cubicBezTo>
                <a:cubicBezTo>
                  <a:pt x="2992" y="879"/>
                  <a:pt x="2914" y="809"/>
                  <a:pt x="2845" y="737"/>
                </a:cubicBezTo>
                <a:cubicBezTo>
                  <a:pt x="2811" y="702"/>
                  <a:pt x="2839" y="705"/>
                  <a:pt x="2818" y="671"/>
                </a:cubicBezTo>
                <a:cubicBezTo>
                  <a:pt x="2802" y="648"/>
                  <a:pt x="2782" y="626"/>
                  <a:pt x="2763" y="606"/>
                </a:cubicBezTo>
                <a:cubicBezTo>
                  <a:pt x="2656" y="496"/>
                  <a:pt x="2479" y="437"/>
                  <a:pt x="2336" y="400"/>
                </a:cubicBezTo>
                <a:cubicBezTo>
                  <a:pt x="2252" y="404"/>
                  <a:pt x="2169" y="402"/>
                  <a:pt x="2091" y="437"/>
                </a:cubicBezTo>
                <a:cubicBezTo>
                  <a:pt x="2049" y="456"/>
                  <a:pt x="2016" y="487"/>
                  <a:pt x="1973" y="503"/>
                </a:cubicBezTo>
                <a:cubicBezTo>
                  <a:pt x="1928" y="550"/>
                  <a:pt x="1883" y="595"/>
                  <a:pt x="1837" y="643"/>
                </a:cubicBezTo>
                <a:cubicBezTo>
                  <a:pt x="1807" y="674"/>
                  <a:pt x="1794" y="716"/>
                  <a:pt x="1764" y="746"/>
                </a:cubicBezTo>
                <a:cubicBezTo>
                  <a:pt x="1712" y="800"/>
                  <a:pt x="1665" y="867"/>
                  <a:pt x="1601" y="906"/>
                </a:cubicBezTo>
                <a:cubicBezTo>
                  <a:pt x="1554" y="934"/>
                  <a:pt x="1499" y="954"/>
                  <a:pt x="1446" y="971"/>
                </a:cubicBezTo>
                <a:cubicBezTo>
                  <a:pt x="1293" y="966"/>
                  <a:pt x="1173" y="955"/>
                  <a:pt x="1029" y="934"/>
                </a:cubicBezTo>
                <a:cubicBezTo>
                  <a:pt x="959" y="910"/>
                  <a:pt x="993" y="919"/>
                  <a:pt x="929" y="906"/>
                </a:cubicBezTo>
                <a:cubicBezTo>
                  <a:pt x="890" y="886"/>
                  <a:pt x="853" y="879"/>
                  <a:pt x="811" y="868"/>
                </a:cubicBezTo>
                <a:cubicBezTo>
                  <a:pt x="777" y="845"/>
                  <a:pt x="740" y="837"/>
                  <a:pt x="702" y="821"/>
                </a:cubicBezTo>
                <a:cubicBezTo>
                  <a:pt x="645" y="763"/>
                  <a:pt x="613" y="710"/>
                  <a:pt x="565" y="643"/>
                </a:cubicBezTo>
                <a:cubicBezTo>
                  <a:pt x="535" y="550"/>
                  <a:pt x="421" y="503"/>
                  <a:pt x="338" y="475"/>
                </a:cubicBezTo>
                <a:cubicBezTo>
                  <a:pt x="306" y="463"/>
                  <a:pt x="239" y="446"/>
                  <a:pt x="239" y="446"/>
                </a:cubicBezTo>
                <a:cubicBezTo>
                  <a:pt x="108" y="458"/>
                  <a:pt x="813" y="368"/>
                  <a:pt x="712" y="461"/>
                </a:cubicBezTo>
                <a:cubicBezTo>
                  <a:pt x="632" y="536"/>
                  <a:pt x="439" y="347"/>
                  <a:pt x="343" y="404"/>
                </a:cubicBezTo>
                <a:cubicBezTo>
                  <a:pt x="195" y="492"/>
                  <a:pt x="487" y="373"/>
                  <a:pt x="324" y="394"/>
                </a:cubicBezTo>
                <a:cubicBezTo>
                  <a:pt x="0" y="389"/>
                  <a:pt x="611" y="409"/>
                  <a:pt x="314" y="375"/>
                </a:cubicBezTo>
                <a:cubicBezTo>
                  <a:pt x="247" y="358"/>
                  <a:pt x="809" y="320"/>
                  <a:pt x="741" y="306"/>
                </a:cubicBezTo>
                <a:cubicBezTo>
                  <a:pt x="756" y="211"/>
                  <a:pt x="345" y="421"/>
                  <a:pt x="334" y="327"/>
                </a:cubicBezTo>
                <a:cubicBezTo>
                  <a:pt x="339" y="171"/>
                  <a:pt x="683" y="302"/>
                  <a:pt x="334" y="259"/>
                </a:cubicBezTo>
                <a:lnTo>
                  <a:pt x="382" y="181"/>
                </a:lnTo>
                <a:close/>
              </a:path>
            </a:pathLst>
          </a:custGeom>
          <a:gradFill rotWithShape="0">
            <a:gsLst>
              <a:gs pos="0">
                <a:srgbClr val="FF5050"/>
              </a:gs>
              <a:gs pos="100000">
                <a:srgbClr val="FF00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it-IT"/>
          </a:p>
        </p:txBody>
      </p:sp>
      <p:sp>
        <p:nvSpPr>
          <p:cNvPr id="271365" name="Freeform 6">
            <a:extLst>
              <a:ext uri="{FF2B5EF4-FFF2-40B4-BE49-F238E27FC236}">
                <a16:creationId xmlns:a16="http://schemas.microsoft.com/office/drawing/2014/main" id="{B5A12ABA-BA3B-4642-BB6A-4985F35F15C4}"/>
              </a:ext>
            </a:extLst>
          </p:cNvPr>
          <p:cNvSpPr>
            <a:spLocks/>
          </p:cNvSpPr>
          <p:nvPr/>
        </p:nvSpPr>
        <p:spPr bwMode="auto">
          <a:xfrm>
            <a:off x="2895600" y="838200"/>
            <a:ext cx="6248400" cy="1765300"/>
          </a:xfrm>
          <a:custGeom>
            <a:avLst/>
            <a:gdLst>
              <a:gd name="T0" fmla="*/ 2147483646 w 4098"/>
              <a:gd name="T1" fmla="*/ 2147483646 h 1112"/>
              <a:gd name="T2" fmla="*/ 2147483646 w 4098"/>
              <a:gd name="T3" fmla="*/ 2147483646 h 1112"/>
              <a:gd name="T4" fmla="*/ 2147483646 w 4098"/>
              <a:gd name="T5" fmla="*/ 2147483646 h 1112"/>
              <a:gd name="T6" fmla="*/ 2147483646 w 4098"/>
              <a:gd name="T7" fmla="*/ 2147483646 h 1112"/>
              <a:gd name="T8" fmla="*/ 2147483646 w 4098"/>
              <a:gd name="T9" fmla="*/ 2147483646 h 1112"/>
              <a:gd name="T10" fmla="*/ 2147483646 w 4098"/>
              <a:gd name="T11" fmla="*/ 2147483646 h 1112"/>
              <a:gd name="T12" fmla="*/ 2147483646 w 4098"/>
              <a:gd name="T13" fmla="*/ 2147483646 h 1112"/>
              <a:gd name="T14" fmla="*/ 2147483646 w 4098"/>
              <a:gd name="T15" fmla="*/ 2147483646 h 1112"/>
              <a:gd name="T16" fmla="*/ 2147483646 w 4098"/>
              <a:gd name="T17" fmla="*/ 2147483646 h 1112"/>
              <a:gd name="T18" fmla="*/ 2147483646 w 4098"/>
              <a:gd name="T19" fmla="*/ 2147483646 h 1112"/>
              <a:gd name="T20" fmla="*/ 2147483646 w 4098"/>
              <a:gd name="T21" fmla="*/ 2147483646 h 1112"/>
              <a:gd name="T22" fmla="*/ 2147483646 w 4098"/>
              <a:gd name="T23" fmla="*/ 2147483646 h 1112"/>
              <a:gd name="T24" fmla="*/ 2147483646 w 4098"/>
              <a:gd name="T25" fmla="*/ 2147483646 h 1112"/>
              <a:gd name="T26" fmla="*/ 2147483646 w 4098"/>
              <a:gd name="T27" fmla="*/ 2147483646 h 1112"/>
              <a:gd name="T28" fmla="*/ 2147483646 w 4098"/>
              <a:gd name="T29" fmla="*/ 2147483646 h 1112"/>
              <a:gd name="T30" fmla="*/ 2147483646 w 4098"/>
              <a:gd name="T31" fmla="*/ 2147483646 h 1112"/>
              <a:gd name="T32" fmla="*/ 2147483646 w 4098"/>
              <a:gd name="T33" fmla="*/ 2147483646 h 1112"/>
              <a:gd name="T34" fmla="*/ 2147483646 w 4098"/>
              <a:gd name="T35" fmla="*/ 2147483646 h 1112"/>
              <a:gd name="T36" fmla="*/ 2147483646 w 4098"/>
              <a:gd name="T37" fmla="*/ 2147483646 h 1112"/>
              <a:gd name="T38" fmla="*/ 2147483646 w 4098"/>
              <a:gd name="T39" fmla="*/ 2147483646 h 1112"/>
              <a:gd name="T40" fmla="*/ 2147483646 w 4098"/>
              <a:gd name="T41" fmla="*/ 2147483646 h 1112"/>
              <a:gd name="T42" fmla="*/ 2147483646 w 4098"/>
              <a:gd name="T43" fmla="*/ 2147483646 h 1112"/>
              <a:gd name="T44" fmla="*/ 2147483646 w 4098"/>
              <a:gd name="T45" fmla="*/ 2147483646 h 1112"/>
              <a:gd name="T46" fmla="*/ 2147483646 w 4098"/>
              <a:gd name="T47" fmla="*/ 2147483646 h 1112"/>
              <a:gd name="T48" fmla="*/ 2147483646 w 4098"/>
              <a:gd name="T49" fmla="*/ 2147483646 h 1112"/>
              <a:gd name="T50" fmla="*/ 2147483646 w 4098"/>
              <a:gd name="T51" fmla="*/ 2147483646 h 1112"/>
              <a:gd name="T52" fmla="*/ 2147483646 w 4098"/>
              <a:gd name="T53" fmla="*/ 2147483646 h 1112"/>
              <a:gd name="T54" fmla="*/ 2147483646 w 4098"/>
              <a:gd name="T55" fmla="*/ 2147483646 h 1112"/>
              <a:gd name="T56" fmla="*/ 2147483646 w 4098"/>
              <a:gd name="T57" fmla="*/ 2147483646 h 1112"/>
              <a:gd name="T58" fmla="*/ 2147483646 w 4098"/>
              <a:gd name="T59" fmla="*/ 2147483646 h 1112"/>
              <a:gd name="T60" fmla="*/ 2147483646 w 4098"/>
              <a:gd name="T61" fmla="*/ 2147483646 h 1112"/>
              <a:gd name="T62" fmla="*/ 2147483646 w 4098"/>
              <a:gd name="T63" fmla="*/ 2147483646 h 1112"/>
              <a:gd name="T64" fmla="*/ 2147483646 w 4098"/>
              <a:gd name="T65" fmla="*/ 2147483646 h 1112"/>
              <a:gd name="T66" fmla="*/ 2147483646 w 4098"/>
              <a:gd name="T67" fmla="*/ 2147483646 h 1112"/>
              <a:gd name="T68" fmla="*/ 2147483646 w 4098"/>
              <a:gd name="T69" fmla="*/ 2147483646 h 1112"/>
              <a:gd name="T70" fmla="*/ 2147483646 w 4098"/>
              <a:gd name="T71" fmla="*/ 2147483646 h 1112"/>
              <a:gd name="T72" fmla="*/ 2147483646 w 4098"/>
              <a:gd name="T73" fmla="*/ 2147483646 h 1112"/>
              <a:gd name="T74" fmla="*/ 2147483646 w 4098"/>
              <a:gd name="T75" fmla="*/ 2147483646 h 1112"/>
              <a:gd name="T76" fmla="*/ 2147483646 w 4098"/>
              <a:gd name="T77" fmla="*/ 2147483646 h 1112"/>
              <a:gd name="T78" fmla="*/ 2147483646 w 4098"/>
              <a:gd name="T79" fmla="*/ 2147483646 h 1112"/>
              <a:gd name="T80" fmla="*/ 2147483646 w 4098"/>
              <a:gd name="T81" fmla="*/ 2147483646 h 1112"/>
              <a:gd name="T82" fmla="*/ 2147483646 w 4098"/>
              <a:gd name="T83" fmla="*/ 2147483646 h 1112"/>
              <a:gd name="T84" fmla="*/ 2147483646 w 4098"/>
              <a:gd name="T85" fmla="*/ 2147483646 h 1112"/>
              <a:gd name="T86" fmla="*/ 2147483646 w 4098"/>
              <a:gd name="T87" fmla="*/ 2147483646 h 1112"/>
              <a:gd name="T88" fmla="*/ 2147483646 w 4098"/>
              <a:gd name="T89" fmla="*/ 2147483646 h 1112"/>
              <a:gd name="T90" fmla="*/ 2147483646 w 4098"/>
              <a:gd name="T91" fmla="*/ 2147483646 h 1112"/>
              <a:gd name="T92" fmla="*/ 2147483646 w 4098"/>
              <a:gd name="T93" fmla="*/ 2147483646 h 1112"/>
              <a:gd name="T94" fmla="*/ 2147483646 w 4098"/>
              <a:gd name="T95" fmla="*/ 2147483646 h 1112"/>
              <a:gd name="T96" fmla="*/ 2147483646 w 4098"/>
              <a:gd name="T97" fmla="*/ 2147483646 h 111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98"/>
              <a:gd name="T148" fmla="*/ 0 h 1112"/>
              <a:gd name="T149" fmla="*/ 4098 w 4098"/>
              <a:gd name="T150" fmla="*/ 1112 h 111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98" h="1112">
                <a:moveTo>
                  <a:pt x="382" y="181"/>
                </a:moveTo>
                <a:cubicBezTo>
                  <a:pt x="420" y="194"/>
                  <a:pt x="622" y="156"/>
                  <a:pt x="663" y="161"/>
                </a:cubicBezTo>
                <a:cubicBezTo>
                  <a:pt x="911" y="187"/>
                  <a:pt x="193" y="157"/>
                  <a:pt x="440" y="162"/>
                </a:cubicBezTo>
                <a:cubicBezTo>
                  <a:pt x="526" y="175"/>
                  <a:pt x="276" y="116"/>
                  <a:pt x="363" y="123"/>
                </a:cubicBezTo>
                <a:cubicBezTo>
                  <a:pt x="705" y="111"/>
                  <a:pt x="42" y="136"/>
                  <a:pt x="384" y="109"/>
                </a:cubicBezTo>
                <a:cubicBezTo>
                  <a:pt x="645" y="117"/>
                  <a:pt x="896" y="109"/>
                  <a:pt x="1156" y="100"/>
                </a:cubicBezTo>
                <a:cubicBezTo>
                  <a:pt x="1234" y="91"/>
                  <a:pt x="1306" y="75"/>
                  <a:pt x="1383" y="62"/>
                </a:cubicBezTo>
                <a:cubicBezTo>
                  <a:pt x="1595" y="69"/>
                  <a:pt x="1799" y="84"/>
                  <a:pt x="2009" y="109"/>
                </a:cubicBezTo>
                <a:cubicBezTo>
                  <a:pt x="2067" y="116"/>
                  <a:pt x="2124" y="122"/>
                  <a:pt x="2182" y="128"/>
                </a:cubicBezTo>
                <a:cubicBezTo>
                  <a:pt x="2213" y="131"/>
                  <a:pt x="2273" y="137"/>
                  <a:pt x="2273" y="137"/>
                </a:cubicBezTo>
                <a:cubicBezTo>
                  <a:pt x="2653" y="122"/>
                  <a:pt x="3030" y="54"/>
                  <a:pt x="3408" y="15"/>
                </a:cubicBezTo>
                <a:cubicBezTo>
                  <a:pt x="3505" y="18"/>
                  <a:pt x="3955" y="0"/>
                  <a:pt x="4080" y="43"/>
                </a:cubicBezTo>
                <a:cubicBezTo>
                  <a:pt x="4086" y="53"/>
                  <a:pt x="4098" y="60"/>
                  <a:pt x="4098" y="71"/>
                </a:cubicBezTo>
                <a:cubicBezTo>
                  <a:pt x="4098" y="81"/>
                  <a:pt x="4075" y="137"/>
                  <a:pt x="4071" y="156"/>
                </a:cubicBezTo>
                <a:cubicBezTo>
                  <a:pt x="4058" y="209"/>
                  <a:pt x="4051" y="261"/>
                  <a:pt x="4044" y="315"/>
                </a:cubicBezTo>
                <a:cubicBezTo>
                  <a:pt x="4041" y="334"/>
                  <a:pt x="4038" y="353"/>
                  <a:pt x="4034" y="371"/>
                </a:cubicBezTo>
                <a:cubicBezTo>
                  <a:pt x="4024" y="422"/>
                  <a:pt x="4007" y="521"/>
                  <a:pt x="4007" y="521"/>
                </a:cubicBezTo>
                <a:cubicBezTo>
                  <a:pt x="4004" y="715"/>
                  <a:pt x="4005" y="909"/>
                  <a:pt x="3998" y="1103"/>
                </a:cubicBezTo>
                <a:cubicBezTo>
                  <a:pt x="3998" y="1112"/>
                  <a:pt x="3994" y="1084"/>
                  <a:pt x="3989" y="1075"/>
                </a:cubicBezTo>
                <a:cubicBezTo>
                  <a:pt x="3984" y="1064"/>
                  <a:pt x="3980" y="1052"/>
                  <a:pt x="3971" y="1046"/>
                </a:cubicBezTo>
                <a:cubicBezTo>
                  <a:pt x="3955" y="1036"/>
                  <a:pt x="3935" y="1032"/>
                  <a:pt x="3916" y="1028"/>
                </a:cubicBezTo>
                <a:cubicBezTo>
                  <a:pt x="3820" y="1003"/>
                  <a:pt x="3740" y="1007"/>
                  <a:pt x="3635" y="1000"/>
                </a:cubicBezTo>
                <a:cubicBezTo>
                  <a:pt x="3532" y="992"/>
                  <a:pt x="3429" y="973"/>
                  <a:pt x="3326" y="962"/>
                </a:cubicBezTo>
                <a:cubicBezTo>
                  <a:pt x="3255" y="955"/>
                  <a:pt x="3150" y="960"/>
                  <a:pt x="3081" y="925"/>
                </a:cubicBezTo>
                <a:cubicBezTo>
                  <a:pt x="2992" y="879"/>
                  <a:pt x="2914" y="809"/>
                  <a:pt x="2845" y="737"/>
                </a:cubicBezTo>
                <a:cubicBezTo>
                  <a:pt x="2811" y="702"/>
                  <a:pt x="2839" y="705"/>
                  <a:pt x="2818" y="671"/>
                </a:cubicBezTo>
                <a:cubicBezTo>
                  <a:pt x="2802" y="648"/>
                  <a:pt x="2782" y="626"/>
                  <a:pt x="2763" y="606"/>
                </a:cubicBezTo>
                <a:cubicBezTo>
                  <a:pt x="2656" y="496"/>
                  <a:pt x="2479" y="437"/>
                  <a:pt x="2336" y="400"/>
                </a:cubicBezTo>
                <a:cubicBezTo>
                  <a:pt x="2252" y="404"/>
                  <a:pt x="2169" y="402"/>
                  <a:pt x="2091" y="437"/>
                </a:cubicBezTo>
                <a:cubicBezTo>
                  <a:pt x="2049" y="456"/>
                  <a:pt x="2016" y="487"/>
                  <a:pt x="1973" y="503"/>
                </a:cubicBezTo>
                <a:cubicBezTo>
                  <a:pt x="1928" y="550"/>
                  <a:pt x="1883" y="595"/>
                  <a:pt x="1837" y="643"/>
                </a:cubicBezTo>
                <a:cubicBezTo>
                  <a:pt x="1807" y="674"/>
                  <a:pt x="1794" y="716"/>
                  <a:pt x="1764" y="746"/>
                </a:cubicBezTo>
                <a:cubicBezTo>
                  <a:pt x="1712" y="800"/>
                  <a:pt x="1665" y="867"/>
                  <a:pt x="1601" y="906"/>
                </a:cubicBezTo>
                <a:cubicBezTo>
                  <a:pt x="1554" y="934"/>
                  <a:pt x="1499" y="954"/>
                  <a:pt x="1446" y="971"/>
                </a:cubicBezTo>
                <a:cubicBezTo>
                  <a:pt x="1293" y="966"/>
                  <a:pt x="1173" y="955"/>
                  <a:pt x="1029" y="934"/>
                </a:cubicBezTo>
                <a:cubicBezTo>
                  <a:pt x="959" y="910"/>
                  <a:pt x="993" y="919"/>
                  <a:pt x="929" y="906"/>
                </a:cubicBezTo>
                <a:cubicBezTo>
                  <a:pt x="890" y="886"/>
                  <a:pt x="853" y="879"/>
                  <a:pt x="811" y="868"/>
                </a:cubicBezTo>
                <a:cubicBezTo>
                  <a:pt x="777" y="845"/>
                  <a:pt x="740" y="837"/>
                  <a:pt x="702" y="821"/>
                </a:cubicBezTo>
                <a:cubicBezTo>
                  <a:pt x="645" y="763"/>
                  <a:pt x="613" y="710"/>
                  <a:pt x="565" y="643"/>
                </a:cubicBezTo>
                <a:cubicBezTo>
                  <a:pt x="535" y="550"/>
                  <a:pt x="421" y="503"/>
                  <a:pt x="338" y="475"/>
                </a:cubicBezTo>
                <a:cubicBezTo>
                  <a:pt x="306" y="463"/>
                  <a:pt x="239" y="446"/>
                  <a:pt x="239" y="446"/>
                </a:cubicBezTo>
                <a:cubicBezTo>
                  <a:pt x="108" y="458"/>
                  <a:pt x="813" y="368"/>
                  <a:pt x="712" y="461"/>
                </a:cubicBezTo>
                <a:cubicBezTo>
                  <a:pt x="632" y="536"/>
                  <a:pt x="439" y="347"/>
                  <a:pt x="343" y="404"/>
                </a:cubicBezTo>
                <a:cubicBezTo>
                  <a:pt x="195" y="492"/>
                  <a:pt x="487" y="373"/>
                  <a:pt x="324" y="394"/>
                </a:cubicBezTo>
                <a:cubicBezTo>
                  <a:pt x="0" y="389"/>
                  <a:pt x="611" y="409"/>
                  <a:pt x="314" y="375"/>
                </a:cubicBezTo>
                <a:cubicBezTo>
                  <a:pt x="247" y="358"/>
                  <a:pt x="809" y="320"/>
                  <a:pt x="741" y="306"/>
                </a:cubicBezTo>
                <a:cubicBezTo>
                  <a:pt x="756" y="211"/>
                  <a:pt x="345" y="421"/>
                  <a:pt x="334" y="327"/>
                </a:cubicBezTo>
                <a:cubicBezTo>
                  <a:pt x="339" y="171"/>
                  <a:pt x="683" y="302"/>
                  <a:pt x="334" y="259"/>
                </a:cubicBezTo>
                <a:lnTo>
                  <a:pt x="382" y="181"/>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it-IT"/>
          </a:p>
        </p:txBody>
      </p:sp>
      <p:grpSp>
        <p:nvGrpSpPr>
          <p:cNvPr id="271366" name="Group 7">
            <a:extLst>
              <a:ext uri="{FF2B5EF4-FFF2-40B4-BE49-F238E27FC236}">
                <a16:creationId xmlns:a16="http://schemas.microsoft.com/office/drawing/2014/main" id="{C8D41F47-7292-4E50-AD70-A54D06A9F0A8}"/>
              </a:ext>
            </a:extLst>
          </p:cNvPr>
          <p:cNvGrpSpPr>
            <a:grpSpLocks/>
          </p:cNvGrpSpPr>
          <p:nvPr/>
        </p:nvGrpSpPr>
        <p:grpSpPr bwMode="auto">
          <a:xfrm>
            <a:off x="4419600" y="2133600"/>
            <a:ext cx="908050" cy="717550"/>
            <a:chOff x="2832" y="1680"/>
            <a:chExt cx="572" cy="452"/>
          </a:xfrm>
        </p:grpSpPr>
        <p:sp>
          <p:nvSpPr>
            <p:cNvPr id="271467" name="Oval 8">
              <a:extLst>
                <a:ext uri="{FF2B5EF4-FFF2-40B4-BE49-F238E27FC236}">
                  <a16:creationId xmlns:a16="http://schemas.microsoft.com/office/drawing/2014/main" id="{11F8DA25-4672-4621-825E-D747DA212897}"/>
                </a:ext>
              </a:extLst>
            </p:cNvPr>
            <p:cNvSpPr>
              <a:spLocks noChangeArrowheads="1"/>
            </p:cNvSpPr>
            <p:nvPr/>
          </p:nvSpPr>
          <p:spPr bwMode="auto">
            <a:xfrm>
              <a:off x="2880" y="1680"/>
              <a:ext cx="476" cy="452"/>
            </a:xfrm>
            <a:prstGeom prst="ellipse">
              <a:avLst/>
            </a:prstGeom>
            <a:solidFill>
              <a:srgbClr val="CCFFFF"/>
            </a:solidFill>
            <a:ln w="190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271468" name="Text Box 9">
              <a:extLst>
                <a:ext uri="{FF2B5EF4-FFF2-40B4-BE49-F238E27FC236}">
                  <a16:creationId xmlns:a16="http://schemas.microsoft.com/office/drawing/2014/main" id="{ED5B8D7B-1011-4802-970F-85234A9732B7}"/>
                </a:ext>
              </a:extLst>
            </p:cNvPr>
            <p:cNvSpPr txBox="1">
              <a:spLocks noChangeArrowheads="1"/>
            </p:cNvSpPr>
            <p:nvPr/>
          </p:nvSpPr>
          <p:spPr bwMode="auto">
            <a:xfrm>
              <a:off x="2832" y="1805"/>
              <a:ext cx="57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it-IT" sz="2000">
                  <a:solidFill>
                    <a:schemeClr val="bg2"/>
                  </a:solidFill>
                </a:rPr>
                <a:t>T cell</a:t>
              </a:r>
              <a:endParaRPr lang="en-US" altLang="it-IT" sz="2400" b="0">
                <a:solidFill>
                  <a:schemeClr val="bg2"/>
                </a:solidFill>
                <a:latin typeface="Times New Roman" panose="02020603050405020304" pitchFamily="18" charset="0"/>
              </a:endParaRPr>
            </a:p>
          </p:txBody>
        </p:sp>
      </p:grpSp>
      <p:grpSp>
        <p:nvGrpSpPr>
          <p:cNvPr id="271367" name="Group 10">
            <a:extLst>
              <a:ext uri="{FF2B5EF4-FFF2-40B4-BE49-F238E27FC236}">
                <a16:creationId xmlns:a16="http://schemas.microsoft.com/office/drawing/2014/main" id="{76739701-9DA3-4258-9D3D-552DE7A5E992}"/>
              </a:ext>
            </a:extLst>
          </p:cNvPr>
          <p:cNvGrpSpPr>
            <a:grpSpLocks/>
          </p:cNvGrpSpPr>
          <p:nvPr/>
        </p:nvGrpSpPr>
        <p:grpSpPr bwMode="auto">
          <a:xfrm>
            <a:off x="4284663" y="549275"/>
            <a:ext cx="2819400" cy="1016000"/>
            <a:chOff x="2703" y="368"/>
            <a:chExt cx="1776" cy="640"/>
          </a:xfrm>
        </p:grpSpPr>
        <p:sp>
          <p:nvSpPr>
            <p:cNvPr id="144395" name="Text Box 11">
              <a:extLst>
                <a:ext uri="{FF2B5EF4-FFF2-40B4-BE49-F238E27FC236}">
                  <a16:creationId xmlns:a16="http://schemas.microsoft.com/office/drawing/2014/main" id="{5C446D3D-AA38-4AF4-8A6A-05EF0784F3C7}"/>
                </a:ext>
              </a:extLst>
            </p:cNvPr>
            <p:cNvSpPr txBox="1">
              <a:spLocks noChangeArrowheads="1"/>
            </p:cNvSpPr>
            <p:nvPr/>
          </p:nvSpPr>
          <p:spPr bwMode="auto">
            <a:xfrm>
              <a:off x="2703" y="368"/>
              <a:ext cx="1776" cy="250"/>
            </a:xfrm>
            <a:prstGeom prst="rect">
              <a:avLst/>
            </a:prstGeom>
            <a:solidFill>
              <a:schemeClr val="tx1"/>
            </a:solidFill>
            <a:ln w="6350">
              <a:noFill/>
              <a:miter lim="800000"/>
              <a:headEnd/>
              <a:tailEnd/>
            </a:ln>
            <a:effectLst/>
          </p:spPr>
          <p:txBody>
            <a:bodyPr>
              <a:spAutoFit/>
            </a:bodyPr>
            <a:lstStyle/>
            <a:p>
              <a:pPr>
                <a:spcBef>
                  <a:spcPct val="50000"/>
                </a:spcBef>
                <a:defRPr/>
              </a:pPr>
              <a:r>
                <a:rPr lang="en-US" b="0">
                  <a:solidFill>
                    <a:schemeClr val="bg1"/>
                  </a:solidFill>
                  <a:effectLst>
                    <a:outerShdw blurRad="38100" dist="38100" dir="2700000" algn="tl">
                      <a:srgbClr val="808080"/>
                    </a:outerShdw>
                  </a:effectLst>
                  <a:latin typeface="Arial" charset="0"/>
                </a:rPr>
                <a:t>Allergeni</a:t>
              </a:r>
              <a:endParaRPr lang="en-US" sz="2400" b="0">
                <a:solidFill>
                  <a:schemeClr val="bg1"/>
                </a:solidFill>
                <a:latin typeface="Times New Roman" pitchFamily="18" charset="0"/>
              </a:endParaRPr>
            </a:p>
          </p:txBody>
        </p:sp>
        <p:sp>
          <p:nvSpPr>
            <p:cNvPr id="271462" name="AutoShape 12">
              <a:extLst>
                <a:ext uri="{FF2B5EF4-FFF2-40B4-BE49-F238E27FC236}">
                  <a16:creationId xmlns:a16="http://schemas.microsoft.com/office/drawing/2014/main" id="{62BC2DA5-DDBF-4821-B69D-375BD8FD5F51}"/>
                </a:ext>
              </a:extLst>
            </p:cNvPr>
            <p:cNvSpPr>
              <a:spLocks noChangeArrowheads="1"/>
            </p:cNvSpPr>
            <p:nvPr/>
          </p:nvSpPr>
          <p:spPr bwMode="auto">
            <a:xfrm rot="-10763860">
              <a:off x="3208" y="632"/>
              <a:ext cx="100" cy="96"/>
            </a:xfrm>
            <a:prstGeom prst="triangle">
              <a:avLst>
                <a:gd name="adj" fmla="val 50000"/>
              </a:avLst>
            </a:prstGeom>
            <a:solidFill>
              <a:schemeClr val="bg1"/>
            </a:solidFill>
            <a:ln w="1905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271463" name="AutoShape 13">
              <a:extLst>
                <a:ext uri="{FF2B5EF4-FFF2-40B4-BE49-F238E27FC236}">
                  <a16:creationId xmlns:a16="http://schemas.microsoft.com/office/drawing/2014/main" id="{264EC97B-6877-4969-926B-8C9C4390BA3A}"/>
                </a:ext>
              </a:extLst>
            </p:cNvPr>
            <p:cNvSpPr>
              <a:spLocks noChangeArrowheads="1"/>
            </p:cNvSpPr>
            <p:nvPr/>
          </p:nvSpPr>
          <p:spPr bwMode="auto">
            <a:xfrm rot="-10763860">
              <a:off x="3511" y="480"/>
              <a:ext cx="100" cy="96"/>
            </a:xfrm>
            <a:prstGeom prst="triangle">
              <a:avLst>
                <a:gd name="adj" fmla="val 50000"/>
              </a:avLst>
            </a:prstGeom>
            <a:solidFill>
              <a:schemeClr val="bg1"/>
            </a:solidFill>
            <a:ln w="1905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271464" name="AutoShape 14">
              <a:extLst>
                <a:ext uri="{FF2B5EF4-FFF2-40B4-BE49-F238E27FC236}">
                  <a16:creationId xmlns:a16="http://schemas.microsoft.com/office/drawing/2014/main" id="{FF0DE4C3-54A2-4FCD-B6E9-78FAEB362381}"/>
                </a:ext>
              </a:extLst>
            </p:cNvPr>
            <p:cNvSpPr>
              <a:spLocks noChangeArrowheads="1"/>
            </p:cNvSpPr>
            <p:nvPr/>
          </p:nvSpPr>
          <p:spPr bwMode="auto">
            <a:xfrm rot="-10763860">
              <a:off x="3820" y="536"/>
              <a:ext cx="100" cy="96"/>
            </a:xfrm>
            <a:prstGeom prst="triangle">
              <a:avLst>
                <a:gd name="adj" fmla="val 50000"/>
              </a:avLst>
            </a:prstGeom>
            <a:solidFill>
              <a:schemeClr val="bg1"/>
            </a:solidFill>
            <a:ln w="1905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271465" name="AutoShape 15">
              <a:extLst>
                <a:ext uri="{FF2B5EF4-FFF2-40B4-BE49-F238E27FC236}">
                  <a16:creationId xmlns:a16="http://schemas.microsoft.com/office/drawing/2014/main" id="{C043B578-A188-4DAC-90A7-351380A7643B}"/>
                </a:ext>
              </a:extLst>
            </p:cNvPr>
            <p:cNvSpPr>
              <a:spLocks noChangeArrowheads="1"/>
            </p:cNvSpPr>
            <p:nvPr/>
          </p:nvSpPr>
          <p:spPr bwMode="auto">
            <a:xfrm rot="-10763860">
              <a:off x="3721" y="844"/>
              <a:ext cx="100" cy="96"/>
            </a:xfrm>
            <a:prstGeom prst="triangle">
              <a:avLst>
                <a:gd name="adj" fmla="val 50000"/>
              </a:avLst>
            </a:prstGeom>
            <a:solidFill>
              <a:schemeClr val="bg1"/>
            </a:solidFill>
            <a:ln w="1905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271466" name="AutoShape 16">
              <a:extLst>
                <a:ext uri="{FF2B5EF4-FFF2-40B4-BE49-F238E27FC236}">
                  <a16:creationId xmlns:a16="http://schemas.microsoft.com/office/drawing/2014/main" id="{10D2A61C-98FA-4695-8A2E-C2DD6F38D46A}"/>
                </a:ext>
              </a:extLst>
            </p:cNvPr>
            <p:cNvSpPr>
              <a:spLocks noChangeArrowheads="1"/>
            </p:cNvSpPr>
            <p:nvPr/>
          </p:nvSpPr>
          <p:spPr bwMode="auto">
            <a:xfrm rot="-9342175">
              <a:off x="2919" y="912"/>
              <a:ext cx="100" cy="96"/>
            </a:xfrm>
            <a:prstGeom prst="triangle">
              <a:avLst>
                <a:gd name="adj" fmla="val 50000"/>
              </a:avLst>
            </a:prstGeom>
            <a:solidFill>
              <a:schemeClr val="bg1"/>
            </a:solidFill>
            <a:ln w="1905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grpSp>
      <p:grpSp>
        <p:nvGrpSpPr>
          <p:cNvPr id="271368" name="Group 17">
            <a:extLst>
              <a:ext uri="{FF2B5EF4-FFF2-40B4-BE49-F238E27FC236}">
                <a16:creationId xmlns:a16="http://schemas.microsoft.com/office/drawing/2014/main" id="{A0BDF6D2-7D70-4426-A8E1-E2E97951E662}"/>
              </a:ext>
            </a:extLst>
          </p:cNvPr>
          <p:cNvGrpSpPr>
            <a:grpSpLocks/>
          </p:cNvGrpSpPr>
          <p:nvPr/>
        </p:nvGrpSpPr>
        <p:grpSpPr bwMode="auto">
          <a:xfrm>
            <a:off x="3743325" y="1470025"/>
            <a:ext cx="1041400" cy="871538"/>
            <a:chOff x="2358" y="1166"/>
            <a:chExt cx="656" cy="549"/>
          </a:xfrm>
        </p:grpSpPr>
        <p:sp>
          <p:nvSpPr>
            <p:cNvPr id="271453" name="Line 18">
              <a:extLst>
                <a:ext uri="{FF2B5EF4-FFF2-40B4-BE49-F238E27FC236}">
                  <a16:creationId xmlns:a16="http://schemas.microsoft.com/office/drawing/2014/main" id="{F979DF82-DB1A-4DC8-A389-B0AC3D399E99}"/>
                </a:ext>
              </a:extLst>
            </p:cNvPr>
            <p:cNvSpPr>
              <a:spLocks noChangeShapeType="1"/>
            </p:cNvSpPr>
            <p:nvPr/>
          </p:nvSpPr>
          <p:spPr bwMode="auto">
            <a:xfrm flipH="1" flipV="1">
              <a:off x="2910" y="1166"/>
              <a:ext cx="18" cy="9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271454" name="Line 19">
              <a:extLst>
                <a:ext uri="{FF2B5EF4-FFF2-40B4-BE49-F238E27FC236}">
                  <a16:creationId xmlns:a16="http://schemas.microsoft.com/office/drawing/2014/main" id="{1E870864-F28E-4681-B1E3-1A84D61578BD}"/>
                </a:ext>
              </a:extLst>
            </p:cNvPr>
            <p:cNvSpPr>
              <a:spLocks noChangeShapeType="1"/>
            </p:cNvSpPr>
            <p:nvPr/>
          </p:nvSpPr>
          <p:spPr bwMode="auto">
            <a:xfrm flipV="1">
              <a:off x="2928" y="1214"/>
              <a:ext cx="77" cy="4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nvGrpSpPr>
            <p:cNvPr id="271455" name="Group 20">
              <a:extLst>
                <a:ext uri="{FF2B5EF4-FFF2-40B4-BE49-F238E27FC236}">
                  <a16:creationId xmlns:a16="http://schemas.microsoft.com/office/drawing/2014/main" id="{7F00CE9E-AD0A-4EA5-8471-DA0B7D4B3653}"/>
                </a:ext>
              </a:extLst>
            </p:cNvPr>
            <p:cNvGrpSpPr>
              <a:grpSpLocks/>
            </p:cNvGrpSpPr>
            <p:nvPr/>
          </p:nvGrpSpPr>
          <p:grpSpPr bwMode="auto">
            <a:xfrm>
              <a:off x="2358" y="1254"/>
              <a:ext cx="656" cy="461"/>
              <a:chOff x="2358" y="1254"/>
              <a:chExt cx="656" cy="461"/>
            </a:xfrm>
          </p:grpSpPr>
          <p:sp>
            <p:nvSpPr>
              <p:cNvPr id="271456" name="Oval 21">
                <a:extLst>
                  <a:ext uri="{FF2B5EF4-FFF2-40B4-BE49-F238E27FC236}">
                    <a16:creationId xmlns:a16="http://schemas.microsoft.com/office/drawing/2014/main" id="{F357989D-56B0-414A-9748-F7EFE6BFAB2A}"/>
                  </a:ext>
                </a:extLst>
              </p:cNvPr>
              <p:cNvSpPr>
                <a:spLocks noChangeArrowheads="1"/>
              </p:cNvSpPr>
              <p:nvPr/>
            </p:nvSpPr>
            <p:spPr bwMode="auto">
              <a:xfrm>
                <a:off x="2358" y="1335"/>
                <a:ext cx="616" cy="380"/>
              </a:xfrm>
              <a:prstGeom prst="ellipse">
                <a:avLst/>
              </a:prstGeom>
              <a:solidFill>
                <a:srgbClr val="00FFFF"/>
              </a:solidFill>
              <a:ln w="190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271457" name="Text Box 22">
                <a:extLst>
                  <a:ext uri="{FF2B5EF4-FFF2-40B4-BE49-F238E27FC236}">
                    <a16:creationId xmlns:a16="http://schemas.microsoft.com/office/drawing/2014/main" id="{9FB8F573-F3E5-4A10-88A6-414A821077BB}"/>
                  </a:ext>
                </a:extLst>
              </p:cNvPr>
              <p:cNvSpPr txBox="1">
                <a:spLocks noChangeArrowheads="1"/>
              </p:cNvSpPr>
              <p:nvPr/>
            </p:nvSpPr>
            <p:spPr bwMode="auto">
              <a:xfrm>
                <a:off x="2476" y="1379"/>
                <a:ext cx="4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it-IT" sz="2400"/>
                  <a:t>LC</a:t>
                </a:r>
                <a:endParaRPr lang="en-US" altLang="it-IT" sz="2400" b="0">
                  <a:latin typeface="Times New Roman" panose="02020603050405020304" pitchFamily="18" charset="0"/>
                </a:endParaRPr>
              </a:p>
            </p:txBody>
          </p:sp>
          <p:sp>
            <p:nvSpPr>
              <p:cNvPr id="271458" name="Rectangle 23">
                <a:extLst>
                  <a:ext uri="{FF2B5EF4-FFF2-40B4-BE49-F238E27FC236}">
                    <a16:creationId xmlns:a16="http://schemas.microsoft.com/office/drawing/2014/main" id="{D64ECA6D-EE12-4C8F-92FE-EEEBF0FD2825}"/>
                  </a:ext>
                </a:extLst>
              </p:cNvPr>
              <p:cNvSpPr>
                <a:spLocks noChangeArrowheads="1"/>
              </p:cNvSpPr>
              <p:nvPr/>
            </p:nvSpPr>
            <p:spPr bwMode="auto">
              <a:xfrm rot="1649626">
                <a:off x="2825" y="1332"/>
                <a:ext cx="95" cy="47"/>
              </a:xfrm>
              <a:prstGeom prst="rect">
                <a:avLst/>
              </a:prstGeom>
              <a:solidFill>
                <a:srgbClr val="FF9900"/>
              </a:solidFill>
              <a:ln w="1905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271459" name="Line 24">
                <a:extLst>
                  <a:ext uri="{FF2B5EF4-FFF2-40B4-BE49-F238E27FC236}">
                    <a16:creationId xmlns:a16="http://schemas.microsoft.com/office/drawing/2014/main" id="{D2CEA8AE-4AA6-41B4-8AE8-C489F39C8B9F}"/>
                  </a:ext>
                </a:extLst>
              </p:cNvPr>
              <p:cNvSpPr>
                <a:spLocks noChangeShapeType="1"/>
              </p:cNvSpPr>
              <p:nvPr/>
            </p:nvSpPr>
            <p:spPr bwMode="auto">
              <a:xfrm flipV="1">
                <a:off x="2888" y="1254"/>
                <a:ext cx="40" cy="82"/>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271460" name="Rectangle 25">
                <a:extLst>
                  <a:ext uri="{FF2B5EF4-FFF2-40B4-BE49-F238E27FC236}">
                    <a16:creationId xmlns:a16="http://schemas.microsoft.com/office/drawing/2014/main" id="{5A9E366B-467A-4168-AA6C-A85B5C83AF5A}"/>
                  </a:ext>
                </a:extLst>
              </p:cNvPr>
              <p:cNvSpPr>
                <a:spLocks noChangeArrowheads="1"/>
              </p:cNvSpPr>
              <p:nvPr/>
            </p:nvSpPr>
            <p:spPr bwMode="auto">
              <a:xfrm rot="6063492">
                <a:off x="2943" y="1545"/>
                <a:ext cx="95" cy="47"/>
              </a:xfrm>
              <a:prstGeom prst="rect">
                <a:avLst/>
              </a:prstGeom>
              <a:solidFill>
                <a:srgbClr val="FF9900"/>
              </a:solidFill>
              <a:ln w="1905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grpSp>
      </p:grpSp>
      <p:sp>
        <p:nvSpPr>
          <p:cNvPr id="271369" name="Freeform 26">
            <a:extLst>
              <a:ext uri="{FF2B5EF4-FFF2-40B4-BE49-F238E27FC236}">
                <a16:creationId xmlns:a16="http://schemas.microsoft.com/office/drawing/2014/main" id="{589FE974-7F5E-4E69-826B-6FFFF2E292B4}"/>
              </a:ext>
            </a:extLst>
          </p:cNvPr>
          <p:cNvSpPr>
            <a:spLocks/>
          </p:cNvSpPr>
          <p:nvPr/>
        </p:nvSpPr>
        <p:spPr bwMode="auto">
          <a:xfrm>
            <a:off x="508000" y="4040188"/>
            <a:ext cx="2044700" cy="1674812"/>
          </a:xfrm>
          <a:custGeom>
            <a:avLst/>
            <a:gdLst>
              <a:gd name="T0" fmla="*/ 2147483646 w 1288"/>
              <a:gd name="T1" fmla="*/ 2147483646 h 1055"/>
              <a:gd name="T2" fmla="*/ 2147483646 w 1288"/>
              <a:gd name="T3" fmla="*/ 2147483646 h 1055"/>
              <a:gd name="T4" fmla="*/ 2147483646 w 1288"/>
              <a:gd name="T5" fmla="*/ 2147483646 h 1055"/>
              <a:gd name="T6" fmla="*/ 2147483646 w 1288"/>
              <a:gd name="T7" fmla="*/ 2147483646 h 1055"/>
              <a:gd name="T8" fmla="*/ 2147483646 w 1288"/>
              <a:gd name="T9" fmla="*/ 2147483646 h 1055"/>
              <a:gd name="T10" fmla="*/ 2147483646 w 1288"/>
              <a:gd name="T11" fmla="*/ 2147483646 h 1055"/>
              <a:gd name="T12" fmla="*/ 2147483646 w 1288"/>
              <a:gd name="T13" fmla="*/ 2147483646 h 1055"/>
              <a:gd name="T14" fmla="*/ 2147483646 w 1288"/>
              <a:gd name="T15" fmla="*/ 2147483646 h 1055"/>
              <a:gd name="T16" fmla="*/ 2147483646 w 1288"/>
              <a:gd name="T17" fmla="*/ 2147483646 h 1055"/>
              <a:gd name="T18" fmla="*/ 2147483646 w 1288"/>
              <a:gd name="T19" fmla="*/ 2147483646 h 1055"/>
              <a:gd name="T20" fmla="*/ 2147483646 w 1288"/>
              <a:gd name="T21" fmla="*/ 2147483646 h 1055"/>
              <a:gd name="T22" fmla="*/ 2147483646 w 1288"/>
              <a:gd name="T23" fmla="*/ 2147483646 h 1055"/>
              <a:gd name="T24" fmla="*/ 2147483646 w 1288"/>
              <a:gd name="T25" fmla="*/ 2147483646 h 1055"/>
              <a:gd name="T26" fmla="*/ 2147483646 w 1288"/>
              <a:gd name="T27" fmla="*/ 2147483646 h 1055"/>
              <a:gd name="T28" fmla="*/ 2147483646 w 1288"/>
              <a:gd name="T29" fmla="*/ 2147483646 h 1055"/>
              <a:gd name="T30" fmla="*/ 2147483646 w 1288"/>
              <a:gd name="T31" fmla="*/ 2147483646 h 1055"/>
              <a:gd name="T32" fmla="*/ 2147483646 w 1288"/>
              <a:gd name="T33" fmla="*/ 2147483646 h 1055"/>
              <a:gd name="T34" fmla="*/ 2147483646 w 1288"/>
              <a:gd name="T35" fmla="*/ 2147483646 h 1055"/>
              <a:gd name="T36" fmla="*/ 2147483646 w 1288"/>
              <a:gd name="T37" fmla="*/ 2147483646 h 1055"/>
              <a:gd name="T38" fmla="*/ 2147483646 w 1288"/>
              <a:gd name="T39" fmla="*/ 2147483646 h 1055"/>
              <a:gd name="T40" fmla="*/ 2147483646 w 1288"/>
              <a:gd name="T41" fmla="*/ 2147483646 h 1055"/>
              <a:gd name="T42" fmla="*/ 2147483646 w 1288"/>
              <a:gd name="T43" fmla="*/ 2147483646 h 1055"/>
              <a:gd name="T44" fmla="*/ 2147483646 w 1288"/>
              <a:gd name="T45" fmla="*/ 2147483646 h 1055"/>
              <a:gd name="T46" fmla="*/ 2147483646 w 1288"/>
              <a:gd name="T47" fmla="*/ 2147483646 h 1055"/>
              <a:gd name="T48" fmla="*/ 2147483646 w 1288"/>
              <a:gd name="T49" fmla="*/ 2147483646 h 1055"/>
              <a:gd name="T50" fmla="*/ 2147483646 w 1288"/>
              <a:gd name="T51" fmla="*/ 2147483646 h 1055"/>
              <a:gd name="T52" fmla="*/ 2147483646 w 1288"/>
              <a:gd name="T53" fmla="*/ 2147483646 h 1055"/>
              <a:gd name="T54" fmla="*/ 0 w 1288"/>
              <a:gd name="T55" fmla="*/ 2147483646 h 1055"/>
              <a:gd name="T56" fmla="*/ 2147483646 w 1288"/>
              <a:gd name="T57" fmla="*/ 2147483646 h 1055"/>
              <a:gd name="T58" fmla="*/ 2147483646 w 1288"/>
              <a:gd name="T59" fmla="*/ 2147483646 h 1055"/>
              <a:gd name="T60" fmla="*/ 2147483646 w 1288"/>
              <a:gd name="T61" fmla="*/ 2147483646 h 1055"/>
              <a:gd name="T62" fmla="*/ 2147483646 w 1288"/>
              <a:gd name="T63" fmla="*/ 2147483646 h 1055"/>
              <a:gd name="T64" fmla="*/ 2147483646 w 1288"/>
              <a:gd name="T65" fmla="*/ 2147483646 h 1055"/>
              <a:gd name="T66" fmla="*/ 2147483646 w 1288"/>
              <a:gd name="T67" fmla="*/ 2147483646 h 1055"/>
              <a:gd name="T68" fmla="*/ 2147483646 w 1288"/>
              <a:gd name="T69" fmla="*/ 2147483646 h 1055"/>
              <a:gd name="T70" fmla="*/ 2147483646 w 1288"/>
              <a:gd name="T71" fmla="*/ 2147483646 h 1055"/>
              <a:gd name="T72" fmla="*/ 2147483646 w 1288"/>
              <a:gd name="T73" fmla="*/ 2147483646 h 1055"/>
              <a:gd name="T74" fmla="*/ 2147483646 w 1288"/>
              <a:gd name="T75" fmla="*/ 2147483646 h 105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88"/>
              <a:gd name="T115" fmla="*/ 0 h 1055"/>
              <a:gd name="T116" fmla="*/ 1288 w 1288"/>
              <a:gd name="T117" fmla="*/ 1055 h 105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88" h="1055">
                <a:moveTo>
                  <a:pt x="192" y="526"/>
                </a:moveTo>
                <a:cubicBezTo>
                  <a:pt x="273" y="510"/>
                  <a:pt x="279" y="470"/>
                  <a:pt x="336" y="425"/>
                </a:cubicBezTo>
                <a:cubicBezTo>
                  <a:pt x="378" y="390"/>
                  <a:pt x="417" y="361"/>
                  <a:pt x="456" y="323"/>
                </a:cubicBezTo>
                <a:cubicBezTo>
                  <a:pt x="491" y="289"/>
                  <a:pt x="514" y="241"/>
                  <a:pt x="536" y="199"/>
                </a:cubicBezTo>
                <a:cubicBezTo>
                  <a:pt x="562" y="147"/>
                  <a:pt x="590" y="95"/>
                  <a:pt x="616" y="43"/>
                </a:cubicBezTo>
                <a:cubicBezTo>
                  <a:pt x="638" y="0"/>
                  <a:pt x="623" y="413"/>
                  <a:pt x="638" y="368"/>
                </a:cubicBezTo>
                <a:cubicBezTo>
                  <a:pt x="653" y="470"/>
                  <a:pt x="672" y="106"/>
                  <a:pt x="720" y="199"/>
                </a:cubicBezTo>
                <a:cubicBezTo>
                  <a:pt x="748" y="254"/>
                  <a:pt x="746" y="309"/>
                  <a:pt x="808" y="339"/>
                </a:cubicBezTo>
                <a:cubicBezTo>
                  <a:pt x="864" y="421"/>
                  <a:pt x="962" y="436"/>
                  <a:pt x="1056" y="448"/>
                </a:cubicBezTo>
                <a:cubicBezTo>
                  <a:pt x="1099" y="445"/>
                  <a:pt x="1142" y="446"/>
                  <a:pt x="1184" y="440"/>
                </a:cubicBezTo>
                <a:cubicBezTo>
                  <a:pt x="1216" y="436"/>
                  <a:pt x="1255" y="417"/>
                  <a:pt x="1288" y="409"/>
                </a:cubicBezTo>
                <a:cubicBezTo>
                  <a:pt x="1219" y="387"/>
                  <a:pt x="1164" y="476"/>
                  <a:pt x="1112" y="510"/>
                </a:cubicBezTo>
                <a:cubicBezTo>
                  <a:pt x="1110" y="514"/>
                  <a:pt x="1072" y="556"/>
                  <a:pt x="1072" y="557"/>
                </a:cubicBezTo>
                <a:cubicBezTo>
                  <a:pt x="1062" y="571"/>
                  <a:pt x="1058" y="589"/>
                  <a:pt x="1048" y="604"/>
                </a:cubicBezTo>
                <a:cubicBezTo>
                  <a:pt x="1045" y="614"/>
                  <a:pt x="1044" y="625"/>
                  <a:pt x="1040" y="635"/>
                </a:cubicBezTo>
                <a:cubicBezTo>
                  <a:pt x="1036" y="643"/>
                  <a:pt x="1027" y="649"/>
                  <a:pt x="1024" y="658"/>
                </a:cubicBezTo>
                <a:cubicBezTo>
                  <a:pt x="1016" y="678"/>
                  <a:pt x="1018" y="701"/>
                  <a:pt x="1008" y="720"/>
                </a:cubicBezTo>
                <a:cubicBezTo>
                  <a:pt x="978" y="779"/>
                  <a:pt x="963" y="851"/>
                  <a:pt x="952" y="915"/>
                </a:cubicBezTo>
                <a:cubicBezTo>
                  <a:pt x="949" y="957"/>
                  <a:pt x="956" y="1000"/>
                  <a:pt x="944" y="1039"/>
                </a:cubicBezTo>
                <a:cubicBezTo>
                  <a:pt x="939" y="1055"/>
                  <a:pt x="933" y="1008"/>
                  <a:pt x="928" y="993"/>
                </a:cubicBezTo>
                <a:cubicBezTo>
                  <a:pt x="920" y="968"/>
                  <a:pt x="912" y="938"/>
                  <a:pt x="888" y="923"/>
                </a:cubicBezTo>
                <a:cubicBezTo>
                  <a:pt x="803" y="867"/>
                  <a:pt x="726" y="852"/>
                  <a:pt x="624" y="837"/>
                </a:cubicBezTo>
                <a:cubicBezTo>
                  <a:pt x="573" y="840"/>
                  <a:pt x="523" y="841"/>
                  <a:pt x="472" y="845"/>
                </a:cubicBezTo>
                <a:cubicBezTo>
                  <a:pt x="420" y="849"/>
                  <a:pt x="370" y="873"/>
                  <a:pt x="320" y="884"/>
                </a:cubicBezTo>
                <a:cubicBezTo>
                  <a:pt x="277" y="893"/>
                  <a:pt x="237" y="897"/>
                  <a:pt x="200" y="923"/>
                </a:cubicBezTo>
                <a:cubicBezTo>
                  <a:pt x="149" y="959"/>
                  <a:pt x="104" y="997"/>
                  <a:pt x="48" y="1024"/>
                </a:cubicBezTo>
                <a:cubicBezTo>
                  <a:pt x="39" y="1028"/>
                  <a:pt x="33" y="1036"/>
                  <a:pt x="24" y="1039"/>
                </a:cubicBezTo>
                <a:cubicBezTo>
                  <a:pt x="16" y="1043"/>
                  <a:pt x="0" y="1055"/>
                  <a:pt x="0" y="1047"/>
                </a:cubicBezTo>
                <a:cubicBezTo>
                  <a:pt x="0" y="1037"/>
                  <a:pt x="17" y="1037"/>
                  <a:pt x="24" y="1032"/>
                </a:cubicBezTo>
                <a:cubicBezTo>
                  <a:pt x="33" y="1025"/>
                  <a:pt x="39" y="1015"/>
                  <a:pt x="48" y="1008"/>
                </a:cubicBezTo>
                <a:cubicBezTo>
                  <a:pt x="63" y="997"/>
                  <a:pt x="96" y="977"/>
                  <a:pt x="96" y="977"/>
                </a:cubicBezTo>
                <a:cubicBezTo>
                  <a:pt x="127" y="932"/>
                  <a:pt x="182" y="910"/>
                  <a:pt x="216" y="868"/>
                </a:cubicBezTo>
                <a:cubicBezTo>
                  <a:pt x="228" y="854"/>
                  <a:pt x="237" y="837"/>
                  <a:pt x="248" y="821"/>
                </a:cubicBezTo>
                <a:cubicBezTo>
                  <a:pt x="257" y="808"/>
                  <a:pt x="264" y="775"/>
                  <a:pt x="264" y="775"/>
                </a:cubicBezTo>
                <a:cubicBezTo>
                  <a:pt x="255" y="634"/>
                  <a:pt x="270" y="690"/>
                  <a:pt x="240" y="604"/>
                </a:cubicBezTo>
                <a:cubicBezTo>
                  <a:pt x="235" y="589"/>
                  <a:pt x="210" y="566"/>
                  <a:pt x="200" y="557"/>
                </a:cubicBezTo>
                <a:cubicBezTo>
                  <a:pt x="193" y="551"/>
                  <a:pt x="178" y="550"/>
                  <a:pt x="176" y="541"/>
                </a:cubicBezTo>
                <a:cubicBezTo>
                  <a:pt x="174" y="534"/>
                  <a:pt x="187" y="531"/>
                  <a:pt x="192" y="526"/>
                </a:cubicBez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it-IT"/>
          </a:p>
        </p:txBody>
      </p:sp>
      <p:sp>
        <p:nvSpPr>
          <p:cNvPr id="271370" name="Freeform 27">
            <a:extLst>
              <a:ext uri="{FF2B5EF4-FFF2-40B4-BE49-F238E27FC236}">
                <a16:creationId xmlns:a16="http://schemas.microsoft.com/office/drawing/2014/main" id="{69761730-5511-46CF-A3CD-72511BACA0B8}"/>
              </a:ext>
            </a:extLst>
          </p:cNvPr>
          <p:cNvSpPr>
            <a:spLocks/>
          </p:cNvSpPr>
          <p:nvPr/>
        </p:nvSpPr>
        <p:spPr bwMode="auto">
          <a:xfrm>
            <a:off x="1981200" y="4092575"/>
            <a:ext cx="1371600" cy="2155825"/>
          </a:xfrm>
          <a:custGeom>
            <a:avLst/>
            <a:gdLst>
              <a:gd name="T0" fmla="*/ 2147483646 w 864"/>
              <a:gd name="T1" fmla="*/ 0 h 1358"/>
              <a:gd name="T2" fmla="*/ 0 w 864"/>
              <a:gd name="T3" fmla="*/ 2147483646 h 1358"/>
              <a:gd name="T4" fmla="*/ 2147483646 w 864"/>
              <a:gd name="T5" fmla="*/ 2147483646 h 1358"/>
              <a:gd name="T6" fmla="*/ 2147483646 w 864"/>
              <a:gd name="T7" fmla="*/ 2147483646 h 1358"/>
              <a:gd name="T8" fmla="*/ 2147483646 w 864"/>
              <a:gd name="T9" fmla="*/ 2147483646 h 1358"/>
              <a:gd name="T10" fmla="*/ 2147483646 w 864"/>
              <a:gd name="T11" fmla="*/ 2147483646 h 1358"/>
              <a:gd name="T12" fmla="*/ 2147483646 w 864"/>
              <a:gd name="T13" fmla="*/ 2147483646 h 1358"/>
              <a:gd name="T14" fmla="*/ 2147483646 w 864"/>
              <a:gd name="T15" fmla="*/ 2147483646 h 1358"/>
              <a:gd name="T16" fmla="*/ 2147483646 w 864"/>
              <a:gd name="T17" fmla="*/ 2147483646 h 1358"/>
              <a:gd name="T18" fmla="*/ 2147483646 w 864"/>
              <a:gd name="T19" fmla="*/ 2147483646 h 1358"/>
              <a:gd name="T20" fmla="*/ 2147483646 w 864"/>
              <a:gd name="T21" fmla="*/ 2147483646 h 1358"/>
              <a:gd name="T22" fmla="*/ 2147483646 w 864"/>
              <a:gd name="T23" fmla="*/ 2147483646 h 1358"/>
              <a:gd name="T24" fmla="*/ 2147483646 w 864"/>
              <a:gd name="T25" fmla="*/ 2147483646 h 1358"/>
              <a:gd name="T26" fmla="*/ 2147483646 w 864"/>
              <a:gd name="T27" fmla="*/ 2147483646 h 1358"/>
              <a:gd name="T28" fmla="*/ 2147483646 w 864"/>
              <a:gd name="T29" fmla="*/ 2147483646 h 1358"/>
              <a:gd name="T30" fmla="*/ 2147483646 w 864"/>
              <a:gd name="T31" fmla="*/ 2147483646 h 135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64"/>
              <a:gd name="T49" fmla="*/ 0 h 1358"/>
              <a:gd name="T50" fmla="*/ 864 w 864"/>
              <a:gd name="T51" fmla="*/ 1358 h 135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64" h="1358">
                <a:moveTo>
                  <a:pt x="24" y="0"/>
                </a:moveTo>
                <a:cubicBezTo>
                  <a:pt x="15" y="27"/>
                  <a:pt x="9" y="53"/>
                  <a:pt x="0" y="80"/>
                </a:cubicBezTo>
                <a:cubicBezTo>
                  <a:pt x="3" y="107"/>
                  <a:pt x="2" y="134"/>
                  <a:pt x="8" y="160"/>
                </a:cubicBezTo>
                <a:cubicBezTo>
                  <a:pt x="19" y="213"/>
                  <a:pt x="98" y="245"/>
                  <a:pt x="144" y="256"/>
                </a:cubicBezTo>
                <a:cubicBezTo>
                  <a:pt x="294" y="247"/>
                  <a:pt x="302" y="236"/>
                  <a:pt x="224" y="288"/>
                </a:cubicBezTo>
                <a:cubicBezTo>
                  <a:pt x="215" y="314"/>
                  <a:pt x="201" y="334"/>
                  <a:pt x="192" y="360"/>
                </a:cubicBezTo>
                <a:cubicBezTo>
                  <a:pt x="200" y="443"/>
                  <a:pt x="204" y="531"/>
                  <a:pt x="256" y="600"/>
                </a:cubicBezTo>
                <a:cubicBezTo>
                  <a:pt x="263" y="609"/>
                  <a:pt x="273" y="615"/>
                  <a:pt x="280" y="624"/>
                </a:cubicBezTo>
                <a:cubicBezTo>
                  <a:pt x="287" y="634"/>
                  <a:pt x="288" y="647"/>
                  <a:pt x="296" y="656"/>
                </a:cubicBezTo>
                <a:cubicBezTo>
                  <a:pt x="312" y="675"/>
                  <a:pt x="333" y="689"/>
                  <a:pt x="352" y="704"/>
                </a:cubicBezTo>
                <a:cubicBezTo>
                  <a:pt x="367" y="716"/>
                  <a:pt x="400" y="736"/>
                  <a:pt x="400" y="736"/>
                </a:cubicBezTo>
                <a:cubicBezTo>
                  <a:pt x="344" y="773"/>
                  <a:pt x="370" y="746"/>
                  <a:pt x="384" y="872"/>
                </a:cubicBezTo>
                <a:cubicBezTo>
                  <a:pt x="390" y="926"/>
                  <a:pt x="509" y="1015"/>
                  <a:pt x="560" y="1032"/>
                </a:cubicBezTo>
                <a:cubicBezTo>
                  <a:pt x="591" y="1055"/>
                  <a:pt x="612" y="1060"/>
                  <a:pt x="648" y="1072"/>
                </a:cubicBezTo>
                <a:cubicBezTo>
                  <a:pt x="613" y="1178"/>
                  <a:pt x="691" y="1263"/>
                  <a:pt x="776" y="1312"/>
                </a:cubicBezTo>
                <a:cubicBezTo>
                  <a:pt x="797" y="1324"/>
                  <a:pt x="842" y="1358"/>
                  <a:pt x="864" y="1336"/>
                </a:cubicBezTo>
              </a:path>
            </a:pathLst>
          </a:custGeom>
          <a:noFill/>
          <a:ln w="57150" cmpd="sng">
            <a:pattFill prst="lgCheck">
              <a:fgClr>
                <a:srgbClr val="FF9999"/>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271371" name="Freeform 28">
            <a:extLst>
              <a:ext uri="{FF2B5EF4-FFF2-40B4-BE49-F238E27FC236}">
                <a16:creationId xmlns:a16="http://schemas.microsoft.com/office/drawing/2014/main" id="{910CA59D-606C-43C7-AC72-04F29E11C125}"/>
              </a:ext>
            </a:extLst>
          </p:cNvPr>
          <p:cNvSpPr>
            <a:spLocks/>
          </p:cNvSpPr>
          <p:nvPr/>
        </p:nvSpPr>
        <p:spPr bwMode="auto">
          <a:xfrm>
            <a:off x="2133600" y="3940175"/>
            <a:ext cx="1371600" cy="2155825"/>
          </a:xfrm>
          <a:custGeom>
            <a:avLst/>
            <a:gdLst>
              <a:gd name="T0" fmla="*/ 2147483646 w 864"/>
              <a:gd name="T1" fmla="*/ 0 h 1358"/>
              <a:gd name="T2" fmla="*/ 0 w 864"/>
              <a:gd name="T3" fmla="*/ 2147483646 h 1358"/>
              <a:gd name="T4" fmla="*/ 2147483646 w 864"/>
              <a:gd name="T5" fmla="*/ 2147483646 h 1358"/>
              <a:gd name="T6" fmla="*/ 2147483646 w 864"/>
              <a:gd name="T7" fmla="*/ 2147483646 h 1358"/>
              <a:gd name="T8" fmla="*/ 2147483646 w 864"/>
              <a:gd name="T9" fmla="*/ 2147483646 h 1358"/>
              <a:gd name="T10" fmla="*/ 2147483646 w 864"/>
              <a:gd name="T11" fmla="*/ 2147483646 h 1358"/>
              <a:gd name="T12" fmla="*/ 2147483646 w 864"/>
              <a:gd name="T13" fmla="*/ 2147483646 h 1358"/>
              <a:gd name="T14" fmla="*/ 2147483646 w 864"/>
              <a:gd name="T15" fmla="*/ 2147483646 h 1358"/>
              <a:gd name="T16" fmla="*/ 2147483646 w 864"/>
              <a:gd name="T17" fmla="*/ 2147483646 h 1358"/>
              <a:gd name="T18" fmla="*/ 2147483646 w 864"/>
              <a:gd name="T19" fmla="*/ 2147483646 h 1358"/>
              <a:gd name="T20" fmla="*/ 2147483646 w 864"/>
              <a:gd name="T21" fmla="*/ 2147483646 h 1358"/>
              <a:gd name="T22" fmla="*/ 2147483646 w 864"/>
              <a:gd name="T23" fmla="*/ 2147483646 h 1358"/>
              <a:gd name="T24" fmla="*/ 2147483646 w 864"/>
              <a:gd name="T25" fmla="*/ 2147483646 h 1358"/>
              <a:gd name="T26" fmla="*/ 2147483646 w 864"/>
              <a:gd name="T27" fmla="*/ 2147483646 h 1358"/>
              <a:gd name="T28" fmla="*/ 2147483646 w 864"/>
              <a:gd name="T29" fmla="*/ 2147483646 h 1358"/>
              <a:gd name="T30" fmla="*/ 2147483646 w 864"/>
              <a:gd name="T31" fmla="*/ 2147483646 h 135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64"/>
              <a:gd name="T49" fmla="*/ 0 h 1358"/>
              <a:gd name="T50" fmla="*/ 864 w 864"/>
              <a:gd name="T51" fmla="*/ 1358 h 135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64" h="1358">
                <a:moveTo>
                  <a:pt x="24" y="0"/>
                </a:moveTo>
                <a:cubicBezTo>
                  <a:pt x="15" y="27"/>
                  <a:pt x="9" y="53"/>
                  <a:pt x="0" y="80"/>
                </a:cubicBezTo>
                <a:cubicBezTo>
                  <a:pt x="3" y="107"/>
                  <a:pt x="2" y="134"/>
                  <a:pt x="8" y="160"/>
                </a:cubicBezTo>
                <a:cubicBezTo>
                  <a:pt x="19" y="213"/>
                  <a:pt x="98" y="245"/>
                  <a:pt x="144" y="256"/>
                </a:cubicBezTo>
                <a:cubicBezTo>
                  <a:pt x="294" y="247"/>
                  <a:pt x="302" y="236"/>
                  <a:pt x="224" y="288"/>
                </a:cubicBezTo>
                <a:cubicBezTo>
                  <a:pt x="215" y="314"/>
                  <a:pt x="201" y="334"/>
                  <a:pt x="192" y="360"/>
                </a:cubicBezTo>
                <a:cubicBezTo>
                  <a:pt x="200" y="443"/>
                  <a:pt x="204" y="531"/>
                  <a:pt x="256" y="600"/>
                </a:cubicBezTo>
                <a:cubicBezTo>
                  <a:pt x="263" y="609"/>
                  <a:pt x="273" y="615"/>
                  <a:pt x="280" y="624"/>
                </a:cubicBezTo>
                <a:cubicBezTo>
                  <a:pt x="287" y="634"/>
                  <a:pt x="288" y="647"/>
                  <a:pt x="296" y="656"/>
                </a:cubicBezTo>
                <a:cubicBezTo>
                  <a:pt x="312" y="675"/>
                  <a:pt x="333" y="689"/>
                  <a:pt x="352" y="704"/>
                </a:cubicBezTo>
                <a:cubicBezTo>
                  <a:pt x="367" y="716"/>
                  <a:pt x="400" y="736"/>
                  <a:pt x="400" y="736"/>
                </a:cubicBezTo>
                <a:cubicBezTo>
                  <a:pt x="344" y="773"/>
                  <a:pt x="370" y="746"/>
                  <a:pt x="384" y="872"/>
                </a:cubicBezTo>
                <a:cubicBezTo>
                  <a:pt x="390" y="926"/>
                  <a:pt x="509" y="1015"/>
                  <a:pt x="560" y="1032"/>
                </a:cubicBezTo>
                <a:cubicBezTo>
                  <a:pt x="591" y="1055"/>
                  <a:pt x="612" y="1060"/>
                  <a:pt x="648" y="1072"/>
                </a:cubicBezTo>
                <a:cubicBezTo>
                  <a:pt x="613" y="1178"/>
                  <a:pt x="691" y="1263"/>
                  <a:pt x="776" y="1312"/>
                </a:cubicBezTo>
                <a:cubicBezTo>
                  <a:pt x="797" y="1324"/>
                  <a:pt x="842" y="1358"/>
                  <a:pt x="864" y="1336"/>
                </a:cubicBezTo>
              </a:path>
            </a:pathLst>
          </a:custGeom>
          <a:noFill/>
          <a:ln w="57150" cmpd="sng">
            <a:pattFill prst="lgCheck">
              <a:fgClr>
                <a:srgbClr val="FF9999"/>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271372" name="Freeform 29">
            <a:extLst>
              <a:ext uri="{FF2B5EF4-FFF2-40B4-BE49-F238E27FC236}">
                <a16:creationId xmlns:a16="http://schemas.microsoft.com/office/drawing/2014/main" id="{FBBA1E24-46AB-4DB4-957C-E46B54F160A9}"/>
              </a:ext>
            </a:extLst>
          </p:cNvPr>
          <p:cNvSpPr>
            <a:spLocks/>
          </p:cNvSpPr>
          <p:nvPr/>
        </p:nvSpPr>
        <p:spPr bwMode="auto">
          <a:xfrm>
            <a:off x="1752600" y="3886200"/>
            <a:ext cx="1371600" cy="2155825"/>
          </a:xfrm>
          <a:custGeom>
            <a:avLst/>
            <a:gdLst>
              <a:gd name="T0" fmla="*/ 2147483646 w 864"/>
              <a:gd name="T1" fmla="*/ 0 h 1358"/>
              <a:gd name="T2" fmla="*/ 0 w 864"/>
              <a:gd name="T3" fmla="*/ 2147483646 h 1358"/>
              <a:gd name="T4" fmla="*/ 2147483646 w 864"/>
              <a:gd name="T5" fmla="*/ 2147483646 h 1358"/>
              <a:gd name="T6" fmla="*/ 2147483646 w 864"/>
              <a:gd name="T7" fmla="*/ 2147483646 h 1358"/>
              <a:gd name="T8" fmla="*/ 2147483646 w 864"/>
              <a:gd name="T9" fmla="*/ 2147483646 h 1358"/>
              <a:gd name="T10" fmla="*/ 2147483646 w 864"/>
              <a:gd name="T11" fmla="*/ 2147483646 h 1358"/>
              <a:gd name="T12" fmla="*/ 2147483646 w 864"/>
              <a:gd name="T13" fmla="*/ 2147483646 h 1358"/>
              <a:gd name="T14" fmla="*/ 2147483646 w 864"/>
              <a:gd name="T15" fmla="*/ 2147483646 h 1358"/>
              <a:gd name="T16" fmla="*/ 2147483646 w 864"/>
              <a:gd name="T17" fmla="*/ 2147483646 h 1358"/>
              <a:gd name="T18" fmla="*/ 2147483646 w 864"/>
              <a:gd name="T19" fmla="*/ 2147483646 h 1358"/>
              <a:gd name="T20" fmla="*/ 2147483646 w 864"/>
              <a:gd name="T21" fmla="*/ 2147483646 h 1358"/>
              <a:gd name="T22" fmla="*/ 2147483646 w 864"/>
              <a:gd name="T23" fmla="*/ 2147483646 h 1358"/>
              <a:gd name="T24" fmla="*/ 2147483646 w 864"/>
              <a:gd name="T25" fmla="*/ 2147483646 h 1358"/>
              <a:gd name="T26" fmla="*/ 2147483646 w 864"/>
              <a:gd name="T27" fmla="*/ 2147483646 h 1358"/>
              <a:gd name="T28" fmla="*/ 2147483646 w 864"/>
              <a:gd name="T29" fmla="*/ 2147483646 h 1358"/>
              <a:gd name="T30" fmla="*/ 2147483646 w 864"/>
              <a:gd name="T31" fmla="*/ 2147483646 h 135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64"/>
              <a:gd name="T49" fmla="*/ 0 h 1358"/>
              <a:gd name="T50" fmla="*/ 864 w 864"/>
              <a:gd name="T51" fmla="*/ 1358 h 135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64" h="1358">
                <a:moveTo>
                  <a:pt x="24" y="0"/>
                </a:moveTo>
                <a:cubicBezTo>
                  <a:pt x="15" y="27"/>
                  <a:pt x="9" y="53"/>
                  <a:pt x="0" y="80"/>
                </a:cubicBezTo>
                <a:cubicBezTo>
                  <a:pt x="3" y="107"/>
                  <a:pt x="2" y="134"/>
                  <a:pt x="8" y="160"/>
                </a:cubicBezTo>
                <a:cubicBezTo>
                  <a:pt x="19" y="213"/>
                  <a:pt x="98" y="245"/>
                  <a:pt x="144" y="256"/>
                </a:cubicBezTo>
                <a:cubicBezTo>
                  <a:pt x="294" y="247"/>
                  <a:pt x="302" y="236"/>
                  <a:pt x="224" y="288"/>
                </a:cubicBezTo>
                <a:cubicBezTo>
                  <a:pt x="215" y="314"/>
                  <a:pt x="201" y="334"/>
                  <a:pt x="192" y="360"/>
                </a:cubicBezTo>
                <a:cubicBezTo>
                  <a:pt x="200" y="443"/>
                  <a:pt x="204" y="531"/>
                  <a:pt x="256" y="600"/>
                </a:cubicBezTo>
                <a:cubicBezTo>
                  <a:pt x="263" y="609"/>
                  <a:pt x="273" y="615"/>
                  <a:pt x="280" y="624"/>
                </a:cubicBezTo>
                <a:cubicBezTo>
                  <a:pt x="287" y="634"/>
                  <a:pt x="288" y="647"/>
                  <a:pt x="296" y="656"/>
                </a:cubicBezTo>
                <a:cubicBezTo>
                  <a:pt x="312" y="675"/>
                  <a:pt x="333" y="689"/>
                  <a:pt x="352" y="704"/>
                </a:cubicBezTo>
                <a:cubicBezTo>
                  <a:pt x="367" y="716"/>
                  <a:pt x="400" y="736"/>
                  <a:pt x="400" y="736"/>
                </a:cubicBezTo>
                <a:cubicBezTo>
                  <a:pt x="344" y="773"/>
                  <a:pt x="370" y="746"/>
                  <a:pt x="384" y="872"/>
                </a:cubicBezTo>
                <a:cubicBezTo>
                  <a:pt x="390" y="926"/>
                  <a:pt x="509" y="1015"/>
                  <a:pt x="560" y="1032"/>
                </a:cubicBezTo>
                <a:cubicBezTo>
                  <a:pt x="591" y="1055"/>
                  <a:pt x="612" y="1060"/>
                  <a:pt x="648" y="1072"/>
                </a:cubicBezTo>
                <a:cubicBezTo>
                  <a:pt x="613" y="1178"/>
                  <a:pt x="691" y="1263"/>
                  <a:pt x="776" y="1312"/>
                </a:cubicBezTo>
                <a:cubicBezTo>
                  <a:pt x="797" y="1324"/>
                  <a:pt x="842" y="1358"/>
                  <a:pt x="864" y="1336"/>
                </a:cubicBezTo>
              </a:path>
            </a:pathLst>
          </a:custGeom>
          <a:noFill/>
          <a:ln w="57150" cmpd="sng">
            <a:pattFill prst="lgCheck">
              <a:fgClr>
                <a:srgbClr val="FF9999"/>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271373" name="Text Box 30">
            <a:extLst>
              <a:ext uri="{FF2B5EF4-FFF2-40B4-BE49-F238E27FC236}">
                <a16:creationId xmlns:a16="http://schemas.microsoft.com/office/drawing/2014/main" id="{BFD2C303-6310-4F5B-A539-A0DFF7C76F13}"/>
              </a:ext>
            </a:extLst>
          </p:cNvPr>
          <p:cNvSpPr txBox="1">
            <a:spLocks noChangeArrowheads="1"/>
          </p:cNvSpPr>
          <p:nvPr/>
        </p:nvSpPr>
        <p:spPr bwMode="auto">
          <a:xfrm>
            <a:off x="838200" y="4800600"/>
            <a:ext cx="1752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GB" altLang="it-IT" sz="1800" b="0">
                <a:latin typeface="Helvetica" panose="020B0604020202020204" pitchFamily="34" charset="0"/>
              </a:rPr>
              <a:t>Fibroblasto</a:t>
            </a:r>
          </a:p>
        </p:txBody>
      </p:sp>
      <p:sp>
        <p:nvSpPr>
          <p:cNvPr id="271374" name="Text Box 31">
            <a:extLst>
              <a:ext uri="{FF2B5EF4-FFF2-40B4-BE49-F238E27FC236}">
                <a16:creationId xmlns:a16="http://schemas.microsoft.com/office/drawing/2014/main" id="{8EB4B4E6-C4AE-44A6-9FC0-9A5EFA9A948B}"/>
              </a:ext>
            </a:extLst>
          </p:cNvPr>
          <p:cNvSpPr txBox="1">
            <a:spLocks noChangeArrowheads="1"/>
          </p:cNvSpPr>
          <p:nvPr/>
        </p:nvSpPr>
        <p:spPr bwMode="auto">
          <a:xfrm>
            <a:off x="1981200" y="6019800"/>
            <a:ext cx="1676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GB" altLang="it-IT" sz="2000" b="0">
                <a:latin typeface="Helvetica" panose="020B0604020202020204" pitchFamily="34" charset="0"/>
              </a:rPr>
              <a:t>Collagene</a:t>
            </a:r>
          </a:p>
        </p:txBody>
      </p:sp>
      <p:sp>
        <p:nvSpPr>
          <p:cNvPr id="271375" name="Oval 32">
            <a:extLst>
              <a:ext uri="{FF2B5EF4-FFF2-40B4-BE49-F238E27FC236}">
                <a16:creationId xmlns:a16="http://schemas.microsoft.com/office/drawing/2014/main" id="{8B6A7142-A492-40CF-BA92-7214B8612D7B}"/>
              </a:ext>
            </a:extLst>
          </p:cNvPr>
          <p:cNvSpPr>
            <a:spLocks noChangeArrowheads="1"/>
          </p:cNvSpPr>
          <p:nvPr/>
        </p:nvSpPr>
        <p:spPr bwMode="auto">
          <a:xfrm>
            <a:off x="5867400" y="4191000"/>
            <a:ext cx="2286000" cy="1524000"/>
          </a:xfrm>
          <a:prstGeom prst="ellipse">
            <a:avLst/>
          </a:prstGeom>
          <a:solidFill>
            <a:srgbClr val="FFCC99"/>
          </a:solidFill>
          <a:ln w="38100">
            <a:solidFill>
              <a:srgbClr val="FF9999"/>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271376" name="Freeform 33">
            <a:extLst>
              <a:ext uri="{FF2B5EF4-FFF2-40B4-BE49-F238E27FC236}">
                <a16:creationId xmlns:a16="http://schemas.microsoft.com/office/drawing/2014/main" id="{A12C48B8-0D5C-4157-98E5-B50864EB6870}"/>
              </a:ext>
            </a:extLst>
          </p:cNvPr>
          <p:cNvSpPr>
            <a:spLocks/>
          </p:cNvSpPr>
          <p:nvPr/>
        </p:nvSpPr>
        <p:spPr bwMode="auto">
          <a:xfrm>
            <a:off x="5943600" y="4241800"/>
            <a:ext cx="2166938" cy="1346200"/>
          </a:xfrm>
          <a:custGeom>
            <a:avLst/>
            <a:gdLst>
              <a:gd name="T0" fmla="*/ 2147483646 w 1365"/>
              <a:gd name="T1" fmla="*/ 2147483646 h 848"/>
              <a:gd name="T2" fmla="*/ 2147483646 w 1365"/>
              <a:gd name="T3" fmla="*/ 2147483646 h 848"/>
              <a:gd name="T4" fmla="*/ 2147483646 w 1365"/>
              <a:gd name="T5" fmla="*/ 2147483646 h 848"/>
              <a:gd name="T6" fmla="*/ 2147483646 w 1365"/>
              <a:gd name="T7" fmla="*/ 2147483646 h 848"/>
              <a:gd name="T8" fmla="*/ 2147483646 w 1365"/>
              <a:gd name="T9" fmla="*/ 2147483646 h 848"/>
              <a:gd name="T10" fmla="*/ 2147483646 w 1365"/>
              <a:gd name="T11" fmla="*/ 2147483646 h 848"/>
              <a:gd name="T12" fmla="*/ 2147483646 w 1365"/>
              <a:gd name="T13" fmla="*/ 2147483646 h 848"/>
              <a:gd name="T14" fmla="*/ 2147483646 w 1365"/>
              <a:gd name="T15" fmla="*/ 2147483646 h 848"/>
              <a:gd name="T16" fmla="*/ 2147483646 w 1365"/>
              <a:gd name="T17" fmla="*/ 2147483646 h 848"/>
              <a:gd name="T18" fmla="*/ 2147483646 w 1365"/>
              <a:gd name="T19" fmla="*/ 2147483646 h 848"/>
              <a:gd name="T20" fmla="*/ 2147483646 w 1365"/>
              <a:gd name="T21" fmla="*/ 2147483646 h 848"/>
              <a:gd name="T22" fmla="*/ 2147483646 w 1365"/>
              <a:gd name="T23" fmla="*/ 2147483646 h 848"/>
              <a:gd name="T24" fmla="*/ 2147483646 w 1365"/>
              <a:gd name="T25" fmla="*/ 2147483646 h 848"/>
              <a:gd name="T26" fmla="*/ 2147483646 w 1365"/>
              <a:gd name="T27" fmla="*/ 2147483646 h 848"/>
              <a:gd name="T28" fmla="*/ 2147483646 w 1365"/>
              <a:gd name="T29" fmla="*/ 2147483646 h 848"/>
              <a:gd name="T30" fmla="*/ 2147483646 w 1365"/>
              <a:gd name="T31" fmla="*/ 2147483646 h 848"/>
              <a:gd name="T32" fmla="*/ 2147483646 w 1365"/>
              <a:gd name="T33" fmla="*/ 2147483646 h 848"/>
              <a:gd name="T34" fmla="*/ 2147483646 w 1365"/>
              <a:gd name="T35" fmla="*/ 2147483646 h 848"/>
              <a:gd name="T36" fmla="*/ 2147483646 w 1365"/>
              <a:gd name="T37" fmla="*/ 2147483646 h 848"/>
              <a:gd name="T38" fmla="*/ 2147483646 w 1365"/>
              <a:gd name="T39" fmla="*/ 2147483646 h 848"/>
              <a:gd name="T40" fmla="*/ 2147483646 w 1365"/>
              <a:gd name="T41" fmla="*/ 2147483646 h 848"/>
              <a:gd name="T42" fmla="*/ 2147483646 w 1365"/>
              <a:gd name="T43" fmla="*/ 2147483646 h 848"/>
              <a:gd name="T44" fmla="*/ 2147483646 w 1365"/>
              <a:gd name="T45" fmla="*/ 2147483646 h 848"/>
              <a:gd name="T46" fmla="*/ 2147483646 w 1365"/>
              <a:gd name="T47" fmla="*/ 2147483646 h 848"/>
              <a:gd name="T48" fmla="*/ 2147483646 w 1365"/>
              <a:gd name="T49" fmla="*/ 2147483646 h 848"/>
              <a:gd name="T50" fmla="*/ 2147483646 w 1365"/>
              <a:gd name="T51" fmla="*/ 2147483646 h 848"/>
              <a:gd name="T52" fmla="*/ 2147483646 w 1365"/>
              <a:gd name="T53" fmla="*/ 0 h 848"/>
              <a:gd name="T54" fmla="*/ 2147483646 w 1365"/>
              <a:gd name="T55" fmla="*/ 2147483646 h 848"/>
              <a:gd name="T56" fmla="*/ 2147483646 w 1365"/>
              <a:gd name="T57" fmla="*/ 2147483646 h 848"/>
              <a:gd name="T58" fmla="*/ 2147483646 w 1365"/>
              <a:gd name="T59" fmla="*/ 2147483646 h 848"/>
              <a:gd name="T60" fmla="*/ 2147483646 w 1365"/>
              <a:gd name="T61" fmla="*/ 2147483646 h 848"/>
              <a:gd name="T62" fmla="*/ 2147483646 w 1365"/>
              <a:gd name="T63" fmla="*/ 2147483646 h 848"/>
              <a:gd name="T64" fmla="*/ 2147483646 w 1365"/>
              <a:gd name="T65" fmla="*/ 2147483646 h 848"/>
              <a:gd name="T66" fmla="*/ 2147483646 w 1365"/>
              <a:gd name="T67" fmla="*/ 2147483646 h 848"/>
              <a:gd name="T68" fmla="*/ 2147483646 w 1365"/>
              <a:gd name="T69" fmla="*/ 2147483646 h 848"/>
              <a:gd name="T70" fmla="*/ 2147483646 w 1365"/>
              <a:gd name="T71" fmla="*/ 2147483646 h 848"/>
              <a:gd name="T72" fmla="*/ 2147483646 w 1365"/>
              <a:gd name="T73" fmla="*/ 2147483646 h 848"/>
              <a:gd name="T74" fmla="*/ 2147483646 w 1365"/>
              <a:gd name="T75" fmla="*/ 2147483646 h 84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65"/>
              <a:gd name="T115" fmla="*/ 0 h 848"/>
              <a:gd name="T116" fmla="*/ 1365 w 1365"/>
              <a:gd name="T117" fmla="*/ 848 h 84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65" h="848">
                <a:moveTo>
                  <a:pt x="19" y="512"/>
                </a:moveTo>
                <a:cubicBezTo>
                  <a:pt x="21" y="525"/>
                  <a:pt x="19" y="541"/>
                  <a:pt x="25" y="552"/>
                </a:cubicBezTo>
                <a:cubicBezTo>
                  <a:pt x="34" y="568"/>
                  <a:pt x="55" y="565"/>
                  <a:pt x="70" y="568"/>
                </a:cubicBezTo>
                <a:cubicBezTo>
                  <a:pt x="94" y="572"/>
                  <a:pt x="118" y="573"/>
                  <a:pt x="141" y="576"/>
                </a:cubicBezTo>
                <a:cubicBezTo>
                  <a:pt x="180" y="588"/>
                  <a:pt x="159" y="581"/>
                  <a:pt x="206" y="600"/>
                </a:cubicBezTo>
                <a:cubicBezTo>
                  <a:pt x="212" y="603"/>
                  <a:pt x="225" y="608"/>
                  <a:pt x="225" y="608"/>
                </a:cubicBezTo>
                <a:cubicBezTo>
                  <a:pt x="256" y="646"/>
                  <a:pt x="297" y="675"/>
                  <a:pt x="322" y="720"/>
                </a:cubicBezTo>
                <a:cubicBezTo>
                  <a:pt x="343" y="761"/>
                  <a:pt x="366" y="832"/>
                  <a:pt x="405" y="848"/>
                </a:cubicBezTo>
                <a:cubicBezTo>
                  <a:pt x="443" y="832"/>
                  <a:pt x="471" y="797"/>
                  <a:pt x="509" y="784"/>
                </a:cubicBezTo>
                <a:cubicBezTo>
                  <a:pt x="526" y="778"/>
                  <a:pt x="560" y="768"/>
                  <a:pt x="560" y="768"/>
                </a:cubicBezTo>
                <a:cubicBezTo>
                  <a:pt x="640" y="775"/>
                  <a:pt x="720" y="776"/>
                  <a:pt x="799" y="784"/>
                </a:cubicBezTo>
                <a:cubicBezTo>
                  <a:pt x="814" y="786"/>
                  <a:pt x="829" y="794"/>
                  <a:pt x="844" y="800"/>
                </a:cubicBezTo>
                <a:cubicBezTo>
                  <a:pt x="857" y="805"/>
                  <a:pt x="883" y="816"/>
                  <a:pt x="883" y="816"/>
                </a:cubicBezTo>
                <a:cubicBezTo>
                  <a:pt x="909" y="784"/>
                  <a:pt x="920" y="735"/>
                  <a:pt x="941" y="696"/>
                </a:cubicBezTo>
                <a:cubicBezTo>
                  <a:pt x="954" y="671"/>
                  <a:pt x="1006" y="655"/>
                  <a:pt x="1018" y="640"/>
                </a:cubicBezTo>
                <a:cubicBezTo>
                  <a:pt x="1068" y="578"/>
                  <a:pt x="1042" y="605"/>
                  <a:pt x="1096" y="560"/>
                </a:cubicBezTo>
                <a:cubicBezTo>
                  <a:pt x="1107" y="551"/>
                  <a:pt x="1347" y="522"/>
                  <a:pt x="1347" y="522"/>
                </a:cubicBezTo>
                <a:cubicBezTo>
                  <a:pt x="1365" y="455"/>
                  <a:pt x="1108" y="475"/>
                  <a:pt x="1083" y="432"/>
                </a:cubicBezTo>
                <a:cubicBezTo>
                  <a:pt x="1040" y="358"/>
                  <a:pt x="1100" y="438"/>
                  <a:pt x="1050" y="376"/>
                </a:cubicBezTo>
                <a:cubicBezTo>
                  <a:pt x="1050" y="373"/>
                  <a:pt x="1031" y="304"/>
                  <a:pt x="1031" y="304"/>
                </a:cubicBezTo>
                <a:cubicBezTo>
                  <a:pt x="1029" y="296"/>
                  <a:pt x="1025" y="280"/>
                  <a:pt x="1025" y="280"/>
                </a:cubicBezTo>
                <a:cubicBezTo>
                  <a:pt x="1022" y="240"/>
                  <a:pt x="1114" y="106"/>
                  <a:pt x="1105" y="67"/>
                </a:cubicBezTo>
                <a:cubicBezTo>
                  <a:pt x="1104" y="59"/>
                  <a:pt x="1005" y="168"/>
                  <a:pt x="999" y="168"/>
                </a:cubicBezTo>
                <a:cubicBezTo>
                  <a:pt x="975" y="168"/>
                  <a:pt x="951" y="158"/>
                  <a:pt x="928" y="152"/>
                </a:cubicBezTo>
                <a:cubicBezTo>
                  <a:pt x="867" y="135"/>
                  <a:pt x="788" y="116"/>
                  <a:pt x="734" y="72"/>
                </a:cubicBezTo>
                <a:cubicBezTo>
                  <a:pt x="726" y="56"/>
                  <a:pt x="717" y="40"/>
                  <a:pt x="709" y="24"/>
                </a:cubicBezTo>
                <a:cubicBezTo>
                  <a:pt x="705" y="16"/>
                  <a:pt x="696" y="0"/>
                  <a:pt x="696" y="0"/>
                </a:cubicBezTo>
                <a:cubicBezTo>
                  <a:pt x="635" y="25"/>
                  <a:pt x="575" y="47"/>
                  <a:pt x="515" y="72"/>
                </a:cubicBezTo>
                <a:cubicBezTo>
                  <a:pt x="503" y="77"/>
                  <a:pt x="408" y="88"/>
                  <a:pt x="405" y="88"/>
                </a:cubicBezTo>
                <a:cubicBezTo>
                  <a:pt x="362" y="79"/>
                  <a:pt x="347" y="64"/>
                  <a:pt x="309" y="48"/>
                </a:cubicBezTo>
                <a:cubicBezTo>
                  <a:pt x="247" y="125"/>
                  <a:pt x="320" y="27"/>
                  <a:pt x="283" y="96"/>
                </a:cubicBezTo>
                <a:cubicBezTo>
                  <a:pt x="255" y="149"/>
                  <a:pt x="272" y="92"/>
                  <a:pt x="251" y="144"/>
                </a:cubicBezTo>
                <a:cubicBezTo>
                  <a:pt x="226" y="205"/>
                  <a:pt x="193" y="263"/>
                  <a:pt x="154" y="312"/>
                </a:cubicBezTo>
                <a:cubicBezTo>
                  <a:pt x="136" y="378"/>
                  <a:pt x="167" y="276"/>
                  <a:pt x="109" y="384"/>
                </a:cubicBezTo>
                <a:cubicBezTo>
                  <a:pt x="87" y="425"/>
                  <a:pt x="64" y="469"/>
                  <a:pt x="31" y="496"/>
                </a:cubicBezTo>
                <a:cubicBezTo>
                  <a:pt x="29" y="504"/>
                  <a:pt x="29" y="513"/>
                  <a:pt x="25" y="520"/>
                </a:cubicBezTo>
                <a:cubicBezTo>
                  <a:pt x="20" y="528"/>
                  <a:pt x="11" y="543"/>
                  <a:pt x="6" y="536"/>
                </a:cubicBezTo>
                <a:cubicBezTo>
                  <a:pt x="0" y="529"/>
                  <a:pt x="15" y="520"/>
                  <a:pt x="19" y="512"/>
                </a:cubicBezTo>
                <a:close/>
              </a:path>
            </a:pathLst>
          </a:cu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it-IT"/>
          </a:p>
        </p:txBody>
      </p:sp>
      <p:sp>
        <p:nvSpPr>
          <p:cNvPr id="271377" name="Text Box 34">
            <a:extLst>
              <a:ext uri="{FF2B5EF4-FFF2-40B4-BE49-F238E27FC236}">
                <a16:creationId xmlns:a16="http://schemas.microsoft.com/office/drawing/2014/main" id="{3F7D6833-BDCE-4785-BBDF-D2F1647D15F6}"/>
              </a:ext>
            </a:extLst>
          </p:cNvPr>
          <p:cNvSpPr txBox="1">
            <a:spLocks noChangeArrowheads="1"/>
          </p:cNvSpPr>
          <p:nvPr/>
        </p:nvSpPr>
        <p:spPr bwMode="auto">
          <a:xfrm>
            <a:off x="190500" y="1600200"/>
            <a:ext cx="20193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GB" altLang="it-IT" sz="2800" b="0">
                <a:latin typeface="Helvetica" panose="020B0604020202020204" pitchFamily="34" charset="0"/>
              </a:rPr>
              <a:t>Epidermide</a:t>
            </a:r>
          </a:p>
        </p:txBody>
      </p:sp>
      <p:sp>
        <p:nvSpPr>
          <p:cNvPr id="271378" name="Text Box 35">
            <a:extLst>
              <a:ext uri="{FF2B5EF4-FFF2-40B4-BE49-F238E27FC236}">
                <a16:creationId xmlns:a16="http://schemas.microsoft.com/office/drawing/2014/main" id="{335237B6-33AB-4530-BEF7-C6A27CDDA806}"/>
              </a:ext>
            </a:extLst>
          </p:cNvPr>
          <p:cNvSpPr txBox="1">
            <a:spLocks noChangeArrowheads="1"/>
          </p:cNvSpPr>
          <p:nvPr/>
        </p:nvSpPr>
        <p:spPr bwMode="auto">
          <a:xfrm>
            <a:off x="190500" y="2514600"/>
            <a:ext cx="1828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GB" altLang="it-IT" sz="2800" b="0">
                <a:latin typeface="Helvetica" panose="020B0604020202020204" pitchFamily="34" charset="0"/>
              </a:rPr>
              <a:t>Derma</a:t>
            </a:r>
          </a:p>
        </p:txBody>
      </p:sp>
      <p:sp>
        <p:nvSpPr>
          <p:cNvPr id="271379" name="Text Box 36">
            <a:extLst>
              <a:ext uri="{FF2B5EF4-FFF2-40B4-BE49-F238E27FC236}">
                <a16:creationId xmlns:a16="http://schemas.microsoft.com/office/drawing/2014/main" id="{DFA51DC4-00E1-4F48-AD4D-FEF30E3897B4}"/>
              </a:ext>
            </a:extLst>
          </p:cNvPr>
          <p:cNvSpPr txBox="1">
            <a:spLocks noChangeArrowheads="1"/>
          </p:cNvSpPr>
          <p:nvPr/>
        </p:nvSpPr>
        <p:spPr bwMode="auto">
          <a:xfrm>
            <a:off x="6324600" y="4572000"/>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GB" altLang="it-IT" sz="2400" b="0">
                <a:latin typeface="Helvetica" panose="020B0604020202020204" pitchFamily="34" charset="0"/>
              </a:rPr>
              <a:t>Vasi</a:t>
            </a:r>
          </a:p>
        </p:txBody>
      </p:sp>
      <p:grpSp>
        <p:nvGrpSpPr>
          <p:cNvPr id="271380" name="Group 37">
            <a:extLst>
              <a:ext uri="{FF2B5EF4-FFF2-40B4-BE49-F238E27FC236}">
                <a16:creationId xmlns:a16="http://schemas.microsoft.com/office/drawing/2014/main" id="{65B23C19-AA23-47E1-8F63-76EE903023C6}"/>
              </a:ext>
            </a:extLst>
          </p:cNvPr>
          <p:cNvGrpSpPr>
            <a:grpSpLocks/>
          </p:cNvGrpSpPr>
          <p:nvPr/>
        </p:nvGrpSpPr>
        <p:grpSpPr bwMode="auto">
          <a:xfrm>
            <a:off x="7924800" y="990600"/>
            <a:ext cx="881063" cy="1760538"/>
            <a:chOff x="972" y="1339"/>
            <a:chExt cx="555" cy="1109"/>
          </a:xfrm>
        </p:grpSpPr>
        <p:grpSp>
          <p:nvGrpSpPr>
            <p:cNvPr id="271437" name="Group 38">
              <a:extLst>
                <a:ext uri="{FF2B5EF4-FFF2-40B4-BE49-F238E27FC236}">
                  <a16:creationId xmlns:a16="http://schemas.microsoft.com/office/drawing/2014/main" id="{10AA787F-FC0C-464B-B7DE-BA2F5A1C81BB}"/>
                </a:ext>
              </a:extLst>
            </p:cNvPr>
            <p:cNvGrpSpPr>
              <a:grpSpLocks/>
            </p:cNvGrpSpPr>
            <p:nvPr/>
          </p:nvGrpSpPr>
          <p:grpSpPr bwMode="auto">
            <a:xfrm>
              <a:off x="972" y="1339"/>
              <a:ext cx="555" cy="862"/>
              <a:chOff x="972" y="1339"/>
              <a:chExt cx="555" cy="862"/>
            </a:xfrm>
          </p:grpSpPr>
          <p:sp>
            <p:nvSpPr>
              <p:cNvPr id="271442" name="Freeform 39">
                <a:extLst>
                  <a:ext uri="{FF2B5EF4-FFF2-40B4-BE49-F238E27FC236}">
                    <a16:creationId xmlns:a16="http://schemas.microsoft.com/office/drawing/2014/main" id="{B1E197C7-97F9-402F-B3E4-43ADB8FF1AC9}"/>
                  </a:ext>
                </a:extLst>
              </p:cNvPr>
              <p:cNvSpPr>
                <a:spLocks/>
              </p:cNvSpPr>
              <p:nvPr/>
            </p:nvSpPr>
            <p:spPr bwMode="auto">
              <a:xfrm>
                <a:off x="972" y="1388"/>
                <a:ext cx="555" cy="789"/>
              </a:xfrm>
              <a:custGeom>
                <a:avLst/>
                <a:gdLst>
                  <a:gd name="T0" fmla="*/ 0 w 1665"/>
                  <a:gd name="T1" fmla="*/ 1 h 1578"/>
                  <a:gd name="T2" fmla="*/ 0 w 1665"/>
                  <a:gd name="T3" fmla="*/ 1 h 1578"/>
                  <a:gd name="T4" fmla="*/ 0 w 1665"/>
                  <a:gd name="T5" fmla="*/ 1 h 1578"/>
                  <a:gd name="T6" fmla="*/ 0 w 1665"/>
                  <a:gd name="T7" fmla="*/ 1 h 1578"/>
                  <a:gd name="T8" fmla="*/ 0 w 1665"/>
                  <a:gd name="T9" fmla="*/ 1 h 1578"/>
                  <a:gd name="T10" fmla="*/ 0 w 1665"/>
                  <a:gd name="T11" fmla="*/ 1 h 1578"/>
                  <a:gd name="T12" fmla="*/ 0 w 1665"/>
                  <a:gd name="T13" fmla="*/ 1 h 1578"/>
                  <a:gd name="T14" fmla="*/ 0 w 1665"/>
                  <a:gd name="T15" fmla="*/ 0 h 1578"/>
                  <a:gd name="T16" fmla="*/ 0 w 1665"/>
                  <a:gd name="T17" fmla="*/ 1 h 1578"/>
                  <a:gd name="T18" fmla="*/ 0 w 1665"/>
                  <a:gd name="T19" fmla="*/ 1 h 1578"/>
                  <a:gd name="T20" fmla="*/ 0 w 1665"/>
                  <a:gd name="T21" fmla="*/ 1 h 1578"/>
                  <a:gd name="T22" fmla="*/ 0 w 1665"/>
                  <a:gd name="T23" fmla="*/ 1 h 1578"/>
                  <a:gd name="T24" fmla="*/ 0 w 1665"/>
                  <a:gd name="T25" fmla="*/ 1 h 1578"/>
                  <a:gd name="T26" fmla="*/ 0 w 1665"/>
                  <a:gd name="T27" fmla="*/ 1 h 1578"/>
                  <a:gd name="T28" fmla="*/ 0 w 1665"/>
                  <a:gd name="T29" fmla="*/ 1 h 1578"/>
                  <a:gd name="T30" fmla="*/ 0 w 1665"/>
                  <a:gd name="T31" fmla="*/ 1 h 1578"/>
                  <a:gd name="T32" fmla="*/ 0 w 1665"/>
                  <a:gd name="T33" fmla="*/ 1 h 1578"/>
                  <a:gd name="T34" fmla="*/ 0 w 1665"/>
                  <a:gd name="T35" fmla="*/ 1 h 1578"/>
                  <a:gd name="T36" fmla="*/ 0 w 1665"/>
                  <a:gd name="T37" fmla="*/ 1 h 1578"/>
                  <a:gd name="T38" fmla="*/ 0 w 1665"/>
                  <a:gd name="T39" fmla="*/ 1 h 1578"/>
                  <a:gd name="T40" fmla="*/ 0 w 1665"/>
                  <a:gd name="T41" fmla="*/ 1 h 1578"/>
                  <a:gd name="T42" fmla="*/ 0 w 1665"/>
                  <a:gd name="T43" fmla="*/ 1 h 1578"/>
                  <a:gd name="T44" fmla="*/ 0 w 1665"/>
                  <a:gd name="T45" fmla="*/ 1 h 1578"/>
                  <a:gd name="T46" fmla="*/ 0 w 1665"/>
                  <a:gd name="T47" fmla="*/ 1 h 157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665"/>
                  <a:gd name="T73" fmla="*/ 0 h 1578"/>
                  <a:gd name="T74" fmla="*/ 1665 w 1665"/>
                  <a:gd name="T75" fmla="*/ 1578 h 157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665" h="1578">
                    <a:moveTo>
                      <a:pt x="917" y="1521"/>
                    </a:moveTo>
                    <a:lnTo>
                      <a:pt x="506" y="1578"/>
                    </a:lnTo>
                    <a:lnTo>
                      <a:pt x="870" y="1509"/>
                    </a:lnTo>
                    <a:lnTo>
                      <a:pt x="870" y="1487"/>
                    </a:lnTo>
                    <a:lnTo>
                      <a:pt x="0" y="1327"/>
                    </a:lnTo>
                    <a:lnTo>
                      <a:pt x="845" y="1447"/>
                    </a:lnTo>
                    <a:lnTo>
                      <a:pt x="880" y="1388"/>
                    </a:lnTo>
                    <a:lnTo>
                      <a:pt x="45" y="0"/>
                    </a:lnTo>
                    <a:lnTo>
                      <a:pt x="836" y="1260"/>
                    </a:lnTo>
                    <a:lnTo>
                      <a:pt x="770" y="1042"/>
                    </a:lnTo>
                    <a:lnTo>
                      <a:pt x="916" y="1313"/>
                    </a:lnTo>
                    <a:lnTo>
                      <a:pt x="932" y="1374"/>
                    </a:lnTo>
                    <a:lnTo>
                      <a:pt x="991" y="263"/>
                    </a:lnTo>
                    <a:lnTo>
                      <a:pt x="967" y="1409"/>
                    </a:lnTo>
                    <a:lnTo>
                      <a:pt x="1016" y="810"/>
                    </a:lnTo>
                    <a:lnTo>
                      <a:pt x="1040" y="1309"/>
                    </a:lnTo>
                    <a:lnTo>
                      <a:pt x="1665" y="331"/>
                    </a:lnTo>
                    <a:lnTo>
                      <a:pt x="1004" y="1431"/>
                    </a:lnTo>
                    <a:lnTo>
                      <a:pt x="1002" y="1466"/>
                    </a:lnTo>
                    <a:lnTo>
                      <a:pt x="1665" y="1175"/>
                    </a:lnTo>
                    <a:lnTo>
                      <a:pt x="1006" y="1491"/>
                    </a:lnTo>
                    <a:lnTo>
                      <a:pt x="1003" y="1511"/>
                    </a:lnTo>
                    <a:lnTo>
                      <a:pt x="929" y="1530"/>
                    </a:lnTo>
                    <a:lnTo>
                      <a:pt x="917" y="1521"/>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grpSp>
            <p:nvGrpSpPr>
              <p:cNvPr id="271443" name="Group 40">
                <a:extLst>
                  <a:ext uri="{FF2B5EF4-FFF2-40B4-BE49-F238E27FC236}">
                    <a16:creationId xmlns:a16="http://schemas.microsoft.com/office/drawing/2014/main" id="{A5DA46AE-7D71-42FE-A42D-BA63E62DFD8B}"/>
                  </a:ext>
                </a:extLst>
              </p:cNvPr>
              <p:cNvGrpSpPr>
                <a:grpSpLocks/>
              </p:cNvGrpSpPr>
              <p:nvPr/>
            </p:nvGrpSpPr>
            <p:grpSpPr bwMode="auto">
              <a:xfrm>
                <a:off x="1085" y="1339"/>
                <a:ext cx="375" cy="862"/>
                <a:chOff x="1085" y="1339"/>
                <a:chExt cx="375" cy="862"/>
              </a:xfrm>
            </p:grpSpPr>
            <p:sp>
              <p:nvSpPr>
                <p:cNvPr id="271444" name="Freeform 41">
                  <a:extLst>
                    <a:ext uri="{FF2B5EF4-FFF2-40B4-BE49-F238E27FC236}">
                      <a16:creationId xmlns:a16="http://schemas.microsoft.com/office/drawing/2014/main" id="{CB47BFE4-4081-4C9D-83A7-F500469DA721}"/>
                    </a:ext>
                  </a:extLst>
                </p:cNvPr>
                <p:cNvSpPr>
                  <a:spLocks/>
                </p:cNvSpPr>
                <p:nvPr/>
              </p:nvSpPr>
              <p:spPr bwMode="auto">
                <a:xfrm>
                  <a:off x="1091" y="1348"/>
                  <a:ext cx="369" cy="853"/>
                </a:xfrm>
                <a:custGeom>
                  <a:avLst/>
                  <a:gdLst>
                    <a:gd name="T0" fmla="*/ 0 w 1108"/>
                    <a:gd name="T1" fmla="*/ 1 h 1706"/>
                    <a:gd name="T2" fmla="*/ 0 w 1108"/>
                    <a:gd name="T3" fmla="*/ 1 h 1706"/>
                    <a:gd name="T4" fmla="*/ 0 w 1108"/>
                    <a:gd name="T5" fmla="*/ 1 h 1706"/>
                    <a:gd name="T6" fmla="*/ 0 w 1108"/>
                    <a:gd name="T7" fmla="*/ 1 h 1706"/>
                    <a:gd name="T8" fmla="*/ 0 w 1108"/>
                    <a:gd name="T9" fmla="*/ 1 h 1706"/>
                    <a:gd name="T10" fmla="*/ 0 w 1108"/>
                    <a:gd name="T11" fmla="*/ 1 h 1706"/>
                    <a:gd name="T12" fmla="*/ 0 w 1108"/>
                    <a:gd name="T13" fmla="*/ 1 h 1706"/>
                    <a:gd name="T14" fmla="*/ 0 w 1108"/>
                    <a:gd name="T15" fmla="*/ 1 h 1706"/>
                    <a:gd name="T16" fmla="*/ 0 w 1108"/>
                    <a:gd name="T17" fmla="*/ 1 h 1706"/>
                    <a:gd name="T18" fmla="*/ 0 w 1108"/>
                    <a:gd name="T19" fmla="*/ 1 h 1706"/>
                    <a:gd name="T20" fmla="*/ 0 w 1108"/>
                    <a:gd name="T21" fmla="*/ 1 h 1706"/>
                    <a:gd name="T22" fmla="*/ 0 w 1108"/>
                    <a:gd name="T23" fmla="*/ 1 h 1706"/>
                    <a:gd name="T24" fmla="*/ 0 w 1108"/>
                    <a:gd name="T25" fmla="*/ 1 h 1706"/>
                    <a:gd name="T26" fmla="*/ 0 w 1108"/>
                    <a:gd name="T27" fmla="*/ 1 h 1706"/>
                    <a:gd name="T28" fmla="*/ 0 w 1108"/>
                    <a:gd name="T29" fmla="*/ 1 h 1706"/>
                    <a:gd name="T30" fmla="*/ 0 w 1108"/>
                    <a:gd name="T31" fmla="*/ 1 h 1706"/>
                    <a:gd name="T32" fmla="*/ 0 w 1108"/>
                    <a:gd name="T33" fmla="*/ 1 h 1706"/>
                    <a:gd name="T34" fmla="*/ 0 w 1108"/>
                    <a:gd name="T35" fmla="*/ 1 h 1706"/>
                    <a:gd name="T36" fmla="*/ 0 w 1108"/>
                    <a:gd name="T37" fmla="*/ 1 h 1706"/>
                    <a:gd name="T38" fmla="*/ 0 w 1108"/>
                    <a:gd name="T39" fmla="*/ 1 h 1706"/>
                    <a:gd name="T40" fmla="*/ 0 w 1108"/>
                    <a:gd name="T41" fmla="*/ 1 h 1706"/>
                    <a:gd name="T42" fmla="*/ 0 w 1108"/>
                    <a:gd name="T43" fmla="*/ 1 h 1706"/>
                    <a:gd name="T44" fmla="*/ 0 w 1108"/>
                    <a:gd name="T45" fmla="*/ 1 h 1706"/>
                    <a:gd name="T46" fmla="*/ 0 w 1108"/>
                    <a:gd name="T47" fmla="*/ 1 h 1706"/>
                    <a:gd name="T48" fmla="*/ 0 w 1108"/>
                    <a:gd name="T49" fmla="*/ 1 h 1706"/>
                    <a:gd name="T50" fmla="*/ 0 w 1108"/>
                    <a:gd name="T51" fmla="*/ 1 h 1706"/>
                    <a:gd name="T52" fmla="*/ 0 w 1108"/>
                    <a:gd name="T53" fmla="*/ 1 h 1706"/>
                    <a:gd name="T54" fmla="*/ 0 w 1108"/>
                    <a:gd name="T55" fmla="*/ 1 h 1706"/>
                    <a:gd name="T56" fmla="*/ 0 w 1108"/>
                    <a:gd name="T57" fmla="*/ 1 h 1706"/>
                    <a:gd name="T58" fmla="*/ 0 w 1108"/>
                    <a:gd name="T59" fmla="*/ 1 h 1706"/>
                    <a:gd name="T60" fmla="*/ 0 w 1108"/>
                    <a:gd name="T61" fmla="*/ 1 h 1706"/>
                    <a:gd name="T62" fmla="*/ 0 w 1108"/>
                    <a:gd name="T63" fmla="*/ 1 h 1706"/>
                    <a:gd name="T64" fmla="*/ 0 w 1108"/>
                    <a:gd name="T65" fmla="*/ 1 h 1706"/>
                    <a:gd name="T66" fmla="*/ 0 w 1108"/>
                    <a:gd name="T67" fmla="*/ 1 h 1706"/>
                    <a:gd name="T68" fmla="*/ 0 w 1108"/>
                    <a:gd name="T69" fmla="*/ 1 h 1706"/>
                    <a:gd name="T70" fmla="*/ 0 w 1108"/>
                    <a:gd name="T71" fmla="*/ 1 h 1706"/>
                    <a:gd name="T72" fmla="*/ 0 w 1108"/>
                    <a:gd name="T73" fmla="*/ 1 h 1706"/>
                    <a:gd name="T74" fmla="*/ 0 w 1108"/>
                    <a:gd name="T75" fmla="*/ 1 h 1706"/>
                    <a:gd name="T76" fmla="*/ 0 w 1108"/>
                    <a:gd name="T77" fmla="*/ 1 h 1706"/>
                    <a:gd name="T78" fmla="*/ 0 w 1108"/>
                    <a:gd name="T79" fmla="*/ 1 h 1706"/>
                    <a:gd name="T80" fmla="*/ 0 w 1108"/>
                    <a:gd name="T81" fmla="*/ 1 h 1706"/>
                    <a:gd name="T82" fmla="*/ 0 w 1108"/>
                    <a:gd name="T83" fmla="*/ 1 h 1706"/>
                    <a:gd name="T84" fmla="*/ 0 w 1108"/>
                    <a:gd name="T85" fmla="*/ 1 h 1706"/>
                    <a:gd name="T86" fmla="*/ 0 w 1108"/>
                    <a:gd name="T87" fmla="*/ 1 h 170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08"/>
                    <a:gd name="T133" fmla="*/ 0 h 1706"/>
                    <a:gd name="T134" fmla="*/ 1108 w 1108"/>
                    <a:gd name="T135" fmla="*/ 1706 h 170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08" h="1706">
                      <a:moveTo>
                        <a:pt x="686" y="1693"/>
                      </a:moveTo>
                      <a:lnTo>
                        <a:pt x="734" y="1682"/>
                      </a:lnTo>
                      <a:lnTo>
                        <a:pt x="805" y="1655"/>
                      </a:lnTo>
                      <a:lnTo>
                        <a:pt x="857" y="1615"/>
                      </a:lnTo>
                      <a:lnTo>
                        <a:pt x="888" y="1571"/>
                      </a:lnTo>
                      <a:lnTo>
                        <a:pt x="912" y="1522"/>
                      </a:lnTo>
                      <a:lnTo>
                        <a:pt x="929" y="1477"/>
                      </a:lnTo>
                      <a:lnTo>
                        <a:pt x="946" y="1417"/>
                      </a:lnTo>
                      <a:lnTo>
                        <a:pt x="955" y="1340"/>
                      </a:lnTo>
                      <a:lnTo>
                        <a:pt x="963" y="1256"/>
                      </a:lnTo>
                      <a:lnTo>
                        <a:pt x="964" y="1200"/>
                      </a:lnTo>
                      <a:lnTo>
                        <a:pt x="971" y="1152"/>
                      </a:lnTo>
                      <a:lnTo>
                        <a:pt x="977" y="1124"/>
                      </a:lnTo>
                      <a:lnTo>
                        <a:pt x="991" y="1087"/>
                      </a:lnTo>
                      <a:lnTo>
                        <a:pt x="1006" y="1046"/>
                      </a:lnTo>
                      <a:lnTo>
                        <a:pt x="1021" y="1018"/>
                      </a:lnTo>
                      <a:lnTo>
                        <a:pt x="1032" y="993"/>
                      </a:lnTo>
                      <a:lnTo>
                        <a:pt x="1048" y="969"/>
                      </a:lnTo>
                      <a:lnTo>
                        <a:pt x="1069" y="944"/>
                      </a:lnTo>
                      <a:lnTo>
                        <a:pt x="1108" y="904"/>
                      </a:lnTo>
                      <a:lnTo>
                        <a:pt x="1048" y="932"/>
                      </a:lnTo>
                      <a:lnTo>
                        <a:pt x="1018" y="952"/>
                      </a:lnTo>
                      <a:lnTo>
                        <a:pt x="991" y="976"/>
                      </a:lnTo>
                      <a:lnTo>
                        <a:pt x="963" y="1001"/>
                      </a:lnTo>
                      <a:lnTo>
                        <a:pt x="936" y="1031"/>
                      </a:lnTo>
                      <a:lnTo>
                        <a:pt x="913" y="1067"/>
                      </a:lnTo>
                      <a:lnTo>
                        <a:pt x="886" y="1114"/>
                      </a:lnTo>
                      <a:lnTo>
                        <a:pt x="864" y="1151"/>
                      </a:lnTo>
                      <a:lnTo>
                        <a:pt x="844" y="1189"/>
                      </a:lnTo>
                      <a:lnTo>
                        <a:pt x="863" y="1133"/>
                      </a:lnTo>
                      <a:lnTo>
                        <a:pt x="875" y="1085"/>
                      </a:lnTo>
                      <a:lnTo>
                        <a:pt x="884" y="1031"/>
                      </a:lnTo>
                      <a:lnTo>
                        <a:pt x="888" y="962"/>
                      </a:lnTo>
                      <a:lnTo>
                        <a:pt x="887" y="891"/>
                      </a:lnTo>
                      <a:lnTo>
                        <a:pt x="879" y="826"/>
                      </a:lnTo>
                      <a:lnTo>
                        <a:pt x="869" y="762"/>
                      </a:lnTo>
                      <a:lnTo>
                        <a:pt x="858" y="705"/>
                      </a:lnTo>
                      <a:lnTo>
                        <a:pt x="844" y="654"/>
                      </a:lnTo>
                      <a:lnTo>
                        <a:pt x="827" y="599"/>
                      </a:lnTo>
                      <a:lnTo>
                        <a:pt x="795" y="532"/>
                      </a:lnTo>
                      <a:lnTo>
                        <a:pt x="774" y="489"/>
                      </a:lnTo>
                      <a:lnTo>
                        <a:pt x="742" y="423"/>
                      </a:lnTo>
                      <a:lnTo>
                        <a:pt x="714" y="352"/>
                      </a:lnTo>
                      <a:lnTo>
                        <a:pt x="695" y="286"/>
                      </a:lnTo>
                      <a:lnTo>
                        <a:pt x="681" y="240"/>
                      </a:lnTo>
                      <a:lnTo>
                        <a:pt x="674" y="188"/>
                      </a:lnTo>
                      <a:lnTo>
                        <a:pt x="669" y="137"/>
                      </a:lnTo>
                      <a:lnTo>
                        <a:pt x="669" y="93"/>
                      </a:lnTo>
                      <a:lnTo>
                        <a:pt x="671" y="54"/>
                      </a:lnTo>
                      <a:lnTo>
                        <a:pt x="673" y="0"/>
                      </a:lnTo>
                      <a:lnTo>
                        <a:pt x="655" y="73"/>
                      </a:lnTo>
                      <a:lnTo>
                        <a:pt x="644" y="133"/>
                      </a:lnTo>
                      <a:lnTo>
                        <a:pt x="636" y="187"/>
                      </a:lnTo>
                      <a:lnTo>
                        <a:pt x="635" y="240"/>
                      </a:lnTo>
                      <a:lnTo>
                        <a:pt x="641" y="306"/>
                      </a:lnTo>
                      <a:lnTo>
                        <a:pt x="654" y="358"/>
                      </a:lnTo>
                      <a:lnTo>
                        <a:pt x="667" y="408"/>
                      </a:lnTo>
                      <a:lnTo>
                        <a:pt x="684" y="451"/>
                      </a:lnTo>
                      <a:lnTo>
                        <a:pt x="697" y="509"/>
                      </a:lnTo>
                      <a:lnTo>
                        <a:pt x="702" y="565"/>
                      </a:lnTo>
                      <a:lnTo>
                        <a:pt x="705" y="624"/>
                      </a:lnTo>
                      <a:lnTo>
                        <a:pt x="708" y="686"/>
                      </a:lnTo>
                      <a:lnTo>
                        <a:pt x="708" y="742"/>
                      </a:lnTo>
                      <a:lnTo>
                        <a:pt x="701" y="834"/>
                      </a:lnTo>
                      <a:lnTo>
                        <a:pt x="686" y="891"/>
                      </a:lnTo>
                      <a:lnTo>
                        <a:pt x="651" y="972"/>
                      </a:lnTo>
                      <a:lnTo>
                        <a:pt x="621" y="1054"/>
                      </a:lnTo>
                      <a:lnTo>
                        <a:pt x="597" y="1136"/>
                      </a:lnTo>
                      <a:lnTo>
                        <a:pt x="580" y="1090"/>
                      </a:lnTo>
                      <a:lnTo>
                        <a:pt x="568" y="1040"/>
                      </a:lnTo>
                      <a:lnTo>
                        <a:pt x="560" y="989"/>
                      </a:lnTo>
                      <a:lnTo>
                        <a:pt x="556" y="908"/>
                      </a:lnTo>
                      <a:lnTo>
                        <a:pt x="571" y="767"/>
                      </a:lnTo>
                      <a:lnTo>
                        <a:pt x="575" y="726"/>
                      </a:lnTo>
                      <a:lnTo>
                        <a:pt x="576" y="678"/>
                      </a:lnTo>
                      <a:lnTo>
                        <a:pt x="576" y="632"/>
                      </a:lnTo>
                      <a:lnTo>
                        <a:pt x="571" y="570"/>
                      </a:lnTo>
                      <a:lnTo>
                        <a:pt x="560" y="510"/>
                      </a:lnTo>
                      <a:lnTo>
                        <a:pt x="543" y="453"/>
                      </a:lnTo>
                      <a:lnTo>
                        <a:pt x="512" y="372"/>
                      </a:lnTo>
                      <a:lnTo>
                        <a:pt x="528" y="468"/>
                      </a:lnTo>
                      <a:lnTo>
                        <a:pt x="539" y="550"/>
                      </a:lnTo>
                      <a:lnTo>
                        <a:pt x="539" y="618"/>
                      </a:lnTo>
                      <a:lnTo>
                        <a:pt x="533" y="674"/>
                      </a:lnTo>
                      <a:lnTo>
                        <a:pt x="522" y="725"/>
                      </a:lnTo>
                      <a:lnTo>
                        <a:pt x="504" y="788"/>
                      </a:lnTo>
                      <a:lnTo>
                        <a:pt x="457" y="923"/>
                      </a:lnTo>
                      <a:lnTo>
                        <a:pt x="454" y="839"/>
                      </a:lnTo>
                      <a:lnTo>
                        <a:pt x="458" y="765"/>
                      </a:lnTo>
                      <a:lnTo>
                        <a:pt x="464" y="698"/>
                      </a:lnTo>
                      <a:lnTo>
                        <a:pt x="435" y="766"/>
                      </a:lnTo>
                      <a:lnTo>
                        <a:pt x="419" y="825"/>
                      </a:lnTo>
                      <a:lnTo>
                        <a:pt x="409" y="889"/>
                      </a:lnTo>
                      <a:lnTo>
                        <a:pt x="399" y="963"/>
                      </a:lnTo>
                      <a:lnTo>
                        <a:pt x="402" y="1054"/>
                      </a:lnTo>
                      <a:lnTo>
                        <a:pt x="414" y="1145"/>
                      </a:lnTo>
                      <a:lnTo>
                        <a:pt x="432" y="1218"/>
                      </a:lnTo>
                      <a:lnTo>
                        <a:pt x="462" y="1310"/>
                      </a:lnTo>
                      <a:lnTo>
                        <a:pt x="506" y="1427"/>
                      </a:lnTo>
                      <a:lnTo>
                        <a:pt x="435" y="1291"/>
                      </a:lnTo>
                      <a:lnTo>
                        <a:pt x="418" y="1255"/>
                      </a:lnTo>
                      <a:lnTo>
                        <a:pt x="387" y="1200"/>
                      </a:lnTo>
                      <a:lnTo>
                        <a:pt x="347" y="1145"/>
                      </a:lnTo>
                      <a:lnTo>
                        <a:pt x="286" y="1078"/>
                      </a:lnTo>
                      <a:lnTo>
                        <a:pt x="323" y="1152"/>
                      </a:lnTo>
                      <a:lnTo>
                        <a:pt x="344" y="1197"/>
                      </a:lnTo>
                      <a:lnTo>
                        <a:pt x="365" y="1243"/>
                      </a:lnTo>
                      <a:lnTo>
                        <a:pt x="401" y="1340"/>
                      </a:lnTo>
                      <a:lnTo>
                        <a:pt x="429" y="1420"/>
                      </a:lnTo>
                      <a:lnTo>
                        <a:pt x="470" y="1551"/>
                      </a:lnTo>
                      <a:lnTo>
                        <a:pt x="420" y="1530"/>
                      </a:lnTo>
                      <a:lnTo>
                        <a:pt x="375" y="1490"/>
                      </a:lnTo>
                      <a:lnTo>
                        <a:pt x="329" y="1438"/>
                      </a:lnTo>
                      <a:lnTo>
                        <a:pt x="289" y="1388"/>
                      </a:lnTo>
                      <a:lnTo>
                        <a:pt x="236" y="1326"/>
                      </a:lnTo>
                      <a:lnTo>
                        <a:pt x="198" y="1289"/>
                      </a:lnTo>
                      <a:lnTo>
                        <a:pt x="165" y="1261"/>
                      </a:lnTo>
                      <a:lnTo>
                        <a:pt x="132" y="1238"/>
                      </a:lnTo>
                      <a:lnTo>
                        <a:pt x="96" y="1227"/>
                      </a:lnTo>
                      <a:lnTo>
                        <a:pt x="60" y="1218"/>
                      </a:lnTo>
                      <a:lnTo>
                        <a:pt x="0" y="1205"/>
                      </a:lnTo>
                      <a:lnTo>
                        <a:pt x="53" y="1232"/>
                      </a:lnTo>
                      <a:lnTo>
                        <a:pt x="110" y="1268"/>
                      </a:lnTo>
                      <a:lnTo>
                        <a:pt x="151" y="1303"/>
                      </a:lnTo>
                      <a:lnTo>
                        <a:pt x="176" y="1330"/>
                      </a:lnTo>
                      <a:lnTo>
                        <a:pt x="221" y="1399"/>
                      </a:lnTo>
                      <a:lnTo>
                        <a:pt x="263" y="1475"/>
                      </a:lnTo>
                      <a:lnTo>
                        <a:pt x="317" y="1558"/>
                      </a:lnTo>
                      <a:lnTo>
                        <a:pt x="358" y="1595"/>
                      </a:lnTo>
                      <a:lnTo>
                        <a:pt x="414" y="1635"/>
                      </a:lnTo>
                      <a:lnTo>
                        <a:pt x="508" y="1688"/>
                      </a:lnTo>
                      <a:lnTo>
                        <a:pt x="589" y="1706"/>
                      </a:lnTo>
                      <a:lnTo>
                        <a:pt x="686" y="1693"/>
                      </a:lnTo>
                      <a:close/>
                    </a:path>
                  </a:pathLst>
                </a:custGeom>
                <a:solidFill>
                  <a:srgbClr val="FFFF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1445" name="Freeform 42">
                  <a:extLst>
                    <a:ext uri="{FF2B5EF4-FFF2-40B4-BE49-F238E27FC236}">
                      <a16:creationId xmlns:a16="http://schemas.microsoft.com/office/drawing/2014/main" id="{9B236B28-C646-461E-AAF2-AFB2ADC3AE07}"/>
                    </a:ext>
                  </a:extLst>
                </p:cNvPr>
                <p:cNvSpPr>
                  <a:spLocks/>
                </p:cNvSpPr>
                <p:nvPr/>
              </p:nvSpPr>
              <p:spPr bwMode="auto">
                <a:xfrm>
                  <a:off x="1092" y="1339"/>
                  <a:ext cx="366" cy="853"/>
                </a:xfrm>
                <a:custGeom>
                  <a:avLst/>
                  <a:gdLst>
                    <a:gd name="T0" fmla="*/ 0 w 1099"/>
                    <a:gd name="T1" fmla="*/ 1 h 1705"/>
                    <a:gd name="T2" fmla="*/ 0 w 1099"/>
                    <a:gd name="T3" fmla="*/ 1 h 1705"/>
                    <a:gd name="T4" fmla="*/ 0 w 1099"/>
                    <a:gd name="T5" fmla="*/ 1 h 1705"/>
                    <a:gd name="T6" fmla="*/ 0 w 1099"/>
                    <a:gd name="T7" fmla="*/ 1 h 1705"/>
                    <a:gd name="T8" fmla="*/ 0 w 1099"/>
                    <a:gd name="T9" fmla="*/ 1 h 1705"/>
                    <a:gd name="T10" fmla="*/ 0 w 1099"/>
                    <a:gd name="T11" fmla="*/ 1 h 1705"/>
                    <a:gd name="T12" fmla="*/ 0 w 1099"/>
                    <a:gd name="T13" fmla="*/ 1 h 1705"/>
                    <a:gd name="T14" fmla="*/ 0 w 1099"/>
                    <a:gd name="T15" fmla="*/ 1 h 1705"/>
                    <a:gd name="T16" fmla="*/ 0 w 1099"/>
                    <a:gd name="T17" fmla="*/ 1 h 1705"/>
                    <a:gd name="T18" fmla="*/ 0 w 1099"/>
                    <a:gd name="T19" fmla="*/ 1 h 1705"/>
                    <a:gd name="T20" fmla="*/ 0 w 1099"/>
                    <a:gd name="T21" fmla="*/ 1 h 1705"/>
                    <a:gd name="T22" fmla="*/ 0 w 1099"/>
                    <a:gd name="T23" fmla="*/ 1 h 1705"/>
                    <a:gd name="T24" fmla="*/ 0 w 1099"/>
                    <a:gd name="T25" fmla="*/ 1 h 1705"/>
                    <a:gd name="T26" fmla="*/ 0 w 1099"/>
                    <a:gd name="T27" fmla="*/ 1 h 1705"/>
                    <a:gd name="T28" fmla="*/ 0 w 1099"/>
                    <a:gd name="T29" fmla="*/ 1 h 1705"/>
                    <a:gd name="T30" fmla="*/ 0 w 1099"/>
                    <a:gd name="T31" fmla="*/ 1 h 1705"/>
                    <a:gd name="T32" fmla="*/ 0 w 1099"/>
                    <a:gd name="T33" fmla="*/ 1 h 1705"/>
                    <a:gd name="T34" fmla="*/ 0 w 1099"/>
                    <a:gd name="T35" fmla="*/ 1 h 1705"/>
                    <a:gd name="T36" fmla="*/ 0 w 1099"/>
                    <a:gd name="T37" fmla="*/ 1 h 1705"/>
                    <a:gd name="T38" fmla="*/ 0 w 1099"/>
                    <a:gd name="T39" fmla="*/ 1 h 1705"/>
                    <a:gd name="T40" fmla="*/ 0 w 1099"/>
                    <a:gd name="T41" fmla="*/ 1 h 1705"/>
                    <a:gd name="T42" fmla="*/ 0 w 1099"/>
                    <a:gd name="T43" fmla="*/ 1 h 1705"/>
                    <a:gd name="T44" fmla="*/ 0 w 1099"/>
                    <a:gd name="T45" fmla="*/ 1 h 1705"/>
                    <a:gd name="T46" fmla="*/ 0 w 1099"/>
                    <a:gd name="T47" fmla="*/ 1 h 1705"/>
                    <a:gd name="T48" fmla="*/ 0 w 1099"/>
                    <a:gd name="T49" fmla="*/ 1 h 1705"/>
                    <a:gd name="T50" fmla="*/ 0 w 1099"/>
                    <a:gd name="T51" fmla="*/ 1 h 1705"/>
                    <a:gd name="T52" fmla="*/ 0 w 1099"/>
                    <a:gd name="T53" fmla="*/ 1 h 1705"/>
                    <a:gd name="T54" fmla="*/ 0 w 1099"/>
                    <a:gd name="T55" fmla="*/ 1 h 1705"/>
                    <a:gd name="T56" fmla="*/ 0 w 1099"/>
                    <a:gd name="T57" fmla="*/ 1 h 1705"/>
                    <a:gd name="T58" fmla="*/ 0 w 1099"/>
                    <a:gd name="T59" fmla="*/ 1 h 1705"/>
                    <a:gd name="T60" fmla="*/ 0 w 1099"/>
                    <a:gd name="T61" fmla="*/ 1 h 1705"/>
                    <a:gd name="T62" fmla="*/ 0 w 1099"/>
                    <a:gd name="T63" fmla="*/ 1 h 1705"/>
                    <a:gd name="T64" fmla="*/ 0 w 1099"/>
                    <a:gd name="T65" fmla="*/ 1 h 1705"/>
                    <a:gd name="T66" fmla="*/ 0 w 1099"/>
                    <a:gd name="T67" fmla="*/ 1 h 1705"/>
                    <a:gd name="T68" fmla="*/ 0 w 1099"/>
                    <a:gd name="T69" fmla="*/ 1 h 1705"/>
                    <a:gd name="T70" fmla="*/ 0 w 1099"/>
                    <a:gd name="T71" fmla="*/ 1 h 1705"/>
                    <a:gd name="T72" fmla="*/ 0 w 1099"/>
                    <a:gd name="T73" fmla="*/ 1 h 1705"/>
                    <a:gd name="T74" fmla="*/ 0 w 1099"/>
                    <a:gd name="T75" fmla="*/ 1 h 1705"/>
                    <a:gd name="T76" fmla="*/ 0 w 1099"/>
                    <a:gd name="T77" fmla="*/ 1 h 1705"/>
                    <a:gd name="T78" fmla="*/ 0 w 1099"/>
                    <a:gd name="T79" fmla="*/ 1 h 1705"/>
                    <a:gd name="T80" fmla="*/ 0 w 1099"/>
                    <a:gd name="T81" fmla="*/ 1 h 1705"/>
                    <a:gd name="T82" fmla="*/ 0 w 1099"/>
                    <a:gd name="T83" fmla="*/ 1 h 1705"/>
                    <a:gd name="T84" fmla="*/ 0 w 1099"/>
                    <a:gd name="T85" fmla="*/ 1 h 1705"/>
                    <a:gd name="T86" fmla="*/ 0 w 1099"/>
                    <a:gd name="T87" fmla="*/ 1 h 170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099"/>
                    <a:gd name="T133" fmla="*/ 0 h 1705"/>
                    <a:gd name="T134" fmla="*/ 1099 w 1099"/>
                    <a:gd name="T135" fmla="*/ 1705 h 170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099" h="1705">
                      <a:moveTo>
                        <a:pt x="673" y="1692"/>
                      </a:moveTo>
                      <a:lnTo>
                        <a:pt x="719" y="1681"/>
                      </a:lnTo>
                      <a:lnTo>
                        <a:pt x="787" y="1654"/>
                      </a:lnTo>
                      <a:lnTo>
                        <a:pt x="838" y="1614"/>
                      </a:lnTo>
                      <a:lnTo>
                        <a:pt x="868" y="1569"/>
                      </a:lnTo>
                      <a:lnTo>
                        <a:pt x="891" y="1521"/>
                      </a:lnTo>
                      <a:lnTo>
                        <a:pt x="909" y="1476"/>
                      </a:lnTo>
                      <a:lnTo>
                        <a:pt x="924" y="1416"/>
                      </a:lnTo>
                      <a:lnTo>
                        <a:pt x="934" y="1339"/>
                      </a:lnTo>
                      <a:lnTo>
                        <a:pt x="941" y="1256"/>
                      </a:lnTo>
                      <a:lnTo>
                        <a:pt x="942" y="1199"/>
                      </a:lnTo>
                      <a:lnTo>
                        <a:pt x="948" y="1152"/>
                      </a:lnTo>
                      <a:lnTo>
                        <a:pt x="956" y="1123"/>
                      </a:lnTo>
                      <a:lnTo>
                        <a:pt x="968" y="1086"/>
                      </a:lnTo>
                      <a:lnTo>
                        <a:pt x="984" y="1046"/>
                      </a:lnTo>
                      <a:lnTo>
                        <a:pt x="998" y="1017"/>
                      </a:lnTo>
                      <a:lnTo>
                        <a:pt x="1016" y="987"/>
                      </a:lnTo>
                      <a:lnTo>
                        <a:pt x="1029" y="968"/>
                      </a:lnTo>
                      <a:lnTo>
                        <a:pt x="1049" y="949"/>
                      </a:lnTo>
                      <a:lnTo>
                        <a:pt x="1099" y="925"/>
                      </a:lnTo>
                      <a:lnTo>
                        <a:pt x="1041" y="938"/>
                      </a:lnTo>
                      <a:lnTo>
                        <a:pt x="1004" y="950"/>
                      </a:lnTo>
                      <a:lnTo>
                        <a:pt x="968" y="976"/>
                      </a:lnTo>
                      <a:lnTo>
                        <a:pt x="941" y="1000"/>
                      </a:lnTo>
                      <a:lnTo>
                        <a:pt x="915" y="1030"/>
                      </a:lnTo>
                      <a:lnTo>
                        <a:pt x="893" y="1066"/>
                      </a:lnTo>
                      <a:lnTo>
                        <a:pt x="866" y="1113"/>
                      </a:lnTo>
                      <a:lnTo>
                        <a:pt x="844" y="1150"/>
                      </a:lnTo>
                      <a:lnTo>
                        <a:pt x="826" y="1188"/>
                      </a:lnTo>
                      <a:lnTo>
                        <a:pt x="843" y="1132"/>
                      </a:lnTo>
                      <a:lnTo>
                        <a:pt x="856" y="1083"/>
                      </a:lnTo>
                      <a:lnTo>
                        <a:pt x="865" y="1030"/>
                      </a:lnTo>
                      <a:lnTo>
                        <a:pt x="868" y="961"/>
                      </a:lnTo>
                      <a:lnTo>
                        <a:pt x="867" y="890"/>
                      </a:lnTo>
                      <a:lnTo>
                        <a:pt x="859" y="825"/>
                      </a:lnTo>
                      <a:lnTo>
                        <a:pt x="851" y="761"/>
                      </a:lnTo>
                      <a:lnTo>
                        <a:pt x="839" y="705"/>
                      </a:lnTo>
                      <a:lnTo>
                        <a:pt x="827" y="652"/>
                      </a:lnTo>
                      <a:lnTo>
                        <a:pt x="809" y="597"/>
                      </a:lnTo>
                      <a:lnTo>
                        <a:pt x="779" y="531"/>
                      </a:lnTo>
                      <a:lnTo>
                        <a:pt x="757" y="487"/>
                      </a:lnTo>
                      <a:lnTo>
                        <a:pt x="726" y="422"/>
                      </a:lnTo>
                      <a:lnTo>
                        <a:pt x="700" y="350"/>
                      </a:lnTo>
                      <a:lnTo>
                        <a:pt x="680" y="285"/>
                      </a:lnTo>
                      <a:lnTo>
                        <a:pt x="668" y="239"/>
                      </a:lnTo>
                      <a:lnTo>
                        <a:pt x="660" y="188"/>
                      </a:lnTo>
                      <a:lnTo>
                        <a:pt x="655" y="136"/>
                      </a:lnTo>
                      <a:lnTo>
                        <a:pt x="655" y="92"/>
                      </a:lnTo>
                      <a:lnTo>
                        <a:pt x="656" y="52"/>
                      </a:lnTo>
                      <a:lnTo>
                        <a:pt x="659" y="0"/>
                      </a:lnTo>
                      <a:lnTo>
                        <a:pt x="642" y="72"/>
                      </a:lnTo>
                      <a:lnTo>
                        <a:pt x="630" y="132"/>
                      </a:lnTo>
                      <a:lnTo>
                        <a:pt x="624" y="187"/>
                      </a:lnTo>
                      <a:lnTo>
                        <a:pt x="623" y="239"/>
                      </a:lnTo>
                      <a:lnTo>
                        <a:pt x="628" y="304"/>
                      </a:lnTo>
                      <a:lnTo>
                        <a:pt x="641" y="357"/>
                      </a:lnTo>
                      <a:lnTo>
                        <a:pt x="654" y="407"/>
                      </a:lnTo>
                      <a:lnTo>
                        <a:pt x="670" y="450"/>
                      </a:lnTo>
                      <a:lnTo>
                        <a:pt x="682" y="508"/>
                      </a:lnTo>
                      <a:lnTo>
                        <a:pt x="687" y="565"/>
                      </a:lnTo>
                      <a:lnTo>
                        <a:pt x="690" y="624"/>
                      </a:lnTo>
                      <a:lnTo>
                        <a:pt x="694" y="684"/>
                      </a:lnTo>
                      <a:lnTo>
                        <a:pt x="694" y="742"/>
                      </a:lnTo>
                      <a:lnTo>
                        <a:pt x="686" y="833"/>
                      </a:lnTo>
                      <a:lnTo>
                        <a:pt x="672" y="890"/>
                      </a:lnTo>
                      <a:lnTo>
                        <a:pt x="637" y="971"/>
                      </a:lnTo>
                      <a:lnTo>
                        <a:pt x="608" y="1053"/>
                      </a:lnTo>
                      <a:lnTo>
                        <a:pt x="585" y="1135"/>
                      </a:lnTo>
                      <a:lnTo>
                        <a:pt x="569" y="1089"/>
                      </a:lnTo>
                      <a:lnTo>
                        <a:pt x="557" y="1039"/>
                      </a:lnTo>
                      <a:lnTo>
                        <a:pt x="550" y="987"/>
                      </a:lnTo>
                      <a:lnTo>
                        <a:pt x="546" y="907"/>
                      </a:lnTo>
                      <a:lnTo>
                        <a:pt x="559" y="766"/>
                      </a:lnTo>
                      <a:lnTo>
                        <a:pt x="564" y="725"/>
                      </a:lnTo>
                      <a:lnTo>
                        <a:pt x="565" y="677"/>
                      </a:lnTo>
                      <a:lnTo>
                        <a:pt x="565" y="631"/>
                      </a:lnTo>
                      <a:lnTo>
                        <a:pt x="559" y="569"/>
                      </a:lnTo>
                      <a:lnTo>
                        <a:pt x="550" y="509"/>
                      </a:lnTo>
                      <a:lnTo>
                        <a:pt x="532" y="452"/>
                      </a:lnTo>
                      <a:lnTo>
                        <a:pt x="502" y="372"/>
                      </a:lnTo>
                      <a:lnTo>
                        <a:pt x="519" y="468"/>
                      </a:lnTo>
                      <a:lnTo>
                        <a:pt x="528" y="549"/>
                      </a:lnTo>
                      <a:lnTo>
                        <a:pt x="528" y="617"/>
                      </a:lnTo>
                      <a:lnTo>
                        <a:pt x="523" y="673"/>
                      </a:lnTo>
                      <a:lnTo>
                        <a:pt x="512" y="724"/>
                      </a:lnTo>
                      <a:lnTo>
                        <a:pt x="495" y="787"/>
                      </a:lnTo>
                      <a:lnTo>
                        <a:pt x="449" y="922"/>
                      </a:lnTo>
                      <a:lnTo>
                        <a:pt x="446" y="838"/>
                      </a:lnTo>
                      <a:lnTo>
                        <a:pt x="451" y="765"/>
                      </a:lnTo>
                      <a:lnTo>
                        <a:pt x="455" y="697"/>
                      </a:lnTo>
                      <a:lnTo>
                        <a:pt x="427" y="766"/>
                      </a:lnTo>
                      <a:lnTo>
                        <a:pt x="412" y="824"/>
                      </a:lnTo>
                      <a:lnTo>
                        <a:pt x="401" y="888"/>
                      </a:lnTo>
                      <a:lnTo>
                        <a:pt x="393" y="962"/>
                      </a:lnTo>
                      <a:lnTo>
                        <a:pt x="396" y="1053"/>
                      </a:lnTo>
                      <a:lnTo>
                        <a:pt x="407" y="1144"/>
                      </a:lnTo>
                      <a:lnTo>
                        <a:pt x="425" y="1216"/>
                      </a:lnTo>
                      <a:lnTo>
                        <a:pt x="453" y="1310"/>
                      </a:lnTo>
                      <a:lnTo>
                        <a:pt x="497" y="1426"/>
                      </a:lnTo>
                      <a:lnTo>
                        <a:pt x="427" y="1289"/>
                      </a:lnTo>
                      <a:lnTo>
                        <a:pt x="411" y="1254"/>
                      </a:lnTo>
                      <a:lnTo>
                        <a:pt x="382" y="1199"/>
                      </a:lnTo>
                      <a:lnTo>
                        <a:pt x="343" y="1144"/>
                      </a:lnTo>
                      <a:lnTo>
                        <a:pt x="283" y="1077"/>
                      </a:lnTo>
                      <a:lnTo>
                        <a:pt x="318" y="1151"/>
                      </a:lnTo>
                      <a:lnTo>
                        <a:pt x="339" y="1196"/>
                      </a:lnTo>
                      <a:lnTo>
                        <a:pt x="359" y="1242"/>
                      </a:lnTo>
                      <a:lnTo>
                        <a:pt x="395" y="1339"/>
                      </a:lnTo>
                      <a:lnTo>
                        <a:pt x="422" y="1419"/>
                      </a:lnTo>
                      <a:lnTo>
                        <a:pt x="462" y="1550"/>
                      </a:lnTo>
                      <a:lnTo>
                        <a:pt x="414" y="1529"/>
                      </a:lnTo>
                      <a:lnTo>
                        <a:pt x="370" y="1489"/>
                      </a:lnTo>
                      <a:lnTo>
                        <a:pt x="323" y="1436"/>
                      </a:lnTo>
                      <a:lnTo>
                        <a:pt x="286" y="1387"/>
                      </a:lnTo>
                      <a:lnTo>
                        <a:pt x="234" y="1325"/>
                      </a:lnTo>
                      <a:lnTo>
                        <a:pt x="197" y="1288"/>
                      </a:lnTo>
                      <a:lnTo>
                        <a:pt x="165" y="1260"/>
                      </a:lnTo>
                      <a:lnTo>
                        <a:pt x="133" y="1237"/>
                      </a:lnTo>
                      <a:lnTo>
                        <a:pt x="98" y="1225"/>
                      </a:lnTo>
                      <a:lnTo>
                        <a:pt x="64" y="1216"/>
                      </a:lnTo>
                      <a:lnTo>
                        <a:pt x="0" y="1209"/>
                      </a:lnTo>
                      <a:lnTo>
                        <a:pt x="56" y="1231"/>
                      </a:lnTo>
                      <a:lnTo>
                        <a:pt x="112" y="1266"/>
                      </a:lnTo>
                      <a:lnTo>
                        <a:pt x="151" y="1302"/>
                      </a:lnTo>
                      <a:lnTo>
                        <a:pt x="176" y="1330"/>
                      </a:lnTo>
                      <a:lnTo>
                        <a:pt x="221" y="1398"/>
                      </a:lnTo>
                      <a:lnTo>
                        <a:pt x="261" y="1474"/>
                      </a:lnTo>
                      <a:lnTo>
                        <a:pt x="313" y="1558"/>
                      </a:lnTo>
                      <a:lnTo>
                        <a:pt x="353" y="1594"/>
                      </a:lnTo>
                      <a:lnTo>
                        <a:pt x="407" y="1635"/>
                      </a:lnTo>
                      <a:lnTo>
                        <a:pt x="499" y="1687"/>
                      </a:lnTo>
                      <a:lnTo>
                        <a:pt x="578" y="1705"/>
                      </a:lnTo>
                      <a:lnTo>
                        <a:pt x="673" y="1692"/>
                      </a:lnTo>
                      <a:close/>
                    </a:path>
                  </a:pathLst>
                </a:custGeom>
                <a:solidFill>
                  <a:srgbClr val="FF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1446" name="Freeform 43">
                  <a:extLst>
                    <a:ext uri="{FF2B5EF4-FFF2-40B4-BE49-F238E27FC236}">
                      <a16:creationId xmlns:a16="http://schemas.microsoft.com/office/drawing/2014/main" id="{BF8115B4-A652-41A1-B868-51A5C5457022}"/>
                    </a:ext>
                  </a:extLst>
                </p:cNvPr>
                <p:cNvSpPr>
                  <a:spLocks/>
                </p:cNvSpPr>
                <p:nvPr/>
              </p:nvSpPr>
              <p:spPr bwMode="auto">
                <a:xfrm>
                  <a:off x="1093" y="1362"/>
                  <a:ext cx="356" cy="837"/>
                </a:xfrm>
                <a:custGeom>
                  <a:avLst/>
                  <a:gdLst>
                    <a:gd name="T0" fmla="*/ 0 w 1068"/>
                    <a:gd name="T1" fmla="*/ 1 h 1673"/>
                    <a:gd name="T2" fmla="*/ 0 w 1068"/>
                    <a:gd name="T3" fmla="*/ 1 h 1673"/>
                    <a:gd name="T4" fmla="*/ 0 w 1068"/>
                    <a:gd name="T5" fmla="*/ 1 h 1673"/>
                    <a:gd name="T6" fmla="*/ 0 w 1068"/>
                    <a:gd name="T7" fmla="*/ 1 h 1673"/>
                    <a:gd name="T8" fmla="*/ 0 w 1068"/>
                    <a:gd name="T9" fmla="*/ 1 h 1673"/>
                    <a:gd name="T10" fmla="*/ 0 w 1068"/>
                    <a:gd name="T11" fmla="*/ 1 h 1673"/>
                    <a:gd name="T12" fmla="*/ 0 w 1068"/>
                    <a:gd name="T13" fmla="*/ 1 h 1673"/>
                    <a:gd name="T14" fmla="*/ 0 w 1068"/>
                    <a:gd name="T15" fmla="*/ 1 h 1673"/>
                    <a:gd name="T16" fmla="*/ 0 w 1068"/>
                    <a:gd name="T17" fmla="*/ 1 h 1673"/>
                    <a:gd name="T18" fmla="*/ 0 w 1068"/>
                    <a:gd name="T19" fmla="*/ 1 h 1673"/>
                    <a:gd name="T20" fmla="*/ 0 w 1068"/>
                    <a:gd name="T21" fmla="*/ 1 h 1673"/>
                    <a:gd name="T22" fmla="*/ 0 w 1068"/>
                    <a:gd name="T23" fmla="*/ 1 h 1673"/>
                    <a:gd name="T24" fmla="*/ 0 w 1068"/>
                    <a:gd name="T25" fmla="*/ 1 h 1673"/>
                    <a:gd name="T26" fmla="*/ 0 w 1068"/>
                    <a:gd name="T27" fmla="*/ 1 h 1673"/>
                    <a:gd name="T28" fmla="*/ 0 w 1068"/>
                    <a:gd name="T29" fmla="*/ 1 h 1673"/>
                    <a:gd name="T30" fmla="*/ 0 w 1068"/>
                    <a:gd name="T31" fmla="*/ 1 h 1673"/>
                    <a:gd name="T32" fmla="*/ 0 w 1068"/>
                    <a:gd name="T33" fmla="*/ 1 h 1673"/>
                    <a:gd name="T34" fmla="*/ 0 w 1068"/>
                    <a:gd name="T35" fmla="*/ 1 h 1673"/>
                    <a:gd name="T36" fmla="*/ 0 w 1068"/>
                    <a:gd name="T37" fmla="*/ 1 h 1673"/>
                    <a:gd name="T38" fmla="*/ 0 w 1068"/>
                    <a:gd name="T39" fmla="*/ 1 h 1673"/>
                    <a:gd name="T40" fmla="*/ 0 w 1068"/>
                    <a:gd name="T41" fmla="*/ 1 h 1673"/>
                    <a:gd name="T42" fmla="*/ 0 w 1068"/>
                    <a:gd name="T43" fmla="*/ 1 h 1673"/>
                    <a:gd name="T44" fmla="*/ 0 w 1068"/>
                    <a:gd name="T45" fmla="*/ 1 h 1673"/>
                    <a:gd name="T46" fmla="*/ 0 w 1068"/>
                    <a:gd name="T47" fmla="*/ 1 h 1673"/>
                    <a:gd name="T48" fmla="*/ 0 w 1068"/>
                    <a:gd name="T49" fmla="*/ 1 h 1673"/>
                    <a:gd name="T50" fmla="*/ 0 w 1068"/>
                    <a:gd name="T51" fmla="*/ 1 h 1673"/>
                    <a:gd name="T52" fmla="*/ 0 w 1068"/>
                    <a:gd name="T53" fmla="*/ 1 h 1673"/>
                    <a:gd name="T54" fmla="*/ 0 w 1068"/>
                    <a:gd name="T55" fmla="*/ 1 h 1673"/>
                    <a:gd name="T56" fmla="*/ 0 w 1068"/>
                    <a:gd name="T57" fmla="*/ 1 h 1673"/>
                    <a:gd name="T58" fmla="*/ 0 w 1068"/>
                    <a:gd name="T59" fmla="*/ 1 h 1673"/>
                    <a:gd name="T60" fmla="*/ 0 w 1068"/>
                    <a:gd name="T61" fmla="*/ 1 h 1673"/>
                    <a:gd name="T62" fmla="*/ 0 w 1068"/>
                    <a:gd name="T63" fmla="*/ 1 h 1673"/>
                    <a:gd name="T64" fmla="*/ 0 w 1068"/>
                    <a:gd name="T65" fmla="*/ 1 h 1673"/>
                    <a:gd name="T66" fmla="*/ 0 w 1068"/>
                    <a:gd name="T67" fmla="*/ 1 h 1673"/>
                    <a:gd name="T68" fmla="*/ 0 w 1068"/>
                    <a:gd name="T69" fmla="*/ 1 h 1673"/>
                    <a:gd name="T70" fmla="*/ 0 w 1068"/>
                    <a:gd name="T71" fmla="*/ 1 h 1673"/>
                    <a:gd name="T72" fmla="*/ 0 w 1068"/>
                    <a:gd name="T73" fmla="*/ 1 h 1673"/>
                    <a:gd name="T74" fmla="*/ 0 w 1068"/>
                    <a:gd name="T75" fmla="*/ 1 h 1673"/>
                    <a:gd name="T76" fmla="*/ 0 w 1068"/>
                    <a:gd name="T77" fmla="*/ 1 h 1673"/>
                    <a:gd name="T78" fmla="*/ 0 w 1068"/>
                    <a:gd name="T79" fmla="*/ 1 h 1673"/>
                    <a:gd name="T80" fmla="*/ 0 w 1068"/>
                    <a:gd name="T81" fmla="*/ 1 h 1673"/>
                    <a:gd name="T82" fmla="*/ 0 w 1068"/>
                    <a:gd name="T83" fmla="*/ 1 h 1673"/>
                    <a:gd name="T84" fmla="*/ 0 w 1068"/>
                    <a:gd name="T85" fmla="*/ 1 h 1673"/>
                    <a:gd name="T86" fmla="*/ 0 w 1068"/>
                    <a:gd name="T87" fmla="*/ 1 h 1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068"/>
                    <a:gd name="T133" fmla="*/ 0 h 1673"/>
                    <a:gd name="T134" fmla="*/ 1068 w 1068"/>
                    <a:gd name="T135" fmla="*/ 1673 h 16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068" h="1673">
                      <a:moveTo>
                        <a:pt x="656" y="1660"/>
                      </a:moveTo>
                      <a:lnTo>
                        <a:pt x="701" y="1649"/>
                      </a:lnTo>
                      <a:lnTo>
                        <a:pt x="770" y="1623"/>
                      </a:lnTo>
                      <a:lnTo>
                        <a:pt x="820" y="1585"/>
                      </a:lnTo>
                      <a:lnTo>
                        <a:pt x="849" y="1540"/>
                      </a:lnTo>
                      <a:lnTo>
                        <a:pt x="872" y="1493"/>
                      </a:lnTo>
                      <a:lnTo>
                        <a:pt x="888" y="1448"/>
                      </a:lnTo>
                      <a:lnTo>
                        <a:pt x="904" y="1389"/>
                      </a:lnTo>
                      <a:lnTo>
                        <a:pt x="913" y="1314"/>
                      </a:lnTo>
                      <a:lnTo>
                        <a:pt x="920" y="1233"/>
                      </a:lnTo>
                      <a:lnTo>
                        <a:pt x="921" y="1177"/>
                      </a:lnTo>
                      <a:lnTo>
                        <a:pt x="928" y="1131"/>
                      </a:lnTo>
                      <a:lnTo>
                        <a:pt x="934" y="1103"/>
                      </a:lnTo>
                      <a:lnTo>
                        <a:pt x="947" y="1066"/>
                      </a:lnTo>
                      <a:lnTo>
                        <a:pt x="962" y="1027"/>
                      </a:lnTo>
                      <a:lnTo>
                        <a:pt x="975" y="998"/>
                      </a:lnTo>
                      <a:lnTo>
                        <a:pt x="993" y="968"/>
                      </a:lnTo>
                      <a:lnTo>
                        <a:pt x="1006" y="950"/>
                      </a:lnTo>
                      <a:lnTo>
                        <a:pt x="1026" y="931"/>
                      </a:lnTo>
                      <a:lnTo>
                        <a:pt x="1068" y="895"/>
                      </a:lnTo>
                      <a:lnTo>
                        <a:pt x="1018" y="916"/>
                      </a:lnTo>
                      <a:lnTo>
                        <a:pt x="983" y="933"/>
                      </a:lnTo>
                      <a:lnTo>
                        <a:pt x="947" y="957"/>
                      </a:lnTo>
                      <a:lnTo>
                        <a:pt x="920" y="982"/>
                      </a:lnTo>
                      <a:lnTo>
                        <a:pt x="894" y="1011"/>
                      </a:lnTo>
                      <a:lnTo>
                        <a:pt x="873" y="1045"/>
                      </a:lnTo>
                      <a:lnTo>
                        <a:pt x="847" y="1092"/>
                      </a:lnTo>
                      <a:lnTo>
                        <a:pt x="826" y="1128"/>
                      </a:lnTo>
                      <a:lnTo>
                        <a:pt x="807" y="1167"/>
                      </a:lnTo>
                      <a:lnTo>
                        <a:pt x="825" y="1112"/>
                      </a:lnTo>
                      <a:lnTo>
                        <a:pt x="836" y="1064"/>
                      </a:lnTo>
                      <a:lnTo>
                        <a:pt x="846" y="1011"/>
                      </a:lnTo>
                      <a:lnTo>
                        <a:pt x="849" y="943"/>
                      </a:lnTo>
                      <a:lnTo>
                        <a:pt x="848" y="874"/>
                      </a:lnTo>
                      <a:lnTo>
                        <a:pt x="840" y="811"/>
                      </a:lnTo>
                      <a:lnTo>
                        <a:pt x="831" y="747"/>
                      </a:lnTo>
                      <a:lnTo>
                        <a:pt x="821" y="692"/>
                      </a:lnTo>
                      <a:lnTo>
                        <a:pt x="807" y="641"/>
                      </a:lnTo>
                      <a:lnTo>
                        <a:pt x="790" y="587"/>
                      </a:lnTo>
                      <a:lnTo>
                        <a:pt x="760" y="522"/>
                      </a:lnTo>
                      <a:lnTo>
                        <a:pt x="739" y="478"/>
                      </a:lnTo>
                      <a:lnTo>
                        <a:pt x="709" y="414"/>
                      </a:lnTo>
                      <a:lnTo>
                        <a:pt x="683" y="345"/>
                      </a:lnTo>
                      <a:lnTo>
                        <a:pt x="664" y="281"/>
                      </a:lnTo>
                      <a:lnTo>
                        <a:pt x="652" y="237"/>
                      </a:lnTo>
                      <a:lnTo>
                        <a:pt x="644" y="186"/>
                      </a:lnTo>
                      <a:lnTo>
                        <a:pt x="640" y="134"/>
                      </a:lnTo>
                      <a:lnTo>
                        <a:pt x="640" y="91"/>
                      </a:lnTo>
                      <a:lnTo>
                        <a:pt x="641" y="52"/>
                      </a:lnTo>
                      <a:lnTo>
                        <a:pt x="644" y="0"/>
                      </a:lnTo>
                      <a:lnTo>
                        <a:pt x="626" y="72"/>
                      </a:lnTo>
                      <a:lnTo>
                        <a:pt x="616" y="131"/>
                      </a:lnTo>
                      <a:lnTo>
                        <a:pt x="608" y="184"/>
                      </a:lnTo>
                      <a:lnTo>
                        <a:pt x="607" y="237"/>
                      </a:lnTo>
                      <a:lnTo>
                        <a:pt x="614" y="299"/>
                      </a:lnTo>
                      <a:lnTo>
                        <a:pt x="625" y="352"/>
                      </a:lnTo>
                      <a:lnTo>
                        <a:pt x="639" y="400"/>
                      </a:lnTo>
                      <a:lnTo>
                        <a:pt x="654" y="443"/>
                      </a:lnTo>
                      <a:lnTo>
                        <a:pt x="666" y="499"/>
                      </a:lnTo>
                      <a:lnTo>
                        <a:pt x="671" y="555"/>
                      </a:lnTo>
                      <a:lnTo>
                        <a:pt x="675" y="613"/>
                      </a:lnTo>
                      <a:lnTo>
                        <a:pt x="677" y="673"/>
                      </a:lnTo>
                      <a:lnTo>
                        <a:pt x="677" y="728"/>
                      </a:lnTo>
                      <a:lnTo>
                        <a:pt x="670" y="817"/>
                      </a:lnTo>
                      <a:lnTo>
                        <a:pt x="656" y="874"/>
                      </a:lnTo>
                      <a:lnTo>
                        <a:pt x="622" y="953"/>
                      </a:lnTo>
                      <a:lnTo>
                        <a:pt x="594" y="1034"/>
                      </a:lnTo>
                      <a:lnTo>
                        <a:pt x="571" y="1114"/>
                      </a:lnTo>
                      <a:lnTo>
                        <a:pt x="555" y="1068"/>
                      </a:lnTo>
                      <a:lnTo>
                        <a:pt x="543" y="1020"/>
                      </a:lnTo>
                      <a:lnTo>
                        <a:pt x="536" y="970"/>
                      </a:lnTo>
                      <a:lnTo>
                        <a:pt x="533" y="890"/>
                      </a:lnTo>
                      <a:lnTo>
                        <a:pt x="546" y="753"/>
                      </a:lnTo>
                      <a:lnTo>
                        <a:pt x="550" y="713"/>
                      </a:lnTo>
                      <a:lnTo>
                        <a:pt x="551" y="665"/>
                      </a:lnTo>
                      <a:lnTo>
                        <a:pt x="551" y="619"/>
                      </a:lnTo>
                      <a:lnTo>
                        <a:pt x="546" y="559"/>
                      </a:lnTo>
                      <a:lnTo>
                        <a:pt x="536" y="500"/>
                      </a:lnTo>
                      <a:lnTo>
                        <a:pt x="519" y="444"/>
                      </a:lnTo>
                      <a:lnTo>
                        <a:pt x="490" y="366"/>
                      </a:lnTo>
                      <a:lnTo>
                        <a:pt x="506" y="459"/>
                      </a:lnTo>
                      <a:lnTo>
                        <a:pt x="516" y="539"/>
                      </a:lnTo>
                      <a:lnTo>
                        <a:pt x="515" y="605"/>
                      </a:lnTo>
                      <a:lnTo>
                        <a:pt x="511" y="661"/>
                      </a:lnTo>
                      <a:lnTo>
                        <a:pt x="499" y="711"/>
                      </a:lnTo>
                      <a:lnTo>
                        <a:pt x="483" y="773"/>
                      </a:lnTo>
                      <a:lnTo>
                        <a:pt x="438" y="906"/>
                      </a:lnTo>
                      <a:lnTo>
                        <a:pt x="435" y="823"/>
                      </a:lnTo>
                      <a:lnTo>
                        <a:pt x="439" y="751"/>
                      </a:lnTo>
                      <a:lnTo>
                        <a:pt x="443" y="684"/>
                      </a:lnTo>
                      <a:lnTo>
                        <a:pt x="416" y="752"/>
                      </a:lnTo>
                      <a:lnTo>
                        <a:pt x="402" y="810"/>
                      </a:lnTo>
                      <a:lnTo>
                        <a:pt x="391" y="871"/>
                      </a:lnTo>
                      <a:lnTo>
                        <a:pt x="383" y="944"/>
                      </a:lnTo>
                      <a:lnTo>
                        <a:pt x="385" y="1034"/>
                      </a:lnTo>
                      <a:lnTo>
                        <a:pt x="396" y="1123"/>
                      </a:lnTo>
                      <a:lnTo>
                        <a:pt x="415" y="1195"/>
                      </a:lnTo>
                      <a:lnTo>
                        <a:pt x="442" y="1286"/>
                      </a:lnTo>
                      <a:lnTo>
                        <a:pt x="485" y="1399"/>
                      </a:lnTo>
                      <a:lnTo>
                        <a:pt x="416" y="1265"/>
                      </a:lnTo>
                      <a:lnTo>
                        <a:pt x="401" y="1231"/>
                      </a:lnTo>
                      <a:lnTo>
                        <a:pt x="371" y="1176"/>
                      </a:lnTo>
                      <a:lnTo>
                        <a:pt x="333" y="1123"/>
                      </a:lnTo>
                      <a:lnTo>
                        <a:pt x="275" y="1058"/>
                      </a:lnTo>
                      <a:lnTo>
                        <a:pt x="310" y="1130"/>
                      </a:lnTo>
                      <a:lnTo>
                        <a:pt x="330" y="1174"/>
                      </a:lnTo>
                      <a:lnTo>
                        <a:pt x="350" y="1219"/>
                      </a:lnTo>
                      <a:lnTo>
                        <a:pt x="385" y="1315"/>
                      </a:lnTo>
                      <a:lnTo>
                        <a:pt x="411" y="1393"/>
                      </a:lnTo>
                      <a:lnTo>
                        <a:pt x="450" y="1521"/>
                      </a:lnTo>
                      <a:lnTo>
                        <a:pt x="403" y="1499"/>
                      </a:lnTo>
                      <a:lnTo>
                        <a:pt x="360" y="1461"/>
                      </a:lnTo>
                      <a:lnTo>
                        <a:pt x="314" y="1410"/>
                      </a:lnTo>
                      <a:lnTo>
                        <a:pt x="277" y="1361"/>
                      </a:lnTo>
                      <a:lnTo>
                        <a:pt x="227" y="1301"/>
                      </a:lnTo>
                      <a:lnTo>
                        <a:pt x="190" y="1265"/>
                      </a:lnTo>
                      <a:lnTo>
                        <a:pt x="159" y="1236"/>
                      </a:lnTo>
                      <a:lnTo>
                        <a:pt x="127" y="1214"/>
                      </a:lnTo>
                      <a:lnTo>
                        <a:pt x="93" y="1204"/>
                      </a:lnTo>
                      <a:lnTo>
                        <a:pt x="59" y="1195"/>
                      </a:lnTo>
                      <a:lnTo>
                        <a:pt x="0" y="1185"/>
                      </a:lnTo>
                      <a:lnTo>
                        <a:pt x="52" y="1208"/>
                      </a:lnTo>
                      <a:lnTo>
                        <a:pt x="107" y="1243"/>
                      </a:lnTo>
                      <a:lnTo>
                        <a:pt x="145" y="1278"/>
                      </a:lnTo>
                      <a:lnTo>
                        <a:pt x="170" y="1305"/>
                      </a:lnTo>
                      <a:lnTo>
                        <a:pt x="213" y="1373"/>
                      </a:lnTo>
                      <a:lnTo>
                        <a:pt x="253" y="1445"/>
                      </a:lnTo>
                      <a:lnTo>
                        <a:pt x="304" y="1529"/>
                      </a:lnTo>
                      <a:lnTo>
                        <a:pt x="342" y="1564"/>
                      </a:lnTo>
                      <a:lnTo>
                        <a:pt x="396" y="1604"/>
                      </a:lnTo>
                      <a:lnTo>
                        <a:pt x="487" y="1655"/>
                      </a:lnTo>
                      <a:lnTo>
                        <a:pt x="564" y="1673"/>
                      </a:lnTo>
                      <a:lnTo>
                        <a:pt x="656" y="166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1447" name="Freeform 44">
                  <a:extLst>
                    <a:ext uri="{FF2B5EF4-FFF2-40B4-BE49-F238E27FC236}">
                      <a16:creationId xmlns:a16="http://schemas.microsoft.com/office/drawing/2014/main" id="{96A58DFD-E019-4D3F-B218-CA44C18A9512}"/>
                    </a:ext>
                  </a:extLst>
                </p:cNvPr>
                <p:cNvSpPr>
                  <a:spLocks/>
                </p:cNvSpPr>
                <p:nvPr/>
              </p:nvSpPr>
              <p:spPr bwMode="auto">
                <a:xfrm>
                  <a:off x="1087" y="1365"/>
                  <a:ext cx="355" cy="824"/>
                </a:xfrm>
                <a:custGeom>
                  <a:avLst/>
                  <a:gdLst>
                    <a:gd name="T0" fmla="*/ 0 w 1065"/>
                    <a:gd name="T1" fmla="*/ 0 h 1649"/>
                    <a:gd name="T2" fmla="*/ 0 w 1065"/>
                    <a:gd name="T3" fmla="*/ 0 h 1649"/>
                    <a:gd name="T4" fmla="*/ 0 w 1065"/>
                    <a:gd name="T5" fmla="*/ 0 h 1649"/>
                    <a:gd name="T6" fmla="*/ 0 w 1065"/>
                    <a:gd name="T7" fmla="*/ 0 h 1649"/>
                    <a:gd name="T8" fmla="*/ 0 w 1065"/>
                    <a:gd name="T9" fmla="*/ 0 h 1649"/>
                    <a:gd name="T10" fmla="*/ 0 w 1065"/>
                    <a:gd name="T11" fmla="*/ 0 h 1649"/>
                    <a:gd name="T12" fmla="*/ 0 w 1065"/>
                    <a:gd name="T13" fmla="*/ 0 h 1649"/>
                    <a:gd name="T14" fmla="*/ 0 w 1065"/>
                    <a:gd name="T15" fmla="*/ 0 h 1649"/>
                    <a:gd name="T16" fmla="*/ 0 w 1065"/>
                    <a:gd name="T17" fmla="*/ 0 h 1649"/>
                    <a:gd name="T18" fmla="*/ 0 w 1065"/>
                    <a:gd name="T19" fmla="*/ 0 h 1649"/>
                    <a:gd name="T20" fmla="*/ 0 w 1065"/>
                    <a:gd name="T21" fmla="*/ 0 h 1649"/>
                    <a:gd name="T22" fmla="*/ 0 w 1065"/>
                    <a:gd name="T23" fmla="*/ 0 h 1649"/>
                    <a:gd name="T24" fmla="*/ 0 w 1065"/>
                    <a:gd name="T25" fmla="*/ 0 h 1649"/>
                    <a:gd name="T26" fmla="*/ 0 w 1065"/>
                    <a:gd name="T27" fmla="*/ 0 h 1649"/>
                    <a:gd name="T28" fmla="*/ 0 w 1065"/>
                    <a:gd name="T29" fmla="*/ 0 h 1649"/>
                    <a:gd name="T30" fmla="*/ 0 w 1065"/>
                    <a:gd name="T31" fmla="*/ 0 h 1649"/>
                    <a:gd name="T32" fmla="*/ 0 w 1065"/>
                    <a:gd name="T33" fmla="*/ 0 h 1649"/>
                    <a:gd name="T34" fmla="*/ 0 w 1065"/>
                    <a:gd name="T35" fmla="*/ 0 h 1649"/>
                    <a:gd name="T36" fmla="*/ 0 w 1065"/>
                    <a:gd name="T37" fmla="*/ 0 h 1649"/>
                    <a:gd name="T38" fmla="*/ 0 w 1065"/>
                    <a:gd name="T39" fmla="*/ 0 h 1649"/>
                    <a:gd name="T40" fmla="*/ 0 w 1065"/>
                    <a:gd name="T41" fmla="*/ 0 h 1649"/>
                    <a:gd name="T42" fmla="*/ 0 w 1065"/>
                    <a:gd name="T43" fmla="*/ 0 h 1649"/>
                    <a:gd name="T44" fmla="*/ 0 w 1065"/>
                    <a:gd name="T45" fmla="*/ 0 h 1649"/>
                    <a:gd name="T46" fmla="*/ 0 w 1065"/>
                    <a:gd name="T47" fmla="*/ 0 h 1649"/>
                    <a:gd name="T48" fmla="*/ 0 w 1065"/>
                    <a:gd name="T49" fmla="*/ 0 h 1649"/>
                    <a:gd name="T50" fmla="*/ 0 w 1065"/>
                    <a:gd name="T51" fmla="*/ 0 h 1649"/>
                    <a:gd name="T52" fmla="*/ 0 w 1065"/>
                    <a:gd name="T53" fmla="*/ 0 h 1649"/>
                    <a:gd name="T54" fmla="*/ 0 w 1065"/>
                    <a:gd name="T55" fmla="*/ 0 h 1649"/>
                    <a:gd name="T56" fmla="*/ 0 w 1065"/>
                    <a:gd name="T57" fmla="*/ 0 h 1649"/>
                    <a:gd name="T58" fmla="*/ 0 w 1065"/>
                    <a:gd name="T59" fmla="*/ 0 h 1649"/>
                    <a:gd name="T60" fmla="*/ 0 w 1065"/>
                    <a:gd name="T61" fmla="*/ 0 h 1649"/>
                    <a:gd name="T62" fmla="*/ 0 w 1065"/>
                    <a:gd name="T63" fmla="*/ 0 h 1649"/>
                    <a:gd name="T64" fmla="*/ 0 w 1065"/>
                    <a:gd name="T65" fmla="*/ 0 h 1649"/>
                    <a:gd name="T66" fmla="*/ 0 w 1065"/>
                    <a:gd name="T67" fmla="*/ 0 h 1649"/>
                    <a:gd name="T68" fmla="*/ 0 w 1065"/>
                    <a:gd name="T69" fmla="*/ 0 h 1649"/>
                    <a:gd name="T70" fmla="*/ 0 w 1065"/>
                    <a:gd name="T71" fmla="*/ 0 h 1649"/>
                    <a:gd name="T72" fmla="*/ 0 w 1065"/>
                    <a:gd name="T73" fmla="*/ 0 h 1649"/>
                    <a:gd name="T74" fmla="*/ 0 w 1065"/>
                    <a:gd name="T75" fmla="*/ 0 h 1649"/>
                    <a:gd name="T76" fmla="*/ 0 w 1065"/>
                    <a:gd name="T77" fmla="*/ 0 h 1649"/>
                    <a:gd name="T78" fmla="*/ 0 w 1065"/>
                    <a:gd name="T79" fmla="*/ 0 h 1649"/>
                    <a:gd name="T80" fmla="*/ 0 w 1065"/>
                    <a:gd name="T81" fmla="*/ 0 h 1649"/>
                    <a:gd name="T82" fmla="*/ 0 w 1065"/>
                    <a:gd name="T83" fmla="*/ 0 h 1649"/>
                    <a:gd name="T84" fmla="*/ 0 w 1065"/>
                    <a:gd name="T85" fmla="*/ 0 h 1649"/>
                    <a:gd name="T86" fmla="*/ 0 w 1065"/>
                    <a:gd name="T87" fmla="*/ 0 h 164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065"/>
                    <a:gd name="T133" fmla="*/ 0 h 1649"/>
                    <a:gd name="T134" fmla="*/ 1065 w 1065"/>
                    <a:gd name="T135" fmla="*/ 1649 h 164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065" h="1649">
                      <a:moveTo>
                        <a:pt x="664" y="1636"/>
                      </a:moveTo>
                      <a:lnTo>
                        <a:pt x="708" y="1626"/>
                      </a:lnTo>
                      <a:lnTo>
                        <a:pt x="774" y="1600"/>
                      </a:lnTo>
                      <a:lnTo>
                        <a:pt x="823" y="1562"/>
                      </a:lnTo>
                      <a:lnTo>
                        <a:pt x="851" y="1520"/>
                      </a:lnTo>
                      <a:lnTo>
                        <a:pt x="873" y="1474"/>
                      </a:lnTo>
                      <a:lnTo>
                        <a:pt x="890" y="1430"/>
                      </a:lnTo>
                      <a:lnTo>
                        <a:pt x="905" y="1373"/>
                      </a:lnTo>
                      <a:lnTo>
                        <a:pt x="914" y="1300"/>
                      </a:lnTo>
                      <a:lnTo>
                        <a:pt x="921" y="1219"/>
                      </a:lnTo>
                      <a:lnTo>
                        <a:pt x="922" y="1165"/>
                      </a:lnTo>
                      <a:lnTo>
                        <a:pt x="928" y="1121"/>
                      </a:lnTo>
                      <a:lnTo>
                        <a:pt x="934" y="1093"/>
                      </a:lnTo>
                      <a:lnTo>
                        <a:pt x="947" y="1058"/>
                      </a:lnTo>
                      <a:lnTo>
                        <a:pt x="961" y="1018"/>
                      </a:lnTo>
                      <a:lnTo>
                        <a:pt x="975" y="990"/>
                      </a:lnTo>
                      <a:lnTo>
                        <a:pt x="991" y="963"/>
                      </a:lnTo>
                      <a:lnTo>
                        <a:pt x="1004" y="945"/>
                      </a:lnTo>
                      <a:lnTo>
                        <a:pt x="1025" y="926"/>
                      </a:lnTo>
                      <a:lnTo>
                        <a:pt x="1065" y="892"/>
                      </a:lnTo>
                      <a:lnTo>
                        <a:pt x="1016" y="911"/>
                      </a:lnTo>
                      <a:lnTo>
                        <a:pt x="981" y="928"/>
                      </a:lnTo>
                      <a:lnTo>
                        <a:pt x="947" y="952"/>
                      </a:lnTo>
                      <a:lnTo>
                        <a:pt x="921" y="976"/>
                      </a:lnTo>
                      <a:lnTo>
                        <a:pt x="896" y="1003"/>
                      </a:lnTo>
                      <a:lnTo>
                        <a:pt x="875" y="1038"/>
                      </a:lnTo>
                      <a:lnTo>
                        <a:pt x="849" y="1082"/>
                      </a:lnTo>
                      <a:lnTo>
                        <a:pt x="828" y="1118"/>
                      </a:lnTo>
                      <a:lnTo>
                        <a:pt x="811" y="1155"/>
                      </a:lnTo>
                      <a:lnTo>
                        <a:pt x="827" y="1101"/>
                      </a:lnTo>
                      <a:lnTo>
                        <a:pt x="840" y="1055"/>
                      </a:lnTo>
                      <a:lnTo>
                        <a:pt x="848" y="1003"/>
                      </a:lnTo>
                      <a:lnTo>
                        <a:pt x="851" y="938"/>
                      </a:lnTo>
                      <a:lnTo>
                        <a:pt x="850" y="870"/>
                      </a:lnTo>
                      <a:lnTo>
                        <a:pt x="843" y="809"/>
                      </a:lnTo>
                      <a:lnTo>
                        <a:pt x="833" y="747"/>
                      </a:lnTo>
                      <a:lnTo>
                        <a:pt x="823" y="693"/>
                      </a:lnTo>
                      <a:lnTo>
                        <a:pt x="811" y="642"/>
                      </a:lnTo>
                      <a:lnTo>
                        <a:pt x="794" y="591"/>
                      </a:lnTo>
                      <a:lnTo>
                        <a:pt x="765" y="527"/>
                      </a:lnTo>
                      <a:lnTo>
                        <a:pt x="744" y="485"/>
                      </a:lnTo>
                      <a:lnTo>
                        <a:pt x="716" y="424"/>
                      </a:lnTo>
                      <a:lnTo>
                        <a:pt x="690" y="354"/>
                      </a:lnTo>
                      <a:lnTo>
                        <a:pt x="671" y="292"/>
                      </a:lnTo>
                      <a:lnTo>
                        <a:pt x="659" y="248"/>
                      </a:lnTo>
                      <a:lnTo>
                        <a:pt x="651" y="198"/>
                      </a:lnTo>
                      <a:lnTo>
                        <a:pt x="647" y="150"/>
                      </a:lnTo>
                      <a:lnTo>
                        <a:pt x="647" y="108"/>
                      </a:lnTo>
                      <a:lnTo>
                        <a:pt x="644" y="62"/>
                      </a:lnTo>
                      <a:lnTo>
                        <a:pt x="656" y="0"/>
                      </a:lnTo>
                      <a:lnTo>
                        <a:pt x="631" y="50"/>
                      </a:lnTo>
                      <a:lnTo>
                        <a:pt x="617" y="120"/>
                      </a:lnTo>
                      <a:lnTo>
                        <a:pt x="617" y="197"/>
                      </a:lnTo>
                      <a:lnTo>
                        <a:pt x="616" y="248"/>
                      </a:lnTo>
                      <a:lnTo>
                        <a:pt x="621" y="311"/>
                      </a:lnTo>
                      <a:lnTo>
                        <a:pt x="633" y="361"/>
                      </a:lnTo>
                      <a:lnTo>
                        <a:pt x="646" y="408"/>
                      </a:lnTo>
                      <a:lnTo>
                        <a:pt x="661" y="450"/>
                      </a:lnTo>
                      <a:lnTo>
                        <a:pt x="673" y="504"/>
                      </a:lnTo>
                      <a:lnTo>
                        <a:pt x="677" y="559"/>
                      </a:lnTo>
                      <a:lnTo>
                        <a:pt x="682" y="615"/>
                      </a:lnTo>
                      <a:lnTo>
                        <a:pt x="684" y="674"/>
                      </a:lnTo>
                      <a:lnTo>
                        <a:pt x="684" y="728"/>
                      </a:lnTo>
                      <a:lnTo>
                        <a:pt x="676" y="816"/>
                      </a:lnTo>
                      <a:lnTo>
                        <a:pt x="663" y="870"/>
                      </a:lnTo>
                      <a:lnTo>
                        <a:pt x="630" y="947"/>
                      </a:lnTo>
                      <a:lnTo>
                        <a:pt x="603" y="1026"/>
                      </a:lnTo>
                      <a:lnTo>
                        <a:pt x="581" y="1104"/>
                      </a:lnTo>
                      <a:lnTo>
                        <a:pt x="565" y="1061"/>
                      </a:lnTo>
                      <a:lnTo>
                        <a:pt x="554" y="1012"/>
                      </a:lnTo>
                      <a:lnTo>
                        <a:pt x="546" y="963"/>
                      </a:lnTo>
                      <a:lnTo>
                        <a:pt x="542" y="887"/>
                      </a:lnTo>
                      <a:lnTo>
                        <a:pt x="556" y="752"/>
                      </a:lnTo>
                      <a:lnTo>
                        <a:pt x="560" y="713"/>
                      </a:lnTo>
                      <a:lnTo>
                        <a:pt x="561" y="667"/>
                      </a:lnTo>
                      <a:lnTo>
                        <a:pt x="561" y="622"/>
                      </a:lnTo>
                      <a:lnTo>
                        <a:pt x="556" y="563"/>
                      </a:lnTo>
                      <a:lnTo>
                        <a:pt x="546" y="505"/>
                      </a:lnTo>
                      <a:lnTo>
                        <a:pt x="530" y="450"/>
                      </a:lnTo>
                      <a:lnTo>
                        <a:pt x="501" y="375"/>
                      </a:lnTo>
                      <a:lnTo>
                        <a:pt x="517" y="467"/>
                      </a:lnTo>
                      <a:lnTo>
                        <a:pt x="527" y="544"/>
                      </a:lnTo>
                      <a:lnTo>
                        <a:pt x="526" y="608"/>
                      </a:lnTo>
                      <a:lnTo>
                        <a:pt x="522" y="663"/>
                      </a:lnTo>
                      <a:lnTo>
                        <a:pt x="511" y="711"/>
                      </a:lnTo>
                      <a:lnTo>
                        <a:pt x="493" y="771"/>
                      </a:lnTo>
                      <a:lnTo>
                        <a:pt x="451" y="901"/>
                      </a:lnTo>
                      <a:lnTo>
                        <a:pt x="448" y="820"/>
                      </a:lnTo>
                      <a:lnTo>
                        <a:pt x="452" y="750"/>
                      </a:lnTo>
                      <a:lnTo>
                        <a:pt x="456" y="686"/>
                      </a:lnTo>
                      <a:lnTo>
                        <a:pt x="430" y="751"/>
                      </a:lnTo>
                      <a:lnTo>
                        <a:pt x="415" y="807"/>
                      </a:lnTo>
                      <a:lnTo>
                        <a:pt x="405" y="867"/>
                      </a:lnTo>
                      <a:lnTo>
                        <a:pt x="397" y="939"/>
                      </a:lnTo>
                      <a:lnTo>
                        <a:pt x="400" y="1026"/>
                      </a:lnTo>
                      <a:lnTo>
                        <a:pt x="410" y="1113"/>
                      </a:lnTo>
                      <a:lnTo>
                        <a:pt x="428" y="1182"/>
                      </a:lnTo>
                      <a:lnTo>
                        <a:pt x="455" y="1270"/>
                      </a:lnTo>
                      <a:lnTo>
                        <a:pt x="497" y="1383"/>
                      </a:lnTo>
                      <a:lnTo>
                        <a:pt x="430" y="1252"/>
                      </a:lnTo>
                      <a:lnTo>
                        <a:pt x="414" y="1218"/>
                      </a:lnTo>
                      <a:lnTo>
                        <a:pt x="385" y="1164"/>
                      </a:lnTo>
                      <a:lnTo>
                        <a:pt x="349" y="1113"/>
                      </a:lnTo>
                      <a:lnTo>
                        <a:pt x="292" y="1049"/>
                      </a:lnTo>
                      <a:lnTo>
                        <a:pt x="326" y="1119"/>
                      </a:lnTo>
                      <a:lnTo>
                        <a:pt x="346" y="1163"/>
                      </a:lnTo>
                      <a:lnTo>
                        <a:pt x="365" y="1206"/>
                      </a:lnTo>
                      <a:lnTo>
                        <a:pt x="399" y="1300"/>
                      </a:lnTo>
                      <a:lnTo>
                        <a:pt x="425" y="1375"/>
                      </a:lnTo>
                      <a:lnTo>
                        <a:pt x="462" y="1501"/>
                      </a:lnTo>
                      <a:lnTo>
                        <a:pt x="417" y="1480"/>
                      </a:lnTo>
                      <a:lnTo>
                        <a:pt x="375" y="1442"/>
                      </a:lnTo>
                      <a:lnTo>
                        <a:pt x="330" y="1392"/>
                      </a:lnTo>
                      <a:lnTo>
                        <a:pt x="294" y="1345"/>
                      </a:lnTo>
                      <a:lnTo>
                        <a:pt x="245" y="1286"/>
                      </a:lnTo>
                      <a:lnTo>
                        <a:pt x="210" y="1251"/>
                      </a:lnTo>
                      <a:lnTo>
                        <a:pt x="179" y="1223"/>
                      </a:lnTo>
                      <a:lnTo>
                        <a:pt x="147" y="1201"/>
                      </a:lnTo>
                      <a:lnTo>
                        <a:pt x="114" y="1191"/>
                      </a:lnTo>
                      <a:lnTo>
                        <a:pt x="82" y="1182"/>
                      </a:lnTo>
                      <a:lnTo>
                        <a:pt x="0" y="1162"/>
                      </a:lnTo>
                      <a:lnTo>
                        <a:pt x="74" y="1196"/>
                      </a:lnTo>
                      <a:lnTo>
                        <a:pt x="128" y="1229"/>
                      </a:lnTo>
                      <a:lnTo>
                        <a:pt x="165" y="1264"/>
                      </a:lnTo>
                      <a:lnTo>
                        <a:pt x="190" y="1291"/>
                      </a:lnTo>
                      <a:lnTo>
                        <a:pt x="231" y="1356"/>
                      </a:lnTo>
                      <a:lnTo>
                        <a:pt x="270" y="1428"/>
                      </a:lnTo>
                      <a:lnTo>
                        <a:pt x="320" y="1508"/>
                      </a:lnTo>
                      <a:lnTo>
                        <a:pt x="357" y="1543"/>
                      </a:lnTo>
                      <a:lnTo>
                        <a:pt x="410" y="1581"/>
                      </a:lnTo>
                      <a:lnTo>
                        <a:pt x="498" y="1632"/>
                      </a:lnTo>
                      <a:lnTo>
                        <a:pt x="574" y="1649"/>
                      </a:lnTo>
                      <a:lnTo>
                        <a:pt x="664" y="1636"/>
                      </a:lnTo>
                      <a:close/>
                    </a:path>
                  </a:pathLst>
                </a:custGeom>
                <a:solidFill>
                  <a:srgbClr val="FF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1448" name="Freeform 45">
                  <a:extLst>
                    <a:ext uri="{FF2B5EF4-FFF2-40B4-BE49-F238E27FC236}">
                      <a16:creationId xmlns:a16="http://schemas.microsoft.com/office/drawing/2014/main" id="{2BBA8FCE-1F14-470D-85D7-58D841ED0B94}"/>
                    </a:ext>
                  </a:extLst>
                </p:cNvPr>
                <p:cNvSpPr>
                  <a:spLocks/>
                </p:cNvSpPr>
                <p:nvPr/>
              </p:nvSpPr>
              <p:spPr bwMode="auto">
                <a:xfrm>
                  <a:off x="1085" y="1369"/>
                  <a:ext cx="352" cy="818"/>
                </a:xfrm>
                <a:custGeom>
                  <a:avLst/>
                  <a:gdLst>
                    <a:gd name="T0" fmla="*/ 0 w 1055"/>
                    <a:gd name="T1" fmla="*/ 1 h 1636"/>
                    <a:gd name="T2" fmla="*/ 0 w 1055"/>
                    <a:gd name="T3" fmla="*/ 1 h 1636"/>
                    <a:gd name="T4" fmla="*/ 0 w 1055"/>
                    <a:gd name="T5" fmla="*/ 1 h 1636"/>
                    <a:gd name="T6" fmla="*/ 0 w 1055"/>
                    <a:gd name="T7" fmla="*/ 1 h 1636"/>
                    <a:gd name="T8" fmla="*/ 0 w 1055"/>
                    <a:gd name="T9" fmla="*/ 1 h 1636"/>
                    <a:gd name="T10" fmla="*/ 0 w 1055"/>
                    <a:gd name="T11" fmla="*/ 1 h 1636"/>
                    <a:gd name="T12" fmla="*/ 0 w 1055"/>
                    <a:gd name="T13" fmla="*/ 1 h 1636"/>
                    <a:gd name="T14" fmla="*/ 0 w 1055"/>
                    <a:gd name="T15" fmla="*/ 1 h 1636"/>
                    <a:gd name="T16" fmla="*/ 0 w 1055"/>
                    <a:gd name="T17" fmla="*/ 1 h 1636"/>
                    <a:gd name="T18" fmla="*/ 0 w 1055"/>
                    <a:gd name="T19" fmla="*/ 1 h 1636"/>
                    <a:gd name="T20" fmla="*/ 0 w 1055"/>
                    <a:gd name="T21" fmla="*/ 1 h 1636"/>
                    <a:gd name="T22" fmla="*/ 0 w 1055"/>
                    <a:gd name="T23" fmla="*/ 1 h 1636"/>
                    <a:gd name="T24" fmla="*/ 0 w 1055"/>
                    <a:gd name="T25" fmla="*/ 1 h 1636"/>
                    <a:gd name="T26" fmla="*/ 0 w 1055"/>
                    <a:gd name="T27" fmla="*/ 1 h 1636"/>
                    <a:gd name="T28" fmla="*/ 0 w 1055"/>
                    <a:gd name="T29" fmla="*/ 1 h 1636"/>
                    <a:gd name="T30" fmla="*/ 0 w 1055"/>
                    <a:gd name="T31" fmla="*/ 1 h 1636"/>
                    <a:gd name="T32" fmla="*/ 0 w 1055"/>
                    <a:gd name="T33" fmla="*/ 1 h 1636"/>
                    <a:gd name="T34" fmla="*/ 0 w 1055"/>
                    <a:gd name="T35" fmla="*/ 1 h 1636"/>
                    <a:gd name="T36" fmla="*/ 0 w 1055"/>
                    <a:gd name="T37" fmla="*/ 1 h 1636"/>
                    <a:gd name="T38" fmla="*/ 0 w 1055"/>
                    <a:gd name="T39" fmla="*/ 1 h 1636"/>
                    <a:gd name="T40" fmla="*/ 0 w 1055"/>
                    <a:gd name="T41" fmla="*/ 1 h 1636"/>
                    <a:gd name="T42" fmla="*/ 0 w 1055"/>
                    <a:gd name="T43" fmla="*/ 1 h 1636"/>
                    <a:gd name="T44" fmla="*/ 0 w 1055"/>
                    <a:gd name="T45" fmla="*/ 1 h 1636"/>
                    <a:gd name="T46" fmla="*/ 0 w 1055"/>
                    <a:gd name="T47" fmla="*/ 1 h 1636"/>
                    <a:gd name="T48" fmla="*/ 0 w 1055"/>
                    <a:gd name="T49" fmla="*/ 1 h 1636"/>
                    <a:gd name="T50" fmla="*/ 0 w 1055"/>
                    <a:gd name="T51" fmla="*/ 1 h 1636"/>
                    <a:gd name="T52" fmla="*/ 0 w 1055"/>
                    <a:gd name="T53" fmla="*/ 1 h 1636"/>
                    <a:gd name="T54" fmla="*/ 0 w 1055"/>
                    <a:gd name="T55" fmla="*/ 1 h 1636"/>
                    <a:gd name="T56" fmla="*/ 0 w 1055"/>
                    <a:gd name="T57" fmla="*/ 1 h 1636"/>
                    <a:gd name="T58" fmla="*/ 0 w 1055"/>
                    <a:gd name="T59" fmla="*/ 1 h 1636"/>
                    <a:gd name="T60" fmla="*/ 0 w 1055"/>
                    <a:gd name="T61" fmla="*/ 1 h 1636"/>
                    <a:gd name="T62" fmla="*/ 0 w 1055"/>
                    <a:gd name="T63" fmla="*/ 1 h 1636"/>
                    <a:gd name="T64" fmla="*/ 0 w 1055"/>
                    <a:gd name="T65" fmla="*/ 1 h 1636"/>
                    <a:gd name="T66" fmla="*/ 0 w 1055"/>
                    <a:gd name="T67" fmla="*/ 1 h 1636"/>
                    <a:gd name="T68" fmla="*/ 0 w 1055"/>
                    <a:gd name="T69" fmla="*/ 1 h 1636"/>
                    <a:gd name="T70" fmla="*/ 0 w 1055"/>
                    <a:gd name="T71" fmla="*/ 1 h 1636"/>
                    <a:gd name="T72" fmla="*/ 0 w 1055"/>
                    <a:gd name="T73" fmla="*/ 1 h 1636"/>
                    <a:gd name="T74" fmla="*/ 0 w 1055"/>
                    <a:gd name="T75" fmla="*/ 1 h 1636"/>
                    <a:gd name="T76" fmla="*/ 0 w 1055"/>
                    <a:gd name="T77" fmla="*/ 1 h 1636"/>
                    <a:gd name="T78" fmla="*/ 0 w 1055"/>
                    <a:gd name="T79" fmla="*/ 1 h 1636"/>
                    <a:gd name="T80" fmla="*/ 0 w 1055"/>
                    <a:gd name="T81" fmla="*/ 1 h 1636"/>
                    <a:gd name="T82" fmla="*/ 0 w 1055"/>
                    <a:gd name="T83" fmla="*/ 1 h 1636"/>
                    <a:gd name="T84" fmla="*/ 0 w 1055"/>
                    <a:gd name="T85" fmla="*/ 1 h 1636"/>
                    <a:gd name="T86" fmla="*/ 0 w 1055"/>
                    <a:gd name="T87" fmla="*/ 1 h 16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055"/>
                    <a:gd name="T133" fmla="*/ 0 h 1636"/>
                    <a:gd name="T134" fmla="*/ 1055 w 1055"/>
                    <a:gd name="T135" fmla="*/ 1636 h 16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055" h="1636">
                      <a:moveTo>
                        <a:pt x="648" y="1623"/>
                      </a:moveTo>
                      <a:lnTo>
                        <a:pt x="693" y="1611"/>
                      </a:lnTo>
                      <a:lnTo>
                        <a:pt x="759" y="1585"/>
                      </a:lnTo>
                      <a:lnTo>
                        <a:pt x="808" y="1545"/>
                      </a:lnTo>
                      <a:lnTo>
                        <a:pt x="837" y="1501"/>
                      </a:lnTo>
                      <a:lnTo>
                        <a:pt x="859" y="1452"/>
                      </a:lnTo>
                      <a:lnTo>
                        <a:pt x="877" y="1407"/>
                      </a:lnTo>
                      <a:lnTo>
                        <a:pt x="891" y="1347"/>
                      </a:lnTo>
                      <a:lnTo>
                        <a:pt x="901" y="1269"/>
                      </a:lnTo>
                      <a:lnTo>
                        <a:pt x="907" y="1186"/>
                      </a:lnTo>
                      <a:lnTo>
                        <a:pt x="908" y="1130"/>
                      </a:lnTo>
                      <a:lnTo>
                        <a:pt x="914" y="1082"/>
                      </a:lnTo>
                      <a:lnTo>
                        <a:pt x="922" y="1053"/>
                      </a:lnTo>
                      <a:lnTo>
                        <a:pt x="934" y="1017"/>
                      </a:lnTo>
                      <a:lnTo>
                        <a:pt x="949" y="976"/>
                      </a:lnTo>
                      <a:lnTo>
                        <a:pt x="962" y="947"/>
                      </a:lnTo>
                      <a:lnTo>
                        <a:pt x="980" y="917"/>
                      </a:lnTo>
                      <a:lnTo>
                        <a:pt x="994" y="904"/>
                      </a:lnTo>
                      <a:lnTo>
                        <a:pt x="1012" y="887"/>
                      </a:lnTo>
                      <a:lnTo>
                        <a:pt x="1055" y="862"/>
                      </a:lnTo>
                      <a:lnTo>
                        <a:pt x="1004" y="875"/>
                      </a:lnTo>
                      <a:lnTo>
                        <a:pt x="969" y="888"/>
                      </a:lnTo>
                      <a:lnTo>
                        <a:pt x="934" y="911"/>
                      </a:lnTo>
                      <a:lnTo>
                        <a:pt x="907" y="934"/>
                      </a:lnTo>
                      <a:lnTo>
                        <a:pt x="882" y="959"/>
                      </a:lnTo>
                      <a:lnTo>
                        <a:pt x="860" y="995"/>
                      </a:lnTo>
                      <a:lnTo>
                        <a:pt x="834" y="1043"/>
                      </a:lnTo>
                      <a:lnTo>
                        <a:pt x="814" y="1080"/>
                      </a:lnTo>
                      <a:lnTo>
                        <a:pt x="796" y="1119"/>
                      </a:lnTo>
                      <a:lnTo>
                        <a:pt x="813" y="1063"/>
                      </a:lnTo>
                      <a:lnTo>
                        <a:pt x="825" y="1014"/>
                      </a:lnTo>
                      <a:lnTo>
                        <a:pt x="833" y="959"/>
                      </a:lnTo>
                      <a:lnTo>
                        <a:pt x="837" y="890"/>
                      </a:lnTo>
                      <a:lnTo>
                        <a:pt x="836" y="820"/>
                      </a:lnTo>
                      <a:lnTo>
                        <a:pt x="829" y="756"/>
                      </a:lnTo>
                      <a:lnTo>
                        <a:pt x="820" y="691"/>
                      </a:lnTo>
                      <a:lnTo>
                        <a:pt x="809" y="635"/>
                      </a:lnTo>
                      <a:lnTo>
                        <a:pt x="797" y="582"/>
                      </a:lnTo>
                      <a:lnTo>
                        <a:pt x="780" y="527"/>
                      </a:lnTo>
                      <a:lnTo>
                        <a:pt x="750" y="462"/>
                      </a:lnTo>
                      <a:lnTo>
                        <a:pt x="729" y="418"/>
                      </a:lnTo>
                      <a:lnTo>
                        <a:pt x="700" y="352"/>
                      </a:lnTo>
                      <a:lnTo>
                        <a:pt x="674" y="282"/>
                      </a:lnTo>
                      <a:lnTo>
                        <a:pt x="655" y="216"/>
                      </a:lnTo>
                      <a:lnTo>
                        <a:pt x="644" y="170"/>
                      </a:lnTo>
                      <a:lnTo>
                        <a:pt x="636" y="118"/>
                      </a:lnTo>
                      <a:lnTo>
                        <a:pt x="638" y="70"/>
                      </a:lnTo>
                      <a:lnTo>
                        <a:pt x="643" y="42"/>
                      </a:lnTo>
                      <a:lnTo>
                        <a:pt x="657" y="0"/>
                      </a:lnTo>
                      <a:lnTo>
                        <a:pt x="630" y="47"/>
                      </a:lnTo>
                      <a:lnTo>
                        <a:pt x="618" y="79"/>
                      </a:lnTo>
                      <a:lnTo>
                        <a:pt x="610" y="106"/>
                      </a:lnTo>
                      <a:lnTo>
                        <a:pt x="604" y="136"/>
                      </a:lnTo>
                      <a:lnTo>
                        <a:pt x="603" y="175"/>
                      </a:lnTo>
                      <a:lnTo>
                        <a:pt x="605" y="235"/>
                      </a:lnTo>
                      <a:lnTo>
                        <a:pt x="617" y="288"/>
                      </a:lnTo>
                      <a:lnTo>
                        <a:pt x="630" y="338"/>
                      </a:lnTo>
                      <a:lnTo>
                        <a:pt x="646" y="381"/>
                      </a:lnTo>
                      <a:lnTo>
                        <a:pt x="657" y="439"/>
                      </a:lnTo>
                      <a:lnTo>
                        <a:pt x="663" y="495"/>
                      </a:lnTo>
                      <a:lnTo>
                        <a:pt x="666" y="554"/>
                      </a:lnTo>
                      <a:lnTo>
                        <a:pt x="669" y="615"/>
                      </a:lnTo>
                      <a:lnTo>
                        <a:pt x="669" y="672"/>
                      </a:lnTo>
                      <a:lnTo>
                        <a:pt x="662" y="764"/>
                      </a:lnTo>
                      <a:lnTo>
                        <a:pt x="648" y="820"/>
                      </a:lnTo>
                      <a:lnTo>
                        <a:pt x="614" y="901"/>
                      </a:lnTo>
                      <a:lnTo>
                        <a:pt x="587" y="984"/>
                      </a:lnTo>
                      <a:lnTo>
                        <a:pt x="564" y="1064"/>
                      </a:lnTo>
                      <a:lnTo>
                        <a:pt x="548" y="1018"/>
                      </a:lnTo>
                      <a:lnTo>
                        <a:pt x="537" y="970"/>
                      </a:lnTo>
                      <a:lnTo>
                        <a:pt x="530" y="919"/>
                      </a:lnTo>
                      <a:lnTo>
                        <a:pt x="525" y="838"/>
                      </a:lnTo>
                      <a:lnTo>
                        <a:pt x="539" y="697"/>
                      </a:lnTo>
                      <a:lnTo>
                        <a:pt x="543" y="656"/>
                      </a:lnTo>
                      <a:lnTo>
                        <a:pt x="544" y="608"/>
                      </a:lnTo>
                      <a:lnTo>
                        <a:pt x="544" y="560"/>
                      </a:lnTo>
                      <a:lnTo>
                        <a:pt x="539" y="500"/>
                      </a:lnTo>
                      <a:lnTo>
                        <a:pt x="530" y="440"/>
                      </a:lnTo>
                      <a:lnTo>
                        <a:pt x="513" y="383"/>
                      </a:lnTo>
                      <a:lnTo>
                        <a:pt x="484" y="302"/>
                      </a:lnTo>
                      <a:lnTo>
                        <a:pt x="499" y="398"/>
                      </a:lnTo>
                      <a:lnTo>
                        <a:pt x="509" y="479"/>
                      </a:lnTo>
                      <a:lnTo>
                        <a:pt x="509" y="546"/>
                      </a:lnTo>
                      <a:lnTo>
                        <a:pt x="505" y="604"/>
                      </a:lnTo>
                      <a:lnTo>
                        <a:pt x="493" y="655"/>
                      </a:lnTo>
                      <a:lnTo>
                        <a:pt x="477" y="716"/>
                      </a:lnTo>
                      <a:lnTo>
                        <a:pt x="433" y="852"/>
                      </a:lnTo>
                      <a:lnTo>
                        <a:pt x="436" y="769"/>
                      </a:lnTo>
                      <a:lnTo>
                        <a:pt x="447" y="700"/>
                      </a:lnTo>
                      <a:lnTo>
                        <a:pt x="457" y="650"/>
                      </a:lnTo>
                      <a:lnTo>
                        <a:pt x="425" y="707"/>
                      </a:lnTo>
                      <a:lnTo>
                        <a:pt x="406" y="755"/>
                      </a:lnTo>
                      <a:lnTo>
                        <a:pt x="390" y="819"/>
                      </a:lnTo>
                      <a:lnTo>
                        <a:pt x="380" y="892"/>
                      </a:lnTo>
                      <a:lnTo>
                        <a:pt x="381" y="984"/>
                      </a:lnTo>
                      <a:lnTo>
                        <a:pt x="392" y="1075"/>
                      </a:lnTo>
                      <a:lnTo>
                        <a:pt x="410" y="1147"/>
                      </a:lnTo>
                      <a:lnTo>
                        <a:pt x="438" y="1240"/>
                      </a:lnTo>
                      <a:lnTo>
                        <a:pt x="480" y="1357"/>
                      </a:lnTo>
                      <a:lnTo>
                        <a:pt x="412" y="1220"/>
                      </a:lnTo>
                      <a:lnTo>
                        <a:pt x="397" y="1185"/>
                      </a:lnTo>
                      <a:lnTo>
                        <a:pt x="367" y="1128"/>
                      </a:lnTo>
                      <a:lnTo>
                        <a:pt x="330" y="1075"/>
                      </a:lnTo>
                      <a:lnTo>
                        <a:pt x="273" y="1008"/>
                      </a:lnTo>
                      <a:lnTo>
                        <a:pt x="307" y="1082"/>
                      </a:lnTo>
                      <a:lnTo>
                        <a:pt x="327" y="1127"/>
                      </a:lnTo>
                      <a:lnTo>
                        <a:pt x="346" y="1173"/>
                      </a:lnTo>
                      <a:lnTo>
                        <a:pt x="381" y="1270"/>
                      </a:lnTo>
                      <a:lnTo>
                        <a:pt x="407" y="1350"/>
                      </a:lnTo>
                      <a:lnTo>
                        <a:pt x="445" y="1481"/>
                      </a:lnTo>
                      <a:lnTo>
                        <a:pt x="399" y="1458"/>
                      </a:lnTo>
                      <a:lnTo>
                        <a:pt x="357" y="1419"/>
                      </a:lnTo>
                      <a:lnTo>
                        <a:pt x="312" y="1366"/>
                      </a:lnTo>
                      <a:lnTo>
                        <a:pt x="275" y="1316"/>
                      </a:lnTo>
                      <a:lnTo>
                        <a:pt x="226" y="1256"/>
                      </a:lnTo>
                      <a:lnTo>
                        <a:pt x="190" y="1219"/>
                      </a:lnTo>
                      <a:lnTo>
                        <a:pt x="159" y="1190"/>
                      </a:lnTo>
                      <a:lnTo>
                        <a:pt x="127" y="1167"/>
                      </a:lnTo>
                      <a:lnTo>
                        <a:pt x="94" y="1156"/>
                      </a:lnTo>
                      <a:lnTo>
                        <a:pt x="61" y="1151"/>
                      </a:lnTo>
                      <a:lnTo>
                        <a:pt x="0" y="1153"/>
                      </a:lnTo>
                      <a:lnTo>
                        <a:pt x="51" y="1165"/>
                      </a:lnTo>
                      <a:lnTo>
                        <a:pt x="77" y="1176"/>
                      </a:lnTo>
                      <a:lnTo>
                        <a:pt x="109" y="1197"/>
                      </a:lnTo>
                      <a:lnTo>
                        <a:pt x="145" y="1232"/>
                      </a:lnTo>
                      <a:lnTo>
                        <a:pt x="170" y="1260"/>
                      </a:lnTo>
                      <a:lnTo>
                        <a:pt x="211" y="1328"/>
                      </a:lnTo>
                      <a:lnTo>
                        <a:pt x="251" y="1403"/>
                      </a:lnTo>
                      <a:lnTo>
                        <a:pt x="302" y="1488"/>
                      </a:lnTo>
                      <a:lnTo>
                        <a:pt x="339" y="1525"/>
                      </a:lnTo>
                      <a:lnTo>
                        <a:pt x="392" y="1564"/>
                      </a:lnTo>
                      <a:lnTo>
                        <a:pt x="482" y="1618"/>
                      </a:lnTo>
                      <a:lnTo>
                        <a:pt x="557" y="1636"/>
                      </a:lnTo>
                      <a:lnTo>
                        <a:pt x="648" y="1623"/>
                      </a:lnTo>
                      <a:close/>
                    </a:path>
                  </a:pathLst>
                </a:custGeom>
                <a:solidFill>
                  <a:srgbClr val="FF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1449" name="Freeform 46">
                  <a:extLst>
                    <a:ext uri="{FF2B5EF4-FFF2-40B4-BE49-F238E27FC236}">
                      <a16:creationId xmlns:a16="http://schemas.microsoft.com/office/drawing/2014/main" id="{527CAA20-D5A7-4FD5-862F-E014D298A33B}"/>
                    </a:ext>
                  </a:extLst>
                </p:cNvPr>
                <p:cNvSpPr>
                  <a:spLocks/>
                </p:cNvSpPr>
                <p:nvPr/>
              </p:nvSpPr>
              <p:spPr bwMode="auto">
                <a:xfrm>
                  <a:off x="1098" y="1404"/>
                  <a:ext cx="332" cy="778"/>
                </a:xfrm>
                <a:custGeom>
                  <a:avLst/>
                  <a:gdLst>
                    <a:gd name="T0" fmla="*/ 0 w 995"/>
                    <a:gd name="T1" fmla="*/ 1 h 1556"/>
                    <a:gd name="T2" fmla="*/ 0 w 995"/>
                    <a:gd name="T3" fmla="*/ 1 h 1556"/>
                    <a:gd name="T4" fmla="*/ 0 w 995"/>
                    <a:gd name="T5" fmla="*/ 1 h 1556"/>
                    <a:gd name="T6" fmla="*/ 0 w 995"/>
                    <a:gd name="T7" fmla="*/ 1 h 1556"/>
                    <a:gd name="T8" fmla="*/ 0 w 995"/>
                    <a:gd name="T9" fmla="*/ 1 h 1556"/>
                    <a:gd name="T10" fmla="*/ 0 w 995"/>
                    <a:gd name="T11" fmla="*/ 1 h 1556"/>
                    <a:gd name="T12" fmla="*/ 0 w 995"/>
                    <a:gd name="T13" fmla="*/ 1 h 1556"/>
                    <a:gd name="T14" fmla="*/ 0 w 995"/>
                    <a:gd name="T15" fmla="*/ 1 h 1556"/>
                    <a:gd name="T16" fmla="*/ 0 w 995"/>
                    <a:gd name="T17" fmla="*/ 1 h 1556"/>
                    <a:gd name="T18" fmla="*/ 0 w 995"/>
                    <a:gd name="T19" fmla="*/ 1 h 1556"/>
                    <a:gd name="T20" fmla="*/ 0 w 995"/>
                    <a:gd name="T21" fmla="*/ 1 h 1556"/>
                    <a:gd name="T22" fmla="*/ 0 w 995"/>
                    <a:gd name="T23" fmla="*/ 1 h 1556"/>
                    <a:gd name="T24" fmla="*/ 0 w 995"/>
                    <a:gd name="T25" fmla="*/ 1 h 1556"/>
                    <a:gd name="T26" fmla="*/ 0 w 995"/>
                    <a:gd name="T27" fmla="*/ 1 h 1556"/>
                    <a:gd name="T28" fmla="*/ 0 w 995"/>
                    <a:gd name="T29" fmla="*/ 1 h 1556"/>
                    <a:gd name="T30" fmla="*/ 0 w 995"/>
                    <a:gd name="T31" fmla="*/ 1 h 1556"/>
                    <a:gd name="T32" fmla="*/ 0 w 995"/>
                    <a:gd name="T33" fmla="*/ 1 h 1556"/>
                    <a:gd name="T34" fmla="*/ 0 w 995"/>
                    <a:gd name="T35" fmla="*/ 1 h 1556"/>
                    <a:gd name="T36" fmla="*/ 0 w 995"/>
                    <a:gd name="T37" fmla="*/ 1 h 1556"/>
                    <a:gd name="T38" fmla="*/ 0 w 995"/>
                    <a:gd name="T39" fmla="*/ 1 h 1556"/>
                    <a:gd name="T40" fmla="*/ 0 w 995"/>
                    <a:gd name="T41" fmla="*/ 1 h 1556"/>
                    <a:gd name="T42" fmla="*/ 0 w 995"/>
                    <a:gd name="T43" fmla="*/ 1 h 1556"/>
                    <a:gd name="T44" fmla="*/ 0 w 995"/>
                    <a:gd name="T45" fmla="*/ 1 h 1556"/>
                    <a:gd name="T46" fmla="*/ 0 w 995"/>
                    <a:gd name="T47" fmla="*/ 1 h 1556"/>
                    <a:gd name="T48" fmla="*/ 0 w 995"/>
                    <a:gd name="T49" fmla="*/ 1 h 1556"/>
                    <a:gd name="T50" fmla="*/ 0 w 995"/>
                    <a:gd name="T51" fmla="*/ 1 h 1556"/>
                    <a:gd name="T52" fmla="*/ 0 w 995"/>
                    <a:gd name="T53" fmla="*/ 1 h 1556"/>
                    <a:gd name="T54" fmla="*/ 0 w 995"/>
                    <a:gd name="T55" fmla="*/ 1 h 1556"/>
                    <a:gd name="T56" fmla="*/ 0 w 995"/>
                    <a:gd name="T57" fmla="*/ 1 h 1556"/>
                    <a:gd name="T58" fmla="*/ 0 w 995"/>
                    <a:gd name="T59" fmla="*/ 1 h 1556"/>
                    <a:gd name="T60" fmla="*/ 0 w 995"/>
                    <a:gd name="T61" fmla="*/ 1 h 1556"/>
                    <a:gd name="T62" fmla="*/ 0 w 995"/>
                    <a:gd name="T63" fmla="*/ 1 h 1556"/>
                    <a:gd name="T64" fmla="*/ 0 w 995"/>
                    <a:gd name="T65" fmla="*/ 1 h 1556"/>
                    <a:gd name="T66" fmla="*/ 0 w 995"/>
                    <a:gd name="T67" fmla="*/ 1 h 1556"/>
                    <a:gd name="T68" fmla="*/ 0 w 995"/>
                    <a:gd name="T69" fmla="*/ 1 h 1556"/>
                    <a:gd name="T70" fmla="*/ 0 w 995"/>
                    <a:gd name="T71" fmla="*/ 1 h 1556"/>
                    <a:gd name="T72" fmla="*/ 0 w 995"/>
                    <a:gd name="T73" fmla="*/ 1 h 1556"/>
                    <a:gd name="T74" fmla="*/ 0 w 995"/>
                    <a:gd name="T75" fmla="*/ 1 h 1556"/>
                    <a:gd name="T76" fmla="*/ 0 w 995"/>
                    <a:gd name="T77" fmla="*/ 1 h 1556"/>
                    <a:gd name="T78" fmla="*/ 0 w 995"/>
                    <a:gd name="T79" fmla="*/ 1 h 1556"/>
                    <a:gd name="T80" fmla="*/ 0 w 995"/>
                    <a:gd name="T81" fmla="*/ 1 h 1556"/>
                    <a:gd name="T82" fmla="*/ 0 w 995"/>
                    <a:gd name="T83" fmla="*/ 1 h 1556"/>
                    <a:gd name="T84" fmla="*/ 0 w 995"/>
                    <a:gd name="T85" fmla="*/ 1 h 1556"/>
                    <a:gd name="T86" fmla="*/ 0 w 995"/>
                    <a:gd name="T87" fmla="*/ 1 h 155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95"/>
                    <a:gd name="T133" fmla="*/ 0 h 1556"/>
                    <a:gd name="T134" fmla="*/ 995 w 995"/>
                    <a:gd name="T135" fmla="*/ 1556 h 155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95" h="1556">
                      <a:moveTo>
                        <a:pt x="618" y="1543"/>
                      </a:moveTo>
                      <a:lnTo>
                        <a:pt x="659" y="1533"/>
                      </a:lnTo>
                      <a:lnTo>
                        <a:pt x="721" y="1509"/>
                      </a:lnTo>
                      <a:lnTo>
                        <a:pt x="767" y="1473"/>
                      </a:lnTo>
                      <a:lnTo>
                        <a:pt x="794" y="1432"/>
                      </a:lnTo>
                      <a:lnTo>
                        <a:pt x="815" y="1388"/>
                      </a:lnTo>
                      <a:lnTo>
                        <a:pt x="831" y="1347"/>
                      </a:lnTo>
                      <a:lnTo>
                        <a:pt x="844" y="1292"/>
                      </a:lnTo>
                      <a:lnTo>
                        <a:pt x="852" y="1222"/>
                      </a:lnTo>
                      <a:lnTo>
                        <a:pt x="859" y="1147"/>
                      </a:lnTo>
                      <a:lnTo>
                        <a:pt x="860" y="1094"/>
                      </a:lnTo>
                      <a:lnTo>
                        <a:pt x="866" y="1052"/>
                      </a:lnTo>
                      <a:lnTo>
                        <a:pt x="872" y="1025"/>
                      </a:lnTo>
                      <a:lnTo>
                        <a:pt x="884" y="992"/>
                      </a:lnTo>
                      <a:lnTo>
                        <a:pt x="897" y="955"/>
                      </a:lnTo>
                      <a:lnTo>
                        <a:pt x="911" y="928"/>
                      </a:lnTo>
                      <a:lnTo>
                        <a:pt x="926" y="901"/>
                      </a:lnTo>
                      <a:lnTo>
                        <a:pt x="938" y="884"/>
                      </a:lnTo>
                      <a:lnTo>
                        <a:pt x="956" y="866"/>
                      </a:lnTo>
                      <a:lnTo>
                        <a:pt x="995" y="833"/>
                      </a:lnTo>
                      <a:lnTo>
                        <a:pt x="948" y="851"/>
                      </a:lnTo>
                      <a:lnTo>
                        <a:pt x="916" y="868"/>
                      </a:lnTo>
                      <a:lnTo>
                        <a:pt x="884" y="891"/>
                      </a:lnTo>
                      <a:lnTo>
                        <a:pt x="860" y="914"/>
                      </a:lnTo>
                      <a:lnTo>
                        <a:pt x="836" y="939"/>
                      </a:lnTo>
                      <a:lnTo>
                        <a:pt x="816" y="973"/>
                      </a:lnTo>
                      <a:lnTo>
                        <a:pt x="791" y="1016"/>
                      </a:lnTo>
                      <a:lnTo>
                        <a:pt x="772" y="1049"/>
                      </a:lnTo>
                      <a:lnTo>
                        <a:pt x="756" y="1084"/>
                      </a:lnTo>
                      <a:lnTo>
                        <a:pt x="772" y="1034"/>
                      </a:lnTo>
                      <a:lnTo>
                        <a:pt x="783" y="989"/>
                      </a:lnTo>
                      <a:lnTo>
                        <a:pt x="790" y="939"/>
                      </a:lnTo>
                      <a:lnTo>
                        <a:pt x="794" y="877"/>
                      </a:lnTo>
                      <a:lnTo>
                        <a:pt x="793" y="813"/>
                      </a:lnTo>
                      <a:lnTo>
                        <a:pt x="786" y="754"/>
                      </a:lnTo>
                      <a:lnTo>
                        <a:pt x="778" y="695"/>
                      </a:lnTo>
                      <a:lnTo>
                        <a:pt x="768" y="644"/>
                      </a:lnTo>
                      <a:lnTo>
                        <a:pt x="756" y="595"/>
                      </a:lnTo>
                      <a:lnTo>
                        <a:pt x="740" y="547"/>
                      </a:lnTo>
                      <a:lnTo>
                        <a:pt x="713" y="485"/>
                      </a:lnTo>
                      <a:lnTo>
                        <a:pt x="693" y="446"/>
                      </a:lnTo>
                      <a:lnTo>
                        <a:pt x="666" y="387"/>
                      </a:lnTo>
                      <a:lnTo>
                        <a:pt x="642" y="322"/>
                      </a:lnTo>
                      <a:lnTo>
                        <a:pt x="625" y="261"/>
                      </a:lnTo>
                      <a:lnTo>
                        <a:pt x="614" y="220"/>
                      </a:lnTo>
                      <a:lnTo>
                        <a:pt x="607" y="173"/>
                      </a:lnTo>
                      <a:lnTo>
                        <a:pt x="603" y="126"/>
                      </a:lnTo>
                      <a:lnTo>
                        <a:pt x="603" y="86"/>
                      </a:lnTo>
                      <a:lnTo>
                        <a:pt x="604" y="50"/>
                      </a:lnTo>
                      <a:lnTo>
                        <a:pt x="606" y="0"/>
                      </a:lnTo>
                      <a:lnTo>
                        <a:pt x="590" y="67"/>
                      </a:lnTo>
                      <a:lnTo>
                        <a:pt x="580" y="122"/>
                      </a:lnTo>
                      <a:lnTo>
                        <a:pt x="575" y="172"/>
                      </a:lnTo>
                      <a:lnTo>
                        <a:pt x="574" y="220"/>
                      </a:lnTo>
                      <a:lnTo>
                        <a:pt x="579" y="279"/>
                      </a:lnTo>
                      <a:lnTo>
                        <a:pt x="589" y="328"/>
                      </a:lnTo>
                      <a:lnTo>
                        <a:pt x="602" y="373"/>
                      </a:lnTo>
                      <a:lnTo>
                        <a:pt x="615" y="412"/>
                      </a:lnTo>
                      <a:lnTo>
                        <a:pt x="627" y="464"/>
                      </a:lnTo>
                      <a:lnTo>
                        <a:pt x="631" y="517"/>
                      </a:lnTo>
                      <a:lnTo>
                        <a:pt x="634" y="571"/>
                      </a:lnTo>
                      <a:lnTo>
                        <a:pt x="637" y="626"/>
                      </a:lnTo>
                      <a:lnTo>
                        <a:pt x="637" y="678"/>
                      </a:lnTo>
                      <a:lnTo>
                        <a:pt x="630" y="760"/>
                      </a:lnTo>
                      <a:lnTo>
                        <a:pt x="617" y="813"/>
                      </a:lnTo>
                      <a:lnTo>
                        <a:pt x="586" y="887"/>
                      </a:lnTo>
                      <a:lnTo>
                        <a:pt x="561" y="961"/>
                      </a:lnTo>
                      <a:lnTo>
                        <a:pt x="539" y="1035"/>
                      </a:lnTo>
                      <a:lnTo>
                        <a:pt x="526" y="994"/>
                      </a:lnTo>
                      <a:lnTo>
                        <a:pt x="515" y="948"/>
                      </a:lnTo>
                      <a:lnTo>
                        <a:pt x="508" y="902"/>
                      </a:lnTo>
                      <a:lnTo>
                        <a:pt x="504" y="828"/>
                      </a:lnTo>
                      <a:lnTo>
                        <a:pt x="517" y="700"/>
                      </a:lnTo>
                      <a:lnTo>
                        <a:pt x="521" y="663"/>
                      </a:lnTo>
                      <a:lnTo>
                        <a:pt x="522" y="618"/>
                      </a:lnTo>
                      <a:lnTo>
                        <a:pt x="522" y="576"/>
                      </a:lnTo>
                      <a:lnTo>
                        <a:pt x="517" y="520"/>
                      </a:lnTo>
                      <a:lnTo>
                        <a:pt x="508" y="465"/>
                      </a:lnTo>
                      <a:lnTo>
                        <a:pt x="493" y="414"/>
                      </a:lnTo>
                      <a:lnTo>
                        <a:pt x="466" y="341"/>
                      </a:lnTo>
                      <a:lnTo>
                        <a:pt x="480" y="428"/>
                      </a:lnTo>
                      <a:lnTo>
                        <a:pt x="490" y="502"/>
                      </a:lnTo>
                      <a:lnTo>
                        <a:pt x="489" y="563"/>
                      </a:lnTo>
                      <a:lnTo>
                        <a:pt x="484" y="614"/>
                      </a:lnTo>
                      <a:lnTo>
                        <a:pt x="474" y="662"/>
                      </a:lnTo>
                      <a:lnTo>
                        <a:pt x="458" y="719"/>
                      </a:lnTo>
                      <a:lnTo>
                        <a:pt x="419" y="842"/>
                      </a:lnTo>
                      <a:lnTo>
                        <a:pt x="418" y="765"/>
                      </a:lnTo>
                      <a:lnTo>
                        <a:pt x="420" y="699"/>
                      </a:lnTo>
                      <a:lnTo>
                        <a:pt x="418" y="597"/>
                      </a:lnTo>
                      <a:lnTo>
                        <a:pt x="394" y="696"/>
                      </a:lnTo>
                      <a:lnTo>
                        <a:pt x="382" y="753"/>
                      </a:lnTo>
                      <a:lnTo>
                        <a:pt x="374" y="811"/>
                      </a:lnTo>
                      <a:lnTo>
                        <a:pt x="368" y="878"/>
                      </a:lnTo>
                      <a:lnTo>
                        <a:pt x="370" y="962"/>
                      </a:lnTo>
                      <a:lnTo>
                        <a:pt x="380" y="1044"/>
                      </a:lnTo>
                      <a:lnTo>
                        <a:pt x="397" y="1111"/>
                      </a:lnTo>
                      <a:lnTo>
                        <a:pt x="422" y="1195"/>
                      </a:lnTo>
                      <a:lnTo>
                        <a:pt x="460" y="1301"/>
                      </a:lnTo>
                      <a:lnTo>
                        <a:pt x="399" y="1177"/>
                      </a:lnTo>
                      <a:lnTo>
                        <a:pt x="385" y="1144"/>
                      </a:lnTo>
                      <a:lnTo>
                        <a:pt x="356" y="1094"/>
                      </a:lnTo>
                      <a:lnTo>
                        <a:pt x="322" y="1044"/>
                      </a:lnTo>
                      <a:lnTo>
                        <a:pt x="249" y="955"/>
                      </a:lnTo>
                      <a:lnTo>
                        <a:pt x="301" y="1052"/>
                      </a:lnTo>
                      <a:lnTo>
                        <a:pt x="319" y="1093"/>
                      </a:lnTo>
                      <a:lnTo>
                        <a:pt x="337" y="1134"/>
                      </a:lnTo>
                      <a:lnTo>
                        <a:pt x="369" y="1223"/>
                      </a:lnTo>
                      <a:lnTo>
                        <a:pt x="394" y="1295"/>
                      </a:lnTo>
                      <a:lnTo>
                        <a:pt x="429" y="1414"/>
                      </a:lnTo>
                      <a:lnTo>
                        <a:pt x="386" y="1395"/>
                      </a:lnTo>
                      <a:lnTo>
                        <a:pt x="347" y="1358"/>
                      </a:lnTo>
                      <a:lnTo>
                        <a:pt x="306" y="1310"/>
                      </a:lnTo>
                      <a:lnTo>
                        <a:pt x="271" y="1266"/>
                      </a:lnTo>
                      <a:lnTo>
                        <a:pt x="225" y="1209"/>
                      </a:lnTo>
                      <a:lnTo>
                        <a:pt x="192" y="1176"/>
                      </a:lnTo>
                      <a:lnTo>
                        <a:pt x="163" y="1149"/>
                      </a:lnTo>
                      <a:lnTo>
                        <a:pt x="134" y="1129"/>
                      </a:lnTo>
                      <a:lnTo>
                        <a:pt x="107" y="1117"/>
                      </a:lnTo>
                      <a:lnTo>
                        <a:pt x="74" y="1108"/>
                      </a:lnTo>
                      <a:lnTo>
                        <a:pt x="34" y="1102"/>
                      </a:lnTo>
                      <a:lnTo>
                        <a:pt x="0" y="1097"/>
                      </a:lnTo>
                      <a:lnTo>
                        <a:pt x="65" y="1124"/>
                      </a:lnTo>
                      <a:lnTo>
                        <a:pt x="116" y="1156"/>
                      </a:lnTo>
                      <a:lnTo>
                        <a:pt x="151" y="1187"/>
                      </a:lnTo>
                      <a:lnTo>
                        <a:pt x="173" y="1213"/>
                      </a:lnTo>
                      <a:lnTo>
                        <a:pt x="213" y="1276"/>
                      </a:lnTo>
                      <a:lnTo>
                        <a:pt x="249" y="1344"/>
                      </a:lnTo>
                      <a:lnTo>
                        <a:pt x="296" y="1422"/>
                      </a:lnTo>
                      <a:lnTo>
                        <a:pt x="332" y="1455"/>
                      </a:lnTo>
                      <a:lnTo>
                        <a:pt x="380" y="1491"/>
                      </a:lnTo>
                      <a:lnTo>
                        <a:pt x="463" y="1539"/>
                      </a:lnTo>
                      <a:lnTo>
                        <a:pt x="533" y="1556"/>
                      </a:lnTo>
                      <a:lnTo>
                        <a:pt x="618" y="154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1450" name="Freeform 47">
                  <a:extLst>
                    <a:ext uri="{FF2B5EF4-FFF2-40B4-BE49-F238E27FC236}">
                      <a16:creationId xmlns:a16="http://schemas.microsoft.com/office/drawing/2014/main" id="{96F2BD75-8CBD-4C0D-B6AF-7150C7A7EF42}"/>
                    </a:ext>
                  </a:extLst>
                </p:cNvPr>
                <p:cNvSpPr>
                  <a:spLocks/>
                </p:cNvSpPr>
                <p:nvPr/>
              </p:nvSpPr>
              <p:spPr bwMode="auto">
                <a:xfrm>
                  <a:off x="1105" y="1395"/>
                  <a:ext cx="330" cy="794"/>
                </a:xfrm>
                <a:custGeom>
                  <a:avLst/>
                  <a:gdLst>
                    <a:gd name="T0" fmla="*/ 0 w 990"/>
                    <a:gd name="T1" fmla="*/ 1 h 1587"/>
                    <a:gd name="T2" fmla="*/ 0 w 990"/>
                    <a:gd name="T3" fmla="*/ 1 h 1587"/>
                    <a:gd name="T4" fmla="*/ 0 w 990"/>
                    <a:gd name="T5" fmla="*/ 1 h 1587"/>
                    <a:gd name="T6" fmla="*/ 0 w 990"/>
                    <a:gd name="T7" fmla="*/ 1 h 1587"/>
                    <a:gd name="T8" fmla="*/ 0 w 990"/>
                    <a:gd name="T9" fmla="*/ 1 h 1587"/>
                    <a:gd name="T10" fmla="*/ 0 w 990"/>
                    <a:gd name="T11" fmla="*/ 1 h 1587"/>
                    <a:gd name="T12" fmla="*/ 0 w 990"/>
                    <a:gd name="T13" fmla="*/ 1 h 1587"/>
                    <a:gd name="T14" fmla="*/ 0 w 990"/>
                    <a:gd name="T15" fmla="*/ 1 h 1587"/>
                    <a:gd name="T16" fmla="*/ 0 w 990"/>
                    <a:gd name="T17" fmla="*/ 1 h 1587"/>
                    <a:gd name="T18" fmla="*/ 0 w 990"/>
                    <a:gd name="T19" fmla="*/ 1 h 1587"/>
                    <a:gd name="T20" fmla="*/ 0 w 990"/>
                    <a:gd name="T21" fmla="*/ 1 h 1587"/>
                    <a:gd name="T22" fmla="*/ 0 w 990"/>
                    <a:gd name="T23" fmla="*/ 1 h 1587"/>
                    <a:gd name="T24" fmla="*/ 0 w 990"/>
                    <a:gd name="T25" fmla="*/ 1 h 1587"/>
                    <a:gd name="T26" fmla="*/ 0 w 990"/>
                    <a:gd name="T27" fmla="*/ 1 h 1587"/>
                    <a:gd name="T28" fmla="*/ 0 w 990"/>
                    <a:gd name="T29" fmla="*/ 1 h 1587"/>
                    <a:gd name="T30" fmla="*/ 0 w 990"/>
                    <a:gd name="T31" fmla="*/ 1 h 1587"/>
                    <a:gd name="T32" fmla="*/ 0 w 990"/>
                    <a:gd name="T33" fmla="*/ 0 h 1587"/>
                    <a:gd name="T34" fmla="*/ 0 w 990"/>
                    <a:gd name="T35" fmla="*/ 1 h 1587"/>
                    <a:gd name="T36" fmla="*/ 0 w 990"/>
                    <a:gd name="T37" fmla="*/ 1 h 1587"/>
                    <a:gd name="T38" fmla="*/ 0 w 990"/>
                    <a:gd name="T39" fmla="*/ 1 h 1587"/>
                    <a:gd name="T40" fmla="*/ 0 w 990"/>
                    <a:gd name="T41" fmla="*/ 1 h 1587"/>
                    <a:gd name="T42" fmla="*/ 0 w 990"/>
                    <a:gd name="T43" fmla="*/ 1 h 1587"/>
                    <a:gd name="T44" fmla="*/ 0 w 990"/>
                    <a:gd name="T45" fmla="*/ 1 h 1587"/>
                    <a:gd name="T46" fmla="*/ 0 w 990"/>
                    <a:gd name="T47" fmla="*/ 1 h 1587"/>
                    <a:gd name="T48" fmla="*/ 0 w 990"/>
                    <a:gd name="T49" fmla="*/ 1 h 1587"/>
                    <a:gd name="T50" fmla="*/ 0 w 990"/>
                    <a:gd name="T51" fmla="*/ 1 h 1587"/>
                    <a:gd name="T52" fmla="*/ 0 w 990"/>
                    <a:gd name="T53" fmla="*/ 1 h 1587"/>
                    <a:gd name="T54" fmla="*/ 0 w 990"/>
                    <a:gd name="T55" fmla="*/ 1 h 1587"/>
                    <a:gd name="T56" fmla="*/ 0 w 990"/>
                    <a:gd name="T57" fmla="*/ 1 h 1587"/>
                    <a:gd name="T58" fmla="*/ 0 w 990"/>
                    <a:gd name="T59" fmla="*/ 1 h 1587"/>
                    <a:gd name="T60" fmla="*/ 0 w 990"/>
                    <a:gd name="T61" fmla="*/ 1 h 1587"/>
                    <a:gd name="T62" fmla="*/ 0 w 990"/>
                    <a:gd name="T63" fmla="*/ 1 h 1587"/>
                    <a:gd name="T64" fmla="*/ 0 w 990"/>
                    <a:gd name="T65" fmla="*/ 1 h 1587"/>
                    <a:gd name="T66" fmla="*/ 0 w 990"/>
                    <a:gd name="T67" fmla="*/ 1 h 1587"/>
                    <a:gd name="T68" fmla="*/ 0 w 990"/>
                    <a:gd name="T69" fmla="*/ 1 h 1587"/>
                    <a:gd name="T70" fmla="*/ 0 w 990"/>
                    <a:gd name="T71" fmla="*/ 1 h 1587"/>
                    <a:gd name="T72" fmla="*/ 0 w 990"/>
                    <a:gd name="T73" fmla="*/ 1 h 1587"/>
                    <a:gd name="T74" fmla="*/ 0 w 990"/>
                    <a:gd name="T75" fmla="*/ 1 h 1587"/>
                    <a:gd name="T76" fmla="*/ 0 w 990"/>
                    <a:gd name="T77" fmla="*/ 1 h 1587"/>
                    <a:gd name="T78" fmla="*/ 0 w 990"/>
                    <a:gd name="T79" fmla="*/ 1 h 1587"/>
                    <a:gd name="T80" fmla="*/ 0 w 990"/>
                    <a:gd name="T81" fmla="*/ 1 h 1587"/>
                    <a:gd name="T82" fmla="*/ 0 w 990"/>
                    <a:gd name="T83" fmla="*/ 1 h 1587"/>
                    <a:gd name="T84" fmla="*/ 0 w 990"/>
                    <a:gd name="T85" fmla="*/ 1 h 1587"/>
                    <a:gd name="T86" fmla="*/ 0 w 990"/>
                    <a:gd name="T87" fmla="*/ 1 h 15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90"/>
                    <a:gd name="T133" fmla="*/ 0 h 1587"/>
                    <a:gd name="T134" fmla="*/ 990 w 990"/>
                    <a:gd name="T135" fmla="*/ 1587 h 158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90" h="1587">
                      <a:moveTo>
                        <a:pt x="586" y="1574"/>
                      </a:moveTo>
                      <a:lnTo>
                        <a:pt x="625" y="1564"/>
                      </a:lnTo>
                      <a:lnTo>
                        <a:pt x="687" y="1540"/>
                      </a:lnTo>
                      <a:lnTo>
                        <a:pt x="732" y="1503"/>
                      </a:lnTo>
                      <a:lnTo>
                        <a:pt x="758" y="1460"/>
                      </a:lnTo>
                      <a:lnTo>
                        <a:pt x="777" y="1416"/>
                      </a:lnTo>
                      <a:lnTo>
                        <a:pt x="793" y="1373"/>
                      </a:lnTo>
                      <a:lnTo>
                        <a:pt x="805" y="1318"/>
                      </a:lnTo>
                      <a:lnTo>
                        <a:pt x="815" y="1247"/>
                      </a:lnTo>
                      <a:lnTo>
                        <a:pt x="820" y="1169"/>
                      </a:lnTo>
                      <a:lnTo>
                        <a:pt x="822" y="1116"/>
                      </a:lnTo>
                      <a:lnTo>
                        <a:pt x="827" y="1073"/>
                      </a:lnTo>
                      <a:lnTo>
                        <a:pt x="833" y="1045"/>
                      </a:lnTo>
                      <a:lnTo>
                        <a:pt x="845" y="1011"/>
                      </a:lnTo>
                      <a:lnTo>
                        <a:pt x="858" y="973"/>
                      </a:lnTo>
                      <a:lnTo>
                        <a:pt x="871" y="946"/>
                      </a:lnTo>
                      <a:lnTo>
                        <a:pt x="885" y="918"/>
                      </a:lnTo>
                      <a:lnTo>
                        <a:pt x="897" y="901"/>
                      </a:lnTo>
                      <a:lnTo>
                        <a:pt x="916" y="883"/>
                      </a:lnTo>
                      <a:lnTo>
                        <a:pt x="990" y="825"/>
                      </a:lnTo>
                      <a:lnTo>
                        <a:pt x="947" y="841"/>
                      </a:lnTo>
                      <a:lnTo>
                        <a:pt x="906" y="863"/>
                      </a:lnTo>
                      <a:lnTo>
                        <a:pt x="876" y="885"/>
                      </a:lnTo>
                      <a:lnTo>
                        <a:pt x="845" y="908"/>
                      </a:lnTo>
                      <a:lnTo>
                        <a:pt x="821" y="931"/>
                      </a:lnTo>
                      <a:lnTo>
                        <a:pt x="798" y="958"/>
                      </a:lnTo>
                      <a:lnTo>
                        <a:pt x="778" y="991"/>
                      </a:lnTo>
                      <a:lnTo>
                        <a:pt x="754" y="1036"/>
                      </a:lnTo>
                      <a:lnTo>
                        <a:pt x="737" y="1070"/>
                      </a:lnTo>
                      <a:lnTo>
                        <a:pt x="720" y="1106"/>
                      </a:lnTo>
                      <a:lnTo>
                        <a:pt x="736" y="1054"/>
                      </a:lnTo>
                      <a:lnTo>
                        <a:pt x="746" y="1009"/>
                      </a:lnTo>
                      <a:lnTo>
                        <a:pt x="753" y="958"/>
                      </a:lnTo>
                      <a:lnTo>
                        <a:pt x="758" y="894"/>
                      </a:lnTo>
                      <a:lnTo>
                        <a:pt x="756" y="828"/>
                      </a:lnTo>
                      <a:lnTo>
                        <a:pt x="749" y="768"/>
                      </a:lnTo>
                      <a:lnTo>
                        <a:pt x="741" y="708"/>
                      </a:lnTo>
                      <a:lnTo>
                        <a:pt x="732" y="656"/>
                      </a:lnTo>
                      <a:lnTo>
                        <a:pt x="720" y="607"/>
                      </a:lnTo>
                      <a:lnTo>
                        <a:pt x="704" y="556"/>
                      </a:lnTo>
                      <a:lnTo>
                        <a:pt x="679" y="495"/>
                      </a:lnTo>
                      <a:lnTo>
                        <a:pt x="660" y="454"/>
                      </a:lnTo>
                      <a:lnTo>
                        <a:pt x="634" y="394"/>
                      </a:lnTo>
                      <a:lnTo>
                        <a:pt x="610" y="327"/>
                      </a:lnTo>
                      <a:lnTo>
                        <a:pt x="592" y="266"/>
                      </a:lnTo>
                      <a:lnTo>
                        <a:pt x="582" y="223"/>
                      </a:lnTo>
                      <a:lnTo>
                        <a:pt x="576" y="175"/>
                      </a:lnTo>
                      <a:lnTo>
                        <a:pt x="571" y="126"/>
                      </a:lnTo>
                      <a:lnTo>
                        <a:pt x="571" y="87"/>
                      </a:lnTo>
                      <a:lnTo>
                        <a:pt x="572" y="49"/>
                      </a:lnTo>
                      <a:lnTo>
                        <a:pt x="575" y="0"/>
                      </a:lnTo>
                      <a:lnTo>
                        <a:pt x="559" y="66"/>
                      </a:lnTo>
                      <a:lnTo>
                        <a:pt x="550" y="124"/>
                      </a:lnTo>
                      <a:lnTo>
                        <a:pt x="543" y="174"/>
                      </a:lnTo>
                      <a:lnTo>
                        <a:pt x="543" y="223"/>
                      </a:lnTo>
                      <a:lnTo>
                        <a:pt x="547" y="284"/>
                      </a:lnTo>
                      <a:lnTo>
                        <a:pt x="558" y="333"/>
                      </a:lnTo>
                      <a:lnTo>
                        <a:pt x="570" y="378"/>
                      </a:lnTo>
                      <a:lnTo>
                        <a:pt x="584" y="419"/>
                      </a:lnTo>
                      <a:lnTo>
                        <a:pt x="594" y="473"/>
                      </a:lnTo>
                      <a:lnTo>
                        <a:pt x="599" y="527"/>
                      </a:lnTo>
                      <a:lnTo>
                        <a:pt x="602" y="580"/>
                      </a:lnTo>
                      <a:lnTo>
                        <a:pt x="605" y="637"/>
                      </a:lnTo>
                      <a:lnTo>
                        <a:pt x="605" y="690"/>
                      </a:lnTo>
                      <a:lnTo>
                        <a:pt x="598" y="776"/>
                      </a:lnTo>
                      <a:lnTo>
                        <a:pt x="586" y="828"/>
                      </a:lnTo>
                      <a:lnTo>
                        <a:pt x="556" y="904"/>
                      </a:lnTo>
                      <a:lnTo>
                        <a:pt x="531" y="981"/>
                      </a:lnTo>
                      <a:lnTo>
                        <a:pt x="510" y="1056"/>
                      </a:lnTo>
                      <a:lnTo>
                        <a:pt x="497" y="1014"/>
                      </a:lnTo>
                      <a:lnTo>
                        <a:pt x="486" y="967"/>
                      </a:lnTo>
                      <a:lnTo>
                        <a:pt x="479" y="919"/>
                      </a:lnTo>
                      <a:lnTo>
                        <a:pt x="476" y="844"/>
                      </a:lnTo>
                      <a:lnTo>
                        <a:pt x="487" y="713"/>
                      </a:lnTo>
                      <a:lnTo>
                        <a:pt x="491" y="675"/>
                      </a:lnTo>
                      <a:lnTo>
                        <a:pt x="492" y="630"/>
                      </a:lnTo>
                      <a:lnTo>
                        <a:pt x="492" y="587"/>
                      </a:lnTo>
                      <a:lnTo>
                        <a:pt x="487" y="529"/>
                      </a:lnTo>
                      <a:lnTo>
                        <a:pt x="479" y="474"/>
                      </a:lnTo>
                      <a:lnTo>
                        <a:pt x="464" y="420"/>
                      </a:lnTo>
                      <a:lnTo>
                        <a:pt x="437" y="346"/>
                      </a:lnTo>
                      <a:lnTo>
                        <a:pt x="453" y="436"/>
                      </a:lnTo>
                      <a:lnTo>
                        <a:pt x="461" y="511"/>
                      </a:lnTo>
                      <a:lnTo>
                        <a:pt x="460" y="573"/>
                      </a:lnTo>
                      <a:lnTo>
                        <a:pt x="456" y="626"/>
                      </a:lnTo>
                      <a:lnTo>
                        <a:pt x="447" y="675"/>
                      </a:lnTo>
                      <a:lnTo>
                        <a:pt x="431" y="733"/>
                      </a:lnTo>
                      <a:lnTo>
                        <a:pt x="393" y="858"/>
                      </a:lnTo>
                      <a:lnTo>
                        <a:pt x="389" y="780"/>
                      </a:lnTo>
                      <a:lnTo>
                        <a:pt x="393" y="712"/>
                      </a:lnTo>
                      <a:lnTo>
                        <a:pt x="397" y="648"/>
                      </a:lnTo>
                      <a:lnTo>
                        <a:pt x="373" y="712"/>
                      </a:lnTo>
                      <a:lnTo>
                        <a:pt x="359" y="767"/>
                      </a:lnTo>
                      <a:lnTo>
                        <a:pt x="350" y="826"/>
                      </a:lnTo>
                      <a:lnTo>
                        <a:pt x="343" y="895"/>
                      </a:lnTo>
                      <a:lnTo>
                        <a:pt x="345" y="981"/>
                      </a:lnTo>
                      <a:lnTo>
                        <a:pt x="355" y="1065"/>
                      </a:lnTo>
                      <a:lnTo>
                        <a:pt x="371" y="1133"/>
                      </a:lnTo>
                      <a:lnTo>
                        <a:pt x="396" y="1219"/>
                      </a:lnTo>
                      <a:lnTo>
                        <a:pt x="433" y="1327"/>
                      </a:lnTo>
                      <a:lnTo>
                        <a:pt x="373" y="1201"/>
                      </a:lnTo>
                      <a:lnTo>
                        <a:pt x="358" y="1166"/>
                      </a:lnTo>
                      <a:lnTo>
                        <a:pt x="332" y="1115"/>
                      </a:lnTo>
                      <a:lnTo>
                        <a:pt x="299" y="1065"/>
                      </a:lnTo>
                      <a:lnTo>
                        <a:pt x="247" y="1002"/>
                      </a:lnTo>
                      <a:lnTo>
                        <a:pt x="278" y="1071"/>
                      </a:lnTo>
                      <a:lnTo>
                        <a:pt x="296" y="1114"/>
                      </a:lnTo>
                      <a:lnTo>
                        <a:pt x="314" y="1156"/>
                      </a:lnTo>
                      <a:lnTo>
                        <a:pt x="345" y="1247"/>
                      </a:lnTo>
                      <a:lnTo>
                        <a:pt x="369" y="1321"/>
                      </a:lnTo>
                      <a:lnTo>
                        <a:pt x="403" y="1442"/>
                      </a:lnTo>
                      <a:lnTo>
                        <a:pt x="360" y="1422"/>
                      </a:lnTo>
                      <a:lnTo>
                        <a:pt x="323" y="1385"/>
                      </a:lnTo>
                      <a:lnTo>
                        <a:pt x="282" y="1338"/>
                      </a:lnTo>
                      <a:lnTo>
                        <a:pt x="249" y="1290"/>
                      </a:lnTo>
                      <a:lnTo>
                        <a:pt x="204" y="1234"/>
                      </a:lnTo>
                      <a:lnTo>
                        <a:pt x="171" y="1199"/>
                      </a:lnTo>
                      <a:lnTo>
                        <a:pt x="144" y="1173"/>
                      </a:lnTo>
                      <a:lnTo>
                        <a:pt x="115" y="1151"/>
                      </a:lnTo>
                      <a:lnTo>
                        <a:pt x="85" y="1141"/>
                      </a:lnTo>
                      <a:lnTo>
                        <a:pt x="56" y="1133"/>
                      </a:lnTo>
                      <a:lnTo>
                        <a:pt x="0" y="1125"/>
                      </a:lnTo>
                      <a:lnTo>
                        <a:pt x="48" y="1146"/>
                      </a:lnTo>
                      <a:lnTo>
                        <a:pt x="98" y="1178"/>
                      </a:lnTo>
                      <a:lnTo>
                        <a:pt x="132" y="1211"/>
                      </a:lnTo>
                      <a:lnTo>
                        <a:pt x="153" y="1238"/>
                      </a:lnTo>
                      <a:lnTo>
                        <a:pt x="192" y="1300"/>
                      </a:lnTo>
                      <a:lnTo>
                        <a:pt x="227" y="1371"/>
                      </a:lnTo>
                      <a:lnTo>
                        <a:pt x="273" y="1450"/>
                      </a:lnTo>
                      <a:lnTo>
                        <a:pt x="307" y="1485"/>
                      </a:lnTo>
                      <a:lnTo>
                        <a:pt x="355" y="1520"/>
                      </a:lnTo>
                      <a:lnTo>
                        <a:pt x="435" y="1570"/>
                      </a:lnTo>
                      <a:lnTo>
                        <a:pt x="504" y="1587"/>
                      </a:lnTo>
                      <a:lnTo>
                        <a:pt x="586" y="157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1451" name="Freeform 48">
                  <a:extLst>
                    <a:ext uri="{FF2B5EF4-FFF2-40B4-BE49-F238E27FC236}">
                      <a16:creationId xmlns:a16="http://schemas.microsoft.com/office/drawing/2014/main" id="{47561FF4-3EB2-4BC4-8767-93432C2AFB2D}"/>
                    </a:ext>
                  </a:extLst>
                </p:cNvPr>
                <p:cNvSpPr>
                  <a:spLocks/>
                </p:cNvSpPr>
                <p:nvPr/>
              </p:nvSpPr>
              <p:spPr bwMode="auto">
                <a:xfrm>
                  <a:off x="1103" y="1428"/>
                  <a:ext cx="329" cy="757"/>
                </a:xfrm>
                <a:custGeom>
                  <a:avLst/>
                  <a:gdLst>
                    <a:gd name="T0" fmla="*/ 0 w 987"/>
                    <a:gd name="T1" fmla="*/ 1 h 1513"/>
                    <a:gd name="T2" fmla="*/ 0 w 987"/>
                    <a:gd name="T3" fmla="*/ 1 h 1513"/>
                    <a:gd name="T4" fmla="*/ 0 w 987"/>
                    <a:gd name="T5" fmla="*/ 1 h 1513"/>
                    <a:gd name="T6" fmla="*/ 0 w 987"/>
                    <a:gd name="T7" fmla="*/ 1 h 1513"/>
                    <a:gd name="T8" fmla="*/ 0 w 987"/>
                    <a:gd name="T9" fmla="*/ 1 h 1513"/>
                    <a:gd name="T10" fmla="*/ 0 w 987"/>
                    <a:gd name="T11" fmla="*/ 1 h 1513"/>
                    <a:gd name="T12" fmla="*/ 0 w 987"/>
                    <a:gd name="T13" fmla="*/ 1 h 1513"/>
                    <a:gd name="T14" fmla="*/ 0 w 987"/>
                    <a:gd name="T15" fmla="*/ 1 h 1513"/>
                    <a:gd name="T16" fmla="*/ 0 w 987"/>
                    <a:gd name="T17" fmla="*/ 1 h 1513"/>
                    <a:gd name="T18" fmla="*/ 0 w 987"/>
                    <a:gd name="T19" fmla="*/ 1 h 1513"/>
                    <a:gd name="T20" fmla="*/ 0 w 987"/>
                    <a:gd name="T21" fmla="*/ 1 h 1513"/>
                    <a:gd name="T22" fmla="*/ 0 w 987"/>
                    <a:gd name="T23" fmla="*/ 1 h 1513"/>
                    <a:gd name="T24" fmla="*/ 0 w 987"/>
                    <a:gd name="T25" fmla="*/ 1 h 1513"/>
                    <a:gd name="T26" fmla="*/ 0 w 987"/>
                    <a:gd name="T27" fmla="*/ 1 h 1513"/>
                    <a:gd name="T28" fmla="*/ 0 w 987"/>
                    <a:gd name="T29" fmla="*/ 1 h 1513"/>
                    <a:gd name="T30" fmla="*/ 0 w 987"/>
                    <a:gd name="T31" fmla="*/ 1 h 1513"/>
                    <a:gd name="T32" fmla="*/ 0 w 987"/>
                    <a:gd name="T33" fmla="*/ 1 h 1513"/>
                    <a:gd name="T34" fmla="*/ 0 w 987"/>
                    <a:gd name="T35" fmla="*/ 1 h 1513"/>
                    <a:gd name="T36" fmla="*/ 0 w 987"/>
                    <a:gd name="T37" fmla="*/ 1 h 1513"/>
                    <a:gd name="T38" fmla="*/ 0 w 987"/>
                    <a:gd name="T39" fmla="*/ 1 h 1513"/>
                    <a:gd name="T40" fmla="*/ 0 w 987"/>
                    <a:gd name="T41" fmla="*/ 1 h 1513"/>
                    <a:gd name="T42" fmla="*/ 0 w 987"/>
                    <a:gd name="T43" fmla="*/ 1 h 1513"/>
                    <a:gd name="T44" fmla="*/ 0 w 987"/>
                    <a:gd name="T45" fmla="*/ 1 h 1513"/>
                    <a:gd name="T46" fmla="*/ 0 w 987"/>
                    <a:gd name="T47" fmla="*/ 1 h 1513"/>
                    <a:gd name="T48" fmla="*/ 0 w 987"/>
                    <a:gd name="T49" fmla="*/ 1 h 1513"/>
                    <a:gd name="T50" fmla="*/ 0 w 987"/>
                    <a:gd name="T51" fmla="*/ 1 h 1513"/>
                    <a:gd name="T52" fmla="*/ 0 w 987"/>
                    <a:gd name="T53" fmla="*/ 1 h 1513"/>
                    <a:gd name="T54" fmla="*/ 0 w 987"/>
                    <a:gd name="T55" fmla="*/ 1 h 1513"/>
                    <a:gd name="T56" fmla="*/ 0 w 987"/>
                    <a:gd name="T57" fmla="*/ 1 h 1513"/>
                    <a:gd name="T58" fmla="*/ 0 w 987"/>
                    <a:gd name="T59" fmla="*/ 1 h 1513"/>
                    <a:gd name="T60" fmla="*/ 0 w 987"/>
                    <a:gd name="T61" fmla="*/ 1 h 1513"/>
                    <a:gd name="T62" fmla="*/ 0 w 987"/>
                    <a:gd name="T63" fmla="*/ 1 h 1513"/>
                    <a:gd name="T64" fmla="*/ 0 w 987"/>
                    <a:gd name="T65" fmla="*/ 1 h 1513"/>
                    <a:gd name="T66" fmla="*/ 0 w 987"/>
                    <a:gd name="T67" fmla="*/ 1 h 1513"/>
                    <a:gd name="T68" fmla="*/ 0 w 987"/>
                    <a:gd name="T69" fmla="*/ 1 h 1513"/>
                    <a:gd name="T70" fmla="*/ 0 w 987"/>
                    <a:gd name="T71" fmla="*/ 1 h 1513"/>
                    <a:gd name="T72" fmla="*/ 0 w 987"/>
                    <a:gd name="T73" fmla="*/ 1 h 1513"/>
                    <a:gd name="T74" fmla="*/ 0 w 987"/>
                    <a:gd name="T75" fmla="*/ 1 h 1513"/>
                    <a:gd name="T76" fmla="*/ 0 w 987"/>
                    <a:gd name="T77" fmla="*/ 1 h 1513"/>
                    <a:gd name="T78" fmla="*/ 0 w 987"/>
                    <a:gd name="T79" fmla="*/ 1 h 1513"/>
                    <a:gd name="T80" fmla="*/ 0 w 987"/>
                    <a:gd name="T81" fmla="*/ 1 h 1513"/>
                    <a:gd name="T82" fmla="*/ 0 w 987"/>
                    <a:gd name="T83" fmla="*/ 1 h 1513"/>
                    <a:gd name="T84" fmla="*/ 0 w 987"/>
                    <a:gd name="T85" fmla="*/ 1 h 1513"/>
                    <a:gd name="T86" fmla="*/ 0 w 987"/>
                    <a:gd name="T87" fmla="*/ 1 h 151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87"/>
                    <a:gd name="T133" fmla="*/ 0 h 1513"/>
                    <a:gd name="T134" fmla="*/ 987 w 987"/>
                    <a:gd name="T135" fmla="*/ 1513 h 151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87" h="1513">
                      <a:moveTo>
                        <a:pt x="610" y="1500"/>
                      </a:moveTo>
                      <a:lnTo>
                        <a:pt x="650" y="1490"/>
                      </a:lnTo>
                      <a:lnTo>
                        <a:pt x="713" y="1467"/>
                      </a:lnTo>
                      <a:lnTo>
                        <a:pt x="758" y="1431"/>
                      </a:lnTo>
                      <a:lnTo>
                        <a:pt x="786" y="1391"/>
                      </a:lnTo>
                      <a:lnTo>
                        <a:pt x="806" y="1349"/>
                      </a:lnTo>
                      <a:lnTo>
                        <a:pt x="822" y="1308"/>
                      </a:lnTo>
                      <a:lnTo>
                        <a:pt x="836" y="1256"/>
                      </a:lnTo>
                      <a:lnTo>
                        <a:pt x="845" y="1188"/>
                      </a:lnTo>
                      <a:lnTo>
                        <a:pt x="851" y="1114"/>
                      </a:lnTo>
                      <a:lnTo>
                        <a:pt x="852" y="1063"/>
                      </a:lnTo>
                      <a:lnTo>
                        <a:pt x="858" y="1022"/>
                      </a:lnTo>
                      <a:lnTo>
                        <a:pt x="863" y="995"/>
                      </a:lnTo>
                      <a:lnTo>
                        <a:pt x="876" y="964"/>
                      </a:lnTo>
                      <a:lnTo>
                        <a:pt x="889" y="927"/>
                      </a:lnTo>
                      <a:lnTo>
                        <a:pt x="902" y="902"/>
                      </a:lnTo>
                      <a:lnTo>
                        <a:pt x="919" y="876"/>
                      </a:lnTo>
                      <a:lnTo>
                        <a:pt x="930" y="859"/>
                      </a:lnTo>
                      <a:lnTo>
                        <a:pt x="949" y="841"/>
                      </a:lnTo>
                      <a:lnTo>
                        <a:pt x="987" y="809"/>
                      </a:lnTo>
                      <a:lnTo>
                        <a:pt x="940" y="827"/>
                      </a:lnTo>
                      <a:lnTo>
                        <a:pt x="908" y="843"/>
                      </a:lnTo>
                      <a:lnTo>
                        <a:pt x="876" y="864"/>
                      </a:lnTo>
                      <a:lnTo>
                        <a:pt x="851" y="888"/>
                      </a:lnTo>
                      <a:lnTo>
                        <a:pt x="827" y="913"/>
                      </a:lnTo>
                      <a:lnTo>
                        <a:pt x="807" y="945"/>
                      </a:lnTo>
                      <a:lnTo>
                        <a:pt x="783" y="987"/>
                      </a:lnTo>
                      <a:lnTo>
                        <a:pt x="765" y="1019"/>
                      </a:lnTo>
                      <a:lnTo>
                        <a:pt x="747" y="1054"/>
                      </a:lnTo>
                      <a:lnTo>
                        <a:pt x="764" y="1005"/>
                      </a:lnTo>
                      <a:lnTo>
                        <a:pt x="774" y="962"/>
                      </a:lnTo>
                      <a:lnTo>
                        <a:pt x="782" y="913"/>
                      </a:lnTo>
                      <a:lnTo>
                        <a:pt x="786" y="852"/>
                      </a:lnTo>
                      <a:lnTo>
                        <a:pt x="785" y="790"/>
                      </a:lnTo>
                      <a:lnTo>
                        <a:pt x="777" y="733"/>
                      </a:lnTo>
                      <a:lnTo>
                        <a:pt x="769" y="674"/>
                      </a:lnTo>
                      <a:lnTo>
                        <a:pt x="759" y="625"/>
                      </a:lnTo>
                      <a:lnTo>
                        <a:pt x="748" y="578"/>
                      </a:lnTo>
                      <a:lnTo>
                        <a:pt x="731" y="531"/>
                      </a:lnTo>
                      <a:lnTo>
                        <a:pt x="704" y="472"/>
                      </a:lnTo>
                      <a:lnTo>
                        <a:pt x="685" y="432"/>
                      </a:lnTo>
                      <a:lnTo>
                        <a:pt x="658" y="376"/>
                      </a:lnTo>
                      <a:lnTo>
                        <a:pt x="634" y="312"/>
                      </a:lnTo>
                      <a:lnTo>
                        <a:pt x="616" y="253"/>
                      </a:lnTo>
                      <a:lnTo>
                        <a:pt x="605" y="213"/>
                      </a:lnTo>
                      <a:lnTo>
                        <a:pt x="597" y="167"/>
                      </a:lnTo>
                      <a:lnTo>
                        <a:pt x="594" y="121"/>
                      </a:lnTo>
                      <a:lnTo>
                        <a:pt x="594" y="83"/>
                      </a:lnTo>
                      <a:lnTo>
                        <a:pt x="594" y="47"/>
                      </a:lnTo>
                      <a:lnTo>
                        <a:pt x="596" y="0"/>
                      </a:lnTo>
                      <a:lnTo>
                        <a:pt x="582" y="64"/>
                      </a:lnTo>
                      <a:lnTo>
                        <a:pt x="571" y="119"/>
                      </a:lnTo>
                      <a:lnTo>
                        <a:pt x="565" y="166"/>
                      </a:lnTo>
                      <a:lnTo>
                        <a:pt x="564" y="213"/>
                      </a:lnTo>
                      <a:lnTo>
                        <a:pt x="569" y="271"/>
                      </a:lnTo>
                      <a:lnTo>
                        <a:pt x="581" y="318"/>
                      </a:lnTo>
                      <a:lnTo>
                        <a:pt x="593" y="361"/>
                      </a:lnTo>
                      <a:lnTo>
                        <a:pt x="607" y="400"/>
                      </a:lnTo>
                      <a:lnTo>
                        <a:pt x="617" y="450"/>
                      </a:lnTo>
                      <a:lnTo>
                        <a:pt x="622" y="502"/>
                      </a:lnTo>
                      <a:lnTo>
                        <a:pt x="625" y="554"/>
                      </a:lnTo>
                      <a:lnTo>
                        <a:pt x="628" y="607"/>
                      </a:lnTo>
                      <a:lnTo>
                        <a:pt x="628" y="659"/>
                      </a:lnTo>
                      <a:lnTo>
                        <a:pt x="621" y="739"/>
                      </a:lnTo>
                      <a:lnTo>
                        <a:pt x="609" y="790"/>
                      </a:lnTo>
                      <a:lnTo>
                        <a:pt x="576" y="862"/>
                      </a:lnTo>
                      <a:lnTo>
                        <a:pt x="551" y="934"/>
                      </a:lnTo>
                      <a:lnTo>
                        <a:pt x="531" y="1006"/>
                      </a:lnTo>
                      <a:lnTo>
                        <a:pt x="516" y="966"/>
                      </a:lnTo>
                      <a:lnTo>
                        <a:pt x="505" y="922"/>
                      </a:lnTo>
                      <a:lnTo>
                        <a:pt x="498" y="877"/>
                      </a:lnTo>
                      <a:lnTo>
                        <a:pt x="494" y="804"/>
                      </a:lnTo>
                      <a:lnTo>
                        <a:pt x="507" y="680"/>
                      </a:lnTo>
                      <a:lnTo>
                        <a:pt x="511" y="644"/>
                      </a:lnTo>
                      <a:lnTo>
                        <a:pt x="512" y="601"/>
                      </a:lnTo>
                      <a:lnTo>
                        <a:pt x="512" y="560"/>
                      </a:lnTo>
                      <a:lnTo>
                        <a:pt x="507" y="504"/>
                      </a:lnTo>
                      <a:lnTo>
                        <a:pt x="498" y="451"/>
                      </a:lnTo>
                      <a:lnTo>
                        <a:pt x="483" y="400"/>
                      </a:lnTo>
                      <a:lnTo>
                        <a:pt x="456" y="330"/>
                      </a:lnTo>
                      <a:lnTo>
                        <a:pt x="470" y="416"/>
                      </a:lnTo>
                      <a:lnTo>
                        <a:pt x="480" y="487"/>
                      </a:lnTo>
                      <a:lnTo>
                        <a:pt x="480" y="546"/>
                      </a:lnTo>
                      <a:lnTo>
                        <a:pt x="475" y="597"/>
                      </a:lnTo>
                      <a:lnTo>
                        <a:pt x="465" y="643"/>
                      </a:lnTo>
                      <a:lnTo>
                        <a:pt x="450" y="698"/>
                      </a:lnTo>
                      <a:lnTo>
                        <a:pt x="409" y="818"/>
                      </a:lnTo>
                      <a:lnTo>
                        <a:pt x="406" y="743"/>
                      </a:lnTo>
                      <a:lnTo>
                        <a:pt x="410" y="678"/>
                      </a:lnTo>
                      <a:lnTo>
                        <a:pt x="414" y="619"/>
                      </a:lnTo>
                      <a:lnTo>
                        <a:pt x="389" y="679"/>
                      </a:lnTo>
                      <a:lnTo>
                        <a:pt x="375" y="731"/>
                      </a:lnTo>
                      <a:lnTo>
                        <a:pt x="365" y="788"/>
                      </a:lnTo>
                      <a:lnTo>
                        <a:pt x="357" y="853"/>
                      </a:lnTo>
                      <a:lnTo>
                        <a:pt x="360" y="935"/>
                      </a:lnTo>
                      <a:lnTo>
                        <a:pt x="371" y="1014"/>
                      </a:lnTo>
                      <a:lnTo>
                        <a:pt x="387" y="1079"/>
                      </a:lnTo>
                      <a:lnTo>
                        <a:pt x="412" y="1161"/>
                      </a:lnTo>
                      <a:lnTo>
                        <a:pt x="451" y="1265"/>
                      </a:lnTo>
                      <a:lnTo>
                        <a:pt x="389" y="1143"/>
                      </a:lnTo>
                      <a:lnTo>
                        <a:pt x="375" y="1111"/>
                      </a:lnTo>
                      <a:lnTo>
                        <a:pt x="347" y="1063"/>
                      </a:lnTo>
                      <a:lnTo>
                        <a:pt x="312" y="1014"/>
                      </a:lnTo>
                      <a:lnTo>
                        <a:pt x="258" y="955"/>
                      </a:lnTo>
                      <a:lnTo>
                        <a:pt x="291" y="1022"/>
                      </a:lnTo>
                      <a:lnTo>
                        <a:pt x="309" y="1061"/>
                      </a:lnTo>
                      <a:lnTo>
                        <a:pt x="327" y="1101"/>
                      </a:lnTo>
                      <a:lnTo>
                        <a:pt x="359" y="1188"/>
                      </a:lnTo>
                      <a:lnTo>
                        <a:pt x="384" y="1258"/>
                      </a:lnTo>
                      <a:lnTo>
                        <a:pt x="419" y="1375"/>
                      </a:lnTo>
                      <a:lnTo>
                        <a:pt x="376" y="1354"/>
                      </a:lnTo>
                      <a:lnTo>
                        <a:pt x="336" y="1320"/>
                      </a:lnTo>
                      <a:lnTo>
                        <a:pt x="296" y="1274"/>
                      </a:lnTo>
                      <a:lnTo>
                        <a:pt x="261" y="1229"/>
                      </a:lnTo>
                      <a:lnTo>
                        <a:pt x="215" y="1175"/>
                      </a:lnTo>
                      <a:lnTo>
                        <a:pt x="181" y="1142"/>
                      </a:lnTo>
                      <a:lnTo>
                        <a:pt x="152" y="1116"/>
                      </a:lnTo>
                      <a:lnTo>
                        <a:pt x="123" y="1096"/>
                      </a:lnTo>
                      <a:lnTo>
                        <a:pt x="92" y="1087"/>
                      </a:lnTo>
                      <a:lnTo>
                        <a:pt x="61" y="1079"/>
                      </a:lnTo>
                      <a:lnTo>
                        <a:pt x="0" y="1068"/>
                      </a:lnTo>
                      <a:lnTo>
                        <a:pt x="55" y="1092"/>
                      </a:lnTo>
                      <a:lnTo>
                        <a:pt x="105" y="1123"/>
                      </a:lnTo>
                      <a:lnTo>
                        <a:pt x="140" y="1155"/>
                      </a:lnTo>
                      <a:lnTo>
                        <a:pt x="163" y="1179"/>
                      </a:lnTo>
                      <a:lnTo>
                        <a:pt x="202" y="1241"/>
                      </a:lnTo>
                      <a:lnTo>
                        <a:pt x="239" y="1306"/>
                      </a:lnTo>
                      <a:lnTo>
                        <a:pt x="285" y="1381"/>
                      </a:lnTo>
                      <a:lnTo>
                        <a:pt x="322" y="1413"/>
                      </a:lnTo>
                      <a:lnTo>
                        <a:pt x="371" y="1449"/>
                      </a:lnTo>
                      <a:lnTo>
                        <a:pt x="453" y="1496"/>
                      </a:lnTo>
                      <a:lnTo>
                        <a:pt x="524" y="1513"/>
                      </a:lnTo>
                      <a:lnTo>
                        <a:pt x="610" y="1500"/>
                      </a:lnTo>
                      <a:close/>
                    </a:path>
                  </a:pathLst>
                </a:custGeom>
                <a:solidFill>
                  <a:srgbClr val="FF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1452" name="Freeform 49">
                  <a:extLst>
                    <a:ext uri="{FF2B5EF4-FFF2-40B4-BE49-F238E27FC236}">
                      <a16:creationId xmlns:a16="http://schemas.microsoft.com/office/drawing/2014/main" id="{60CCC0B0-90B4-4893-B089-6322CD32A7E5}"/>
                    </a:ext>
                  </a:extLst>
                </p:cNvPr>
                <p:cNvSpPr>
                  <a:spLocks/>
                </p:cNvSpPr>
                <p:nvPr/>
              </p:nvSpPr>
              <p:spPr bwMode="auto">
                <a:xfrm>
                  <a:off x="1109" y="1437"/>
                  <a:ext cx="318" cy="764"/>
                </a:xfrm>
                <a:custGeom>
                  <a:avLst/>
                  <a:gdLst>
                    <a:gd name="T0" fmla="*/ 0 w 953"/>
                    <a:gd name="T1" fmla="*/ 1 h 1527"/>
                    <a:gd name="T2" fmla="*/ 0 w 953"/>
                    <a:gd name="T3" fmla="*/ 1 h 1527"/>
                    <a:gd name="T4" fmla="*/ 0 w 953"/>
                    <a:gd name="T5" fmla="*/ 1 h 1527"/>
                    <a:gd name="T6" fmla="*/ 0 w 953"/>
                    <a:gd name="T7" fmla="*/ 1 h 1527"/>
                    <a:gd name="T8" fmla="*/ 0 w 953"/>
                    <a:gd name="T9" fmla="*/ 1 h 1527"/>
                    <a:gd name="T10" fmla="*/ 0 w 953"/>
                    <a:gd name="T11" fmla="*/ 1 h 1527"/>
                    <a:gd name="T12" fmla="*/ 0 w 953"/>
                    <a:gd name="T13" fmla="*/ 1 h 1527"/>
                    <a:gd name="T14" fmla="*/ 0 w 953"/>
                    <a:gd name="T15" fmla="*/ 1 h 1527"/>
                    <a:gd name="T16" fmla="*/ 0 w 953"/>
                    <a:gd name="T17" fmla="*/ 1 h 1527"/>
                    <a:gd name="T18" fmla="*/ 0 w 953"/>
                    <a:gd name="T19" fmla="*/ 1 h 1527"/>
                    <a:gd name="T20" fmla="*/ 0 w 953"/>
                    <a:gd name="T21" fmla="*/ 1 h 1527"/>
                    <a:gd name="T22" fmla="*/ 0 w 953"/>
                    <a:gd name="T23" fmla="*/ 1 h 1527"/>
                    <a:gd name="T24" fmla="*/ 0 w 953"/>
                    <a:gd name="T25" fmla="*/ 1 h 1527"/>
                    <a:gd name="T26" fmla="*/ 0 w 953"/>
                    <a:gd name="T27" fmla="*/ 1 h 1527"/>
                    <a:gd name="T28" fmla="*/ 0 w 953"/>
                    <a:gd name="T29" fmla="*/ 1 h 1527"/>
                    <a:gd name="T30" fmla="*/ 0 w 953"/>
                    <a:gd name="T31" fmla="*/ 1 h 1527"/>
                    <a:gd name="T32" fmla="*/ 0 w 953"/>
                    <a:gd name="T33" fmla="*/ 1 h 1527"/>
                    <a:gd name="T34" fmla="*/ 0 w 953"/>
                    <a:gd name="T35" fmla="*/ 1 h 1527"/>
                    <a:gd name="T36" fmla="*/ 0 w 953"/>
                    <a:gd name="T37" fmla="*/ 1 h 1527"/>
                    <a:gd name="T38" fmla="*/ 0 w 953"/>
                    <a:gd name="T39" fmla="*/ 1 h 1527"/>
                    <a:gd name="T40" fmla="*/ 0 w 953"/>
                    <a:gd name="T41" fmla="*/ 1 h 1527"/>
                    <a:gd name="T42" fmla="*/ 0 w 953"/>
                    <a:gd name="T43" fmla="*/ 1 h 1527"/>
                    <a:gd name="T44" fmla="*/ 0 w 953"/>
                    <a:gd name="T45" fmla="*/ 1 h 1527"/>
                    <a:gd name="T46" fmla="*/ 0 w 953"/>
                    <a:gd name="T47" fmla="*/ 1 h 1527"/>
                    <a:gd name="T48" fmla="*/ 0 w 953"/>
                    <a:gd name="T49" fmla="*/ 1 h 1527"/>
                    <a:gd name="T50" fmla="*/ 0 w 953"/>
                    <a:gd name="T51" fmla="*/ 1 h 1527"/>
                    <a:gd name="T52" fmla="*/ 0 w 953"/>
                    <a:gd name="T53" fmla="*/ 1 h 1527"/>
                    <a:gd name="T54" fmla="*/ 0 w 953"/>
                    <a:gd name="T55" fmla="*/ 1 h 1527"/>
                    <a:gd name="T56" fmla="*/ 0 w 953"/>
                    <a:gd name="T57" fmla="*/ 1 h 1527"/>
                    <a:gd name="T58" fmla="*/ 0 w 953"/>
                    <a:gd name="T59" fmla="*/ 1 h 1527"/>
                    <a:gd name="T60" fmla="*/ 0 w 953"/>
                    <a:gd name="T61" fmla="*/ 1 h 1527"/>
                    <a:gd name="T62" fmla="*/ 0 w 953"/>
                    <a:gd name="T63" fmla="*/ 1 h 1527"/>
                    <a:gd name="T64" fmla="*/ 0 w 953"/>
                    <a:gd name="T65" fmla="*/ 1 h 1527"/>
                    <a:gd name="T66" fmla="*/ 0 w 953"/>
                    <a:gd name="T67" fmla="*/ 1 h 1527"/>
                    <a:gd name="T68" fmla="*/ 0 w 953"/>
                    <a:gd name="T69" fmla="*/ 1 h 1527"/>
                    <a:gd name="T70" fmla="*/ 0 w 953"/>
                    <a:gd name="T71" fmla="*/ 1 h 1527"/>
                    <a:gd name="T72" fmla="*/ 0 w 953"/>
                    <a:gd name="T73" fmla="*/ 1 h 1527"/>
                    <a:gd name="T74" fmla="*/ 0 w 953"/>
                    <a:gd name="T75" fmla="*/ 1 h 1527"/>
                    <a:gd name="T76" fmla="*/ 0 w 953"/>
                    <a:gd name="T77" fmla="*/ 1 h 1527"/>
                    <a:gd name="T78" fmla="*/ 0 w 953"/>
                    <a:gd name="T79" fmla="*/ 1 h 1527"/>
                    <a:gd name="T80" fmla="*/ 0 w 953"/>
                    <a:gd name="T81" fmla="*/ 1 h 1527"/>
                    <a:gd name="T82" fmla="*/ 0 w 953"/>
                    <a:gd name="T83" fmla="*/ 1 h 1527"/>
                    <a:gd name="T84" fmla="*/ 0 w 953"/>
                    <a:gd name="T85" fmla="*/ 1 h 1527"/>
                    <a:gd name="T86" fmla="*/ 0 w 953"/>
                    <a:gd name="T87" fmla="*/ 1 h 152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53"/>
                    <a:gd name="T133" fmla="*/ 0 h 1527"/>
                    <a:gd name="T134" fmla="*/ 953 w 953"/>
                    <a:gd name="T135" fmla="*/ 1527 h 152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53" h="1527">
                      <a:moveTo>
                        <a:pt x="594" y="1514"/>
                      </a:moveTo>
                      <a:lnTo>
                        <a:pt x="633" y="1504"/>
                      </a:lnTo>
                      <a:lnTo>
                        <a:pt x="696" y="1481"/>
                      </a:lnTo>
                      <a:lnTo>
                        <a:pt x="739" y="1445"/>
                      </a:lnTo>
                      <a:lnTo>
                        <a:pt x="766" y="1404"/>
                      </a:lnTo>
                      <a:lnTo>
                        <a:pt x="787" y="1362"/>
                      </a:lnTo>
                      <a:lnTo>
                        <a:pt x="802" y="1321"/>
                      </a:lnTo>
                      <a:lnTo>
                        <a:pt x="815" y="1268"/>
                      </a:lnTo>
                      <a:lnTo>
                        <a:pt x="825" y="1200"/>
                      </a:lnTo>
                      <a:lnTo>
                        <a:pt x="830" y="1124"/>
                      </a:lnTo>
                      <a:lnTo>
                        <a:pt x="831" y="1073"/>
                      </a:lnTo>
                      <a:lnTo>
                        <a:pt x="837" y="1032"/>
                      </a:lnTo>
                      <a:lnTo>
                        <a:pt x="843" y="1005"/>
                      </a:lnTo>
                      <a:lnTo>
                        <a:pt x="855" y="973"/>
                      </a:lnTo>
                      <a:lnTo>
                        <a:pt x="868" y="936"/>
                      </a:lnTo>
                      <a:lnTo>
                        <a:pt x="881" y="909"/>
                      </a:lnTo>
                      <a:lnTo>
                        <a:pt x="896" y="884"/>
                      </a:lnTo>
                      <a:lnTo>
                        <a:pt x="908" y="867"/>
                      </a:lnTo>
                      <a:lnTo>
                        <a:pt x="920" y="849"/>
                      </a:lnTo>
                      <a:lnTo>
                        <a:pt x="953" y="815"/>
                      </a:lnTo>
                      <a:lnTo>
                        <a:pt x="917" y="831"/>
                      </a:lnTo>
                      <a:lnTo>
                        <a:pt x="886" y="851"/>
                      </a:lnTo>
                      <a:lnTo>
                        <a:pt x="855" y="874"/>
                      </a:lnTo>
                      <a:lnTo>
                        <a:pt x="831" y="895"/>
                      </a:lnTo>
                      <a:lnTo>
                        <a:pt x="807" y="922"/>
                      </a:lnTo>
                      <a:lnTo>
                        <a:pt x="788" y="954"/>
                      </a:lnTo>
                      <a:lnTo>
                        <a:pt x="764" y="996"/>
                      </a:lnTo>
                      <a:lnTo>
                        <a:pt x="746" y="1030"/>
                      </a:lnTo>
                      <a:lnTo>
                        <a:pt x="729" y="1064"/>
                      </a:lnTo>
                      <a:lnTo>
                        <a:pt x="745" y="1014"/>
                      </a:lnTo>
                      <a:lnTo>
                        <a:pt x="755" y="971"/>
                      </a:lnTo>
                      <a:lnTo>
                        <a:pt x="763" y="922"/>
                      </a:lnTo>
                      <a:lnTo>
                        <a:pt x="766" y="861"/>
                      </a:lnTo>
                      <a:lnTo>
                        <a:pt x="765" y="797"/>
                      </a:lnTo>
                      <a:lnTo>
                        <a:pt x="758" y="739"/>
                      </a:lnTo>
                      <a:lnTo>
                        <a:pt x="751" y="682"/>
                      </a:lnTo>
                      <a:lnTo>
                        <a:pt x="740" y="632"/>
                      </a:lnTo>
                      <a:lnTo>
                        <a:pt x="729" y="585"/>
                      </a:lnTo>
                      <a:lnTo>
                        <a:pt x="713" y="536"/>
                      </a:lnTo>
                      <a:lnTo>
                        <a:pt x="686" y="476"/>
                      </a:lnTo>
                      <a:lnTo>
                        <a:pt x="668" y="437"/>
                      </a:lnTo>
                      <a:lnTo>
                        <a:pt x="642" y="379"/>
                      </a:lnTo>
                      <a:lnTo>
                        <a:pt x="618" y="315"/>
                      </a:lnTo>
                      <a:lnTo>
                        <a:pt x="600" y="256"/>
                      </a:lnTo>
                      <a:lnTo>
                        <a:pt x="590" y="215"/>
                      </a:lnTo>
                      <a:lnTo>
                        <a:pt x="582" y="169"/>
                      </a:lnTo>
                      <a:lnTo>
                        <a:pt x="579" y="123"/>
                      </a:lnTo>
                      <a:lnTo>
                        <a:pt x="579" y="83"/>
                      </a:lnTo>
                      <a:lnTo>
                        <a:pt x="580" y="49"/>
                      </a:lnTo>
                      <a:lnTo>
                        <a:pt x="581" y="0"/>
                      </a:lnTo>
                      <a:lnTo>
                        <a:pt x="567" y="65"/>
                      </a:lnTo>
                      <a:lnTo>
                        <a:pt x="556" y="119"/>
                      </a:lnTo>
                      <a:lnTo>
                        <a:pt x="551" y="168"/>
                      </a:lnTo>
                      <a:lnTo>
                        <a:pt x="550" y="215"/>
                      </a:lnTo>
                      <a:lnTo>
                        <a:pt x="554" y="274"/>
                      </a:lnTo>
                      <a:lnTo>
                        <a:pt x="566" y="321"/>
                      </a:lnTo>
                      <a:lnTo>
                        <a:pt x="578" y="365"/>
                      </a:lnTo>
                      <a:lnTo>
                        <a:pt x="592" y="404"/>
                      </a:lnTo>
                      <a:lnTo>
                        <a:pt x="602" y="455"/>
                      </a:lnTo>
                      <a:lnTo>
                        <a:pt x="607" y="507"/>
                      </a:lnTo>
                      <a:lnTo>
                        <a:pt x="609" y="559"/>
                      </a:lnTo>
                      <a:lnTo>
                        <a:pt x="613" y="614"/>
                      </a:lnTo>
                      <a:lnTo>
                        <a:pt x="613" y="665"/>
                      </a:lnTo>
                      <a:lnTo>
                        <a:pt x="605" y="746"/>
                      </a:lnTo>
                      <a:lnTo>
                        <a:pt x="594" y="797"/>
                      </a:lnTo>
                      <a:lnTo>
                        <a:pt x="563" y="870"/>
                      </a:lnTo>
                      <a:lnTo>
                        <a:pt x="538" y="943"/>
                      </a:lnTo>
                      <a:lnTo>
                        <a:pt x="517" y="1017"/>
                      </a:lnTo>
                      <a:lnTo>
                        <a:pt x="502" y="975"/>
                      </a:lnTo>
                      <a:lnTo>
                        <a:pt x="492" y="930"/>
                      </a:lnTo>
                      <a:lnTo>
                        <a:pt x="486" y="885"/>
                      </a:lnTo>
                      <a:lnTo>
                        <a:pt x="483" y="812"/>
                      </a:lnTo>
                      <a:lnTo>
                        <a:pt x="494" y="687"/>
                      </a:lnTo>
                      <a:lnTo>
                        <a:pt x="498" y="650"/>
                      </a:lnTo>
                      <a:lnTo>
                        <a:pt x="499" y="606"/>
                      </a:lnTo>
                      <a:lnTo>
                        <a:pt x="499" y="565"/>
                      </a:lnTo>
                      <a:lnTo>
                        <a:pt x="494" y="509"/>
                      </a:lnTo>
                      <a:lnTo>
                        <a:pt x="486" y="455"/>
                      </a:lnTo>
                      <a:lnTo>
                        <a:pt x="471" y="404"/>
                      </a:lnTo>
                      <a:lnTo>
                        <a:pt x="444" y="334"/>
                      </a:lnTo>
                      <a:lnTo>
                        <a:pt x="459" y="420"/>
                      </a:lnTo>
                      <a:lnTo>
                        <a:pt x="467" y="491"/>
                      </a:lnTo>
                      <a:lnTo>
                        <a:pt x="467" y="551"/>
                      </a:lnTo>
                      <a:lnTo>
                        <a:pt x="462" y="602"/>
                      </a:lnTo>
                      <a:lnTo>
                        <a:pt x="452" y="650"/>
                      </a:lnTo>
                      <a:lnTo>
                        <a:pt x="437" y="705"/>
                      </a:lnTo>
                      <a:lnTo>
                        <a:pt x="397" y="826"/>
                      </a:lnTo>
                      <a:lnTo>
                        <a:pt x="395" y="750"/>
                      </a:lnTo>
                      <a:lnTo>
                        <a:pt x="398" y="684"/>
                      </a:lnTo>
                      <a:lnTo>
                        <a:pt x="402" y="624"/>
                      </a:lnTo>
                      <a:lnTo>
                        <a:pt x="379" y="686"/>
                      </a:lnTo>
                      <a:lnTo>
                        <a:pt x="365" y="738"/>
                      </a:lnTo>
                      <a:lnTo>
                        <a:pt x="356" y="796"/>
                      </a:lnTo>
                      <a:lnTo>
                        <a:pt x="347" y="861"/>
                      </a:lnTo>
                      <a:lnTo>
                        <a:pt x="351" y="944"/>
                      </a:lnTo>
                      <a:lnTo>
                        <a:pt x="360" y="1025"/>
                      </a:lnTo>
                      <a:lnTo>
                        <a:pt x="376" y="1090"/>
                      </a:lnTo>
                      <a:lnTo>
                        <a:pt x="401" y="1173"/>
                      </a:lnTo>
                      <a:lnTo>
                        <a:pt x="439" y="1277"/>
                      </a:lnTo>
                      <a:lnTo>
                        <a:pt x="379" y="1155"/>
                      </a:lnTo>
                      <a:lnTo>
                        <a:pt x="364" y="1123"/>
                      </a:lnTo>
                      <a:lnTo>
                        <a:pt x="337" y="1073"/>
                      </a:lnTo>
                      <a:lnTo>
                        <a:pt x="304" y="1025"/>
                      </a:lnTo>
                      <a:lnTo>
                        <a:pt x="278" y="986"/>
                      </a:lnTo>
                      <a:lnTo>
                        <a:pt x="236" y="939"/>
                      </a:lnTo>
                      <a:lnTo>
                        <a:pt x="282" y="1031"/>
                      </a:lnTo>
                      <a:lnTo>
                        <a:pt x="301" y="1072"/>
                      </a:lnTo>
                      <a:lnTo>
                        <a:pt x="317" y="1112"/>
                      </a:lnTo>
                      <a:lnTo>
                        <a:pt x="349" y="1200"/>
                      </a:lnTo>
                      <a:lnTo>
                        <a:pt x="373" y="1270"/>
                      </a:lnTo>
                      <a:lnTo>
                        <a:pt x="409" y="1388"/>
                      </a:lnTo>
                      <a:lnTo>
                        <a:pt x="366" y="1367"/>
                      </a:lnTo>
                      <a:lnTo>
                        <a:pt x="328" y="1333"/>
                      </a:lnTo>
                      <a:lnTo>
                        <a:pt x="287" y="1287"/>
                      </a:lnTo>
                      <a:lnTo>
                        <a:pt x="253" y="1241"/>
                      </a:lnTo>
                      <a:lnTo>
                        <a:pt x="208" y="1187"/>
                      </a:lnTo>
                      <a:lnTo>
                        <a:pt x="175" y="1154"/>
                      </a:lnTo>
                      <a:lnTo>
                        <a:pt x="148" y="1124"/>
                      </a:lnTo>
                      <a:lnTo>
                        <a:pt x="120" y="1100"/>
                      </a:lnTo>
                      <a:lnTo>
                        <a:pt x="96" y="1087"/>
                      </a:lnTo>
                      <a:lnTo>
                        <a:pt x="59" y="1074"/>
                      </a:lnTo>
                      <a:lnTo>
                        <a:pt x="0" y="1059"/>
                      </a:lnTo>
                      <a:lnTo>
                        <a:pt x="58" y="1096"/>
                      </a:lnTo>
                      <a:lnTo>
                        <a:pt x="101" y="1128"/>
                      </a:lnTo>
                      <a:lnTo>
                        <a:pt x="134" y="1165"/>
                      </a:lnTo>
                      <a:lnTo>
                        <a:pt x="157" y="1190"/>
                      </a:lnTo>
                      <a:lnTo>
                        <a:pt x="196" y="1252"/>
                      </a:lnTo>
                      <a:lnTo>
                        <a:pt x="231" y="1319"/>
                      </a:lnTo>
                      <a:lnTo>
                        <a:pt x="278" y="1394"/>
                      </a:lnTo>
                      <a:lnTo>
                        <a:pt x="312" y="1427"/>
                      </a:lnTo>
                      <a:lnTo>
                        <a:pt x="360" y="1463"/>
                      </a:lnTo>
                      <a:lnTo>
                        <a:pt x="441" y="1511"/>
                      </a:lnTo>
                      <a:lnTo>
                        <a:pt x="511" y="1527"/>
                      </a:lnTo>
                      <a:lnTo>
                        <a:pt x="594" y="151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grpSp>
        </p:grpSp>
        <p:grpSp>
          <p:nvGrpSpPr>
            <p:cNvPr id="271438" name="Group 50">
              <a:extLst>
                <a:ext uri="{FF2B5EF4-FFF2-40B4-BE49-F238E27FC236}">
                  <a16:creationId xmlns:a16="http://schemas.microsoft.com/office/drawing/2014/main" id="{ECEC657E-D0C8-423E-B3B5-8B13E20B5277}"/>
                </a:ext>
              </a:extLst>
            </p:cNvPr>
            <p:cNvGrpSpPr>
              <a:grpSpLocks/>
            </p:cNvGrpSpPr>
            <p:nvPr/>
          </p:nvGrpSpPr>
          <p:grpSpPr bwMode="auto">
            <a:xfrm>
              <a:off x="1123" y="1687"/>
              <a:ext cx="275" cy="761"/>
              <a:chOff x="1123" y="1687"/>
              <a:chExt cx="275" cy="761"/>
            </a:xfrm>
          </p:grpSpPr>
          <p:sp>
            <p:nvSpPr>
              <p:cNvPr id="271439" name="Freeform 51">
                <a:extLst>
                  <a:ext uri="{FF2B5EF4-FFF2-40B4-BE49-F238E27FC236}">
                    <a16:creationId xmlns:a16="http://schemas.microsoft.com/office/drawing/2014/main" id="{EE1329E4-3289-41A6-9E62-B9A40F090C34}"/>
                  </a:ext>
                </a:extLst>
              </p:cNvPr>
              <p:cNvSpPr>
                <a:spLocks/>
              </p:cNvSpPr>
              <p:nvPr/>
            </p:nvSpPr>
            <p:spPr bwMode="auto">
              <a:xfrm>
                <a:off x="1210" y="1687"/>
                <a:ext cx="188" cy="542"/>
              </a:xfrm>
              <a:custGeom>
                <a:avLst/>
                <a:gdLst>
                  <a:gd name="T0" fmla="*/ 0 w 565"/>
                  <a:gd name="T1" fmla="*/ 0 h 1085"/>
                  <a:gd name="T2" fmla="*/ 0 w 565"/>
                  <a:gd name="T3" fmla="*/ 0 h 1085"/>
                  <a:gd name="T4" fmla="*/ 0 w 565"/>
                  <a:gd name="T5" fmla="*/ 0 h 1085"/>
                  <a:gd name="T6" fmla="*/ 0 w 565"/>
                  <a:gd name="T7" fmla="*/ 0 h 1085"/>
                  <a:gd name="T8" fmla="*/ 0 w 565"/>
                  <a:gd name="T9" fmla="*/ 0 h 1085"/>
                  <a:gd name="T10" fmla="*/ 0 w 565"/>
                  <a:gd name="T11" fmla="*/ 0 h 1085"/>
                  <a:gd name="T12" fmla="*/ 0 w 565"/>
                  <a:gd name="T13" fmla="*/ 0 h 1085"/>
                  <a:gd name="T14" fmla="*/ 0 w 565"/>
                  <a:gd name="T15" fmla="*/ 0 h 1085"/>
                  <a:gd name="T16" fmla="*/ 0 w 565"/>
                  <a:gd name="T17" fmla="*/ 0 h 1085"/>
                  <a:gd name="T18" fmla="*/ 0 w 565"/>
                  <a:gd name="T19" fmla="*/ 0 h 1085"/>
                  <a:gd name="T20" fmla="*/ 0 w 565"/>
                  <a:gd name="T21" fmla="*/ 0 h 1085"/>
                  <a:gd name="T22" fmla="*/ 0 w 565"/>
                  <a:gd name="T23" fmla="*/ 0 h 1085"/>
                  <a:gd name="T24" fmla="*/ 0 w 565"/>
                  <a:gd name="T25" fmla="*/ 0 h 1085"/>
                  <a:gd name="T26" fmla="*/ 0 w 565"/>
                  <a:gd name="T27" fmla="*/ 0 h 1085"/>
                  <a:gd name="T28" fmla="*/ 0 w 565"/>
                  <a:gd name="T29" fmla="*/ 0 h 1085"/>
                  <a:gd name="T30" fmla="*/ 0 w 565"/>
                  <a:gd name="T31" fmla="*/ 0 h 1085"/>
                  <a:gd name="T32" fmla="*/ 0 w 565"/>
                  <a:gd name="T33" fmla="*/ 0 h 1085"/>
                  <a:gd name="T34" fmla="*/ 0 w 565"/>
                  <a:gd name="T35" fmla="*/ 0 h 1085"/>
                  <a:gd name="T36" fmla="*/ 0 w 565"/>
                  <a:gd name="T37" fmla="*/ 0 h 1085"/>
                  <a:gd name="T38" fmla="*/ 0 w 565"/>
                  <a:gd name="T39" fmla="*/ 0 h 1085"/>
                  <a:gd name="T40" fmla="*/ 0 w 565"/>
                  <a:gd name="T41" fmla="*/ 0 h 1085"/>
                  <a:gd name="T42" fmla="*/ 0 w 565"/>
                  <a:gd name="T43" fmla="*/ 0 h 1085"/>
                  <a:gd name="T44" fmla="*/ 0 w 565"/>
                  <a:gd name="T45" fmla="*/ 0 h 1085"/>
                  <a:gd name="T46" fmla="*/ 0 w 565"/>
                  <a:gd name="T47" fmla="*/ 0 h 1085"/>
                  <a:gd name="T48" fmla="*/ 0 w 565"/>
                  <a:gd name="T49" fmla="*/ 0 h 1085"/>
                  <a:gd name="T50" fmla="*/ 0 w 565"/>
                  <a:gd name="T51" fmla="*/ 0 h 1085"/>
                  <a:gd name="T52" fmla="*/ 0 w 565"/>
                  <a:gd name="T53" fmla="*/ 0 h 1085"/>
                  <a:gd name="T54" fmla="*/ 0 w 565"/>
                  <a:gd name="T55" fmla="*/ 0 h 1085"/>
                  <a:gd name="T56" fmla="*/ 0 w 565"/>
                  <a:gd name="T57" fmla="*/ 0 h 1085"/>
                  <a:gd name="T58" fmla="*/ 0 w 565"/>
                  <a:gd name="T59" fmla="*/ 0 h 1085"/>
                  <a:gd name="T60" fmla="*/ 0 w 565"/>
                  <a:gd name="T61" fmla="*/ 0 h 1085"/>
                  <a:gd name="T62" fmla="*/ 0 w 565"/>
                  <a:gd name="T63" fmla="*/ 0 h 1085"/>
                  <a:gd name="T64" fmla="*/ 0 w 565"/>
                  <a:gd name="T65" fmla="*/ 0 h 1085"/>
                  <a:gd name="T66" fmla="*/ 0 w 565"/>
                  <a:gd name="T67" fmla="*/ 0 h 1085"/>
                  <a:gd name="T68" fmla="*/ 0 w 565"/>
                  <a:gd name="T69" fmla="*/ 0 h 1085"/>
                  <a:gd name="T70" fmla="*/ 0 w 565"/>
                  <a:gd name="T71" fmla="*/ 0 h 1085"/>
                  <a:gd name="T72" fmla="*/ 0 w 565"/>
                  <a:gd name="T73" fmla="*/ 0 h 1085"/>
                  <a:gd name="T74" fmla="*/ 0 w 565"/>
                  <a:gd name="T75" fmla="*/ 0 h 1085"/>
                  <a:gd name="T76" fmla="*/ 0 w 565"/>
                  <a:gd name="T77" fmla="*/ 0 h 1085"/>
                  <a:gd name="T78" fmla="*/ 0 w 565"/>
                  <a:gd name="T79" fmla="*/ 0 h 1085"/>
                  <a:gd name="T80" fmla="*/ 0 w 565"/>
                  <a:gd name="T81" fmla="*/ 0 h 1085"/>
                  <a:gd name="T82" fmla="*/ 0 w 565"/>
                  <a:gd name="T83" fmla="*/ 0 h 1085"/>
                  <a:gd name="T84" fmla="*/ 0 w 565"/>
                  <a:gd name="T85" fmla="*/ 0 h 1085"/>
                  <a:gd name="T86" fmla="*/ 0 w 565"/>
                  <a:gd name="T87" fmla="*/ 0 h 1085"/>
                  <a:gd name="T88" fmla="*/ 0 w 565"/>
                  <a:gd name="T89" fmla="*/ 0 h 1085"/>
                  <a:gd name="T90" fmla="*/ 0 w 565"/>
                  <a:gd name="T91" fmla="*/ 0 h 1085"/>
                  <a:gd name="T92" fmla="*/ 0 w 565"/>
                  <a:gd name="T93" fmla="*/ 0 h 1085"/>
                  <a:gd name="T94" fmla="*/ 0 w 565"/>
                  <a:gd name="T95" fmla="*/ 0 h 1085"/>
                  <a:gd name="T96" fmla="*/ 0 w 565"/>
                  <a:gd name="T97" fmla="*/ 0 h 1085"/>
                  <a:gd name="T98" fmla="*/ 0 w 565"/>
                  <a:gd name="T99" fmla="*/ 0 h 1085"/>
                  <a:gd name="T100" fmla="*/ 0 w 565"/>
                  <a:gd name="T101" fmla="*/ 0 h 1085"/>
                  <a:gd name="T102" fmla="*/ 0 w 565"/>
                  <a:gd name="T103" fmla="*/ 0 h 1085"/>
                  <a:gd name="T104" fmla="*/ 0 w 565"/>
                  <a:gd name="T105" fmla="*/ 0 h 1085"/>
                  <a:gd name="T106" fmla="*/ 0 w 565"/>
                  <a:gd name="T107" fmla="*/ 0 h 1085"/>
                  <a:gd name="T108" fmla="*/ 0 w 565"/>
                  <a:gd name="T109" fmla="*/ 0 h 108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65"/>
                  <a:gd name="T166" fmla="*/ 0 h 1085"/>
                  <a:gd name="T167" fmla="*/ 565 w 565"/>
                  <a:gd name="T168" fmla="*/ 1085 h 108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65" h="1085">
                    <a:moveTo>
                      <a:pt x="0" y="614"/>
                    </a:moveTo>
                    <a:lnTo>
                      <a:pt x="26" y="641"/>
                    </a:lnTo>
                    <a:lnTo>
                      <a:pt x="37" y="670"/>
                    </a:lnTo>
                    <a:lnTo>
                      <a:pt x="50" y="714"/>
                    </a:lnTo>
                    <a:lnTo>
                      <a:pt x="66" y="760"/>
                    </a:lnTo>
                    <a:lnTo>
                      <a:pt x="66" y="792"/>
                    </a:lnTo>
                    <a:lnTo>
                      <a:pt x="65" y="833"/>
                    </a:lnTo>
                    <a:lnTo>
                      <a:pt x="61" y="867"/>
                    </a:lnTo>
                    <a:lnTo>
                      <a:pt x="58" y="902"/>
                    </a:lnTo>
                    <a:lnTo>
                      <a:pt x="58" y="935"/>
                    </a:lnTo>
                    <a:lnTo>
                      <a:pt x="62" y="966"/>
                    </a:lnTo>
                    <a:lnTo>
                      <a:pt x="69" y="998"/>
                    </a:lnTo>
                    <a:lnTo>
                      <a:pt x="82" y="1022"/>
                    </a:lnTo>
                    <a:lnTo>
                      <a:pt x="99" y="1044"/>
                    </a:lnTo>
                    <a:lnTo>
                      <a:pt x="119" y="1060"/>
                    </a:lnTo>
                    <a:lnTo>
                      <a:pt x="140" y="1072"/>
                    </a:lnTo>
                    <a:lnTo>
                      <a:pt x="164" y="1079"/>
                    </a:lnTo>
                    <a:lnTo>
                      <a:pt x="189" y="1085"/>
                    </a:lnTo>
                    <a:lnTo>
                      <a:pt x="216" y="1085"/>
                    </a:lnTo>
                    <a:lnTo>
                      <a:pt x="241" y="1081"/>
                    </a:lnTo>
                    <a:lnTo>
                      <a:pt x="267" y="1074"/>
                    </a:lnTo>
                    <a:lnTo>
                      <a:pt x="294" y="1067"/>
                    </a:lnTo>
                    <a:lnTo>
                      <a:pt x="320" y="1056"/>
                    </a:lnTo>
                    <a:lnTo>
                      <a:pt x="345" y="1041"/>
                    </a:lnTo>
                    <a:lnTo>
                      <a:pt x="362" y="1027"/>
                    </a:lnTo>
                    <a:lnTo>
                      <a:pt x="382" y="1009"/>
                    </a:lnTo>
                    <a:lnTo>
                      <a:pt x="401" y="990"/>
                    </a:lnTo>
                    <a:lnTo>
                      <a:pt x="413" y="969"/>
                    </a:lnTo>
                    <a:lnTo>
                      <a:pt x="425" y="948"/>
                    </a:lnTo>
                    <a:lnTo>
                      <a:pt x="437" y="920"/>
                    </a:lnTo>
                    <a:lnTo>
                      <a:pt x="445" y="895"/>
                    </a:lnTo>
                    <a:lnTo>
                      <a:pt x="455" y="871"/>
                    </a:lnTo>
                    <a:lnTo>
                      <a:pt x="465" y="850"/>
                    </a:lnTo>
                    <a:lnTo>
                      <a:pt x="487" y="820"/>
                    </a:lnTo>
                    <a:lnTo>
                      <a:pt x="499" y="808"/>
                    </a:lnTo>
                    <a:lnTo>
                      <a:pt x="516" y="790"/>
                    </a:lnTo>
                    <a:lnTo>
                      <a:pt x="565" y="766"/>
                    </a:lnTo>
                    <a:lnTo>
                      <a:pt x="526" y="769"/>
                    </a:lnTo>
                    <a:lnTo>
                      <a:pt x="501" y="776"/>
                    </a:lnTo>
                    <a:lnTo>
                      <a:pt x="483" y="781"/>
                    </a:lnTo>
                    <a:lnTo>
                      <a:pt x="461" y="797"/>
                    </a:lnTo>
                    <a:lnTo>
                      <a:pt x="454" y="804"/>
                    </a:lnTo>
                    <a:lnTo>
                      <a:pt x="438" y="824"/>
                    </a:lnTo>
                    <a:lnTo>
                      <a:pt x="425" y="845"/>
                    </a:lnTo>
                    <a:lnTo>
                      <a:pt x="394" y="905"/>
                    </a:lnTo>
                    <a:lnTo>
                      <a:pt x="373" y="928"/>
                    </a:lnTo>
                    <a:lnTo>
                      <a:pt x="351" y="946"/>
                    </a:lnTo>
                    <a:lnTo>
                      <a:pt x="324" y="967"/>
                    </a:lnTo>
                    <a:lnTo>
                      <a:pt x="297" y="980"/>
                    </a:lnTo>
                    <a:lnTo>
                      <a:pt x="316" y="949"/>
                    </a:lnTo>
                    <a:lnTo>
                      <a:pt x="330" y="923"/>
                    </a:lnTo>
                    <a:lnTo>
                      <a:pt x="348" y="891"/>
                    </a:lnTo>
                    <a:lnTo>
                      <a:pt x="358" y="849"/>
                    </a:lnTo>
                    <a:lnTo>
                      <a:pt x="378" y="781"/>
                    </a:lnTo>
                    <a:lnTo>
                      <a:pt x="423" y="696"/>
                    </a:lnTo>
                    <a:lnTo>
                      <a:pt x="372" y="756"/>
                    </a:lnTo>
                    <a:lnTo>
                      <a:pt x="357" y="775"/>
                    </a:lnTo>
                    <a:lnTo>
                      <a:pt x="327" y="847"/>
                    </a:lnTo>
                    <a:lnTo>
                      <a:pt x="350" y="732"/>
                    </a:lnTo>
                    <a:lnTo>
                      <a:pt x="359" y="666"/>
                    </a:lnTo>
                    <a:lnTo>
                      <a:pt x="360" y="614"/>
                    </a:lnTo>
                    <a:lnTo>
                      <a:pt x="357" y="575"/>
                    </a:lnTo>
                    <a:lnTo>
                      <a:pt x="349" y="542"/>
                    </a:lnTo>
                    <a:lnTo>
                      <a:pt x="339" y="504"/>
                    </a:lnTo>
                    <a:lnTo>
                      <a:pt x="325" y="462"/>
                    </a:lnTo>
                    <a:lnTo>
                      <a:pt x="332" y="543"/>
                    </a:lnTo>
                    <a:lnTo>
                      <a:pt x="329" y="598"/>
                    </a:lnTo>
                    <a:lnTo>
                      <a:pt x="298" y="505"/>
                    </a:lnTo>
                    <a:lnTo>
                      <a:pt x="284" y="463"/>
                    </a:lnTo>
                    <a:lnTo>
                      <a:pt x="281" y="423"/>
                    </a:lnTo>
                    <a:lnTo>
                      <a:pt x="282" y="380"/>
                    </a:lnTo>
                    <a:lnTo>
                      <a:pt x="287" y="341"/>
                    </a:lnTo>
                    <a:lnTo>
                      <a:pt x="294" y="300"/>
                    </a:lnTo>
                    <a:lnTo>
                      <a:pt x="282" y="321"/>
                    </a:lnTo>
                    <a:lnTo>
                      <a:pt x="275" y="345"/>
                    </a:lnTo>
                    <a:lnTo>
                      <a:pt x="266" y="393"/>
                    </a:lnTo>
                    <a:lnTo>
                      <a:pt x="262" y="426"/>
                    </a:lnTo>
                    <a:lnTo>
                      <a:pt x="260" y="463"/>
                    </a:lnTo>
                    <a:lnTo>
                      <a:pt x="267" y="513"/>
                    </a:lnTo>
                    <a:lnTo>
                      <a:pt x="278" y="621"/>
                    </a:lnTo>
                    <a:lnTo>
                      <a:pt x="260" y="719"/>
                    </a:lnTo>
                    <a:lnTo>
                      <a:pt x="212" y="564"/>
                    </a:lnTo>
                    <a:lnTo>
                      <a:pt x="201" y="527"/>
                    </a:lnTo>
                    <a:lnTo>
                      <a:pt x="194" y="481"/>
                    </a:lnTo>
                    <a:lnTo>
                      <a:pt x="191" y="431"/>
                    </a:lnTo>
                    <a:lnTo>
                      <a:pt x="194" y="381"/>
                    </a:lnTo>
                    <a:lnTo>
                      <a:pt x="198" y="341"/>
                    </a:lnTo>
                    <a:lnTo>
                      <a:pt x="208" y="303"/>
                    </a:lnTo>
                    <a:lnTo>
                      <a:pt x="216" y="265"/>
                    </a:lnTo>
                    <a:lnTo>
                      <a:pt x="226" y="229"/>
                    </a:lnTo>
                    <a:lnTo>
                      <a:pt x="229" y="194"/>
                    </a:lnTo>
                    <a:lnTo>
                      <a:pt x="231" y="155"/>
                    </a:lnTo>
                    <a:lnTo>
                      <a:pt x="229" y="111"/>
                    </a:lnTo>
                    <a:lnTo>
                      <a:pt x="223" y="61"/>
                    </a:lnTo>
                    <a:lnTo>
                      <a:pt x="210" y="0"/>
                    </a:lnTo>
                    <a:lnTo>
                      <a:pt x="211" y="60"/>
                    </a:lnTo>
                    <a:lnTo>
                      <a:pt x="214" y="96"/>
                    </a:lnTo>
                    <a:lnTo>
                      <a:pt x="211" y="144"/>
                    </a:lnTo>
                    <a:lnTo>
                      <a:pt x="200" y="188"/>
                    </a:lnTo>
                    <a:lnTo>
                      <a:pt x="188" y="230"/>
                    </a:lnTo>
                    <a:lnTo>
                      <a:pt x="174" y="271"/>
                    </a:lnTo>
                    <a:lnTo>
                      <a:pt x="160" y="308"/>
                    </a:lnTo>
                    <a:lnTo>
                      <a:pt x="141" y="353"/>
                    </a:lnTo>
                    <a:lnTo>
                      <a:pt x="123" y="413"/>
                    </a:lnTo>
                    <a:lnTo>
                      <a:pt x="113" y="464"/>
                    </a:lnTo>
                    <a:lnTo>
                      <a:pt x="101" y="642"/>
                    </a:lnTo>
                    <a:lnTo>
                      <a:pt x="108" y="679"/>
                    </a:lnTo>
                    <a:lnTo>
                      <a:pt x="123" y="744"/>
                    </a:lnTo>
                    <a:lnTo>
                      <a:pt x="65" y="645"/>
                    </a:lnTo>
                    <a:lnTo>
                      <a:pt x="0" y="614"/>
                    </a:lnTo>
                    <a:close/>
                  </a:path>
                </a:pathLst>
              </a:custGeom>
              <a:solidFill>
                <a:srgbClr val="FF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1440" name="Freeform 52">
                <a:extLst>
                  <a:ext uri="{FF2B5EF4-FFF2-40B4-BE49-F238E27FC236}">
                    <a16:creationId xmlns:a16="http://schemas.microsoft.com/office/drawing/2014/main" id="{49EA4D5C-4E64-4876-ADB9-20DA1E8ABCC8}"/>
                  </a:ext>
                </a:extLst>
              </p:cNvPr>
              <p:cNvSpPr>
                <a:spLocks/>
              </p:cNvSpPr>
              <p:nvPr/>
            </p:nvSpPr>
            <p:spPr bwMode="auto">
              <a:xfrm>
                <a:off x="1123" y="2164"/>
                <a:ext cx="263" cy="284"/>
              </a:xfrm>
              <a:custGeom>
                <a:avLst/>
                <a:gdLst>
                  <a:gd name="T0" fmla="*/ 0 w 788"/>
                  <a:gd name="T1" fmla="*/ 1 h 568"/>
                  <a:gd name="T2" fmla="*/ 0 w 788"/>
                  <a:gd name="T3" fmla="*/ 1 h 568"/>
                  <a:gd name="T4" fmla="*/ 0 w 788"/>
                  <a:gd name="T5" fmla="*/ 0 h 568"/>
                  <a:gd name="T6" fmla="*/ 0 w 788"/>
                  <a:gd name="T7" fmla="*/ 1 h 568"/>
                  <a:gd name="T8" fmla="*/ 0 w 788"/>
                  <a:gd name="T9" fmla="*/ 1 h 568"/>
                  <a:gd name="T10" fmla="*/ 0 w 788"/>
                  <a:gd name="T11" fmla="*/ 1 h 568"/>
                  <a:gd name="T12" fmla="*/ 0 w 788"/>
                  <a:gd name="T13" fmla="*/ 1 h 568"/>
                  <a:gd name="T14" fmla="*/ 0 w 788"/>
                  <a:gd name="T15" fmla="*/ 1 h 568"/>
                  <a:gd name="T16" fmla="*/ 0 w 788"/>
                  <a:gd name="T17" fmla="*/ 1 h 568"/>
                  <a:gd name="T18" fmla="*/ 0 w 788"/>
                  <a:gd name="T19" fmla="*/ 1 h 568"/>
                  <a:gd name="T20" fmla="*/ 0 w 788"/>
                  <a:gd name="T21" fmla="*/ 1 h 568"/>
                  <a:gd name="T22" fmla="*/ 0 w 788"/>
                  <a:gd name="T23" fmla="*/ 1 h 568"/>
                  <a:gd name="T24" fmla="*/ 0 w 788"/>
                  <a:gd name="T25" fmla="*/ 1 h 568"/>
                  <a:gd name="T26" fmla="*/ 0 w 788"/>
                  <a:gd name="T27" fmla="*/ 1 h 568"/>
                  <a:gd name="T28" fmla="*/ 0 w 788"/>
                  <a:gd name="T29" fmla="*/ 1 h 5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88"/>
                  <a:gd name="T46" fmla="*/ 0 h 568"/>
                  <a:gd name="T47" fmla="*/ 788 w 788"/>
                  <a:gd name="T48" fmla="*/ 568 h 56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88" h="568">
                    <a:moveTo>
                      <a:pt x="392" y="26"/>
                    </a:moveTo>
                    <a:lnTo>
                      <a:pt x="0" y="201"/>
                    </a:lnTo>
                    <a:lnTo>
                      <a:pt x="385" y="0"/>
                    </a:lnTo>
                    <a:lnTo>
                      <a:pt x="476" y="6"/>
                    </a:lnTo>
                    <a:lnTo>
                      <a:pt x="564" y="26"/>
                    </a:lnTo>
                    <a:lnTo>
                      <a:pt x="788" y="265"/>
                    </a:lnTo>
                    <a:lnTo>
                      <a:pt x="526" y="42"/>
                    </a:lnTo>
                    <a:lnTo>
                      <a:pt x="751" y="568"/>
                    </a:lnTo>
                    <a:lnTo>
                      <a:pt x="496" y="42"/>
                    </a:lnTo>
                    <a:lnTo>
                      <a:pt x="474" y="73"/>
                    </a:lnTo>
                    <a:lnTo>
                      <a:pt x="417" y="315"/>
                    </a:lnTo>
                    <a:lnTo>
                      <a:pt x="444" y="61"/>
                    </a:lnTo>
                    <a:lnTo>
                      <a:pt x="162" y="545"/>
                    </a:lnTo>
                    <a:lnTo>
                      <a:pt x="418" y="35"/>
                    </a:lnTo>
                    <a:lnTo>
                      <a:pt x="392" y="26"/>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1441" name="Freeform 53">
                <a:extLst>
                  <a:ext uri="{FF2B5EF4-FFF2-40B4-BE49-F238E27FC236}">
                    <a16:creationId xmlns:a16="http://schemas.microsoft.com/office/drawing/2014/main" id="{78E595A9-AE46-495A-A095-0DDD48A18B8D}"/>
                  </a:ext>
                </a:extLst>
              </p:cNvPr>
              <p:cNvSpPr>
                <a:spLocks/>
              </p:cNvSpPr>
              <p:nvPr/>
            </p:nvSpPr>
            <p:spPr bwMode="auto">
              <a:xfrm>
                <a:off x="1217" y="1753"/>
                <a:ext cx="158" cy="449"/>
              </a:xfrm>
              <a:custGeom>
                <a:avLst/>
                <a:gdLst>
                  <a:gd name="T0" fmla="*/ 0 w 475"/>
                  <a:gd name="T1" fmla="*/ 1 h 898"/>
                  <a:gd name="T2" fmla="*/ 0 w 475"/>
                  <a:gd name="T3" fmla="*/ 1 h 898"/>
                  <a:gd name="T4" fmla="*/ 0 w 475"/>
                  <a:gd name="T5" fmla="*/ 1 h 898"/>
                  <a:gd name="T6" fmla="*/ 0 w 475"/>
                  <a:gd name="T7" fmla="*/ 1 h 898"/>
                  <a:gd name="T8" fmla="*/ 0 w 475"/>
                  <a:gd name="T9" fmla="*/ 1 h 898"/>
                  <a:gd name="T10" fmla="*/ 0 w 475"/>
                  <a:gd name="T11" fmla="*/ 1 h 898"/>
                  <a:gd name="T12" fmla="*/ 0 w 475"/>
                  <a:gd name="T13" fmla="*/ 1 h 898"/>
                  <a:gd name="T14" fmla="*/ 0 w 475"/>
                  <a:gd name="T15" fmla="*/ 1 h 898"/>
                  <a:gd name="T16" fmla="*/ 0 w 475"/>
                  <a:gd name="T17" fmla="*/ 1 h 898"/>
                  <a:gd name="T18" fmla="*/ 0 w 475"/>
                  <a:gd name="T19" fmla="*/ 1 h 898"/>
                  <a:gd name="T20" fmla="*/ 0 w 475"/>
                  <a:gd name="T21" fmla="*/ 1 h 898"/>
                  <a:gd name="T22" fmla="*/ 0 w 475"/>
                  <a:gd name="T23" fmla="*/ 1 h 898"/>
                  <a:gd name="T24" fmla="*/ 0 w 475"/>
                  <a:gd name="T25" fmla="*/ 1 h 898"/>
                  <a:gd name="T26" fmla="*/ 0 w 475"/>
                  <a:gd name="T27" fmla="*/ 1 h 898"/>
                  <a:gd name="T28" fmla="*/ 0 w 475"/>
                  <a:gd name="T29" fmla="*/ 1 h 898"/>
                  <a:gd name="T30" fmla="*/ 0 w 475"/>
                  <a:gd name="T31" fmla="*/ 1 h 898"/>
                  <a:gd name="T32" fmla="*/ 0 w 475"/>
                  <a:gd name="T33" fmla="*/ 1 h 898"/>
                  <a:gd name="T34" fmla="*/ 0 w 475"/>
                  <a:gd name="T35" fmla="*/ 1 h 898"/>
                  <a:gd name="T36" fmla="*/ 0 w 475"/>
                  <a:gd name="T37" fmla="*/ 1 h 898"/>
                  <a:gd name="T38" fmla="*/ 0 w 475"/>
                  <a:gd name="T39" fmla="*/ 1 h 898"/>
                  <a:gd name="T40" fmla="*/ 0 w 475"/>
                  <a:gd name="T41" fmla="*/ 1 h 898"/>
                  <a:gd name="T42" fmla="*/ 0 w 475"/>
                  <a:gd name="T43" fmla="*/ 1 h 898"/>
                  <a:gd name="T44" fmla="*/ 0 w 475"/>
                  <a:gd name="T45" fmla="*/ 1 h 898"/>
                  <a:gd name="T46" fmla="*/ 0 w 475"/>
                  <a:gd name="T47" fmla="*/ 1 h 898"/>
                  <a:gd name="T48" fmla="*/ 0 w 475"/>
                  <a:gd name="T49" fmla="*/ 1 h 898"/>
                  <a:gd name="T50" fmla="*/ 0 w 475"/>
                  <a:gd name="T51" fmla="*/ 1 h 898"/>
                  <a:gd name="T52" fmla="*/ 0 w 475"/>
                  <a:gd name="T53" fmla="*/ 1 h 898"/>
                  <a:gd name="T54" fmla="*/ 0 w 475"/>
                  <a:gd name="T55" fmla="*/ 1 h 898"/>
                  <a:gd name="T56" fmla="*/ 0 w 475"/>
                  <a:gd name="T57" fmla="*/ 1 h 898"/>
                  <a:gd name="T58" fmla="*/ 0 w 475"/>
                  <a:gd name="T59" fmla="*/ 1 h 898"/>
                  <a:gd name="T60" fmla="*/ 0 w 475"/>
                  <a:gd name="T61" fmla="*/ 1 h 898"/>
                  <a:gd name="T62" fmla="*/ 0 w 475"/>
                  <a:gd name="T63" fmla="*/ 1 h 898"/>
                  <a:gd name="T64" fmla="*/ 0 w 475"/>
                  <a:gd name="T65" fmla="*/ 1 h 898"/>
                  <a:gd name="T66" fmla="*/ 0 w 475"/>
                  <a:gd name="T67" fmla="*/ 1 h 898"/>
                  <a:gd name="T68" fmla="*/ 0 w 475"/>
                  <a:gd name="T69" fmla="*/ 1 h 898"/>
                  <a:gd name="T70" fmla="*/ 0 w 475"/>
                  <a:gd name="T71" fmla="*/ 1 h 898"/>
                  <a:gd name="T72" fmla="*/ 0 w 475"/>
                  <a:gd name="T73" fmla="*/ 1 h 898"/>
                  <a:gd name="T74" fmla="*/ 0 w 475"/>
                  <a:gd name="T75" fmla="*/ 1 h 898"/>
                  <a:gd name="T76" fmla="*/ 0 w 475"/>
                  <a:gd name="T77" fmla="*/ 1 h 898"/>
                  <a:gd name="T78" fmla="*/ 0 w 475"/>
                  <a:gd name="T79" fmla="*/ 1 h 898"/>
                  <a:gd name="T80" fmla="*/ 0 w 475"/>
                  <a:gd name="T81" fmla="*/ 1 h 898"/>
                  <a:gd name="T82" fmla="*/ 0 w 475"/>
                  <a:gd name="T83" fmla="*/ 1 h 898"/>
                  <a:gd name="T84" fmla="*/ 0 w 475"/>
                  <a:gd name="T85" fmla="*/ 1 h 898"/>
                  <a:gd name="T86" fmla="*/ 0 w 475"/>
                  <a:gd name="T87" fmla="*/ 1 h 898"/>
                  <a:gd name="T88" fmla="*/ 0 w 475"/>
                  <a:gd name="T89" fmla="*/ 1 h 898"/>
                  <a:gd name="T90" fmla="*/ 0 w 475"/>
                  <a:gd name="T91" fmla="*/ 1 h 89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75"/>
                  <a:gd name="T139" fmla="*/ 0 h 898"/>
                  <a:gd name="T140" fmla="*/ 475 w 475"/>
                  <a:gd name="T141" fmla="*/ 898 h 89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75" h="898">
                    <a:moveTo>
                      <a:pt x="0" y="496"/>
                    </a:moveTo>
                    <a:lnTo>
                      <a:pt x="23" y="520"/>
                    </a:lnTo>
                    <a:lnTo>
                      <a:pt x="33" y="550"/>
                    </a:lnTo>
                    <a:lnTo>
                      <a:pt x="43" y="590"/>
                    </a:lnTo>
                    <a:lnTo>
                      <a:pt x="57" y="633"/>
                    </a:lnTo>
                    <a:lnTo>
                      <a:pt x="57" y="664"/>
                    </a:lnTo>
                    <a:lnTo>
                      <a:pt x="56" y="701"/>
                    </a:lnTo>
                    <a:lnTo>
                      <a:pt x="63" y="742"/>
                    </a:lnTo>
                    <a:lnTo>
                      <a:pt x="67" y="771"/>
                    </a:lnTo>
                    <a:lnTo>
                      <a:pt x="74" y="797"/>
                    </a:lnTo>
                    <a:lnTo>
                      <a:pt x="82" y="821"/>
                    </a:lnTo>
                    <a:lnTo>
                      <a:pt x="94" y="844"/>
                    </a:lnTo>
                    <a:lnTo>
                      <a:pt x="105" y="861"/>
                    </a:lnTo>
                    <a:lnTo>
                      <a:pt x="123" y="876"/>
                    </a:lnTo>
                    <a:lnTo>
                      <a:pt x="144" y="888"/>
                    </a:lnTo>
                    <a:lnTo>
                      <a:pt x="173" y="895"/>
                    </a:lnTo>
                    <a:lnTo>
                      <a:pt x="202" y="898"/>
                    </a:lnTo>
                    <a:lnTo>
                      <a:pt x="229" y="894"/>
                    </a:lnTo>
                    <a:lnTo>
                      <a:pt x="256" y="886"/>
                    </a:lnTo>
                    <a:lnTo>
                      <a:pt x="285" y="875"/>
                    </a:lnTo>
                    <a:lnTo>
                      <a:pt x="312" y="854"/>
                    </a:lnTo>
                    <a:lnTo>
                      <a:pt x="332" y="831"/>
                    </a:lnTo>
                    <a:lnTo>
                      <a:pt x="347" y="806"/>
                    </a:lnTo>
                    <a:lnTo>
                      <a:pt x="359" y="780"/>
                    </a:lnTo>
                    <a:lnTo>
                      <a:pt x="375" y="746"/>
                    </a:lnTo>
                    <a:lnTo>
                      <a:pt x="390" y="714"/>
                    </a:lnTo>
                    <a:lnTo>
                      <a:pt x="409" y="684"/>
                    </a:lnTo>
                    <a:lnTo>
                      <a:pt x="434" y="659"/>
                    </a:lnTo>
                    <a:lnTo>
                      <a:pt x="475" y="639"/>
                    </a:lnTo>
                    <a:lnTo>
                      <a:pt x="441" y="642"/>
                    </a:lnTo>
                    <a:lnTo>
                      <a:pt x="423" y="650"/>
                    </a:lnTo>
                    <a:lnTo>
                      <a:pt x="402" y="665"/>
                    </a:lnTo>
                    <a:lnTo>
                      <a:pt x="388" y="680"/>
                    </a:lnTo>
                    <a:lnTo>
                      <a:pt x="369" y="709"/>
                    </a:lnTo>
                    <a:lnTo>
                      <a:pt x="348" y="744"/>
                    </a:lnTo>
                    <a:lnTo>
                      <a:pt x="331" y="770"/>
                    </a:lnTo>
                    <a:lnTo>
                      <a:pt x="314" y="792"/>
                    </a:lnTo>
                    <a:lnTo>
                      <a:pt x="296" y="810"/>
                    </a:lnTo>
                    <a:lnTo>
                      <a:pt x="273" y="827"/>
                    </a:lnTo>
                    <a:lnTo>
                      <a:pt x="250" y="840"/>
                    </a:lnTo>
                    <a:lnTo>
                      <a:pt x="266" y="811"/>
                    </a:lnTo>
                    <a:lnTo>
                      <a:pt x="278" y="787"/>
                    </a:lnTo>
                    <a:lnTo>
                      <a:pt x="293" y="757"/>
                    </a:lnTo>
                    <a:lnTo>
                      <a:pt x="302" y="717"/>
                    </a:lnTo>
                    <a:lnTo>
                      <a:pt x="318" y="654"/>
                    </a:lnTo>
                    <a:lnTo>
                      <a:pt x="355" y="573"/>
                    </a:lnTo>
                    <a:lnTo>
                      <a:pt x="313" y="629"/>
                    </a:lnTo>
                    <a:lnTo>
                      <a:pt x="301" y="648"/>
                    </a:lnTo>
                    <a:lnTo>
                      <a:pt x="275" y="714"/>
                    </a:lnTo>
                    <a:lnTo>
                      <a:pt x="295" y="606"/>
                    </a:lnTo>
                    <a:lnTo>
                      <a:pt x="302" y="546"/>
                    </a:lnTo>
                    <a:lnTo>
                      <a:pt x="303" y="496"/>
                    </a:lnTo>
                    <a:lnTo>
                      <a:pt x="294" y="428"/>
                    </a:lnTo>
                    <a:lnTo>
                      <a:pt x="285" y="393"/>
                    </a:lnTo>
                    <a:lnTo>
                      <a:pt x="276" y="368"/>
                    </a:lnTo>
                    <a:lnTo>
                      <a:pt x="279" y="430"/>
                    </a:lnTo>
                    <a:lnTo>
                      <a:pt x="277" y="482"/>
                    </a:lnTo>
                    <a:lnTo>
                      <a:pt x="251" y="390"/>
                    </a:lnTo>
                    <a:lnTo>
                      <a:pt x="244" y="355"/>
                    </a:lnTo>
                    <a:lnTo>
                      <a:pt x="241" y="313"/>
                    </a:lnTo>
                    <a:lnTo>
                      <a:pt x="242" y="275"/>
                    </a:lnTo>
                    <a:lnTo>
                      <a:pt x="249" y="201"/>
                    </a:lnTo>
                    <a:lnTo>
                      <a:pt x="229" y="286"/>
                    </a:lnTo>
                    <a:lnTo>
                      <a:pt x="223" y="330"/>
                    </a:lnTo>
                    <a:lnTo>
                      <a:pt x="223" y="368"/>
                    </a:lnTo>
                    <a:lnTo>
                      <a:pt x="227" y="407"/>
                    </a:lnTo>
                    <a:lnTo>
                      <a:pt x="231" y="451"/>
                    </a:lnTo>
                    <a:lnTo>
                      <a:pt x="234" y="504"/>
                    </a:lnTo>
                    <a:lnTo>
                      <a:pt x="219" y="595"/>
                    </a:lnTo>
                    <a:lnTo>
                      <a:pt x="170" y="446"/>
                    </a:lnTo>
                    <a:lnTo>
                      <a:pt x="165" y="414"/>
                    </a:lnTo>
                    <a:lnTo>
                      <a:pt x="162" y="372"/>
                    </a:lnTo>
                    <a:lnTo>
                      <a:pt x="164" y="329"/>
                    </a:lnTo>
                    <a:lnTo>
                      <a:pt x="169" y="288"/>
                    </a:lnTo>
                    <a:lnTo>
                      <a:pt x="178" y="239"/>
                    </a:lnTo>
                    <a:lnTo>
                      <a:pt x="189" y="205"/>
                    </a:lnTo>
                    <a:lnTo>
                      <a:pt x="196" y="165"/>
                    </a:lnTo>
                    <a:lnTo>
                      <a:pt x="200" y="125"/>
                    </a:lnTo>
                    <a:lnTo>
                      <a:pt x="200" y="95"/>
                    </a:lnTo>
                    <a:lnTo>
                      <a:pt x="196" y="52"/>
                    </a:lnTo>
                    <a:lnTo>
                      <a:pt x="182" y="0"/>
                    </a:lnTo>
                    <a:lnTo>
                      <a:pt x="183" y="55"/>
                    </a:lnTo>
                    <a:lnTo>
                      <a:pt x="181" y="101"/>
                    </a:lnTo>
                    <a:lnTo>
                      <a:pt x="174" y="142"/>
                    </a:lnTo>
                    <a:lnTo>
                      <a:pt x="163" y="178"/>
                    </a:lnTo>
                    <a:lnTo>
                      <a:pt x="143" y="229"/>
                    </a:lnTo>
                    <a:lnTo>
                      <a:pt x="119" y="307"/>
                    </a:lnTo>
                    <a:lnTo>
                      <a:pt x="105" y="355"/>
                    </a:lnTo>
                    <a:lnTo>
                      <a:pt x="87" y="522"/>
                    </a:lnTo>
                    <a:lnTo>
                      <a:pt x="91" y="558"/>
                    </a:lnTo>
                    <a:lnTo>
                      <a:pt x="104" y="619"/>
                    </a:lnTo>
                    <a:lnTo>
                      <a:pt x="56" y="524"/>
                    </a:lnTo>
                    <a:lnTo>
                      <a:pt x="0" y="496"/>
                    </a:lnTo>
                    <a:close/>
                  </a:path>
                </a:pathLst>
              </a:custGeom>
              <a:solidFill>
                <a:srgbClr val="FFA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grpSp>
      </p:grpSp>
      <p:grpSp>
        <p:nvGrpSpPr>
          <p:cNvPr id="271381" name="Group 54">
            <a:extLst>
              <a:ext uri="{FF2B5EF4-FFF2-40B4-BE49-F238E27FC236}">
                <a16:creationId xmlns:a16="http://schemas.microsoft.com/office/drawing/2014/main" id="{8D152C83-65F2-4B4A-9C4B-1254A11C2A50}"/>
              </a:ext>
            </a:extLst>
          </p:cNvPr>
          <p:cNvGrpSpPr>
            <a:grpSpLocks/>
          </p:cNvGrpSpPr>
          <p:nvPr/>
        </p:nvGrpSpPr>
        <p:grpSpPr bwMode="auto">
          <a:xfrm>
            <a:off x="6858000" y="2362200"/>
            <a:ext cx="1673225" cy="246063"/>
            <a:chOff x="4418" y="1819"/>
            <a:chExt cx="1054" cy="155"/>
          </a:xfrm>
        </p:grpSpPr>
        <p:grpSp>
          <p:nvGrpSpPr>
            <p:cNvPr id="271433" name="Group 55">
              <a:extLst>
                <a:ext uri="{FF2B5EF4-FFF2-40B4-BE49-F238E27FC236}">
                  <a16:creationId xmlns:a16="http://schemas.microsoft.com/office/drawing/2014/main" id="{F370E64A-50AA-4675-9C58-5266EFCCE4DE}"/>
                </a:ext>
              </a:extLst>
            </p:cNvPr>
            <p:cNvGrpSpPr>
              <a:grpSpLocks/>
            </p:cNvGrpSpPr>
            <p:nvPr/>
          </p:nvGrpSpPr>
          <p:grpSpPr bwMode="auto">
            <a:xfrm>
              <a:off x="4418" y="1858"/>
              <a:ext cx="843" cy="84"/>
              <a:chOff x="341" y="2131"/>
              <a:chExt cx="843" cy="84"/>
            </a:xfrm>
          </p:grpSpPr>
          <p:sp>
            <p:nvSpPr>
              <p:cNvPr id="271435" name="Freeform 56">
                <a:extLst>
                  <a:ext uri="{FF2B5EF4-FFF2-40B4-BE49-F238E27FC236}">
                    <a16:creationId xmlns:a16="http://schemas.microsoft.com/office/drawing/2014/main" id="{CA4124B6-04E8-4710-AD56-B9C12C7485F1}"/>
                  </a:ext>
                </a:extLst>
              </p:cNvPr>
              <p:cNvSpPr>
                <a:spLocks/>
              </p:cNvSpPr>
              <p:nvPr/>
            </p:nvSpPr>
            <p:spPr bwMode="auto">
              <a:xfrm>
                <a:off x="341" y="2168"/>
                <a:ext cx="843" cy="47"/>
              </a:xfrm>
              <a:custGeom>
                <a:avLst/>
                <a:gdLst>
                  <a:gd name="T0" fmla="*/ 0 w 2529"/>
                  <a:gd name="T1" fmla="*/ 0 h 94"/>
                  <a:gd name="T2" fmla="*/ 0 w 2529"/>
                  <a:gd name="T3" fmla="*/ 0 h 94"/>
                  <a:gd name="T4" fmla="*/ 0 w 2529"/>
                  <a:gd name="T5" fmla="*/ 1 h 94"/>
                  <a:gd name="T6" fmla="*/ 0 w 2529"/>
                  <a:gd name="T7" fmla="*/ 1 h 94"/>
                  <a:gd name="T8" fmla="*/ 0 w 2529"/>
                  <a:gd name="T9" fmla="*/ 0 h 94"/>
                  <a:gd name="T10" fmla="*/ 0 60000 65536"/>
                  <a:gd name="T11" fmla="*/ 0 60000 65536"/>
                  <a:gd name="T12" fmla="*/ 0 60000 65536"/>
                  <a:gd name="T13" fmla="*/ 0 60000 65536"/>
                  <a:gd name="T14" fmla="*/ 0 60000 65536"/>
                  <a:gd name="T15" fmla="*/ 0 w 2529"/>
                  <a:gd name="T16" fmla="*/ 0 h 94"/>
                  <a:gd name="T17" fmla="*/ 2529 w 2529"/>
                  <a:gd name="T18" fmla="*/ 94 h 94"/>
                </a:gdLst>
                <a:ahLst/>
                <a:cxnLst>
                  <a:cxn ang="T10">
                    <a:pos x="T0" y="T1"/>
                  </a:cxn>
                  <a:cxn ang="T11">
                    <a:pos x="T2" y="T3"/>
                  </a:cxn>
                  <a:cxn ang="T12">
                    <a:pos x="T4" y="T5"/>
                  </a:cxn>
                  <a:cxn ang="T13">
                    <a:pos x="T6" y="T7"/>
                  </a:cxn>
                  <a:cxn ang="T14">
                    <a:pos x="T8" y="T9"/>
                  </a:cxn>
                </a:cxnLst>
                <a:rect l="T15" t="T16" r="T17" b="T18"/>
                <a:pathLst>
                  <a:path w="2529" h="94">
                    <a:moveTo>
                      <a:pt x="2374" y="0"/>
                    </a:moveTo>
                    <a:lnTo>
                      <a:pt x="0" y="0"/>
                    </a:lnTo>
                    <a:lnTo>
                      <a:pt x="0" y="94"/>
                    </a:lnTo>
                    <a:lnTo>
                      <a:pt x="2529" y="94"/>
                    </a:lnTo>
                    <a:lnTo>
                      <a:pt x="2374" y="0"/>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1436" name="Freeform 57">
                <a:extLst>
                  <a:ext uri="{FF2B5EF4-FFF2-40B4-BE49-F238E27FC236}">
                    <a16:creationId xmlns:a16="http://schemas.microsoft.com/office/drawing/2014/main" id="{AFC30C3B-FFBE-43AA-BE68-B1D428A463E7}"/>
                  </a:ext>
                </a:extLst>
              </p:cNvPr>
              <p:cNvSpPr>
                <a:spLocks/>
              </p:cNvSpPr>
              <p:nvPr/>
            </p:nvSpPr>
            <p:spPr bwMode="auto">
              <a:xfrm>
                <a:off x="341" y="2131"/>
                <a:ext cx="822" cy="39"/>
              </a:xfrm>
              <a:custGeom>
                <a:avLst/>
                <a:gdLst>
                  <a:gd name="T0" fmla="*/ 0 w 2466"/>
                  <a:gd name="T1" fmla="*/ 1 h 77"/>
                  <a:gd name="T2" fmla="*/ 0 w 2466"/>
                  <a:gd name="T3" fmla="*/ 1 h 77"/>
                  <a:gd name="T4" fmla="*/ 0 w 2466"/>
                  <a:gd name="T5" fmla="*/ 1 h 77"/>
                  <a:gd name="T6" fmla="*/ 0 w 2466"/>
                  <a:gd name="T7" fmla="*/ 0 h 77"/>
                  <a:gd name="T8" fmla="*/ 0 w 2466"/>
                  <a:gd name="T9" fmla="*/ 1 h 77"/>
                  <a:gd name="T10" fmla="*/ 0 60000 65536"/>
                  <a:gd name="T11" fmla="*/ 0 60000 65536"/>
                  <a:gd name="T12" fmla="*/ 0 60000 65536"/>
                  <a:gd name="T13" fmla="*/ 0 60000 65536"/>
                  <a:gd name="T14" fmla="*/ 0 60000 65536"/>
                  <a:gd name="T15" fmla="*/ 0 w 2466"/>
                  <a:gd name="T16" fmla="*/ 0 h 77"/>
                  <a:gd name="T17" fmla="*/ 2466 w 2466"/>
                  <a:gd name="T18" fmla="*/ 77 h 77"/>
                </a:gdLst>
                <a:ahLst/>
                <a:cxnLst>
                  <a:cxn ang="T10">
                    <a:pos x="T0" y="T1"/>
                  </a:cxn>
                  <a:cxn ang="T11">
                    <a:pos x="T2" y="T3"/>
                  </a:cxn>
                  <a:cxn ang="T12">
                    <a:pos x="T4" y="T5"/>
                  </a:cxn>
                  <a:cxn ang="T13">
                    <a:pos x="T6" y="T7"/>
                  </a:cxn>
                  <a:cxn ang="T14">
                    <a:pos x="T8" y="T9"/>
                  </a:cxn>
                </a:cxnLst>
                <a:rect l="T15" t="T16" r="T17" b="T18"/>
                <a:pathLst>
                  <a:path w="2466" h="77">
                    <a:moveTo>
                      <a:pt x="0" y="1"/>
                    </a:moveTo>
                    <a:lnTo>
                      <a:pt x="0" y="77"/>
                    </a:lnTo>
                    <a:lnTo>
                      <a:pt x="2383" y="68"/>
                    </a:lnTo>
                    <a:lnTo>
                      <a:pt x="2466" y="0"/>
                    </a:lnTo>
                    <a:lnTo>
                      <a:pt x="0" y="1"/>
                    </a:lnTo>
                    <a:close/>
                  </a:path>
                </a:pathLst>
              </a:custGeom>
              <a:solidFill>
                <a:srgbClr val="FFA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grpSp>
        <p:sp>
          <p:nvSpPr>
            <p:cNvPr id="271434" name="Freeform 58" descr="Brown marble">
              <a:extLst>
                <a:ext uri="{FF2B5EF4-FFF2-40B4-BE49-F238E27FC236}">
                  <a16:creationId xmlns:a16="http://schemas.microsoft.com/office/drawing/2014/main" id="{8FBF2649-ECF8-4EFB-AE1C-D50FB921B79D}"/>
                </a:ext>
              </a:extLst>
            </p:cNvPr>
            <p:cNvSpPr>
              <a:spLocks/>
            </p:cNvSpPr>
            <p:nvPr/>
          </p:nvSpPr>
          <p:spPr bwMode="auto">
            <a:xfrm>
              <a:off x="5166" y="1819"/>
              <a:ext cx="306" cy="155"/>
            </a:xfrm>
            <a:custGeom>
              <a:avLst/>
              <a:gdLst>
                <a:gd name="T0" fmla="*/ 0 w 919"/>
                <a:gd name="T1" fmla="*/ 1 h 309"/>
                <a:gd name="T2" fmla="*/ 0 w 919"/>
                <a:gd name="T3" fmla="*/ 1 h 309"/>
                <a:gd name="T4" fmla="*/ 0 w 919"/>
                <a:gd name="T5" fmla="*/ 1 h 309"/>
                <a:gd name="T6" fmla="*/ 0 w 919"/>
                <a:gd name="T7" fmla="*/ 1 h 309"/>
                <a:gd name="T8" fmla="*/ 0 w 919"/>
                <a:gd name="T9" fmla="*/ 1 h 309"/>
                <a:gd name="T10" fmla="*/ 0 w 919"/>
                <a:gd name="T11" fmla="*/ 1 h 309"/>
                <a:gd name="T12" fmla="*/ 0 w 919"/>
                <a:gd name="T13" fmla="*/ 1 h 309"/>
                <a:gd name="T14" fmla="*/ 0 w 919"/>
                <a:gd name="T15" fmla="*/ 1 h 309"/>
                <a:gd name="T16" fmla="*/ 0 w 919"/>
                <a:gd name="T17" fmla="*/ 1 h 309"/>
                <a:gd name="T18" fmla="*/ 0 w 919"/>
                <a:gd name="T19" fmla="*/ 1 h 309"/>
                <a:gd name="T20" fmla="*/ 0 w 919"/>
                <a:gd name="T21" fmla="*/ 1 h 309"/>
                <a:gd name="T22" fmla="*/ 0 w 919"/>
                <a:gd name="T23" fmla="*/ 1 h 309"/>
                <a:gd name="T24" fmla="*/ 0 w 919"/>
                <a:gd name="T25" fmla="*/ 1 h 309"/>
                <a:gd name="T26" fmla="*/ 0 w 919"/>
                <a:gd name="T27" fmla="*/ 1 h 309"/>
                <a:gd name="T28" fmla="*/ 0 w 919"/>
                <a:gd name="T29" fmla="*/ 1 h 309"/>
                <a:gd name="T30" fmla="*/ 0 w 919"/>
                <a:gd name="T31" fmla="*/ 1 h 309"/>
                <a:gd name="T32" fmla="*/ 0 w 919"/>
                <a:gd name="T33" fmla="*/ 1 h 309"/>
                <a:gd name="T34" fmla="*/ 0 w 919"/>
                <a:gd name="T35" fmla="*/ 1 h 309"/>
                <a:gd name="T36" fmla="*/ 0 w 919"/>
                <a:gd name="T37" fmla="*/ 1 h 309"/>
                <a:gd name="T38" fmla="*/ 0 w 919"/>
                <a:gd name="T39" fmla="*/ 1 h 309"/>
                <a:gd name="T40" fmla="*/ 0 w 919"/>
                <a:gd name="T41" fmla="*/ 1 h 309"/>
                <a:gd name="T42" fmla="*/ 0 w 919"/>
                <a:gd name="T43" fmla="*/ 1 h 309"/>
                <a:gd name="T44" fmla="*/ 0 w 919"/>
                <a:gd name="T45" fmla="*/ 1 h 309"/>
                <a:gd name="T46" fmla="*/ 0 w 919"/>
                <a:gd name="T47" fmla="*/ 1 h 309"/>
                <a:gd name="T48" fmla="*/ 0 w 919"/>
                <a:gd name="T49" fmla="*/ 1 h 309"/>
                <a:gd name="T50" fmla="*/ 0 w 919"/>
                <a:gd name="T51" fmla="*/ 1 h 309"/>
                <a:gd name="T52" fmla="*/ 0 w 919"/>
                <a:gd name="T53" fmla="*/ 1 h 309"/>
                <a:gd name="T54" fmla="*/ 0 w 919"/>
                <a:gd name="T55" fmla="*/ 1 h 309"/>
                <a:gd name="T56" fmla="*/ 0 w 919"/>
                <a:gd name="T57" fmla="*/ 1 h 309"/>
                <a:gd name="T58" fmla="*/ 0 w 919"/>
                <a:gd name="T59" fmla="*/ 1 h 309"/>
                <a:gd name="T60" fmla="*/ 0 w 919"/>
                <a:gd name="T61" fmla="*/ 1 h 309"/>
                <a:gd name="T62" fmla="*/ 0 w 919"/>
                <a:gd name="T63" fmla="*/ 1 h 309"/>
                <a:gd name="T64" fmla="*/ 0 w 919"/>
                <a:gd name="T65" fmla="*/ 1 h 309"/>
                <a:gd name="T66" fmla="*/ 0 w 919"/>
                <a:gd name="T67" fmla="*/ 1 h 309"/>
                <a:gd name="T68" fmla="*/ 0 w 919"/>
                <a:gd name="T69" fmla="*/ 1 h 309"/>
                <a:gd name="T70" fmla="*/ 0 w 919"/>
                <a:gd name="T71" fmla="*/ 1 h 309"/>
                <a:gd name="T72" fmla="*/ 0 w 919"/>
                <a:gd name="T73" fmla="*/ 1 h 309"/>
                <a:gd name="T74" fmla="*/ 0 w 919"/>
                <a:gd name="T75" fmla="*/ 1 h 309"/>
                <a:gd name="T76" fmla="*/ 0 w 919"/>
                <a:gd name="T77" fmla="*/ 1 h 309"/>
                <a:gd name="T78" fmla="*/ 0 w 919"/>
                <a:gd name="T79" fmla="*/ 1 h 309"/>
                <a:gd name="T80" fmla="*/ 0 w 919"/>
                <a:gd name="T81" fmla="*/ 1 h 309"/>
                <a:gd name="T82" fmla="*/ 0 w 919"/>
                <a:gd name="T83" fmla="*/ 1 h 309"/>
                <a:gd name="T84" fmla="*/ 0 w 919"/>
                <a:gd name="T85" fmla="*/ 1 h 309"/>
                <a:gd name="T86" fmla="*/ 0 w 919"/>
                <a:gd name="T87" fmla="*/ 1 h 309"/>
                <a:gd name="T88" fmla="*/ 0 w 919"/>
                <a:gd name="T89" fmla="*/ 0 h 309"/>
                <a:gd name="T90" fmla="*/ 0 w 919"/>
                <a:gd name="T91" fmla="*/ 0 h 309"/>
                <a:gd name="T92" fmla="*/ 0 w 919"/>
                <a:gd name="T93" fmla="*/ 1 h 309"/>
                <a:gd name="T94" fmla="*/ 0 w 919"/>
                <a:gd name="T95" fmla="*/ 1 h 309"/>
                <a:gd name="T96" fmla="*/ 0 w 919"/>
                <a:gd name="T97" fmla="*/ 1 h 309"/>
                <a:gd name="T98" fmla="*/ 0 w 919"/>
                <a:gd name="T99" fmla="*/ 1 h 309"/>
                <a:gd name="T100" fmla="*/ 0 w 919"/>
                <a:gd name="T101" fmla="*/ 1 h 309"/>
                <a:gd name="T102" fmla="*/ 0 w 919"/>
                <a:gd name="T103" fmla="*/ 1 h 309"/>
                <a:gd name="T104" fmla="*/ 0 w 919"/>
                <a:gd name="T105" fmla="*/ 1 h 309"/>
                <a:gd name="T106" fmla="*/ 0 w 919"/>
                <a:gd name="T107" fmla="*/ 1 h 3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19"/>
                <a:gd name="T163" fmla="*/ 0 h 309"/>
                <a:gd name="T164" fmla="*/ 919 w 919"/>
                <a:gd name="T165" fmla="*/ 309 h 30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19" h="309">
                  <a:moveTo>
                    <a:pt x="271" y="244"/>
                  </a:moveTo>
                  <a:lnTo>
                    <a:pt x="282" y="247"/>
                  </a:lnTo>
                  <a:lnTo>
                    <a:pt x="296" y="254"/>
                  </a:lnTo>
                  <a:lnTo>
                    <a:pt x="308" y="259"/>
                  </a:lnTo>
                  <a:lnTo>
                    <a:pt x="318" y="265"/>
                  </a:lnTo>
                  <a:lnTo>
                    <a:pt x="330" y="271"/>
                  </a:lnTo>
                  <a:lnTo>
                    <a:pt x="344" y="275"/>
                  </a:lnTo>
                  <a:lnTo>
                    <a:pt x="360" y="280"/>
                  </a:lnTo>
                  <a:lnTo>
                    <a:pt x="371" y="284"/>
                  </a:lnTo>
                  <a:lnTo>
                    <a:pt x="382" y="286"/>
                  </a:lnTo>
                  <a:lnTo>
                    <a:pt x="394" y="290"/>
                  </a:lnTo>
                  <a:lnTo>
                    <a:pt x="406" y="293"/>
                  </a:lnTo>
                  <a:lnTo>
                    <a:pt x="418" y="295"/>
                  </a:lnTo>
                  <a:lnTo>
                    <a:pt x="431" y="298"/>
                  </a:lnTo>
                  <a:lnTo>
                    <a:pt x="446" y="300"/>
                  </a:lnTo>
                  <a:lnTo>
                    <a:pt x="460" y="303"/>
                  </a:lnTo>
                  <a:lnTo>
                    <a:pt x="476" y="306"/>
                  </a:lnTo>
                  <a:lnTo>
                    <a:pt x="494" y="306"/>
                  </a:lnTo>
                  <a:lnTo>
                    <a:pt x="510" y="307"/>
                  </a:lnTo>
                  <a:lnTo>
                    <a:pt x="525" y="308"/>
                  </a:lnTo>
                  <a:lnTo>
                    <a:pt x="545" y="309"/>
                  </a:lnTo>
                  <a:lnTo>
                    <a:pt x="565" y="309"/>
                  </a:lnTo>
                  <a:lnTo>
                    <a:pt x="586" y="308"/>
                  </a:lnTo>
                  <a:lnTo>
                    <a:pt x="603" y="308"/>
                  </a:lnTo>
                  <a:lnTo>
                    <a:pt x="619" y="307"/>
                  </a:lnTo>
                  <a:lnTo>
                    <a:pt x="637" y="306"/>
                  </a:lnTo>
                  <a:lnTo>
                    <a:pt x="654" y="304"/>
                  </a:lnTo>
                  <a:lnTo>
                    <a:pt x="669" y="302"/>
                  </a:lnTo>
                  <a:lnTo>
                    <a:pt x="686" y="300"/>
                  </a:lnTo>
                  <a:lnTo>
                    <a:pt x="703" y="298"/>
                  </a:lnTo>
                  <a:lnTo>
                    <a:pt x="714" y="295"/>
                  </a:lnTo>
                  <a:lnTo>
                    <a:pt x="732" y="291"/>
                  </a:lnTo>
                  <a:lnTo>
                    <a:pt x="746" y="288"/>
                  </a:lnTo>
                  <a:lnTo>
                    <a:pt x="763" y="284"/>
                  </a:lnTo>
                  <a:lnTo>
                    <a:pt x="779" y="279"/>
                  </a:lnTo>
                  <a:lnTo>
                    <a:pt x="795" y="272"/>
                  </a:lnTo>
                  <a:lnTo>
                    <a:pt x="812" y="266"/>
                  </a:lnTo>
                  <a:lnTo>
                    <a:pt x="825" y="259"/>
                  </a:lnTo>
                  <a:lnTo>
                    <a:pt x="840" y="252"/>
                  </a:lnTo>
                  <a:lnTo>
                    <a:pt x="853" y="244"/>
                  </a:lnTo>
                  <a:lnTo>
                    <a:pt x="867" y="235"/>
                  </a:lnTo>
                  <a:lnTo>
                    <a:pt x="880" y="225"/>
                  </a:lnTo>
                  <a:lnTo>
                    <a:pt x="889" y="217"/>
                  </a:lnTo>
                  <a:lnTo>
                    <a:pt x="897" y="208"/>
                  </a:lnTo>
                  <a:lnTo>
                    <a:pt x="903" y="199"/>
                  </a:lnTo>
                  <a:lnTo>
                    <a:pt x="907" y="193"/>
                  </a:lnTo>
                  <a:lnTo>
                    <a:pt x="911" y="188"/>
                  </a:lnTo>
                  <a:lnTo>
                    <a:pt x="914" y="181"/>
                  </a:lnTo>
                  <a:lnTo>
                    <a:pt x="915" y="176"/>
                  </a:lnTo>
                  <a:lnTo>
                    <a:pt x="917" y="169"/>
                  </a:lnTo>
                  <a:lnTo>
                    <a:pt x="918" y="164"/>
                  </a:lnTo>
                  <a:lnTo>
                    <a:pt x="919" y="153"/>
                  </a:lnTo>
                  <a:lnTo>
                    <a:pt x="918" y="146"/>
                  </a:lnTo>
                  <a:lnTo>
                    <a:pt x="916" y="138"/>
                  </a:lnTo>
                  <a:lnTo>
                    <a:pt x="914" y="130"/>
                  </a:lnTo>
                  <a:lnTo>
                    <a:pt x="911" y="123"/>
                  </a:lnTo>
                  <a:lnTo>
                    <a:pt x="907" y="116"/>
                  </a:lnTo>
                  <a:lnTo>
                    <a:pt x="902" y="109"/>
                  </a:lnTo>
                  <a:lnTo>
                    <a:pt x="897" y="102"/>
                  </a:lnTo>
                  <a:lnTo>
                    <a:pt x="889" y="93"/>
                  </a:lnTo>
                  <a:lnTo>
                    <a:pt x="881" y="86"/>
                  </a:lnTo>
                  <a:lnTo>
                    <a:pt x="872" y="79"/>
                  </a:lnTo>
                  <a:lnTo>
                    <a:pt x="866" y="74"/>
                  </a:lnTo>
                  <a:lnTo>
                    <a:pt x="859" y="69"/>
                  </a:lnTo>
                  <a:lnTo>
                    <a:pt x="852" y="65"/>
                  </a:lnTo>
                  <a:lnTo>
                    <a:pt x="845" y="61"/>
                  </a:lnTo>
                  <a:lnTo>
                    <a:pt x="838" y="57"/>
                  </a:lnTo>
                  <a:lnTo>
                    <a:pt x="831" y="52"/>
                  </a:lnTo>
                  <a:lnTo>
                    <a:pt x="822" y="50"/>
                  </a:lnTo>
                  <a:lnTo>
                    <a:pt x="815" y="46"/>
                  </a:lnTo>
                  <a:lnTo>
                    <a:pt x="807" y="42"/>
                  </a:lnTo>
                  <a:lnTo>
                    <a:pt x="797" y="38"/>
                  </a:lnTo>
                  <a:lnTo>
                    <a:pt x="787" y="34"/>
                  </a:lnTo>
                  <a:lnTo>
                    <a:pt x="775" y="31"/>
                  </a:lnTo>
                  <a:lnTo>
                    <a:pt x="767" y="28"/>
                  </a:lnTo>
                  <a:lnTo>
                    <a:pt x="759" y="25"/>
                  </a:lnTo>
                  <a:lnTo>
                    <a:pt x="750" y="23"/>
                  </a:lnTo>
                  <a:lnTo>
                    <a:pt x="741" y="20"/>
                  </a:lnTo>
                  <a:lnTo>
                    <a:pt x="733" y="18"/>
                  </a:lnTo>
                  <a:lnTo>
                    <a:pt x="726" y="16"/>
                  </a:lnTo>
                  <a:lnTo>
                    <a:pt x="719" y="15"/>
                  </a:lnTo>
                  <a:lnTo>
                    <a:pt x="709" y="14"/>
                  </a:lnTo>
                  <a:lnTo>
                    <a:pt x="698" y="11"/>
                  </a:lnTo>
                  <a:lnTo>
                    <a:pt x="691" y="10"/>
                  </a:lnTo>
                  <a:lnTo>
                    <a:pt x="681" y="9"/>
                  </a:lnTo>
                  <a:lnTo>
                    <a:pt x="671" y="7"/>
                  </a:lnTo>
                  <a:lnTo>
                    <a:pt x="661" y="6"/>
                  </a:lnTo>
                  <a:lnTo>
                    <a:pt x="644" y="4"/>
                  </a:lnTo>
                  <a:lnTo>
                    <a:pt x="618" y="2"/>
                  </a:lnTo>
                  <a:lnTo>
                    <a:pt x="584" y="0"/>
                  </a:lnTo>
                  <a:lnTo>
                    <a:pt x="557" y="0"/>
                  </a:lnTo>
                  <a:lnTo>
                    <a:pt x="528" y="0"/>
                  </a:lnTo>
                  <a:lnTo>
                    <a:pt x="501" y="1"/>
                  </a:lnTo>
                  <a:lnTo>
                    <a:pt x="475" y="4"/>
                  </a:lnTo>
                  <a:lnTo>
                    <a:pt x="450" y="7"/>
                  </a:lnTo>
                  <a:lnTo>
                    <a:pt x="425" y="11"/>
                  </a:lnTo>
                  <a:lnTo>
                    <a:pt x="398" y="18"/>
                  </a:lnTo>
                  <a:lnTo>
                    <a:pt x="372" y="25"/>
                  </a:lnTo>
                  <a:lnTo>
                    <a:pt x="347" y="33"/>
                  </a:lnTo>
                  <a:lnTo>
                    <a:pt x="325" y="42"/>
                  </a:lnTo>
                  <a:lnTo>
                    <a:pt x="266" y="65"/>
                  </a:lnTo>
                  <a:lnTo>
                    <a:pt x="126" y="69"/>
                  </a:lnTo>
                  <a:lnTo>
                    <a:pt x="96" y="79"/>
                  </a:lnTo>
                  <a:lnTo>
                    <a:pt x="148" y="119"/>
                  </a:lnTo>
                  <a:lnTo>
                    <a:pt x="16" y="166"/>
                  </a:lnTo>
                  <a:lnTo>
                    <a:pt x="147" y="185"/>
                  </a:lnTo>
                  <a:lnTo>
                    <a:pt x="0" y="244"/>
                  </a:lnTo>
                  <a:lnTo>
                    <a:pt x="271" y="244"/>
                  </a:lnTo>
                  <a:close/>
                </a:path>
              </a:pathLst>
            </a:custGeom>
            <a:blipFill dpi="0" rotWithShape="0">
              <a:blip r:embed="rId3">
                <a:extLst>
                  <a:ext uri="{28A0092B-C50C-407E-A947-70E740481C1C}">
                    <a14:useLocalDpi xmlns:a14="http://schemas.microsoft.com/office/drawing/2010/main"/>
                  </a:ext>
                </a:extLst>
              </a:blip>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grpSp>
      <p:sp>
        <p:nvSpPr>
          <p:cNvPr id="271382" name="AutoShape 59">
            <a:extLst>
              <a:ext uri="{FF2B5EF4-FFF2-40B4-BE49-F238E27FC236}">
                <a16:creationId xmlns:a16="http://schemas.microsoft.com/office/drawing/2014/main" id="{D24AC78B-9712-43AF-8D85-C8EA0DAF4269}"/>
              </a:ext>
            </a:extLst>
          </p:cNvPr>
          <p:cNvSpPr>
            <a:spLocks noChangeArrowheads="1"/>
          </p:cNvSpPr>
          <p:nvPr/>
        </p:nvSpPr>
        <p:spPr bwMode="auto">
          <a:xfrm rot="5400000">
            <a:off x="5448300" y="4152900"/>
            <a:ext cx="609600" cy="1447800"/>
          </a:xfrm>
          <a:prstGeom prst="upArrow">
            <a:avLst>
              <a:gd name="adj1" fmla="val 50000"/>
              <a:gd name="adj2" fmla="val 59375"/>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271383" name="Text Box 60">
            <a:extLst>
              <a:ext uri="{FF2B5EF4-FFF2-40B4-BE49-F238E27FC236}">
                <a16:creationId xmlns:a16="http://schemas.microsoft.com/office/drawing/2014/main" id="{E64606B0-B3E2-429A-9DBE-4512593B880F}"/>
              </a:ext>
            </a:extLst>
          </p:cNvPr>
          <p:cNvSpPr txBox="1">
            <a:spLocks noChangeArrowheads="1"/>
          </p:cNvSpPr>
          <p:nvPr/>
        </p:nvSpPr>
        <p:spPr bwMode="auto">
          <a:xfrm>
            <a:off x="457200" y="3657600"/>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GB" altLang="it-IT" sz="2400">
                <a:latin typeface="Helvetica" panose="020B0604020202020204" pitchFamily="34" charset="0"/>
              </a:rPr>
              <a:t>Atrofia cutanea</a:t>
            </a:r>
            <a:endParaRPr lang="en-GB" altLang="it-IT" sz="2400" b="0">
              <a:latin typeface="Times New Roman" panose="02020603050405020304" pitchFamily="18" charset="0"/>
            </a:endParaRPr>
          </a:p>
        </p:txBody>
      </p:sp>
      <p:sp>
        <p:nvSpPr>
          <p:cNvPr id="271384" name="Text Box 61">
            <a:extLst>
              <a:ext uri="{FF2B5EF4-FFF2-40B4-BE49-F238E27FC236}">
                <a16:creationId xmlns:a16="http://schemas.microsoft.com/office/drawing/2014/main" id="{4A4E6535-8880-455C-A7D9-03EF173DD98E}"/>
              </a:ext>
            </a:extLst>
          </p:cNvPr>
          <p:cNvSpPr txBox="1">
            <a:spLocks noChangeArrowheads="1"/>
          </p:cNvSpPr>
          <p:nvPr/>
        </p:nvSpPr>
        <p:spPr bwMode="auto">
          <a:xfrm>
            <a:off x="6172200" y="3657600"/>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GB" altLang="it-IT" sz="2400">
                <a:latin typeface="Helvetica" panose="020B0604020202020204" pitchFamily="34" charset="0"/>
              </a:rPr>
              <a:t>Telangiectasia</a:t>
            </a:r>
            <a:endParaRPr lang="en-GB" altLang="it-IT" sz="2400" b="0">
              <a:latin typeface="Times New Roman" panose="02020603050405020304" pitchFamily="18" charset="0"/>
            </a:endParaRPr>
          </a:p>
        </p:txBody>
      </p:sp>
      <p:sp>
        <p:nvSpPr>
          <p:cNvPr id="271385" name="Text Box 62">
            <a:extLst>
              <a:ext uri="{FF2B5EF4-FFF2-40B4-BE49-F238E27FC236}">
                <a16:creationId xmlns:a16="http://schemas.microsoft.com/office/drawing/2014/main" id="{B5F0DF91-2BF9-4C5C-92ED-DD4285B56EA9}"/>
              </a:ext>
            </a:extLst>
          </p:cNvPr>
          <p:cNvSpPr txBox="1">
            <a:spLocks noChangeArrowheads="1"/>
          </p:cNvSpPr>
          <p:nvPr/>
        </p:nvSpPr>
        <p:spPr bwMode="auto">
          <a:xfrm>
            <a:off x="7162800" y="5410200"/>
            <a:ext cx="1981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GB" altLang="it-IT" sz="2400">
                <a:solidFill>
                  <a:srgbClr val="FF0000"/>
                </a:solidFill>
                <a:latin typeface="Helvetica" panose="020B0604020202020204" pitchFamily="34" charset="0"/>
              </a:rPr>
              <a:t>effetti sistemici</a:t>
            </a:r>
          </a:p>
        </p:txBody>
      </p:sp>
      <p:grpSp>
        <p:nvGrpSpPr>
          <p:cNvPr id="271386" name="Group 63">
            <a:extLst>
              <a:ext uri="{FF2B5EF4-FFF2-40B4-BE49-F238E27FC236}">
                <a16:creationId xmlns:a16="http://schemas.microsoft.com/office/drawing/2014/main" id="{013A2423-B341-46DA-829D-16071F852401}"/>
              </a:ext>
            </a:extLst>
          </p:cNvPr>
          <p:cNvGrpSpPr>
            <a:grpSpLocks/>
          </p:cNvGrpSpPr>
          <p:nvPr/>
        </p:nvGrpSpPr>
        <p:grpSpPr bwMode="auto">
          <a:xfrm>
            <a:off x="3657600" y="2362200"/>
            <a:ext cx="908050" cy="717550"/>
            <a:chOff x="2832" y="1680"/>
            <a:chExt cx="572" cy="452"/>
          </a:xfrm>
        </p:grpSpPr>
        <p:sp>
          <p:nvSpPr>
            <p:cNvPr id="271431" name="Oval 64">
              <a:extLst>
                <a:ext uri="{FF2B5EF4-FFF2-40B4-BE49-F238E27FC236}">
                  <a16:creationId xmlns:a16="http://schemas.microsoft.com/office/drawing/2014/main" id="{645BD34B-4905-4E20-8162-0074E493AF08}"/>
                </a:ext>
              </a:extLst>
            </p:cNvPr>
            <p:cNvSpPr>
              <a:spLocks noChangeArrowheads="1"/>
            </p:cNvSpPr>
            <p:nvPr/>
          </p:nvSpPr>
          <p:spPr bwMode="auto">
            <a:xfrm>
              <a:off x="2880" y="1680"/>
              <a:ext cx="476" cy="452"/>
            </a:xfrm>
            <a:prstGeom prst="ellipse">
              <a:avLst/>
            </a:prstGeom>
            <a:solidFill>
              <a:srgbClr val="CCFFFF"/>
            </a:solidFill>
            <a:ln w="190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271432" name="Text Box 65">
              <a:extLst>
                <a:ext uri="{FF2B5EF4-FFF2-40B4-BE49-F238E27FC236}">
                  <a16:creationId xmlns:a16="http://schemas.microsoft.com/office/drawing/2014/main" id="{51C3F297-2F57-49F7-8F09-884CB6D238C7}"/>
                </a:ext>
              </a:extLst>
            </p:cNvPr>
            <p:cNvSpPr txBox="1">
              <a:spLocks noChangeArrowheads="1"/>
            </p:cNvSpPr>
            <p:nvPr/>
          </p:nvSpPr>
          <p:spPr bwMode="auto">
            <a:xfrm>
              <a:off x="2832" y="1805"/>
              <a:ext cx="57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it-IT" sz="2000">
                  <a:solidFill>
                    <a:schemeClr val="bg2"/>
                  </a:solidFill>
                </a:rPr>
                <a:t>T cell</a:t>
              </a:r>
              <a:endParaRPr lang="en-US" altLang="it-IT" sz="2400" b="0">
                <a:solidFill>
                  <a:schemeClr val="bg2"/>
                </a:solidFill>
                <a:latin typeface="Times New Roman" panose="02020603050405020304" pitchFamily="18" charset="0"/>
              </a:endParaRPr>
            </a:p>
          </p:txBody>
        </p:sp>
      </p:grpSp>
      <p:grpSp>
        <p:nvGrpSpPr>
          <p:cNvPr id="271387" name="Group 66">
            <a:extLst>
              <a:ext uri="{FF2B5EF4-FFF2-40B4-BE49-F238E27FC236}">
                <a16:creationId xmlns:a16="http://schemas.microsoft.com/office/drawing/2014/main" id="{D2CB7566-4D5A-42C6-8822-BD0D96EF1BCC}"/>
              </a:ext>
            </a:extLst>
          </p:cNvPr>
          <p:cNvGrpSpPr>
            <a:grpSpLocks/>
          </p:cNvGrpSpPr>
          <p:nvPr/>
        </p:nvGrpSpPr>
        <p:grpSpPr bwMode="auto">
          <a:xfrm>
            <a:off x="2895600" y="1981200"/>
            <a:ext cx="908050" cy="717550"/>
            <a:chOff x="2832" y="1680"/>
            <a:chExt cx="572" cy="452"/>
          </a:xfrm>
        </p:grpSpPr>
        <p:sp>
          <p:nvSpPr>
            <p:cNvPr id="271429" name="Oval 67">
              <a:extLst>
                <a:ext uri="{FF2B5EF4-FFF2-40B4-BE49-F238E27FC236}">
                  <a16:creationId xmlns:a16="http://schemas.microsoft.com/office/drawing/2014/main" id="{268015D4-297A-4F63-A535-77A320E4F18F}"/>
                </a:ext>
              </a:extLst>
            </p:cNvPr>
            <p:cNvSpPr>
              <a:spLocks noChangeArrowheads="1"/>
            </p:cNvSpPr>
            <p:nvPr/>
          </p:nvSpPr>
          <p:spPr bwMode="auto">
            <a:xfrm>
              <a:off x="2880" y="1680"/>
              <a:ext cx="476" cy="452"/>
            </a:xfrm>
            <a:prstGeom prst="ellipse">
              <a:avLst/>
            </a:prstGeom>
            <a:solidFill>
              <a:srgbClr val="CCFFFF"/>
            </a:solidFill>
            <a:ln w="190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271430" name="Text Box 68">
              <a:extLst>
                <a:ext uri="{FF2B5EF4-FFF2-40B4-BE49-F238E27FC236}">
                  <a16:creationId xmlns:a16="http://schemas.microsoft.com/office/drawing/2014/main" id="{F8519591-CFA6-4324-A98D-312B38E5B4F7}"/>
                </a:ext>
              </a:extLst>
            </p:cNvPr>
            <p:cNvSpPr txBox="1">
              <a:spLocks noChangeArrowheads="1"/>
            </p:cNvSpPr>
            <p:nvPr/>
          </p:nvSpPr>
          <p:spPr bwMode="auto">
            <a:xfrm>
              <a:off x="2832" y="1805"/>
              <a:ext cx="57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it-IT" sz="2000">
                  <a:solidFill>
                    <a:schemeClr val="bg2"/>
                  </a:solidFill>
                </a:rPr>
                <a:t>T cell</a:t>
              </a:r>
              <a:endParaRPr lang="en-US" altLang="it-IT" sz="2400" b="0">
                <a:solidFill>
                  <a:schemeClr val="bg2"/>
                </a:solidFill>
                <a:latin typeface="Times New Roman" panose="02020603050405020304" pitchFamily="18" charset="0"/>
              </a:endParaRPr>
            </a:p>
          </p:txBody>
        </p:sp>
      </p:grpSp>
      <p:grpSp>
        <p:nvGrpSpPr>
          <p:cNvPr id="271388" name="Group 69">
            <a:extLst>
              <a:ext uri="{FF2B5EF4-FFF2-40B4-BE49-F238E27FC236}">
                <a16:creationId xmlns:a16="http://schemas.microsoft.com/office/drawing/2014/main" id="{8C5787ED-101F-420A-B2DC-33DE1C4C91CA}"/>
              </a:ext>
            </a:extLst>
          </p:cNvPr>
          <p:cNvGrpSpPr>
            <a:grpSpLocks/>
          </p:cNvGrpSpPr>
          <p:nvPr/>
        </p:nvGrpSpPr>
        <p:grpSpPr bwMode="auto">
          <a:xfrm>
            <a:off x="5181600" y="1600200"/>
            <a:ext cx="3352800" cy="838200"/>
            <a:chOff x="3072" y="1296"/>
            <a:chExt cx="2112" cy="528"/>
          </a:xfrm>
        </p:grpSpPr>
        <p:grpSp>
          <p:nvGrpSpPr>
            <p:cNvPr id="271424" name="Group 70">
              <a:extLst>
                <a:ext uri="{FF2B5EF4-FFF2-40B4-BE49-F238E27FC236}">
                  <a16:creationId xmlns:a16="http://schemas.microsoft.com/office/drawing/2014/main" id="{025FBB7F-ED49-4D18-B33B-E1055C56A9E6}"/>
                </a:ext>
              </a:extLst>
            </p:cNvPr>
            <p:cNvGrpSpPr>
              <a:grpSpLocks/>
            </p:cNvGrpSpPr>
            <p:nvPr/>
          </p:nvGrpSpPr>
          <p:grpSpPr bwMode="auto">
            <a:xfrm rot="-5391283">
              <a:off x="3240" y="1176"/>
              <a:ext cx="480" cy="816"/>
              <a:chOff x="2832" y="2688"/>
              <a:chExt cx="480" cy="384"/>
            </a:xfrm>
          </p:grpSpPr>
          <p:sp>
            <p:nvSpPr>
              <p:cNvPr id="271426" name="AutoShape 71">
                <a:extLst>
                  <a:ext uri="{FF2B5EF4-FFF2-40B4-BE49-F238E27FC236}">
                    <a16:creationId xmlns:a16="http://schemas.microsoft.com/office/drawing/2014/main" id="{328E2F9B-C5D0-4FAB-ABDE-F257DB442052}"/>
                  </a:ext>
                </a:extLst>
              </p:cNvPr>
              <p:cNvSpPr>
                <a:spLocks noChangeArrowheads="1"/>
              </p:cNvSpPr>
              <p:nvPr/>
            </p:nvSpPr>
            <p:spPr bwMode="auto">
              <a:xfrm>
                <a:off x="3024" y="2736"/>
                <a:ext cx="96" cy="336"/>
              </a:xfrm>
              <a:prstGeom prst="downArrow">
                <a:avLst>
                  <a:gd name="adj1" fmla="val 50000"/>
                  <a:gd name="adj2" fmla="val 87500"/>
                </a:avLst>
              </a:prstGeom>
              <a:solidFill>
                <a:srgbClr val="FFFF00"/>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271427" name="AutoShape 72">
                <a:extLst>
                  <a:ext uri="{FF2B5EF4-FFF2-40B4-BE49-F238E27FC236}">
                    <a16:creationId xmlns:a16="http://schemas.microsoft.com/office/drawing/2014/main" id="{FA5E4C8C-6CA2-4132-9CDF-A9EB149829A0}"/>
                  </a:ext>
                </a:extLst>
              </p:cNvPr>
              <p:cNvSpPr>
                <a:spLocks noChangeArrowheads="1"/>
              </p:cNvSpPr>
              <p:nvPr/>
            </p:nvSpPr>
            <p:spPr bwMode="auto">
              <a:xfrm>
                <a:off x="3216" y="2688"/>
                <a:ext cx="96" cy="336"/>
              </a:xfrm>
              <a:prstGeom prst="downArrow">
                <a:avLst>
                  <a:gd name="adj1" fmla="val 50000"/>
                  <a:gd name="adj2" fmla="val 87500"/>
                </a:avLst>
              </a:prstGeom>
              <a:solidFill>
                <a:srgbClr val="FFFF00"/>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271428" name="AutoShape 73">
                <a:extLst>
                  <a:ext uri="{FF2B5EF4-FFF2-40B4-BE49-F238E27FC236}">
                    <a16:creationId xmlns:a16="http://schemas.microsoft.com/office/drawing/2014/main" id="{C6547F1A-7B17-4EC7-801F-C1A76A5BC1DD}"/>
                  </a:ext>
                </a:extLst>
              </p:cNvPr>
              <p:cNvSpPr>
                <a:spLocks noChangeArrowheads="1"/>
              </p:cNvSpPr>
              <p:nvPr/>
            </p:nvSpPr>
            <p:spPr bwMode="auto">
              <a:xfrm>
                <a:off x="2832" y="2688"/>
                <a:ext cx="96" cy="336"/>
              </a:xfrm>
              <a:prstGeom prst="downArrow">
                <a:avLst>
                  <a:gd name="adj1" fmla="val 50000"/>
                  <a:gd name="adj2" fmla="val 87500"/>
                </a:avLst>
              </a:prstGeom>
              <a:solidFill>
                <a:srgbClr val="FFFF00"/>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grpSp>
        <p:sp>
          <p:nvSpPr>
            <p:cNvPr id="271425" name="Text Box 74">
              <a:extLst>
                <a:ext uri="{FF2B5EF4-FFF2-40B4-BE49-F238E27FC236}">
                  <a16:creationId xmlns:a16="http://schemas.microsoft.com/office/drawing/2014/main" id="{EEDD0F52-FD68-427F-8EBF-C0CADFCA62C6}"/>
                </a:ext>
              </a:extLst>
            </p:cNvPr>
            <p:cNvSpPr txBox="1">
              <a:spLocks noChangeArrowheads="1"/>
            </p:cNvSpPr>
            <p:nvPr/>
          </p:nvSpPr>
          <p:spPr bwMode="auto">
            <a:xfrm>
              <a:off x="3744" y="1296"/>
              <a:ext cx="1440"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GB" altLang="it-IT" sz="2400">
                  <a:latin typeface="Helvetica" panose="020B0604020202020204" pitchFamily="34" charset="0"/>
                </a:rPr>
                <a:t>citochine</a:t>
              </a:r>
              <a:r>
                <a:rPr lang="en-GB" altLang="it-IT" sz="2400">
                  <a:solidFill>
                    <a:srgbClr val="5F749D"/>
                  </a:solidFill>
                  <a:latin typeface="Helvetica" panose="020B0604020202020204" pitchFamily="34" charset="0"/>
                </a:rPr>
                <a:t> </a:t>
              </a:r>
              <a:r>
                <a:rPr lang="en-GB" altLang="it-IT" sz="2400">
                  <a:latin typeface="Helvetica" panose="020B0604020202020204" pitchFamily="34" charset="0"/>
                </a:rPr>
                <a:t>infiammatorie</a:t>
              </a:r>
            </a:p>
          </p:txBody>
        </p:sp>
      </p:grpSp>
      <p:sp>
        <p:nvSpPr>
          <p:cNvPr id="271389" name="AutoShape 75">
            <a:extLst>
              <a:ext uri="{FF2B5EF4-FFF2-40B4-BE49-F238E27FC236}">
                <a16:creationId xmlns:a16="http://schemas.microsoft.com/office/drawing/2014/main" id="{E29ECD39-D605-4D31-8C03-9369B4397DDE}"/>
              </a:ext>
            </a:extLst>
          </p:cNvPr>
          <p:cNvSpPr>
            <a:spLocks noChangeArrowheads="1"/>
          </p:cNvSpPr>
          <p:nvPr/>
        </p:nvSpPr>
        <p:spPr bwMode="auto">
          <a:xfrm rot="3339709">
            <a:off x="5372100" y="1905000"/>
            <a:ext cx="1295400" cy="106680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endParaRPr lang="it-IT"/>
          </a:p>
        </p:txBody>
      </p:sp>
      <p:sp>
        <p:nvSpPr>
          <p:cNvPr id="271390" name="Text Box 76">
            <a:extLst>
              <a:ext uri="{FF2B5EF4-FFF2-40B4-BE49-F238E27FC236}">
                <a16:creationId xmlns:a16="http://schemas.microsoft.com/office/drawing/2014/main" id="{82AE85F6-DF32-4749-ACE1-0650CC5D11A0}"/>
              </a:ext>
            </a:extLst>
          </p:cNvPr>
          <p:cNvSpPr txBox="1">
            <a:spLocks noChangeArrowheads="1"/>
          </p:cNvSpPr>
          <p:nvPr/>
        </p:nvSpPr>
        <p:spPr bwMode="auto">
          <a:xfrm rot="-2089931">
            <a:off x="4625975" y="1417638"/>
            <a:ext cx="1920875" cy="854075"/>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GB" altLang="it-IT" sz="2000">
                <a:latin typeface="Helvetica" panose="020B0604020202020204" pitchFamily="34" charset="0"/>
              </a:rPr>
              <a:t>Tacrolimus</a:t>
            </a:r>
          </a:p>
          <a:p>
            <a:pPr algn="ctr">
              <a:spcBef>
                <a:spcPct val="50000"/>
              </a:spcBef>
              <a:buFontTx/>
              <a:buNone/>
            </a:pPr>
            <a:r>
              <a:rPr lang="en-GB" altLang="it-IT" sz="2000">
                <a:latin typeface="Helvetica" panose="020B0604020202020204" pitchFamily="34" charset="0"/>
              </a:rPr>
              <a:t>Pimecrolimus</a:t>
            </a:r>
          </a:p>
        </p:txBody>
      </p:sp>
      <p:sp>
        <p:nvSpPr>
          <p:cNvPr id="271391" name="AutoShape 77">
            <a:extLst>
              <a:ext uri="{FF2B5EF4-FFF2-40B4-BE49-F238E27FC236}">
                <a16:creationId xmlns:a16="http://schemas.microsoft.com/office/drawing/2014/main" id="{6A7A259E-18CF-4A8E-B067-8134E71CB8B4}"/>
              </a:ext>
            </a:extLst>
          </p:cNvPr>
          <p:cNvSpPr>
            <a:spLocks noChangeArrowheads="1"/>
          </p:cNvSpPr>
          <p:nvPr/>
        </p:nvSpPr>
        <p:spPr bwMode="auto">
          <a:xfrm rot="16200000" flipH="1">
            <a:off x="2552700" y="4000500"/>
            <a:ext cx="609600" cy="1752600"/>
          </a:xfrm>
          <a:prstGeom prst="upArrow">
            <a:avLst>
              <a:gd name="adj1" fmla="val 50000"/>
              <a:gd name="adj2" fmla="val 71875"/>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271392" name="Freeform 78">
            <a:extLst>
              <a:ext uri="{FF2B5EF4-FFF2-40B4-BE49-F238E27FC236}">
                <a16:creationId xmlns:a16="http://schemas.microsoft.com/office/drawing/2014/main" id="{9FD7037B-896D-4D9A-879E-902FE0C9977A}"/>
              </a:ext>
            </a:extLst>
          </p:cNvPr>
          <p:cNvSpPr>
            <a:spLocks/>
          </p:cNvSpPr>
          <p:nvPr/>
        </p:nvSpPr>
        <p:spPr bwMode="auto">
          <a:xfrm>
            <a:off x="2743200" y="1847850"/>
            <a:ext cx="1814513" cy="1384300"/>
          </a:xfrm>
          <a:custGeom>
            <a:avLst/>
            <a:gdLst>
              <a:gd name="T0" fmla="*/ 2147483646 w 1143"/>
              <a:gd name="T1" fmla="*/ 2147483646 h 872"/>
              <a:gd name="T2" fmla="*/ 2147483646 w 1143"/>
              <a:gd name="T3" fmla="*/ 2147483646 h 872"/>
              <a:gd name="T4" fmla="*/ 2147483646 w 1143"/>
              <a:gd name="T5" fmla="*/ 2147483646 h 872"/>
              <a:gd name="T6" fmla="*/ 2147483646 w 1143"/>
              <a:gd name="T7" fmla="*/ 2147483646 h 872"/>
              <a:gd name="T8" fmla="*/ 2147483646 w 1143"/>
              <a:gd name="T9" fmla="*/ 2147483646 h 872"/>
              <a:gd name="T10" fmla="*/ 2147483646 w 1143"/>
              <a:gd name="T11" fmla="*/ 2147483646 h 872"/>
              <a:gd name="T12" fmla="*/ 2147483646 w 1143"/>
              <a:gd name="T13" fmla="*/ 2147483646 h 872"/>
              <a:gd name="T14" fmla="*/ 2147483646 w 1143"/>
              <a:gd name="T15" fmla="*/ 2147483646 h 872"/>
              <a:gd name="T16" fmla="*/ 2147483646 w 1143"/>
              <a:gd name="T17" fmla="*/ 2147483646 h 872"/>
              <a:gd name="T18" fmla="*/ 2147483646 w 1143"/>
              <a:gd name="T19" fmla="*/ 2147483646 h 872"/>
              <a:gd name="T20" fmla="*/ 2147483646 w 1143"/>
              <a:gd name="T21" fmla="*/ 2147483646 h 872"/>
              <a:gd name="T22" fmla="*/ 2147483646 w 1143"/>
              <a:gd name="T23" fmla="*/ 2147483646 h 872"/>
              <a:gd name="T24" fmla="*/ 2147483646 w 1143"/>
              <a:gd name="T25" fmla="*/ 2147483646 h 872"/>
              <a:gd name="T26" fmla="*/ 2147483646 w 1143"/>
              <a:gd name="T27" fmla="*/ 2147483646 h 872"/>
              <a:gd name="T28" fmla="*/ 2147483646 w 1143"/>
              <a:gd name="T29" fmla="*/ 2147483646 h 872"/>
              <a:gd name="T30" fmla="*/ 2147483646 w 1143"/>
              <a:gd name="T31" fmla="*/ 2147483646 h 872"/>
              <a:gd name="T32" fmla="*/ 2147483646 w 1143"/>
              <a:gd name="T33" fmla="*/ 0 h 872"/>
              <a:gd name="T34" fmla="*/ 2147483646 w 1143"/>
              <a:gd name="T35" fmla="*/ 2147483646 h 872"/>
              <a:gd name="T36" fmla="*/ 2147483646 w 1143"/>
              <a:gd name="T37" fmla="*/ 2147483646 h 872"/>
              <a:gd name="T38" fmla="*/ 2147483646 w 1143"/>
              <a:gd name="T39" fmla="*/ 2147483646 h 87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43"/>
              <a:gd name="T61" fmla="*/ 0 h 872"/>
              <a:gd name="T62" fmla="*/ 1143 w 1143"/>
              <a:gd name="T63" fmla="*/ 872 h 87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43" h="872">
                <a:moveTo>
                  <a:pt x="291" y="20"/>
                </a:moveTo>
                <a:cubicBezTo>
                  <a:pt x="247" y="26"/>
                  <a:pt x="215" y="27"/>
                  <a:pt x="175" y="39"/>
                </a:cubicBezTo>
                <a:cubicBezTo>
                  <a:pt x="155" y="45"/>
                  <a:pt x="116" y="59"/>
                  <a:pt x="116" y="59"/>
                </a:cubicBezTo>
                <a:cubicBezTo>
                  <a:pt x="55" y="106"/>
                  <a:pt x="34" y="137"/>
                  <a:pt x="20" y="213"/>
                </a:cubicBezTo>
                <a:cubicBezTo>
                  <a:pt x="23" y="300"/>
                  <a:pt x="0" y="397"/>
                  <a:pt x="39" y="475"/>
                </a:cubicBezTo>
                <a:cubicBezTo>
                  <a:pt x="61" y="518"/>
                  <a:pt x="107" y="526"/>
                  <a:pt x="136" y="562"/>
                </a:cubicBezTo>
                <a:cubicBezTo>
                  <a:pt x="266" y="726"/>
                  <a:pt x="389" y="732"/>
                  <a:pt x="591" y="755"/>
                </a:cubicBezTo>
                <a:cubicBezTo>
                  <a:pt x="633" y="773"/>
                  <a:pt x="672" y="792"/>
                  <a:pt x="716" y="804"/>
                </a:cubicBezTo>
                <a:cubicBezTo>
                  <a:pt x="783" y="846"/>
                  <a:pt x="918" y="862"/>
                  <a:pt x="997" y="872"/>
                </a:cubicBezTo>
                <a:cubicBezTo>
                  <a:pt x="1053" y="853"/>
                  <a:pt x="1091" y="814"/>
                  <a:pt x="1123" y="765"/>
                </a:cubicBezTo>
                <a:cubicBezTo>
                  <a:pt x="1137" y="698"/>
                  <a:pt x="1143" y="651"/>
                  <a:pt x="1133" y="581"/>
                </a:cubicBezTo>
                <a:cubicBezTo>
                  <a:pt x="1126" y="532"/>
                  <a:pt x="1129" y="478"/>
                  <a:pt x="1104" y="436"/>
                </a:cubicBezTo>
                <a:cubicBezTo>
                  <a:pt x="1029" y="312"/>
                  <a:pt x="891" y="310"/>
                  <a:pt x="765" y="291"/>
                </a:cubicBezTo>
                <a:cubicBezTo>
                  <a:pt x="728" y="276"/>
                  <a:pt x="696" y="255"/>
                  <a:pt x="658" y="242"/>
                </a:cubicBezTo>
                <a:cubicBezTo>
                  <a:pt x="626" y="193"/>
                  <a:pt x="602" y="101"/>
                  <a:pt x="552" y="68"/>
                </a:cubicBezTo>
                <a:cubicBezTo>
                  <a:pt x="531" y="54"/>
                  <a:pt x="505" y="52"/>
                  <a:pt x="484" y="39"/>
                </a:cubicBezTo>
                <a:cubicBezTo>
                  <a:pt x="464" y="27"/>
                  <a:pt x="426" y="0"/>
                  <a:pt x="426" y="0"/>
                </a:cubicBezTo>
                <a:cubicBezTo>
                  <a:pt x="394" y="3"/>
                  <a:pt x="361" y="4"/>
                  <a:pt x="329" y="10"/>
                </a:cubicBezTo>
                <a:cubicBezTo>
                  <a:pt x="298" y="16"/>
                  <a:pt x="266" y="39"/>
                  <a:pt x="233" y="39"/>
                </a:cubicBezTo>
                <a:lnTo>
                  <a:pt x="291" y="2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it-IT"/>
          </a:p>
        </p:txBody>
      </p:sp>
      <p:sp>
        <p:nvSpPr>
          <p:cNvPr id="271393" name="AutoShape 79">
            <a:extLst>
              <a:ext uri="{FF2B5EF4-FFF2-40B4-BE49-F238E27FC236}">
                <a16:creationId xmlns:a16="http://schemas.microsoft.com/office/drawing/2014/main" id="{9A9E39A7-5C21-45DE-B1ED-BD9DEF701D9B}"/>
              </a:ext>
            </a:extLst>
          </p:cNvPr>
          <p:cNvSpPr>
            <a:spLocks noChangeArrowheads="1"/>
          </p:cNvSpPr>
          <p:nvPr/>
        </p:nvSpPr>
        <p:spPr bwMode="auto">
          <a:xfrm>
            <a:off x="3886200" y="2286000"/>
            <a:ext cx="609600" cy="1676400"/>
          </a:xfrm>
          <a:prstGeom prst="upArrow">
            <a:avLst>
              <a:gd name="adj1" fmla="val 50000"/>
              <a:gd name="adj2" fmla="val 68750"/>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271394" name="AutoShape 80">
            <a:extLst>
              <a:ext uri="{FF2B5EF4-FFF2-40B4-BE49-F238E27FC236}">
                <a16:creationId xmlns:a16="http://schemas.microsoft.com/office/drawing/2014/main" id="{EE5E2793-F202-4C48-8BC2-2FB1075B43E1}"/>
              </a:ext>
            </a:extLst>
          </p:cNvPr>
          <p:cNvSpPr>
            <a:spLocks noChangeArrowheads="1"/>
          </p:cNvSpPr>
          <p:nvPr/>
        </p:nvSpPr>
        <p:spPr bwMode="auto">
          <a:xfrm>
            <a:off x="4419600" y="2667000"/>
            <a:ext cx="609600" cy="1447800"/>
          </a:xfrm>
          <a:prstGeom prst="upArrow">
            <a:avLst>
              <a:gd name="adj1" fmla="val 50000"/>
              <a:gd name="adj2" fmla="val 59375"/>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271395" name="Oval 81">
            <a:extLst>
              <a:ext uri="{FF2B5EF4-FFF2-40B4-BE49-F238E27FC236}">
                <a16:creationId xmlns:a16="http://schemas.microsoft.com/office/drawing/2014/main" id="{4112D403-415A-431E-9109-5DD745A5A7B8}"/>
              </a:ext>
            </a:extLst>
          </p:cNvPr>
          <p:cNvSpPr>
            <a:spLocks noChangeArrowheads="1"/>
          </p:cNvSpPr>
          <p:nvPr/>
        </p:nvSpPr>
        <p:spPr bwMode="auto">
          <a:xfrm>
            <a:off x="3121025" y="3962400"/>
            <a:ext cx="2365375" cy="1304925"/>
          </a:xfrm>
          <a:prstGeom prst="ellipse">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271396" name="Text Box 82">
            <a:extLst>
              <a:ext uri="{FF2B5EF4-FFF2-40B4-BE49-F238E27FC236}">
                <a16:creationId xmlns:a16="http://schemas.microsoft.com/office/drawing/2014/main" id="{032E5839-93D1-414A-AD09-9DD19F87A999}"/>
              </a:ext>
            </a:extLst>
          </p:cNvPr>
          <p:cNvSpPr txBox="1">
            <a:spLocks noChangeArrowheads="1"/>
          </p:cNvSpPr>
          <p:nvPr/>
        </p:nvSpPr>
        <p:spPr bwMode="auto">
          <a:xfrm>
            <a:off x="3124200" y="4419600"/>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GB" altLang="it-IT" sz="2400">
                <a:solidFill>
                  <a:srgbClr val="FF0000"/>
                </a:solidFill>
                <a:latin typeface="Helvetica" panose="020B0604020202020204" pitchFamily="34" charset="0"/>
              </a:rPr>
              <a:t>Corticosteroidi</a:t>
            </a:r>
            <a:endParaRPr lang="en-GB" altLang="it-IT" sz="2400">
              <a:latin typeface="Helvetica" panose="020B0604020202020204" pitchFamily="34" charset="0"/>
            </a:endParaRPr>
          </a:p>
        </p:txBody>
      </p:sp>
      <p:grpSp>
        <p:nvGrpSpPr>
          <p:cNvPr id="271397" name="Group 83">
            <a:extLst>
              <a:ext uri="{FF2B5EF4-FFF2-40B4-BE49-F238E27FC236}">
                <a16:creationId xmlns:a16="http://schemas.microsoft.com/office/drawing/2014/main" id="{8B78A8B1-FE96-4DB6-99A7-CFE532FF8413}"/>
              </a:ext>
            </a:extLst>
          </p:cNvPr>
          <p:cNvGrpSpPr>
            <a:grpSpLocks/>
          </p:cNvGrpSpPr>
          <p:nvPr/>
        </p:nvGrpSpPr>
        <p:grpSpPr bwMode="auto">
          <a:xfrm rot="-2274864">
            <a:off x="5791200" y="2743200"/>
            <a:ext cx="1335088" cy="650875"/>
            <a:chOff x="-381" y="674"/>
            <a:chExt cx="1139" cy="976"/>
          </a:xfrm>
        </p:grpSpPr>
        <p:sp>
          <p:nvSpPr>
            <p:cNvPr id="271400" name="Rectangle 84">
              <a:extLst>
                <a:ext uri="{FF2B5EF4-FFF2-40B4-BE49-F238E27FC236}">
                  <a16:creationId xmlns:a16="http://schemas.microsoft.com/office/drawing/2014/main" id="{517434C4-4C84-400E-91C2-E6187F6656E0}"/>
                </a:ext>
              </a:extLst>
            </p:cNvPr>
            <p:cNvSpPr>
              <a:spLocks noChangeArrowheads="1"/>
            </p:cNvSpPr>
            <p:nvPr/>
          </p:nvSpPr>
          <p:spPr bwMode="auto">
            <a:xfrm>
              <a:off x="-347" y="1035"/>
              <a:ext cx="1068" cy="56"/>
            </a:xfrm>
            <a:prstGeom prst="rect">
              <a:avLst/>
            </a:prstGeom>
            <a:solidFill>
              <a:srgbClr val="FFFFFF"/>
            </a:solidFill>
            <a:ln w="6350">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271401" name="Rectangle 85">
              <a:extLst>
                <a:ext uri="{FF2B5EF4-FFF2-40B4-BE49-F238E27FC236}">
                  <a16:creationId xmlns:a16="http://schemas.microsoft.com/office/drawing/2014/main" id="{220B6092-81CA-42E2-964A-589C462C7221}"/>
                </a:ext>
              </a:extLst>
            </p:cNvPr>
            <p:cNvSpPr>
              <a:spLocks noChangeArrowheads="1"/>
            </p:cNvSpPr>
            <p:nvPr/>
          </p:nvSpPr>
          <p:spPr bwMode="auto">
            <a:xfrm>
              <a:off x="-347" y="1396"/>
              <a:ext cx="1068" cy="56"/>
            </a:xfrm>
            <a:prstGeom prst="rect">
              <a:avLst/>
            </a:prstGeom>
            <a:solidFill>
              <a:srgbClr val="FFFFFF"/>
            </a:solidFill>
            <a:ln w="6350">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grpSp>
          <p:nvGrpSpPr>
            <p:cNvPr id="271402" name="Group 86">
              <a:extLst>
                <a:ext uri="{FF2B5EF4-FFF2-40B4-BE49-F238E27FC236}">
                  <a16:creationId xmlns:a16="http://schemas.microsoft.com/office/drawing/2014/main" id="{DA03A890-D097-469F-946C-6EBF4DD8EDAA}"/>
                </a:ext>
              </a:extLst>
            </p:cNvPr>
            <p:cNvGrpSpPr>
              <a:grpSpLocks/>
            </p:cNvGrpSpPr>
            <p:nvPr/>
          </p:nvGrpSpPr>
          <p:grpSpPr bwMode="auto">
            <a:xfrm>
              <a:off x="-273" y="841"/>
              <a:ext cx="919" cy="805"/>
              <a:chOff x="-273" y="841"/>
              <a:chExt cx="919" cy="805"/>
            </a:xfrm>
          </p:grpSpPr>
          <p:grpSp>
            <p:nvGrpSpPr>
              <p:cNvPr id="271412" name="Group 87">
                <a:extLst>
                  <a:ext uri="{FF2B5EF4-FFF2-40B4-BE49-F238E27FC236}">
                    <a16:creationId xmlns:a16="http://schemas.microsoft.com/office/drawing/2014/main" id="{DED83D6A-D386-498D-B435-AA6903EA9398}"/>
                  </a:ext>
                </a:extLst>
              </p:cNvPr>
              <p:cNvGrpSpPr>
                <a:grpSpLocks/>
              </p:cNvGrpSpPr>
              <p:nvPr/>
            </p:nvGrpSpPr>
            <p:grpSpPr bwMode="auto">
              <a:xfrm>
                <a:off x="-273" y="841"/>
                <a:ext cx="444" cy="805"/>
                <a:chOff x="-273" y="841"/>
                <a:chExt cx="444" cy="805"/>
              </a:xfrm>
            </p:grpSpPr>
            <p:sp>
              <p:nvSpPr>
                <p:cNvPr id="271419" name="Freeform 88">
                  <a:extLst>
                    <a:ext uri="{FF2B5EF4-FFF2-40B4-BE49-F238E27FC236}">
                      <a16:creationId xmlns:a16="http://schemas.microsoft.com/office/drawing/2014/main" id="{03E5AE30-26D8-411C-AE5A-A7D545F91446}"/>
                    </a:ext>
                  </a:extLst>
                </p:cNvPr>
                <p:cNvSpPr>
                  <a:spLocks/>
                </p:cNvSpPr>
                <p:nvPr/>
              </p:nvSpPr>
              <p:spPr bwMode="auto">
                <a:xfrm>
                  <a:off x="-273" y="841"/>
                  <a:ext cx="64" cy="805"/>
                </a:xfrm>
                <a:custGeom>
                  <a:avLst/>
                  <a:gdLst>
                    <a:gd name="T0" fmla="*/ 0 w 191"/>
                    <a:gd name="T1" fmla="*/ 0 h 2415"/>
                    <a:gd name="T2" fmla="*/ 0 w 191"/>
                    <a:gd name="T3" fmla="*/ 0 h 2415"/>
                    <a:gd name="T4" fmla="*/ 0 w 191"/>
                    <a:gd name="T5" fmla="*/ 0 h 2415"/>
                    <a:gd name="T6" fmla="*/ 0 w 191"/>
                    <a:gd name="T7" fmla="*/ 0 h 2415"/>
                    <a:gd name="T8" fmla="*/ 0 w 191"/>
                    <a:gd name="T9" fmla="*/ 0 h 2415"/>
                    <a:gd name="T10" fmla="*/ 0 w 191"/>
                    <a:gd name="T11" fmla="*/ 0 h 2415"/>
                    <a:gd name="T12" fmla="*/ 0 60000 65536"/>
                    <a:gd name="T13" fmla="*/ 0 60000 65536"/>
                    <a:gd name="T14" fmla="*/ 0 60000 65536"/>
                    <a:gd name="T15" fmla="*/ 0 60000 65536"/>
                    <a:gd name="T16" fmla="*/ 0 60000 65536"/>
                    <a:gd name="T17" fmla="*/ 0 60000 65536"/>
                    <a:gd name="T18" fmla="*/ 0 w 191"/>
                    <a:gd name="T19" fmla="*/ 0 h 2415"/>
                    <a:gd name="T20" fmla="*/ 191 w 191"/>
                    <a:gd name="T21" fmla="*/ 2415 h 2415"/>
                  </a:gdLst>
                  <a:ahLst/>
                  <a:cxnLst>
                    <a:cxn ang="T12">
                      <a:pos x="T0" y="T1"/>
                    </a:cxn>
                    <a:cxn ang="T13">
                      <a:pos x="T2" y="T3"/>
                    </a:cxn>
                    <a:cxn ang="T14">
                      <a:pos x="T4" y="T5"/>
                    </a:cxn>
                    <a:cxn ang="T15">
                      <a:pos x="T6" y="T7"/>
                    </a:cxn>
                    <a:cxn ang="T16">
                      <a:pos x="T8" y="T9"/>
                    </a:cxn>
                    <a:cxn ang="T17">
                      <a:pos x="T10" y="T11"/>
                    </a:cxn>
                  </a:cxnLst>
                  <a:rect l="T18" t="T19" r="T20" b="T21"/>
                  <a:pathLst>
                    <a:path w="191" h="2415">
                      <a:moveTo>
                        <a:pt x="0" y="2415"/>
                      </a:moveTo>
                      <a:lnTo>
                        <a:pt x="0" y="173"/>
                      </a:lnTo>
                      <a:lnTo>
                        <a:pt x="95" y="0"/>
                      </a:lnTo>
                      <a:lnTo>
                        <a:pt x="191" y="173"/>
                      </a:lnTo>
                      <a:lnTo>
                        <a:pt x="191" y="2415"/>
                      </a:lnTo>
                      <a:lnTo>
                        <a:pt x="0" y="2415"/>
                      </a:lnTo>
                      <a:close/>
                    </a:path>
                  </a:pathLst>
                </a:custGeom>
                <a:solidFill>
                  <a:srgbClr val="FFFFFF"/>
                </a:solidFill>
                <a:ln w="6350">
                  <a:solidFill>
                    <a:srgbClr val="000000"/>
                  </a:solidFill>
                  <a:prstDash val="solid"/>
                  <a:round/>
                  <a:headEnd/>
                  <a:tailEnd/>
                </a:ln>
              </p:spPr>
              <p:txBody>
                <a:bodyPr/>
                <a:lstStyle/>
                <a:p>
                  <a:endParaRPr lang="it-IT"/>
                </a:p>
              </p:txBody>
            </p:sp>
            <p:sp>
              <p:nvSpPr>
                <p:cNvPr id="271420" name="Freeform 89">
                  <a:extLst>
                    <a:ext uri="{FF2B5EF4-FFF2-40B4-BE49-F238E27FC236}">
                      <a16:creationId xmlns:a16="http://schemas.microsoft.com/office/drawing/2014/main" id="{B0D54EA6-4607-4B14-AD09-5AD3B9A077D4}"/>
                    </a:ext>
                  </a:extLst>
                </p:cNvPr>
                <p:cNvSpPr>
                  <a:spLocks/>
                </p:cNvSpPr>
                <p:nvPr/>
              </p:nvSpPr>
              <p:spPr bwMode="auto">
                <a:xfrm>
                  <a:off x="-178" y="841"/>
                  <a:ext cx="63" cy="805"/>
                </a:xfrm>
                <a:custGeom>
                  <a:avLst/>
                  <a:gdLst>
                    <a:gd name="T0" fmla="*/ 0 w 189"/>
                    <a:gd name="T1" fmla="*/ 0 h 2415"/>
                    <a:gd name="T2" fmla="*/ 0 w 189"/>
                    <a:gd name="T3" fmla="*/ 0 h 2415"/>
                    <a:gd name="T4" fmla="*/ 0 w 189"/>
                    <a:gd name="T5" fmla="*/ 0 h 2415"/>
                    <a:gd name="T6" fmla="*/ 0 w 189"/>
                    <a:gd name="T7" fmla="*/ 0 h 2415"/>
                    <a:gd name="T8" fmla="*/ 0 w 189"/>
                    <a:gd name="T9" fmla="*/ 0 h 2415"/>
                    <a:gd name="T10" fmla="*/ 0 w 189"/>
                    <a:gd name="T11" fmla="*/ 0 h 2415"/>
                    <a:gd name="T12" fmla="*/ 0 60000 65536"/>
                    <a:gd name="T13" fmla="*/ 0 60000 65536"/>
                    <a:gd name="T14" fmla="*/ 0 60000 65536"/>
                    <a:gd name="T15" fmla="*/ 0 60000 65536"/>
                    <a:gd name="T16" fmla="*/ 0 60000 65536"/>
                    <a:gd name="T17" fmla="*/ 0 60000 65536"/>
                    <a:gd name="T18" fmla="*/ 0 w 189"/>
                    <a:gd name="T19" fmla="*/ 0 h 2415"/>
                    <a:gd name="T20" fmla="*/ 189 w 189"/>
                    <a:gd name="T21" fmla="*/ 2415 h 2415"/>
                  </a:gdLst>
                  <a:ahLst/>
                  <a:cxnLst>
                    <a:cxn ang="T12">
                      <a:pos x="T0" y="T1"/>
                    </a:cxn>
                    <a:cxn ang="T13">
                      <a:pos x="T2" y="T3"/>
                    </a:cxn>
                    <a:cxn ang="T14">
                      <a:pos x="T4" y="T5"/>
                    </a:cxn>
                    <a:cxn ang="T15">
                      <a:pos x="T6" y="T7"/>
                    </a:cxn>
                    <a:cxn ang="T16">
                      <a:pos x="T8" y="T9"/>
                    </a:cxn>
                    <a:cxn ang="T17">
                      <a:pos x="T10" y="T11"/>
                    </a:cxn>
                  </a:cxnLst>
                  <a:rect l="T18" t="T19" r="T20" b="T21"/>
                  <a:pathLst>
                    <a:path w="189" h="2415">
                      <a:moveTo>
                        <a:pt x="0" y="2415"/>
                      </a:moveTo>
                      <a:lnTo>
                        <a:pt x="0" y="173"/>
                      </a:lnTo>
                      <a:lnTo>
                        <a:pt x="95" y="0"/>
                      </a:lnTo>
                      <a:lnTo>
                        <a:pt x="189" y="173"/>
                      </a:lnTo>
                      <a:lnTo>
                        <a:pt x="189" y="2415"/>
                      </a:lnTo>
                      <a:lnTo>
                        <a:pt x="0" y="2415"/>
                      </a:lnTo>
                      <a:close/>
                    </a:path>
                  </a:pathLst>
                </a:custGeom>
                <a:solidFill>
                  <a:srgbClr val="FFFFFF"/>
                </a:solidFill>
                <a:ln w="6350">
                  <a:solidFill>
                    <a:srgbClr val="000000"/>
                  </a:solidFill>
                  <a:prstDash val="solid"/>
                  <a:round/>
                  <a:headEnd/>
                  <a:tailEnd/>
                </a:ln>
              </p:spPr>
              <p:txBody>
                <a:bodyPr/>
                <a:lstStyle/>
                <a:p>
                  <a:endParaRPr lang="it-IT"/>
                </a:p>
              </p:txBody>
            </p:sp>
            <p:sp>
              <p:nvSpPr>
                <p:cNvPr id="271421" name="Freeform 90">
                  <a:extLst>
                    <a:ext uri="{FF2B5EF4-FFF2-40B4-BE49-F238E27FC236}">
                      <a16:creationId xmlns:a16="http://schemas.microsoft.com/office/drawing/2014/main" id="{7E72AB2B-673C-4423-8527-1569BB59081C}"/>
                    </a:ext>
                  </a:extLst>
                </p:cNvPr>
                <p:cNvSpPr>
                  <a:spLocks/>
                </p:cNvSpPr>
                <p:nvPr/>
              </p:nvSpPr>
              <p:spPr bwMode="auto">
                <a:xfrm>
                  <a:off x="-83" y="841"/>
                  <a:ext cx="63" cy="805"/>
                </a:xfrm>
                <a:custGeom>
                  <a:avLst/>
                  <a:gdLst>
                    <a:gd name="T0" fmla="*/ 0 w 189"/>
                    <a:gd name="T1" fmla="*/ 0 h 2415"/>
                    <a:gd name="T2" fmla="*/ 0 w 189"/>
                    <a:gd name="T3" fmla="*/ 0 h 2415"/>
                    <a:gd name="T4" fmla="*/ 0 w 189"/>
                    <a:gd name="T5" fmla="*/ 0 h 2415"/>
                    <a:gd name="T6" fmla="*/ 0 w 189"/>
                    <a:gd name="T7" fmla="*/ 0 h 2415"/>
                    <a:gd name="T8" fmla="*/ 0 w 189"/>
                    <a:gd name="T9" fmla="*/ 0 h 2415"/>
                    <a:gd name="T10" fmla="*/ 0 w 189"/>
                    <a:gd name="T11" fmla="*/ 0 h 2415"/>
                    <a:gd name="T12" fmla="*/ 0 60000 65536"/>
                    <a:gd name="T13" fmla="*/ 0 60000 65536"/>
                    <a:gd name="T14" fmla="*/ 0 60000 65536"/>
                    <a:gd name="T15" fmla="*/ 0 60000 65536"/>
                    <a:gd name="T16" fmla="*/ 0 60000 65536"/>
                    <a:gd name="T17" fmla="*/ 0 60000 65536"/>
                    <a:gd name="T18" fmla="*/ 0 w 189"/>
                    <a:gd name="T19" fmla="*/ 0 h 2415"/>
                    <a:gd name="T20" fmla="*/ 189 w 189"/>
                    <a:gd name="T21" fmla="*/ 2415 h 2415"/>
                  </a:gdLst>
                  <a:ahLst/>
                  <a:cxnLst>
                    <a:cxn ang="T12">
                      <a:pos x="T0" y="T1"/>
                    </a:cxn>
                    <a:cxn ang="T13">
                      <a:pos x="T2" y="T3"/>
                    </a:cxn>
                    <a:cxn ang="T14">
                      <a:pos x="T4" y="T5"/>
                    </a:cxn>
                    <a:cxn ang="T15">
                      <a:pos x="T6" y="T7"/>
                    </a:cxn>
                    <a:cxn ang="T16">
                      <a:pos x="T8" y="T9"/>
                    </a:cxn>
                    <a:cxn ang="T17">
                      <a:pos x="T10" y="T11"/>
                    </a:cxn>
                  </a:cxnLst>
                  <a:rect l="T18" t="T19" r="T20" b="T21"/>
                  <a:pathLst>
                    <a:path w="189" h="2415">
                      <a:moveTo>
                        <a:pt x="0" y="2415"/>
                      </a:moveTo>
                      <a:lnTo>
                        <a:pt x="0" y="173"/>
                      </a:lnTo>
                      <a:lnTo>
                        <a:pt x="95" y="0"/>
                      </a:lnTo>
                      <a:lnTo>
                        <a:pt x="189" y="173"/>
                      </a:lnTo>
                      <a:lnTo>
                        <a:pt x="189" y="2415"/>
                      </a:lnTo>
                      <a:lnTo>
                        <a:pt x="0" y="2415"/>
                      </a:lnTo>
                      <a:close/>
                    </a:path>
                  </a:pathLst>
                </a:custGeom>
                <a:solidFill>
                  <a:srgbClr val="FFFFFF"/>
                </a:solidFill>
                <a:ln w="6350">
                  <a:solidFill>
                    <a:srgbClr val="000000"/>
                  </a:solidFill>
                  <a:prstDash val="solid"/>
                  <a:round/>
                  <a:headEnd/>
                  <a:tailEnd/>
                </a:ln>
              </p:spPr>
              <p:txBody>
                <a:bodyPr/>
                <a:lstStyle/>
                <a:p>
                  <a:endParaRPr lang="it-IT"/>
                </a:p>
              </p:txBody>
            </p:sp>
            <p:sp>
              <p:nvSpPr>
                <p:cNvPr id="271422" name="Freeform 91">
                  <a:extLst>
                    <a:ext uri="{FF2B5EF4-FFF2-40B4-BE49-F238E27FC236}">
                      <a16:creationId xmlns:a16="http://schemas.microsoft.com/office/drawing/2014/main" id="{A492BBE7-C1B7-4DF3-88AA-C862EA6AAFCB}"/>
                    </a:ext>
                  </a:extLst>
                </p:cNvPr>
                <p:cNvSpPr>
                  <a:spLocks/>
                </p:cNvSpPr>
                <p:nvPr/>
              </p:nvSpPr>
              <p:spPr bwMode="auto">
                <a:xfrm>
                  <a:off x="13" y="841"/>
                  <a:ext cx="62" cy="805"/>
                </a:xfrm>
                <a:custGeom>
                  <a:avLst/>
                  <a:gdLst>
                    <a:gd name="T0" fmla="*/ 0 w 188"/>
                    <a:gd name="T1" fmla="*/ 0 h 2415"/>
                    <a:gd name="T2" fmla="*/ 0 w 188"/>
                    <a:gd name="T3" fmla="*/ 0 h 2415"/>
                    <a:gd name="T4" fmla="*/ 0 w 188"/>
                    <a:gd name="T5" fmla="*/ 0 h 2415"/>
                    <a:gd name="T6" fmla="*/ 0 w 188"/>
                    <a:gd name="T7" fmla="*/ 0 h 2415"/>
                    <a:gd name="T8" fmla="*/ 0 w 188"/>
                    <a:gd name="T9" fmla="*/ 0 h 2415"/>
                    <a:gd name="T10" fmla="*/ 0 w 188"/>
                    <a:gd name="T11" fmla="*/ 0 h 2415"/>
                    <a:gd name="T12" fmla="*/ 0 60000 65536"/>
                    <a:gd name="T13" fmla="*/ 0 60000 65536"/>
                    <a:gd name="T14" fmla="*/ 0 60000 65536"/>
                    <a:gd name="T15" fmla="*/ 0 60000 65536"/>
                    <a:gd name="T16" fmla="*/ 0 60000 65536"/>
                    <a:gd name="T17" fmla="*/ 0 60000 65536"/>
                    <a:gd name="T18" fmla="*/ 0 w 188"/>
                    <a:gd name="T19" fmla="*/ 0 h 2415"/>
                    <a:gd name="T20" fmla="*/ 188 w 188"/>
                    <a:gd name="T21" fmla="*/ 2415 h 2415"/>
                  </a:gdLst>
                  <a:ahLst/>
                  <a:cxnLst>
                    <a:cxn ang="T12">
                      <a:pos x="T0" y="T1"/>
                    </a:cxn>
                    <a:cxn ang="T13">
                      <a:pos x="T2" y="T3"/>
                    </a:cxn>
                    <a:cxn ang="T14">
                      <a:pos x="T4" y="T5"/>
                    </a:cxn>
                    <a:cxn ang="T15">
                      <a:pos x="T6" y="T7"/>
                    </a:cxn>
                    <a:cxn ang="T16">
                      <a:pos x="T8" y="T9"/>
                    </a:cxn>
                    <a:cxn ang="T17">
                      <a:pos x="T10" y="T11"/>
                    </a:cxn>
                  </a:cxnLst>
                  <a:rect l="T18" t="T19" r="T20" b="T21"/>
                  <a:pathLst>
                    <a:path w="188" h="2415">
                      <a:moveTo>
                        <a:pt x="0" y="2415"/>
                      </a:moveTo>
                      <a:lnTo>
                        <a:pt x="0" y="173"/>
                      </a:lnTo>
                      <a:lnTo>
                        <a:pt x="93" y="0"/>
                      </a:lnTo>
                      <a:lnTo>
                        <a:pt x="188" y="173"/>
                      </a:lnTo>
                      <a:lnTo>
                        <a:pt x="188" y="2415"/>
                      </a:lnTo>
                      <a:lnTo>
                        <a:pt x="0" y="2415"/>
                      </a:lnTo>
                      <a:close/>
                    </a:path>
                  </a:pathLst>
                </a:custGeom>
                <a:solidFill>
                  <a:srgbClr val="FFFFFF"/>
                </a:solidFill>
                <a:ln w="6350">
                  <a:solidFill>
                    <a:srgbClr val="000000"/>
                  </a:solidFill>
                  <a:prstDash val="solid"/>
                  <a:round/>
                  <a:headEnd/>
                  <a:tailEnd/>
                </a:ln>
              </p:spPr>
              <p:txBody>
                <a:bodyPr/>
                <a:lstStyle/>
                <a:p>
                  <a:endParaRPr lang="it-IT"/>
                </a:p>
              </p:txBody>
            </p:sp>
            <p:sp>
              <p:nvSpPr>
                <p:cNvPr id="271423" name="Freeform 92">
                  <a:extLst>
                    <a:ext uri="{FF2B5EF4-FFF2-40B4-BE49-F238E27FC236}">
                      <a16:creationId xmlns:a16="http://schemas.microsoft.com/office/drawing/2014/main" id="{5A4D6276-6577-445E-80CD-4533DBDB1946}"/>
                    </a:ext>
                  </a:extLst>
                </p:cNvPr>
                <p:cNvSpPr>
                  <a:spLocks/>
                </p:cNvSpPr>
                <p:nvPr/>
              </p:nvSpPr>
              <p:spPr bwMode="auto">
                <a:xfrm>
                  <a:off x="107" y="841"/>
                  <a:ext cx="64" cy="805"/>
                </a:xfrm>
                <a:custGeom>
                  <a:avLst/>
                  <a:gdLst>
                    <a:gd name="T0" fmla="*/ 0 w 191"/>
                    <a:gd name="T1" fmla="*/ 0 h 2415"/>
                    <a:gd name="T2" fmla="*/ 0 w 191"/>
                    <a:gd name="T3" fmla="*/ 0 h 2415"/>
                    <a:gd name="T4" fmla="*/ 0 w 191"/>
                    <a:gd name="T5" fmla="*/ 0 h 2415"/>
                    <a:gd name="T6" fmla="*/ 0 w 191"/>
                    <a:gd name="T7" fmla="*/ 0 h 2415"/>
                    <a:gd name="T8" fmla="*/ 0 w 191"/>
                    <a:gd name="T9" fmla="*/ 0 h 2415"/>
                    <a:gd name="T10" fmla="*/ 0 w 191"/>
                    <a:gd name="T11" fmla="*/ 0 h 2415"/>
                    <a:gd name="T12" fmla="*/ 0 60000 65536"/>
                    <a:gd name="T13" fmla="*/ 0 60000 65536"/>
                    <a:gd name="T14" fmla="*/ 0 60000 65536"/>
                    <a:gd name="T15" fmla="*/ 0 60000 65536"/>
                    <a:gd name="T16" fmla="*/ 0 60000 65536"/>
                    <a:gd name="T17" fmla="*/ 0 60000 65536"/>
                    <a:gd name="T18" fmla="*/ 0 w 191"/>
                    <a:gd name="T19" fmla="*/ 0 h 2415"/>
                    <a:gd name="T20" fmla="*/ 191 w 191"/>
                    <a:gd name="T21" fmla="*/ 2415 h 2415"/>
                  </a:gdLst>
                  <a:ahLst/>
                  <a:cxnLst>
                    <a:cxn ang="T12">
                      <a:pos x="T0" y="T1"/>
                    </a:cxn>
                    <a:cxn ang="T13">
                      <a:pos x="T2" y="T3"/>
                    </a:cxn>
                    <a:cxn ang="T14">
                      <a:pos x="T4" y="T5"/>
                    </a:cxn>
                    <a:cxn ang="T15">
                      <a:pos x="T6" y="T7"/>
                    </a:cxn>
                    <a:cxn ang="T16">
                      <a:pos x="T8" y="T9"/>
                    </a:cxn>
                    <a:cxn ang="T17">
                      <a:pos x="T10" y="T11"/>
                    </a:cxn>
                  </a:cxnLst>
                  <a:rect l="T18" t="T19" r="T20" b="T21"/>
                  <a:pathLst>
                    <a:path w="191" h="2415">
                      <a:moveTo>
                        <a:pt x="0" y="2415"/>
                      </a:moveTo>
                      <a:lnTo>
                        <a:pt x="0" y="173"/>
                      </a:lnTo>
                      <a:lnTo>
                        <a:pt x="97" y="0"/>
                      </a:lnTo>
                      <a:lnTo>
                        <a:pt x="191" y="173"/>
                      </a:lnTo>
                      <a:lnTo>
                        <a:pt x="191" y="2415"/>
                      </a:lnTo>
                      <a:lnTo>
                        <a:pt x="0" y="2415"/>
                      </a:lnTo>
                      <a:close/>
                    </a:path>
                  </a:pathLst>
                </a:custGeom>
                <a:solidFill>
                  <a:srgbClr val="FFFFFF"/>
                </a:solidFill>
                <a:ln w="6350">
                  <a:solidFill>
                    <a:srgbClr val="000000"/>
                  </a:solidFill>
                  <a:prstDash val="solid"/>
                  <a:round/>
                  <a:headEnd/>
                  <a:tailEnd/>
                </a:ln>
              </p:spPr>
              <p:txBody>
                <a:bodyPr/>
                <a:lstStyle/>
                <a:p>
                  <a:endParaRPr lang="it-IT"/>
                </a:p>
              </p:txBody>
            </p:sp>
          </p:grpSp>
          <p:grpSp>
            <p:nvGrpSpPr>
              <p:cNvPr id="271413" name="Group 93">
                <a:extLst>
                  <a:ext uri="{FF2B5EF4-FFF2-40B4-BE49-F238E27FC236}">
                    <a16:creationId xmlns:a16="http://schemas.microsoft.com/office/drawing/2014/main" id="{3597AA7B-0686-4C82-AD14-F92FDC578D58}"/>
                  </a:ext>
                </a:extLst>
              </p:cNvPr>
              <p:cNvGrpSpPr>
                <a:grpSpLocks/>
              </p:cNvGrpSpPr>
              <p:nvPr/>
            </p:nvGrpSpPr>
            <p:grpSpPr bwMode="auto">
              <a:xfrm>
                <a:off x="202" y="841"/>
                <a:ext cx="444" cy="805"/>
                <a:chOff x="202" y="841"/>
                <a:chExt cx="444" cy="805"/>
              </a:xfrm>
            </p:grpSpPr>
            <p:sp>
              <p:nvSpPr>
                <p:cNvPr id="271414" name="Freeform 94">
                  <a:extLst>
                    <a:ext uri="{FF2B5EF4-FFF2-40B4-BE49-F238E27FC236}">
                      <a16:creationId xmlns:a16="http://schemas.microsoft.com/office/drawing/2014/main" id="{452C83EE-EE37-403F-921D-902A232D6F85}"/>
                    </a:ext>
                  </a:extLst>
                </p:cNvPr>
                <p:cNvSpPr>
                  <a:spLocks/>
                </p:cNvSpPr>
                <p:nvPr/>
              </p:nvSpPr>
              <p:spPr bwMode="auto">
                <a:xfrm>
                  <a:off x="202" y="841"/>
                  <a:ext cx="64" cy="805"/>
                </a:xfrm>
                <a:custGeom>
                  <a:avLst/>
                  <a:gdLst>
                    <a:gd name="T0" fmla="*/ 0 w 191"/>
                    <a:gd name="T1" fmla="*/ 0 h 2415"/>
                    <a:gd name="T2" fmla="*/ 0 w 191"/>
                    <a:gd name="T3" fmla="*/ 0 h 2415"/>
                    <a:gd name="T4" fmla="*/ 0 w 191"/>
                    <a:gd name="T5" fmla="*/ 0 h 2415"/>
                    <a:gd name="T6" fmla="*/ 0 w 191"/>
                    <a:gd name="T7" fmla="*/ 0 h 2415"/>
                    <a:gd name="T8" fmla="*/ 0 w 191"/>
                    <a:gd name="T9" fmla="*/ 0 h 2415"/>
                    <a:gd name="T10" fmla="*/ 0 w 191"/>
                    <a:gd name="T11" fmla="*/ 0 h 2415"/>
                    <a:gd name="T12" fmla="*/ 0 60000 65536"/>
                    <a:gd name="T13" fmla="*/ 0 60000 65536"/>
                    <a:gd name="T14" fmla="*/ 0 60000 65536"/>
                    <a:gd name="T15" fmla="*/ 0 60000 65536"/>
                    <a:gd name="T16" fmla="*/ 0 60000 65536"/>
                    <a:gd name="T17" fmla="*/ 0 60000 65536"/>
                    <a:gd name="T18" fmla="*/ 0 w 191"/>
                    <a:gd name="T19" fmla="*/ 0 h 2415"/>
                    <a:gd name="T20" fmla="*/ 191 w 191"/>
                    <a:gd name="T21" fmla="*/ 2415 h 2415"/>
                  </a:gdLst>
                  <a:ahLst/>
                  <a:cxnLst>
                    <a:cxn ang="T12">
                      <a:pos x="T0" y="T1"/>
                    </a:cxn>
                    <a:cxn ang="T13">
                      <a:pos x="T2" y="T3"/>
                    </a:cxn>
                    <a:cxn ang="T14">
                      <a:pos x="T4" y="T5"/>
                    </a:cxn>
                    <a:cxn ang="T15">
                      <a:pos x="T6" y="T7"/>
                    </a:cxn>
                    <a:cxn ang="T16">
                      <a:pos x="T8" y="T9"/>
                    </a:cxn>
                    <a:cxn ang="T17">
                      <a:pos x="T10" y="T11"/>
                    </a:cxn>
                  </a:cxnLst>
                  <a:rect l="T18" t="T19" r="T20" b="T21"/>
                  <a:pathLst>
                    <a:path w="191" h="2415">
                      <a:moveTo>
                        <a:pt x="0" y="2415"/>
                      </a:moveTo>
                      <a:lnTo>
                        <a:pt x="0" y="173"/>
                      </a:lnTo>
                      <a:lnTo>
                        <a:pt x="94" y="0"/>
                      </a:lnTo>
                      <a:lnTo>
                        <a:pt x="191" y="173"/>
                      </a:lnTo>
                      <a:lnTo>
                        <a:pt x="191" y="2415"/>
                      </a:lnTo>
                      <a:lnTo>
                        <a:pt x="0" y="2415"/>
                      </a:lnTo>
                      <a:close/>
                    </a:path>
                  </a:pathLst>
                </a:custGeom>
                <a:solidFill>
                  <a:srgbClr val="FFFFFF"/>
                </a:solidFill>
                <a:ln w="6350">
                  <a:solidFill>
                    <a:srgbClr val="000000"/>
                  </a:solidFill>
                  <a:prstDash val="solid"/>
                  <a:round/>
                  <a:headEnd/>
                  <a:tailEnd/>
                </a:ln>
              </p:spPr>
              <p:txBody>
                <a:bodyPr/>
                <a:lstStyle/>
                <a:p>
                  <a:endParaRPr lang="it-IT"/>
                </a:p>
              </p:txBody>
            </p:sp>
            <p:sp>
              <p:nvSpPr>
                <p:cNvPr id="271415" name="Freeform 95">
                  <a:extLst>
                    <a:ext uri="{FF2B5EF4-FFF2-40B4-BE49-F238E27FC236}">
                      <a16:creationId xmlns:a16="http://schemas.microsoft.com/office/drawing/2014/main" id="{8CBECA59-6F2C-48E8-83DB-C245CF69F4E0}"/>
                    </a:ext>
                  </a:extLst>
                </p:cNvPr>
                <p:cNvSpPr>
                  <a:spLocks/>
                </p:cNvSpPr>
                <p:nvPr/>
              </p:nvSpPr>
              <p:spPr bwMode="auto">
                <a:xfrm>
                  <a:off x="298" y="841"/>
                  <a:ext cx="63" cy="805"/>
                </a:xfrm>
                <a:custGeom>
                  <a:avLst/>
                  <a:gdLst>
                    <a:gd name="T0" fmla="*/ 0 w 189"/>
                    <a:gd name="T1" fmla="*/ 0 h 2415"/>
                    <a:gd name="T2" fmla="*/ 0 w 189"/>
                    <a:gd name="T3" fmla="*/ 0 h 2415"/>
                    <a:gd name="T4" fmla="*/ 0 w 189"/>
                    <a:gd name="T5" fmla="*/ 0 h 2415"/>
                    <a:gd name="T6" fmla="*/ 0 w 189"/>
                    <a:gd name="T7" fmla="*/ 0 h 2415"/>
                    <a:gd name="T8" fmla="*/ 0 w 189"/>
                    <a:gd name="T9" fmla="*/ 0 h 2415"/>
                    <a:gd name="T10" fmla="*/ 0 w 189"/>
                    <a:gd name="T11" fmla="*/ 0 h 2415"/>
                    <a:gd name="T12" fmla="*/ 0 60000 65536"/>
                    <a:gd name="T13" fmla="*/ 0 60000 65536"/>
                    <a:gd name="T14" fmla="*/ 0 60000 65536"/>
                    <a:gd name="T15" fmla="*/ 0 60000 65536"/>
                    <a:gd name="T16" fmla="*/ 0 60000 65536"/>
                    <a:gd name="T17" fmla="*/ 0 60000 65536"/>
                    <a:gd name="T18" fmla="*/ 0 w 189"/>
                    <a:gd name="T19" fmla="*/ 0 h 2415"/>
                    <a:gd name="T20" fmla="*/ 189 w 189"/>
                    <a:gd name="T21" fmla="*/ 2415 h 2415"/>
                  </a:gdLst>
                  <a:ahLst/>
                  <a:cxnLst>
                    <a:cxn ang="T12">
                      <a:pos x="T0" y="T1"/>
                    </a:cxn>
                    <a:cxn ang="T13">
                      <a:pos x="T2" y="T3"/>
                    </a:cxn>
                    <a:cxn ang="T14">
                      <a:pos x="T4" y="T5"/>
                    </a:cxn>
                    <a:cxn ang="T15">
                      <a:pos x="T6" y="T7"/>
                    </a:cxn>
                    <a:cxn ang="T16">
                      <a:pos x="T8" y="T9"/>
                    </a:cxn>
                    <a:cxn ang="T17">
                      <a:pos x="T10" y="T11"/>
                    </a:cxn>
                  </a:cxnLst>
                  <a:rect l="T18" t="T19" r="T20" b="T21"/>
                  <a:pathLst>
                    <a:path w="189" h="2415">
                      <a:moveTo>
                        <a:pt x="0" y="2415"/>
                      </a:moveTo>
                      <a:lnTo>
                        <a:pt x="0" y="173"/>
                      </a:lnTo>
                      <a:lnTo>
                        <a:pt x="96" y="0"/>
                      </a:lnTo>
                      <a:lnTo>
                        <a:pt x="189" y="173"/>
                      </a:lnTo>
                      <a:lnTo>
                        <a:pt x="189" y="2415"/>
                      </a:lnTo>
                      <a:lnTo>
                        <a:pt x="0" y="2415"/>
                      </a:lnTo>
                      <a:close/>
                    </a:path>
                  </a:pathLst>
                </a:custGeom>
                <a:solidFill>
                  <a:srgbClr val="FFFFFF"/>
                </a:solidFill>
                <a:ln w="6350">
                  <a:solidFill>
                    <a:srgbClr val="000000"/>
                  </a:solidFill>
                  <a:prstDash val="solid"/>
                  <a:round/>
                  <a:headEnd/>
                  <a:tailEnd/>
                </a:ln>
              </p:spPr>
              <p:txBody>
                <a:bodyPr/>
                <a:lstStyle/>
                <a:p>
                  <a:endParaRPr lang="it-IT"/>
                </a:p>
              </p:txBody>
            </p:sp>
            <p:sp>
              <p:nvSpPr>
                <p:cNvPr id="271416" name="Freeform 96">
                  <a:extLst>
                    <a:ext uri="{FF2B5EF4-FFF2-40B4-BE49-F238E27FC236}">
                      <a16:creationId xmlns:a16="http://schemas.microsoft.com/office/drawing/2014/main" id="{B40EF8FE-9312-48CD-94D9-230AFD5AD1FB}"/>
                    </a:ext>
                  </a:extLst>
                </p:cNvPr>
                <p:cNvSpPr>
                  <a:spLocks/>
                </p:cNvSpPr>
                <p:nvPr/>
              </p:nvSpPr>
              <p:spPr bwMode="auto">
                <a:xfrm>
                  <a:off x="392" y="841"/>
                  <a:ext cx="64" cy="805"/>
                </a:xfrm>
                <a:custGeom>
                  <a:avLst/>
                  <a:gdLst>
                    <a:gd name="T0" fmla="*/ 0 w 191"/>
                    <a:gd name="T1" fmla="*/ 0 h 2415"/>
                    <a:gd name="T2" fmla="*/ 0 w 191"/>
                    <a:gd name="T3" fmla="*/ 0 h 2415"/>
                    <a:gd name="T4" fmla="*/ 0 w 191"/>
                    <a:gd name="T5" fmla="*/ 0 h 2415"/>
                    <a:gd name="T6" fmla="*/ 0 w 191"/>
                    <a:gd name="T7" fmla="*/ 0 h 2415"/>
                    <a:gd name="T8" fmla="*/ 0 w 191"/>
                    <a:gd name="T9" fmla="*/ 0 h 2415"/>
                    <a:gd name="T10" fmla="*/ 0 w 191"/>
                    <a:gd name="T11" fmla="*/ 0 h 2415"/>
                    <a:gd name="T12" fmla="*/ 0 60000 65536"/>
                    <a:gd name="T13" fmla="*/ 0 60000 65536"/>
                    <a:gd name="T14" fmla="*/ 0 60000 65536"/>
                    <a:gd name="T15" fmla="*/ 0 60000 65536"/>
                    <a:gd name="T16" fmla="*/ 0 60000 65536"/>
                    <a:gd name="T17" fmla="*/ 0 60000 65536"/>
                    <a:gd name="T18" fmla="*/ 0 w 191"/>
                    <a:gd name="T19" fmla="*/ 0 h 2415"/>
                    <a:gd name="T20" fmla="*/ 191 w 191"/>
                    <a:gd name="T21" fmla="*/ 2415 h 2415"/>
                  </a:gdLst>
                  <a:ahLst/>
                  <a:cxnLst>
                    <a:cxn ang="T12">
                      <a:pos x="T0" y="T1"/>
                    </a:cxn>
                    <a:cxn ang="T13">
                      <a:pos x="T2" y="T3"/>
                    </a:cxn>
                    <a:cxn ang="T14">
                      <a:pos x="T4" y="T5"/>
                    </a:cxn>
                    <a:cxn ang="T15">
                      <a:pos x="T6" y="T7"/>
                    </a:cxn>
                    <a:cxn ang="T16">
                      <a:pos x="T8" y="T9"/>
                    </a:cxn>
                    <a:cxn ang="T17">
                      <a:pos x="T10" y="T11"/>
                    </a:cxn>
                  </a:cxnLst>
                  <a:rect l="T18" t="T19" r="T20" b="T21"/>
                  <a:pathLst>
                    <a:path w="191" h="2415">
                      <a:moveTo>
                        <a:pt x="0" y="2415"/>
                      </a:moveTo>
                      <a:lnTo>
                        <a:pt x="0" y="173"/>
                      </a:lnTo>
                      <a:lnTo>
                        <a:pt x="96" y="0"/>
                      </a:lnTo>
                      <a:lnTo>
                        <a:pt x="191" y="173"/>
                      </a:lnTo>
                      <a:lnTo>
                        <a:pt x="191" y="2415"/>
                      </a:lnTo>
                      <a:lnTo>
                        <a:pt x="0" y="2415"/>
                      </a:lnTo>
                      <a:close/>
                    </a:path>
                  </a:pathLst>
                </a:custGeom>
                <a:solidFill>
                  <a:srgbClr val="FFFFFF"/>
                </a:solidFill>
                <a:ln w="6350">
                  <a:solidFill>
                    <a:srgbClr val="000000"/>
                  </a:solidFill>
                  <a:prstDash val="solid"/>
                  <a:round/>
                  <a:headEnd/>
                  <a:tailEnd/>
                </a:ln>
              </p:spPr>
              <p:txBody>
                <a:bodyPr/>
                <a:lstStyle/>
                <a:p>
                  <a:endParaRPr lang="it-IT"/>
                </a:p>
              </p:txBody>
            </p:sp>
            <p:sp>
              <p:nvSpPr>
                <p:cNvPr id="271417" name="Freeform 97">
                  <a:extLst>
                    <a:ext uri="{FF2B5EF4-FFF2-40B4-BE49-F238E27FC236}">
                      <a16:creationId xmlns:a16="http://schemas.microsoft.com/office/drawing/2014/main" id="{4BF97C75-0EC0-4E94-A878-CFBBEB6C165A}"/>
                    </a:ext>
                  </a:extLst>
                </p:cNvPr>
                <p:cNvSpPr>
                  <a:spLocks/>
                </p:cNvSpPr>
                <p:nvPr/>
              </p:nvSpPr>
              <p:spPr bwMode="auto">
                <a:xfrm>
                  <a:off x="487" y="841"/>
                  <a:ext cx="64" cy="805"/>
                </a:xfrm>
                <a:custGeom>
                  <a:avLst/>
                  <a:gdLst>
                    <a:gd name="T0" fmla="*/ 0 w 190"/>
                    <a:gd name="T1" fmla="*/ 0 h 2415"/>
                    <a:gd name="T2" fmla="*/ 0 w 190"/>
                    <a:gd name="T3" fmla="*/ 0 h 2415"/>
                    <a:gd name="T4" fmla="*/ 0 w 190"/>
                    <a:gd name="T5" fmla="*/ 0 h 2415"/>
                    <a:gd name="T6" fmla="*/ 0 w 190"/>
                    <a:gd name="T7" fmla="*/ 0 h 2415"/>
                    <a:gd name="T8" fmla="*/ 0 w 190"/>
                    <a:gd name="T9" fmla="*/ 0 h 2415"/>
                    <a:gd name="T10" fmla="*/ 0 w 190"/>
                    <a:gd name="T11" fmla="*/ 0 h 2415"/>
                    <a:gd name="T12" fmla="*/ 0 60000 65536"/>
                    <a:gd name="T13" fmla="*/ 0 60000 65536"/>
                    <a:gd name="T14" fmla="*/ 0 60000 65536"/>
                    <a:gd name="T15" fmla="*/ 0 60000 65536"/>
                    <a:gd name="T16" fmla="*/ 0 60000 65536"/>
                    <a:gd name="T17" fmla="*/ 0 60000 65536"/>
                    <a:gd name="T18" fmla="*/ 0 w 190"/>
                    <a:gd name="T19" fmla="*/ 0 h 2415"/>
                    <a:gd name="T20" fmla="*/ 190 w 190"/>
                    <a:gd name="T21" fmla="*/ 2415 h 2415"/>
                  </a:gdLst>
                  <a:ahLst/>
                  <a:cxnLst>
                    <a:cxn ang="T12">
                      <a:pos x="T0" y="T1"/>
                    </a:cxn>
                    <a:cxn ang="T13">
                      <a:pos x="T2" y="T3"/>
                    </a:cxn>
                    <a:cxn ang="T14">
                      <a:pos x="T4" y="T5"/>
                    </a:cxn>
                    <a:cxn ang="T15">
                      <a:pos x="T6" y="T7"/>
                    </a:cxn>
                    <a:cxn ang="T16">
                      <a:pos x="T8" y="T9"/>
                    </a:cxn>
                    <a:cxn ang="T17">
                      <a:pos x="T10" y="T11"/>
                    </a:cxn>
                  </a:cxnLst>
                  <a:rect l="T18" t="T19" r="T20" b="T21"/>
                  <a:pathLst>
                    <a:path w="190" h="2415">
                      <a:moveTo>
                        <a:pt x="0" y="2415"/>
                      </a:moveTo>
                      <a:lnTo>
                        <a:pt x="0" y="173"/>
                      </a:lnTo>
                      <a:lnTo>
                        <a:pt x="96" y="0"/>
                      </a:lnTo>
                      <a:lnTo>
                        <a:pt x="190" y="173"/>
                      </a:lnTo>
                      <a:lnTo>
                        <a:pt x="190" y="2415"/>
                      </a:lnTo>
                      <a:lnTo>
                        <a:pt x="0" y="2415"/>
                      </a:lnTo>
                      <a:close/>
                    </a:path>
                  </a:pathLst>
                </a:custGeom>
                <a:solidFill>
                  <a:srgbClr val="FFFFFF"/>
                </a:solidFill>
                <a:ln w="6350">
                  <a:solidFill>
                    <a:srgbClr val="000000"/>
                  </a:solidFill>
                  <a:prstDash val="solid"/>
                  <a:round/>
                  <a:headEnd/>
                  <a:tailEnd/>
                </a:ln>
              </p:spPr>
              <p:txBody>
                <a:bodyPr/>
                <a:lstStyle/>
                <a:p>
                  <a:endParaRPr lang="it-IT"/>
                </a:p>
              </p:txBody>
            </p:sp>
            <p:sp>
              <p:nvSpPr>
                <p:cNvPr id="271418" name="Freeform 98">
                  <a:extLst>
                    <a:ext uri="{FF2B5EF4-FFF2-40B4-BE49-F238E27FC236}">
                      <a16:creationId xmlns:a16="http://schemas.microsoft.com/office/drawing/2014/main" id="{4BCC743C-E2B1-471D-917C-40B41E6932D6}"/>
                    </a:ext>
                  </a:extLst>
                </p:cNvPr>
                <p:cNvSpPr>
                  <a:spLocks/>
                </p:cNvSpPr>
                <p:nvPr/>
              </p:nvSpPr>
              <p:spPr bwMode="auto">
                <a:xfrm>
                  <a:off x="582" y="841"/>
                  <a:ext cx="64" cy="805"/>
                </a:xfrm>
                <a:custGeom>
                  <a:avLst/>
                  <a:gdLst>
                    <a:gd name="T0" fmla="*/ 0 w 190"/>
                    <a:gd name="T1" fmla="*/ 0 h 2415"/>
                    <a:gd name="T2" fmla="*/ 0 w 190"/>
                    <a:gd name="T3" fmla="*/ 0 h 2415"/>
                    <a:gd name="T4" fmla="*/ 0 w 190"/>
                    <a:gd name="T5" fmla="*/ 0 h 2415"/>
                    <a:gd name="T6" fmla="*/ 0 w 190"/>
                    <a:gd name="T7" fmla="*/ 0 h 2415"/>
                    <a:gd name="T8" fmla="*/ 0 w 190"/>
                    <a:gd name="T9" fmla="*/ 0 h 2415"/>
                    <a:gd name="T10" fmla="*/ 0 w 190"/>
                    <a:gd name="T11" fmla="*/ 0 h 2415"/>
                    <a:gd name="T12" fmla="*/ 0 60000 65536"/>
                    <a:gd name="T13" fmla="*/ 0 60000 65536"/>
                    <a:gd name="T14" fmla="*/ 0 60000 65536"/>
                    <a:gd name="T15" fmla="*/ 0 60000 65536"/>
                    <a:gd name="T16" fmla="*/ 0 60000 65536"/>
                    <a:gd name="T17" fmla="*/ 0 60000 65536"/>
                    <a:gd name="T18" fmla="*/ 0 w 190"/>
                    <a:gd name="T19" fmla="*/ 0 h 2415"/>
                    <a:gd name="T20" fmla="*/ 190 w 190"/>
                    <a:gd name="T21" fmla="*/ 2415 h 2415"/>
                  </a:gdLst>
                  <a:ahLst/>
                  <a:cxnLst>
                    <a:cxn ang="T12">
                      <a:pos x="T0" y="T1"/>
                    </a:cxn>
                    <a:cxn ang="T13">
                      <a:pos x="T2" y="T3"/>
                    </a:cxn>
                    <a:cxn ang="T14">
                      <a:pos x="T4" y="T5"/>
                    </a:cxn>
                    <a:cxn ang="T15">
                      <a:pos x="T6" y="T7"/>
                    </a:cxn>
                    <a:cxn ang="T16">
                      <a:pos x="T8" y="T9"/>
                    </a:cxn>
                    <a:cxn ang="T17">
                      <a:pos x="T10" y="T11"/>
                    </a:cxn>
                  </a:cxnLst>
                  <a:rect l="T18" t="T19" r="T20" b="T21"/>
                  <a:pathLst>
                    <a:path w="190" h="2415">
                      <a:moveTo>
                        <a:pt x="0" y="2415"/>
                      </a:moveTo>
                      <a:lnTo>
                        <a:pt x="0" y="173"/>
                      </a:lnTo>
                      <a:lnTo>
                        <a:pt x="96" y="0"/>
                      </a:lnTo>
                      <a:lnTo>
                        <a:pt x="190" y="173"/>
                      </a:lnTo>
                      <a:lnTo>
                        <a:pt x="190" y="2415"/>
                      </a:lnTo>
                      <a:lnTo>
                        <a:pt x="0" y="2415"/>
                      </a:lnTo>
                      <a:close/>
                    </a:path>
                  </a:pathLst>
                </a:custGeom>
                <a:solidFill>
                  <a:srgbClr val="FFFFFF"/>
                </a:solidFill>
                <a:ln w="6350">
                  <a:solidFill>
                    <a:srgbClr val="000000"/>
                  </a:solidFill>
                  <a:prstDash val="solid"/>
                  <a:round/>
                  <a:headEnd/>
                  <a:tailEnd/>
                </a:ln>
              </p:spPr>
              <p:txBody>
                <a:bodyPr/>
                <a:lstStyle/>
                <a:p>
                  <a:endParaRPr lang="it-IT"/>
                </a:p>
              </p:txBody>
            </p:sp>
          </p:grpSp>
        </p:grpSp>
        <p:grpSp>
          <p:nvGrpSpPr>
            <p:cNvPr id="271403" name="Group 99">
              <a:extLst>
                <a:ext uri="{FF2B5EF4-FFF2-40B4-BE49-F238E27FC236}">
                  <a16:creationId xmlns:a16="http://schemas.microsoft.com/office/drawing/2014/main" id="{9001A488-1572-4BC1-84A7-A75790E2DA2F}"/>
                </a:ext>
              </a:extLst>
            </p:cNvPr>
            <p:cNvGrpSpPr>
              <a:grpSpLocks/>
            </p:cNvGrpSpPr>
            <p:nvPr/>
          </p:nvGrpSpPr>
          <p:grpSpPr bwMode="auto">
            <a:xfrm>
              <a:off x="-381" y="698"/>
              <a:ext cx="72" cy="952"/>
              <a:chOff x="-381" y="698"/>
              <a:chExt cx="72" cy="952"/>
            </a:xfrm>
          </p:grpSpPr>
          <p:sp>
            <p:nvSpPr>
              <p:cNvPr id="271410" name="Rectangle 100">
                <a:extLst>
                  <a:ext uri="{FF2B5EF4-FFF2-40B4-BE49-F238E27FC236}">
                    <a16:creationId xmlns:a16="http://schemas.microsoft.com/office/drawing/2014/main" id="{2DC7C755-1DDA-4409-9BA2-C1923ACFF592}"/>
                  </a:ext>
                </a:extLst>
              </p:cNvPr>
              <p:cNvSpPr>
                <a:spLocks noChangeArrowheads="1"/>
              </p:cNvSpPr>
              <p:nvPr/>
            </p:nvSpPr>
            <p:spPr bwMode="auto">
              <a:xfrm>
                <a:off x="-377" y="698"/>
                <a:ext cx="63" cy="87"/>
              </a:xfrm>
              <a:prstGeom prst="rect">
                <a:avLst/>
              </a:prstGeom>
              <a:solidFill>
                <a:srgbClr val="FFFFFF"/>
              </a:solidFill>
              <a:ln w="6350">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271411" name="Rectangle 101">
                <a:extLst>
                  <a:ext uri="{FF2B5EF4-FFF2-40B4-BE49-F238E27FC236}">
                    <a16:creationId xmlns:a16="http://schemas.microsoft.com/office/drawing/2014/main" id="{B788691A-6B39-409E-BFE8-65E8A666F983}"/>
                  </a:ext>
                </a:extLst>
              </p:cNvPr>
              <p:cNvSpPr>
                <a:spLocks noChangeArrowheads="1"/>
              </p:cNvSpPr>
              <p:nvPr/>
            </p:nvSpPr>
            <p:spPr bwMode="auto">
              <a:xfrm>
                <a:off x="-381" y="763"/>
                <a:ext cx="72" cy="887"/>
              </a:xfrm>
              <a:prstGeom prst="rect">
                <a:avLst/>
              </a:prstGeom>
              <a:solidFill>
                <a:srgbClr val="FFFFFF"/>
              </a:solidFill>
              <a:ln w="6350">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grpSp>
        <p:grpSp>
          <p:nvGrpSpPr>
            <p:cNvPr id="271404" name="Group 102">
              <a:extLst>
                <a:ext uri="{FF2B5EF4-FFF2-40B4-BE49-F238E27FC236}">
                  <a16:creationId xmlns:a16="http://schemas.microsoft.com/office/drawing/2014/main" id="{8DB8F346-0A23-4555-BF83-AB2671BEE044}"/>
                </a:ext>
              </a:extLst>
            </p:cNvPr>
            <p:cNvGrpSpPr>
              <a:grpSpLocks/>
            </p:cNvGrpSpPr>
            <p:nvPr/>
          </p:nvGrpSpPr>
          <p:grpSpPr bwMode="auto">
            <a:xfrm>
              <a:off x="686" y="698"/>
              <a:ext cx="72" cy="952"/>
              <a:chOff x="686" y="698"/>
              <a:chExt cx="72" cy="952"/>
            </a:xfrm>
          </p:grpSpPr>
          <p:sp>
            <p:nvSpPr>
              <p:cNvPr id="271408" name="Rectangle 103">
                <a:extLst>
                  <a:ext uri="{FF2B5EF4-FFF2-40B4-BE49-F238E27FC236}">
                    <a16:creationId xmlns:a16="http://schemas.microsoft.com/office/drawing/2014/main" id="{55687909-2236-49CE-BF12-358881581151}"/>
                  </a:ext>
                </a:extLst>
              </p:cNvPr>
              <p:cNvSpPr>
                <a:spLocks noChangeArrowheads="1"/>
              </p:cNvSpPr>
              <p:nvPr/>
            </p:nvSpPr>
            <p:spPr bwMode="auto">
              <a:xfrm>
                <a:off x="690" y="698"/>
                <a:ext cx="64" cy="87"/>
              </a:xfrm>
              <a:prstGeom prst="rect">
                <a:avLst/>
              </a:prstGeom>
              <a:solidFill>
                <a:srgbClr val="FFFFFF"/>
              </a:solidFill>
              <a:ln w="6350">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271409" name="Rectangle 104">
                <a:extLst>
                  <a:ext uri="{FF2B5EF4-FFF2-40B4-BE49-F238E27FC236}">
                    <a16:creationId xmlns:a16="http://schemas.microsoft.com/office/drawing/2014/main" id="{DBCEDFB1-045C-4045-A847-0C7971BA84A2}"/>
                  </a:ext>
                </a:extLst>
              </p:cNvPr>
              <p:cNvSpPr>
                <a:spLocks noChangeArrowheads="1"/>
              </p:cNvSpPr>
              <p:nvPr/>
            </p:nvSpPr>
            <p:spPr bwMode="auto">
              <a:xfrm>
                <a:off x="686" y="763"/>
                <a:ext cx="72" cy="887"/>
              </a:xfrm>
              <a:prstGeom prst="rect">
                <a:avLst/>
              </a:prstGeom>
              <a:solidFill>
                <a:srgbClr val="FFFFFF"/>
              </a:solidFill>
              <a:ln w="6350">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grpSp>
        <p:grpSp>
          <p:nvGrpSpPr>
            <p:cNvPr id="271405" name="Group 105">
              <a:extLst>
                <a:ext uri="{FF2B5EF4-FFF2-40B4-BE49-F238E27FC236}">
                  <a16:creationId xmlns:a16="http://schemas.microsoft.com/office/drawing/2014/main" id="{D1EB4CCA-4BDB-470D-BBEC-DC7C5649BDEC}"/>
                </a:ext>
              </a:extLst>
            </p:cNvPr>
            <p:cNvGrpSpPr>
              <a:grpSpLocks/>
            </p:cNvGrpSpPr>
            <p:nvPr/>
          </p:nvGrpSpPr>
          <p:grpSpPr bwMode="auto">
            <a:xfrm>
              <a:off x="-381" y="674"/>
              <a:ext cx="1139" cy="63"/>
              <a:chOff x="-381" y="674"/>
              <a:chExt cx="1139" cy="63"/>
            </a:xfrm>
          </p:grpSpPr>
          <p:sp>
            <p:nvSpPr>
              <p:cNvPr id="271406" name="Rectangle 106">
                <a:extLst>
                  <a:ext uri="{FF2B5EF4-FFF2-40B4-BE49-F238E27FC236}">
                    <a16:creationId xmlns:a16="http://schemas.microsoft.com/office/drawing/2014/main" id="{EFBB459D-B561-46B5-AA90-5EFA7561AA10}"/>
                  </a:ext>
                </a:extLst>
              </p:cNvPr>
              <p:cNvSpPr>
                <a:spLocks noChangeArrowheads="1"/>
              </p:cNvSpPr>
              <p:nvPr/>
            </p:nvSpPr>
            <p:spPr bwMode="auto">
              <a:xfrm>
                <a:off x="-381" y="674"/>
                <a:ext cx="72" cy="63"/>
              </a:xfrm>
              <a:prstGeom prst="rect">
                <a:avLst/>
              </a:prstGeom>
              <a:solidFill>
                <a:srgbClr val="FFFFFF"/>
              </a:solidFill>
              <a:ln w="6350">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271407" name="Rectangle 107">
                <a:extLst>
                  <a:ext uri="{FF2B5EF4-FFF2-40B4-BE49-F238E27FC236}">
                    <a16:creationId xmlns:a16="http://schemas.microsoft.com/office/drawing/2014/main" id="{5025381A-F27F-4C82-A1B8-C52DF3F1B20A}"/>
                  </a:ext>
                </a:extLst>
              </p:cNvPr>
              <p:cNvSpPr>
                <a:spLocks noChangeArrowheads="1"/>
              </p:cNvSpPr>
              <p:nvPr/>
            </p:nvSpPr>
            <p:spPr bwMode="auto">
              <a:xfrm>
                <a:off x="686" y="674"/>
                <a:ext cx="72" cy="62"/>
              </a:xfrm>
              <a:prstGeom prst="rect">
                <a:avLst/>
              </a:prstGeom>
              <a:solidFill>
                <a:srgbClr val="FFFFFF"/>
              </a:solidFill>
              <a:ln w="6350">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grpSp>
      </p:grpSp>
      <p:sp>
        <p:nvSpPr>
          <p:cNvPr id="271398" name="Rectangle 108">
            <a:extLst>
              <a:ext uri="{FF2B5EF4-FFF2-40B4-BE49-F238E27FC236}">
                <a16:creationId xmlns:a16="http://schemas.microsoft.com/office/drawing/2014/main" id="{738DE02D-E0D8-40DD-8061-B1F2D0A89772}"/>
              </a:ext>
            </a:extLst>
          </p:cNvPr>
          <p:cNvSpPr>
            <a:spLocks noChangeArrowheads="1"/>
          </p:cNvSpPr>
          <p:nvPr/>
        </p:nvSpPr>
        <p:spPr bwMode="auto">
          <a:xfrm>
            <a:off x="304800" y="-85725"/>
            <a:ext cx="8382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it-IT">
                <a:solidFill>
                  <a:srgbClr val="FF0000"/>
                </a:solidFill>
              </a:rPr>
              <a:t>Corticosteroidi e TIMs</a:t>
            </a:r>
          </a:p>
        </p:txBody>
      </p:sp>
      <p:sp>
        <p:nvSpPr>
          <p:cNvPr id="271399" name="Text Box 109">
            <a:extLst>
              <a:ext uri="{FF2B5EF4-FFF2-40B4-BE49-F238E27FC236}">
                <a16:creationId xmlns:a16="http://schemas.microsoft.com/office/drawing/2014/main" id="{709977C1-0DBD-4D74-85E0-D82D156D7FFF}"/>
              </a:ext>
            </a:extLst>
          </p:cNvPr>
          <p:cNvSpPr txBox="1">
            <a:spLocks noChangeArrowheads="1"/>
          </p:cNvSpPr>
          <p:nvPr/>
        </p:nvSpPr>
        <p:spPr bwMode="auto">
          <a:xfrm>
            <a:off x="8847138" y="6578600"/>
            <a:ext cx="3222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GB" altLang="it-IT" sz="1400">
                <a:solidFill>
                  <a:srgbClr val="5F749D"/>
                </a:solidFill>
              </a:rPr>
              <a:t>N</a:t>
            </a:r>
          </a:p>
        </p:txBody>
      </p:sp>
    </p:spTree>
    <p:extLst>
      <p:ext uri="{BB962C8B-B14F-4D97-AF65-F5344CB8AC3E}">
        <p14:creationId xmlns:p14="http://schemas.microsoft.com/office/powerpoint/2010/main" val="2584966474"/>
      </p:ext>
    </p:extLst>
  </p:cSld>
  <p:clrMapOvr>
    <a:masterClrMapping/>
  </p:clrMapOvr>
  <p:transition spd="slow">
    <p:strips dir="ru"/>
  </p:transition>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a:extLst>
              <a:ext uri="{FF2B5EF4-FFF2-40B4-BE49-F238E27FC236}">
                <a16:creationId xmlns:a16="http://schemas.microsoft.com/office/drawing/2014/main" id="{846DCE97-1503-439D-B1D4-FBD6A3A015B3}"/>
              </a:ext>
            </a:extLst>
          </p:cNvPr>
          <p:cNvSpPr>
            <a:spLocks noChangeArrowheads="1"/>
          </p:cNvSpPr>
          <p:nvPr/>
        </p:nvSpPr>
        <p:spPr bwMode="auto">
          <a:xfrm>
            <a:off x="2286000" y="4495800"/>
            <a:ext cx="5181600" cy="990600"/>
          </a:xfrm>
          <a:prstGeom prst="rect">
            <a:avLst/>
          </a:prstGeom>
          <a:gradFill rotWithShape="0">
            <a:gsLst>
              <a:gs pos="0">
                <a:srgbClr val="2F7676"/>
              </a:gs>
              <a:gs pos="100000">
                <a:srgbClr val="66FFFF"/>
              </a:gs>
            </a:gsLst>
            <a:lin ang="540000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273411" name="Rectangle 3">
            <a:extLst>
              <a:ext uri="{FF2B5EF4-FFF2-40B4-BE49-F238E27FC236}">
                <a16:creationId xmlns:a16="http://schemas.microsoft.com/office/drawing/2014/main" id="{C169A7BE-50A8-4720-AB5A-FCAC0079BD13}"/>
              </a:ext>
            </a:extLst>
          </p:cNvPr>
          <p:cNvSpPr>
            <a:spLocks noGrp="1" noChangeArrowheads="1"/>
          </p:cNvSpPr>
          <p:nvPr>
            <p:ph type="title"/>
          </p:nvPr>
        </p:nvSpPr>
        <p:spPr>
          <a:xfrm>
            <a:off x="250825" y="274638"/>
            <a:ext cx="8642350" cy="1066800"/>
          </a:xfrm>
        </p:spPr>
        <p:txBody>
          <a:bodyPr/>
          <a:lstStyle/>
          <a:p>
            <a:pPr eaLnBrk="1" hangingPunct="1"/>
            <a:r>
              <a:rPr lang="it-IT" altLang="it-IT" sz="3200" b="1">
                <a:solidFill>
                  <a:srgbClr val="FF0000"/>
                </a:solidFill>
              </a:rPr>
              <a:t>Confronto di efficacia ed effetti collaterali tra i due TIMs disponibili e i dermocorticoidi</a:t>
            </a:r>
            <a:endParaRPr lang="it-IT" altLang="it-IT" sz="3200">
              <a:solidFill>
                <a:srgbClr val="FF0000"/>
              </a:solidFill>
            </a:endParaRPr>
          </a:p>
        </p:txBody>
      </p:sp>
      <p:sp>
        <p:nvSpPr>
          <p:cNvPr id="273412" name="Line 4">
            <a:extLst>
              <a:ext uri="{FF2B5EF4-FFF2-40B4-BE49-F238E27FC236}">
                <a16:creationId xmlns:a16="http://schemas.microsoft.com/office/drawing/2014/main" id="{22E2EB69-3C73-4FF5-9E42-6A410B56DCF4}"/>
              </a:ext>
            </a:extLst>
          </p:cNvPr>
          <p:cNvSpPr>
            <a:spLocks noChangeShapeType="1"/>
          </p:cNvSpPr>
          <p:nvPr/>
        </p:nvSpPr>
        <p:spPr bwMode="auto">
          <a:xfrm>
            <a:off x="2100263" y="5715000"/>
            <a:ext cx="5283200" cy="0"/>
          </a:xfrm>
          <a:prstGeom prst="line">
            <a:avLst/>
          </a:prstGeom>
          <a:noFill/>
          <a:ln w="76200">
            <a:solidFill>
              <a:schemeClr val="accent2"/>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it-IT"/>
          </a:p>
        </p:txBody>
      </p:sp>
      <p:sp>
        <p:nvSpPr>
          <p:cNvPr id="273413" name="Line 5">
            <a:extLst>
              <a:ext uri="{FF2B5EF4-FFF2-40B4-BE49-F238E27FC236}">
                <a16:creationId xmlns:a16="http://schemas.microsoft.com/office/drawing/2014/main" id="{667065D6-07CD-4299-9070-179EA3C3DA39}"/>
              </a:ext>
            </a:extLst>
          </p:cNvPr>
          <p:cNvSpPr>
            <a:spLocks noChangeShapeType="1"/>
          </p:cNvSpPr>
          <p:nvPr/>
        </p:nvSpPr>
        <p:spPr bwMode="auto">
          <a:xfrm>
            <a:off x="2100263" y="1981200"/>
            <a:ext cx="0" cy="3733800"/>
          </a:xfrm>
          <a:prstGeom prst="line">
            <a:avLst/>
          </a:prstGeom>
          <a:noFill/>
          <a:ln w="76200">
            <a:solidFill>
              <a:schemeClr val="accent2"/>
            </a:solidFill>
            <a:round/>
            <a:headEnd type="arrow" w="med" len="med"/>
            <a:tailEnd/>
          </a:ln>
          <a:extLst>
            <a:ext uri="{909E8E84-426E-40DD-AFC4-6F175D3DCCD1}">
              <a14:hiddenFill xmlns:a14="http://schemas.microsoft.com/office/drawing/2010/main">
                <a:noFill/>
              </a14:hiddenFill>
            </a:ext>
          </a:extLst>
        </p:spPr>
        <p:txBody>
          <a:bodyPr wrap="none" anchor="ctr"/>
          <a:lstStyle/>
          <a:p>
            <a:endParaRPr lang="it-IT"/>
          </a:p>
        </p:txBody>
      </p:sp>
      <p:sp>
        <p:nvSpPr>
          <p:cNvPr id="273414" name="Text Box 6">
            <a:extLst>
              <a:ext uri="{FF2B5EF4-FFF2-40B4-BE49-F238E27FC236}">
                <a16:creationId xmlns:a16="http://schemas.microsoft.com/office/drawing/2014/main" id="{AD72B884-5065-48FC-932A-53B4C0AA99CE}"/>
              </a:ext>
            </a:extLst>
          </p:cNvPr>
          <p:cNvSpPr txBox="1">
            <a:spLocks noChangeArrowheads="1"/>
          </p:cNvSpPr>
          <p:nvPr/>
        </p:nvSpPr>
        <p:spPr bwMode="auto">
          <a:xfrm>
            <a:off x="228600" y="1981200"/>
            <a:ext cx="16891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2400">
                <a:solidFill>
                  <a:srgbClr val="FF0000"/>
                </a:solidFill>
                <a:latin typeface="Times New Roman" panose="02020603050405020304" pitchFamily="18" charset="0"/>
              </a:rPr>
              <a:t>Efficacia</a:t>
            </a:r>
          </a:p>
          <a:p>
            <a:pPr>
              <a:spcBef>
                <a:spcPct val="0"/>
              </a:spcBef>
              <a:buFontTx/>
              <a:buNone/>
            </a:pPr>
            <a:r>
              <a:rPr lang="it-IT" altLang="it-IT" sz="2400">
                <a:solidFill>
                  <a:srgbClr val="FF0000"/>
                </a:solidFill>
                <a:latin typeface="Times New Roman" panose="02020603050405020304" pitchFamily="18" charset="0"/>
              </a:rPr>
              <a:t>sull’eczema</a:t>
            </a:r>
          </a:p>
        </p:txBody>
      </p:sp>
      <p:sp>
        <p:nvSpPr>
          <p:cNvPr id="273415" name="Text Box 7">
            <a:extLst>
              <a:ext uri="{FF2B5EF4-FFF2-40B4-BE49-F238E27FC236}">
                <a16:creationId xmlns:a16="http://schemas.microsoft.com/office/drawing/2014/main" id="{A26247DA-6F49-4D2A-B43E-FFA301AC2C1D}"/>
              </a:ext>
            </a:extLst>
          </p:cNvPr>
          <p:cNvSpPr txBox="1">
            <a:spLocks noChangeArrowheads="1"/>
          </p:cNvSpPr>
          <p:nvPr/>
        </p:nvSpPr>
        <p:spPr bwMode="auto">
          <a:xfrm>
            <a:off x="5029200" y="5867400"/>
            <a:ext cx="37258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2400">
                <a:solidFill>
                  <a:srgbClr val="FF0000"/>
                </a:solidFill>
                <a:latin typeface="Times New Roman" panose="02020603050405020304" pitchFamily="18" charset="0"/>
              </a:rPr>
              <a:t>Effetti collaterali</a:t>
            </a:r>
          </a:p>
          <a:p>
            <a:pPr>
              <a:spcBef>
                <a:spcPct val="0"/>
              </a:spcBef>
              <a:buFontTx/>
              <a:buNone/>
            </a:pPr>
            <a:r>
              <a:rPr lang="it-IT" altLang="it-IT" sz="2400">
                <a:solidFill>
                  <a:srgbClr val="FF0000"/>
                </a:solidFill>
                <a:latin typeface="Times New Roman" panose="02020603050405020304" pitchFamily="18" charset="0"/>
              </a:rPr>
              <a:t>atrofia, teleangiectasie, ecc.</a:t>
            </a:r>
          </a:p>
        </p:txBody>
      </p:sp>
      <p:sp>
        <p:nvSpPr>
          <p:cNvPr id="154632" name="Oval 8">
            <a:extLst>
              <a:ext uri="{FF2B5EF4-FFF2-40B4-BE49-F238E27FC236}">
                <a16:creationId xmlns:a16="http://schemas.microsoft.com/office/drawing/2014/main" id="{99BD232A-E14E-4792-ABF4-8D9153CB4AEE}"/>
              </a:ext>
            </a:extLst>
          </p:cNvPr>
          <p:cNvSpPr>
            <a:spLocks noChangeArrowheads="1"/>
          </p:cNvSpPr>
          <p:nvPr/>
        </p:nvSpPr>
        <p:spPr bwMode="auto">
          <a:xfrm>
            <a:off x="914400" y="3048000"/>
            <a:ext cx="1143000" cy="1066800"/>
          </a:xfrm>
          <a:prstGeom prst="ellipse">
            <a:avLst/>
          </a:prstGeom>
          <a:solidFill>
            <a:srgbClr val="FF9900"/>
          </a:solidFill>
          <a:ln w="9525">
            <a:solidFill>
              <a:schemeClr val="bg2"/>
            </a:solidFill>
            <a:round/>
            <a:headEnd/>
            <a:tailEnd/>
          </a:ln>
          <a:effectLst/>
        </p:spPr>
        <p:txBody>
          <a:bodyPr wrap="none" anchor="ctr"/>
          <a:lstStyle/>
          <a:p>
            <a:pPr algn="ctr">
              <a:defRPr/>
            </a:pPr>
            <a:r>
              <a:rPr lang="it-IT" sz="2400">
                <a:effectLst>
                  <a:outerShdw blurRad="38100" dist="38100" dir="2700000" algn="tl">
                    <a:srgbClr val="FFFFFF"/>
                  </a:outerShdw>
                </a:effectLst>
                <a:latin typeface="Times New Roman" pitchFamily="18" charset="0"/>
              </a:rPr>
              <a:t>Tacrol.</a:t>
            </a:r>
          </a:p>
          <a:p>
            <a:pPr algn="ctr">
              <a:defRPr/>
            </a:pPr>
            <a:r>
              <a:rPr lang="it-IT" sz="2400">
                <a:effectLst>
                  <a:outerShdw blurRad="38100" dist="38100" dir="2700000" algn="tl">
                    <a:srgbClr val="FFFFFF"/>
                  </a:outerShdw>
                </a:effectLst>
                <a:latin typeface="Times New Roman" pitchFamily="18" charset="0"/>
              </a:rPr>
              <a:t>0,1%</a:t>
            </a:r>
            <a:endParaRPr lang="it-IT" sz="2400" b="0">
              <a:effectLst>
                <a:outerShdw blurRad="38100" dist="38100" dir="2700000" algn="tl">
                  <a:srgbClr val="FFFFFF"/>
                </a:outerShdw>
              </a:effectLst>
              <a:latin typeface="Times New Roman" pitchFamily="18" charset="0"/>
            </a:endParaRPr>
          </a:p>
        </p:txBody>
      </p:sp>
      <p:sp>
        <p:nvSpPr>
          <p:cNvPr id="273417" name="Oval 9">
            <a:extLst>
              <a:ext uri="{FF2B5EF4-FFF2-40B4-BE49-F238E27FC236}">
                <a16:creationId xmlns:a16="http://schemas.microsoft.com/office/drawing/2014/main" id="{8C938173-654D-49E6-B00D-3692A99044E5}"/>
              </a:ext>
            </a:extLst>
          </p:cNvPr>
          <p:cNvSpPr>
            <a:spLocks noChangeArrowheads="1"/>
          </p:cNvSpPr>
          <p:nvPr/>
        </p:nvSpPr>
        <p:spPr bwMode="auto">
          <a:xfrm>
            <a:off x="914400" y="4419600"/>
            <a:ext cx="1143000" cy="1143000"/>
          </a:xfrm>
          <a:prstGeom prst="ellipse">
            <a:avLst/>
          </a:prstGeom>
          <a:solidFill>
            <a:srgbClr val="FFCC00"/>
          </a:solidFill>
          <a:ln w="9525">
            <a:solidFill>
              <a:schemeClr val="bg2"/>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IT" altLang="it-IT" sz="2400">
                <a:solidFill>
                  <a:schemeClr val="bg2"/>
                </a:solidFill>
                <a:latin typeface="Times New Roman" panose="02020603050405020304" pitchFamily="18" charset="0"/>
              </a:rPr>
              <a:t>Pimec.</a:t>
            </a:r>
          </a:p>
          <a:p>
            <a:pPr algn="ctr">
              <a:spcBef>
                <a:spcPct val="0"/>
              </a:spcBef>
              <a:buFontTx/>
              <a:buNone/>
            </a:pPr>
            <a:r>
              <a:rPr lang="it-IT" altLang="it-IT" sz="2400">
                <a:solidFill>
                  <a:schemeClr val="bg2"/>
                </a:solidFill>
                <a:latin typeface="Times New Roman" panose="02020603050405020304" pitchFamily="18" charset="0"/>
              </a:rPr>
              <a:t> 1%</a:t>
            </a:r>
            <a:endParaRPr lang="it-IT" altLang="it-IT" sz="2400" b="0">
              <a:solidFill>
                <a:schemeClr val="bg2"/>
              </a:solidFill>
              <a:latin typeface="Times New Roman" panose="02020603050405020304" pitchFamily="18" charset="0"/>
            </a:endParaRPr>
          </a:p>
        </p:txBody>
      </p:sp>
      <p:sp>
        <p:nvSpPr>
          <p:cNvPr id="273418" name="Rectangle 10">
            <a:extLst>
              <a:ext uri="{FF2B5EF4-FFF2-40B4-BE49-F238E27FC236}">
                <a16:creationId xmlns:a16="http://schemas.microsoft.com/office/drawing/2014/main" id="{D440E55E-469F-4A56-82D2-33ED518C934E}"/>
              </a:ext>
            </a:extLst>
          </p:cNvPr>
          <p:cNvSpPr>
            <a:spLocks noChangeArrowheads="1"/>
          </p:cNvSpPr>
          <p:nvPr/>
        </p:nvSpPr>
        <p:spPr bwMode="auto">
          <a:xfrm>
            <a:off x="2286000" y="3657600"/>
            <a:ext cx="5181600" cy="990600"/>
          </a:xfrm>
          <a:prstGeom prst="rect">
            <a:avLst/>
          </a:prstGeom>
          <a:gradFill rotWithShape="0">
            <a:gsLst>
              <a:gs pos="0">
                <a:srgbClr val="2F7676"/>
              </a:gs>
              <a:gs pos="100000">
                <a:srgbClr val="66FFFF"/>
              </a:gs>
            </a:gsLst>
            <a:lin ang="540000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273419" name="Rectangle 11">
            <a:extLst>
              <a:ext uri="{FF2B5EF4-FFF2-40B4-BE49-F238E27FC236}">
                <a16:creationId xmlns:a16="http://schemas.microsoft.com/office/drawing/2014/main" id="{A58023D9-658E-43E3-9B92-08894FE2007B}"/>
              </a:ext>
            </a:extLst>
          </p:cNvPr>
          <p:cNvSpPr>
            <a:spLocks noChangeArrowheads="1"/>
          </p:cNvSpPr>
          <p:nvPr/>
        </p:nvSpPr>
        <p:spPr bwMode="auto">
          <a:xfrm>
            <a:off x="2286000" y="2819400"/>
            <a:ext cx="5181600" cy="990600"/>
          </a:xfrm>
          <a:prstGeom prst="rect">
            <a:avLst/>
          </a:prstGeom>
          <a:gradFill rotWithShape="0">
            <a:gsLst>
              <a:gs pos="0">
                <a:srgbClr val="2F7676"/>
              </a:gs>
              <a:gs pos="100000">
                <a:srgbClr val="66FFFF"/>
              </a:gs>
            </a:gsLst>
            <a:lin ang="540000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273420" name="Rectangle 12">
            <a:extLst>
              <a:ext uri="{FF2B5EF4-FFF2-40B4-BE49-F238E27FC236}">
                <a16:creationId xmlns:a16="http://schemas.microsoft.com/office/drawing/2014/main" id="{F4496F2C-B9AC-4214-89A3-3B707883E580}"/>
              </a:ext>
            </a:extLst>
          </p:cNvPr>
          <p:cNvSpPr>
            <a:spLocks noChangeArrowheads="1"/>
          </p:cNvSpPr>
          <p:nvPr/>
        </p:nvSpPr>
        <p:spPr bwMode="auto">
          <a:xfrm>
            <a:off x="2286000" y="1981200"/>
            <a:ext cx="5181600" cy="990600"/>
          </a:xfrm>
          <a:prstGeom prst="rect">
            <a:avLst/>
          </a:prstGeom>
          <a:gradFill rotWithShape="0">
            <a:gsLst>
              <a:gs pos="0">
                <a:srgbClr val="2F7676"/>
              </a:gs>
              <a:gs pos="100000">
                <a:srgbClr val="66FFFF"/>
              </a:gs>
            </a:gsLst>
            <a:lin ang="540000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it-IT" altLang="it-IT" sz="2400" b="0">
              <a:latin typeface="Times New Roman" panose="02020603050405020304" pitchFamily="18" charset="0"/>
            </a:endParaRPr>
          </a:p>
        </p:txBody>
      </p:sp>
      <p:sp>
        <p:nvSpPr>
          <p:cNvPr id="273421" name="Oval 13">
            <a:extLst>
              <a:ext uri="{FF2B5EF4-FFF2-40B4-BE49-F238E27FC236}">
                <a16:creationId xmlns:a16="http://schemas.microsoft.com/office/drawing/2014/main" id="{D97DEE95-DBC1-4AFE-9BEC-13AC5ACB04FF}"/>
              </a:ext>
            </a:extLst>
          </p:cNvPr>
          <p:cNvSpPr>
            <a:spLocks noChangeArrowheads="1"/>
          </p:cNvSpPr>
          <p:nvPr/>
        </p:nvSpPr>
        <p:spPr bwMode="auto">
          <a:xfrm>
            <a:off x="6248400" y="1981200"/>
            <a:ext cx="1049338" cy="990600"/>
          </a:xfrm>
          <a:prstGeom prst="ellipse">
            <a:avLst/>
          </a:prstGeom>
          <a:solidFill>
            <a:schemeClr val="bg1"/>
          </a:solidFill>
          <a:ln w="57150">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IT" altLang="it-IT" sz="2400" b="0">
                <a:latin typeface="Times New Roman" panose="02020603050405020304" pitchFamily="18" charset="0"/>
              </a:rPr>
              <a:t>Clobet.</a:t>
            </a:r>
          </a:p>
        </p:txBody>
      </p:sp>
      <p:sp>
        <p:nvSpPr>
          <p:cNvPr id="273422" name="Oval 14">
            <a:extLst>
              <a:ext uri="{FF2B5EF4-FFF2-40B4-BE49-F238E27FC236}">
                <a16:creationId xmlns:a16="http://schemas.microsoft.com/office/drawing/2014/main" id="{786F8418-0052-429F-B631-741AC936F358}"/>
              </a:ext>
            </a:extLst>
          </p:cNvPr>
          <p:cNvSpPr>
            <a:spLocks noChangeArrowheads="1"/>
          </p:cNvSpPr>
          <p:nvPr/>
        </p:nvSpPr>
        <p:spPr bwMode="auto">
          <a:xfrm>
            <a:off x="4114800" y="3124200"/>
            <a:ext cx="1066800" cy="1066800"/>
          </a:xfrm>
          <a:prstGeom prst="ellipse">
            <a:avLst/>
          </a:prstGeom>
          <a:solidFill>
            <a:schemeClr val="bg1"/>
          </a:solidFill>
          <a:ln w="57150">
            <a:solidFill>
              <a:srgbClr val="0099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IT" altLang="it-IT" sz="2400" b="0">
                <a:latin typeface="Times New Roman" panose="02020603050405020304" pitchFamily="18" charset="0"/>
              </a:rPr>
              <a:t>Idroc.</a:t>
            </a:r>
          </a:p>
          <a:p>
            <a:pPr algn="ctr">
              <a:spcBef>
                <a:spcPct val="0"/>
              </a:spcBef>
              <a:buFontTx/>
              <a:buNone/>
            </a:pPr>
            <a:r>
              <a:rPr lang="it-IT" altLang="it-IT" sz="2400" b="0">
                <a:latin typeface="Times New Roman" panose="02020603050405020304" pitchFamily="18" charset="0"/>
              </a:rPr>
              <a:t>Butir.</a:t>
            </a:r>
          </a:p>
        </p:txBody>
      </p:sp>
      <p:sp>
        <p:nvSpPr>
          <p:cNvPr id="273423" name="Oval 15">
            <a:extLst>
              <a:ext uri="{FF2B5EF4-FFF2-40B4-BE49-F238E27FC236}">
                <a16:creationId xmlns:a16="http://schemas.microsoft.com/office/drawing/2014/main" id="{30BF93DD-C786-4B4C-B33A-DE54E4137A1A}"/>
              </a:ext>
            </a:extLst>
          </p:cNvPr>
          <p:cNvSpPr>
            <a:spLocks noChangeArrowheads="1"/>
          </p:cNvSpPr>
          <p:nvPr/>
        </p:nvSpPr>
        <p:spPr bwMode="auto">
          <a:xfrm>
            <a:off x="2438400" y="4572000"/>
            <a:ext cx="990600" cy="990600"/>
          </a:xfrm>
          <a:prstGeom prst="ellipse">
            <a:avLst/>
          </a:prstGeom>
          <a:solidFill>
            <a:schemeClr val="bg1"/>
          </a:solidFill>
          <a:ln w="57150">
            <a:solidFill>
              <a:srgbClr val="FF99FF"/>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IT" altLang="it-IT" sz="2400" b="0">
                <a:latin typeface="Times New Roman" panose="02020603050405020304" pitchFamily="18" charset="0"/>
              </a:rPr>
              <a:t>Idroc.</a:t>
            </a:r>
          </a:p>
          <a:p>
            <a:pPr algn="ctr">
              <a:spcBef>
                <a:spcPct val="0"/>
              </a:spcBef>
              <a:buFontTx/>
              <a:buNone/>
            </a:pPr>
            <a:r>
              <a:rPr lang="it-IT" altLang="it-IT" sz="2400" b="0">
                <a:latin typeface="Times New Roman" panose="02020603050405020304" pitchFamily="18" charset="0"/>
              </a:rPr>
              <a:t>Ac.</a:t>
            </a:r>
          </a:p>
        </p:txBody>
      </p:sp>
      <p:sp>
        <p:nvSpPr>
          <p:cNvPr id="273424" name="Rectangle 16">
            <a:extLst>
              <a:ext uri="{FF2B5EF4-FFF2-40B4-BE49-F238E27FC236}">
                <a16:creationId xmlns:a16="http://schemas.microsoft.com/office/drawing/2014/main" id="{83D3911C-B4D6-46F1-ABAD-66D90C075766}"/>
              </a:ext>
            </a:extLst>
          </p:cNvPr>
          <p:cNvSpPr>
            <a:spLocks noChangeArrowheads="1"/>
          </p:cNvSpPr>
          <p:nvPr/>
        </p:nvSpPr>
        <p:spPr bwMode="auto">
          <a:xfrm>
            <a:off x="7620000" y="2362200"/>
            <a:ext cx="1295400" cy="457200"/>
          </a:xfrm>
          <a:prstGeom prst="rect">
            <a:avLst/>
          </a:prstGeom>
          <a:solidFill>
            <a:schemeClr val="accent1"/>
          </a:solidFill>
          <a:ln w="9525">
            <a:solidFill>
              <a:schemeClr val="bg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IT" altLang="it-IT" sz="2400" b="0">
                <a:latin typeface="Times New Roman" panose="02020603050405020304" pitchFamily="18" charset="0"/>
              </a:rPr>
              <a:t>Classe I</a:t>
            </a:r>
          </a:p>
        </p:txBody>
      </p:sp>
      <p:sp>
        <p:nvSpPr>
          <p:cNvPr id="273425" name="Rectangle 17">
            <a:extLst>
              <a:ext uri="{FF2B5EF4-FFF2-40B4-BE49-F238E27FC236}">
                <a16:creationId xmlns:a16="http://schemas.microsoft.com/office/drawing/2014/main" id="{92AD889E-6902-40E4-985D-AD26C25726F0}"/>
              </a:ext>
            </a:extLst>
          </p:cNvPr>
          <p:cNvSpPr>
            <a:spLocks noChangeArrowheads="1"/>
          </p:cNvSpPr>
          <p:nvPr/>
        </p:nvSpPr>
        <p:spPr bwMode="auto">
          <a:xfrm>
            <a:off x="7620000" y="3276600"/>
            <a:ext cx="1295400" cy="457200"/>
          </a:xfrm>
          <a:prstGeom prst="rect">
            <a:avLst/>
          </a:prstGeom>
          <a:solidFill>
            <a:schemeClr val="accent1"/>
          </a:solidFill>
          <a:ln w="9525">
            <a:solidFill>
              <a:schemeClr val="bg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IT" altLang="it-IT" sz="2400" b="0">
                <a:latin typeface="Times New Roman" panose="02020603050405020304" pitchFamily="18" charset="0"/>
              </a:rPr>
              <a:t>Classe II</a:t>
            </a:r>
          </a:p>
        </p:txBody>
      </p:sp>
      <p:sp>
        <p:nvSpPr>
          <p:cNvPr id="273426" name="Rectangle 18">
            <a:extLst>
              <a:ext uri="{FF2B5EF4-FFF2-40B4-BE49-F238E27FC236}">
                <a16:creationId xmlns:a16="http://schemas.microsoft.com/office/drawing/2014/main" id="{4BFBB613-D444-406E-9E48-5B2305911C72}"/>
              </a:ext>
            </a:extLst>
          </p:cNvPr>
          <p:cNvSpPr>
            <a:spLocks noChangeArrowheads="1"/>
          </p:cNvSpPr>
          <p:nvPr/>
        </p:nvSpPr>
        <p:spPr bwMode="auto">
          <a:xfrm>
            <a:off x="7620000" y="4038600"/>
            <a:ext cx="1295400" cy="457200"/>
          </a:xfrm>
          <a:prstGeom prst="rect">
            <a:avLst/>
          </a:prstGeom>
          <a:solidFill>
            <a:schemeClr val="accent1"/>
          </a:solidFill>
          <a:ln w="9525">
            <a:solidFill>
              <a:schemeClr val="bg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IT" altLang="it-IT" sz="2400" b="0">
                <a:latin typeface="Times New Roman" panose="02020603050405020304" pitchFamily="18" charset="0"/>
              </a:rPr>
              <a:t>Classe III</a:t>
            </a:r>
          </a:p>
        </p:txBody>
      </p:sp>
      <p:sp>
        <p:nvSpPr>
          <p:cNvPr id="273427" name="Rectangle 19">
            <a:extLst>
              <a:ext uri="{FF2B5EF4-FFF2-40B4-BE49-F238E27FC236}">
                <a16:creationId xmlns:a16="http://schemas.microsoft.com/office/drawing/2014/main" id="{C95143FD-B0BD-45C1-8CEF-6C77A90295D9}"/>
              </a:ext>
            </a:extLst>
          </p:cNvPr>
          <p:cNvSpPr>
            <a:spLocks noChangeArrowheads="1"/>
          </p:cNvSpPr>
          <p:nvPr/>
        </p:nvSpPr>
        <p:spPr bwMode="auto">
          <a:xfrm>
            <a:off x="7620000" y="4876800"/>
            <a:ext cx="1295400" cy="457200"/>
          </a:xfrm>
          <a:prstGeom prst="rect">
            <a:avLst/>
          </a:prstGeom>
          <a:solidFill>
            <a:schemeClr val="accent1"/>
          </a:solidFill>
          <a:ln w="9525">
            <a:solidFill>
              <a:schemeClr val="bg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IT" altLang="it-IT" sz="2400" b="0">
                <a:latin typeface="Times New Roman" panose="02020603050405020304" pitchFamily="18" charset="0"/>
              </a:rPr>
              <a:t>Classe IV</a:t>
            </a:r>
          </a:p>
        </p:txBody>
      </p:sp>
    </p:spTree>
    <p:extLst>
      <p:ext uri="{BB962C8B-B14F-4D97-AF65-F5344CB8AC3E}">
        <p14:creationId xmlns:p14="http://schemas.microsoft.com/office/powerpoint/2010/main" val="852509307"/>
      </p:ext>
    </p:extLst>
  </p:cSld>
  <p:clrMapOvr>
    <a:masterClrMapping/>
  </p:clrMapOvr>
  <p:transition spd="slow">
    <p:strips dir="ru"/>
  </p:transition>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Line 3">
            <a:extLst>
              <a:ext uri="{FF2B5EF4-FFF2-40B4-BE49-F238E27FC236}">
                <a16:creationId xmlns:a16="http://schemas.microsoft.com/office/drawing/2014/main" id="{24057865-AF50-4E79-9B62-01C65641FEE3}"/>
              </a:ext>
            </a:extLst>
          </p:cNvPr>
          <p:cNvSpPr>
            <a:spLocks noChangeShapeType="1"/>
          </p:cNvSpPr>
          <p:nvPr/>
        </p:nvSpPr>
        <p:spPr bwMode="auto">
          <a:xfrm>
            <a:off x="2100263" y="5715000"/>
            <a:ext cx="5283200" cy="0"/>
          </a:xfrm>
          <a:prstGeom prst="line">
            <a:avLst/>
          </a:prstGeom>
          <a:noFill/>
          <a:ln w="76200">
            <a:solidFill>
              <a:schemeClr val="accent2"/>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it-IT"/>
          </a:p>
        </p:txBody>
      </p:sp>
      <p:sp>
        <p:nvSpPr>
          <p:cNvPr id="274435" name="Line 4">
            <a:extLst>
              <a:ext uri="{FF2B5EF4-FFF2-40B4-BE49-F238E27FC236}">
                <a16:creationId xmlns:a16="http://schemas.microsoft.com/office/drawing/2014/main" id="{F40AA9D3-1B2C-4B19-8608-DF0F20FEB585}"/>
              </a:ext>
            </a:extLst>
          </p:cNvPr>
          <p:cNvSpPr>
            <a:spLocks noChangeShapeType="1"/>
          </p:cNvSpPr>
          <p:nvPr/>
        </p:nvSpPr>
        <p:spPr bwMode="auto">
          <a:xfrm>
            <a:off x="2100263" y="1981200"/>
            <a:ext cx="0" cy="3733800"/>
          </a:xfrm>
          <a:prstGeom prst="line">
            <a:avLst/>
          </a:prstGeom>
          <a:noFill/>
          <a:ln w="76200">
            <a:solidFill>
              <a:schemeClr val="accent2"/>
            </a:solidFill>
            <a:round/>
            <a:headEnd type="arrow" w="med" len="med"/>
            <a:tailEnd/>
          </a:ln>
          <a:extLst>
            <a:ext uri="{909E8E84-426E-40DD-AFC4-6F175D3DCCD1}">
              <a14:hiddenFill xmlns:a14="http://schemas.microsoft.com/office/drawing/2010/main">
                <a:noFill/>
              </a14:hiddenFill>
            </a:ext>
          </a:extLst>
        </p:spPr>
        <p:txBody>
          <a:bodyPr wrap="none" anchor="ctr"/>
          <a:lstStyle/>
          <a:p>
            <a:endParaRPr lang="it-IT"/>
          </a:p>
        </p:txBody>
      </p:sp>
      <p:sp>
        <p:nvSpPr>
          <p:cNvPr id="274436" name="Text Box 5">
            <a:extLst>
              <a:ext uri="{FF2B5EF4-FFF2-40B4-BE49-F238E27FC236}">
                <a16:creationId xmlns:a16="http://schemas.microsoft.com/office/drawing/2014/main" id="{89A6B53A-1128-4285-8452-BEAA200E93BC}"/>
              </a:ext>
            </a:extLst>
          </p:cNvPr>
          <p:cNvSpPr txBox="1">
            <a:spLocks noChangeArrowheads="1"/>
          </p:cNvSpPr>
          <p:nvPr/>
        </p:nvSpPr>
        <p:spPr bwMode="auto">
          <a:xfrm>
            <a:off x="228600" y="1981200"/>
            <a:ext cx="16891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2400">
                <a:solidFill>
                  <a:srgbClr val="FF0000"/>
                </a:solidFill>
                <a:latin typeface="Times New Roman" panose="02020603050405020304" pitchFamily="18" charset="0"/>
              </a:rPr>
              <a:t>Efficacia</a:t>
            </a:r>
          </a:p>
          <a:p>
            <a:pPr>
              <a:spcBef>
                <a:spcPct val="0"/>
              </a:spcBef>
              <a:buFontTx/>
              <a:buNone/>
            </a:pPr>
            <a:r>
              <a:rPr lang="it-IT" altLang="it-IT" sz="2400">
                <a:solidFill>
                  <a:srgbClr val="FF0000"/>
                </a:solidFill>
                <a:latin typeface="Times New Roman" panose="02020603050405020304" pitchFamily="18" charset="0"/>
              </a:rPr>
              <a:t>sull’eczema</a:t>
            </a:r>
          </a:p>
        </p:txBody>
      </p:sp>
      <p:sp>
        <p:nvSpPr>
          <p:cNvPr id="274437" name="Text Box 6">
            <a:extLst>
              <a:ext uri="{FF2B5EF4-FFF2-40B4-BE49-F238E27FC236}">
                <a16:creationId xmlns:a16="http://schemas.microsoft.com/office/drawing/2014/main" id="{EDC10B38-9BB3-449D-BDF3-58E68351BA50}"/>
              </a:ext>
            </a:extLst>
          </p:cNvPr>
          <p:cNvSpPr txBox="1">
            <a:spLocks noChangeArrowheads="1"/>
          </p:cNvSpPr>
          <p:nvPr/>
        </p:nvSpPr>
        <p:spPr bwMode="auto">
          <a:xfrm>
            <a:off x="5029200" y="5867400"/>
            <a:ext cx="37258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2400">
                <a:solidFill>
                  <a:srgbClr val="FF0000"/>
                </a:solidFill>
                <a:latin typeface="Times New Roman" panose="02020603050405020304" pitchFamily="18" charset="0"/>
              </a:rPr>
              <a:t>Effetti collaterali</a:t>
            </a:r>
          </a:p>
          <a:p>
            <a:pPr>
              <a:spcBef>
                <a:spcPct val="0"/>
              </a:spcBef>
              <a:buFontTx/>
              <a:buNone/>
            </a:pPr>
            <a:r>
              <a:rPr lang="it-IT" altLang="it-IT" sz="2400">
                <a:solidFill>
                  <a:srgbClr val="FF0000"/>
                </a:solidFill>
                <a:latin typeface="Times New Roman" panose="02020603050405020304" pitchFamily="18" charset="0"/>
              </a:rPr>
              <a:t>atrofia, teleangiectasie, ecc.</a:t>
            </a:r>
          </a:p>
        </p:txBody>
      </p:sp>
      <p:sp>
        <p:nvSpPr>
          <p:cNvPr id="274438" name="Oval 7">
            <a:extLst>
              <a:ext uri="{FF2B5EF4-FFF2-40B4-BE49-F238E27FC236}">
                <a16:creationId xmlns:a16="http://schemas.microsoft.com/office/drawing/2014/main" id="{15212B86-6B5B-4D57-A986-255D0F62E5F5}"/>
              </a:ext>
            </a:extLst>
          </p:cNvPr>
          <p:cNvSpPr>
            <a:spLocks noChangeArrowheads="1"/>
          </p:cNvSpPr>
          <p:nvPr/>
        </p:nvSpPr>
        <p:spPr bwMode="auto">
          <a:xfrm>
            <a:off x="3276600" y="4343400"/>
            <a:ext cx="271463" cy="304800"/>
          </a:xfrm>
          <a:prstGeom prst="ellipse">
            <a:avLst/>
          </a:prstGeom>
          <a:solidFill>
            <a:srgbClr val="FF99FF"/>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it-IT" altLang="it-IT" sz="2400" b="0">
              <a:latin typeface="Times New Roman" panose="02020603050405020304" pitchFamily="18" charset="0"/>
            </a:endParaRPr>
          </a:p>
        </p:txBody>
      </p:sp>
      <p:sp>
        <p:nvSpPr>
          <p:cNvPr id="274439" name="Oval 8">
            <a:extLst>
              <a:ext uri="{FF2B5EF4-FFF2-40B4-BE49-F238E27FC236}">
                <a16:creationId xmlns:a16="http://schemas.microsoft.com/office/drawing/2014/main" id="{49E27FC3-CE4E-452A-9874-177134024971}"/>
              </a:ext>
            </a:extLst>
          </p:cNvPr>
          <p:cNvSpPr>
            <a:spLocks noChangeArrowheads="1"/>
          </p:cNvSpPr>
          <p:nvPr/>
        </p:nvSpPr>
        <p:spPr bwMode="auto">
          <a:xfrm>
            <a:off x="3589338" y="4495800"/>
            <a:ext cx="271462" cy="304800"/>
          </a:xfrm>
          <a:prstGeom prst="ellipse">
            <a:avLst/>
          </a:prstGeom>
          <a:solidFill>
            <a:srgbClr val="6666FF"/>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274440" name="Oval 9">
            <a:extLst>
              <a:ext uri="{FF2B5EF4-FFF2-40B4-BE49-F238E27FC236}">
                <a16:creationId xmlns:a16="http://schemas.microsoft.com/office/drawing/2014/main" id="{4EC246C9-67F1-4DF1-AA8B-E0FAB014ADE7}"/>
              </a:ext>
            </a:extLst>
          </p:cNvPr>
          <p:cNvSpPr>
            <a:spLocks noChangeArrowheads="1"/>
          </p:cNvSpPr>
          <p:nvPr/>
        </p:nvSpPr>
        <p:spPr bwMode="auto">
          <a:xfrm>
            <a:off x="6773863" y="1981200"/>
            <a:ext cx="269875" cy="304800"/>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274441" name="Oval 10">
            <a:extLst>
              <a:ext uri="{FF2B5EF4-FFF2-40B4-BE49-F238E27FC236}">
                <a16:creationId xmlns:a16="http://schemas.microsoft.com/office/drawing/2014/main" id="{051F263B-3DEB-4FA9-AA5C-32792DF25567}"/>
              </a:ext>
            </a:extLst>
          </p:cNvPr>
          <p:cNvSpPr>
            <a:spLocks noChangeArrowheads="1"/>
          </p:cNvSpPr>
          <p:nvPr/>
        </p:nvSpPr>
        <p:spPr bwMode="auto">
          <a:xfrm>
            <a:off x="5961063" y="2743200"/>
            <a:ext cx="269875" cy="3048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274442" name="Oval 11">
            <a:extLst>
              <a:ext uri="{FF2B5EF4-FFF2-40B4-BE49-F238E27FC236}">
                <a16:creationId xmlns:a16="http://schemas.microsoft.com/office/drawing/2014/main" id="{63F0F976-B2BD-4B5B-A679-660264E8B9C5}"/>
              </a:ext>
            </a:extLst>
          </p:cNvPr>
          <p:cNvSpPr>
            <a:spLocks noChangeArrowheads="1"/>
          </p:cNvSpPr>
          <p:nvPr/>
        </p:nvSpPr>
        <p:spPr bwMode="auto">
          <a:xfrm>
            <a:off x="5892800" y="3429000"/>
            <a:ext cx="271463" cy="304800"/>
          </a:xfrm>
          <a:prstGeom prst="ellipse">
            <a:avLst/>
          </a:prstGeom>
          <a:solidFill>
            <a:srgbClr val="A5002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274443" name="Oval 12">
            <a:extLst>
              <a:ext uri="{FF2B5EF4-FFF2-40B4-BE49-F238E27FC236}">
                <a16:creationId xmlns:a16="http://schemas.microsoft.com/office/drawing/2014/main" id="{89F5DFC1-74FC-42F2-ACA3-582788C1509D}"/>
              </a:ext>
            </a:extLst>
          </p:cNvPr>
          <p:cNvSpPr>
            <a:spLocks noChangeArrowheads="1"/>
          </p:cNvSpPr>
          <p:nvPr/>
        </p:nvSpPr>
        <p:spPr bwMode="auto">
          <a:xfrm>
            <a:off x="3522663" y="3733800"/>
            <a:ext cx="269875" cy="304800"/>
          </a:xfrm>
          <a:prstGeom prst="ellipse">
            <a:avLst/>
          </a:prstGeom>
          <a:solidFill>
            <a:srgbClr val="00FFFF"/>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274444" name="Oval 13">
            <a:extLst>
              <a:ext uri="{FF2B5EF4-FFF2-40B4-BE49-F238E27FC236}">
                <a16:creationId xmlns:a16="http://schemas.microsoft.com/office/drawing/2014/main" id="{3DCEE872-CDAA-4CB4-AAAD-AF05368BBEDF}"/>
              </a:ext>
            </a:extLst>
          </p:cNvPr>
          <p:cNvSpPr>
            <a:spLocks noChangeArrowheads="1"/>
          </p:cNvSpPr>
          <p:nvPr/>
        </p:nvSpPr>
        <p:spPr bwMode="auto">
          <a:xfrm>
            <a:off x="4741863" y="2819400"/>
            <a:ext cx="269875" cy="304800"/>
          </a:xfrm>
          <a:prstGeom prst="ellipse">
            <a:avLst/>
          </a:prstGeom>
          <a:solidFill>
            <a:srgbClr val="996633"/>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274445" name="Oval 14">
            <a:extLst>
              <a:ext uri="{FF2B5EF4-FFF2-40B4-BE49-F238E27FC236}">
                <a16:creationId xmlns:a16="http://schemas.microsoft.com/office/drawing/2014/main" id="{4E6FA4DF-9C59-4975-BD48-A8B4DEEABFE7}"/>
              </a:ext>
            </a:extLst>
          </p:cNvPr>
          <p:cNvSpPr>
            <a:spLocks noChangeArrowheads="1"/>
          </p:cNvSpPr>
          <p:nvPr/>
        </p:nvSpPr>
        <p:spPr bwMode="auto">
          <a:xfrm>
            <a:off x="4538663" y="4038600"/>
            <a:ext cx="269875" cy="304800"/>
          </a:xfrm>
          <a:prstGeom prst="ellipse">
            <a:avLst/>
          </a:prstGeom>
          <a:solidFill>
            <a:srgbClr val="0099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274446" name="Oval 15">
            <a:extLst>
              <a:ext uri="{FF2B5EF4-FFF2-40B4-BE49-F238E27FC236}">
                <a16:creationId xmlns:a16="http://schemas.microsoft.com/office/drawing/2014/main" id="{571010E2-F269-4590-9E77-9DF7B45C4535}"/>
              </a:ext>
            </a:extLst>
          </p:cNvPr>
          <p:cNvSpPr>
            <a:spLocks noChangeArrowheads="1"/>
          </p:cNvSpPr>
          <p:nvPr/>
        </p:nvSpPr>
        <p:spPr bwMode="auto">
          <a:xfrm>
            <a:off x="5080000" y="3505200"/>
            <a:ext cx="271463" cy="3048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274447" name="Oval 16">
            <a:extLst>
              <a:ext uri="{FF2B5EF4-FFF2-40B4-BE49-F238E27FC236}">
                <a16:creationId xmlns:a16="http://schemas.microsoft.com/office/drawing/2014/main" id="{A84B9B2F-054F-4D06-877A-3F505686BA55}"/>
              </a:ext>
            </a:extLst>
          </p:cNvPr>
          <p:cNvSpPr>
            <a:spLocks noChangeArrowheads="1"/>
          </p:cNvSpPr>
          <p:nvPr/>
        </p:nvSpPr>
        <p:spPr bwMode="auto">
          <a:xfrm>
            <a:off x="4064000" y="3733800"/>
            <a:ext cx="271463" cy="304800"/>
          </a:xfrm>
          <a:prstGeom prst="ellipse">
            <a:avLst/>
          </a:prstGeom>
          <a:solidFill>
            <a:srgbClr val="00FF99"/>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274448" name="Line 17">
            <a:extLst>
              <a:ext uri="{FF2B5EF4-FFF2-40B4-BE49-F238E27FC236}">
                <a16:creationId xmlns:a16="http://schemas.microsoft.com/office/drawing/2014/main" id="{9EC8388D-5103-48FD-BDBA-21DC19302E8D}"/>
              </a:ext>
            </a:extLst>
          </p:cNvPr>
          <p:cNvSpPr>
            <a:spLocks noChangeShapeType="1"/>
          </p:cNvSpPr>
          <p:nvPr/>
        </p:nvSpPr>
        <p:spPr bwMode="auto">
          <a:xfrm flipV="1">
            <a:off x="2209800" y="2133600"/>
            <a:ext cx="4673600" cy="342900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274449" name="Oval 18">
            <a:extLst>
              <a:ext uri="{FF2B5EF4-FFF2-40B4-BE49-F238E27FC236}">
                <a16:creationId xmlns:a16="http://schemas.microsoft.com/office/drawing/2014/main" id="{0E1129B6-CFF9-4725-81FB-1F084F5DD164}"/>
              </a:ext>
            </a:extLst>
          </p:cNvPr>
          <p:cNvSpPr>
            <a:spLocks noChangeArrowheads="1"/>
          </p:cNvSpPr>
          <p:nvPr/>
        </p:nvSpPr>
        <p:spPr bwMode="auto">
          <a:xfrm>
            <a:off x="1066800" y="3429000"/>
            <a:ext cx="990600" cy="990600"/>
          </a:xfrm>
          <a:prstGeom prst="ellipse">
            <a:avLst/>
          </a:prstGeom>
          <a:solidFill>
            <a:srgbClr val="FF99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IT" altLang="it-IT" sz="2400">
                <a:latin typeface="Times New Roman" panose="02020603050405020304" pitchFamily="18" charset="0"/>
              </a:rPr>
              <a:t>Tacrol</a:t>
            </a:r>
            <a:endParaRPr lang="it-IT" altLang="it-IT" sz="2400" b="0">
              <a:latin typeface="Times New Roman" panose="02020603050405020304" pitchFamily="18" charset="0"/>
            </a:endParaRPr>
          </a:p>
        </p:txBody>
      </p:sp>
      <p:sp>
        <p:nvSpPr>
          <p:cNvPr id="274450" name="Oval 19">
            <a:extLst>
              <a:ext uri="{FF2B5EF4-FFF2-40B4-BE49-F238E27FC236}">
                <a16:creationId xmlns:a16="http://schemas.microsoft.com/office/drawing/2014/main" id="{FD4A4DB4-DAB9-42A0-B315-0D4B53622A56}"/>
              </a:ext>
            </a:extLst>
          </p:cNvPr>
          <p:cNvSpPr>
            <a:spLocks noChangeArrowheads="1"/>
          </p:cNvSpPr>
          <p:nvPr/>
        </p:nvSpPr>
        <p:spPr bwMode="auto">
          <a:xfrm>
            <a:off x="1066800" y="4419600"/>
            <a:ext cx="990600" cy="990600"/>
          </a:xfrm>
          <a:prstGeom prst="ellipse">
            <a:avLst/>
          </a:prstGeom>
          <a:solidFill>
            <a:srgbClr val="FFCC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IT" altLang="it-IT" sz="2400">
                <a:latin typeface="Times New Roman" panose="02020603050405020304" pitchFamily="18" charset="0"/>
              </a:rPr>
              <a:t>Pime</a:t>
            </a:r>
          </a:p>
          <a:p>
            <a:pPr algn="ctr">
              <a:spcBef>
                <a:spcPct val="0"/>
              </a:spcBef>
              <a:buFontTx/>
              <a:buNone/>
            </a:pPr>
            <a:r>
              <a:rPr lang="it-IT" altLang="it-IT" sz="2400">
                <a:latin typeface="Times New Roman" panose="02020603050405020304" pitchFamily="18" charset="0"/>
              </a:rPr>
              <a:t>crol</a:t>
            </a:r>
            <a:endParaRPr lang="it-IT" altLang="it-IT" sz="2400" b="0">
              <a:latin typeface="Times New Roman" panose="02020603050405020304" pitchFamily="18" charset="0"/>
            </a:endParaRPr>
          </a:p>
        </p:txBody>
      </p:sp>
      <p:sp>
        <p:nvSpPr>
          <p:cNvPr id="274451" name="Line 20">
            <a:extLst>
              <a:ext uri="{FF2B5EF4-FFF2-40B4-BE49-F238E27FC236}">
                <a16:creationId xmlns:a16="http://schemas.microsoft.com/office/drawing/2014/main" id="{72A74503-4E17-4332-B2F1-E36324247568}"/>
              </a:ext>
            </a:extLst>
          </p:cNvPr>
          <p:cNvSpPr>
            <a:spLocks noChangeShapeType="1"/>
          </p:cNvSpPr>
          <p:nvPr/>
        </p:nvSpPr>
        <p:spPr bwMode="auto">
          <a:xfrm flipH="1">
            <a:off x="3733800" y="1295400"/>
            <a:ext cx="838200" cy="2286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274452" name="Line 21">
            <a:extLst>
              <a:ext uri="{FF2B5EF4-FFF2-40B4-BE49-F238E27FC236}">
                <a16:creationId xmlns:a16="http://schemas.microsoft.com/office/drawing/2014/main" id="{C17B9ECD-168F-402B-8AF7-07B3B3C8781D}"/>
              </a:ext>
            </a:extLst>
          </p:cNvPr>
          <p:cNvSpPr>
            <a:spLocks noChangeShapeType="1"/>
          </p:cNvSpPr>
          <p:nvPr/>
        </p:nvSpPr>
        <p:spPr bwMode="auto">
          <a:xfrm flipH="1">
            <a:off x="4267200" y="1371600"/>
            <a:ext cx="762000" cy="2286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274453" name="Line 22">
            <a:extLst>
              <a:ext uri="{FF2B5EF4-FFF2-40B4-BE49-F238E27FC236}">
                <a16:creationId xmlns:a16="http://schemas.microsoft.com/office/drawing/2014/main" id="{88056847-6ACC-4DF5-B784-2CCB02BA06F5}"/>
              </a:ext>
            </a:extLst>
          </p:cNvPr>
          <p:cNvSpPr>
            <a:spLocks noChangeShapeType="1"/>
          </p:cNvSpPr>
          <p:nvPr/>
        </p:nvSpPr>
        <p:spPr bwMode="auto">
          <a:xfrm flipH="1">
            <a:off x="4876800" y="1295400"/>
            <a:ext cx="457200" cy="1524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274454" name="Line 23">
            <a:extLst>
              <a:ext uri="{FF2B5EF4-FFF2-40B4-BE49-F238E27FC236}">
                <a16:creationId xmlns:a16="http://schemas.microsoft.com/office/drawing/2014/main" id="{E76E3EE9-629D-4A64-B446-8A9157C9B9AD}"/>
              </a:ext>
            </a:extLst>
          </p:cNvPr>
          <p:cNvSpPr>
            <a:spLocks noChangeShapeType="1"/>
          </p:cNvSpPr>
          <p:nvPr/>
        </p:nvSpPr>
        <p:spPr bwMode="auto">
          <a:xfrm flipH="1">
            <a:off x="3810000" y="1371600"/>
            <a:ext cx="990600" cy="297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274455" name="Line 24">
            <a:extLst>
              <a:ext uri="{FF2B5EF4-FFF2-40B4-BE49-F238E27FC236}">
                <a16:creationId xmlns:a16="http://schemas.microsoft.com/office/drawing/2014/main" id="{E08DEC82-17FF-4858-934A-77E0F691ACD8}"/>
              </a:ext>
            </a:extLst>
          </p:cNvPr>
          <p:cNvSpPr>
            <a:spLocks noChangeShapeType="1"/>
          </p:cNvSpPr>
          <p:nvPr/>
        </p:nvSpPr>
        <p:spPr bwMode="auto">
          <a:xfrm flipH="1">
            <a:off x="4800600" y="1219200"/>
            <a:ext cx="685800" cy="2743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274456" name="Line 25">
            <a:extLst>
              <a:ext uri="{FF2B5EF4-FFF2-40B4-BE49-F238E27FC236}">
                <a16:creationId xmlns:a16="http://schemas.microsoft.com/office/drawing/2014/main" id="{3CA3914D-8764-4AB2-9928-81DB463F5C0D}"/>
              </a:ext>
            </a:extLst>
          </p:cNvPr>
          <p:cNvSpPr>
            <a:spLocks noChangeShapeType="1"/>
          </p:cNvSpPr>
          <p:nvPr/>
        </p:nvSpPr>
        <p:spPr bwMode="auto">
          <a:xfrm flipH="1">
            <a:off x="5257800" y="1371600"/>
            <a:ext cx="381000" cy="2057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274457" name="Line 26">
            <a:extLst>
              <a:ext uri="{FF2B5EF4-FFF2-40B4-BE49-F238E27FC236}">
                <a16:creationId xmlns:a16="http://schemas.microsoft.com/office/drawing/2014/main" id="{7178CCA2-4B48-4D69-B748-FBA1F6F0C5BF}"/>
              </a:ext>
            </a:extLst>
          </p:cNvPr>
          <p:cNvSpPr>
            <a:spLocks noChangeShapeType="1"/>
          </p:cNvSpPr>
          <p:nvPr/>
        </p:nvSpPr>
        <p:spPr bwMode="auto">
          <a:xfrm>
            <a:off x="5791200" y="1371600"/>
            <a:ext cx="152400" cy="2057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274458" name="Line 27">
            <a:extLst>
              <a:ext uri="{FF2B5EF4-FFF2-40B4-BE49-F238E27FC236}">
                <a16:creationId xmlns:a16="http://schemas.microsoft.com/office/drawing/2014/main" id="{16344724-25BE-4A07-9089-189EC5E99FE6}"/>
              </a:ext>
            </a:extLst>
          </p:cNvPr>
          <p:cNvSpPr>
            <a:spLocks noChangeShapeType="1"/>
          </p:cNvSpPr>
          <p:nvPr/>
        </p:nvSpPr>
        <p:spPr bwMode="auto">
          <a:xfrm>
            <a:off x="5867400" y="1295400"/>
            <a:ext cx="152400" cy="1219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274459" name="Line 28">
            <a:extLst>
              <a:ext uri="{FF2B5EF4-FFF2-40B4-BE49-F238E27FC236}">
                <a16:creationId xmlns:a16="http://schemas.microsoft.com/office/drawing/2014/main" id="{3FA12827-C17F-48BD-BB8D-C7F41E8B7C0A}"/>
              </a:ext>
            </a:extLst>
          </p:cNvPr>
          <p:cNvSpPr>
            <a:spLocks noChangeShapeType="1"/>
          </p:cNvSpPr>
          <p:nvPr/>
        </p:nvSpPr>
        <p:spPr bwMode="auto">
          <a:xfrm>
            <a:off x="6172200" y="1371600"/>
            <a:ext cx="6858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274460" name="Line 29">
            <a:extLst>
              <a:ext uri="{FF2B5EF4-FFF2-40B4-BE49-F238E27FC236}">
                <a16:creationId xmlns:a16="http://schemas.microsoft.com/office/drawing/2014/main" id="{4CA7128D-00BE-4315-9931-1AB311EDDFD8}"/>
              </a:ext>
            </a:extLst>
          </p:cNvPr>
          <p:cNvSpPr>
            <a:spLocks noChangeShapeType="1"/>
          </p:cNvSpPr>
          <p:nvPr/>
        </p:nvSpPr>
        <p:spPr bwMode="auto">
          <a:xfrm flipH="1">
            <a:off x="3581400" y="1219200"/>
            <a:ext cx="1143000" cy="3200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274461" name="Rectangle 30">
            <a:extLst>
              <a:ext uri="{FF2B5EF4-FFF2-40B4-BE49-F238E27FC236}">
                <a16:creationId xmlns:a16="http://schemas.microsoft.com/office/drawing/2014/main" id="{4A18DBBF-8EE2-4771-8B44-2B5078DBC138}"/>
              </a:ext>
            </a:extLst>
          </p:cNvPr>
          <p:cNvSpPr>
            <a:spLocks noGrp="1" noChangeArrowheads="1"/>
          </p:cNvSpPr>
          <p:nvPr>
            <p:ph type="title"/>
          </p:nvPr>
        </p:nvSpPr>
        <p:spPr/>
        <p:txBody>
          <a:bodyPr/>
          <a:lstStyle/>
          <a:p>
            <a:pPr eaLnBrk="1" hangingPunct="1"/>
            <a:r>
              <a:rPr lang="it-IT" altLang="it-IT">
                <a:solidFill>
                  <a:srgbClr val="FF0000"/>
                </a:solidFill>
              </a:rPr>
              <a:t>Dermocorticoidi</a:t>
            </a:r>
          </a:p>
        </p:txBody>
      </p:sp>
    </p:spTree>
    <p:extLst>
      <p:ext uri="{BB962C8B-B14F-4D97-AF65-F5344CB8AC3E}">
        <p14:creationId xmlns:p14="http://schemas.microsoft.com/office/powerpoint/2010/main" val="1556200497"/>
      </p:ext>
    </p:extLst>
  </p:cSld>
  <p:clrMapOvr>
    <a:masterClrMapping/>
  </p:clrMapOvr>
  <p:transition spd="slow">
    <p:strips dir="ru"/>
  </p:transition>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a:extLst>
              <a:ext uri="{FF2B5EF4-FFF2-40B4-BE49-F238E27FC236}">
                <a16:creationId xmlns:a16="http://schemas.microsoft.com/office/drawing/2014/main" id="{5BADDF6C-C938-43FA-ABC9-AF0DD7020746}"/>
              </a:ext>
            </a:extLst>
          </p:cNvPr>
          <p:cNvSpPr>
            <a:spLocks noChangeArrowheads="1"/>
          </p:cNvSpPr>
          <p:nvPr/>
        </p:nvSpPr>
        <p:spPr bwMode="auto">
          <a:xfrm>
            <a:off x="784225" y="44450"/>
            <a:ext cx="7788275"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it-IT" sz="4400">
                <a:solidFill>
                  <a:srgbClr val="FF0000"/>
                </a:solidFill>
              </a:rPr>
              <a:t>PROTOPIC</a:t>
            </a:r>
            <a:endParaRPr lang="it-IT" altLang="it-IT" sz="4400">
              <a:solidFill>
                <a:srgbClr val="FF0000"/>
              </a:solidFill>
            </a:endParaRPr>
          </a:p>
        </p:txBody>
      </p:sp>
      <p:sp>
        <p:nvSpPr>
          <p:cNvPr id="275459" name="Rectangle 3">
            <a:extLst>
              <a:ext uri="{FF2B5EF4-FFF2-40B4-BE49-F238E27FC236}">
                <a16:creationId xmlns:a16="http://schemas.microsoft.com/office/drawing/2014/main" id="{CF0A5E07-061A-4433-81B6-C10C8F3E2FBB}"/>
              </a:ext>
            </a:extLst>
          </p:cNvPr>
          <p:cNvSpPr>
            <a:spLocks noChangeArrowheads="1"/>
          </p:cNvSpPr>
          <p:nvPr/>
        </p:nvSpPr>
        <p:spPr bwMode="auto">
          <a:xfrm>
            <a:off x="228600" y="1196975"/>
            <a:ext cx="89154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80000"/>
              </a:lnSpc>
              <a:buFont typeface="Wingdings" panose="05000000000000000000" pitchFamily="2" charset="2"/>
              <a:buChar char=""/>
            </a:pPr>
            <a:r>
              <a:rPr lang="it-IT" altLang="it-IT" sz="2800">
                <a:solidFill>
                  <a:schemeClr val="accent2"/>
                </a:solidFill>
              </a:rPr>
              <a:t> E’ il primo di una nuova classe di </a:t>
            </a:r>
          </a:p>
          <a:p>
            <a:pPr eaLnBrk="1" hangingPunct="1">
              <a:lnSpc>
                <a:spcPct val="80000"/>
              </a:lnSpc>
              <a:buFont typeface="Wingdings" panose="05000000000000000000" pitchFamily="2" charset="2"/>
              <a:buNone/>
            </a:pPr>
            <a:r>
              <a:rPr lang="it-IT" altLang="it-IT" sz="2800">
                <a:solidFill>
                  <a:schemeClr val="accent2"/>
                </a:solidFill>
              </a:rPr>
              <a:t>   immunomodulatori topici </a:t>
            </a:r>
          </a:p>
          <a:p>
            <a:pPr eaLnBrk="1" hangingPunct="1">
              <a:lnSpc>
                <a:spcPct val="80000"/>
              </a:lnSpc>
              <a:buFont typeface="Wingdings" panose="05000000000000000000" pitchFamily="2" charset="2"/>
              <a:buChar char=""/>
            </a:pPr>
            <a:endParaRPr lang="it-IT" altLang="it-IT" sz="2800">
              <a:solidFill>
                <a:schemeClr val="accent2"/>
              </a:solidFill>
            </a:endParaRPr>
          </a:p>
          <a:p>
            <a:pPr eaLnBrk="1" hangingPunct="1">
              <a:lnSpc>
                <a:spcPct val="80000"/>
              </a:lnSpc>
              <a:buFont typeface="Wingdings" panose="05000000000000000000" pitchFamily="2" charset="2"/>
              <a:buChar char=""/>
            </a:pPr>
            <a:r>
              <a:rPr lang="it-IT" altLang="it-IT" sz="2800">
                <a:solidFill>
                  <a:schemeClr val="accent2"/>
                </a:solidFill>
              </a:rPr>
              <a:t> E’ la prima reale alternativa dall’avvento agli  </a:t>
            </a:r>
          </a:p>
          <a:p>
            <a:pPr eaLnBrk="1" hangingPunct="1">
              <a:lnSpc>
                <a:spcPct val="80000"/>
              </a:lnSpc>
              <a:buFont typeface="Wingdings" panose="05000000000000000000" pitchFamily="2" charset="2"/>
              <a:buNone/>
            </a:pPr>
            <a:r>
              <a:rPr lang="it-IT" altLang="it-IT" sz="2800">
                <a:solidFill>
                  <a:schemeClr val="accent2"/>
                </a:solidFill>
              </a:rPr>
              <a:t>   steroidi topici agli inizi degli anni ‘50</a:t>
            </a:r>
          </a:p>
          <a:p>
            <a:pPr eaLnBrk="1" hangingPunct="1">
              <a:lnSpc>
                <a:spcPct val="80000"/>
              </a:lnSpc>
              <a:buFont typeface="Wingdings" panose="05000000000000000000" pitchFamily="2" charset="2"/>
              <a:buChar char=""/>
            </a:pPr>
            <a:endParaRPr lang="it-IT" altLang="it-IT" sz="2800">
              <a:solidFill>
                <a:schemeClr val="accent2"/>
              </a:solidFill>
            </a:endParaRPr>
          </a:p>
          <a:p>
            <a:pPr eaLnBrk="1" hangingPunct="1">
              <a:lnSpc>
                <a:spcPct val="80000"/>
              </a:lnSpc>
              <a:buFont typeface="Wingdings" panose="05000000000000000000" pitchFamily="2" charset="2"/>
              <a:buChar char=""/>
            </a:pPr>
            <a:r>
              <a:rPr lang="it-IT" altLang="it-IT" sz="2800">
                <a:solidFill>
                  <a:schemeClr val="accent2"/>
                </a:solidFill>
              </a:rPr>
              <a:t> Presenta buone caratteristiche di tollerabilità e  </a:t>
            </a:r>
          </a:p>
          <a:p>
            <a:pPr eaLnBrk="1" hangingPunct="1">
              <a:lnSpc>
                <a:spcPct val="80000"/>
              </a:lnSpc>
              <a:buFont typeface="Wingdings" panose="05000000000000000000" pitchFamily="2" charset="2"/>
              <a:buNone/>
            </a:pPr>
            <a:r>
              <a:rPr lang="it-IT" altLang="it-IT" sz="2800">
                <a:solidFill>
                  <a:schemeClr val="accent2"/>
                </a:solidFill>
              </a:rPr>
              <a:t>   sicurezza</a:t>
            </a:r>
          </a:p>
          <a:p>
            <a:pPr eaLnBrk="1" hangingPunct="1">
              <a:lnSpc>
                <a:spcPct val="80000"/>
              </a:lnSpc>
              <a:buFont typeface="Wingdings" panose="05000000000000000000" pitchFamily="2" charset="2"/>
              <a:buChar char=""/>
            </a:pPr>
            <a:endParaRPr lang="it-IT" altLang="it-IT" sz="2800">
              <a:solidFill>
                <a:schemeClr val="accent2"/>
              </a:solidFill>
            </a:endParaRPr>
          </a:p>
          <a:p>
            <a:pPr eaLnBrk="1" hangingPunct="1">
              <a:lnSpc>
                <a:spcPct val="80000"/>
              </a:lnSpc>
              <a:buFont typeface="Wingdings" panose="05000000000000000000" pitchFamily="2" charset="2"/>
              <a:buChar char=""/>
            </a:pPr>
            <a:r>
              <a:rPr lang="it-IT" altLang="it-IT" sz="2800">
                <a:solidFill>
                  <a:schemeClr val="accent2"/>
                </a:solidFill>
              </a:rPr>
              <a:t> </a:t>
            </a:r>
            <a:r>
              <a:rPr lang="it-IT" altLang="it-IT" sz="2800" u="sng">
                <a:solidFill>
                  <a:schemeClr val="accent2"/>
                </a:solidFill>
              </a:rPr>
              <a:t>… in conclusione è un farmaco innovativo ed  </a:t>
            </a:r>
          </a:p>
          <a:p>
            <a:pPr eaLnBrk="1" hangingPunct="1">
              <a:lnSpc>
                <a:spcPct val="80000"/>
              </a:lnSpc>
              <a:buFont typeface="Wingdings" panose="05000000000000000000" pitchFamily="2" charset="2"/>
              <a:buNone/>
            </a:pPr>
            <a:r>
              <a:rPr lang="it-IT" altLang="it-IT" sz="2800">
                <a:solidFill>
                  <a:schemeClr val="accent2"/>
                </a:solidFill>
              </a:rPr>
              <a:t>  </a:t>
            </a:r>
            <a:r>
              <a:rPr lang="it-IT" altLang="it-IT" sz="2800" u="sng">
                <a:solidFill>
                  <a:schemeClr val="accent2"/>
                </a:solidFill>
              </a:rPr>
              <a:t>efficace che permette una migliore gestione della </a:t>
            </a:r>
          </a:p>
          <a:p>
            <a:pPr eaLnBrk="1" hangingPunct="1">
              <a:lnSpc>
                <a:spcPct val="80000"/>
              </a:lnSpc>
              <a:buFont typeface="Wingdings" panose="05000000000000000000" pitchFamily="2" charset="2"/>
              <a:buNone/>
            </a:pPr>
            <a:r>
              <a:rPr lang="it-IT" altLang="it-IT" sz="2800">
                <a:solidFill>
                  <a:schemeClr val="accent2"/>
                </a:solidFill>
              </a:rPr>
              <a:t>  </a:t>
            </a:r>
            <a:r>
              <a:rPr lang="it-IT" altLang="it-IT" sz="2800" u="sng">
                <a:solidFill>
                  <a:schemeClr val="accent2"/>
                </a:solidFill>
              </a:rPr>
              <a:t>DA</a:t>
            </a:r>
            <a:endParaRPr lang="it-IT" altLang="it-IT" sz="2800">
              <a:solidFill>
                <a:schemeClr val="accent2"/>
              </a:solidFill>
            </a:endParaRPr>
          </a:p>
        </p:txBody>
      </p:sp>
    </p:spTree>
    <p:extLst>
      <p:ext uri="{BB962C8B-B14F-4D97-AF65-F5344CB8AC3E}">
        <p14:creationId xmlns:p14="http://schemas.microsoft.com/office/powerpoint/2010/main" val="3213199653"/>
      </p:ext>
    </p:extLst>
  </p:cSld>
  <p:clrMapOvr>
    <a:masterClrMapping/>
  </p:clrMapOvr>
  <p:transition spd="slow">
    <p:strips dir="ru"/>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olo 1">
            <a:extLst>
              <a:ext uri="{FF2B5EF4-FFF2-40B4-BE49-F238E27FC236}">
                <a16:creationId xmlns:a16="http://schemas.microsoft.com/office/drawing/2014/main" id="{DB648FFA-7846-4CC8-988F-894336308C49}"/>
              </a:ext>
            </a:extLst>
          </p:cNvPr>
          <p:cNvSpPr>
            <a:spLocks noGrp="1" noChangeArrowheads="1"/>
          </p:cNvSpPr>
          <p:nvPr>
            <p:ph type="title"/>
          </p:nvPr>
        </p:nvSpPr>
        <p:spPr/>
        <p:txBody>
          <a:bodyPr/>
          <a:lstStyle/>
          <a:p>
            <a:r>
              <a:rPr lang="it-IT" altLang="it-IT" b="1">
                <a:solidFill>
                  <a:srgbClr val="FF0000"/>
                </a:solidFill>
              </a:rPr>
              <a:t>Soluzioni: soluto</a:t>
            </a:r>
            <a:endParaRPr lang="en-GB" altLang="it-IT"/>
          </a:p>
        </p:txBody>
      </p:sp>
      <p:sp>
        <p:nvSpPr>
          <p:cNvPr id="50179" name="Segnaposto contenuto 2">
            <a:extLst>
              <a:ext uri="{FF2B5EF4-FFF2-40B4-BE49-F238E27FC236}">
                <a16:creationId xmlns:a16="http://schemas.microsoft.com/office/drawing/2014/main" id="{16C2F5C1-96DA-44D3-8C68-72F7A379731D}"/>
              </a:ext>
            </a:extLst>
          </p:cNvPr>
          <p:cNvSpPr>
            <a:spLocks noGrp="1" noChangeArrowheads="1"/>
          </p:cNvSpPr>
          <p:nvPr>
            <p:ph idx="1"/>
          </p:nvPr>
        </p:nvSpPr>
        <p:spPr/>
        <p:txBody>
          <a:bodyPr/>
          <a:lstStyle/>
          <a:p>
            <a:r>
              <a:rPr lang="it-IT" altLang="it-IT" b="1">
                <a:solidFill>
                  <a:schemeClr val="accent2"/>
                </a:solidFill>
              </a:rPr>
              <a:t>Un composto liquido, solido o gassoso uniformemente disperso in un solvente liquido</a:t>
            </a:r>
            <a:endParaRPr lang="en-GB" altLang="it-IT" b="1">
              <a:solidFill>
                <a:schemeClr val="accent2"/>
              </a:solidFill>
            </a:endParaRPr>
          </a:p>
        </p:txBody>
      </p:sp>
    </p:spTree>
    <p:extLst>
      <p:ext uri="{BB962C8B-B14F-4D97-AF65-F5344CB8AC3E}">
        <p14:creationId xmlns:p14="http://schemas.microsoft.com/office/powerpoint/2010/main" val="812531639"/>
      </p:ext>
    </p:extLst>
  </p:cSld>
  <p:clrMapOvr>
    <a:masterClrMapping/>
  </p:clrMapOvr>
  <p:transition spd="slow">
    <p:strips dir="ru"/>
  </p:transition>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a:extLst>
              <a:ext uri="{FF2B5EF4-FFF2-40B4-BE49-F238E27FC236}">
                <a16:creationId xmlns:a16="http://schemas.microsoft.com/office/drawing/2014/main" id="{2060D2EE-4253-48DB-B580-F9656EA67FF1}"/>
              </a:ext>
            </a:extLst>
          </p:cNvPr>
          <p:cNvSpPr>
            <a:spLocks noChangeArrowheads="1"/>
          </p:cNvSpPr>
          <p:nvPr/>
        </p:nvSpPr>
        <p:spPr bwMode="auto">
          <a:xfrm>
            <a:off x="436563" y="200025"/>
            <a:ext cx="8383587"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nchor="b" anchorCtr="1"/>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it-IT" sz="3600">
                <a:solidFill>
                  <a:srgbClr val="FF0000"/>
                </a:solidFill>
              </a:rPr>
              <a:t>PROTOPIC</a:t>
            </a:r>
            <a:r>
              <a:rPr lang="en-US" altLang="it-IT" sz="3600">
                <a:solidFill>
                  <a:schemeClr val="hlink"/>
                </a:solidFill>
              </a:rPr>
              <a:t> </a:t>
            </a:r>
            <a:r>
              <a:rPr lang="en-US" altLang="it-IT" sz="3600">
                <a:solidFill>
                  <a:srgbClr val="FF0000"/>
                </a:solidFill>
              </a:rPr>
              <a:t>– Modalità d’impiego</a:t>
            </a:r>
          </a:p>
        </p:txBody>
      </p:sp>
      <p:sp>
        <p:nvSpPr>
          <p:cNvPr id="277507" name="Rectangle 3">
            <a:extLst>
              <a:ext uri="{FF2B5EF4-FFF2-40B4-BE49-F238E27FC236}">
                <a16:creationId xmlns:a16="http://schemas.microsoft.com/office/drawing/2014/main" id="{EB4F8698-5869-4EDE-A4B2-040F728420BC}"/>
              </a:ext>
            </a:extLst>
          </p:cNvPr>
          <p:cNvSpPr>
            <a:spLocks noChangeArrowheads="1"/>
          </p:cNvSpPr>
          <p:nvPr/>
        </p:nvSpPr>
        <p:spPr bwMode="auto">
          <a:xfrm>
            <a:off x="304800" y="1219200"/>
            <a:ext cx="88392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20000"/>
              </a:lnSpc>
              <a:buFont typeface="Wingdings" panose="05000000000000000000" pitchFamily="2" charset="2"/>
              <a:buChar char=""/>
            </a:pPr>
            <a:r>
              <a:rPr lang="it-IT" altLang="it-IT" sz="2800">
                <a:solidFill>
                  <a:schemeClr val="accent2"/>
                </a:solidFill>
              </a:rPr>
              <a:t>Il trattamento con  </a:t>
            </a:r>
            <a:r>
              <a:rPr lang="en-US" altLang="it-IT" sz="2800">
                <a:solidFill>
                  <a:schemeClr val="accent2"/>
                </a:solidFill>
              </a:rPr>
              <a:t>PROTOPIC 0,03% nei bambini (2-16 anni) deve iniziare 2 volte al giorno per 3 settimane</a:t>
            </a:r>
          </a:p>
          <a:p>
            <a:pPr eaLnBrk="1" hangingPunct="1">
              <a:lnSpc>
                <a:spcPct val="120000"/>
              </a:lnSpc>
              <a:buFont typeface="Wingdings" panose="05000000000000000000" pitchFamily="2" charset="2"/>
              <a:buChar char=""/>
            </a:pPr>
            <a:r>
              <a:rPr lang="en-US" altLang="it-IT" sz="2800">
                <a:solidFill>
                  <a:schemeClr val="accent2"/>
                </a:solidFill>
              </a:rPr>
              <a:t>Se non si dovessero riscontrare miglioramenti visibili dopo 2 settimane si devono prendere in considerazione altri tipi di trattamento</a:t>
            </a:r>
          </a:p>
          <a:p>
            <a:pPr eaLnBrk="1" hangingPunct="1">
              <a:lnSpc>
                <a:spcPct val="120000"/>
              </a:lnSpc>
              <a:buFont typeface="Wingdings" panose="05000000000000000000" pitchFamily="2" charset="2"/>
              <a:buChar char=""/>
            </a:pPr>
            <a:r>
              <a:rPr lang="en-US" altLang="it-IT" sz="2800">
                <a:solidFill>
                  <a:schemeClr val="accent2"/>
                </a:solidFill>
              </a:rPr>
              <a:t>Successivamente la frequenza delle applicazioni deve essere ridotta ad una volta al giorno fino a scomparsa della lesione</a:t>
            </a:r>
            <a:endParaRPr lang="it-IT" altLang="it-IT" sz="2800">
              <a:solidFill>
                <a:schemeClr val="accent2"/>
              </a:solidFill>
            </a:endParaRPr>
          </a:p>
        </p:txBody>
      </p:sp>
    </p:spTree>
    <p:extLst>
      <p:ext uri="{BB962C8B-B14F-4D97-AF65-F5344CB8AC3E}">
        <p14:creationId xmlns:p14="http://schemas.microsoft.com/office/powerpoint/2010/main" val="118839479"/>
      </p:ext>
    </p:extLst>
  </p:cSld>
  <p:clrMapOvr>
    <a:masterClrMapping/>
  </p:clrMapOvr>
  <p:transition spd="slow">
    <p:strips dir="ru"/>
  </p:transition>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30" name="Picture 2" descr="Fig5">
            <a:extLst>
              <a:ext uri="{FF2B5EF4-FFF2-40B4-BE49-F238E27FC236}">
                <a16:creationId xmlns:a16="http://schemas.microsoft.com/office/drawing/2014/main" id="{24B23C2D-26F1-4E77-B642-B0D00D7F3AB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20713" y="1676400"/>
            <a:ext cx="7881937" cy="3836988"/>
          </a:xfrm>
          <a:prstGeom prst="rect">
            <a:avLst/>
          </a:prstGeom>
          <a:noFill/>
          <a:ln w="1905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78531" name="Text Box 3">
            <a:extLst>
              <a:ext uri="{FF2B5EF4-FFF2-40B4-BE49-F238E27FC236}">
                <a16:creationId xmlns:a16="http://schemas.microsoft.com/office/drawing/2014/main" id="{6420D2AE-E96B-4070-B118-30BDDFE48F11}"/>
              </a:ext>
            </a:extLst>
          </p:cNvPr>
          <p:cNvSpPr txBox="1">
            <a:spLocks noChangeArrowheads="1"/>
          </p:cNvSpPr>
          <p:nvPr/>
        </p:nvSpPr>
        <p:spPr bwMode="auto">
          <a:xfrm>
            <a:off x="1406525" y="5700713"/>
            <a:ext cx="11239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GB" altLang="it-IT" sz="2200">
                <a:solidFill>
                  <a:schemeClr val="accent2"/>
                </a:solidFill>
              </a:rPr>
              <a:t>giorno 0</a:t>
            </a:r>
          </a:p>
        </p:txBody>
      </p:sp>
      <p:sp>
        <p:nvSpPr>
          <p:cNvPr id="278532" name="Text Box 4">
            <a:extLst>
              <a:ext uri="{FF2B5EF4-FFF2-40B4-BE49-F238E27FC236}">
                <a16:creationId xmlns:a16="http://schemas.microsoft.com/office/drawing/2014/main" id="{D4AFE6F6-D0EF-479C-95D9-80A94FBC51DA}"/>
              </a:ext>
            </a:extLst>
          </p:cNvPr>
          <p:cNvSpPr txBox="1">
            <a:spLocks noChangeArrowheads="1"/>
          </p:cNvSpPr>
          <p:nvPr/>
        </p:nvSpPr>
        <p:spPr bwMode="auto">
          <a:xfrm>
            <a:off x="3717925" y="5686425"/>
            <a:ext cx="16192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GB" altLang="it-IT" sz="2200">
                <a:solidFill>
                  <a:schemeClr val="accent2"/>
                </a:solidFill>
              </a:rPr>
              <a:t>settimana 1</a:t>
            </a:r>
          </a:p>
        </p:txBody>
      </p:sp>
      <p:sp>
        <p:nvSpPr>
          <p:cNvPr id="278533" name="Text Box 5">
            <a:extLst>
              <a:ext uri="{FF2B5EF4-FFF2-40B4-BE49-F238E27FC236}">
                <a16:creationId xmlns:a16="http://schemas.microsoft.com/office/drawing/2014/main" id="{E2A349C9-3841-40EB-A9A1-FC620C308047}"/>
              </a:ext>
            </a:extLst>
          </p:cNvPr>
          <p:cNvSpPr txBox="1">
            <a:spLocks noChangeArrowheads="1"/>
          </p:cNvSpPr>
          <p:nvPr/>
        </p:nvSpPr>
        <p:spPr bwMode="auto">
          <a:xfrm>
            <a:off x="6465888" y="5695950"/>
            <a:ext cx="170973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GB" altLang="it-IT" sz="2200">
                <a:solidFill>
                  <a:schemeClr val="accent2"/>
                </a:solidFill>
              </a:rPr>
              <a:t>settimana 12</a:t>
            </a:r>
          </a:p>
        </p:txBody>
      </p:sp>
      <p:sp>
        <p:nvSpPr>
          <p:cNvPr id="278534" name="Rectangle 6">
            <a:extLst>
              <a:ext uri="{FF2B5EF4-FFF2-40B4-BE49-F238E27FC236}">
                <a16:creationId xmlns:a16="http://schemas.microsoft.com/office/drawing/2014/main" id="{911B37BE-D244-4EA5-A1A3-F8A4D1A23EAC}"/>
              </a:ext>
            </a:extLst>
          </p:cNvPr>
          <p:cNvSpPr>
            <a:spLocks noChangeArrowheads="1"/>
          </p:cNvSpPr>
          <p:nvPr/>
        </p:nvSpPr>
        <p:spPr bwMode="auto">
          <a:xfrm>
            <a:off x="474663" y="1778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it-IT" sz="3600">
                <a:solidFill>
                  <a:srgbClr val="FF0000"/>
                </a:solidFill>
              </a:rPr>
              <a:t>PROTOPIC</a:t>
            </a:r>
            <a:r>
              <a:rPr lang="en-GB" altLang="it-IT" sz="3600">
                <a:solidFill>
                  <a:srgbClr val="FF0000"/>
                </a:solidFill>
              </a:rPr>
              <a:t> in pediatria </a:t>
            </a:r>
            <a:br>
              <a:rPr lang="en-GB" altLang="it-IT" sz="3600">
                <a:solidFill>
                  <a:srgbClr val="FF0000"/>
                </a:solidFill>
              </a:rPr>
            </a:br>
            <a:r>
              <a:rPr lang="en-GB" altLang="it-IT" sz="3600">
                <a:solidFill>
                  <a:srgbClr val="FF0000"/>
                </a:solidFill>
                <a:cs typeface="Arial" panose="020B0604020202020204" pitchFamily="34" charset="0"/>
              </a:rPr>
              <a:t>Studi di efficacia</a:t>
            </a:r>
            <a:r>
              <a:rPr lang="en-GB" altLang="it-IT" sz="3600">
                <a:solidFill>
                  <a:srgbClr val="FF0000"/>
                </a:solidFill>
              </a:rPr>
              <a:t> - risposta clinica</a:t>
            </a:r>
          </a:p>
        </p:txBody>
      </p:sp>
      <p:sp>
        <p:nvSpPr>
          <p:cNvPr id="278535" name="Text Box 7">
            <a:extLst>
              <a:ext uri="{FF2B5EF4-FFF2-40B4-BE49-F238E27FC236}">
                <a16:creationId xmlns:a16="http://schemas.microsoft.com/office/drawing/2014/main" id="{58DE4556-84D2-40F6-A1B6-2C57CE059FDE}"/>
              </a:ext>
            </a:extLst>
          </p:cNvPr>
          <p:cNvSpPr txBox="1">
            <a:spLocks noChangeArrowheads="1"/>
          </p:cNvSpPr>
          <p:nvPr/>
        </p:nvSpPr>
        <p:spPr bwMode="auto">
          <a:xfrm>
            <a:off x="7491413" y="6508750"/>
            <a:ext cx="16176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50000"/>
              </a:spcBef>
              <a:buFontTx/>
              <a:buNone/>
            </a:pPr>
            <a:r>
              <a:rPr lang="en-GB" altLang="it-IT" sz="1400">
                <a:solidFill>
                  <a:schemeClr val="bg1"/>
                </a:solidFill>
              </a:rPr>
              <a:t>Paller </a:t>
            </a:r>
            <a:r>
              <a:rPr lang="en-GB" altLang="it-IT" sz="1400" i="1">
                <a:solidFill>
                  <a:schemeClr val="bg1"/>
                </a:solidFill>
              </a:rPr>
              <a:t>et al</a:t>
            </a:r>
            <a:r>
              <a:rPr lang="en-GB" altLang="it-IT" sz="1400">
                <a:solidFill>
                  <a:schemeClr val="bg1"/>
                </a:solidFill>
              </a:rPr>
              <a:t>, 2001</a:t>
            </a:r>
          </a:p>
        </p:txBody>
      </p:sp>
    </p:spTree>
    <p:extLst>
      <p:ext uri="{BB962C8B-B14F-4D97-AF65-F5344CB8AC3E}">
        <p14:creationId xmlns:p14="http://schemas.microsoft.com/office/powerpoint/2010/main" val="231856881"/>
      </p:ext>
    </p:extLst>
  </p:cSld>
  <p:clrMapOvr>
    <a:masterClrMapping/>
  </p:clrMapOvr>
  <p:transition spd="slow">
    <p:strips dir="ru"/>
  </p:transition>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a:extLst>
              <a:ext uri="{FF2B5EF4-FFF2-40B4-BE49-F238E27FC236}">
                <a16:creationId xmlns:a16="http://schemas.microsoft.com/office/drawing/2014/main" id="{C19565E9-48A2-43C1-94CB-942136E8368C}"/>
              </a:ext>
            </a:extLst>
          </p:cNvPr>
          <p:cNvSpPr>
            <a:spLocks noChangeArrowheads="1"/>
          </p:cNvSpPr>
          <p:nvPr/>
        </p:nvSpPr>
        <p:spPr bwMode="auto">
          <a:xfrm>
            <a:off x="457200" y="246063"/>
            <a:ext cx="82296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it-IT" sz="3600">
                <a:solidFill>
                  <a:srgbClr val="FF0000"/>
                </a:solidFill>
              </a:rPr>
              <a:t>PROTOPIC</a:t>
            </a:r>
            <a:r>
              <a:rPr lang="en-GB" altLang="it-IT" sz="3600">
                <a:solidFill>
                  <a:srgbClr val="FF0000"/>
                </a:solidFill>
              </a:rPr>
              <a:t> in pediatria </a:t>
            </a:r>
            <a:br>
              <a:rPr lang="en-GB" altLang="it-IT" sz="3600">
                <a:solidFill>
                  <a:srgbClr val="FF0000"/>
                </a:solidFill>
              </a:rPr>
            </a:br>
            <a:r>
              <a:rPr lang="en-GB" altLang="it-IT" sz="3600">
                <a:solidFill>
                  <a:srgbClr val="FF0000"/>
                </a:solidFill>
                <a:cs typeface="Arial" panose="020B0604020202020204" pitchFamily="34" charset="0"/>
              </a:rPr>
              <a:t>Studi di efficacia</a:t>
            </a:r>
            <a:r>
              <a:rPr lang="en-GB" altLang="it-IT" sz="3600">
                <a:solidFill>
                  <a:srgbClr val="FF0000"/>
                </a:solidFill>
              </a:rPr>
              <a:t> - risposta clinica</a:t>
            </a:r>
          </a:p>
        </p:txBody>
      </p:sp>
      <p:pic>
        <p:nvPicPr>
          <p:cNvPr id="279555" name="Picture 3" descr="Fig9">
            <a:extLst>
              <a:ext uri="{FF2B5EF4-FFF2-40B4-BE49-F238E27FC236}">
                <a16:creationId xmlns:a16="http://schemas.microsoft.com/office/drawing/2014/main" id="{6470D680-0B7B-418E-A41A-A18CDBC8BD3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14375" y="1695450"/>
            <a:ext cx="7669213" cy="3949700"/>
          </a:xfrm>
          <a:prstGeom prst="rect">
            <a:avLst/>
          </a:prstGeom>
          <a:noFill/>
          <a:ln w="1905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79556" name="Text Box 4">
            <a:extLst>
              <a:ext uri="{FF2B5EF4-FFF2-40B4-BE49-F238E27FC236}">
                <a16:creationId xmlns:a16="http://schemas.microsoft.com/office/drawing/2014/main" id="{1E306A03-FB1F-4E6D-A6E4-5C7E3510EB72}"/>
              </a:ext>
            </a:extLst>
          </p:cNvPr>
          <p:cNvSpPr txBox="1">
            <a:spLocks noChangeArrowheads="1"/>
          </p:cNvSpPr>
          <p:nvPr/>
        </p:nvSpPr>
        <p:spPr bwMode="auto">
          <a:xfrm>
            <a:off x="7197725" y="6294438"/>
            <a:ext cx="16176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50000"/>
              </a:spcBef>
              <a:buFontTx/>
              <a:buNone/>
            </a:pPr>
            <a:r>
              <a:rPr lang="en-GB" altLang="it-IT" sz="1400">
                <a:solidFill>
                  <a:schemeClr val="bg1"/>
                </a:solidFill>
              </a:rPr>
              <a:t>Paller </a:t>
            </a:r>
            <a:r>
              <a:rPr lang="en-GB" altLang="it-IT" sz="1400" i="1">
                <a:solidFill>
                  <a:schemeClr val="bg1"/>
                </a:solidFill>
              </a:rPr>
              <a:t>et al</a:t>
            </a:r>
            <a:r>
              <a:rPr lang="en-GB" altLang="it-IT" sz="1400">
                <a:solidFill>
                  <a:schemeClr val="bg1"/>
                </a:solidFill>
              </a:rPr>
              <a:t>, 2001</a:t>
            </a:r>
          </a:p>
        </p:txBody>
      </p:sp>
      <p:sp>
        <p:nvSpPr>
          <p:cNvPr id="279557" name="Text Box 5">
            <a:extLst>
              <a:ext uri="{FF2B5EF4-FFF2-40B4-BE49-F238E27FC236}">
                <a16:creationId xmlns:a16="http://schemas.microsoft.com/office/drawing/2014/main" id="{C48CAE35-186D-40B4-ABD1-AD628205AB6A}"/>
              </a:ext>
            </a:extLst>
          </p:cNvPr>
          <p:cNvSpPr txBox="1">
            <a:spLocks noChangeArrowheads="1"/>
          </p:cNvSpPr>
          <p:nvPr/>
        </p:nvSpPr>
        <p:spPr bwMode="auto">
          <a:xfrm>
            <a:off x="1158875" y="5754688"/>
            <a:ext cx="10874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GB" altLang="it-IT" sz="2200">
                <a:solidFill>
                  <a:schemeClr val="accent2"/>
                </a:solidFill>
              </a:rPr>
              <a:t>giorno 0</a:t>
            </a:r>
          </a:p>
        </p:txBody>
      </p:sp>
      <p:sp>
        <p:nvSpPr>
          <p:cNvPr id="279558" name="Text Box 6">
            <a:extLst>
              <a:ext uri="{FF2B5EF4-FFF2-40B4-BE49-F238E27FC236}">
                <a16:creationId xmlns:a16="http://schemas.microsoft.com/office/drawing/2014/main" id="{86C92C9B-3693-4336-B2C8-1393487D8428}"/>
              </a:ext>
            </a:extLst>
          </p:cNvPr>
          <p:cNvSpPr txBox="1">
            <a:spLocks noChangeArrowheads="1"/>
          </p:cNvSpPr>
          <p:nvPr/>
        </p:nvSpPr>
        <p:spPr bwMode="auto">
          <a:xfrm>
            <a:off x="3471863" y="5703888"/>
            <a:ext cx="16192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GB" altLang="it-IT" sz="2200">
                <a:solidFill>
                  <a:schemeClr val="accent2"/>
                </a:solidFill>
              </a:rPr>
              <a:t>settimana 1</a:t>
            </a:r>
          </a:p>
        </p:txBody>
      </p:sp>
      <p:sp>
        <p:nvSpPr>
          <p:cNvPr id="279559" name="Text Box 7">
            <a:extLst>
              <a:ext uri="{FF2B5EF4-FFF2-40B4-BE49-F238E27FC236}">
                <a16:creationId xmlns:a16="http://schemas.microsoft.com/office/drawing/2014/main" id="{A51ECCC3-8451-46C2-8579-46B5A0120CDF}"/>
              </a:ext>
            </a:extLst>
          </p:cNvPr>
          <p:cNvSpPr txBox="1">
            <a:spLocks noChangeArrowheads="1"/>
          </p:cNvSpPr>
          <p:nvPr/>
        </p:nvSpPr>
        <p:spPr bwMode="auto">
          <a:xfrm>
            <a:off x="5986463" y="5715000"/>
            <a:ext cx="16192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GB" altLang="it-IT" sz="2200">
                <a:solidFill>
                  <a:schemeClr val="accent2"/>
                </a:solidFill>
              </a:rPr>
              <a:t>settimana 12</a:t>
            </a:r>
          </a:p>
        </p:txBody>
      </p:sp>
    </p:spTree>
    <p:extLst>
      <p:ext uri="{BB962C8B-B14F-4D97-AF65-F5344CB8AC3E}">
        <p14:creationId xmlns:p14="http://schemas.microsoft.com/office/powerpoint/2010/main" val="3314649936"/>
      </p:ext>
    </p:extLst>
  </p:cSld>
  <p:clrMapOvr>
    <a:masterClrMapping/>
  </p:clrMapOvr>
  <p:transition spd="slow">
    <p:strips dir="ru"/>
  </p:transition>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a:extLst>
              <a:ext uri="{FF2B5EF4-FFF2-40B4-BE49-F238E27FC236}">
                <a16:creationId xmlns:a16="http://schemas.microsoft.com/office/drawing/2014/main" id="{2F3FED72-F565-4300-B727-0E66B68F9795}"/>
              </a:ext>
            </a:extLst>
          </p:cNvPr>
          <p:cNvSpPr>
            <a:spLocks noChangeArrowheads="1"/>
          </p:cNvSpPr>
          <p:nvPr/>
        </p:nvSpPr>
        <p:spPr bwMode="auto">
          <a:xfrm>
            <a:off x="436563" y="200025"/>
            <a:ext cx="8383587"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nchor="b" anchorCtr="1"/>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it-IT" sz="3600">
                <a:solidFill>
                  <a:srgbClr val="FF0000"/>
                </a:solidFill>
              </a:rPr>
              <a:t>PROTOPIC - Assorbimento</a:t>
            </a:r>
          </a:p>
        </p:txBody>
      </p:sp>
      <p:sp>
        <p:nvSpPr>
          <p:cNvPr id="280579" name="Rectangle 3">
            <a:extLst>
              <a:ext uri="{FF2B5EF4-FFF2-40B4-BE49-F238E27FC236}">
                <a16:creationId xmlns:a16="http://schemas.microsoft.com/office/drawing/2014/main" id="{544AC442-7A05-46F9-A8E0-8D380FAB684D}"/>
              </a:ext>
            </a:extLst>
          </p:cNvPr>
          <p:cNvSpPr>
            <a:spLocks noChangeArrowheads="1"/>
          </p:cNvSpPr>
          <p:nvPr/>
        </p:nvSpPr>
        <p:spPr bwMode="auto">
          <a:xfrm>
            <a:off x="152400" y="1219200"/>
            <a:ext cx="88392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20000"/>
              </a:lnSpc>
              <a:buFont typeface="Wingdings" panose="05000000000000000000" pitchFamily="2" charset="2"/>
              <a:buChar char=""/>
            </a:pPr>
            <a:r>
              <a:rPr lang="it-IT" altLang="it-IT">
                <a:solidFill>
                  <a:schemeClr val="accent2"/>
                </a:solidFill>
              </a:rPr>
              <a:t>Aumenta con l’aumentare delle aree trattate</a:t>
            </a:r>
          </a:p>
          <a:p>
            <a:pPr eaLnBrk="1" hangingPunct="1">
              <a:lnSpc>
                <a:spcPct val="120000"/>
              </a:lnSpc>
              <a:buFont typeface="Wingdings" panose="05000000000000000000" pitchFamily="2" charset="2"/>
              <a:buChar char=""/>
            </a:pPr>
            <a:r>
              <a:rPr lang="it-IT" altLang="it-IT">
                <a:solidFill>
                  <a:schemeClr val="accent2"/>
                </a:solidFill>
              </a:rPr>
              <a:t>Sia la quantità che la velocità di assorbimento di Tacrolimus decrescono con la riparazione della cute</a:t>
            </a:r>
          </a:p>
          <a:p>
            <a:pPr eaLnBrk="1" hangingPunct="1">
              <a:lnSpc>
                <a:spcPct val="120000"/>
              </a:lnSpc>
              <a:buFont typeface="Wingdings" panose="05000000000000000000" pitchFamily="2" charset="2"/>
              <a:buChar char=""/>
            </a:pPr>
            <a:r>
              <a:rPr lang="it-IT" altLang="it-IT">
                <a:solidFill>
                  <a:schemeClr val="accent2"/>
                </a:solidFill>
              </a:rPr>
              <a:t>L’assorbimento è autolimitante per l’elevato peso molecolare ( PM Tacrolimus 8222.05 Da, PM steroidi &lt;500 Da)</a:t>
            </a:r>
          </a:p>
        </p:txBody>
      </p:sp>
    </p:spTree>
    <p:extLst>
      <p:ext uri="{BB962C8B-B14F-4D97-AF65-F5344CB8AC3E}">
        <p14:creationId xmlns:p14="http://schemas.microsoft.com/office/powerpoint/2010/main" val="3170830472"/>
      </p:ext>
    </p:extLst>
  </p:cSld>
  <p:clrMapOvr>
    <a:masterClrMapping/>
  </p:clrMapOvr>
  <p:transition spd="slow">
    <p:strips dir="ru"/>
  </p:transition>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a:extLst>
              <a:ext uri="{FF2B5EF4-FFF2-40B4-BE49-F238E27FC236}">
                <a16:creationId xmlns:a16="http://schemas.microsoft.com/office/drawing/2014/main" id="{427487C0-FCAF-4A72-8AFD-8078918CAB80}"/>
              </a:ext>
            </a:extLst>
          </p:cNvPr>
          <p:cNvSpPr>
            <a:spLocks noChangeArrowheads="1"/>
          </p:cNvSpPr>
          <p:nvPr/>
        </p:nvSpPr>
        <p:spPr bwMode="auto">
          <a:xfrm>
            <a:off x="228600" y="1125538"/>
            <a:ext cx="8610600" cy="55594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r>
              <a:rPr lang="it-IT" altLang="it-IT">
                <a:solidFill>
                  <a:schemeClr val="accent2"/>
                </a:solidFill>
              </a:rPr>
              <a:t> </a:t>
            </a:r>
            <a:r>
              <a:rPr lang="it-IT" altLang="it-IT" sz="2800">
                <a:solidFill>
                  <a:schemeClr val="accent2"/>
                </a:solidFill>
              </a:rPr>
              <a:t>Interessanti alternative allo steroide topico  </a:t>
            </a:r>
          </a:p>
          <a:p>
            <a:pPr eaLnBrk="1" hangingPunct="1">
              <a:buFontTx/>
              <a:buNone/>
            </a:pPr>
            <a:r>
              <a:rPr lang="it-IT" altLang="it-IT" sz="2800">
                <a:solidFill>
                  <a:schemeClr val="accent2"/>
                </a:solidFill>
              </a:rPr>
              <a:t>  specie per il volto e il collo</a:t>
            </a:r>
          </a:p>
          <a:p>
            <a:pPr eaLnBrk="1" hangingPunct="1"/>
            <a:endParaRPr lang="it-IT" altLang="it-IT" sz="2000">
              <a:solidFill>
                <a:schemeClr val="accent2"/>
              </a:solidFill>
            </a:endParaRPr>
          </a:p>
          <a:p>
            <a:pPr eaLnBrk="1" hangingPunct="1"/>
            <a:r>
              <a:rPr lang="it-IT" altLang="it-IT" sz="2800">
                <a:solidFill>
                  <a:schemeClr val="accent2"/>
                </a:solidFill>
              </a:rPr>
              <a:t> Rapidamente efficaci</a:t>
            </a:r>
          </a:p>
          <a:p>
            <a:pPr eaLnBrk="1" hangingPunct="1"/>
            <a:endParaRPr lang="it-IT" altLang="it-IT" sz="2000">
              <a:solidFill>
                <a:schemeClr val="accent2"/>
              </a:solidFill>
            </a:endParaRPr>
          </a:p>
          <a:p>
            <a:pPr eaLnBrk="1" hangingPunct="1"/>
            <a:r>
              <a:rPr lang="it-IT" altLang="it-IT" sz="2800">
                <a:solidFill>
                  <a:schemeClr val="accent2"/>
                </a:solidFill>
              </a:rPr>
              <a:t> Buona tollerabilità locale e sistemica</a:t>
            </a:r>
          </a:p>
          <a:p>
            <a:pPr eaLnBrk="1" hangingPunct="1"/>
            <a:endParaRPr lang="it-IT" altLang="it-IT" sz="2000">
              <a:solidFill>
                <a:schemeClr val="accent2"/>
              </a:solidFill>
            </a:endParaRPr>
          </a:p>
          <a:p>
            <a:pPr eaLnBrk="1" hangingPunct="1"/>
            <a:r>
              <a:rPr lang="it-IT" altLang="it-IT" sz="2800">
                <a:solidFill>
                  <a:schemeClr val="accent2"/>
                </a:solidFill>
              </a:rPr>
              <a:t> Globalmente la tollerabilità locale appare </a:t>
            </a:r>
          </a:p>
          <a:p>
            <a:pPr eaLnBrk="1" hangingPunct="1">
              <a:buFontTx/>
              <a:buNone/>
            </a:pPr>
            <a:r>
              <a:rPr lang="it-IT" altLang="it-IT" sz="2800">
                <a:solidFill>
                  <a:schemeClr val="accent2"/>
                </a:solidFill>
              </a:rPr>
              <a:t>   superiore per Elidel</a:t>
            </a:r>
          </a:p>
          <a:p>
            <a:pPr eaLnBrk="1" hangingPunct="1"/>
            <a:endParaRPr lang="it-IT" altLang="it-IT" sz="2000">
              <a:solidFill>
                <a:schemeClr val="accent2"/>
              </a:solidFill>
            </a:endParaRPr>
          </a:p>
          <a:p>
            <a:pPr eaLnBrk="1" hangingPunct="1"/>
            <a:r>
              <a:rPr lang="it-IT" altLang="it-IT" sz="2800">
                <a:solidFill>
                  <a:schemeClr val="accent2"/>
                </a:solidFill>
              </a:rPr>
              <a:t> Assorbimento sistemico minimo, anche nei </a:t>
            </a:r>
          </a:p>
          <a:p>
            <a:pPr eaLnBrk="1" hangingPunct="1">
              <a:buFontTx/>
              <a:buNone/>
            </a:pPr>
            <a:r>
              <a:rPr lang="it-IT" altLang="it-IT" sz="2800">
                <a:solidFill>
                  <a:schemeClr val="accent2"/>
                </a:solidFill>
              </a:rPr>
              <a:t>   bambini più piccoli con forme</a:t>
            </a:r>
            <a:r>
              <a:rPr lang="it-IT" altLang="it-IT">
                <a:solidFill>
                  <a:schemeClr val="accent2"/>
                </a:solidFill>
              </a:rPr>
              <a:t> </a:t>
            </a:r>
            <a:r>
              <a:rPr lang="it-IT" altLang="it-IT" sz="2800">
                <a:solidFill>
                  <a:schemeClr val="accent2"/>
                </a:solidFill>
              </a:rPr>
              <a:t>estese</a:t>
            </a:r>
            <a:endParaRPr lang="it-IT" altLang="it-IT" sz="2800" b="0">
              <a:solidFill>
                <a:schemeClr val="accent2"/>
              </a:solidFill>
            </a:endParaRPr>
          </a:p>
        </p:txBody>
      </p:sp>
      <p:sp>
        <p:nvSpPr>
          <p:cNvPr id="281603" name="Text Box 3">
            <a:extLst>
              <a:ext uri="{FF2B5EF4-FFF2-40B4-BE49-F238E27FC236}">
                <a16:creationId xmlns:a16="http://schemas.microsoft.com/office/drawing/2014/main" id="{1949AB28-D957-409D-B992-D9E5B212FF3A}"/>
              </a:ext>
            </a:extLst>
          </p:cNvPr>
          <p:cNvSpPr txBox="1">
            <a:spLocks noChangeArrowheads="1"/>
          </p:cNvSpPr>
          <p:nvPr/>
        </p:nvSpPr>
        <p:spPr bwMode="auto">
          <a:xfrm>
            <a:off x="0" y="188913"/>
            <a:ext cx="914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IT" altLang="it-IT" sz="4000">
                <a:solidFill>
                  <a:srgbClr val="FF0000"/>
                </a:solidFill>
                <a:latin typeface="Times New Roman" panose="02020603050405020304" pitchFamily="18" charset="0"/>
              </a:rPr>
              <a:t>TIMs</a:t>
            </a:r>
          </a:p>
        </p:txBody>
      </p:sp>
    </p:spTree>
    <p:extLst>
      <p:ext uri="{BB962C8B-B14F-4D97-AF65-F5344CB8AC3E}">
        <p14:creationId xmlns:p14="http://schemas.microsoft.com/office/powerpoint/2010/main" val="3230439704"/>
      </p:ext>
    </p:extLst>
  </p:cSld>
  <p:clrMapOvr>
    <a:masterClrMapping/>
  </p:clrMapOvr>
  <p:transition spd="slow">
    <p:strips dir="ru"/>
  </p:transition>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2626" name="Object 2">
            <a:extLst>
              <a:ext uri="{FF2B5EF4-FFF2-40B4-BE49-F238E27FC236}">
                <a16:creationId xmlns:a16="http://schemas.microsoft.com/office/drawing/2014/main" id="{91104974-E9A2-4913-A6D3-BB0ED8CA50AA}"/>
              </a:ext>
            </a:extLst>
          </p:cNvPr>
          <p:cNvGraphicFramePr>
            <a:graphicFrameLocks noChangeAspect="1"/>
          </p:cNvGraphicFramePr>
          <p:nvPr/>
        </p:nvGraphicFramePr>
        <p:xfrm>
          <a:off x="790575" y="260350"/>
          <a:ext cx="7562850" cy="5105400"/>
        </p:xfrm>
        <a:graphic>
          <a:graphicData uri="http://schemas.openxmlformats.org/presentationml/2006/ole">
            <mc:AlternateContent xmlns:mc="http://schemas.openxmlformats.org/markup-compatibility/2006">
              <mc:Choice xmlns:v="urn:schemas-microsoft-com:vml" Requires="v">
                <p:oleObj name="Image" r:id="rId2" imgW="10089658" imgH="6811154" progId="Photoshop.Image.4">
                  <p:embed/>
                </p:oleObj>
              </mc:Choice>
              <mc:Fallback>
                <p:oleObj name="Image" r:id="rId2" imgW="10089658" imgH="6811154" progId="Photoshop.Image.4">
                  <p:embed/>
                  <p:pic>
                    <p:nvPicPr>
                      <p:cNvPr id="282626" name="Object 2">
                        <a:extLst>
                          <a:ext uri="{FF2B5EF4-FFF2-40B4-BE49-F238E27FC236}">
                            <a16:creationId xmlns:a16="http://schemas.microsoft.com/office/drawing/2014/main" id="{91104974-E9A2-4913-A6D3-BB0ED8CA50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575" y="260350"/>
                        <a:ext cx="756285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2627" name="Text Box 3">
            <a:extLst>
              <a:ext uri="{FF2B5EF4-FFF2-40B4-BE49-F238E27FC236}">
                <a16:creationId xmlns:a16="http://schemas.microsoft.com/office/drawing/2014/main" id="{F0C7061E-55AE-4D45-86DD-A58E8451309F}"/>
              </a:ext>
            </a:extLst>
          </p:cNvPr>
          <p:cNvSpPr txBox="1">
            <a:spLocks noChangeArrowheads="1"/>
          </p:cNvSpPr>
          <p:nvPr/>
        </p:nvSpPr>
        <p:spPr bwMode="auto">
          <a:xfrm>
            <a:off x="1095375" y="20796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b="0">
              <a:solidFill>
                <a:srgbClr val="FF0000"/>
              </a:solidFill>
            </a:endParaRPr>
          </a:p>
        </p:txBody>
      </p:sp>
      <p:sp>
        <p:nvSpPr>
          <p:cNvPr id="282628" name="Text Box 4">
            <a:extLst>
              <a:ext uri="{FF2B5EF4-FFF2-40B4-BE49-F238E27FC236}">
                <a16:creationId xmlns:a16="http://schemas.microsoft.com/office/drawing/2014/main" id="{8A0241B9-C6DD-4D4F-A154-721F26D79CAF}"/>
              </a:ext>
            </a:extLst>
          </p:cNvPr>
          <p:cNvSpPr txBox="1">
            <a:spLocks noChangeArrowheads="1"/>
          </p:cNvSpPr>
          <p:nvPr/>
        </p:nvSpPr>
        <p:spPr bwMode="auto">
          <a:xfrm>
            <a:off x="0" y="5661025"/>
            <a:ext cx="91440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800" i="1">
                <a:solidFill>
                  <a:srgbClr val="FF0000"/>
                </a:solidFill>
              </a:rPr>
              <a:t>Ellis C. et  al. </a:t>
            </a:r>
          </a:p>
          <a:p>
            <a:pPr eaLnBrk="1" hangingPunct="1">
              <a:spcBef>
                <a:spcPct val="0"/>
              </a:spcBef>
              <a:buFontTx/>
              <a:buNone/>
            </a:pPr>
            <a:r>
              <a:rPr lang="it-IT" altLang="it-IT" sz="1800" i="1">
                <a:solidFill>
                  <a:srgbClr val="FF0000"/>
                </a:solidFill>
              </a:rPr>
              <a:t>International consensus conference on atopic dermatitis II (ICCAD II): clinical </a:t>
            </a:r>
          </a:p>
          <a:p>
            <a:pPr eaLnBrk="1" hangingPunct="1">
              <a:spcBef>
                <a:spcPct val="0"/>
              </a:spcBef>
              <a:buFontTx/>
              <a:buNone/>
            </a:pPr>
            <a:r>
              <a:rPr lang="it-IT" altLang="it-IT" sz="1800" i="1">
                <a:solidFill>
                  <a:srgbClr val="FF0000"/>
                </a:solidFill>
              </a:rPr>
              <a:t>up date and current treatment strategies. </a:t>
            </a:r>
          </a:p>
          <a:p>
            <a:pPr eaLnBrk="1" hangingPunct="1">
              <a:spcBef>
                <a:spcPct val="0"/>
              </a:spcBef>
              <a:buFontTx/>
              <a:buNone/>
            </a:pPr>
            <a:r>
              <a:rPr lang="it-IT" altLang="it-IT" sz="1800" i="1">
                <a:solidFill>
                  <a:srgbClr val="FF0000"/>
                </a:solidFill>
              </a:rPr>
              <a:t>Br J Dermatol. 2003;148(s63): 3-10</a:t>
            </a:r>
          </a:p>
        </p:txBody>
      </p:sp>
    </p:spTree>
    <p:extLst>
      <p:ext uri="{BB962C8B-B14F-4D97-AF65-F5344CB8AC3E}">
        <p14:creationId xmlns:p14="http://schemas.microsoft.com/office/powerpoint/2010/main" val="3430079675"/>
      </p:ext>
    </p:extLst>
  </p:cSld>
  <p:clrMapOvr>
    <a:masterClrMapping/>
  </p:clrMapOvr>
  <p:transition spd="slow">
    <p:strips dir="ru"/>
  </p:transition>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a:extLst>
              <a:ext uri="{FF2B5EF4-FFF2-40B4-BE49-F238E27FC236}">
                <a16:creationId xmlns:a16="http://schemas.microsoft.com/office/drawing/2014/main" id="{993B5C34-079A-4C12-9EE4-E074F2472F89}"/>
              </a:ext>
            </a:extLst>
          </p:cNvPr>
          <p:cNvSpPr>
            <a:spLocks noChangeArrowheads="1"/>
          </p:cNvSpPr>
          <p:nvPr/>
        </p:nvSpPr>
        <p:spPr bwMode="auto">
          <a:xfrm>
            <a:off x="436563" y="200025"/>
            <a:ext cx="8383587"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nchor="b" anchorCtr="1"/>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it-IT" sz="3600">
                <a:solidFill>
                  <a:srgbClr val="FF0000"/>
                </a:solidFill>
              </a:rPr>
              <a:t>PROTOPIC - Precauzioni</a:t>
            </a:r>
            <a:r>
              <a:rPr lang="en-GB" altLang="it-IT" sz="3600">
                <a:solidFill>
                  <a:srgbClr val="FF0000"/>
                </a:solidFill>
              </a:rPr>
              <a:t> </a:t>
            </a:r>
            <a:endParaRPr lang="en-US" altLang="it-IT" sz="3600">
              <a:solidFill>
                <a:srgbClr val="FF0000"/>
              </a:solidFill>
            </a:endParaRPr>
          </a:p>
        </p:txBody>
      </p:sp>
      <p:sp>
        <p:nvSpPr>
          <p:cNvPr id="283651" name="Rectangle 3">
            <a:extLst>
              <a:ext uri="{FF2B5EF4-FFF2-40B4-BE49-F238E27FC236}">
                <a16:creationId xmlns:a16="http://schemas.microsoft.com/office/drawing/2014/main" id="{967B6A51-B9EF-4BA5-9A6D-3972523B59A1}"/>
              </a:ext>
            </a:extLst>
          </p:cNvPr>
          <p:cNvSpPr>
            <a:spLocks noChangeArrowheads="1"/>
          </p:cNvSpPr>
          <p:nvPr/>
        </p:nvSpPr>
        <p:spPr bwMode="auto">
          <a:xfrm>
            <a:off x="152400" y="1219200"/>
            <a:ext cx="88392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20000"/>
              </a:lnSpc>
              <a:buFont typeface="Wingdings" panose="05000000000000000000" pitchFamily="2" charset="2"/>
              <a:buChar char=""/>
            </a:pPr>
            <a:r>
              <a:rPr lang="it-IT" altLang="it-IT">
                <a:solidFill>
                  <a:schemeClr val="accent2"/>
                </a:solidFill>
              </a:rPr>
              <a:t>Il meccanismo d’azione del Tacrolimus può inibire l’azione del linfociti nei confronti di alcuni virus</a:t>
            </a:r>
          </a:p>
          <a:p>
            <a:pPr eaLnBrk="1" hangingPunct="1">
              <a:lnSpc>
                <a:spcPct val="120000"/>
              </a:lnSpc>
              <a:buFont typeface="Wingdings" panose="05000000000000000000" pitchFamily="2" charset="2"/>
              <a:buChar char=""/>
            </a:pPr>
            <a:r>
              <a:rPr lang="it-IT" altLang="it-IT">
                <a:solidFill>
                  <a:schemeClr val="accent2"/>
                </a:solidFill>
              </a:rPr>
              <a:t>Il </a:t>
            </a:r>
            <a:r>
              <a:rPr lang="en-US" altLang="it-IT">
                <a:solidFill>
                  <a:schemeClr val="accent2"/>
                </a:solidFill>
              </a:rPr>
              <a:t>PROTOPIC</a:t>
            </a:r>
            <a:r>
              <a:rPr lang="it-IT" altLang="it-IT">
                <a:solidFill>
                  <a:schemeClr val="accent2"/>
                </a:solidFill>
              </a:rPr>
              <a:t> non va applicato su pazienti con infezioni cutanee o a rischio di infezione da Herpes virus</a:t>
            </a:r>
          </a:p>
          <a:p>
            <a:pPr eaLnBrk="1" hangingPunct="1">
              <a:lnSpc>
                <a:spcPct val="120000"/>
              </a:lnSpc>
              <a:buFont typeface="Wingdings" panose="05000000000000000000" pitchFamily="2" charset="2"/>
              <a:buChar char=""/>
            </a:pPr>
            <a:r>
              <a:rPr lang="it-IT" altLang="it-IT">
                <a:solidFill>
                  <a:schemeClr val="accent2"/>
                </a:solidFill>
              </a:rPr>
              <a:t>Il </a:t>
            </a:r>
            <a:r>
              <a:rPr lang="en-US" altLang="it-IT">
                <a:solidFill>
                  <a:schemeClr val="accent2"/>
                </a:solidFill>
              </a:rPr>
              <a:t>PROTOPIC</a:t>
            </a:r>
            <a:r>
              <a:rPr lang="it-IT" altLang="it-IT">
                <a:solidFill>
                  <a:schemeClr val="accent2"/>
                </a:solidFill>
              </a:rPr>
              <a:t> non va associato ad altre terapie potenzialmente immunosoppressive</a:t>
            </a:r>
          </a:p>
        </p:txBody>
      </p:sp>
    </p:spTree>
    <p:extLst>
      <p:ext uri="{BB962C8B-B14F-4D97-AF65-F5344CB8AC3E}">
        <p14:creationId xmlns:p14="http://schemas.microsoft.com/office/powerpoint/2010/main" val="1178855707"/>
      </p:ext>
    </p:extLst>
  </p:cSld>
  <p:clrMapOvr>
    <a:masterClrMapping/>
  </p:clrMapOvr>
  <p:transition spd="slow">
    <p:strips dir="ru"/>
  </p:transition>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4" name="Picture 2" descr="Foto 65">
            <a:extLst>
              <a:ext uri="{FF2B5EF4-FFF2-40B4-BE49-F238E27FC236}">
                <a16:creationId xmlns:a16="http://schemas.microsoft.com/office/drawing/2014/main" id="{950180A9-AFDB-4ED4-8A6D-661FD83E786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45038" y="0"/>
            <a:ext cx="43989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4675" name="Picture 3" descr="13">
            <a:extLst>
              <a:ext uri="{FF2B5EF4-FFF2-40B4-BE49-F238E27FC236}">
                <a16:creationId xmlns:a16="http://schemas.microsoft.com/office/drawing/2014/main" id="{DB76E122-F540-415E-BE34-553B3784BC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959350"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3475332"/>
      </p:ext>
    </p:extLst>
  </p:cSld>
  <p:clrMapOvr>
    <a:masterClrMapping/>
  </p:clrMapOvr>
  <p:transition spd="slow">
    <p:strips dir="ru"/>
  </p:transition>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a:extLst>
              <a:ext uri="{FF2B5EF4-FFF2-40B4-BE49-F238E27FC236}">
                <a16:creationId xmlns:a16="http://schemas.microsoft.com/office/drawing/2014/main" id="{D577A013-FA30-40AE-BAA0-A7B872FD28B2}"/>
              </a:ext>
            </a:extLst>
          </p:cNvPr>
          <p:cNvSpPr>
            <a:spLocks noChangeArrowheads="1"/>
          </p:cNvSpPr>
          <p:nvPr/>
        </p:nvSpPr>
        <p:spPr bwMode="auto">
          <a:xfrm>
            <a:off x="150813" y="44450"/>
            <a:ext cx="8382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_tradnl" altLang="it-IT" sz="2400">
                <a:solidFill>
                  <a:schemeClr val="accent2"/>
                </a:solidFill>
              </a:rPr>
              <a:t>Miyake-Kashima M, Fukagawa K, Tanaka M </a:t>
            </a:r>
            <a:r>
              <a:rPr lang="es-ES_tradnl" altLang="it-IT" sz="2400" i="1">
                <a:solidFill>
                  <a:schemeClr val="accent2"/>
                </a:solidFill>
              </a:rPr>
              <a:t>et al</a:t>
            </a:r>
            <a:r>
              <a:rPr lang="es-ES_tradnl" altLang="it-IT" sz="2400">
                <a:solidFill>
                  <a:schemeClr val="accent2"/>
                </a:solidFill>
              </a:rPr>
              <a:t>. </a:t>
            </a:r>
            <a:br>
              <a:rPr lang="es-ES_tradnl" altLang="it-IT" sz="2400">
                <a:solidFill>
                  <a:schemeClr val="accent2"/>
                </a:solidFill>
              </a:rPr>
            </a:br>
            <a:r>
              <a:rPr lang="es-ES_tradnl" altLang="it-IT" sz="2400">
                <a:solidFill>
                  <a:srgbClr val="FF0000"/>
                </a:solidFill>
              </a:rPr>
              <a:t>Kaposi varicelliform eruption associated with 0.1% tacrolimus ointment treatment in atopic blepharitis.</a:t>
            </a:r>
            <a:br>
              <a:rPr lang="es-ES_tradnl" altLang="it-IT" sz="2400" b="0">
                <a:solidFill>
                  <a:srgbClr val="FF0000"/>
                </a:solidFill>
              </a:rPr>
            </a:br>
            <a:r>
              <a:rPr lang="es-ES_tradnl" altLang="it-IT" sz="2400">
                <a:solidFill>
                  <a:schemeClr val="accent2"/>
                </a:solidFill>
              </a:rPr>
              <a:t>Cornea 2004; 23 (2): 190-3.</a:t>
            </a:r>
            <a:r>
              <a:rPr lang="es-ES_tradnl" altLang="it-IT" sz="2400" b="0">
                <a:solidFill>
                  <a:schemeClr val="accent2"/>
                </a:solidFill>
              </a:rPr>
              <a:t> </a:t>
            </a:r>
          </a:p>
        </p:txBody>
      </p:sp>
      <p:sp>
        <p:nvSpPr>
          <p:cNvPr id="285699" name="Rectangle 3">
            <a:extLst>
              <a:ext uri="{FF2B5EF4-FFF2-40B4-BE49-F238E27FC236}">
                <a16:creationId xmlns:a16="http://schemas.microsoft.com/office/drawing/2014/main" id="{E5DAE917-0D2A-436C-953A-9BD3475B4619}"/>
              </a:ext>
            </a:extLst>
          </p:cNvPr>
          <p:cNvSpPr>
            <a:spLocks noChangeArrowheads="1"/>
          </p:cNvSpPr>
          <p:nvPr/>
        </p:nvSpPr>
        <p:spPr bwMode="auto">
          <a:xfrm>
            <a:off x="138113" y="2093913"/>
            <a:ext cx="86106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ts val="500"/>
              </a:spcBef>
              <a:spcAft>
                <a:spcPts val="500"/>
              </a:spcAft>
              <a:buFontTx/>
              <a:buNone/>
            </a:pPr>
            <a:r>
              <a:rPr lang="es-ES_tradnl" altLang="it-IT" sz="2000">
                <a:solidFill>
                  <a:schemeClr val="accent2"/>
                </a:solidFill>
              </a:rPr>
              <a:t>OBJECTIVE: To report the association of Kaposi varicelliform eruption (KVE) with 0.1% tacrolimus ointment treatment of atopic blepharitis in a patient with atopic dermatitis (AD).</a:t>
            </a:r>
          </a:p>
          <a:p>
            <a:pPr eaLnBrk="1" hangingPunct="1">
              <a:spcBef>
                <a:spcPts val="500"/>
              </a:spcBef>
              <a:spcAft>
                <a:spcPts val="500"/>
              </a:spcAft>
              <a:buFontTx/>
              <a:buNone/>
            </a:pPr>
            <a:r>
              <a:rPr lang="es-ES_tradnl" altLang="it-IT" sz="2000">
                <a:solidFill>
                  <a:schemeClr val="accent2"/>
                </a:solidFill>
              </a:rPr>
              <a:t>METHOD: We encountered KVE in a 20-year-old male patient with atopic blepharitis and AD who developed generalized herpetic lesions on his face 28 days after commencement of treatment. </a:t>
            </a:r>
          </a:p>
          <a:p>
            <a:pPr eaLnBrk="1" hangingPunct="1">
              <a:spcBef>
                <a:spcPts val="500"/>
              </a:spcBef>
              <a:spcAft>
                <a:spcPts val="500"/>
              </a:spcAft>
              <a:buFontTx/>
              <a:buNone/>
            </a:pPr>
            <a:r>
              <a:rPr lang="es-ES_tradnl" altLang="it-IT" sz="2000">
                <a:solidFill>
                  <a:schemeClr val="accent2"/>
                </a:solidFill>
              </a:rPr>
              <a:t>RESULT: The lesions resolved quickly with intravenous acyclovir treatment. </a:t>
            </a:r>
          </a:p>
          <a:p>
            <a:pPr eaLnBrk="1" hangingPunct="1">
              <a:spcBef>
                <a:spcPts val="500"/>
              </a:spcBef>
              <a:spcAft>
                <a:spcPts val="500"/>
              </a:spcAft>
              <a:buFontTx/>
              <a:buNone/>
            </a:pPr>
            <a:r>
              <a:rPr lang="es-ES_tradnl" altLang="it-IT" sz="2000">
                <a:solidFill>
                  <a:schemeClr val="accent2"/>
                </a:solidFill>
              </a:rPr>
              <a:t>CONCLUSION: Ophthalmologists should be well aware of KVE as a complication of immunosuppressive treatment in patients with atopic blepharitis.</a:t>
            </a:r>
          </a:p>
        </p:txBody>
      </p:sp>
    </p:spTree>
    <p:extLst>
      <p:ext uri="{BB962C8B-B14F-4D97-AF65-F5344CB8AC3E}">
        <p14:creationId xmlns:p14="http://schemas.microsoft.com/office/powerpoint/2010/main" val="1491890515"/>
      </p:ext>
    </p:extLst>
  </p:cSld>
  <p:clrMapOvr>
    <a:masterClrMapping/>
  </p:clrMapOvr>
  <p:transition spd="slow">
    <p:strips dir="ru"/>
  </p:transition>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a:extLst>
              <a:ext uri="{FF2B5EF4-FFF2-40B4-BE49-F238E27FC236}">
                <a16:creationId xmlns:a16="http://schemas.microsoft.com/office/drawing/2014/main" id="{54EBFC53-427F-4D92-89BF-29035603C482}"/>
              </a:ext>
            </a:extLst>
          </p:cNvPr>
          <p:cNvSpPr>
            <a:spLocks noChangeArrowheads="1"/>
          </p:cNvSpPr>
          <p:nvPr/>
        </p:nvSpPr>
        <p:spPr bwMode="auto">
          <a:xfrm>
            <a:off x="138113" y="239713"/>
            <a:ext cx="86106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_tradnl" altLang="it-IT" sz="2400">
                <a:solidFill>
                  <a:schemeClr val="accent2"/>
                </a:solidFill>
              </a:rPr>
              <a:t>Wetzel S, Wollenberg A. </a:t>
            </a:r>
            <a:br>
              <a:rPr lang="es-ES_tradnl" altLang="it-IT" sz="2400">
                <a:solidFill>
                  <a:schemeClr val="accent2"/>
                </a:solidFill>
              </a:rPr>
            </a:br>
            <a:r>
              <a:rPr lang="es-ES_tradnl" altLang="it-IT" sz="2400">
                <a:solidFill>
                  <a:srgbClr val="FF0000"/>
                </a:solidFill>
              </a:rPr>
              <a:t>Eczema molluscatum in tacrolimus treated atopic dermatitis.</a:t>
            </a:r>
            <a:br>
              <a:rPr lang="es-ES_tradnl" altLang="it-IT" sz="2400">
                <a:solidFill>
                  <a:srgbClr val="FF0000"/>
                </a:solidFill>
              </a:rPr>
            </a:br>
            <a:r>
              <a:rPr lang="es-ES_tradnl" altLang="it-IT" sz="2400">
                <a:solidFill>
                  <a:schemeClr val="accent2"/>
                </a:solidFill>
              </a:rPr>
              <a:t>Eur J Dermatol 2004; 14 (1): 73-4. </a:t>
            </a:r>
            <a:br>
              <a:rPr lang="es-ES_tradnl" altLang="it-IT" sz="2400">
                <a:solidFill>
                  <a:schemeClr val="accent2"/>
                </a:solidFill>
              </a:rPr>
            </a:br>
            <a:endParaRPr lang="es-ES_tradnl" altLang="it-IT" sz="2400">
              <a:solidFill>
                <a:schemeClr val="accent2"/>
              </a:solidFill>
            </a:endParaRPr>
          </a:p>
        </p:txBody>
      </p:sp>
      <p:sp>
        <p:nvSpPr>
          <p:cNvPr id="286723" name="Rectangle 3">
            <a:extLst>
              <a:ext uri="{FF2B5EF4-FFF2-40B4-BE49-F238E27FC236}">
                <a16:creationId xmlns:a16="http://schemas.microsoft.com/office/drawing/2014/main" id="{748B6FC5-E985-4D23-A42D-250EA1DA9C17}"/>
              </a:ext>
            </a:extLst>
          </p:cNvPr>
          <p:cNvSpPr>
            <a:spLocks noChangeArrowheads="1"/>
          </p:cNvSpPr>
          <p:nvPr/>
        </p:nvSpPr>
        <p:spPr bwMode="auto">
          <a:xfrm>
            <a:off x="153988" y="2224088"/>
            <a:ext cx="8305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ts val="500"/>
              </a:spcBef>
              <a:spcAft>
                <a:spcPts val="500"/>
              </a:spcAft>
              <a:buFontTx/>
              <a:buNone/>
            </a:pPr>
            <a:r>
              <a:rPr lang="es-ES_tradnl" altLang="it-IT" sz="2000">
                <a:solidFill>
                  <a:schemeClr val="accent2"/>
                </a:solidFill>
              </a:rPr>
              <a:t>Eczema molluscatum describes the occurrence of molluscum contagiosum virus infection in a patient with underlying atopic dermatitis. Novel, safe and effective treatment options in atopic dermatitis are the topical immunomodulators tacrolimus and pimecrolimus. One major advantage over corticosteroids is that they do not induce skin atrophy. Some physicians fear that topical immunomodulators may predispose patients to skin infections. We observed a patient with atopic dermatitis who developed eczema molluscatum during treatment with tacrolimus 0.1% ointment. </a:t>
            </a:r>
            <a:r>
              <a:rPr lang="es-ES_tradnl" altLang="it-IT" sz="2000" u="sng">
                <a:solidFill>
                  <a:schemeClr val="accent2"/>
                </a:solidFill>
              </a:rPr>
              <a:t>After withdrawal of tacrolimus, the lesions resolved spontaneously over 3 weeks. </a:t>
            </a:r>
          </a:p>
          <a:p>
            <a:pPr eaLnBrk="1" hangingPunct="1">
              <a:buFontTx/>
              <a:buNone/>
            </a:pPr>
            <a:endParaRPr lang="es-ES_tradnl" altLang="it-IT" sz="2000">
              <a:solidFill>
                <a:schemeClr val="accent2"/>
              </a:solidFill>
            </a:endParaRPr>
          </a:p>
        </p:txBody>
      </p:sp>
    </p:spTree>
    <p:extLst>
      <p:ext uri="{BB962C8B-B14F-4D97-AF65-F5344CB8AC3E}">
        <p14:creationId xmlns:p14="http://schemas.microsoft.com/office/powerpoint/2010/main" val="2842298235"/>
      </p:ext>
    </p:extLst>
  </p:cSld>
  <p:clrMapOvr>
    <a:masterClrMapping/>
  </p:clrMapOvr>
  <p:transition spd="slow">
    <p:strips dir="ru"/>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olo 1">
            <a:extLst>
              <a:ext uri="{FF2B5EF4-FFF2-40B4-BE49-F238E27FC236}">
                <a16:creationId xmlns:a16="http://schemas.microsoft.com/office/drawing/2014/main" id="{E9531D70-D120-4DB0-BEC7-E74D3B2C4D6C}"/>
              </a:ext>
            </a:extLst>
          </p:cNvPr>
          <p:cNvSpPr>
            <a:spLocks noGrp="1" noChangeArrowheads="1"/>
          </p:cNvSpPr>
          <p:nvPr>
            <p:ph type="title"/>
          </p:nvPr>
        </p:nvSpPr>
        <p:spPr/>
        <p:txBody>
          <a:bodyPr/>
          <a:lstStyle/>
          <a:p>
            <a:r>
              <a:rPr lang="it-IT" altLang="it-IT" b="1">
                <a:solidFill>
                  <a:srgbClr val="FF0000"/>
                </a:solidFill>
              </a:rPr>
              <a:t>Soluzione</a:t>
            </a:r>
            <a:endParaRPr lang="en-GB" altLang="it-IT"/>
          </a:p>
        </p:txBody>
      </p:sp>
      <p:sp>
        <p:nvSpPr>
          <p:cNvPr id="47107" name="Segnaposto contenuto 2">
            <a:extLst>
              <a:ext uri="{FF2B5EF4-FFF2-40B4-BE49-F238E27FC236}">
                <a16:creationId xmlns:a16="http://schemas.microsoft.com/office/drawing/2014/main" id="{556CE183-2294-4CFC-BB2F-0C44CB30A31E}"/>
              </a:ext>
            </a:extLst>
          </p:cNvPr>
          <p:cNvSpPr>
            <a:spLocks noGrp="1" noChangeArrowheads="1"/>
          </p:cNvSpPr>
          <p:nvPr>
            <p:ph idx="1"/>
          </p:nvPr>
        </p:nvSpPr>
        <p:spPr>
          <a:xfrm>
            <a:off x="457200" y="1557338"/>
            <a:ext cx="8229600" cy="4525962"/>
          </a:xfrm>
        </p:spPr>
        <p:txBody>
          <a:bodyPr/>
          <a:lstStyle/>
          <a:p>
            <a:r>
              <a:rPr lang="it-IT" altLang="it-IT" b="1" dirty="0">
                <a:solidFill>
                  <a:schemeClr val="accent2"/>
                </a:solidFill>
              </a:rPr>
              <a:t>Preparazioni liquide</a:t>
            </a:r>
            <a:endParaRPr lang="en-GB" altLang="it-IT" b="1" dirty="0">
              <a:solidFill>
                <a:schemeClr val="accent2"/>
              </a:solidFill>
            </a:endParaRPr>
          </a:p>
          <a:p>
            <a:r>
              <a:rPr lang="en-GB" altLang="it-IT" b="1" dirty="0" err="1">
                <a:solidFill>
                  <a:schemeClr val="accent2"/>
                </a:solidFill>
              </a:rPr>
              <a:t>Fase</a:t>
            </a:r>
            <a:r>
              <a:rPr lang="en-GB" altLang="it-IT" b="1" dirty="0">
                <a:solidFill>
                  <a:schemeClr val="accent2"/>
                </a:solidFill>
              </a:rPr>
              <a:t> </a:t>
            </a:r>
            <a:r>
              <a:rPr lang="en-GB" altLang="it-IT" b="1" dirty="0" err="1">
                <a:solidFill>
                  <a:schemeClr val="accent2"/>
                </a:solidFill>
              </a:rPr>
              <a:t>singola</a:t>
            </a:r>
            <a:endParaRPr lang="en-GB" altLang="it-IT" b="1" dirty="0">
              <a:solidFill>
                <a:schemeClr val="accent2"/>
              </a:solidFill>
            </a:endParaRPr>
          </a:p>
          <a:p>
            <a:r>
              <a:rPr lang="en-GB" altLang="it-IT" b="1" dirty="0" err="1">
                <a:solidFill>
                  <a:schemeClr val="accent2"/>
                </a:solidFill>
              </a:rPr>
              <a:t>Più</a:t>
            </a:r>
            <a:r>
              <a:rPr lang="en-GB" altLang="it-IT" b="1" dirty="0">
                <a:solidFill>
                  <a:schemeClr val="accent2"/>
                </a:solidFill>
              </a:rPr>
              <a:t> </a:t>
            </a:r>
            <a:r>
              <a:rPr lang="en-GB" altLang="it-IT" b="1" dirty="0" err="1">
                <a:solidFill>
                  <a:schemeClr val="accent2"/>
                </a:solidFill>
              </a:rPr>
              <a:t>utilizzate</a:t>
            </a:r>
            <a:r>
              <a:rPr lang="en-GB" altLang="it-IT" b="1" dirty="0">
                <a:solidFill>
                  <a:schemeClr val="accent2"/>
                </a:solidFill>
              </a:rPr>
              <a:t> di natura </a:t>
            </a:r>
            <a:r>
              <a:rPr lang="en-GB" altLang="it-IT" b="1" dirty="0" err="1">
                <a:solidFill>
                  <a:schemeClr val="accent2"/>
                </a:solidFill>
              </a:rPr>
              <a:t>idrofilica</a:t>
            </a:r>
            <a:endParaRPr lang="en-GB" altLang="it-IT" b="1" dirty="0">
              <a:solidFill>
                <a:schemeClr val="accent2"/>
              </a:solidFill>
            </a:endParaRPr>
          </a:p>
          <a:p>
            <a:r>
              <a:rPr lang="en-GB" altLang="it-IT" b="1" dirty="0" err="1">
                <a:solidFill>
                  <a:schemeClr val="accent2"/>
                </a:solidFill>
              </a:rPr>
              <a:t>Facili</a:t>
            </a:r>
            <a:r>
              <a:rPr lang="en-GB" altLang="it-IT" b="1" dirty="0">
                <a:solidFill>
                  <a:schemeClr val="accent2"/>
                </a:solidFill>
              </a:rPr>
              <a:t> da </a:t>
            </a:r>
            <a:r>
              <a:rPr lang="en-GB" altLang="it-IT" b="1" dirty="0" err="1">
                <a:solidFill>
                  <a:schemeClr val="accent2"/>
                </a:solidFill>
              </a:rPr>
              <a:t>distribuire</a:t>
            </a:r>
            <a:endParaRPr lang="en-GB" altLang="it-IT" b="1" dirty="0">
              <a:solidFill>
                <a:schemeClr val="accent2"/>
              </a:solidFill>
            </a:endParaRPr>
          </a:p>
          <a:p>
            <a:r>
              <a:rPr lang="en-GB" altLang="it-IT" b="1" dirty="0">
                <a:solidFill>
                  <a:schemeClr val="accent2"/>
                </a:solidFill>
              </a:rPr>
              <a:t>Non </a:t>
            </a:r>
            <a:r>
              <a:rPr lang="en-GB" altLang="it-IT" b="1" dirty="0" err="1">
                <a:solidFill>
                  <a:schemeClr val="accent2"/>
                </a:solidFill>
              </a:rPr>
              <a:t>lasciano</a:t>
            </a:r>
            <a:r>
              <a:rPr lang="en-GB" altLang="it-IT" b="1" dirty="0">
                <a:solidFill>
                  <a:schemeClr val="accent2"/>
                </a:solidFill>
              </a:rPr>
              <a:t> </a:t>
            </a:r>
            <a:r>
              <a:rPr lang="en-GB" altLang="it-IT" b="1" dirty="0" err="1">
                <a:solidFill>
                  <a:schemeClr val="accent2"/>
                </a:solidFill>
              </a:rPr>
              <a:t>residui</a:t>
            </a:r>
            <a:endParaRPr lang="en-GB" altLang="it-IT" b="1" dirty="0">
              <a:solidFill>
                <a:schemeClr val="accent2"/>
              </a:solidFill>
            </a:endParaRPr>
          </a:p>
        </p:txBody>
      </p:sp>
    </p:spTree>
    <p:extLst>
      <p:ext uri="{BB962C8B-B14F-4D97-AF65-F5344CB8AC3E}">
        <p14:creationId xmlns:p14="http://schemas.microsoft.com/office/powerpoint/2010/main" val="298641995"/>
      </p:ext>
    </p:extLst>
  </p:cSld>
  <p:clrMapOvr>
    <a:masterClrMapping/>
  </p:clrMapOvr>
  <p:transition spd="slow">
    <p:strips dir="ru"/>
  </p:transition>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6" name="Picture 2" descr="foto 4">
            <a:extLst>
              <a:ext uri="{FF2B5EF4-FFF2-40B4-BE49-F238E27FC236}">
                <a16:creationId xmlns:a16="http://schemas.microsoft.com/office/drawing/2014/main" id="{0AF8C158-A193-40B9-B56C-CF104AEAB5E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27088" y="595313"/>
            <a:ext cx="7632700" cy="57753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1220130"/>
      </p:ext>
    </p:extLst>
  </p:cSld>
  <p:clrMapOvr>
    <a:masterClrMapping/>
  </p:clrMapOvr>
  <p:transition spd="slow">
    <p:strips dir="ru"/>
  </p:transition>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a:extLst>
              <a:ext uri="{FF2B5EF4-FFF2-40B4-BE49-F238E27FC236}">
                <a16:creationId xmlns:a16="http://schemas.microsoft.com/office/drawing/2014/main" id="{D5FE64B6-82D8-43BF-A44F-C36A7B0EA7A6}"/>
              </a:ext>
            </a:extLst>
          </p:cNvPr>
          <p:cNvSpPr>
            <a:spLocks noChangeArrowheads="1"/>
          </p:cNvSpPr>
          <p:nvPr/>
        </p:nvSpPr>
        <p:spPr bwMode="auto">
          <a:xfrm>
            <a:off x="436563" y="200025"/>
            <a:ext cx="8383587"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nchor="b" anchorCtr="1"/>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it-IT" sz="3600">
                <a:solidFill>
                  <a:srgbClr val="FF0000"/>
                </a:solidFill>
              </a:rPr>
              <a:t>TIMs- Precauzioni</a:t>
            </a:r>
            <a:r>
              <a:rPr lang="en-GB" altLang="it-IT" sz="3600">
                <a:solidFill>
                  <a:schemeClr val="accent2"/>
                </a:solidFill>
              </a:rPr>
              <a:t> </a:t>
            </a:r>
            <a:endParaRPr lang="en-US" altLang="it-IT" sz="3600">
              <a:solidFill>
                <a:schemeClr val="accent2"/>
              </a:solidFill>
            </a:endParaRPr>
          </a:p>
        </p:txBody>
      </p:sp>
      <p:sp>
        <p:nvSpPr>
          <p:cNvPr id="288771" name="Rectangle 3">
            <a:extLst>
              <a:ext uri="{FF2B5EF4-FFF2-40B4-BE49-F238E27FC236}">
                <a16:creationId xmlns:a16="http://schemas.microsoft.com/office/drawing/2014/main" id="{759B6B05-E091-45D9-8E4F-3D31E3F7F4EF}"/>
              </a:ext>
            </a:extLst>
          </p:cNvPr>
          <p:cNvSpPr>
            <a:spLocks noChangeArrowheads="1"/>
          </p:cNvSpPr>
          <p:nvPr/>
        </p:nvSpPr>
        <p:spPr bwMode="auto">
          <a:xfrm>
            <a:off x="196850" y="1703388"/>
            <a:ext cx="88392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20000"/>
              </a:lnSpc>
              <a:buFont typeface="Wingdings" panose="05000000000000000000" pitchFamily="2" charset="2"/>
              <a:buChar char=""/>
            </a:pPr>
            <a:r>
              <a:rPr lang="it-IT" altLang="it-IT" sz="2800">
                <a:solidFill>
                  <a:schemeClr val="accent2"/>
                </a:solidFill>
              </a:rPr>
              <a:t>I TIMs possono essere prescritti da dermatologi e da medici con ampia esperienza nel trattamento della DA con terapia immunomodulante</a:t>
            </a:r>
          </a:p>
          <a:p>
            <a:pPr eaLnBrk="1" hangingPunct="1">
              <a:lnSpc>
                <a:spcPct val="120000"/>
              </a:lnSpc>
              <a:buFont typeface="Wingdings" panose="05000000000000000000" pitchFamily="2" charset="2"/>
              <a:buChar char=""/>
            </a:pPr>
            <a:r>
              <a:rPr lang="it-IT" altLang="it-IT" sz="2800">
                <a:solidFill>
                  <a:schemeClr val="accent2"/>
                </a:solidFill>
              </a:rPr>
              <a:t>Non è consigliabile l’uso di bendaggi occlusivi</a:t>
            </a:r>
          </a:p>
          <a:p>
            <a:pPr eaLnBrk="1" hangingPunct="1">
              <a:lnSpc>
                <a:spcPct val="120000"/>
              </a:lnSpc>
              <a:buFont typeface="Wingdings" panose="05000000000000000000" pitchFamily="2" charset="2"/>
              <a:buChar char=""/>
            </a:pPr>
            <a:r>
              <a:rPr lang="it-IT" altLang="it-IT" sz="2800">
                <a:solidFill>
                  <a:schemeClr val="accent2"/>
                </a:solidFill>
              </a:rPr>
              <a:t> I TIMs possono essere usati per  trattamenti</a:t>
            </a:r>
          </a:p>
          <a:p>
            <a:pPr eaLnBrk="1" hangingPunct="1">
              <a:lnSpc>
                <a:spcPct val="120000"/>
              </a:lnSpc>
              <a:buFont typeface="Wingdings" panose="05000000000000000000" pitchFamily="2" charset="2"/>
              <a:buNone/>
            </a:pPr>
            <a:r>
              <a:rPr lang="it-IT" altLang="it-IT" sz="2800">
                <a:solidFill>
                  <a:schemeClr val="accent2"/>
                </a:solidFill>
              </a:rPr>
              <a:t>    a breve termine e a lungo termine intermittente</a:t>
            </a:r>
          </a:p>
        </p:txBody>
      </p:sp>
    </p:spTree>
    <p:extLst>
      <p:ext uri="{BB962C8B-B14F-4D97-AF65-F5344CB8AC3E}">
        <p14:creationId xmlns:p14="http://schemas.microsoft.com/office/powerpoint/2010/main" val="4183769561"/>
      </p:ext>
    </p:extLst>
  </p:cSld>
  <p:clrMapOvr>
    <a:masterClrMapping/>
  </p:clrMapOvr>
  <p:transition spd="slow">
    <p:strips dir="ru"/>
  </p:transition>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a:extLst>
              <a:ext uri="{FF2B5EF4-FFF2-40B4-BE49-F238E27FC236}">
                <a16:creationId xmlns:a16="http://schemas.microsoft.com/office/drawing/2014/main" id="{5491B0B9-A00F-4203-BE11-D07F9468F453}"/>
              </a:ext>
            </a:extLst>
          </p:cNvPr>
          <p:cNvSpPr>
            <a:spLocks noChangeArrowheads="1"/>
          </p:cNvSpPr>
          <p:nvPr/>
        </p:nvSpPr>
        <p:spPr bwMode="auto">
          <a:xfrm>
            <a:off x="533400" y="1556792"/>
            <a:ext cx="8382000" cy="4920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buFont typeface="Wingdings" panose="05000000000000000000" pitchFamily="2" charset="2"/>
              <a:buChar char=""/>
            </a:pPr>
            <a:r>
              <a:rPr lang="it-IT" altLang="it-IT" dirty="0">
                <a:solidFill>
                  <a:schemeClr val="accent2"/>
                </a:solidFill>
              </a:rPr>
              <a:t>I </a:t>
            </a:r>
            <a:r>
              <a:rPr lang="it-IT" altLang="it-IT" dirty="0" err="1">
                <a:solidFill>
                  <a:schemeClr val="accent2"/>
                </a:solidFill>
              </a:rPr>
              <a:t>TIMs</a:t>
            </a:r>
            <a:r>
              <a:rPr lang="it-IT" altLang="it-IT" dirty="0">
                <a:solidFill>
                  <a:schemeClr val="accent2"/>
                </a:solidFill>
              </a:rPr>
              <a:t> non sono </a:t>
            </a:r>
            <a:r>
              <a:rPr lang="it-IT" altLang="it-IT" dirty="0" err="1">
                <a:solidFill>
                  <a:schemeClr val="accent2"/>
                </a:solidFill>
              </a:rPr>
              <a:t>fotoallergizzanti</a:t>
            </a:r>
            <a:r>
              <a:rPr lang="it-IT" altLang="it-IT" dirty="0">
                <a:solidFill>
                  <a:schemeClr val="accent2"/>
                </a:solidFill>
              </a:rPr>
              <a:t> … ma, dato che non devono essere associati ad altre terapie potenzialmente immunosoppressive, bisogna:</a:t>
            </a:r>
          </a:p>
          <a:p>
            <a:pPr eaLnBrk="1" hangingPunct="1">
              <a:lnSpc>
                <a:spcPct val="90000"/>
              </a:lnSpc>
              <a:buFont typeface="Wingdings" panose="05000000000000000000" pitchFamily="2" charset="2"/>
              <a:buChar char=""/>
            </a:pPr>
            <a:endParaRPr lang="it-IT" altLang="it-IT" dirty="0">
              <a:solidFill>
                <a:schemeClr val="accent2"/>
              </a:solidFill>
            </a:endParaRPr>
          </a:p>
          <a:p>
            <a:pPr eaLnBrk="1" hangingPunct="1">
              <a:lnSpc>
                <a:spcPct val="90000"/>
              </a:lnSpc>
              <a:buFont typeface="Wingdings" panose="05000000000000000000" pitchFamily="2" charset="2"/>
              <a:buNone/>
            </a:pPr>
            <a:r>
              <a:rPr lang="it-IT" altLang="it-IT" dirty="0">
                <a:solidFill>
                  <a:schemeClr val="accent2"/>
                </a:solidFill>
              </a:rPr>
              <a:t>   - non associare la fototerapia</a:t>
            </a:r>
          </a:p>
          <a:p>
            <a:pPr eaLnBrk="1" hangingPunct="1">
              <a:lnSpc>
                <a:spcPct val="90000"/>
              </a:lnSpc>
              <a:buFont typeface="Wingdings" panose="05000000000000000000" pitchFamily="2" charset="2"/>
              <a:buNone/>
            </a:pPr>
            <a:r>
              <a:rPr lang="it-IT" altLang="it-IT" dirty="0">
                <a:solidFill>
                  <a:schemeClr val="accent2"/>
                </a:solidFill>
              </a:rPr>
              <a:t>   - evitare esposizioni eccessive alla luce</a:t>
            </a:r>
          </a:p>
          <a:p>
            <a:pPr eaLnBrk="1" hangingPunct="1">
              <a:lnSpc>
                <a:spcPct val="90000"/>
              </a:lnSpc>
              <a:buFont typeface="Wingdings" panose="05000000000000000000" pitchFamily="2" charset="2"/>
              <a:buChar char=""/>
            </a:pPr>
            <a:endParaRPr lang="it-IT" altLang="it-IT" sz="3600" dirty="0">
              <a:solidFill>
                <a:schemeClr val="accent2"/>
              </a:solidFill>
            </a:endParaRPr>
          </a:p>
        </p:txBody>
      </p:sp>
      <p:sp>
        <p:nvSpPr>
          <p:cNvPr id="289795" name="Rectangle 3">
            <a:extLst>
              <a:ext uri="{FF2B5EF4-FFF2-40B4-BE49-F238E27FC236}">
                <a16:creationId xmlns:a16="http://schemas.microsoft.com/office/drawing/2014/main" id="{63407DB1-E5BC-4FCB-9F5B-F46A09EC2021}"/>
              </a:ext>
            </a:extLst>
          </p:cNvPr>
          <p:cNvSpPr>
            <a:spLocks noChangeArrowheads="1"/>
          </p:cNvSpPr>
          <p:nvPr/>
        </p:nvSpPr>
        <p:spPr bwMode="auto">
          <a:xfrm>
            <a:off x="436563" y="342900"/>
            <a:ext cx="8383587"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nchor="b" anchorCtr="1"/>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it-IT" sz="3600">
                <a:solidFill>
                  <a:srgbClr val="FF0000"/>
                </a:solidFill>
              </a:rPr>
              <a:t>TIMs- Precauzioni</a:t>
            </a:r>
            <a:r>
              <a:rPr lang="en-GB" altLang="it-IT" sz="3600">
                <a:solidFill>
                  <a:schemeClr val="accent2"/>
                </a:solidFill>
              </a:rPr>
              <a:t> </a:t>
            </a:r>
            <a:endParaRPr lang="en-US" altLang="it-IT" sz="3600">
              <a:solidFill>
                <a:schemeClr val="accent2"/>
              </a:solidFill>
            </a:endParaRPr>
          </a:p>
        </p:txBody>
      </p:sp>
    </p:spTree>
    <p:extLst>
      <p:ext uri="{BB962C8B-B14F-4D97-AF65-F5344CB8AC3E}">
        <p14:creationId xmlns:p14="http://schemas.microsoft.com/office/powerpoint/2010/main" val="647117756"/>
      </p:ext>
    </p:extLst>
  </p:cSld>
  <p:clrMapOvr>
    <a:masterClrMapping/>
  </p:clrMapOvr>
  <p:transition spd="slow">
    <p:strips dir="ru"/>
  </p:transition>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a:extLst>
              <a:ext uri="{FF2B5EF4-FFF2-40B4-BE49-F238E27FC236}">
                <a16:creationId xmlns:a16="http://schemas.microsoft.com/office/drawing/2014/main" id="{9207631B-D11F-407F-8572-96FA34FAB458}"/>
              </a:ext>
            </a:extLst>
          </p:cNvPr>
          <p:cNvSpPr>
            <a:spLocks noChangeArrowheads="1"/>
          </p:cNvSpPr>
          <p:nvPr/>
        </p:nvSpPr>
        <p:spPr bwMode="auto">
          <a:xfrm>
            <a:off x="0" y="188913"/>
            <a:ext cx="91440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nchor="b" anchorCtr="1"/>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it-IT" sz="3600">
                <a:solidFill>
                  <a:srgbClr val="FF0000"/>
                </a:solidFill>
              </a:rPr>
              <a:t>TIMs- Precauzioni: foglietto illustrativo</a:t>
            </a:r>
            <a:r>
              <a:rPr lang="en-GB" altLang="it-IT" sz="3600">
                <a:solidFill>
                  <a:schemeClr val="accent2"/>
                </a:solidFill>
              </a:rPr>
              <a:t> </a:t>
            </a:r>
            <a:endParaRPr lang="en-US" altLang="it-IT" sz="3600">
              <a:solidFill>
                <a:schemeClr val="accent2"/>
              </a:solidFill>
            </a:endParaRPr>
          </a:p>
        </p:txBody>
      </p:sp>
      <p:sp>
        <p:nvSpPr>
          <p:cNvPr id="290819" name="Rectangle 3">
            <a:extLst>
              <a:ext uri="{FF2B5EF4-FFF2-40B4-BE49-F238E27FC236}">
                <a16:creationId xmlns:a16="http://schemas.microsoft.com/office/drawing/2014/main" id="{A780CA19-5451-4B49-8A14-7BCB6265D5C4}"/>
              </a:ext>
            </a:extLst>
          </p:cNvPr>
          <p:cNvSpPr>
            <a:spLocks noChangeArrowheads="1"/>
          </p:cNvSpPr>
          <p:nvPr/>
        </p:nvSpPr>
        <p:spPr bwMode="auto">
          <a:xfrm>
            <a:off x="196850" y="1052513"/>
            <a:ext cx="8839200" cy="51816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20000"/>
              </a:lnSpc>
              <a:buFont typeface="Wingdings" panose="05000000000000000000" pitchFamily="2" charset="2"/>
              <a:buChar char=""/>
            </a:pPr>
            <a:r>
              <a:rPr lang="it-IT" altLang="it-IT" sz="2800" dirty="0">
                <a:solidFill>
                  <a:schemeClr val="accent2"/>
                </a:solidFill>
              </a:rPr>
              <a:t>Devono essere prescritti da medici con esperienza nel trattamento topico della DA</a:t>
            </a:r>
          </a:p>
          <a:p>
            <a:pPr eaLnBrk="1" hangingPunct="1">
              <a:lnSpc>
                <a:spcPct val="120000"/>
              </a:lnSpc>
              <a:buFont typeface="Wingdings" panose="05000000000000000000" pitchFamily="2" charset="2"/>
              <a:buChar char=""/>
            </a:pPr>
            <a:endParaRPr lang="it-IT" altLang="it-IT" sz="2000" dirty="0">
              <a:solidFill>
                <a:schemeClr val="accent2"/>
              </a:solidFill>
            </a:endParaRPr>
          </a:p>
          <a:p>
            <a:pPr eaLnBrk="1" hangingPunct="1">
              <a:lnSpc>
                <a:spcPct val="120000"/>
              </a:lnSpc>
              <a:buFont typeface="Wingdings" panose="05000000000000000000" pitchFamily="2" charset="2"/>
              <a:buChar char=""/>
            </a:pPr>
            <a:r>
              <a:rPr lang="it-IT" altLang="it-IT" sz="2800" dirty="0">
                <a:solidFill>
                  <a:schemeClr val="accent2"/>
                </a:solidFill>
              </a:rPr>
              <a:t>Possono essere usati per  trattamenti</a:t>
            </a:r>
          </a:p>
          <a:p>
            <a:pPr eaLnBrk="1" hangingPunct="1">
              <a:lnSpc>
                <a:spcPct val="120000"/>
              </a:lnSpc>
              <a:buFont typeface="Wingdings" panose="05000000000000000000" pitchFamily="2" charset="2"/>
              <a:buNone/>
            </a:pPr>
            <a:r>
              <a:rPr lang="it-IT" altLang="it-IT" sz="2800" dirty="0">
                <a:solidFill>
                  <a:schemeClr val="accent2"/>
                </a:solidFill>
              </a:rPr>
              <a:t>    a breve termine e a lungo termine intermittente</a:t>
            </a:r>
          </a:p>
          <a:p>
            <a:pPr eaLnBrk="1" hangingPunct="1">
              <a:lnSpc>
                <a:spcPct val="120000"/>
              </a:lnSpc>
              <a:buFont typeface="Wingdings" panose="05000000000000000000" pitchFamily="2" charset="2"/>
              <a:buNone/>
            </a:pPr>
            <a:endParaRPr lang="it-IT" altLang="it-IT" sz="2000" dirty="0">
              <a:solidFill>
                <a:schemeClr val="accent2"/>
              </a:solidFill>
            </a:endParaRPr>
          </a:p>
          <a:p>
            <a:pPr eaLnBrk="1" hangingPunct="1">
              <a:lnSpc>
                <a:spcPct val="120000"/>
              </a:lnSpc>
              <a:buFont typeface="Wingdings" panose="05000000000000000000" pitchFamily="2" charset="2"/>
              <a:buChar char=""/>
            </a:pPr>
            <a:r>
              <a:rPr lang="it-IT" altLang="it-IT" sz="2800" dirty="0">
                <a:solidFill>
                  <a:schemeClr val="accent2"/>
                </a:solidFill>
              </a:rPr>
              <a:t> Si raccomanda di evitare lampade ed esposizione della pelle per lunghi periodi alla luce del sole</a:t>
            </a:r>
          </a:p>
        </p:txBody>
      </p:sp>
    </p:spTree>
    <p:extLst>
      <p:ext uri="{BB962C8B-B14F-4D97-AF65-F5344CB8AC3E}">
        <p14:creationId xmlns:p14="http://schemas.microsoft.com/office/powerpoint/2010/main" val="3161693756"/>
      </p:ext>
    </p:extLst>
  </p:cSld>
  <p:clrMapOvr>
    <a:masterClrMapping/>
  </p:clrMapOvr>
  <p:transition spd="slow">
    <p:strips dir="ru"/>
  </p:transition>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a:extLst>
              <a:ext uri="{FF2B5EF4-FFF2-40B4-BE49-F238E27FC236}">
                <a16:creationId xmlns:a16="http://schemas.microsoft.com/office/drawing/2014/main" id="{25EC7A66-C783-4BFE-A524-6FF9EEA57179}"/>
              </a:ext>
            </a:extLst>
          </p:cNvPr>
          <p:cNvSpPr>
            <a:spLocks noChangeArrowheads="1"/>
          </p:cNvSpPr>
          <p:nvPr/>
        </p:nvSpPr>
        <p:spPr bwMode="auto">
          <a:xfrm>
            <a:off x="485775" y="165100"/>
            <a:ext cx="8047038"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it-IT" sz="4000">
                <a:solidFill>
                  <a:srgbClr val="FF0000"/>
                </a:solidFill>
              </a:rPr>
              <a:t>FDA Public Health Advisory </a:t>
            </a:r>
            <a:endParaRPr lang="en-US" altLang="it-IT" sz="4000" b="0">
              <a:solidFill>
                <a:srgbClr val="FF0000"/>
              </a:solidFill>
            </a:endParaRPr>
          </a:p>
          <a:p>
            <a:pPr algn="ctr" eaLnBrk="1" hangingPunct="1">
              <a:spcBef>
                <a:spcPct val="0"/>
              </a:spcBef>
              <a:buFontTx/>
              <a:buNone/>
            </a:pPr>
            <a:endParaRPr lang="en-US" altLang="it-IT" sz="900"/>
          </a:p>
          <a:p>
            <a:pPr algn="ctr" eaLnBrk="1" hangingPunct="1">
              <a:spcBef>
                <a:spcPct val="0"/>
              </a:spcBef>
              <a:buFontTx/>
              <a:buNone/>
            </a:pPr>
            <a:r>
              <a:rPr lang="en-US" altLang="it-IT" sz="2400">
                <a:solidFill>
                  <a:schemeClr val="accent2"/>
                </a:solidFill>
              </a:rPr>
              <a:t>Elidel (pimecrolimus) Cream and </a:t>
            </a:r>
          </a:p>
          <a:p>
            <a:pPr algn="ctr" eaLnBrk="1" hangingPunct="1">
              <a:spcBef>
                <a:spcPct val="0"/>
              </a:spcBef>
              <a:buFontTx/>
              <a:buNone/>
            </a:pPr>
            <a:r>
              <a:rPr lang="en-US" altLang="it-IT" sz="2400">
                <a:solidFill>
                  <a:schemeClr val="accent2"/>
                </a:solidFill>
              </a:rPr>
              <a:t>Protopic (tacrolimus) Ointment</a:t>
            </a:r>
          </a:p>
          <a:p>
            <a:pPr algn="ctr" eaLnBrk="1" hangingPunct="1">
              <a:spcBef>
                <a:spcPct val="0"/>
              </a:spcBef>
              <a:buFontTx/>
              <a:buNone/>
            </a:pPr>
            <a:endParaRPr lang="it-IT" altLang="it-IT" sz="900">
              <a:solidFill>
                <a:schemeClr val="accent2"/>
              </a:solidFill>
            </a:endParaRPr>
          </a:p>
          <a:p>
            <a:pPr eaLnBrk="1" hangingPunct="1">
              <a:spcBef>
                <a:spcPct val="0"/>
              </a:spcBef>
              <a:buFontTx/>
              <a:buNone/>
            </a:pPr>
            <a:r>
              <a:rPr lang="en-US" altLang="it-IT" sz="2400">
                <a:solidFill>
                  <a:schemeClr val="accent2"/>
                </a:solidFill>
              </a:rPr>
              <a:t>The FDA is issuing a public health advisory to inform healthcare providers and patients about a potential cancer risk from use of Elidel (pimecrolimus) and Protopic (tacrolimus), products that are applied to the skin. This concern is based on information from animal studies, case reports in a small number of patients, and how these drugs work. </a:t>
            </a:r>
            <a:r>
              <a:rPr lang="en-US" altLang="it-IT" sz="2400">
                <a:solidFill>
                  <a:srgbClr val="FF0000"/>
                </a:solidFill>
              </a:rPr>
              <a:t>It may take human studies of ten years or longer to determine if use of Elidel or Protopic is linked to cancer.</a:t>
            </a:r>
            <a:r>
              <a:rPr lang="en-US" altLang="it-IT" sz="2400">
                <a:solidFill>
                  <a:schemeClr val="accent2"/>
                </a:solidFill>
              </a:rPr>
              <a:t> In the meantime, this risk is uncertain and FDA advises that Elidel and Protopic should be used only as labeled, for patients who have failed treatment with other therapies. </a:t>
            </a:r>
            <a:endParaRPr lang="it-IT" altLang="it-IT" sz="1800" b="0">
              <a:solidFill>
                <a:schemeClr val="accent2"/>
              </a:solidFill>
            </a:endParaRPr>
          </a:p>
        </p:txBody>
      </p:sp>
    </p:spTree>
    <p:extLst>
      <p:ext uri="{BB962C8B-B14F-4D97-AF65-F5344CB8AC3E}">
        <p14:creationId xmlns:p14="http://schemas.microsoft.com/office/powerpoint/2010/main" val="3440266127"/>
      </p:ext>
    </p:extLst>
  </p:cSld>
  <p:clrMapOvr>
    <a:masterClrMapping/>
  </p:clrMapOvr>
  <p:transition spd="slow">
    <p:strips dir="ru"/>
  </p:transition>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a:extLst>
              <a:ext uri="{FF2B5EF4-FFF2-40B4-BE49-F238E27FC236}">
                <a16:creationId xmlns:a16="http://schemas.microsoft.com/office/drawing/2014/main" id="{DCC26654-874D-46C9-BB66-5A422530D8D1}"/>
              </a:ext>
            </a:extLst>
          </p:cNvPr>
          <p:cNvSpPr>
            <a:spLocks noChangeArrowheads="1"/>
          </p:cNvSpPr>
          <p:nvPr/>
        </p:nvSpPr>
        <p:spPr bwMode="auto">
          <a:xfrm>
            <a:off x="179388" y="133350"/>
            <a:ext cx="8748712"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IT" sz="2200">
                <a:solidFill>
                  <a:srgbClr val="FF0000"/>
                </a:solidFill>
              </a:rPr>
              <a:t>The FDA recommends that healthcare providers, patients and caregivers consider the following</a:t>
            </a:r>
            <a:r>
              <a:rPr lang="en-US" altLang="it-IT" sz="2200">
                <a:solidFill>
                  <a:schemeClr val="accent2"/>
                </a:solidFill>
              </a:rPr>
              <a:t>: </a:t>
            </a:r>
            <a:endParaRPr lang="it-IT" altLang="it-IT" sz="2200">
              <a:solidFill>
                <a:schemeClr val="accent2"/>
              </a:solidFill>
            </a:endParaRPr>
          </a:p>
          <a:p>
            <a:pPr eaLnBrk="1" hangingPunct="1">
              <a:spcBef>
                <a:spcPct val="0"/>
              </a:spcBef>
            </a:pPr>
            <a:r>
              <a:rPr lang="en-US" altLang="it-IT" sz="2200">
                <a:solidFill>
                  <a:schemeClr val="accent2"/>
                </a:solidFill>
              </a:rPr>
              <a:t> Use Elidel and Protopic only as </a:t>
            </a:r>
            <a:r>
              <a:rPr lang="en-US" altLang="it-IT" sz="2200">
                <a:solidFill>
                  <a:srgbClr val="FF0000"/>
                </a:solidFill>
              </a:rPr>
              <a:t>second-line agents </a:t>
            </a:r>
            <a:r>
              <a:rPr lang="en-US" altLang="it-IT" sz="2200">
                <a:solidFill>
                  <a:schemeClr val="accent2"/>
                </a:solidFill>
              </a:rPr>
              <a:t>for short-term and intermittent treatment of atopic dermatitis (eczema) in patients unresponsive to, or intolerant of other treatments.</a:t>
            </a:r>
            <a:r>
              <a:rPr lang="it-IT" altLang="it-IT" sz="2200">
                <a:solidFill>
                  <a:schemeClr val="accent2"/>
                </a:solidFill>
              </a:rPr>
              <a:t> </a:t>
            </a:r>
          </a:p>
          <a:p>
            <a:pPr eaLnBrk="1" hangingPunct="1">
              <a:spcBef>
                <a:spcPct val="0"/>
              </a:spcBef>
            </a:pPr>
            <a:r>
              <a:rPr lang="en-US" altLang="it-IT" sz="2200">
                <a:solidFill>
                  <a:srgbClr val="FF0000"/>
                </a:solidFill>
              </a:rPr>
              <a:t> Avoid </a:t>
            </a:r>
            <a:r>
              <a:rPr lang="en-US" altLang="it-IT" sz="2200">
                <a:solidFill>
                  <a:schemeClr val="accent2"/>
                </a:solidFill>
              </a:rPr>
              <a:t>use of Elidel and Protopic </a:t>
            </a:r>
            <a:r>
              <a:rPr lang="en-US" altLang="it-IT" sz="2200">
                <a:solidFill>
                  <a:srgbClr val="FF0000"/>
                </a:solidFill>
              </a:rPr>
              <a:t>in children younger than 2</a:t>
            </a:r>
            <a:r>
              <a:rPr lang="en-US" altLang="it-IT" sz="2200">
                <a:solidFill>
                  <a:schemeClr val="accent2"/>
                </a:solidFill>
              </a:rPr>
              <a:t> years of age. The effect of Elidel and Protopic on the developing immune system in infants and children is not known. In clinical studies, infants and children younger than 2 years old treated with Elidel had a higher rate of upper respiratory infections than did those treated with placebo cream. </a:t>
            </a:r>
            <a:endParaRPr lang="it-IT" altLang="it-IT" sz="2200">
              <a:solidFill>
                <a:schemeClr val="accent2"/>
              </a:solidFill>
            </a:endParaRPr>
          </a:p>
          <a:p>
            <a:pPr eaLnBrk="1" hangingPunct="1">
              <a:spcBef>
                <a:spcPct val="0"/>
              </a:spcBef>
            </a:pPr>
            <a:r>
              <a:rPr lang="en-US" altLang="it-IT" sz="2200">
                <a:solidFill>
                  <a:schemeClr val="accent2"/>
                </a:solidFill>
              </a:rPr>
              <a:t> </a:t>
            </a:r>
            <a:r>
              <a:rPr lang="en-US" altLang="it-IT" sz="2200">
                <a:solidFill>
                  <a:srgbClr val="FF0000"/>
                </a:solidFill>
              </a:rPr>
              <a:t>Use</a:t>
            </a:r>
            <a:r>
              <a:rPr lang="en-US" altLang="it-IT" sz="2200">
                <a:solidFill>
                  <a:schemeClr val="accent2"/>
                </a:solidFill>
              </a:rPr>
              <a:t> Elidel and Protopic only for </a:t>
            </a:r>
            <a:r>
              <a:rPr lang="en-US" altLang="it-IT" sz="2200">
                <a:solidFill>
                  <a:srgbClr val="FF0000"/>
                </a:solidFill>
              </a:rPr>
              <a:t>short periods </a:t>
            </a:r>
            <a:r>
              <a:rPr lang="en-US" altLang="it-IT" sz="2200">
                <a:solidFill>
                  <a:schemeClr val="accent2"/>
                </a:solidFill>
              </a:rPr>
              <a:t>of time, not continuously. The long term safety of Elidel and Protopic are unknown.</a:t>
            </a:r>
            <a:r>
              <a:rPr lang="it-IT" altLang="it-IT" sz="2200">
                <a:solidFill>
                  <a:schemeClr val="accent2"/>
                </a:solidFill>
              </a:rPr>
              <a:t> </a:t>
            </a:r>
          </a:p>
          <a:p>
            <a:pPr eaLnBrk="1" hangingPunct="1">
              <a:spcBef>
                <a:spcPct val="0"/>
              </a:spcBef>
            </a:pPr>
            <a:r>
              <a:rPr lang="en-US" altLang="it-IT" sz="2200">
                <a:solidFill>
                  <a:schemeClr val="accent2"/>
                </a:solidFill>
              </a:rPr>
              <a:t> Children and adults with a </a:t>
            </a:r>
            <a:r>
              <a:rPr lang="en-US" altLang="it-IT" sz="2200">
                <a:solidFill>
                  <a:srgbClr val="FF0000"/>
                </a:solidFill>
              </a:rPr>
              <a:t>weakened or compromised immune system should not use </a:t>
            </a:r>
            <a:r>
              <a:rPr lang="en-US" altLang="it-IT" sz="2200">
                <a:solidFill>
                  <a:schemeClr val="accent2"/>
                </a:solidFill>
              </a:rPr>
              <a:t>Elidel or Protopic. </a:t>
            </a:r>
            <a:endParaRPr lang="it-IT" altLang="it-IT" sz="2200">
              <a:solidFill>
                <a:schemeClr val="accent2"/>
              </a:solidFill>
            </a:endParaRPr>
          </a:p>
          <a:p>
            <a:pPr eaLnBrk="1" hangingPunct="1">
              <a:spcBef>
                <a:spcPct val="0"/>
              </a:spcBef>
            </a:pPr>
            <a:r>
              <a:rPr lang="en-US" altLang="it-IT" sz="2200">
                <a:solidFill>
                  <a:schemeClr val="accent2"/>
                </a:solidFill>
              </a:rPr>
              <a:t> </a:t>
            </a:r>
            <a:r>
              <a:rPr lang="en-US" altLang="it-IT" sz="2200">
                <a:solidFill>
                  <a:srgbClr val="FF0000"/>
                </a:solidFill>
              </a:rPr>
              <a:t>Use the minimum amount</a:t>
            </a:r>
            <a:r>
              <a:rPr lang="en-US" altLang="it-IT" sz="2200">
                <a:solidFill>
                  <a:schemeClr val="accent2"/>
                </a:solidFill>
              </a:rPr>
              <a:t> of Elidel or Protopic needed to control the patient’s symptoms. In animals, increasing the dose resulted in higher rates of cancer.</a:t>
            </a:r>
            <a:endParaRPr lang="it-IT" altLang="it-IT" sz="2200">
              <a:solidFill>
                <a:schemeClr val="accent2"/>
              </a:solidFill>
            </a:endParaRPr>
          </a:p>
        </p:txBody>
      </p:sp>
    </p:spTree>
    <p:extLst>
      <p:ext uri="{BB962C8B-B14F-4D97-AF65-F5344CB8AC3E}">
        <p14:creationId xmlns:p14="http://schemas.microsoft.com/office/powerpoint/2010/main" val="3683356790"/>
      </p:ext>
    </p:extLst>
  </p:cSld>
  <p:clrMapOvr>
    <a:masterClrMapping/>
  </p:clrMapOvr>
  <p:transition spd="slow">
    <p:strips dir="ru"/>
  </p:transition>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a:extLst>
              <a:ext uri="{FF2B5EF4-FFF2-40B4-BE49-F238E27FC236}">
                <a16:creationId xmlns:a16="http://schemas.microsoft.com/office/drawing/2014/main" id="{F7CB645D-CC0D-4D4E-8506-7E4BCF570104}"/>
              </a:ext>
            </a:extLst>
          </p:cNvPr>
          <p:cNvSpPr>
            <a:spLocks noChangeArrowheads="1"/>
          </p:cNvSpPr>
          <p:nvPr/>
        </p:nvSpPr>
        <p:spPr bwMode="auto">
          <a:xfrm>
            <a:off x="250825" y="269875"/>
            <a:ext cx="8713788" cy="649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IT" sz="2000">
                <a:solidFill>
                  <a:schemeClr val="accent2"/>
                </a:solidFill>
              </a:rPr>
              <a:t>Elidel cream and Protopic ointment are topical immunosuppressant calcineurin inhibitors that are applied to the skin and are the only approved drug products in this class. </a:t>
            </a:r>
            <a:br>
              <a:rPr lang="en-US" altLang="it-IT" sz="2000">
                <a:solidFill>
                  <a:schemeClr val="accent2"/>
                </a:solidFill>
              </a:rPr>
            </a:br>
            <a:br>
              <a:rPr lang="en-US" altLang="it-IT" sz="2000">
                <a:solidFill>
                  <a:schemeClr val="accent2"/>
                </a:solidFill>
              </a:rPr>
            </a:br>
            <a:r>
              <a:rPr lang="en-US" altLang="it-IT" sz="2000">
                <a:solidFill>
                  <a:schemeClr val="accent2"/>
                </a:solidFill>
              </a:rPr>
              <a:t>Animal studies have shown </a:t>
            </a:r>
            <a:r>
              <a:rPr lang="en-US" altLang="it-IT" sz="2000">
                <a:solidFill>
                  <a:srgbClr val="FF0000"/>
                </a:solidFill>
              </a:rPr>
              <a:t>that three different species of animals developed cancer following exposure to these drugs applied topically or given by mouth</a:t>
            </a:r>
            <a:r>
              <a:rPr lang="en-US" altLang="it-IT" sz="2000">
                <a:solidFill>
                  <a:schemeClr val="accent2"/>
                </a:solidFill>
              </a:rPr>
              <a:t>, including mice, rats and a recent study of monkeys. These studies were conducted at doses higher than generally used by patients and the risk of cancer increased with increasing drug dose and duration.</a:t>
            </a:r>
            <a:br>
              <a:rPr lang="en-US" altLang="it-IT" sz="2000">
                <a:solidFill>
                  <a:schemeClr val="accent2"/>
                </a:solidFill>
              </a:rPr>
            </a:br>
            <a:br>
              <a:rPr lang="en-US" altLang="it-IT" sz="2000">
                <a:solidFill>
                  <a:schemeClr val="accent2"/>
                </a:solidFill>
              </a:rPr>
            </a:br>
            <a:r>
              <a:rPr lang="en-US" altLang="it-IT" sz="2000">
                <a:solidFill>
                  <a:schemeClr val="accent2"/>
                </a:solidFill>
              </a:rPr>
              <a:t>In addition to an ointment, tacrolimus, also comes as a pill or by injection, this form is known as (Prograf). </a:t>
            </a:r>
            <a:r>
              <a:rPr lang="en-US" altLang="it-IT" sz="2000">
                <a:solidFill>
                  <a:srgbClr val="FF0000"/>
                </a:solidFill>
              </a:rPr>
              <a:t>Prograf is approved to prevent liver or kidney transplant rejection</a:t>
            </a:r>
            <a:r>
              <a:rPr lang="en-US" altLang="it-IT" sz="2000">
                <a:solidFill>
                  <a:schemeClr val="accent2"/>
                </a:solidFill>
              </a:rPr>
              <a:t>. It is known to </a:t>
            </a:r>
            <a:r>
              <a:rPr lang="en-US" altLang="it-IT" sz="2000">
                <a:solidFill>
                  <a:srgbClr val="FF0000"/>
                </a:solidFill>
              </a:rPr>
              <a:t>cause both skin cancers and lymphoma in humans</a:t>
            </a:r>
            <a:r>
              <a:rPr lang="en-US" altLang="it-IT" sz="2000">
                <a:solidFill>
                  <a:schemeClr val="accent2"/>
                </a:solidFill>
              </a:rPr>
              <a:t> by suppressing the body’s normal immune defenses against cancer. The cancer risk increases with higher doses and longer treatment courses of Prograf. </a:t>
            </a:r>
            <a:r>
              <a:rPr lang="en-US" altLang="it-IT" sz="2000">
                <a:solidFill>
                  <a:srgbClr val="FF0000"/>
                </a:solidFill>
              </a:rPr>
              <a:t>Both Elidel and Protopic are sometimes absorbed through the skin</a:t>
            </a:r>
            <a:r>
              <a:rPr lang="en-US" altLang="it-IT" sz="2000">
                <a:solidFill>
                  <a:schemeClr val="accent2"/>
                </a:solidFill>
              </a:rPr>
              <a:t>, though usually at very low amounts. Occasionally, children who have been treated with Elidel or Protopic have had high blood levels of these drugs.</a:t>
            </a:r>
            <a:r>
              <a:rPr lang="it-IT" altLang="it-IT" sz="2000">
                <a:solidFill>
                  <a:schemeClr val="accent2"/>
                </a:solidFill>
              </a:rPr>
              <a:t> </a:t>
            </a:r>
          </a:p>
        </p:txBody>
      </p:sp>
    </p:spTree>
    <p:extLst>
      <p:ext uri="{BB962C8B-B14F-4D97-AF65-F5344CB8AC3E}">
        <p14:creationId xmlns:p14="http://schemas.microsoft.com/office/powerpoint/2010/main" val="1263360924"/>
      </p:ext>
    </p:extLst>
  </p:cSld>
  <p:clrMapOvr>
    <a:masterClrMapping/>
  </p:clrMapOvr>
  <p:transition spd="slow">
    <p:strips dir="ru"/>
  </p:transition>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a:extLst>
              <a:ext uri="{FF2B5EF4-FFF2-40B4-BE49-F238E27FC236}">
                <a16:creationId xmlns:a16="http://schemas.microsoft.com/office/drawing/2014/main" id="{4A9AAF90-EB32-4490-8B7E-D5FBADE8C1EE}"/>
              </a:ext>
            </a:extLst>
          </p:cNvPr>
          <p:cNvSpPr>
            <a:spLocks noChangeArrowheads="1"/>
          </p:cNvSpPr>
          <p:nvPr/>
        </p:nvSpPr>
        <p:spPr bwMode="auto">
          <a:xfrm>
            <a:off x="250825" y="1196975"/>
            <a:ext cx="8642350"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IT" sz="2000">
                <a:solidFill>
                  <a:schemeClr val="accent2"/>
                </a:solidFill>
              </a:rPr>
              <a:t>Protopic was approved in December 2000 and Elidel in December 2001. Since their approval, </a:t>
            </a:r>
            <a:r>
              <a:rPr lang="en-US" altLang="it-IT" sz="2000">
                <a:solidFill>
                  <a:srgbClr val="FF0000"/>
                </a:solidFill>
              </a:rPr>
              <a:t>FDA has received reports of lymphoma and skin cancer in children and adults treated with Elidel or Protopic; whether the reported cancers are associated with these products has not been clearly established</a:t>
            </a:r>
            <a:r>
              <a:rPr lang="en-US" altLang="it-IT" sz="2000">
                <a:solidFill>
                  <a:schemeClr val="accent2"/>
                </a:solidFill>
              </a:rPr>
              <a:t>.</a:t>
            </a:r>
            <a:br>
              <a:rPr lang="en-US" altLang="it-IT" sz="2000">
                <a:solidFill>
                  <a:schemeClr val="accent2"/>
                </a:solidFill>
              </a:rPr>
            </a:br>
            <a:br>
              <a:rPr lang="en-US" altLang="it-IT" sz="2000">
                <a:solidFill>
                  <a:schemeClr val="accent2"/>
                </a:solidFill>
              </a:rPr>
            </a:br>
            <a:r>
              <a:rPr lang="en-US" altLang="it-IT" sz="2000">
                <a:solidFill>
                  <a:schemeClr val="accent2"/>
                </a:solidFill>
              </a:rPr>
              <a:t>Based on the advice of the FDA Pediatric Advisory Committee, which met on February 15, 2005, to review these findings, FDA will require labeling changes for Elidel and Protopic, including the placement of a boxed warning about the potential cancer risk. In addition, FDA will work with the commercial sponsors of the drugs to develop and implement a Medication Guide (MedGuide) to provide this information and instructions about appropriate use of Elidel and Protopic to patients, their families, and caregivers. MedGuides are intended to be distributed by pharmacists with each prescription or refill of a medication. </a:t>
            </a:r>
          </a:p>
        </p:txBody>
      </p:sp>
    </p:spTree>
    <p:extLst>
      <p:ext uri="{BB962C8B-B14F-4D97-AF65-F5344CB8AC3E}">
        <p14:creationId xmlns:p14="http://schemas.microsoft.com/office/powerpoint/2010/main" val="4000137477"/>
      </p:ext>
    </p:extLst>
  </p:cSld>
  <p:clrMapOvr>
    <a:masterClrMapping/>
  </p:clrMapOvr>
  <p:transition spd="slow">
    <p:strips dir="ru"/>
  </p:transition>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Text Box 2">
            <a:extLst>
              <a:ext uri="{FF2B5EF4-FFF2-40B4-BE49-F238E27FC236}">
                <a16:creationId xmlns:a16="http://schemas.microsoft.com/office/drawing/2014/main" id="{C185FB12-574F-459B-BFD1-D6434B98B55F}"/>
              </a:ext>
            </a:extLst>
          </p:cNvPr>
          <p:cNvSpPr txBox="1">
            <a:spLocks noChangeArrowheads="1"/>
          </p:cNvSpPr>
          <p:nvPr/>
        </p:nvSpPr>
        <p:spPr bwMode="auto">
          <a:xfrm>
            <a:off x="376238" y="1236663"/>
            <a:ext cx="8132762"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it-IT" altLang="it-IT" sz="2800">
                <a:solidFill>
                  <a:schemeClr val="accent2"/>
                </a:solidFill>
              </a:rPr>
              <a:t>In realtà.. </a:t>
            </a:r>
          </a:p>
          <a:p>
            <a:pPr eaLnBrk="1" hangingPunct="1">
              <a:spcBef>
                <a:spcPct val="0"/>
              </a:spcBef>
            </a:pPr>
            <a:r>
              <a:rPr lang="it-IT" altLang="it-IT" sz="2800">
                <a:solidFill>
                  <a:schemeClr val="accent2"/>
                </a:solidFill>
              </a:rPr>
              <a:t>Dati clinici non hanno mostrato evidenza di </a:t>
            </a:r>
          </a:p>
          <a:p>
            <a:pPr eaLnBrk="1" hangingPunct="1">
              <a:spcBef>
                <a:spcPct val="0"/>
              </a:spcBef>
              <a:buFontTx/>
              <a:buNone/>
            </a:pPr>
            <a:r>
              <a:rPr lang="it-IT" altLang="it-IT" sz="2800">
                <a:solidFill>
                  <a:schemeClr val="accent2"/>
                </a:solidFill>
              </a:rPr>
              <a:t>  nessun aumentato rischio di carcinogenicità</a:t>
            </a:r>
          </a:p>
          <a:p>
            <a:pPr eaLnBrk="1" hangingPunct="1">
              <a:spcBef>
                <a:spcPct val="0"/>
              </a:spcBef>
              <a:buFontTx/>
              <a:buNone/>
            </a:pPr>
            <a:endParaRPr lang="it-IT" altLang="it-IT" sz="2800">
              <a:solidFill>
                <a:schemeClr val="accent2"/>
              </a:solidFill>
            </a:endParaRPr>
          </a:p>
          <a:p>
            <a:pPr eaLnBrk="1" hangingPunct="1">
              <a:spcBef>
                <a:spcPct val="0"/>
              </a:spcBef>
            </a:pPr>
            <a:r>
              <a:rPr lang="it-IT" altLang="it-IT" sz="2800">
                <a:solidFill>
                  <a:schemeClr val="accent2"/>
                </a:solidFill>
              </a:rPr>
              <a:t> L’immunosoppressione sistemica appare </a:t>
            </a:r>
          </a:p>
          <a:p>
            <a:pPr eaLnBrk="1" hangingPunct="1">
              <a:spcBef>
                <a:spcPct val="0"/>
              </a:spcBef>
              <a:buFontTx/>
              <a:buNone/>
            </a:pPr>
            <a:r>
              <a:rPr lang="it-IT" altLang="it-IT" sz="2800">
                <a:solidFill>
                  <a:schemeClr val="accent2"/>
                </a:solidFill>
              </a:rPr>
              <a:t>  clinicamente poco probabile in base a: </a:t>
            </a:r>
          </a:p>
          <a:p>
            <a:pPr eaLnBrk="1" hangingPunct="1">
              <a:spcBef>
                <a:spcPct val="0"/>
              </a:spcBef>
              <a:buFontTx/>
              <a:buNone/>
            </a:pPr>
            <a:r>
              <a:rPr lang="it-IT" altLang="it-IT" sz="2800">
                <a:solidFill>
                  <a:schemeClr val="accent2"/>
                </a:solidFill>
              </a:rPr>
              <a:t>  	- </a:t>
            </a:r>
            <a:r>
              <a:rPr lang="it-IT" altLang="it-IT" sz="2400">
                <a:solidFill>
                  <a:schemeClr val="accent2"/>
                </a:solidFill>
              </a:rPr>
              <a:t>farmacocinetica (minimi livelli ematici)</a:t>
            </a:r>
          </a:p>
          <a:p>
            <a:pPr eaLnBrk="1" hangingPunct="1">
              <a:spcBef>
                <a:spcPct val="0"/>
              </a:spcBef>
              <a:buFontTx/>
              <a:buNone/>
            </a:pPr>
            <a:endParaRPr lang="it-IT" altLang="it-IT" sz="2400">
              <a:solidFill>
                <a:schemeClr val="accent2"/>
              </a:solidFill>
            </a:endParaRPr>
          </a:p>
          <a:p>
            <a:pPr eaLnBrk="1" hangingPunct="1">
              <a:spcBef>
                <a:spcPct val="0"/>
              </a:spcBef>
              <a:buFontTx/>
              <a:buNone/>
            </a:pPr>
            <a:r>
              <a:rPr lang="it-IT" altLang="it-IT" sz="2400">
                <a:solidFill>
                  <a:schemeClr val="accent2"/>
                </a:solidFill>
              </a:rPr>
              <a:t>	- permanenza dello stato di immunocompetenza</a:t>
            </a:r>
          </a:p>
          <a:p>
            <a:pPr eaLnBrk="1" hangingPunct="1">
              <a:spcBef>
                <a:spcPct val="0"/>
              </a:spcBef>
              <a:buFontTx/>
              <a:buNone/>
            </a:pPr>
            <a:endParaRPr lang="it-IT" altLang="it-IT" sz="2400">
              <a:solidFill>
                <a:schemeClr val="accent2"/>
              </a:solidFill>
            </a:endParaRPr>
          </a:p>
          <a:p>
            <a:pPr eaLnBrk="1" hangingPunct="1">
              <a:spcBef>
                <a:spcPct val="0"/>
              </a:spcBef>
              <a:buFontTx/>
              <a:buNone/>
            </a:pPr>
            <a:r>
              <a:rPr lang="it-IT" altLang="it-IT" sz="2400">
                <a:solidFill>
                  <a:schemeClr val="accent2"/>
                </a:solidFill>
              </a:rPr>
              <a:t>	- non aumentato rischio di infezioni sistemiche</a:t>
            </a:r>
          </a:p>
          <a:p>
            <a:pPr eaLnBrk="1" hangingPunct="1">
              <a:spcBef>
                <a:spcPct val="0"/>
              </a:spcBef>
            </a:pPr>
            <a:endParaRPr lang="it-IT" altLang="it-IT" sz="2800">
              <a:solidFill>
                <a:schemeClr val="accent2"/>
              </a:solidFill>
            </a:endParaRPr>
          </a:p>
        </p:txBody>
      </p:sp>
      <p:sp>
        <p:nvSpPr>
          <p:cNvPr id="295939" name="Text Box 3">
            <a:extLst>
              <a:ext uri="{FF2B5EF4-FFF2-40B4-BE49-F238E27FC236}">
                <a16:creationId xmlns:a16="http://schemas.microsoft.com/office/drawing/2014/main" id="{1F2F134E-4902-464E-BECE-EA08CE552B40}"/>
              </a:ext>
            </a:extLst>
          </p:cNvPr>
          <p:cNvSpPr txBox="1">
            <a:spLocks noChangeArrowheads="1"/>
          </p:cNvSpPr>
          <p:nvPr/>
        </p:nvSpPr>
        <p:spPr bwMode="auto">
          <a:xfrm>
            <a:off x="0" y="5876925"/>
            <a:ext cx="914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2000" i="1">
                <a:solidFill>
                  <a:srgbClr val="FF0000"/>
                </a:solidFill>
              </a:rPr>
              <a:t>8th Congress of the European Society for Pediatric Dermatology</a:t>
            </a:r>
          </a:p>
          <a:p>
            <a:pPr eaLnBrk="1" hangingPunct="1">
              <a:spcBef>
                <a:spcPct val="0"/>
              </a:spcBef>
              <a:buFontTx/>
              <a:buNone/>
            </a:pPr>
            <a:r>
              <a:rPr lang="it-IT" altLang="it-IT" sz="2000" i="1">
                <a:solidFill>
                  <a:srgbClr val="FF0000"/>
                </a:solidFill>
              </a:rPr>
              <a:t>5-8 may 2005, Budapest. </a:t>
            </a:r>
          </a:p>
        </p:txBody>
      </p:sp>
    </p:spTree>
    <p:extLst>
      <p:ext uri="{BB962C8B-B14F-4D97-AF65-F5344CB8AC3E}">
        <p14:creationId xmlns:p14="http://schemas.microsoft.com/office/powerpoint/2010/main" val="1600813185"/>
      </p:ext>
    </p:extLst>
  </p:cSld>
  <p:clrMapOvr>
    <a:masterClrMapping/>
  </p:clrMapOvr>
  <p:transition spd="slow">
    <p:strips dir="ru"/>
  </p:transition>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a:extLst>
              <a:ext uri="{FF2B5EF4-FFF2-40B4-BE49-F238E27FC236}">
                <a16:creationId xmlns:a16="http://schemas.microsoft.com/office/drawing/2014/main" id="{BFF18629-2BC6-41E2-8D95-D5DBEA62FF6E}"/>
              </a:ext>
            </a:extLst>
          </p:cNvPr>
          <p:cNvSpPr>
            <a:spLocks noGrp="1" noChangeArrowheads="1"/>
          </p:cNvSpPr>
          <p:nvPr>
            <p:ph type="title"/>
          </p:nvPr>
        </p:nvSpPr>
        <p:spPr/>
        <p:txBody>
          <a:bodyPr/>
          <a:lstStyle/>
          <a:p>
            <a:pPr eaLnBrk="1" hangingPunct="1"/>
            <a:r>
              <a:rPr lang="it-IT" altLang="it-IT" sz="2400" b="1">
                <a:solidFill>
                  <a:srgbClr val="FF0000"/>
                </a:solidFill>
              </a:rPr>
              <a:t>Il profilo di sicurezza del pimecrolimus topico nella terapia della dermatite atopica</a:t>
            </a:r>
            <a:br>
              <a:rPr lang="it-IT" altLang="it-IT" sz="2400" b="1">
                <a:solidFill>
                  <a:srgbClr val="FF0000"/>
                </a:solidFill>
              </a:rPr>
            </a:br>
            <a:br>
              <a:rPr lang="it-IT" altLang="it-IT" sz="1800" b="1">
                <a:solidFill>
                  <a:srgbClr val="FF0000"/>
                </a:solidFill>
              </a:rPr>
            </a:br>
            <a:r>
              <a:rPr lang="it-IT" altLang="it-IT" sz="1600" b="1">
                <a:solidFill>
                  <a:srgbClr val="FF0000"/>
                </a:solidFill>
              </a:rPr>
              <a:t>di </a:t>
            </a:r>
            <a:br>
              <a:rPr lang="it-IT" altLang="it-IT" sz="1600" b="1">
                <a:solidFill>
                  <a:srgbClr val="FF0000"/>
                </a:solidFill>
              </a:rPr>
            </a:br>
            <a:r>
              <a:rPr lang="it-IT" altLang="it-IT" sz="1600" b="1">
                <a:solidFill>
                  <a:srgbClr val="FF0000"/>
                </a:solidFill>
              </a:rPr>
              <a:t>Giampiero Girolomoni, Carlo Gelmetti, Alberto Vierucci</a:t>
            </a:r>
          </a:p>
        </p:txBody>
      </p:sp>
      <p:sp>
        <p:nvSpPr>
          <p:cNvPr id="296963" name="Rectangle 3">
            <a:extLst>
              <a:ext uri="{FF2B5EF4-FFF2-40B4-BE49-F238E27FC236}">
                <a16:creationId xmlns:a16="http://schemas.microsoft.com/office/drawing/2014/main" id="{BFE7348F-AFAD-434D-A3EA-5F5FC434E961}"/>
              </a:ext>
            </a:extLst>
          </p:cNvPr>
          <p:cNvSpPr>
            <a:spLocks noGrp="1" noChangeArrowheads="1"/>
          </p:cNvSpPr>
          <p:nvPr>
            <p:ph type="body" idx="1"/>
          </p:nvPr>
        </p:nvSpPr>
        <p:spPr>
          <a:xfrm>
            <a:off x="457200" y="2287588"/>
            <a:ext cx="8229600" cy="4525962"/>
          </a:xfrm>
        </p:spPr>
        <p:txBody>
          <a:bodyPr/>
          <a:lstStyle/>
          <a:p>
            <a:pPr eaLnBrk="1" hangingPunct="1">
              <a:lnSpc>
                <a:spcPct val="90000"/>
              </a:lnSpc>
            </a:pPr>
            <a:r>
              <a:rPr lang="it-IT" altLang="it-IT" sz="2400">
                <a:solidFill>
                  <a:schemeClr val="accent2"/>
                </a:solidFill>
              </a:rPr>
              <a:t>Questa eventuale azione dell'FDA ci preoccupa, in quanto </a:t>
            </a:r>
            <a:r>
              <a:rPr lang="it-IT" altLang="it-IT" sz="2400" b="1">
                <a:solidFill>
                  <a:schemeClr val="accent2"/>
                </a:solidFill>
              </a:rPr>
              <a:t>non esiste alcuna evidenza che l'uso topico di questi farmaci sia pericoloso</a:t>
            </a:r>
            <a:r>
              <a:rPr lang="it-IT" altLang="it-IT" sz="2400">
                <a:solidFill>
                  <a:schemeClr val="accent2"/>
                </a:solidFill>
              </a:rPr>
              <a:t>. Preoccupazione riguardo a quest'azione dell'FDA è stata manifestata dalla American Academy of Dermatology, American Academy of Allergy, Asthma and Immunology, Society for Pediatric Dermatology, British Association of Dermatologists, European Society for Pediatric Dermatology, German Society of Dermatology, Austrian Society of Dermatology, European Dermatology Forum, European Academy of Dermatology and Venereology, e altre società scientifiche, nonché da associazioni di pazienti (National Society for Atopic Eczema).</a:t>
            </a:r>
          </a:p>
        </p:txBody>
      </p:sp>
    </p:spTree>
    <p:extLst>
      <p:ext uri="{BB962C8B-B14F-4D97-AF65-F5344CB8AC3E}">
        <p14:creationId xmlns:p14="http://schemas.microsoft.com/office/powerpoint/2010/main" val="4284789696"/>
      </p:ext>
    </p:extLst>
  </p:cSld>
  <p:clrMapOvr>
    <a:masterClrMapping/>
  </p:clrMapOvr>
  <p:transition spd="slow">
    <p:strips dir="ru"/>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olo 1">
            <a:extLst>
              <a:ext uri="{FF2B5EF4-FFF2-40B4-BE49-F238E27FC236}">
                <a16:creationId xmlns:a16="http://schemas.microsoft.com/office/drawing/2014/main" id="{E9531D70-D120-4DB0-BEC7-E74D3B2C4D6C}"/>
              </a:ext>
            </a:extLst>
          </p:cNvPr>
          <p:cNvSpPr>
            <a:spLocks noGrp="1" noChangeArrowheads="1"/>
          </p:cNvSpPr>
          <p:nvPr>
            <p:ph type="title"/>
          </p:nvPr>
        </p:nvSpPr>
        <p:spPr/>
        <p:txBody>
          <a:bodyPr/>
          <a:lstStyle/>
          <a:p>
            <a:r>
              <a:rPr lang="it-IT" altLang="it-IT" b="1">
                <a:solidFill>
                  <a:srgbClr val="FF0000"/>
                </a:solidFill>
              </a:rPr>
              <a:t>Soluzione</a:t>
            </a:r>
            <a:endParaRPr lang="en-GB" altLang="it-IT"/>
          </a:p>
        </p:txBody>
      </p:sp>
      <p:sp>
        <p:nvSpPr>
          <p:cNvPr id="47107" name="Segnaposto contenuto 2">
            <a:extLst>
              <a:ext uri="{FF2B5EF4-FFF2-40B4-BE49-F238E27FC236}">
                <a16:creationId xmlns:a16="http://schemas.microsoft.com/office/drawing/2014/main" id="{556CE183-2294-4CFC-BB2F-0C44CB30A31E}"/>
              </a:ext>
            </a:extLst>
          </p:cNvPr>
          <p:cNvSpPr>
            <a:spLocks noGrp="1" noChangeArrowheads="1"/>
          </p:cNvSpPr>
          <p:nvPr>
            <p:ph idx="1"/>
          </p:nvPr>
        </p:nvSpPr>
        <p:spPr>
          <a:xfrm>
            <a:off x="457200" y="1557338"/>
            <a:ext cx="8229600" cy="4525962"/>
          </a:xfrm>
        </p:spPr>
        <p:txBody>
          <a:bodyPr/>
          <a:lstStyle/>
          <a:p>
            <a:r>
              <a:rPr lang="it-IT" altLang="it-IT" b="1" dirty="0">
                <a:solidFill>
                  <a:schemeClr val="accent2"/>
                </a:solidFill>
              </a:rPr>
              <a:t>Talvolta odore pungente</a:t>
            </a:r>
          </a:p>
          <a:p>
            <a:r>
              <a:rPr lang="it-IT" altLang="it-IT" b="1" dirty="0">
                <a:solidFill>
                  <a:schemeClr val="accent2"/>
                </a:solidFill>
              </a:rPr>
              <a:t>Se a base alcolica accentuano la secchezza cutanea</a:t>
            </a:r>
          </a:p>
          <a:p>
            <a:r>
              <a:rPr lang="it-IT" altLang="it-IT" b="1" dirty="0">
                <a:solidFill>
                  <a:schemeClr val="accent2"/>
                </a:solidFill>
              </a:rPr>
              <a:t>Contengono solventi come acqua, etanolo, </a:t>
            </a:r>
            <a:r>
              <a:rPr lang="it-IT" altLang="it-IT" b="1" dirty="0" err="1">
                <a:solidFill>
                  <a:schemeClr val="accent2"/>
                </a:solidFill>
              </a:rPr>
              <a:t>isoproanolo</a:t>
            </a:r>
            <a:endParaRPr lang="it-IT" altLang="it-IT" b="1" dirty="0">
              <a:solidFill>
                <a:schemeClr val="accent2"/>
              </a:solidFill>
            </a:endParaRPr>
          </a:p>
          <a:p>
            <a:r>
              <a:rPr lang="it-IT" altLang="it-IT" b="1" dirty="0">
                <a:solidFill>
                  <a:schemeClr val="accent2"/>
                </a:solidFill>
              </a:rPr>
              <a:t>Addizionabili con umettanti quale il glicerolo</a:t>
            </a:r>
          </a:p>
        </p:txBody>
      </p:sp>
    </p:spTree>
    <p:extLst>
      <p:ext uri="{BB962C8B-B14F-4D97-AF65-F5344CB8AC3E}">
        <p14:creationId xmlns:p14="http://schemas.microsoft.com/office/powerpoint/2010/main" val="2144278761"/>
      </p:ext>
    </p:extLst>
  </p:cSld>
  <p:clrMapOvr>
    <a:masterClrMapping/>
  </p:clrMapOvr>
  <p:transition spd="slow">
    <p:strips dir="ru"/>
  </p:transition>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a:extLst>
              <a:ext uri="{FF2B5EF4-FFF2-40B4-BE49-F238E27FC236}">
                <a16:creationId xmlns:a16="http://schemas.microsoft.com/office/drawing/2014/main" id="{9F183A5B-8880-4AF5-BE81-E8400999FBA8}"/>
              </a:ext>
            </a:extLst>
          </p:cNvPr>
          <p:cNvSpPr>
            <a:spLocks noGrp="1" noChangeArrowheads="1"/>
          </p:cNvSpPr>
          <p:nvPr>
            <p:ph type="title"/>
          </p:nvPr>
        </p:nvSpPr>
        <p:spPr/>
        <p:txBody>
          <a:bodyPr/>
          <a:lstStyle/>
          <a:p>
            <a:pPr eaLnBrk="1" hangingPunct="1"/>
            <a:r>
              <a:rPr lang="it-IT" altLang="it-IT" sz="2400" b="1">
                <a:solidFill>
                  <a:srgbClr val="FF0000"/>
                </a:solidFill>
              </a:rPr>
              <a:t>Il profilo di sicurezza del pimecrolimus topico nella terapia della dermatite atopica</a:t>
            </a:r>
            <a:br>
              <a:rPr lang="it-IT" altLang="it-IT" sz="2400" b="1">
                <a:solidFill>
                  <a:srgbClr val="FF0000"/>
                </a:solidFill>
              </a:rPr>
            </a:br>
            <a:br>
              <a:rPr lang="it-IT" altLang="it-IT" sz="1800" b="1">
                <a:solidFill>
                  <a:srgbClr val="FF0000"/>
                </a:solidFill>
              </a:rPr>
            </a:br>
            <a:r>
              <a:rPr lang="it-IT" altLang="it-IT" sz="1600" b="1">
                <a:solidFill>
                  <a:srgbClr val="FF0000"/>
                </a:solidFill>
              </a:rPr>
              <a:t>di </a:t>
            </a:r>
            <a:br>
              <a:rPr lang="it-IT" altLang="it-IT" sz="1600" b="1">
                <a:solidFill>
                  <a:srgbClr val="FF0000"/>
                </a:solidFill>
              </a:rPr>
            </a:br>
            <a:r>
              <a:rPr lang="it-IT" altLang="it-IT" sz="1600" b="1">
                <a:solidFill>
                  <a:srgbClr val="FF0000"/>
                </a:solidFill>
              </a:rPr>
              <a:t>Giampiero Girolomoni, Carlo Gelmetti, Alberto Vierucci</a:t>
            </a:r>
          </a:p>
        </p:txBody>
      </p:sp>
      <p:sp>
        <p:nvSpPr>
          <p:cNvPr id="297987" name="Rectangle 3">
            <a:extLst>
              <a:ext uri="{FF2B5EF4-FFF2-40B4-BE49-F238E27FC236}">
                <a16:creationId xmlns:a16="http://schemas.microsoft.com/office/drawing/2014/main" id="{5E19DC4E-E741-491A-A7E3-9A8144C4FF1C}"/>
              </a:ext>
            </a:extLst>
          </p:cNvPr>
          <p:cNvSpPr>
            <a:spLocks noGrp="1" noChangeArrowheads="1"/>
          </p:cNvSpPr>
          <p:nvPr>
            <p:ph type="body" idx="1"/>
          </p:nvPr>
        </p:nvSpPr>
        <p:spPr>
          <a:xfrm>
            <a:off x="457200" y="2087563"/>
            <a:ext cx="8229600" cy="5013325"/>
          </a:xfrm>
        </p:spPr>
        <p:txBody>
          <a:bodyPr/>
          <a:lstStyle/>
          <a:p>
            <a:pPr eaLnBrk="1" hangingPunct="1">
              <a:lnSpc>
                <a:spcPct val="80000"/>
              </a:lnSpc>
            </a:pPr>
            <a:r>
              <a:rPr lang="it-IT" altLang="it-IT" sz="2400">
                <a:solidFill>
                  <a:schemeClr val="accent2"/>
                </a:solidFill>
              </a:rPr>
              <a:t>L'agenzia europea per i farmaci (EMEA) </a:t>
            </a:r>
            <a:r>
              <a:rPr lang="it-IT" altLang="it-IT" sz="2400">
                <a:solidFill>
                  <a:srgbClr val="FF0000"/>
                </a:solidFill>
              </a:rPr>
              <a:t>non ha preso alcun provvedimento immediato</a:t>
            </a:r>
            <a:r>
              <a:rPr lang="it-IT" altLang="it-IT" sz="2400">
                <a:solidFill>
                  <a:schemeClr val="accent2"/>
                </a:solidFill>
              </a:rPr>
              <a:t>, ma ha deciso di aprire una procedura di "referral" che consiste in una </a:t>
            </a:r>
            <a:r>
              <a:rPr lang="it-IT" altLang="it-IT" sz="2400">
                <a:solidFill>
                  <a:srgbClr val="FF0000"/>
                </a:solidFill>
              </a:rPr>
              <a:t>revisione dettagliata dei dati clinici che consentirà una valutazione accurata </a:t>
            </a:r>
            <a:r>
              <a:rPr lang="it-IT" altLang="it-IT" sz="2400">
                <a:solidFill>
                  <a:schemeClr val="accent2"/>
                </a:solidFill>
              </a:rPr>
              <a:t>, basata su prove scientifiche convincenti, del rapporto rischio/beneficio di questi farmaci (8).</a:t>
            </a:r>
          </a:p>
          <a:p>
            <a:pPr eaLnBrk="1" hangingPunct="1">
              <a:lnSpc>
                <a:spcPct val="80000"/>
              </a:lnSpc>
            </a:pPr>
            <a:r>
              <a:rPr lang="it-IT" altLang="it-IT" sz="2400">
                <a:solidFill>
                  <a:schemeClr val="accent2"/>
                </a:solidFill>
              </a:rPr>
              <a:t>L'EMEA ritiene che tale procedura rappresenti il mezzo migliore e più efficace per consentire una valutazione obiettiva in grado di fornire a medici e pazienti le regole per un corretto utilizzo di questi farmaci. Nel frattempo le </a:t>
            </a:r>
            <a:r>
              <a:rPr lang="it-IT" altLang="it-IT" sz="2400">
                <a:solidFill>
                  <a:srgbClr val="FF0000"/>
                </a:solidFill>
              </a:rPr>
              <a:t>indicazioni resteranno invariate</a:t>
            </a:r>
            <a:r>
              <a:rPr lang="it-IT" altLang="it-IT" sz="2400">
                <a:solidFill>
                  <a:schemeClr val="accent2"/>
                </a:solidFill>
              </a:rPr>
              <a:t>.</a:t>
            </a:r>
          </a:p>
          <a:p>
            <a:pPr eaLnBrk="1" hangingPunct="1">
              <a:lnSpc>
                <a:spcPct val="80000"/>
              </a:lnSpc>
            </a:pPr>
            <a:r>
              <a:rPr lang="it-IT" altLang="it-IT" sz="2400">
                <a:solidFill>
                  <a:schemeClr val="accent2"/>
                </a:solidFill>
              </a:rPr>
              <a:t>Al fine di fornire ulteriore conferma della sicurezza di pimecrolimus, sono stati iniziati </a:t>
            </a:r>
            <a:r>
              <a:rPr lang="it-IT" altLang="it-IT" sz="2400" b="1">
                <a:solidFill>
                  <a:schemeClr val="accent2"/>
                </a:solidFill>
              </a:rPr>
              <a:t>studi a lungo termine</a:t>
            </a:r>
            <a:r>
              <a:rPr lang="it-IT" altLang="it-IT" sz="2400">
                <a:solidFill>
                  <a:schemeClr val="accent2"/>
                </a:solidFill>
              </a:rPr>
              <a:t> e un registro che include 4000 pazienti pediatrici che saranno seguiti per un periodo di 10 anni.</a:t>
            </a:r>
          </a:p>
        </p:txBody>
      </p:sp>
    </p:spTree>
    <p:extLst>
      <p:ext uri="{BB962C8B-B14F-4D97-AF65-F5344CB8AC3E}">
        <p14:creationId xmlns:p14="http://schemas.microsoft.com/office/powerpoint/2010/main" val="1611831302"/>
      </p:ext>
    </p:extLst>
  </p:cSld>
  <p:clrMapOvr>
    <a:masterClrMapping/>
  </p:clrMapOvr>
  <p:transition spd="slow">
    <p:strips dir="ru"/>
  </p:transition>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a:extLst>
              <a:ext uri="{FF2B5EF4-FFF2-40B4-BE49-F238E27FC236}">
                <a16:creationId xmlns:a16="http://schemas.microsoft.com/office/drawing/2014/main" id="{D9238D56-E95B-4AA4-931D-CC4A22A27319}"/>
              </a:ext>
            </a:extLst>
          </p:cNvPr>
          <p:cNvSpPr>
            <a:spLocks noChangeArrowheads="1"/>
          </p:cNvSpPr>
          <p:nvPr/>
        </p:nvSpPr>
        <p:spPr bwMode="auto">
          <a:xfrm>
            <a:off x="228600" y="1125538"/>
            <a:ext cx="8610600" cy="555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r>
              <a:rPr lang="it-IT" altLang="it-IT">
                <a:solidFill>
                  <a:schemeClr val="accent2"/>
                </a:solidFill>
              </a:rPr>
              <a:t> Interessanti alternative allo steroide topico specie per il volto e il collo</a:t>
            </a:r>
          </a:p>
          <a:p>
            <a:pPr eaLnBrk="1" hangingPunct="1"/>
            <a:endParaRPr lang="it-IT" altLang="it-IT" sz="1200">
              <a:solidFill>
                <a:schemeClr val="accent2"/>
              </a:solidFill>
            </a:endParaRPr>
          </a:p>
          <a:p>
            <a:pPr eaLnBrk="1" hangingPunct="1"/>
            <a:r>
              <a:rPr lang="it-IT" altLang="it-IT">
                <a:solidFill>
                  <a:schemeClr val="accent2"/>
                </a:solidFill>
              </a:rPr>
              <a:t> Rapidamente efficaci</a:t>
            </a:r>
          </a:p>
          <a:p>
            <a:pPr eaLnBrk="1" hangingPunct="1"/>
            <a:endParaRPr lang="it-IT" altLang="it-IT" sz="1200">
              <a:solidFill>
                <a:schemeClr val="accent2"/>
              </a:solidFill>
            </a:endParaRPr>
          </a:p>
          <a:p>
            <a:pPr eaLnBrk="1" hangingPunct="1"/>
            <a:r>
              <a:rPr lang="it-IT" altLang="it-IT">
                <a:solidFill>
                  <a:schemeClr val="accent2"/>
                </a:solidFill>
              </a:rPr>
              <a:t> Buona tollerabilità locale e sistemica</a:t>
            </a:r>
          </a:p>
          <a:p>
            <a:pPr eaLnBrk="1" hangingPunct="1"/>
            <a:endParaRPr lang="it-IT" altLang="it-IT" sz="1200">
              <a:solidFill>
                <a:schemeClr val="accent2"/>
              </a:solidFill>
            </a:endParaRPr>
          </a:p>
          <a:p>
            <a:pPr eaLnBrk="1" hangingPunct="1"/>
            <a:r>
              <a:rPr lang="it-IT" altLang="it-IT">
                <a:solidFill>
                  <a:schemeClr val="accent2"/>
                </a:solidFill>
              </a:rPr>
              <a:t> Globalmente la tollerabilità locale appare </a:t>
            </a:r>
          </a:p>
          <a:p>
            <a:pPr eaLnBrk="1" hangingPunct="1">
              <a:buFontTx/>
              <a:buNone/>
            </a:pPr>
            <a:r>
              <a:rPr lang="it-IT" altLang="it-IT">
                <a:solidFill>
                  <a:schemeClr val="accent2"/>
                </a:solidFill>
              </a:rPr>
              <a:t> superiore per Elidel</a:t>
            </a:r>
          </a:p>
          <a:p>
            <a:pPr eaLnBrk="1" hangingPunct="1"/>
            <a:endParaRPr lang="it-IT" altLang="it-IT" sz="1200">
              <a:solidFill>
                <a:schemeClr val="accent2"/>
              </a:solidFill>
            </a:endParaRPr>
          </a:p>
          <a:p>
            <a:pPr eaLnBrk="1" hangingPunct="1"/>
            <a:r>
              <a:rPr lang="it-IT" altLang="it-IT">
                <a:solidFill>
                  <a:schemeClr val="accent2"/>
                </a:solidFill>
              </a:rPr>
              <a:t> Assorbimento sistemico minimo, anche nei bambini più piccoli con forme estese</a:t>
            </a:r>
            <a:endParaRPr lang="it-IT" altLang="it-IT" b="0">
              <a:solidFill>
                <a:schemeClr val="accent2"/>
              </a:solidFill>
            </a:endParaRPr>
          </a:p>
        </p:txBody>
      </p:sp>
      <p:sp>
        <p:nvSpPr>
          <p:cNvPr id="299011" name="Text Box 3">
            <a:extLst>
              <a:ext uri="{FF2B5EF4-FFF2-40B4-BE49-F238E27FC236}">
                <a16:creationId xmlns:a16="http://schemas.microsoft.com/office/drawing/2014/main" id="{160330B1-6626-4F13-A42E-ED3E6E956170}"/>
              </a:ext>
            </a:extLst>
          </p:cNvPr>
          <p:cNvSpPr txBox="1">
            <a:spLocks noChangeArrowheads="1"/>
          </p:cNvSpPr>
          <p:nvPr/>
        </p:nvSpPr>
        <p:spPr bwMode="auto">
          <a:xfrm>
            <a:off x="0" y="188913"/>
            <a:ext cx="914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IT" altLang="it-IT" sz="4000">
                <a:solidFill>
                  <a:srgbClr val="FF0000"/>
                </a:solidFill>
                <a:latin typeface="Times New Roman" panose="02020603050405020304" pitchFamily="18" charset="0"/>
              </a:rPr>
              <a:t>Conclusioni su Protopic e Elidel</a:t>
            </a:r>
          </a:p>
        </p:txBody>
      </p:sp>
    </p:spTree>
    <p:extLst>
      <p:ext uri="{BB962C8B-B14F-4D97-AF65-F5344CB8AC3E}">
        <p14:creationId xmlns:p14="http://schemas.microsoft.com/office/powerpoint/2010/main" val="2308601306"/>
      </p:ext>
    </p:extLst>
  </p:cSld>
  <p:clrMapOvr>
    <a:masterClrMapping/>
  </p:clrMapOvr>
  <p:transition spd="slow">
    <p:strips dir="ru"/>
  </p:transition>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a:extLst>
              <a:ext uri="{FF2B5EF4-FFF2-40B4-BE49-F238E27FC236}">
                <a16:creationId xmlns:a16="http://schemas.microsoft.com/office/drawing/2014/main" id="{C1827315-6FD4-4A4A-A1BC-E8845BF5B0C0}"/>
              </a:ext>
            </a:extLst>
          </p:cNvPr>
          <p:cNvSpPr>
            <a:spLocks noGrp="1" noChangeArrowheads="1"/>
          </p:cNvSpPr>
          <p:nvPr>
            <p:ph type="title"/>
          </p:nvPr>
        </p:nvSpPr>
        <p:spPr/>
        <p:txBody>
          <a:bodyPr/>
          <a:lstStyle/>
          <a:p>
            <a:pPr eaLnBrk="1" hangingPunct="1"/>
            <a:r>
              <a:rPr lang="it-IT" altLang="it-IT" b="1">
                <a:solidFill>
                  <a:srgbClr val="FF0000"/>
                </a:solidFill>
              </a:rPr>
              <a:t>Terapia dell’eczema</a:t>
            </a:r>
          </a:p>
        </p:txBody>
      </p:sp>
      <p:sp>
        <p:nvSpPr>
          <p:cNvPr id="300035" name="Text Box 4">
            <a:extLst>
              <a:ext uri="{FF2B5EF4-FFF2-40B4-BE49-F238E27FC236}">
                <a16:creationId xmlns:a16="http://schemas.microsoft.com/office/drawing/2014/main" id="{336F99DB-7973-43E3-B535-2D87F5DDF3C8}"/>
              </a:ext>
            </a:extLst>
          </p:cNvPr>
          <p:cNvSpPr txBox="1">
            <a:spLocks noChangeArrowheads="1"/>
          </p:cNvSpPr>
          <p:nvPr/>
        </p:nvSpPr>
        <p:spPr bwMode="auto">
          <a:xfrm>
            <a:off x="323850" y="1557338"/>
            <a:ext cx="8569325" cy="491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IT" altLang="it-IT" sz="2800">
                <a:solidFill>
                  <a:schemeClr val="accent2"/>
                </a:solidFill>
              </a:rPr>
              <a:t>La terapia locale della DA si avvale di:</a:t>
            </a:r>
            <a:br>
              <a:rPr lang="it-IT" altLang="it-IT" sz="3600">
                <a:solidFill>
                  <a:schemeClr val="accent2"/>
                </a:solidFill>
              </a:rPr>
            </a:br>
            <a:endParaRPr lang="it-IT" altLang="it-IT" sz="3600">
              <a:solidFill>
                <a:schemeClr val="accent2"/>
              </a:solidFill>
            </a:endParaRPr>
          </a:p>
          <a:p>
            <a:pPr eaLnBrk="1" hangingPunct="1">
              <a:spcBef>
                <a:spcPct val="50000"/>
              </a:spcBef>
            </a:pPr>
            <a:r>
              <a:rPr lang="it-IT" altLang="it-IT" sz="2800">
                <a:solidFill>
                  <a:schemeClr val="accent2"/>
                </a:solidFill>
              </a:rPr>
              <a:t> Detergenti</a:t>
            </a:r>
          </a:p>
          <a:p>
            <a:pPr eaLnBrk="1" hangingPunct="1">
              <a:spcBef>
                <a:spcPct val="50000"/>
              </a:spcBef>
            </a:pPr>
            <a:r>
              <a:rPr lang="it-IT" altLang="it-IT" sz="2800">
                <a:solidFill>
                  <a:schemeClr val="accent2"/>
                </a:solidFill>
              </a:rPr>
              <a:t> Emollienti</a:t>
            </a:r>
          </a:p>
          <a:p>
            <a:pPr eaLnBrk="1" hangingPunct="1">
              <a:spcBef>
                <a:spcPct val="50000"/>
              </a:spcBef>
            </a:pPr>
            <a:r>
              <a:rPr lang="it-IT" altLang="it-IT" sz="2800">
                <a:solidFill>
                  <a:schemeClr val="accent2"/>
                </a:solidFill>
              </a:rPr>
              <a:t> Cosmeceutici</a:t>
            </a:r>
          </a:p>
          <a:p>
            <a:pPr eaLnBrk="1" hangingPunct="1">
              <a:spcBef>
                <a:spcPct val="50000"/>
              </a:spcBef>
            </a:pPr>
            <a:r>
              <a:rPr lang="it-IT" altLang="it-IT" sz="2800">
                <a:solidFill>
                  <a:schemeClr val="accent2"/>
                </a:solidFill>
              </a:rPr>
              <a:t> Steroidi</a:t>
            </a:r>
          </a:p>
          <a:p>
            <a:pPr eaLnBrk="1" hangingPunct="1">
              <a:spcBef>
                <a:spcPct val="50000"/>
              </a:spcBef>
            </a:pPr>
            <a:r>
              <a:rPr lang="it-IT" altLang="it-IT" sz="2800">
                <a:solidFill>
                  <a:schemeClr val="accent2"/>
                </a:solidFill>
              </a:rPr>
              <a:t> Antibiotici</a:t>
            </a:r>
          </a:p>
          <a:p>
            <a:pPr eaLnBrk="1" hangingPunct="1">
              <a:spcBef>
                <a:spcPct val="50000"/>
              </a:spcBef>
            </a:pPr>
            <a:r>
              <a:rPr lang="it-IT" altLang="it-IT" sz="2800">
                <a:solidFill>
                  <a:schemeClr val="accent2"/>
                </a:solidFill>
              </a:rPr>
              <a:t> Immunomodulatori topici</a:t>
            </a:r>
          </a:p>
        </p:txBody>
      </p:sp>
    </p:spTree>
    <p:extLst>
      <p:ext uri="{BB962C8B-B14F-4D97-AF65-F5344CB8AC3E}">
        <p14:creationId xmlns:p14="http://schemas.microsoft.com/office/powerpoint/2010/main" val="1788501776"/>
      </p:ext>
    </p:extLst>
  </p:cSld>
  <p:clrMapOvr>
    <a:masterClrMapping/>
  </p:clrMapOvr>
  <p:transition spd="slow">
    <p:strips dir="ru"/>
  </p:transition>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Text Box 2">
            <a:extLst>
              <a:ext uri="{FF2B5EF4-FFF2-40B4-BE49-F238E27FC236}">
                <a16:creationId xmlns:a16="http://schemas.microsoft.com/office/drawing/2014/main" id="{1CE2766E-D859-4863-A01A-F8775C273D61}"/>
              </a:ext>
            </a:extLst>
          </p:cNvPr>
          <p:cNvSpPr txBox="1">
            <a:spLocks noChangeArrowheads="1"/>
          </p:cNvSpPr>
          <p:nvPr/>
        </p:nvSpPr>
        <p:spPr bwMode="auto">
          <a:xfrm>
            <a:off x="0" y="44450"/>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a:solidFill>
                  <a:srgbClr val="FF0000"/>
                </a:solidFill>
              </a:rPr>
              <a:t>Atopic dermatitis: algorithm for treatment</a:t>
            </a:r>
          </a:p>
        </p:txBody>
      </p:sp>
      <p:sp>
        <p:nvSpPr>
          <p:cNvPr id="301059" name="Text Box 3">
            <a:extLst>
              <a:ext uri="{FF2B5EF4-FFF2-40B4-BE49-F238E27FC236}">
                <a16:creationId xmlns:a16="http://schemas.microsoft.com/office/drawing/2014/main" id="{27B5CC3C-9406-451E-AA07-080A0043D116}"/>
              </a:ext>
            </a:extLst>
          </p:cNvPr>
          <p:cNvSpPr txBox="1">
            <a:spLocks noChangeArrowheads="1"/>
          </p:cNvSpPr>
          <p:nvPr/>
        </p:nvSpPr>
        <p:spPr bwMode="auto">
          <a:xfrm>
            <a:off x="0" y="836613"/>
            <a:ext cx="91440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1800">
                <a:solidFill>
                  <a:schemeClr val="accent2"/>
                </a:solidFill>
              </a:rPr>
              <a:t>Iniziale valutazione del paziente: storia e severità della malattia, impatto della DA </a:t>
            </a:r>
          </a:p>
          <a:p>
            <a:pPr algn="ctr" eaLnBrk="1" hangingPunct="1">
              <a:spcBef>
                <a:spcPct val="0"/>
              </a:spcBef>
              <a:buFontTx/>
              <a:buNone/>
            </a:pPr>
            <a:r>
              <a:rPr lang="it-IT" altLang="it-IT" sz="1800">
                <a:solidFill>
                  <a:schemeClr val="accent2"/>
                </a:solidFill>
              </a:rPr>
              <a:t>sulla qualità di vita del paziente e della sua famiglia, fattori scatenanti e </a:t>
            </a:r>
          </a:p>
          <a:p>
            <a:pPr algn="ctr" eaLnBrk="1" hangingPunct="1">
              <a:spcBef>
                <a:spcPct val="0"/>
              </a:spcBef>
              <a:buFontTx/>
              <a:buNone/>
            </a:pPr>
            <a:r>
              <a:rPr lang="it-IT" altLang="it-IT" sz="1800">
                <a:solidFill>
                  <a:schemeClr val="accent2"/>
                </a:solidFill>
              </a:rPr>
              <a:t>disordini associati</a:t>
            </a:r>
          </a:p>
        </p:txBody>
      </p:sp>
      <p:sp>
        <p:nvSpPr>
          <p:cNvPr id="301060" name="Text Box 4">
            <a:extLst>
              <a:ext uri="{FF2B5EF4-FFF2-40B4-BE49-F238E27FC236}">
                <a16:creationId xmlns:a16="http://schemas.microsoft.com/office/drawing/2014/main" id="{C9B1CDFA-03CC-4F7E-9A35-011770C2362E}"/>
              </a:ext>
            </a:extLst>
          </p:cNvPr>
          <p:cNvSpPr txBox="1">
            <a:spLocks noChangeArrowheads="1"/>
          </p:cNvSpPr>
          <p:nvPr/>
        </p:nvSpPr>
        <p:spPr bwMode="auto">
          <a:xfrm>
            <a:off x="792163" y="2287588"/>
            <a:ext cx="2276475" cy="925512"/>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800">
                <a:solidFill>
                  <a:srgbClr val="FF0000"/>
                </a:solidFill>
              </a:rPr>
              <a:t>Controllo dei flares</a:t>
            </a:r>
          </a:p>
          <a:p>
            <a:pPr eaLnBrk="1" hangingPunct="1">
              <a:spcBef>
                <a:spcPct val="0"/>
              </a:spcBef>
            </a:pPr>
            <a:r>
              <a:rPr lang="it-IT" altLang="it-IT" sz="1800"/>
              <a:t> steroidi topici</a:t>
            </a:r>
          </a:p>
          <a:p>
            <a:pPr eaLnBrk="1" hangingPunct="1">
              <a:spcBef>
                <a:spcPct val="0"/>
              </a:spcBef>
            </a:pPr>
            <a:r>
              <a:rPr lang="it-IT" altLang="it-IT" sz="1800"/>
              <a:t> TIMs</a:t>
            </a:r>
          </a:p>
        </p:txBody>
      </p:sp>
      <p:sp>
        <p:nvSpPr>
          <p:cNvPr id="301061" name="Text Box 5">
            <a:extLst>
              <a:ext uri="{FF2B5EF4-FFF2-40B4-BE49-F238E27FC236}">
                <a16:creationId xmlns:a16="http://schemas.microsoft.com/office/drawing/2014/main" id="{847CEFB2-6AC4-4C98-AE73-7BCFC1B9E30B}"/>
              </a:ext>
            </a:extLst>
          </p:cNvPr>
          <p:cNvSpPr txBox="1">
            <a:spLocks noChangeArrowheads="1"/>
          </p:cNvSpPr>
          <p:nvPr/>
        </p:nvSpPr>
        <p:spPr bwMode="auto">
          <a:xfrm>
            <a:off x="323850" y="3716338"/>
            <a:ext cx="5772150" cy="925512"/>
          </a:xfrm>
          <a:prstGeom prst="rect">
            <a:avLst/>
          </a:prstGeom>
          <a:solidFill>
            <a:schemeClr val="accent1"/>
          </a:solidFill>
          <a:ln w="9525">
            <a:solidFill>
              <a:schemeClr val="accent2"/>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800">
                <a:solidFill>
                  <a:srgbClr val="FF0000"/>
                </a:solidFill>
              </a:rPr>
              <a:t>Terapia di mantenimento</a:t>
            </a:r>
          </a:p>
          <a:p>
            <a:pPr eaLnBrk="1" hangingPunct="1">
              <a:spcBef>
                <a:spcPct val="0"/>
              </a:spcBef>
            </a:pPr>
            <a:r>
              <a:rPr lang="it-IT" altLang="it-IT" sz="1800"/>
              <a:t> emollienti</a:t>
            </a:r>
          </a:p>
          <a:p>
            <a:pPr eaLnBrk="1" hangingPunct="1">
              <a:spcBef>
                <a:spcPct val="0"/>
              </a:spcBef>
            </a:pPr>
            <a:r>
              <a:rPr lang="it-IT" altLang="it-IT" sz="1800"/>
              <a:t> applicazione intermittente di steroidi topici o TIMs</a:t>
            </a:r>
          </a:p>
        </p:txBody>
      </p:sp>
      <p:sp>
        <p:nvSpPr>
          <p:cNvPr id="301062" name="Text Box 6">
            <a:extLst>
              <a:ext uri="{FF2B5EF4-FFF2-40B4-BE49-F238E27FC236}">
                <a16:creationId xmlns:a16="http://schemas.microsoft.com/office/drawing/2014/main" id="{9DA3FB0E-8E49-4F29-9884-D24681C13621}"/>
              </a:ext>
            </a:extLst>
          </p:cNvPr>
          <p:cNvSpPr txBox="1">
            <a:spLocks noChangeArrowheads="1"/>
          </p:cNvSpPr>
          <p:nvPr/>
        </p:nvSpPr>
        <p:spPr bwMode="auto">
          <a:xfrm>
            <a:off x="323850" y="5276850"/>
            <a:ext cx="5213350" cy="1474788"/>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800">
                <a:solidFill>
                  <a:srgbClr val="FF0000"/>
                </a:solidFill>
              </a:rPr>
              <a:t>Forme severe e refrattarie</a:t>
            </a:r>
          </a:p>
          <a:p>
            <a:pPr eaLnBrk="1" hangingPunct="1">
              <a:spcBef>
                <a:spcPct val="0"/>
              </a:spcBef>
            </a:pPr>
            <a:r>
              <a:rPr lang="it-IT" altLang="it-IT" sz="1800"/>
              <a:t> fototerapia (UVA1, UVB banda stretta, PUVA)</a:t>
            </a:r>
          </a:p>
          <a:p>
            <a:pPr eaLnBrk="1" hangingPunct="1">
              <a:spcBef>
                <a:spcPct val="0"/>
              </a:spcBef>
            </a:pPr>
            <a:r>
              <a:rPr lang="it-IT" altLang="it-IT" sz="1800"/>
              <a:t> ciclosporina</a:t>
            </a:r>
          </a:p>
          <a:p>
            <a:pPr eaLnBrk="1" hangingPunct="1">
              <a:spcBef>
                <a:spcPct val="0"/>
              </a:spcBef>
            </a:pPr>
            <a:r>
              <a:rPr lang="it-IT" altLang="it-IT" sz="1800"/>
              <a:t> steroidi sistemici</a:t>
            </a:r>
          </a:p>
          <a:p>
            <a:pPr eaLnBrk="1" hangingPunct="1">
              <a:spcBef>
                <a:spcPct val="0"/>
              </a:spcBef>
            </a:pPr>
            <a:r>
              <a:rPr lang="it-IT" altLang="it-IT" sz="1800"/>
              <a:t> azatioprina etc.</a:t>
            </a:r>
          </a:p>
        </p:txBody>
      </p:sp>
      <p:sp>
        <p:nvSpPr>
          <p:cNvPr id="301063" name="Text Box 7">
            <a:extLst>
              <a:ext uri="{FF2B5EF4-FFF2-40B4-BE49-F238E27FC236}">
                <a16:creationId xmlns:a16="http://schemas.microsoft.com/office/drawing/2014/main" id="{97AE4B80-EA78-403D-A070-2E0B9E6F7A32}"/>
              </a:ext>
            </a:extLst>
          </p:cNvPr>
          <p:cNvSpPr txBox="1">
            <a:spLocks noChangeArrowheads="1"/>
          </p:cNvSpPr>
          <p:nvPr/>
        </p:nvSpPr>
        <p:spPr bwMode="auto">
          <a:xfrm>
            <a:off x="6637338" y="2133600"/>
            <a:ext cx="1895475" cy="120015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800">
                <a:solidFill>
                  <a:srgbClr val="FF0000"/>
                </a:solidFill>
              </a:rPr>
              <a:t>Altri trattamenti</a:t>
            </a:r>
          </a:p>
          <a:p>
            <a:pPr eaLnBrk="1" hangingPunct="1">
              <a:spcBef>
                <a:spcPct val="0"/>
              </a:spcBef>
            </a:pPr>
            <a:r>
              <a:rPr lang="it-IT" altLang="it-IT" sz="1800"/>
              <a:t> antiistaminici</a:t>
            </a:r>
          </a:p>
          <a:p>
            <a:pPr eaLnBrk="1" hangingPunct="1">
              <a:spcBef>
                <a:spcPct val="0"/>
              </a:spcBef>
            </a:pPr>
            <a:r>
              <a:rPr lang="it-IT" altLang="it-IT" sz="1800"/>
              <a:t> antibiotici</a:t>
            </a:r>
          </a:p>
          <a:p>
            <a:pPr eaLnBrk="1" hangingPunct="1">
              <a:spcBef>
                <a:spcPct val="0"/>
              </a:spcBef>
            </a:pPr>
            <a:r>
              <a:rPr lang="it-IT" altLang="it-IT" sz="1800"/>
              <a:t> antivirali</a:t>
            </a:r>
          </a:p>
        </p:txBody>
      </p:sp>
      <p:sp>
        <p:nvSpPr>
          <p:cNvPr id="301064" name="Text Box 8">
            <a:extLst>
              <a:ext uri="{FF2B5EF4-FFF2-40B4-BE49-F238E27FC236}">
                <a16:creationId xmlns:a16="http://schemas.microsoft.com/office/drawing/2014/main" id="{2C0D4D62-C163-42C9-A9A2-2652AE6FB66E}"/>
              </a:ext>
            </a:extLst>
          </p:cNvPr>
          <p:cNvSpPr txBox="1">
            <a:spLocks noChangeArrowheads="1"/>
          </p:cNvSpPr>
          <p:nvPr/>
        </p:nvSpPr>
        <p:spPr bwMode="auto">
          <a:xfrm>
            <a:off x="6384925" y="3857625"/>
            <a:ext cx="2660650" cy="65087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800">
                <a:solidFill>
                  <a:srgbClr val="FF0000"/>
                </a:solidFill>
              </a:rPr>
              <a:t>Altri trattamenti</a:t>
            </a:r>
            <a:r>
              <a:rPr lang="it-IT" altLang="it-IT" sz="1800"/>
              <a:t>:</a:t>
            </a:r>
          </a:p>
          <a:p>
            <a:pPr eaLnBrk="1" hangingPunct="1">
              <a:spcBef>
                <a:spcPct val="0"/>
              </a:spcBef>
            </a:pPr>
            <a:r>
              <a:rPr lang="it-IT" altLang="it-IT" sz="1800"/>
              <a:t> supporto psicologico</a:t>
            </a:r>
          </a:p>
        </p:txBody>
      </p:sp>
      <p:sp>
        <p:nvSpPr>
          <p:cNvPr id="301065" name="Rectangle 9">
            <a:extLst>
              <a:ext uri="{FF2B5EF4-FFF2-40B4-BE49-F238E27FC236}">
                <a16:creationId xmlns:a16="http://schemas.microsoft.com/office/drawing/2014/main" id="{F573B8DC-731D-4E96-9769-29C5C3722BD8}"/>
              </a:ext>
            </a:extLst>
          </p:cNvPr>
          <p:cNvSpPr>
            <a:spLocks noChangeArrowheads="1"/>
          </p:cNvSpPr>
          <p:nvPr/>
        </p:nvSpPr>
        <p:spPr bwMode="auto">
          <a:xfrm>
            <a:off x="0" y="765175"/>
            <a:ext cx="9180513" cy="1008063"/>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301066" name="Rectangle 10">
            <a:extLst>
              <a:ext uri="{FF2B5EF4-FFF2-40B4-BE49-F238E27FC236}">
                <a16:creationId xmlns:a16="http://schemas.microsoft.com/office/drawing/2014/main" id="{FE3A7444-ACDF-4981-AE86-7877F2F7DA67}"/>
              </a:ext>
            </a:extLst>
          </p:cNvPr>
          <p:cNvSpPr>
            <a:spLocks noChangeArrowheads="1"/>
          </p:cNvSpPr>
          <p:nvPr/>
        </p:nvSpPr>
        <p:spPr bwMode="auto">
          <a:xfrm>
            <a:off x="755650" y="2133600"/>
            <a:ext cx="2303463"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it-IT" altLang="it-IT" sz="1800" b="0"/>
          </a:p>
        </p:txBody>
      </p:sp>
      <p:sp>
        <p:nvSpPr>
          <p:cNvPr id="301067" name="AutoShape 11">
            <a:extLst>
              <a:ext uri="{FF2B5EF4-FFF2-40B4-BE49-F238E27FC236}">
                <a16:creationId xmlns:a16="http://schemas.microsoft.com/office/drawing/2014/main" id="{5C3C9003-9517-4C96-9A08-44AFBBCAD3A5}"/>
              </a:ext>
            </a:extLst>
          </p:cNvPr>
          <p:cNvSpPr>
            <a:spLocks noChangeArrowheads="1"/>
          </p:cNvSpPr>
          <p:nvPr/>
        </p:nvSpPr>
        <p:spPr bwMode="auto">
          <a:xfrm>
            <a:off x="1692275" y="1844675"/>
            <a:ext cx="431800" cy="360363"/>
          </a:xfrm>
          <a:prstGeom prst="downArrow">
            <a:avLst>
              <a:gd name="adj1" fmla="val 50000"/>
              <a:gd name="adj2" fmla="val 25000"/>
            </a:avLst>
          </a:prstGeom>
          <a:solidFill>
            <a:schemeClr val="accent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301068" name="AutoShape 12">
            <a:extLst>
              <a:ext uri="{FF2B5EF4-FFF2-40B4-BE49-F238E27FC236}">
                <a16:creationId xmlns:a16="http://schemas.microsoft.com/office/drawing/2014/main" id="{8551DF4C-6846-4608-B174-65EBB1E18452}"/>
              </a:ext>
            </a:extLst>
          </p:cNvPr>
          <p:cNvSpPr>
            <a:spLocks noChangeArrowheads="1"/>
          </p:cNvSpPr>
          <p:nvPr/>
        </p:nvSpPr>
        <p:spPr bwMode="auto">
          <a:xfrm>
            <a:off x="1692275" y="3284538"/>
            <a:ext cx="431800" cy="360362"/>
          </a:xfrm>
          <a:prstGeom prst="downArrow">
            <a:avLst>
              <a:gd name="adj1" fmla="val 50000"/>
              <a:gd name="adj2" fmla="val 25000"/>
            </a:avLst>
          </a:prstGeom>
          <a:solidFill>
            <a:schemeClr val="accent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301069" name="AutoShape 13">
            <a:extLst>
              <a:ext uri="{FF2B5EF4-FFF2-40B4-BE49-F238E27FC236}">
                <a16:creationId xmlns:a16="http://schemas.microsoft.com/office/drawing/2014/main" id="{687F62D3-F252-4E4E-8C99-08675DA9C75E}"/>
              </a:ext>
            </a:extLst>
          </p:cNvPr>
          <p:cNvSpPr>
            <a:spLocks noChangeArrowheads="1"/>
          </p:cNvSpPr>
          <p:nvPr/>
        </p:nvSpPr>
        <p:spPr bwMode="auto">
          <a:xfrm>
            <a:off x="1619250" y="4652963"/>
            <a:ext cx="485775" cy="576262"/>
          </a:xfrm>
          <a:prstGeom prst="upDownArrow">
            <a:avLst>
              <a:gd name="adj1" fmla="val 50000"/>
              <a:gd name="adj2" fmla="val 23725"/>
            </a:avLst>
          </a:prstGeom>
          <a:solidFill>
            <a:schemeClr val="accent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Tree>
    <p:extLst>
      <p:ext uri="{BB962C8B-B14F-4D97-AF65-F5344CB8AC3E}">
        <p14:creationId xmlns:p14="http://schemas.microsoft.com/office/powerpoint/2010/main" val="1227199667"/>
      </p:ext>
    </p:extLst>
  </p:cSld>
  <p:clrMapOvr>
    <a:masterClrMapping/>
  </p:clrMapOvr>
  <p:transition spd="slow">
    <p:strips dir="ru"/>
  </p:transition>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a:extLst>
              <a:ext uri="{FF2B5EF4-FFF2-40B4-BE49-F238E27FC236}">
                <a16:creationId xmlns:a16="http://schemas.microsoft.com/office/drawing/2014/main" id="{61AEA79D-6E34-48C8-A72B-6B49061C22EB}"/>
              </a:ext>
            </a:extLst>
          </p:cNvPr>
          <p:cNvSpPr>
            <a:spLocks noChangeArrowheads="1"/>
          </p:cNvSpPr>
          <p:nvPr/>
        </p:nvSpPr>
        <p:spPr bwMode="auto">
          <a:xfrm>
            <a:off x="304800" y="2057400"/>
            <a:ext cx="8305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10000"/>
              </a:lnSpc>
              <a:buFontTx/>
              <a:buNone/>
            </a:pPr>
            <a:r>
              <a:rPr lang="it-IT" altLang="it-IT" sz="3600">
                <a:solidFill>
                  <a:schemeClr val="accent2"/>
                </a:solidFill>
              </a:rPr>
              <a:t>1) Ciclosporina orale</a:t>
            </a:r>
          </a:p>
          <a:p>
            <a:pPr eaLnBrk="1" hangingPunct="1">
              <a:lnSpc>
                <a:spcPct val="110000"/>
              </a:lnSpc>
              <a:buFontTx/>
              <a:buNone/>
            </a:pPr>
            <a:r>
              <a:rPr lang="it-IT" altLang="it-IT" sz="3600">
                <a:solidFill>
                  <a:schemeClr val="accent2"/>
                </a:solidFill>
              </a:rPr>
              <a:t>2) Corticosteroidi topici</a:t>
            </a:r>
          </a:p>
          <a:p>
            <a:pPr eaLnBrk="1" hangingPunct="1">
              <a:lnSpc>
                <a:spcPct val="110000"/>
              </a:lnSpc>
              <a:buFontTx/>
              <a:buNone/>
            </a:pPr>
            <a:r>
              <a:rPr lang="it-IT" altLang="it-IT" sz="3600">
                <a:solidFill>
                  <a:schemeClr val="accent2"/>
                </a:solidFill>
              </a:rPr>
              <a:t>3) Psicoterapia</a:t>
            </a:r>
          </a:p>
          <a:p>
            <a:pPr eaLnBrk="1" hangingPunct="1">
              <a:lnSpc>
                <a:spcPct val="110000"/>
              </a:lnSpc>
              <a:buFontTx/>
              <a:buNone/>
            </a:pPr>
            <a:r>
              <a:rPr lang="it-IT" altLang="it-IT" sz="3600">
                <a:solidFill>
                  <a:schemeClr val="accent2"/>
                </a:solidFill>
              </a:rPr>
              <a:t>4) Raggi UV</a:t>
            </a:r>
          </a:p>
          <a:p>
            <a:pPr eaLnBrk="1" hangingPunct="1">
              <a:lnSpc>
                <a:spcPct val="110000"/>
              </a:lnSpc>
              <a:buFontTx/>
              <a:buNone/>
            </a:pPr>
            <a:r>
              <a:rPr lang="it-IT" altLang="it-IT" sz="3600">
                <a:solidFill>
                  <a:schemeClr val="accent2"/>
                </a:solidFill>
              </a:rPr>
              <a:t>5) </a:t>
            </a:r>
            <a:r>
              <a:rPr lang="en-US" altLang="it-IT" sz="3600">
                <a:solidFill>
                  <a:srgbClr val="FF0000"/>
                </a:solidFill>
              </a:rPr>
              <a:t>Topical Immuno Modulators (TIMs)</a:t>
            </a:r>
            <a:endParaRPr lang="it-IT" altLang="it-IT" sz="2400">
              <a:solidFill>
                <a:srgbClr val="FF0000"/>
              </a:solidFill>
            </a:endParaRPr>
          </a:p>
        </p:txBody>
      </p:sp>
      <p:sp>
        <p:nvSpPr>
          <p:cNvPr id="304131" name="Rectangle 3">
            <a:extLst>
              <a:ext uri="{FF2B5EF4-FFF2-40B4-BE49-F238E27FC236}">
                <a16:creationId xmlns:a16="http://schemas.microsoft.com/office/drawing/2014/main" id="{C739FA3B-B1B1-4D40-A328-E9CE32ED51F9}"/>
              </a:ext>
            </a:extLst>
          </p:cNvPr>
          <p:cNvSpPr>
            <a:spLocks noChangeArrowheads="1"/>
          </p:cNvSpPr>
          <p:nvPr/>
        </p:nvSpPr>
        <p:spPr bwMode="auto">
          <a:xfrm>
            <a:off x="152400" y="152400"/>
            <a:ext cx="8686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3600">
                <a:solidFill>
                  <a:srgbClr val="FF0000"/>
                </a:solidFill>
              </a:rPr>
              <a:t>Tx Dermatite Atopica</a:t>
            </a:r>
            <a:r>
              <a:rPr lang="it-IT" altLang="it-IT" sz="3600">
                <a:solidFill>
                  <a:schemeClr val="hlink"/>
                </a:solidFill>
              </a:rPr>
              <a:t> </a:t>
            </a:r>
            <a:br>
              <a:rPr lang="it-IT" altLang="it-IT" sz="3600">
                <a:solidFill>
                  <a:schemeClr val="hlink"/>
                </a:solidFill>
              </a:rPr>
            </a:br>
            <a:r>
              <a:rPr lang="it-IT" altLang="it-IT" sz="3600">
                <a:solidFill>
                  <a:srgbClr val="FF0000"/>
                </a:solidFill>
              </a:rPr>
              <a:t>EBM Cochrane 2004/2005</a:t>
            </a:r>
            <a:endParaRPr lang="it-IT" altLang="it-IT" sz="3600">
              <a:solidFill>
                <a:schemeClr val="hlink"/>
              </a:solidFill>
            </a:endParaRPr>
          </a:p>
        </p:txBody>
      </p:sp>
      <p:sp>
        <p:nvSpPr>
          <p:cNvPr id="519172" name="AutoShape 4">
            <a:extLst>
              <a:ext uri="{FF2B5EF4-FFF2-40B4-BE49-F238E27FC236}">
                <a16:creationId xmlns:a16="http://schemas.microsoft.com/office/drawing/2014/main" id="{C3B7DD94-DEF6-46FB-970D-6CBD30A67E42}"/>
              </a:ext>
            </a:extLst>
          </p:cNvPr>
          <p:cNvSpPr>
            <a:spLocks noChangeArrowheads="1"/>
          </p:cNvSpPr>
          <p:nvPr/>
        </p:nvSpPr>
        <p:spPr bwMode="auto">
          <a:xfrm>
            <a:off x="6096000" y="1828800"/>
            <a:ext cx="2819400" cy="3124200"/>
          </a:xfrm>
          <a:prstGeom prst="star16">
            <a:avLst>
              <a:gd name="adj" fmla="val 37500"/>
            </a:avLst>
          </a:prstGeom>
          <a:solidFill>
            <a:srgbClr val="FF9933"/>
          </a:solidFill>
          <a:ln w="9525">
            <a:solidFill>
              <a:schemeClr val="tx1"/>
            </a:solidFill>
            <a:miter lim="800000"/>
            <a:headEnd/>
            <a:tailEnd/>
          </a:ln>
          <a:effectLst/>
        </p:spPr>
        <p:txBody>
          <a:bodyPr wrap="none" anchor="ctr"/>
          <a:lstStyle/>
          <a:p>
            <a:pPr algn="ctr">
              <a:defRPr/>
            </a:pPr>
            <a:r>
              <a:rPr lang="it-IT" sz="3200" i="1">
                <a:effectLst>
                  <a:outerShdw blurRad="38100" dist="38100" dir="2700000" algn="tl">
                    <a:srgbClr val="FFFFFF"/>
                  </a:outerShdw>
                </a:effectLst>
                <a:latin typeface="Times New Roman" pitchFamily="18" charset="0"/>
              </a:rPr>
              <a:t>EBM </a:t>
            </a:r>
          </a:p>
          <a:p>
            <a:pPr algn="ctr">
              <a:defRPr/>
            </a:pPr>
            <a:r>
              <a:rPr lang="it-IT" sz="3200" i="1">
                <a:effectLst>
                  <a:outerShdw blurRad="38100" dist="38100" dir="2700000" algn="tl">
                    <a:srgbClr val="FFFFFF"/>
                  </a:outerShdw>
                </a:effectLst>
                <a:latin typeface="Times New Roman" pitchFamily="18" charset="0"/>
              </a:rPr>
              <a:t>Cochrane </a:t>
            </a:r>
          </a:p>
          <a:p>
            <a:pPr algn="ctr">
              <a:defRPr/>
            </a:pPr>
            <a:endParaRPr lang="es-ES_tradnl" sz="1600" i="1">
              <a:effectLst>
                <a:outerShdw blurRad="38100" dist="38100" dir="2700000" algn="tl">
                  <a:srgbClr val="FFFFFF"/>
                </a:outerShdw>
              </a:effectLst>
              <a:latin typeface="Times New Roman" pitchFamily="18" charset="0"/>
            </a:endParaRPr>
          </a:p>
        </p:txBody>
      </p:sp>
    </p:spTree>
    <p:extLst>
      <p:ext uri="{BB962C8B-B14F-4D97-AF65-F5344CB8AC3E}">
        <p14:creationId xmlns:p14="http://schemas.microsoft.com/office/powerpoint/2010/main" val="4200501046"/>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19172"/>
                                        </p:tgtEl>
                                        <p:attrNameLst>
                                          <p:attrName>style.visibility</p:attrName>
                                        </p:attrNameLst>
                                      </p:cBhvr>
                                      <p:to>
                                        <p:strVal val="visible"/>
                                      </p:to>
                                    </p:set>
                                    <p:anim calcmode="lin" valueType="num">
                                      <p:cBhvr additive="base">
                                        <p:cTn id="7" dur="500" fill="hold"/>
                                        <p:tgtEl>
                                          <p:spTgt spid="519172"/>
                                        </p:tgtEl>
                                        <p:attrNameLst>
                                          <p:attrName>ppt_x</p:attrName>
                                        </p:attrNameLst>
                                      </p:cBhvr>
                                      <p:tavLst>
                                        <p:tav tm="0">
                                          <p:val>
                                            <p:strVal val="0-#ppt_w/2"/>
                                          </p:val>
                                        </p:tav>
                                        <p:tav tm="100000">
                                          <p:val>
                                            <p:strVal val="#ppt_x"/>
                                          </p:val>
                                        </p:tav>
                                      </p:tavLst>
                                    </p:anim>
                                    <p:anim calcmode="lin" valueType="num">
                                      <p:cBhvr additive="base">
                                        <p:cTn id="8" dur="500" fill="hold"/>
                                        <p:tgtEl>
                                          <p:spTgt spid="5191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9172" grpId="0" animBg="1" autoUpdateAnimBg="0"/>
    </p:bldLst>
  </p:timing>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a:extLst>
              <a:ext uri="{FF2B5EF4-FFF2-40B4-BE49-F238E27FC236}">
                <a16:creationId xmlns:a16="http://schemas.microsoft.com/office/drawing/2014/main" id="{93F08319-DC47-485D-AD37-8057401F30C9}"/>
              </a:ext>
            </a:extLst>
          </p:cNvPr>
          <p:cNvSpPr>
            <a:spLocks noChangeArrowheads="1"/>
          </p:cNvSpPr>
          <p:nvPr/>
        </p:nvSpPr>
        <p:spPr bwMode="auto">
          <a:xfrm>
            <a:off x="361950" y="1171575"/>
            <a:ext cx="84010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nchorCtr="1"/>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it-IT" sz="3600">
                <a:solidFill>
                  <a:srgbClr val="FF0000"/>
                </a:solidFill>
              </a:rPr>
              <a:t>Trattamento locale  schematico della DA</a:t>
            </a:r>
          </a:p>
        </p:txBody>
      </p:sp>
      <p:sp>
        <p:nvSpPr>
          <p:cNvPr id="305155" name="Rectangle 3">
            <a:extLst>
              <a:ext uri="{FF2B5EF4-FFF2-40B4-BE49-F238E27FC236}">
                <a16:creationId xmlns:a16="http://schemas.microsoft.com/office/drawing/2014/main" id="{2C722198-6063-420F-B041-D4A000D41109}"/>
              </a:ext>
            </a:extLst>
          </p:cNvPr>
          <p:cNvSpPr>
            <a:spLocks noChangeArrowheads="1"/>
          </p:cNvSpPr>
          <p:nvPr/>
        </p:nvSpPr>
        <p:spPr bwMode="auto">
          <a:xfrm>
            <a:off x="0" y="609600"/>
            <a:ext cx="89916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tabLst>
                <a:tab pos="1047750" algn="l"/>
              </a:tabLst>
              <a:defRPr sz="3200">
                <a:solidFill>
                  <a:schemeClr val="tx1"/>
                </a:solidFill>
                <a:latin typeface="Arial" panose="020B0604020202020204" pitchFamily="34" charset="0"/>
              </a:defRPr>
            </a:lvl1pPr>
            <a:lvl2pPr marL="819150" indent="-285750">
              <a:spcBef>
                <a:spcPct val="20000"/>
              </a:spcBef>
              <a:buChar char="–"/>
              <a:tabLst>
                <a:tab pos="1047750" algn="l"/>
              </a:tabLst>
              <a:defRPr sz="2800">
                <a:solidFill>
                  <a:schemeClr val="tx1"/>
                </a:solidFill>
                <a:latin typeface="Arial" panose="020B0604020202020204" pitchFamily="34" charset="0"/>
              </a:defRPr>
            </a:lvl2pPr>
            <a:lvl3pPr marL="1143000" indent="-228600">
              <a:spcBef>
                <a:spcPct val="20000"/>
              </a:spcBef>
              <a:buChar char="•"/>
              <a:tabLst>
                <a:tab pos="1047750" algn="l"/>
              </a:tabLst>
              <a:defRPr sz="2400">
                <a:solidFill>
                  <a:schemeClr val="tx1"/>
                </a:solidFill>
                <a:latin typeface="Arial" panose="020B0604020202020204" pitchFamily="34" charset="0"/>
              </a:defRPr>
            </a:lvl3pPr>
            <a:lvl4pPr marL="1600200" indent="-228600">
              <a:spcBef>
                <a:spcPct val="20000"/>
              </a:spcBef>
              <a:buChar char="–"/>
              <a:tabLst>
                <a:tab pos="1047750" algn="l"/>
              </a:tabLst>
              <a:defRPr sz="2000">
                <a:solidFill>
                  <a:schemeClr val="tx1"/>
                </a:solidFill>
                <a:latin typeface="Arial" panose="020B0604020202020204" pitchFamily="34" charset="0"/>
              </a:defRPr>
            </a:lvl4pPr>
            <a:lvl5pPr marL="2057400" indent="-228600">
              <a:spcBef>
                <a:spcPct val="20000"/>
              </a:spcBef>
              <a:buChar char="»"/>
              <a:tabLst>
                <a:tab pos="104775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104775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104775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104775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1047750" algn="l"/>
              </a:tabLst>
              <a:defRPr sz="2000">
                <a:solidFill>
                  <a:schemeClr val="tx1"/>
                </a:solidFill>
                <a:latin typeface="Arial" panose="020B0604020202020204" pitchFamily="34" charset="0"/>
              </a:defRPr>
            </a:lvl9pPr>
          </a:lstStyle>
          <a:p>
            <a:pPr eaLnBrk="1" hangingPunct="1">
              <a:lnSpc>
                <a:spcPct val="90000"/>
              </a:lnSpc>
              <a:spcAft>
                <a:spcPct val="50000"/>
              </a:spcAft>
              <a:buClr>
                <a:srgbClr val="EEE302"/>
              </a:buClr>
              <a:buSzPct val="160000"/>
            </a:pPr>
            <a:endParaRPr lang="en-US" altLang="it-IT" sz="2400">
              <a:solidFill>
                <a:schemeClr val="bg1"/>
              </a:solidFill>
            </a:endParaRPr>
          </a:p>
          <a:p>
            <a:pPr eaLnBrk="1" hangingPunct="1">
              <a:lnSpc>
                <a:spcPct val="90000"/>
              </a:lnSpc>
              <a:spcAft>
                <a:spcPct val="50000"/>
              </a:spcAft>
              <a:buClr>
                <a:srgbClr val="EEE302"/>
              </a:buClr>
              <a:buSzPct val="160000"/>
            </a:pPr>
            <a:endParaRPr lang="en-US" altLang="it-IT" sz="2400">
              <a:solidFill>
                <a:schemeClr val="bg1"/>
              </a:solidFill>
            </a:endParaRPr>
          </a:p>
          <a:p>
            <a:pPr eaLnBrk="1" hangingPunct="1">
              <a:lnSpc>
                <a:spcPct val="90000"/>
              </a:lnSpc>
              <a:spcAft>
                <a:spcPct val="50000"/>
              </a:spcAft>
              <a:buClr>
                <a:srgbClr val="EEE302"/>
              </a:buClr>
              <a:buSzPct val="160000"/>
            </a:pPr>
            <a:r>
              <a:rPr lang="en-US" altLang="it-IT" sz="2400">
                <a:solidFill>
                  <a:schemeClr val="accent2"/>
                </a:solidFill>
              </a:rPr>
              <a:t>emollienti</a:t>
            </a:r>
          </a:p>
          <a:p>
            <a:pPr eaLnBrk="1" hangingPunct="1">
              <a:lnSpc>
                <a:spcPct val="90000"/>
              </a:lnSpc>
              <a:spcAft>
                <a:spcPct val="50000"/>
              </a:spcAft>
              <a:buClr>
                <a:srgbClr val="EEE302"/>
              </a:buClr>
              <a:buSzPct val="160000"/>
            </a:pPr>
            <a:r>
              <a:rPr lang="en-US" altLang="it-IT" sz="2400">
                <a:solidFill>
                  <a:schemeClr val="accent2"/>
                </a:solidFill>
              </a:rPr>
              <a:t>anti-infiammatori non-steroidei</a:t>
            </a:r>
          </a:p>
          <a:p>
            <a:pPr eaLnBrk="1" hangingPunct="1">
              <a:lnSpc>
                <a:spcPct val="90000"/>
              </a:lnSpc>
              <a:spcAft>
                <a:spcPct val="50000"/>
              </a:spcAft>
              <a:buClr>
                <a:srgbClr val="EEE302"/>
              </a:buClr>
              <a:buSzPct val="160000"/>
            </a:pPr>
            <a:r>
              <a:rPr lang="en-US" altLang="it-IT" sz="2400">
                <a:solidFill>
                  <a:schemeClr val="accent2"/>
                </a:solidFill>
              </a:rPr>
              <a:t>corticosteroidi topici</a:t>
            </a:r>
            <a:endParaRPr lang="en-US" altLang="it-IT" sz="2000">
              <a:solidFill>
                <a:schemeClr val="accent2"/>
              </a:solidFill>
            </a:endParaRPr>
          </a:p>
          <a:p>
            <a:pPr eaLnBrk="1" hangingPunct="1">
              <a:lnSpc>
                <a:spcPct val="90000"/>
              </a:lnSpc>
              <a:spcAft>
                <a:spcPct val="50000"/>
              </a:spcAft>
              <a:buClr>
                <a:srgbClr val="EEE302"/>
              </a:buClr>
              <a:buSzPct val="160000"/>
            </a:pPr>
            <a:r>
              <a:rPr lang="en-US" altLang="it-IT" sz="2400">
                <a:solidFill>
                  <a:schemeClr val="accent2"/>
                </a:solidFill>
              </a:rPr>
              <a:t>TIMs o inibitori della calcineurina topici</a:t>
            </a:r>
            <a:r>
              <a:rPr lang="en-US" altLang="it-IT" sz="2000">
                <a:solidFill>
                  <a:schemeClr val="accent2"/>
                </a:solidFill>
              </a:rPr>
              <a:t> (</a:t>
            </a:r>
            <a:r>
              <a:rPr lang="en-US" altLang="it-IT" sz="2000" i="1">
                <a:solidFill>
                  <a:schemeClr val="accent2"/>
                </a:solidFill>
              </a:rPr>
              <a:t>tacrolimus</a:t>
            </a:r>
            <a:r>
              <a:rPr lang="en-US" altLang="it-IT" sz="2000">
                <a:solidFill>
                  <a:schemeClr val="accent2"/>
                </a:solidFill>
              </a:rPr>
              <a:t>, </a:t>
            </a:r>
            <a:r>
              <a:rPr lang="en-US" altLang="it-IT" sz="2000" i="1">
                <a:solidFill>
                  <a:schemeClr val="accent2"/>
                </a:solidFill>
              </a:rPr>
              <a:t>pimecrolimus</a:t>
            </a:r>
            <a:r>
              <a:rPr lang="en-US" altLang="it-IT" sz="2000">
                <a:solidFill>
                  <a:schemeClr val="accent2"/>
                </a:solidFill>
              </a:rPr>
              <a:t>) </a:t>
            </a:r>
          </a:p>
          <a:p>
            <a:pPr eaLnBrk="1" hangingPunct="1">
              <a:lnSpc>
                <a:spcPct val="90000"/>
              </a:lnSpc>
              <a:buClr>
                <a:srgbClr val="EEE302"/>
              </a:buClr>
              <a:buSzPct val="160000"/>
            </a:pPr>
            <a:r>
              <a:rPr lang="en-US" altLang="it-IT" sz="2400">
                <a:solidFill>
                  <a:schemeClr val="accent2"/>
                </a:solidFill>
              </a:rPr>
              <a:t>trattamento anti-infettivo</a:t>
            </a:r>
            <a:r>
              <a:rPr lang="en-US" altLang="it-IT" sz="2000">
                <a:solidFill>
                  <a:schemeClr val="accent2"/>
                </a:solidFill>
              </a:rPr>
              <a:t>:</a:t>
            </a:r>
          </a:p>
          <a:p>
            <a:pPr lvl="1" eaLnBrk="1" hangingPunct="1">
              <a:lnSpc>
                <a:spcPct val="90000"/>
              </a:lnSpc>
              <a:buClr>
                <a:srgbClr val="EEE302"/>
              </a:buClr>
              <a:buSzPct val="160000"/>
              <a:buFontTx/>
              <a:buNone/>
            </a:pPr>
            <a:r>
              <a:rPr lang="en-US" altLang="it-IT" sz="2000" i="1">
                <a:solidFill>
                  <a:schemeClr val="accent2"/>
                </a:solidFill>
              </a:rPr>
              <a:t>-  mupirocina</a:t>
            </a:r>
            <a:r>
              <a:rPr lang="en-US" altLang="it-IT" sz="2000">
                <a:solidFill>
                  <a:schemeClr val="accent2"/>
                </a:solidFill>
              </a:rPr>
              <a:t> o </a:t>
            </a:r>
            <a:r>
              <a:rPr lang="en-US" altLang="it-IT" sz="2000" i="1">
                <a:solidFill>
                  <a:schemeClr val="accent2"/>
                </a:solidFill>
              </a:rPr>
              <a:t>acido fusidico</a:t>
            </a:r>
            <a:r>
              <a:rPr lang="en-US" altLang="it-IT" sz="2000">
                <a:solidFill>
                  <a:schemeClr val="accent2"/>
                </a:solidFill>
              </a:rPr>
              <a:t> topici </a:t>
            </a:r>
          </a:p>
          <a:p>
            <a:pPr lvl="1" eaLnBrk="1" hangingPunct="1">
              <a:lnSpc>
                <a:spcPct val="90000"/>
              </a:lnSpc>
              <a:buClr>
                <a:srgbClr val="EEE302"/>
              </a:buClr>
              <a:buSzPct val="160000"/>
              <a:buFontTx/>
              <a:buNone/>
            </a:pPr>
            <a:r>
              <a:rPr lang="en-US" altLang="it-IT" sz="2000" i="1">
                <a:solidFill>
                  <a:schemeClr val="accent2"/>
                </a:solidFill>
              </a:rPr>
              <a:t>-  antivirali</a:t>
            </a:r>
            <a:endParaRPr lang="en-US" altLang="it-IT" sz="2000">
              <a:solidFill>
                <a:schemeClr val="accent2"/>
              </a:solidFill>
            </a:endParaRPr>
          </a:p>
          <a:p>
            <a:pPr lvl="1" eaLnBrk="1" hangingPunct="1">
              <a:lnSpc>
                <a:spcPct val="90000"/>
              </a:lnSpc>
              <a:buClr>
                <a:srgbClr val="EEE302"/>
              </a:buClr>
              <a:buSzPct val="160000"/>
              <a:buFontTx/>
              <a:buNone/>
            </a:pPr>
            <a:r>
              <a:rPr lang="en-US" altLang="it-IT" sz="2000" i="1">
                <a:solidFill>
                  <a:schemeClr val="accent2"/>
                </a:solidFill>
              </a:rPr>
              <a:t>-  antifungini</a:t>
            </a:r>
            <a:endParaRPr lang="en-US" altLang="it-IT" sz="2000">
              <a:solidFill>
                <a:schemeClr val="accent2"/>
              </a:solidFill>
            </a:endParaRPr>
          </a:p>
          <a:p>
            <a:pPr eaLnBrk="1" hangingPunct="1">
              <a:lnSpc>
                <a:spcPct val="90000"/>
              </a:lnSpc>
              <a:buClr>
                <a:srgbClr val="EEE302"/>
              </a:buClr>
              <a:buSzPct val="160000"/>
              <a:buFontTx/>
              <a:buNone/>
            </a:pPr>
            <a:endParaRPr lang="en-US" altLang="it-IT" sz="2400">
              <a:solidFill>
                <a:schemeClr val="accent2"/>
              </a:solidFill>
            </a:endParaRPr>
          </a:p>
        </p:txBody>
      </p:sp>
    </p:spTree>
    <p:extLst>
      <p:ext uri="{BB962C8B-B14F-4D97-AF65-F5344CB8AC3E}">
        <p14:creationId xmlns:p14="http://schemas.microsoft.com/office/powerpoint/2010/main" val="3424267808"/>
      </p:ext>
    </p:extLst>
  </p:cSld>
  <p:clrMapOvr>
    <a:masterClrMapping/>
  </p:clrMapOvr>
  <p:transition spd="slow">
    <p:strips dir="ru"/>
  </p:transition>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a:extLst>
              <a:ext uri="{FF2B5EF4-FFF2-40B4-BE49-F238E27FC236}">
                <a16:creationId xmlns:a16="http://schemas.microsoft.com/office/drawing/2014/main" id="{D832C42A-09CE-4644-A2CF-123A94103B49}"/>
              </a:ext>
            </a:extLst>
          </p:cNvPr>
          <p:cNvSpPr>
            <a:spLocks noChangeArrowheads="1"/>
          </p:cNvSpPr>
          <p:nvPr/>
        </p:nvSpPr>
        <p:spPr bwMode="auto">
          <a:xfrm>
            <a:off x="4724400" y="2438400"/>
            <a:ext cx="4191000" cy="685800"/>
          </a:xfrm>
          <a:prstGeom prst="rect">
            <a:avLst/>
          </a:prstGeom>
          <a:solidFill>
            <a:srgbClr val="00FF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it-IT" sz="2400">
                <a:solidFill>
                  <a:schemeClr val="bg2"/>
                </a:solidFill>
                <a:latin typeface="Times New Roman" panose="02020603050405020304" pitchFamily="18" charset="0"/>
              </a:rPr>
              <a:t>fototerapia</a:t>
            </a:r>
            <a:endParaRPr lang="en-GB" altLang="it-IT" sz="2400" b="0">
              <a:solidFill>
                <a:schemeClr val="bg1"/>
              </a:solidFill>
              <a:latin typeface="Times New Roman" panose="02020603050405020304" pitchFamily="18" charset="0"/>
            </a:endParaRPr>
          </a:p>
        </p:txBody>
      </p:sp>
      <p:sp>
        <p:nvSpPr>
          <p:cNvPr id="306179" name="AutoShape 3">
            <a:extLst>
              <a:ext uri="{FF2B5EF4-FFF2-40B4-BE49-F238E27FC236}">
                <a16:creationId xmlns:a16="http://schemas.microsoft.com/office/drawing/2014/main" id="{924158CA-BB8F-43E5-9990-94929501A09A}"/>
              </a:ext>
            </a:extLst>
          </p:cNvPr>
          <p:cNvSpPr>
            <a:spLocks noChangeArrowheads="1"/>
          </p:cNvSpPr>
          <p:nvPr/>
        </p:nvSpPr>
        <p:spPr bwMode="auto">
          <a:xfrm flipH="1">
            <a:off x="3352800" y="2514600"/>
            <a:ext cx="5562600" cy="2819400"/>
          </a:xfrm>
          <a:prstGeom prst="rtTriangle">
            <a:avLst/>
          </a:prstGeom>
          <a:gradFill rotWithShape="0">
            <a:gsLst>
              <a:gs pos="0">
                <a:srgbClr val="FF0000"/>
              </a:gs>
              <a:gs pos="100000">
                <a:srgbClr val="FF9900"/>
              </a:gs>
            </a:gsLst>
            <a:lin ang="540000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GB" altLang="it-IT" sz="2400" b="0">
              <a:latin typeface="Times New Roman" panose="02020603050405020304" pitchFamily="18" charset="0"/>
            </a:endParaRPr>
          </a:p>
        </p:txBody>
      </p:sp>
      <p:sp>
        <p:nvSpPr>
          <p:cNvPr id="306180" name="Rectangle 4">
            <a:extLst>
              <a:ext uri="{FF2B5EF4-FFF2-40B4-BE49-F238E27FC236}">
                <a16:creationId xmlns:a16="http://schemas.microsoft.com/office/drawing/2014/main" id="{6626C8AC-5CC7-44DB-9CCF-1E2101728C67}"/>
              </a:ext>
            </a:extLst>
          </p:cNvPr>
          <p:cNvSpPr>
            <a:spLocks noGrp="1" noChangeArrowheads="1"/>
          </p:cNvSpPr>
          <p:nvPr>
            <p:ph type="ctrTitle"/>
          </p:nvPr>
        </p:nvSpPr>
        <p:spPr>
          <a:xfrm>
            <a:off x="687388" y="188913"/>
            <a:ext cx="7772400" cy="457200"/>
          </a:xfrm>
        </p:spPr>
        <p:txBody>
          <a:bodyPr/>
          <a:lstStyle/>
          <a:p>
            <a:pPr eaLnBrk="1" hangingPunct="1"/>
            <a:r>
              <a:rPr lang="it-IT" altLang="it-IT" sz="3600" b="1">
                <a:solidFill>
                  <a:srgbClr val="FF0000"/>
                </a:solidFill>
              </a:rPr>
              <a:t>DA: schemi terapeutici classici</a:t>
            </a:r>
          </a:p>
        </p:txBody>
      </p:sp>
      <p:sp>
        <p:nvSpPr>
          <p:cNvPr id="306181" name="Rectangle 5">
            <a:extLst>
              <a:ext uri="{FF2B5EF4-FFF2-40B4-BE49-F238E27FC236}">
                <a16:creationId xmlns:a16="http://schemas.microsoft.com/office/drawing/2014/main" id="{72B7F62B-9EA4-4049-A3C0-2BA418839B47}"/>
              </a:ext>
            </a:extLst>
          </p:cNvPr>
          <p:cNvSpPr>
            <a:spLocks noGrp="1" noChangeArrowheads="1"/>
          </p:cNvSpPr>
          <p:nvPr>
            <p:ph type="subTitle" idx="1"/>
          </p:nvPr>
        </p:nvSpPr>
        <p:spPr>
          <a:xfrm>
            <a:off x="457200" y="6172200"/>
            <a:ext cx="1981200" cy="457200"/>
          </a:xfrm>
        </p:spPr>
        <p:txBody>
          <a:bodyPr/>
          <a:lstStyle/>
          <a:p>
            <a:pPr eaLnBrk="1" hangingPunct="1"/>
            <a:r>
              <a:rPr lang="it-IT" altLang="it-IT" sz="2400" b="1">
                <a:solidFill>
                  <a:schemeClr val="accent2"/>
                </a:solidFill>
              </a:rPr>
              <a:t>remissione</a:t>
            </a:r>
          </a:p>
        </p:txBody>
      </p:sp>
      <p:sp>
        <p:nvSpPr>
          <p:cNvPr id="306182" name="Rectangle 6">
            <a:extLst>
              <a:ext uri="{FF2B5EF4-FFF2-40B4-BE49-F238E27FC236}">
                <a16:creationId xmlns:a16="http://schemas.microsoft.com/office/drawing/2014/main" id="{AE13B25F-7B51-447C-A1AA-B8AD9A85D620}"/>
              </a:ext>
            </a:extLst>
          </p:cNvPr>
          <p:cNvSpPr>
            <a:spLocks noChangeArrowheads="1"/>
          </p:cNvSpPr>
          <p:nvPr/>
        </p:nvSpPr>
        <p:spPr bwMode="auto">
          <a:xfrm>
            <a:off x="2819400" y="6172200"/>
            <a:ext cx="1676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it-IT" altLang="it-IT" sz="2400">
                <a:solidFill>
                  <a:schemeClr val="accent2"/>
                </a:solidFill>
              </a:rPr>
              <a:t>lieve</a:t>
            </a:r>
          </a:p>
        </p:txBody>
      </p:sp>
      <p:sp>
        <p:nvSpPr>
          <p:cNvPr id="306183" name="Rectangle 7">
            <a:extLst>
              <a:ext uri="{FF2B5EF4-FFF2-40B4-BE49-F238E27FC236}">
                <a16:creationId xmlns:a16="http://schemas.microsoft.com/office/drawing/2014/main" id="{3003C665-4378-4132-B4F4-378CB1314A68}"/>
              </a:ext>
            </a:extLst>
          </p:cNvPr>
          <p:cNvSpPr>
            <a:spLocks noChangeArrowheads="1"/>
          </p:cNvSpPr>
          <p:nvPr/>
        </p:nvSpPr>
        <p:spPr bwMode="auto">
          <a:xfrm>
            <a:off x="4953000" y="6172200"/>
            <a:ext cx="1676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it-IT" altLang="it-IT" sz="2400">
                <a:solidFill>
                  <a:schemeClr val="accent2"/>
                </a:solidFill>
              </a:rPr>
              <a:t>moderata</a:t>
            </a:r>
          </a:p>
        </p:txBody>
      </p:sp>
      <p:sp>
        <p:nvSpPr>
          <p:cNvPr id="306184" name="Rectangle 8">
            <a:extLst>
              <a:ext uri="{FF2B5EF4-FFF2-40B4-BE49-F238E27FC236}">
                <a16:creationId xmlns:a16="http://schemas.microsoft.com/office/drawing/2014/main" id="{97A3B5F0-45DC-4707-95E1-09657C2D0DDD}"/>
              </a:ext>
            </a:extLst>
          </p:cNvPr>
          <p:cNvSpPr>
            <a:spLocks noChangeArrowheads="1"/>
          </p:cNvSpPr>
          <p:nvPr/>
        </p:nvSpPr>
        <p:spPr bwMode="auto">
          <a:xfrm>
            <a:off x="7086600" y="6172200"/>
            <a:ext cx="1676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it-IT" altLang="it-IT" sz="2400">
                <a:solidFill>
                  <a:schemeClr val="accent2"/>
                </a:solidFill>
              </a:rPr>
              <a:t>grave</a:t>
            </a:r>
          </a:p>
        </p:txBody>
      </p:sp>
      <p:sp>
        <p:nvSpPr>
          <p:cNvPr id="306185" name="Rectangle 9">
            <a:extLst>
              <a:ext uri="{FF2B5EF4-FFF2-40B4-BE49-F238E27FC236}">
                <a16:creationId xmlns:a16="http://schemas.microsoft.com/office/drawing/2014/main" id="{3B8B3A0B-A8B4-4C43-A305-BEF19A76F669}"/>
              </a:ext>
            </a:extLst>
          </p:cNvPr>
          <p:cNvSpPr>
            <a:spLocks noChangeArrowheads="1"/>
          </p:cNvSpPr>
          <p:nvPr/>
        </p:nvSpPr>
        <p:spPr bwMode="auto">
          <a:xfrm>
            <a:off x="4648200" y="4648200"/>
            <a:ext cx="4267200" cy="685800"/>
          </a:xfrm>
          <a:prstGeom prst="rect">
            <a:avLst/>
          </a:prstGeom>
          <a:solidFill>
            <a:srgbClr val="6699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70000"/>
              </a:lnSpc>
              <a:spcBef>
                <a:spcPct val="0"/>
              </a:spcBef>
              <a:buFontTx/>
              <a:buNone/>
            </a:pPr>
            <a:r>
              <a:rPr lang="en-GB" altLang="it-IT" sz="2400" b="0">
                <a:latin typeface="Times New Roman" panose="02020603050405020304" pitchFamily="18" charset="0"/>
              </a:rPr>
              <a:t>antistaminici e/o sedativi</a:t>
            </a:r>
          </a:p>
        </p:txBody>
      </p:sp>
      <p:sp>
        <p:nvSpPr>
          <p:cNvPr id="306186" name="Rectangle 10">
            <a:extLst>
              <a:ext uri="{FF2B5EF4-FFF2-40B4-BE49-F238E27FC236}">
                <a16:creationId xmlns:a16="http://schemas.microsoft.com/office/drawing/2014/main" id="{04F0CDF8-B6EE-40F0-82D2-53E9598AE5CA}"/>
              </a:ext>
            </a:extLst>
          </p:cNvPr>
          <p:cNvSpPr>
            <a:spLocks noChangeArrowheads="1"/>
          </p:cNvSpPr>
          <p:nvPr/>
        </p:nvSpPr>
        <p:spPr bwMode="auto">
          <a:xfrm>
            <a:off x="6858000" y="1676400"/>
            <a:ext cx="2057400" cy="685800"/>
          </a:xfrm>
          <a:prstGeom prst="rect">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it-IT" sz="2400">
                <a:latin typeface="Times New Roman" panose="02020603050405020304" pitchFamily="18" charset="0"/>
              </a:rPr>
              <a:t>ciclosporina</a:t>
            </a:r>
            <a:endParaRPr lang="en-GB" altLang="it-IT" sz="2400" b="0">
              <a:latin typeface="Times New Roman" panose="02020603050405020304" pitchFamily="18" charset="0"/>
            </a:endParaRPr>
          </a:p>
        </p:txBody>
      </p:sp>
      <p:sp>
        <p:nvSpPr>
          <p:cNvPr id="306187" name="Rectangle 11">
            <a:extLst>
              <a:ext uri="{FF2B5EF4-FFF2-40B4-BE49-F238E27FC236}">
                <a16:creationId xmlns:a16="http://schemas.microsoft.com/office/drawing/2014/main" id="{ED2ED24C-A76D-4CE6-BA6D-E7EC44ADECB9}"/>
              </a:ext>
            </a:extLst>
          </p:cNvPr>
          <p:cNvSpPr>
            <a:spLocks noChangeArrowheads="1"/>
          </p:cNvSpPr>
          <p:nvPr/>
        </p:nvSpPr>
        <p:spPr bwMode="auto">
          <a:xfrm>
            <a:off x="7772400" y="914400"/>
            <a:ext cx="1143000" cy="685800"/>
          </a:xfrm>
          <a:prstGeom prst="rect">
            <a:avLst/>
          </a:prstGeom>
          <a:solidFill>
            <a:srgbClr val="996633"/>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it-IT" sz="2400" b="0">
                <a:latin typeface="Times New Roman" panose="02020603050405020304" pitchFamily="18" charset="0"/>
              </a:rPr>
              <a:t>cts </a:t>
            </a:r>
            <a:r>
              <a:rPr lang="en-GB" altLang="it-IT" sz="1800">
                <a:latin typeface="Times New Roman" panose="02020603050405020304" pitchFamily="18" charset="0"/>
              </a:rPr>
              <a:t>orali</a:t>
            </a:r>
            <a:endParaRPr lang="en-GB" altLang="it-IT" sz="2400" b="0">
              <a:latin typeface="Times New Roman" panose="02020603050405020304" pitchFamily="18" charset="0"/>
            </a:endParaRPr>
          </a:p>
        </p:txBody>
      </p:sp>
      <p:sp>
        <p:nvSpPr>
          <p:cNvPr id="306188" name="Rectangle 12">
            <a:extLst>
              <a:ext uri="{FF2B5EF4-FFF2-40B4-BE49-F238E27FC236}">
                <a16:creationId xmlns:a16="http://schemas.microsoft.com/office/drawing/2014/main" id="{70E967F6-407D-4D2D-85F2-CDED1C9F2E57}"/>
              </a:ext>
            </a:extLst>
          </p:cNvPr>
          <p:cNvSpPr>
            <a:spLocks noChangeArrowheads="1"/>
          </p:cNvSpPr>
          <p:nvPr/>
        </p:nvSpPr>
        <p:spPr bwMode="auto">
          <a:xfrm>
            <a:off x="8305800" y="152400"/>
            <a:ext cx="609600" cy="685800"/>
          </a:xfrm>
          <a:prstGeom prst="rect">
            <a:avLst/>
          </a:prstGeom>
          <a:solidFill>
            <a:schemeClr val="bg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it-IT" sz="2400" b="0">
                <a:latin typeface="Times New Roman" panose="02020603050405020304" pitchFamily="18" charset="0"/>
              </a:rPr>
              <a:t>X</a:t>
            </a:r>
          </a:p>
        </p:txBody>
      </p:sp>
      <p:sp>
        <p:nvSpPr>
          <p:cNvPr id="471053" name="Text Box 13">
            <a:extLst>
              <a:ext uri="{FF2B5EF4-FFF2-40B4-BE49-F238E27FC236}">
                <a16:creationId xmlns:a16="http://schemas.microsoft.com/office/drawing/2014/main" id="{8C4744B7-E284-402B-920D-3B9F5A19B35C}"/>
              </a:ext>
            </a:extLst>
          </p:cNvPr>
          <p:cNvSpPr txBox="1">
            <a:spLocks noChangeArrowheads="1"/>
          </p:cNvSpPr>
          <p:nvPr/>
        </p:nvSpPr>
        <p:spPr bwMode="auto">
          <a:xfrm>
            <a:off x="5791200" y="3886200"/>
            <a:ext cx="3105150" cy="641350"/>
          </a:xfrm>
          <a:prstGeom prst="rect">
            <a:avLst/>
          </a:prstGeom>
          <a:noFill/>
          <a:ln w="9525">
            <a:noFill/>
            <a:miter lim="800000"/>
            <a:headEnd/>
            <a:tailEnd/>
          </a:ln>
          <a:effectLst/>
        </p:spPr>
        <p:txBody>
          <a:bodyPr wrap="none">
            <a:spAutoFit/>
          </a:bodyPr>
          <a:lstStyle/>
          <a:p>
            <a:pPr>
              <a:defRPr/>
            </a:pPr>
            <a:r>
              <a:rPr lang="en-GB" sz="3600" b="0">
                <a:effectLst>
                  <a:outerShdw blurRad="38100" dist="38100" dir="2700000" algn="tl">
                    <a:srgbClr val="C0C0C0"/>
                  </a:outerShdw>
                </a:effectLst>
                <a:latin typeface="Times New Roman" pitchFamily="18" charset="0"/>
              </a:rPr>
              <a:t>dermocorticoidi</a:t>
            </a:r>
          </a:p>
        </p:txBody>
      </p:sp>
      <p:sp>
        <p:nvSpPr>
          <p:cNvPr id="306190" name="AutoShape 14">
            <a:extLst>
              <a:ext uri="{FF2B5EF4-FFF2-40B4-BE49-F238E27FC236}">
                <a16:creationId xmlns:a16="http://schemas.microsoft.com/office/drawing/2014/main" id="{1286646E-6C19-4C60-A9EA-4B92446B4199}"/>
              </a:ext>
            </a:extLst>
          </p:cNvPr>
          <p:cNvSpPr>
            <a:spLocks noChangeArrowheads="1"/>
          </p:cNvSpPr>
          <p:nvPr/>
        </p:nvSpPr>
        <p:spPr bwMode="auto">
          <a:xfrm>
            <a:off x="611188" y="4868863"/>
            <a:ext cx="8229600" cy="1295400"/>
          </a:xfrm>
          <a:prstGeom prst="rtTriangle">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GB" altLang="it-IT" sz="2400" b="0">
              <a:solidFill>
                <a:schemeClr val="bg2"/>
              </a:solidFill>
              <a:latin typeface="Times New Roman" panose="02020603050405020304" pitchFamily="18" charset="0"/>
            </a:endParaRPr>
          </a:p>
        </p:txBody>
      </p:sp>
      <p:sp>
        <p:nvSpPr>
          <p:cNvPr id="306191" name="AutoShape 15">
            <a:extLst>
              <a:ext uri="{FF2B5EF4-FFF2-40B4-BE49-F238E27FC236}">
                <a16:creationId xmlns:a16="http://schemas.microsoft.com/office/drawing/2014/main" id="{0224A831-7E8A-4B38-A341-87F665D00EDE}"/>
              </a:ext>
            </a:extLst>
          </p:cNvPr>
          <p:cNvSpPr>
            <a:spLocks noChangeArrowheads="1"/>
          </p:cNvSpPr>
          <p:nvPr/>
        </p:nvSpPr>
        <p:spPr bwMode="auto">
          <a:xfrm>
            <a:off x="76200" y="685800"/>
            <a:ext cx="685800" cy="5486400"/>
          </a:xfrm>
          <a:prstGeom prst="upArrow">
            <a:avLst>
              <a:gd name="adj1" fmla="val 47222"/>
              <a:gd name="adj2" fmla="val 225926"/>
            </a:avLst>
          </a:prstGeom>
          <a:noFill/>
          <a:ln w="2857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306192" name="Text Box 16">
            <a:extLst>
              <a:ext uri="{FF2B5EF4-FFF2-40B4-BE49-F238E27FC236}">
                <a16:creationId xmlns:a16="http://schemas.microsoft.com/office/drawing/2014/main" id="{F62364EE-3C80-4138-B8FE-AF32797C219E}"/>
              </a:ext>
            </a:extLst>
          </p:cNvPr>
          <p:cNvSpPr txBox="1">
            <a:spLocks noChangeArrowheads="1"/>
          </p:cNvSpPr>
          <p:nvPr/>
        </p:nvSpPr>
        <p:spPr bwMode="auto">
          <a:xfrm>
            <a:off x="17463" y="152400"/>
            <a:ext cx="1114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_tradnl" altLang="it-IT" sz="2400">
                <a:solidFill>
                  <a:schemeClr val="bg1"/>
                </a:solidFill>
                <a:latin typeface="Times New Roman" panose="02020603050405020304" pitchFamily="18" charset="0"/>
              </a:rPr>
              <a:t>gravità</a:t>
            </a:r>
          </a:p>
        </p:txBody>
      </p:sp>
      <p:sp>
        <p:nvSpPr>
          <p:cNvPr id="306193" name="Text Box 17">
            <a:extLst>
              <a:ext uri="{FF2B5EF4-FFF2-40B4-BE49-F238E27FC236}">
                <a16:creationId xmlns:a16="http://schemas.microsoft.com/office/drawing/2014/main" id="{B36C722B-F0CD-40FF-9143-1715587584BC}"/>
              </a:ext>
            </a:extLst>
          </p:cNvPr>
          <p:cNvSpPr txBox="1">
            <a:spLocks noChangeArrowheads="1"/>
          </p:cNvSpPr>
          <p:nvPr/>
        </p:nvSpPr>
        <p:spPr bwMode="auto">
          <a:xfrm>
            <a:off x="2484438" y="5300663"/>
            <a:ext cx="4175125" cy="466725"/>
          </a:xfrm>
          <a:prstGeom prst="rect">
            <a:avLst/>
          </a:prstGeom>
          <a:solidFill>
            <a:srgbClr val="33CCFF"/>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2400" b="0">
                <a:latin typeface="Times New Roman" panose="02020603050405020304" pitchFamily="18" charset="0"/>
              </a:rPr>
              <a:t>anti-infiammatori non-steroidei</a:t>
            </a:r>
          </a:p>
        </p:txBody>
      </p:sp>
      <p:sp>
        <p:nvSpPr>
          <p:cNvPr id="306195" name="Text Box 19">
            <a:extLst>
              <a:ext uri="{FF2B5EF4-FFF2-40B4-BE49-F238E27FC236}">
                <a16:creationId xmlns:a16="http://schemas.microsoft.com/office/drawing/2014/main" id="{D9817C04-E296-45EF-979F-72FB596F27CD}"/>
              </a:ext>
            </a:extLst>
          </p:cNvPr>
          <p:cNvSpPr txBox="1">
            <a:spLocks noChangeArrowheads="1"/>
          </p:cNvSpPr>
          <p:nvPr/>
        </p:nvSpPr>
        <p:spPr bwMode="auto">
          <a:xfrm>
            <a:off x="1725613" y="5711825"/>
            <a:ext cx="14160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2400" b="0" dirty="0">
                <a:latin typeface="Times New Roman" panose="02020603050405020304" pitchFamily="18" charset="0"/>
              </a:rPr>
              <a:t>emollienti</a:t>
            </a:r>
          </a:p>
        </p:txBody>
      </p:sp>
    </p:spTree>
    <p:extLst>
      <p:ext uri="{BB962C8B-B14F-4D97-AF65-F5344CB8AC3E}">
        <p14:creationId xmlns:p14="http://schemas.microsoft.com/office/powerpoint/2010/main" val="2034063644"/>
      </p:ext>
    </p:extLst>
  </p:cSld>
  <p:clrMapOvr>
    <a:masterClrMapping/>
  </p:clrMapOvr>
  <p:transition spd="slow">
    <p:strips dir="ru"/>
  </p:transition>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2" name="Picture 2">
            <a:extLst>
              <a:ext uri="{FF2B5EF4-FFF2-40B4-BE49-F238E27FC236}">
                <a16:creationId xmlns:a16="http://schemas.microsoft.com/office/drawing/2014/main" id="{011085AD-0FC9-419B-B57E-B09771F9DCE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76250"/>
            <a:ext cx="9109075"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tangolo 4">
            <a:extLst>
              <a:ext uri="{FF2B5EF4-FFF2-40B4-BE49-F238E27FC236}">
                <a16:creationId xmlns:a16="http://schemas.microsoft.com/office/drawing/2014/main" id="{141D62B5-C5B0-4AC1-954C-9F1B24AC07FF}"/>
              </a:ext>
            </a:extLst>
          </p:cNvPr>
          <p:cNvSpPr/>
          <p:nvPr/>
        </p:nvSpPr>
        <p:spPr>
          <a:xfrm>
            <a:off x="611188" y="2060575"/>
            <a:ext cx="8208962" cy="273685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Tree>
    <p:extLst>
      <p:ext uri="{BB962C8B-B14F-4D97-AF65-F5344CB8AC3E}">
        <p14:creationId xmlns:p14="http://schemas.microsoft.com/office/powerpoint/2010/main" val="3127566663"/>
      </p:ext>
    </p:extLst>
  </p:cSld>
  <p:clrMapOvr>
    <a:masterClrMapping/>
  </p:clrMapOvr>
  <p:transition spd="slow">
    <p:strips dir="ru"/>
  </p:transition>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a:extLst>
              <a:ext uri="{FF2B5EF4-FFF2-40B4-BE49-F238E27FC236}">
                <a16:creationId xmlns:a16="http://schemas.microsoft.com/office/drawing/2014/main" id="{5E183011-0FF3-475C-8A51-7AC2BAEAF379}"/>
              </a:ext>
            </a:extLst>
          </p:cNvPr>
          <p:cNvSpPr>
            <a:spLocks noGrp="1" noChangeArrowheads="1"/>
          </p:cNvSpPr>
          <p:nvPr>
            <p:ph type="ctrTitle"/>
          </p:nvPr>
        </p:nvSpPr>
        <p:spPr>
          <a:xfrm>
            <a:off x="152400" y="152400"/>
            <a:ext cx="8763000" cy="2895600"/>
          </a:xfrm>
        </p:spPr>
        <p:txBody>
          <a:bodyPr/>
          <a:lstStyle/>
          <a:p>
            <a:pPr algn="l" eaLnBrk="1" hangingPunct="1"/>
            <a:r>
              <a:rPr lang="es-ES_tradnl" altLang="it-IT" sz="3600" b="1">
                <a:solidFill>
                  <a:srgbClr val="FF0000"/>
                </a:solidFill>
              </a:rPr>
              <a:t>Il decorso della DA è solitamente caratterizzato da brevi episodi di eczema acuto (essudante) e lunghi periodi di eczema subacuto o cronico  (cute secca e/o lichenificata)</a:t>
            </a:r>
          </a:p>
        </p:txBody>
      </p:sp>
      <p:sp>
        <p:nvSpPr>
          <p:cNvPr id="309251" name="Line 3">
            <a:extLst>
              <a:ext uri="{FF2B5EF4-FFF2-40B4-BE49-F238E27FC236}">
                <a16:creationId xmlns:a16="http://schemas.microsoft.com/office/drawing/2014/main" id="{119D7831-1937-423E-B640-7DE60D82410B}"/>
              </a:ext>
            </a:extLst>
          </p:cNvPr>
          <p:cNvSpPr>
            <a:spLocks noChangeShapeType="1"/>
          </p:cNvSpPr>
          <p:nvPr/>
        </p:nvSpPr>
        <p:spPr bwMode="auto">
          <a:xfrm>
            <a:off x="250825" y="6165850"/>
            <a:ext cx="7696200" cy="0"/>
          </a:xfrm>
          <a:prstGeom prst="line">
            <a:avLst/>
          </a:prstGeom>
          <a:noFill/>
          <a:ln w="57150">
            <a:solidFill>
              <a:schemeClr val="bg2"/>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it-IT"/>
          </a:p>
        </p:txBody>
      </p:sp>
      <p:sp>
        <p:nvSpPr>
          <p:cNvPr id="309252" name="Text Box 4">
            <a:extLst>
              <a:ext uri="{FF2B5EF4-FFF2-40B4-BE49-F238E27FC236}">
                <a16:creationId xmlns:a16="http://schemas.microsoft.com/office/drawing/2014/main" id="{B3612B0B-9C44-40A8-930E-5A697202C64B}"/>
              </a:ext>
            </a:extLst>
          </p:cNvPr>
          <p:cNvSpPr txBox="1">
            <a:spLocks noChangeArrowheads="1"/>
          </p:cNvSpPr>
          <p:nvPr/>
        </p:nvSpPr>
        <p:spPr bwMode="auto">
          <a:xfrm>
            <a:off x="8153400" y="6172200"/>
            <a:ext cx="996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_tradnl" altLang="it-IT" sz="2400">
                <a:solidFill>
                  <a:schemeClr val="hlink"/>
                </a:solidFill>
                <a:latin typeface="Times New Roman" panose="02020603050405020304" pitchFamily="18" charset="0"/>
              </a:rPr>
              <a:t>tempo</a:t>
            </a:r>
          </a:p>
        </p:txBody>
      </p:sp>
      <p:sp>
        <p:nvSpPr>
          <p:cNvPr id="309253" name="Text Box 5">
            <a:extLst>
              <a:ext uri="{FF2B5EF4-FFF2-40B4-BE49-F238E27FC236}">
                <a16:creationId xmlns:a16="http://schemas.microsoft.com/office/drawing/2014/main" id="{8ABAE739-4FD0-433D-A9C2-8DA3B4F45F26}"/>
              </a:ext>
            </a:extLst>
          </p:cNvPr>
          <p:cNvSpPr txBox="1">
            <a:spLocks noChangeArrowheads="1"/>
          </p:cNvSpPr>
          <p:nvPr/>
        </p:nvSpPr>
        <p:spPr bwMode="auto">
          <a:xfrm>
            <a:off x="0" y="2971800"/>
            <a:ext cx="1114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_tradnl" altLang="it-IT" sz="2400">
                <a:solidFill>
                  <a:schemeClr val="hlink"/>
                </a:solidFill>
                <a:latin typeface="Times New Roman" panose="02020603050405020304" pitchFamily="18" charset="0"/>
              </a:rPr>
              <a:t>gravità</a:t>
            </a:r>
          </a:p>
        </p:txBody>
      </p:sp>
      <p:sp>
        <p:nvSpPr>
          <p:cNvPr id="309254" name="Line 6">
            <a:extLst>
              <a:ext uri="{FF2B5EF4-FFF2-40B4-BE49-F238E27FC236}">
                <a16:creationId xmlns:a16="http://schemas.microsoft.com/office/drawing/2014/main" id="{1456BBD7-B3F1-4AC9-8D0D-431CD3D52CE9}"/>
              </a:ext>
            </a:extLst>
          </p:cNvPr>
          <p:cNvSpPr>
            <a:spLocks noChangeShapeType="1"/>
          </p:cNvSpPr>
          <p:nvPr/>
        </p:nvSpPr>
        <p:spPr bwMode="auto">
          <a:xfrm flipV="1">
            <a:off x="250825" y="3429000"/>
            <a:ext cx="0" cy="2743200"/>
          </a:xfrm>
          <a:prstGeom prst="line">
            <a:avLst/>
          </a:prstGeom>
          <a:noFill/>
          <a:ln w="57150">
            <a:solidFill>
              <a:schemeClr val="bg2"/>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it-IT"/>
          </a:p>
        </p:txBody>
      </p:sp>
      <p:sp>
        <p:nvSpPr>
          <p:cNvPr id="309255" name="Freeform 7">
            <a:extLst>
              <a:ext uri="{FF2B5EF4-FFF2-40B4-BE49-F238E27FC236}">
                <a16:creationId xmlns:a16="http://schemas.microsoft.com/office/drawing/2014/main" id="{2AB75D46-4DDA-4D5D-B606-8FD53A344231}"/>
              </a:ext>
            </a:extLst>
          </p:cNvPr>
          <p:cNvSpPr>
            <a:spLocks/>
          </p:cNvSpPr>
          <p:nvPr/>
        </p:nvSpPr>
        <p:spPr bwMode="auto">
          <a:xfrm>
            <a:off x="244475" y="4327525"/>
            <a:ext cx="8069263" cy="1822450"/>
          </a:xfrm>
          <a:custGeom>
            <a:avLst/>
            <a:gdLst>
              <a:gd name="T0" fmla="*/ 0 w 5083"/>
              <a:gd name="T1" fmla="*/ 2147483646 h 1148"/>
              <a:gd name="T2" fmla="*/ 2147483646 w 5083"/>
              <a:gd name="T3" fmla="*/ 2147483646 h 1148"/>
              <a:gd name="T4" fmla="*/ 2147483646 w 5083"/>
              <a:gd name="T5" fmla="*/ 2147483646 h 1148"/>
              <a:gd name="T6" fmla="*/ 2147483646 w 5083"/>
              <a:gd name="T7" fmla="*/ 2147483646 h 1148"/>
              <a:gd name="T8" fmla="*/ 2147483646 w 5083"/>
              <a:gd name="T9" fmla="*/ 2147483646 h 1148"/>
              <a:gd name="T10" fmla="*/ 2147483646 w 5083"/>
              <a:gd name="T11" fmla="*/ 2147483646 h 1148"/>
              <a:gd name="T12" fmla="*/ 2147483646 w 5083"/>
              <a:gd name="T13" fmla="*/ 2147483646 h 1148"/>
              <a:gd name="T14" fmla="*/ 2147483646 w 5083"/>
              <a:gd name="T15" fmla="*/ 2147483646 h 1148"/>
              <a:gd name="T16" fmla="*/ 2147483646 w 5083"/>
              <a:gd name="T17" fmla="*/ 2147483646 h 1148"/>
              <a:gd name="T18" fmla="*/ 2147483646 w 5083"/>
              <a:gd name="T19" fmla="*/ 2147483646 h 1148"/>
              <a:gd name="T20" fmla="*/ 2147483646 w 5083"/>
              <a:gd name="T21" fmla="*/ 2147483646 h 1148"/>
              <a:gd name="T22" fmla="*/ 2147483646 w 5083"/>
              <a:gd name="T23" fmla="*/ 2147483646 h 1148"/>
              <a:gd name="T24" fmla="*/ 2147483646 w 5083"/>
              <a:gd name="T25" fmla="*/ 2147483646 h 1148"/>
              <a:gd name="T26" fmla="*/ 2147483646 w 5083"/>
              <a:gd name="T27" fmla="*/ 2147483646 h 1148"/>
              <a:gd name="T28" fmla="*/ 2147483646 w 5083"/>
              <a:gd name="T29" fmla="*/ 2147483646 h 1148"/>
              <a:gd name="T30" fmla="*/ 2147483646 w 5083"/>
              <a:gd name="T31" fmla="*/ 2147483646 h 1148"/>
              <a:gd name="T32" fmla="*/ 2147483646 w 5083"/>
              <a:gd name="T33" fmla="*/ 2147483646 h 1148"/>
              <a:gd name="T34" fmla="*/ 2147483646 w 5083"/>
              <a:gd name="T35" fmla="*/ 2147483646 h 1148"/>
              <a:gd name="T36" fmla="*/ 2147483646 w 5083"/>
              <a:gd name="T37" fmla="*/ 2147483646 h 1148"/>
              <a:gd name="T38" fmla="*/ 2147483646 w 5083"/>
              <a:gd name="T39" fmla="*/ 2147483646 h 1148"/>
              <a:gd name="T40" fmla="*/ 2147483646 w 5083"/>
              <a:gd name="T41" fmla="*/ 2147483646 h 1148"/>
              <a:gd name="T42" fmla="*/ 2147483646 w 5083"/>
              <a:gd name="T43" fmla="*/ 2147483646 h 1148"/>
              <a:gd name="T44" fmla="*/ 2147483646 w 5083"/>
              <a:gd name="T45" fmla="*/ 2147483646 h 1148"/>
              <a:gd name="T46" fmla="*/ 2147483646 w 5083"/>
              <a:gd name="T47" fmla="*/ 2147483646 h 1148"/>
              <a:gd name="T48" fmla="*/ 2147483646 w 5083"/>
              <a:gd name="T49" fmla="*/ 2147483646 h 1148"/>
              <a:gd name="T50" fmla="*/ 2147483646 w 5083"/>
              <a:gd name="T51" fmla="*/ 2147483646 h 1148"/>
              <a:gd name="T52" fmla="*/ 2147483646 w 5083"/>
              <a:gd name="T53" fmla="*/ 2147483646 h 1148"/>
              <a:gd name="T54" fmla="*/ 2147483646 w 5083"/>
              <a:gd name="T55" fmla="*/ 2147483646 h 1148"/>
              <a:gd name="T56" fmla="*/ 2147483646 w 5083"/>
              <a:gd name="T57" fmla="*/ 2147483646 h 1148"/>
              <a:gd name="T58" fmla="*/ 2147483646 w 5083"/>
              <a:gd name="T59" fmla="*/ 0 h 1148"/>
              <a:gd name="T60" fmla="*/ 2147483646 w 5083"/>
              <a:gd name="T61" fmla="*/ 2147483646 h 1148"/>
              <a:gd name="T62" fmla="*/ 2147483646 w 5083"/>
              <a:gd name="T63" fmla="*/ 2147483646 h 1148"/>
              <a:gd name="T64" fmla="*/ 2147483646 w 5083"/>
              <a:gd name="T65" fmla="*/ 2147483646 h 1148"/>
              <a:gd name="T66" fmla="*/ 2147483646 w 5083"/>
              <a:gd name="T67" fmla="*/ 2147483646 h 1148"/>
              <a:gd name="T68" fmla="*/ 2147483646 w 5083"/>
              <a:gd name="T69" fmla="*/ 2147483646 h 1148"/>
              <a:gd name="T70" fmla="*/ 2147483646 w 5083"/>
              <a:gd name="T71" fmla="*/ 2147483646 h 1148"/>
              <a:gd name="T72" fmla="*/ 2147483646 w 5083"/>
              <a:gd name="T73" fmla="*/ 2147483646 h 1148"/>
              <a:gd name="T74" fmla="*/ 2147483646 w 5083"/>
              <a:gd name="T75" fmla="*/ 2147483646 h 1148"/>
              <a:gd name="T76" fmla="*/ 2147483646 w 5083"/>
              <a:gd name="T77" fmla="*/ 2147483646 h 1148"/>
              <a:gd name="T78" fmla="*/ 2147483646 w 5083"/>
              <a:gd name="T79" fmla="*/ 2147483646 h 1148"/>
              <a:gd name="T80" fmla="*/ 2147483646 w 5083"/>
              <a:gd name="T81" fmla="*/ 2147483646 h 1148"/>
              <a:gd name="T82" fmla="*/ 2147483646 w 5083"/>
              <a:gd name="T83" fmla="*/ 2147483646 h 1148"/>
              <a:gd name="T84" fmla="*/ 2147483646 w 5083"/>
              <a:gd name="T85" fmla="*/ 2147483646 h 1148"/>
              <a:gd name="T86" fmla="*/ 2147483646 w 5083"/>
              <a:gd name="T87" fmla="*/ 2147483646 h 1148"/>
              <a:gd name="T88" fmla="*/ 2147483646 w 5083"/>
              <a:gd name="T89" fmla="*/ 2147483646 h 1148"/>
              <a:gd name="T90" fmla="*/ 2147483646 w 5083"/>
              <a:gd name="T91" fmla="*/ 2147483646 h 1148"/>
              <a:gd name="T92" fmla="*/ 2147483646 w 5083"/>
              <a:gd name="T93" fmla="*/ 2147483646 h 1148"/>
              <a:gd name="T94" fmla="*/ 2147483646 w 5083"/>
              <a:gd name="T95" fmla="*/ 2147483646 h 1148"/>
              <a:gd name="T96" fmla="*/ 2147483646 w 5083"/>
              <a:gd name="T97" fmla="*/ 2147483646 h 1148"/>
              <a:gd name="T98" fmla="*/ 2147483646 w 5083"/>
              <a:gd name="T99" fmla="*/ 2147483646 h 1148"/>
              <a:gd name="T100" fmla="*/ 2147483646 w 5083"/>
              <a:gd name="T101" fmla="*/ 2147483646 h 1148"/>
              <a:gd name="T102" fmla="*/ 2147483646 w 5083"/>
              <a:gd name="T103" fmla="*/ 2147483646 h 1148"/>
              <a:gd name="T104" fmla="*/ 2147483646 w 5083"/>
              <a:gd name="T105" fmla="*/ 2147483646 h 1148"/>
              <a:gd name="T106" fmla="*/ 2147483646 w 5083"/>
              <a:gd name="T107" fmla="*/ 2147483646 h 1148"/>
              <a:gd name="T108" fmla="*/ 2147483646 w 5083"/>
              <a:gd name="T109" fmla="*/ 2147483646 h 114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083"/>
              <a:gd name="T166" fmla="*/ 0 h 1148"/>
              <a:gd name="T167" fmla="*/ 5083 w 5083"/>
              <a:gd name="T168" fmla="*/ 1148 h 114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083" h="1148">
                <a:moveTo>
                  <a:pt x="0" y="1148"/>
                </a:moveTo>
                <a:cubicBezTo>
                  <a:pt x="6" y="1140"/>
                  <a:pt x="10" y="1130"/>
                  <a:pt x="17" y="1123"/>
                </a:cubicBezTo>
                <a:cubicBezTo>
                  <a:pt x="24" y="1116"/>
                  <a:pt x="36" y="1113"/>
                  <a:pt x="43" y="1105"/>
                </a:cubicBezTo>
                <a:cubicBezTo>
                  <a:pt x="56" y="1090"/>
                  <a:pt x="62" y="1068"/>
                  <a:pt x="77" y="1054"/>
                </a:cubicBezTo>
                <a:cubicBezTo>
                  <a:pt x="83" y="1048"/>
                  <a:pt x="89" y="1043"/>
                  <a:pt x="95" y="1037"/>
                </a:cubicBezTo>
                <a:cubicBezTo>
                  <a:pt x="114" y="999"/>
                  <a:pt x="131" y="959"/>
                  <a:pt x="155" y="925"/>
                </a:cubicBezTo>
                <a:cubicBezTo>
                  <a:pt x="185" y="830"/>
                  <a:pt x="196" y="728"/>
                  <a:pt x="232" y="634"/>
                </a:cubicBezTo>
                <a:cubicBezTo>
                  <a:pt x="255" y="575"/>
                  <a:pt x="269" y="513"/>
                  <a:pt x="292" y="454"/>
                </a:cubicBezTo>
                <a:cubicBezTo>
                  <a:pt x="313" y="399"/>
                  <a:pt x="305" y="441"/>
                  <a:pt x="317" y="394"/>
                </a:cubicBezTo>
                <a:cubicBezTo>
                  <a:pt x="333" y="328"/>
                  <a:pt x="354" y="194"/>
                  <a:pt x="412" y="154"/>
                </a:cubicBezTo>
                <a:cubicBezTo>
                  <a:pt x="417" y="151"/>
                  <a:pt x="458" y="139"/>
                  <a:pt x="463" y="137"/>
                </a:cubicBezTo>
                <a:cubicBezTo>
                  <a:pt x="538" y="160"/>
                  <a:pt x="564" y="232"/>
                  <a:pt x="583" y="300"/>
                </a:cubicBezTo>
                <a:cubicBezTo>
                  <a:pt x="606" y="383"/>
                  <a:pt x="632" y="466"/>
                  <a:pt x="660" y="548"/>
                </a:cubicBezTo>
                <a:cubicBezTo>
                  <a:pt x="678" y="600"/>
                  <a:pt x="687" y="667"/>
                  <a:pt x="746" y="685"/>
                </a:cubicBezTo>
                <a:cubicBezTo>
                  <a:pt x="760" y="699"/>
                  <a:pt x="811" y="752"/>
                  <a:pt x="832" y="763"/>
                </a:cubicBezTo>
                <a:cubicBezTo>
                  <a:pt x="891" y="794"/>
                  <a:pt x="973" y="806"/>
                  <a:pt x="1037" y="814"/>
                </a:cubicBezTo>
                <a:cubicBezTo>
                  <a:pt x="1140" y="809"/>
                  <a:pt x="1244" y="818"/>
                  <a:pt x="1346" y="805"/>
                </a:cubicBezTo>
                <a:cubicBezTo>
                  <a:pt x="1406" y="787"/>
                  <a:pt x="1421" y="718"/>
                  <a:pt x="1449" y="668"/>
                </a:cubicBezTo>
                <a:cubicBezTo>
                  <a:pt x="1473" y="626"/>
                  <a:pt x="1495" y="600"/>
                  <a:pt x="1535" y="574"/>
                </a:cubicBezTo>
                <a:cubicBezTo>
                  <a:pt x="1571" y="583"/>
                  <a:pt x="1601" y="600"/>
                  <a:pt x="1637" y="608"/>
                </a:cubicBezTo>
                <a:cubicBezTo>
                  <a:pt x="1658" y="622"/>
                  <a:pt x="1665" y="624"/>
                  <a:pt x="1680" y="643"/>
                </a:cubicBezTo>
                <a:cubicBezTo>
                  <a:pt x="1692" y="659"/>
                  <a:pt x="1698" y="682"/>
                  <a:pt x="1715" y="694"/>
                </a:cubicBezTo>
                <a:cubicBezTo>
                  <a:pt x="1751" y="718"/>
                  <a:pt x="1780" y="746"/>
                  <a:pt x="1817" y="771"/>
                </a:cubicBezTo>
                <a:cubicBezTo>
                  <a:pt x="1821" y="774"/>
                  <a:pt x="1865" y="787"/>
                  <a:pt x="1869" y="788"/>
                </a:cubicBezTo>
                <a:cubicBezTo>
                  <a:pt x="1886" y="794"/>
                  <a:pt x="1920" y="805"/>
                  <a:pt x="1920" y="805"/>
                </a:cubicBezTo>
                <a:cubicBezTo>
                  <a:pt x="2093" y="778"/>
                  <a:pt x="2208" y="861"/>
                  <a:pt x="2306" y="711"/>
                </a:cubicBezTo>
                <a:cubicBezTo>
                  <a:pt x="2317" y="671"/>
                  <a:pt x="2333" y="632"/>
                  <a:pt x="2340" y="591"/>
                </a:cubicBezTo>
                <a:cubicBezTo>
                  <a:pt x="2349" y="539"/>
                  <a:pt x="2353" y="488"/>
                  <a:pt x="2366" y="437"/>
                </a:cubicBezTo>
                <a:cubicBezTo>
                  <a:pt x="2379" y="340"/>
                  <a:pt x="2384" y="242"/>
                  <a:pt x="2400" y="145"/>
                </a:cubicBezTo>
                <a:cubicBezTo>
                  <a:pt x="2409" y="91"/>
                  <a:pt x="2404" y="32"/>
                  <a:pt x="2452" y="0"/>
                </a:cubicBezTo>
                <a:cubicBezTo>
                  <a:pt x="2512" y="6"/>
                  <a:pt x="2574" y="7"/>
                  <a:pt x="2632" y="25"/>
                </a:cubicBezTo>
                <a:cubicBezTo>
                  <a:pt x="2675" y="71"/>
                  <a:pt x="2680" y="112"/>
                  <a:pt x="2700" y="171"/>
                </a:cubicBezTo>
                <a:cubicBezTo>
                  <a:pt x="2704" y="183"/>
                  <a:pt x="2713" y="193"/>
                  <a:pt x="2717" y="205"/>
                </a:cubicBezTo>
                <a:cubicBezTo>
                  <a:pt x="2725" y="228"/>
                  <a:pt x="2730" y="251"/>
                  <a:pt x="2735" y="274"/>
                </a:cubicBezTo>
                <a:cubicBezTo>
                  <a:pt x="2740" y="297"/>
                  <a:pt x="2742" y="336"/>
                  <a:pt x="2752" y="360"/>
                </a:cubicBezTo>
                <a:cubicBezTo>
                  <a:pt x="2777" y="419"/>
                  <a:pt x="2807" y="480"/>
                  <a:pt x="2846" y="531"/>
                </a:cubicBezTo>
                <a:cubicBezTo>
                  <a:pt x="2857" y="596"/>
                  <a:pt x="2902" y="680"/>
                  <a:pt x="2949" y="728"/>
                </a:cubicBezTo>
                <a:cubicBezTo>
                  <a:pt x="2974" y="754"/>
                  <a:pt x="3006" y="775"/>
                  <a:pt x="3026" y="805"/>
                </a:cubicBezTo>
                <a:cubicBezTo>
                  <a:pt x="3046" y="835"/>
                  <a:pt x="3065" y="854"/>
                  <a:pt x="3095" y="874"/>
                </a:cubicBezTo>
                <a:cubicBezTo>
                  <a:pt x="3144" y="948"/>
                  <a:pt x="3199" y="941"/>
                  <a:pt x="3283" y="951"/>
                </a:cubicBezTo>
                <a:cubicBezTo>
                  <a:pt x="3428" y="943"/>
                  <a:pt x="3616" y="970"/>
                  <a:pt x="3746" y="925"/>
                </a:cubicBezTo>
                <a:cubicBezTo>
                  <a:pt x="3792" y="881"/>
                  <a:pt x="3811" y="816"/>
                  <a:pt x="3823" y="754"/>
                </a:cubicBezTo>
                <a:cubicBezTo>
                  <a:pt x="3818" y="640"/>
                  <a:pt x="3781" y="589"/>
                  <a:pt x="3849" y="523"/>
                </a:cubicBezTo>
                <a:cubicBezTo>
                  <a:pt x="3933" y="536"/>
                  <a:pt x="3945" y="569"/>
                  <a:pt x="3995" y="634"/>
                </a:cubicBezTo>
                <a:lnTo>
                  <a:pt x="4055" y="728"/>
                </a:lnTo>
                <a:cubicBezTo>
                  <a:pt x="4055" y="728"/>
                  <a:pt x="4055" y="728"/>
                  <a:pt x="4055" y="728"/>
                </a:cubicBezTo>
                <a:cubicBezTo>
                  <a:pt x="4075" y="768"/>
                  <a:pt x="4103" y="806"/>
                  <a:pt x="4140" y="831"/>
                </a:cubicBezTo>
                <a:cubicBezTo>
                  <a:pt x="4174" y="828"/>
                  <a:pt x="4209" y="829"/>
                  <a:pt x="4243" y="823"/>
                </a:cubicBezTo>
                <a:cubicBezTo>
                  <a:pt x="4261" y="820"/>
                  <a:pt x="4295" y="805"/>
                  <a:pt x="4295" y="805"/>
                </a:cubicBezTo>
                <a:cubicBezTo>
                  <a:pt x="4321" y="767"/>
                  <a:pt x="4319" y="706"/>
                  <a:pt x="4355" y="677"/>
                </a:cubicBezTo>
                <a:cubicBezTo>
                  <a:pt x="4363" y="670"/>
                  <a:pt x="4409" y="661"/>
                  <a:pt x="4415" y="660"/>
                </a:cubicBezTo>
                <a:cubicBezTo>
                  <a:pt x="4441" y="663"/>
                  <a:pt x="4467" y="662"/>
                  <a:pt x="4492" y="668"/>
                </a:cubicBezTo>
                <a:cubicBezTo>
                  <a:pt x="4549" y="682"/>
                  <a:pt x="4620" y="772"/>
                  <a:pt x="4655" y="823"/>
                </a:cubicBezTo>
                <a:cubicBezTo>
                  <a:pt x="4684" y="910"/>
                  <a:pt x="4699" y="912"/>
                  <a:pt x="4783" y="934"/>
                </a:cubicBezTo>
                <a:cubicBezTo>
                  <a:pt x="5079" y="925"/>
                  <a:pt x="5010" y="852"/>
                  <a:pt x="5083" y="934"/>
                </a:cubicBezTo>
              </a:path>
            </a:pathLst>
          </a:custGeom>
          <a:noFill/>
          <a:ln w="76200" cmpd="sng">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309256" name="Line 8">
            <a:extLst>
              <a:ext uri="{FF2B5EF4-FFF2-40B4-BE49-F238E27FC236}">
                <a16:creationId xmlns:a16="http://schemas.microsoft.com/office/drawing/2014/main" id="{424534C5-A380-46B1-95F4-551538A02385}"/>
              </a:ext>
            </a:extLst>
          </p:cNvPr>
          <p:cNvSpPr>
            <a:spLocks noChangeShapeType="1"/>
          </p:cNvSpPr>
          <p:nvPr/>
        </p:nvSpPr>
        <p:spPr bwMode="auto">
          <a:xfrm>
            <a:off x="250825" y="5300663"/>
            <a:ext cx="7924800" cy="0"/>
          </a:xfrm>
          <a:prstGeom prst="line">
            <a:avLst/>
          </a:prstGeom>
          <a:noFill/>
          <a:ln w="38100">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09257" name="Text Box 9">
            <a:extLst>
              <a:ext uri="{FF2B5EF4-FFF2-40B4-BE49-F238E27FC236}">
                <a16:creationId xmlns:a16="http://schemas.microsoft.com/office/drawing/2014/main" id="{D1386862-6464-4D91-B1CB-9333391700A4}"/>
              </a:ext>
            </a:extLst>
          </p:cNvPr>
          <p:cNvSpPr txBox="1">
            <a:spLocks noChangeArrowheads="1"/>
          </p:cNvSpPr>
          <p:nvPr/>
        </p:nvSpPr>
        <p:spPr bwMode="auto">
          <a:xfrm>
            <a:off x="7848600" y="41910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endParaRPr lang="it-IT" altLang="it-IT" sz="2400" b="0">
              <a:latin typeface="Times New Roman" panose="02020603050405020304" pitchFamily="18" charset="0"/>
            </a:endParaRPr>
          </a:p>
        </p:txBody>
      </p:sp>
      <p:sp>
        <p:nvSpPr>
          <p:cNvPr id="309258" name="Rectangle 10">
            <a:extLst>
              <a:ext uri="{FF2B5EF4-FFF2-40B4-BE49-F238E27FC236}">
                <a16:creationId xmlns:a16="http://schemas.microsoft.com/office/drawing/2014/main" id="{F1BF9731-1B28-4FE0-A1D5-E4C95F9A67AD}"/>
              </a:ext>
            </a:extLst>
          </p:cNvPr>
          <p:cNvSpPr>
            <a:spLocks noChangeArrowheads="1"/>
          </p:cNvSpPr>
          <p:nvPr/>
        </p:nvSpPr>
        <p:spPr bwMode="auto">
          <a:xfrm>
            <a:off x="7308850" y="4581525"/>
            <a:ext cx="1752600" cy="609600"/>
          </a:xfrm>
          <a:prstGeom prst="rect">
            <a:avLst/>
          </a:prstGeom>
          <a:solidFill>
            <a:schemeClr val="tx2"/>
          </a:solidFill>
          <a:ln w="9525">
            <a:solidFill>
              <a:schemeClr val="bg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s-ES_tradnl" altLang="it-IT" sz="2400" b="0">
                <a:solidFill>
                  <a:schemeClr val="bg2"/>
                </a:solidFill>
                <a:latin typeface="Times New Roman" panose="02020603050405020304" pitchFamily="18" charset="0"/>
              </a:rPr>
              <a:t>bagnato</a:t>
            </a:r>
            <a:endParaRPr lang="es-ES_tradnl" altLang="it-IT" sz="2400" b="0">
              <a:latin typeface="Times New Roman" panose="02020603050405020304" pitchFamily="18" charset="0"/>
            </a:endParaRPr>
          </a:p>
        </p:txBody>
      </p:sp>
      <p:sp>
        <p:nvSpPr>
          <p:cNvPr id="309259" name="Rectangle 11">
            <a:extLst>
              <a:ext uri="{FF2B5EF4-FFF2-40B4-BE49-F238E27FC236}">
                <a16:creationId xmlns:a16="http://schemas.microsoft.com/office/drawing/2014/main" id="{61F98545-5D1E-47FF-964B-E3005D5F7D02}"/>
              </a:ext>
            </a:extLst>
          </p:cNvPr>
          <p:cNvSpPr>
            <a:spLocks noChangeArrowheads="1"/>
          </p:cNvSpPr>
          <p:nvPr/>
        </p:nvSpPr>
        <p:spPr bwMode="auto">
          <a:xfrm>
            <a:off x="7308850" y="5410200"/>
            <a:ext cx="1752600" cy="609600"/>
          </a:xfrm>
          <a:prstGeom prst="rect">
            <a:avLst/>
          </a:prstGeom>
          <a:solidFill>
            <a:schemeClr val="folHlink"/>
          </a:solidFill>
          <a:ln w="9525">
            <a:solidFill>
              <a:schemeClr val="bg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s-ES_tradnl" altLang="it-IT" sz="2400" b="0">
                <a:latin typeface="Times New Roman" panose="02020603050405020304" pitchFamily="18" charset="0"/>
              </a:rPr>
              <a:t>secco</a:t>
            </a:r>
          </a:p>
        </p:txBody>
      </p:sp>
    </p:spTree>
    <p:extLst>
      <p:ext uri="{BB962C8B-B14F-4D97-AF65-F5344CB8AC3E}">
        <p14:creationId xmlns:p14="http://schemas.microsoft.com/office/powerpoint/2010/main" val="1809654677"/>
      </p:ext>
    </p:extLst>
  </p:cSld>
  <p:clrMapOvr>
    <a:masterClrMapping/>
  </p:clrMapOvr>
  <p:transition spd="slow">
    <p:strips dir="ru"/>
  </p:transition>
</p:sld>
</file>

<file path=ppt/slides/slide7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3090" name="Rectangle 2">
            <a:extLst>
              <a:ext uri="{FF2B5EF4-FFF2-40B4-BE49-F238E27FC236}">
                <a16:creationId xmlns:a16="http://schemas.microsoft.com/office/drawing/2014/main" id="{6FC3A59F-08D7-4730-9218-9E502851929D}"/>
              </a:ext>
            </a:extLst>
          </p:cNvPr>
          <p:cNvSpPr>
            <a:spLocks noGrp="1" noChangeArrowheads="1"/>
          </p:cNvSpPr>
          <p:nvPr>
            <p:ph type="title"/>
          </p:nvPr>
        </p:nvSpPr>
        <p:spPr>
          <a:xfrm>
            <a:off x="107950" y="414338"/>
            <a:ext cx="7772400" cy="1143000"/>
          </a:xfrm>
        </p:spPr>
        <p:txBody>
          <a:bodyPr/>
          <a:lstStyle/>
          <a:p>
            <a:pPr algn="l" eaLnBrk="1" hangingPunct="1"/>
            <a:r>
              <a:rPr lang="it-IT" altLang="it-IT" sz="3600" b="1">
                <a:solidFill>
                  <a:srgbClr val="FF0000"/>
                </a:solidFill>
              </a:rPr>
              <a:t>Talvolta la </a:t>
            </a:r>
            <a:br>
              <a:rPr lang="it-IT" altLang="it-IT" sz="3600" b="1">
                <a:solidFill>
                  <a:srgbClr val="FF0000"/>
                </a:solidFill>
              </a:rPr>
            </a:br>
            <a:r>
              <a:rPr lang="it-IT" altLang="it-IT" sz="3600" b="1">
                <a:solidFill>
                  <a:srgbClr val="FF0000"/>
                </a:solidFill>
              </a:rPr>
              <a:t>DA è acuta </a:t>
            </a:r>
            <a:br>
              <a:rPr lang="it-IT" altLang="it-IT" sz="3600" b="1">
                <a:solidFill>
                  <a:srgbClr val="FF0000"/>
                </a:solidFill>
              </a:rPr>
            </a:br>
            <a:r>
              <a:rPr lang="it-IT" altLang="it-IT" sz="3600" b="1">
                <a:solidFill>
                  <a:srgbClr val="FF0000"/>
                </a:solidFill>
              </a:rPr>
              <a:t>ed essudante...</a:t>
            </a:r>
            <a:r>
              <a:rPr lang="it-IT" altLang="it-IT" sz="3600" b="1">
                <a:solidFill>
                  <a:schemeClr val="bg1"/>
                </a:solidFill>
              </a:rPr>
              <a:t> </a:t>
            </a:r>
            <a:endParaRPr lang="it-IT" altLang="it-IT">
              <a:solidFill>
                <a:schemeClr val="bg1"/>
              </a:solidFill>
            </a:endParaRPr>
          </a:p>
        </p:txBody>
      </p:sp>
      <p:pic>
        <p:nvPicPr>
          <p:cNvPr id="310275" name="Picture 3" descr="5">
            <a:extLst>
              <a:ext uri="{FF2B5EF4-FFF2-40B4-BE49-F238E27FC236}">
                <a16:creationId xmlns:a16="http://schemas.microsoft.com/office/drawing/2014/main" id="{5979C93E-05F2-4A6D-BC2B-0301581AFD89}"/>
              </a:ext>
            </a:extLst>
          </p:cNvPr>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107950" y="1989138"/>
            <a:ext cx="3203575" cy="4752975"/>
          </a:xfrm>
          <a:noFill/>
          <a:ln>
            <a:solidFill>
              <a:schemeClr val="bg2"/>
            </a:solidFill>
            <a:miter lim="800000"/>
            <a:headEnd/>
            <a:tailEnd/>
          </a:ln>
        </p:spPr>
      </p:pic>
      <p:sp>
        <p:nvSpPr>
          <p:cNvPr id="473092" name="Text Box 4">
            <a:extLst>
              <a:ext uri="{FF2B5EF4-FFF2-40B4-BE49-F238E27FC236}">
                <a16:creationId xmlns:a16="http://schemas.microsoft.com/office/drawing/2014/main" id="{3902A2B7-5B78-40DF-BE6F-87D1CA6B6698}"/>
              </a:ext>
            </a:extLst>
          </p:cNvPr>
          <p:cNvSpPr txBox="1">
            <a:spLocks noChangeArrowheads="1"/>
          </p:cNvSpPr>
          <p:nvPr/>
        </p:nvSpPr>
        <p:spPr bwMode="auto">
          <a:xfrm>
            <a:off x="4716463" y="4724400"/>
            <a:ext cx="4354512"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3600">
                <a:solidFill>
                  <a:schemeClr val="accent2"/>
                </a:solidFill>
                <a:latin typeface="Times New Roman" panose="02020603050405020304" pitchFamily="18" charset="0"/>
              </a:rPr>
              <a:t>…ma per la maggior parte del tempo è cronica e secca!</a:t>
            </a:r>
            <a:r>
              <a:rPr lang="it-IT" altLang="it-IT" sz="3600">
                <a:solidFill>
                  <a:schemeClr val="bg1"/>
                </a:solidFill>
                <a:latin typeface="Times New Roman" panose="02020603050405020304" pitchFamily="18" charset="0"/>
              </a:rPr>
              <a:t> </a:t>
            </a:r>
            <a:endParaRPr lang="it-IT" altLang="it-IT" sz="2400" b="0">
              <a:solidFill>
                <a:schemeClr val="bg1"/>
              </a:solidFill>
              <a:latin typeface="Times New Roman" panose="02020603050405020304" pitchFamily="18" charset="0"/>
            </a:endParaRPr>
          </a:p>
        </p:txBody>
      </p:sp>
      <p:pic>
        <p:nvPicPr>
          <p:cNvPr id="310277" name="Picture 5" descr="44">
            <a:extLst>
              <a:ext uri="{FF2B5EF4-FFF2-40B4-BE49-F238E27FC236}">
                <a16:creationId xmlns:a16="http://schemas.microsoft.com/office/drawing/2014/main" id="{CC10643A-564C-462E-BA47-3760C12244F4}"/>
              </a:ext>
            </a:extLst>
          </p:cNvPr>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3924300" y="1409700"/>
            <a:ext cx="5111750" cy="3432175"/>
          </a:xfrm>
          <a:noFill/>
          <a:ln>
            <a:solidFill>
              <a:schemeClr val="bg2"/>
            </a:solidFill>
            <a:miter lim="800000"/>
            <a:headEnd/>
            <a:tailEnd/>
          </a:ln>
        </p:spPr>
      </p:pic>
    </p:spTree>
    <p:extLst>
      <p:ext uri="{BB962C8B-B14F-4D97-AF65-F5344CB8AC3E}">
        <p14:creationId xmlns:p14="http://schemas.microsoft.com/office/powerpoint/2010/main" val="2362603094"/>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73090"/>
                                        </p:tgtEl>
                                        <p:attrNameLst>
                                          <p:attrName>style.visibility</p:attrName>
                                        </p:attrNameLst>
                                      </p:cBhvr>
                                      <p:to>
                                        <p:strVal val="visible"/>
                                      </p:to>
                                    </p:set>
                                    <p:anim calcmode="lin" valueType="num">
                                      <p:cBhvr additive="base">
                                        <p:cTn id="7" dur="500" fill="hold"/>
                                        <p:tgtEl>
                                          <p:spTgt spid="473090"/>
                                        </p:tgtEl>
                                        <p:attrNameLst>
                                          <p:attrName>ppt_x</p:attrName>
                                        </p:attrNameLst>
                                      </p:cBhvr>
                                      <p:tavLst>
                                        <p:tav tm="0">
                                          <p:val>
                                            <p:strVal val="0-#ppt_w/2"/>
                                          </p:val>
                                        </p:tav>
                                        <p:tav tm="100000">
                                          <p:val>
                                            <p:strVal val="#ppt_x"/>
                                          </p:val>
                                        </p:tav>
                                      </p:tavLst>
                                    </p:anim>
                                    <p:anim calcmode="lin" valueType="num">
                                      <p:cBhvr additive="base">
                                        <p:cTn id="8" dur="500" fill="hold"/>
                                        <p:tgtEl>
                                          <p:spTgt spid="47309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73092"/>
                                        </p:tgtEl>
                                        <p:attrNameLst>
                                          <p:attrName>style.visibility</p:attrName>
                                        </p:attrNameLst>
                                      </p:cBhvr>
                                      <p:to>
                                        <p:strVal val="visible"/>
                                      </p:to>
                                    </p:set>
                                    <p:anim calcmode="lin" valueType="num">
                                      <p:cBhvr additive="base">
                                        <p:cTn id="13" dur="500" fill="hold"/>
                                        <p:tgtEl>
                                          <p:spTgt spid="473092"/>
                                        </p:tgtEl>
                                        <p:attrNameLst>
                                          <p:attrName>ppt_x</p:attrName>
                                        </p:attrNameLst>
                                      </p:cBhvr>
                                      <p:tavLst>
                                        <p:tav tm="0">
                                          <p:val>
                                            <p:strVal val="0-#ppt_w/2"/>
                                          </p:val>
                                        </p:tav>
                                        <p:tav tm="100000">
                                          <p:val>
                                            <p:strVal val="#ppt_x"/>
                                          </p:val>
                                        </p:tav>
                                      </p:tavLst>
                                    </p:anim>
                                    <p:anim calcmode="lin" valueType="num">
                                      <p:cBhvr additive="base">
                                        <p:cTn id="14" dur="500" fill="hold"/>
                                        <p:tgtEl>
                                          <p:spTgt spid="47309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090" grpId="0" autoUpdateAnimBg="0"/>
      <p:bldP spid="473092" grpId="0"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13CFD44F-37DE-482A-9645-2ABD0D3BADB1}"/>
              </a:ext>
            </a:extLst>
          </p:cNvPr>
          <p:cNvSpPr>
            <a:spLocks noGrp="1" noChangeArrowheads="1"/>
          </p:cNvSpPr>
          <p:nvPr>
            <p:ph type="title"/>
          </p:nvPr>
        </p:nvSpPr>
        <p:spPr/>
        <p:txBody>
          <a:bodyPr/>
          <a:lstStyle/>
          <a:p>
            <a:pPr eaLnBrk="1" hangingPunct="1"/>
            <a:r>
              <a:rPr lang="it-IT" altLang="it-IT" b="1">
                <a:solidFill>
                  <a:srgbClr val="FF0000"/>
                </a:solidFill>
              </a:rPr>
              <a:t>Soluzioni</a:t>
            </a:r>
          </a:p>
        </p:txBody>
      </p:sp>
      <p:sp>
        <p:nvSpPr>
          <p:cNvPr id="48131" name="Rectangle 6">
            <a:extLst>
              <a:ext uri="{FF2B5EF4-FFF2-40B4-BE49-F238E27FC236}">
                <a16:creationId xmlns:a16="http://schemas.microsoft.com/office/drawing/2014/main" id="{67537D2C-0C5B-499B-92AA-9CB70DC81E47}"/>
              </a:ext>
            </a:extLst>
          </p:cNvPr>
          <p:cNvSpPr>
            <a:spLocks noGrp="1" noChangeArrowheads="1"/>
          </p:cNvSpPr>
          <p:nvPr>
            <p:ph type="body" idx="1"/>
          </p:nvPr>
        </p:nvSpPr>
        <p:spPr>
          <a:noFill/>
        </p:spPr>
        <p:txBody>
          <a:bodyPr/>
          <a:lstStyle/>
          <a:p>
            <a:pPr eaLnBrk="1" hangingPunct="1">
              <a:lnSpc>
                <a:spcPct val="90000"/>
              </a:lnSpc>
            </a:pPr>
            <a:r>
              <a:rPr lang="it-IT" altLang="it-IT" b="1">
                <a:solidFill>
                  <a:schemeClr val="accent2"/>
                </a:solidFill>
              </a:rPr>
              <a:t>Soluzione Fisiologica </a:t>
            </a:r>
          </a:p>
          <a:p>
            <a:pPr eaLnBrk="1" hangingPunct="1">
              <a:lnSpc>
                <a:spcPct val="90000"/>
              </a:lnSpc>
            </a:pPr>
            <a:r>
              <a:rPr lang="it-IT" altLang="it-IT" b="1">
                <a:solidFill>
                  <a:schemeClr val="accent2"/>
                </a:solidFill>
              </a:rPr>
              <a:t>Soluzione borica 3%</a:t>
            </a:r>
          </a:p>
          <a:p>
            <a:pPr eaLnBrk="1" hangingPunct="1">
              <a:lnSpc>
                <a:spcPct val="90000"/>
              </a:lnSpc>
            </a:pPr>
            <a:r>
              <a:rPr lang="it-IT" altLang="it-IT" b="1">
                <a:solidFill>
                  <a:schemeClr val="accent2"/>
                </a:solidFill>
              </a:rPr>
              <a:t>Soluzione acquosa di eosina 2% </a:t>
            </a:r>
          </a:p>
          <a:p>
            <a:pPr eaLnBrk="1" hangingPunct="1">
              <a:lnSpc>
                <a:spcPct val="90000"/>
              </a:lnSpc>
            </a:pPr>
            <a:r>
              <a:rPr lang="it-IT" altLang="it-IT" b="1">
                <a:solidFill>
                  <a:schemeClr val="accent2"/>
                </a:solidFill>
              </a:rPr>
              <a:t>Soluzioni alcooliche</a:t>
            </a:r>
          </a:p>
          <a:p>
            <a:pPr eaLnBrk="1" hangingPunct="1">
              <a:lnSpc>
                <a:spcPct val="90000"/>
              </a:lnSpc>
            </a:pPr>
            <a:r>
              <a:rPr lang="it-IT" altLang="it-IT" b="1">
                <a:solidFill>
                  <a:schemeClr val="accent2"/>
                </a:solidFill>
              </a:rPr>
              <a:t>Amuchina</a:t>
            </a:r>
          </a:p>
          <a:p>
            <a:pPr eaLnBrk="1" hangingPunct="1">
              <a:lnSpc>
                <a:spcPct val="90000"/>
              </a:lnSpc>
            </a:pPr>
            <a:r>
              <a:rPr lang="it-IT" altLang="it-IT" b="1">
                <a:solidFill>
                  <a:schemeClr val="accent2"/>
                </a:solidFill>
              </a:rPr>
              <a:t>Clorexidina</a:t>
            </a:r>
          </a:p>
          <a:p>
            <a:pPr eaLnBrk="1" hangingPunct="1">
              <a:lnSpc>
                <a:spcPct val="90000"/>
              </a:lnSpc>
            </a:pPr>
            <a:r>
              <a:rPr lang="it-IT" altLang="it-IT" b="1">
                <a:solidFill>
                  <a:schemeClr val="accent2"/>
                </a:solidFill>
              </a:rPr>
              <a:t>Camomilla</a:t>
            </a:r>
          </a:p>
          <a:p>
            <a:pPr eaLnBrk="1" hangingPunct="1">
              <a:lnSpc>
                <a:spcPct val="90000"/>
              </a:lnSpc>
            </a:pPr>
            <a:r>
              <a:rPr lang="it-IT" altLang="it-IT" b="1">
                <a:solidFill>
                  <a:schemeClr val="accent2"/>
                </a:solidFill>
              </a:rPr>
              <a:t>Lozioni</a:t>
            </a:r>
          </a:p>
          <a:p>
            <a:pPr eaLnBrk="1" hangingPunct="1">
              <a:lnSpc>
                <a:spcPct val="90000"/>
              </a:lnSpc>
            </a:pPr>
            <a:r>
              <a:rPr lang="it-IT" altLang="it-IT" b="1">
                <a:solidFill>
                  <a:schemeClr val="accent2"/>
                </a:solidFill>
              </a:rPr>
              <a:t>Tinture</a:t>
            </a:r>
          </a:p>
          <a:p>
            <a:pPr eaLnBrk="1" hangingPunct="1">
              <a:lnSpc>
                <a:spcPct val="90000"/>
              </a:lnSpc>
            </a:pPr>
            <a:endParaRPr lang="it-IT" altLang="it-IT" b="1">
              <a:solidFill>
                <a:schemeClr val="accent2"/>
              </a:solidFill>
            </a:endParaRPr>
          </a:p>
        </p:txBody>
      </p:sp>
    </p:spTree>
  </p:cSld>
  <p:clrMapOvr>
    <a:masterClrMapping/>
  </p:clrMapOvr>
  <p:transition spd="slow">
    <p:strips dir="ru"/>
  </p:transition>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a:extLst>
              <a:ext uri="{FF2B5EF4-FFF2-40B4-BE49-F238E27FC236}">
                <a16:creationId xmlns:a16="http://schemas.microsoft.com/office/drawing/2014/main" id="{C4C16523-6025-406F-9B69-8A78EFEE05BC}"/>
              </a:ext>
            </a:extLst>
          </p:cNvPr>
          <p:cNvSpPr>
            <a:spLocks noChangeArrowheads="1"/>
          </p:cNvSpPr>
          <p:nvPr/>
        </p:nvSpPr>
        <p:spPr bwMode="auto">
          <a:xfrm>
            <a:off x="5383213" y="1700213"/>
            <a:ext cx="3581400" cy="3581400"/>
          </a:xfrm>
          <a:prstGeom prst="rect">
            <a:avLst/>
          </a:prstGeom>
          <a:solidFill>
            <a:schemeClr val="tx2"/>
          </a:solidFill>
          <a:ln w="9525">
            <a:solidFill>
              <a:schemeClr val="bg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s-ES_tradnl" altLang="it-IT" sz="2400">
                <a:solidFill>
                  <a:schemeClr val="bg2"/>
                </a:solidFill>
                <a:latin typeface="Times New Roman" panose="02020603050405020304" pitchFamily="18" charset="0"/>
              </a:rPr>
              <a:t>DA attiva</a:t>
            </a:r>
            <a:endParaRPr lang="es-ES_tradnl" altLang="it-IT" sz="2400" b="0">
              <a:latin typeface="Times New Roman" panose="02020603050405020304" pitchFamily="18" charset="0"/>
            </a:endParaRPr>
          </a:p>
        </p:txBody>
      </p:sp>
      <p:sp>
        <p:nvSpPr>
          <p:cNvPr id="311299" name="Rectangle 3">
            <a:extLst>
              <a:ext uri="{FF2B5EF4-FFF2-40B4-BE49-F238E27FC236}">
                <a16:creationId xmlns:a16="http://schemas.microsoft.com/office/drawing/2014/main" id="{8C2D6378-713E-43EE-B757-FC160EC0CE3D}"/>
              </a:ext>
            </a:extLst>
          </p:cNvPr>
          <p:cNvSpPr>
            <a:spLocks noChangeArrowheads="1"/>
          </p:cNvSpPr>
          <p:nvPr/>
        </p:nvSpPr>
        <p:spPr bwMode="auto">
          <a:xfrm>
            <a:off x="5486400" y="1828800"/>
            <a:ext cx="3352800" cy="762000"/>
          </a:xfrm>
          <a:prstGeom prst="rect">
            <a:avLst/>
          </a:prstGeom>
          <a:solidFill>
            <a:schemeClr val="accent1"/>
          </a:solidFill>
          <a:ln w="9525">
            <a:solidFill>
              <a:schemeClr val="bg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s-ES_tradnl" altLang="it-IT" sz="2400" b="0">
                <a:solidFill>
                  <a:schemeClr val="bg2"/>
                </a:solidFill>
                <a:latin typeface="Times New Roman" panose="02020603050405020304" pitchFamily="18" charset="0"/>
              </a:rPr>
              <a:t>DA essudante = bagnata</a:t>
            </a:r>
            <a:endParaRPr lang="es-ES_tradnl" altLang="it-IT" sz="2400" b="0">
              <a:latin typeface="Times New Roman" panose="02020603050405020304" pitchFamily="18" charset="0"/>
            </a:endParaRPr>
          </a:p>
        </p:txBody>
      </p:sp>
      <p:sp>
        <p:nvSpPr>
          <p:cNvPr id="311300" name="Rectangle 4">
            <a:extLst>
              <a:ext uri="{FF2B5EF4-FFF2-40B4-BE49-F238E27FC236}">
                <a16:creationId xmlns:a16="http://schemas.microsoft.com/office/drawing/2014/main" id="{719257BC-F629-4B1D-9C01-09CE0746B282}"/>
              </a:ext>
            </a:extLst>
          </p:cNvPr>
          <p:cNvSpPr>
            <a:spLocks noChangeArrowheads="1"/>
          </p:cNvSpPr>
          <p:nvPr/>
        </p:nvSpPr>
        <p:spPr bwMode="auto">
          <a:xfrm>
            <a:off x="5486400" y="4572000"/>
            <a:ext cx="3429000" cy="609600"/>
          </a:xfrm>
          <a:prstGeom prst="rect">
            <a:avLst/>
          </a:prstGeom>
          <a:solidFill>
            <a:schemeClr val="folHlink"/>
          </a:solidFill>
          <a:ln w="9525">
            <a:solidFill>
              <a:schemeClr val="bg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s-ES_tradnl" altLang="it-IT" sz="2400" b="0">
                <a:latin typeface="Times New Roman" panose="02020603050405020304" pitchFamily="18" charset="0"/>
              </a:rPr>
              <a:t>DA lichenificata = secca</a:t>
            </a:r>
            <a:endParaRPr lang="es-ES_tradnl" altLang="it-IT" sz="2400" b="0">
              <a:solidFill>
                <a:schemeClr val="bg2"/>
              </a:solidFill>
              <a:latin typeface="Times New Roman" panose="02020603050405020304" pitchFamily="18" charset="0"/>
            </a:endParaRPr>
          </a:p>
        </p:txBody>
      </p:sp>
      <p:pic>
        <p:nvPicPr>
          <p:cNvPr id="311301" name="Picture 5" descr="7">
            <a:extLst>
              <a:ext uri="{FF2B5EF4-FFF2-40B4-BE49-F238E27FC236}">
                <a16:creationId xmlns:a16="http://schemas.microsoft.com/office/drawing/2014/main" id="{97C30E73-7BE9-4DA5-A413-588A4C9F5558}"/>
              </a:ext>
            </a:extLst>
          </p:cNvPr>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468313" y="95250"/>
            <a:ext cx="3817937" cy="3189288"/>
          </a:xfrm>
          <a:noFill/>
          <a:ln>
            <a:solidFill>
              <a:schemeClr val="bg2"/>
            </a:solidFill>
            <a:miter lim="800000"/>
            <a:headEnd/>
            <a:tailEnd/>
          </a:ln>
        </p:spPr>
      </p:pic>
      <p:pic>
        <p:nvPicPr>
          <p:cNvPr id="311302" name="Picture 6" descr="32">
            <a:extLst>
              <a:ext uri="{FF2B5EF4-FFF2-40B4-BE49-F238E27FC236}">
                <a16:creationId xmlns:a16="http://schemas.microsoft.com/office/drawing/2014/main" id="{281720DB-CC7C-45C6-BB02-7778F6890D43}"/>
              </a:ext>
            </a:extLst>
          </p:cNvPr>
          <p:cNvPicPr>
            <a:picLocks noGrp="1"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a:xfrm>
            <a:off x="107950" y="3408363"/>
            <a:ext cx="4608513" cy="3352800"/>
          </a:xfrm>
          <a:noFill/>
          <a:ln>
            <a:solidFill>
              <a:schemeClr val="bg2"/>
            </a:solidFill>
            <a:miter lim="800000"/>
            <a:headEnd/>
            <a:tailEnd/>
          </a:ln>
        </p:spPr>
      </p:pic>
    </p:spTree>
    <p:extLst>
      <p:ext uri="{BB962C8B-B14F-4D97-AF65-F5344CB8AC3E}">
        <p14:creationId xmlns:p14="http://schemas.microsoft.com/office/powerpoint/2010/main" val="2592390922"/>
      </p:ext>
    </p:extLst>
  </p:cSld>
  <p:clrMapOvr>
    <a:masterClrMapping/>
  </p:clrMapOvr>
  <p:transition spd="slow">
    <p:strips dir="ru"/>
  </p:transition>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a:extLst>
              <a:ext uri="{FF2B5EF4-FFF2-40B4-BE49-F238E27FC236}">
                <a16:creationId xmlns:a16="http://schemas.microsoft.com/office/drawing/2014/main" id="{064B7368-74FD-4E13-B736-D6C0D8911298}"/>
              </a:ext>
            </a:extLst>
          </p:cNvPr>
          <p:cNvSpPr>
            <a:spLocks noGrp="1" noChangeArrowheads="1"/>
          </p:cNvSpPr>
          <p:nvPr>
            <p:ph type="ctrTitle"/>
          </p:nvPr>
        </p:nvSpPr>
        <p:spPr>
          <a:xfrm>
            <a:off x="152400" y="152400"/>
            <a:ext cx="8763000" cy="1066800"/>
          </a:xfrm>
        </p:spPr>
        <p:txBody>
          <a:bodyPr/>
          <a:lstStyle/>
          <a:p>
            <a:pPr eaLnBrk="1" hangingPunct="1"/>
            <a:r>
              <a:rPr lang="es-ES_tradnl" altLang="it-IT" sz="3600" b="1">
                <a:solidFill>
                  <a:srgbClr val="FF0000"/>
                </a:solidFill>
              </a:rPr>
              <a:t>Anche la cute xerotica in corso di DA è un segno di attività della malattia</a:t>
            </a:r>
          </a:p>
        </p:txBody>
      </p:sp>
      <p:sp>
        <p:nvSpPr>
          <p:cNvPr id="312323" name="Line 3">
            <a:extLst>
              <a:ext uri="{FF2B5EF4-FFF2-40B4-BE49-F238E27FC236}">
                <a16:creationId xmlns:a16="http://schemas.microsoft.com/office/drawing/2014/main" id="{3CB203B6-A30F-465F-9D44-749350D95137}"/>
              </a:ext>
            </a:extLst>
          </p:cNvPr>
          <p:cNvSpPr>
            <a:spLocks noChangeShapeType="1"/>
          </p:cNvSpPr>
          <p:nvPr/>
        </p:nvSpPr>
        <p:spPr bwMode="auto">
          <a:xfrm>
            <a:off x="228600" y="6172200"/>
            <a:ext cx="7696200" cy="0"/>
          </a:xfrm>
          <a:prstGeom prst="line">
            <a:avLst/>
          </a:prstGeom>
          <a:noFill/>
          <a:ln w="57150">
            <a:solidFill>
              <a:schemeClr val="bg2"/>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it-IT"/>
          </a:p>
        </p:txBody>
      </p:sp>
      <p:sp>
        <p:nvSpPr>
          <p:cNvPr id="312324" name="Text Box 4">
            <a:extLst>
              <a:ext uri="{FF2B5EF4-FFF2-40B4-BE49-F238E27FC236}">
                <a16:creationId xmlns:a16="http://schemas.microsoft.com/office/drawing/2014/main" id="{3F057CB1-7214-4514-B321-4F72D486D22F}"/>
              </a:ext>
            </a:extLst>
          </p:cNvPr>
          <p:cNvSpPr txBox="1">
            <a:spLocks noChangeArrowheads="1"/>
          </p:cNvSpPr>
          <p:nvPr/>
        </p:nvSpPr>
        <p:spPr bwMode="auto">
          <a:xfrm>
            <a:off x="8153400" y="6172200"/>
            <a:ext cx="996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_tradnl" altLang="it-IT" sz="2400">
                <a:solidFill>
                  <a:schemeClr val="hlink"/>
                </a:solidFill>
                <a:latin typeface="Times New Roman" panose="02020603050405020304" pitchFamily="18" charset="0"/>
              </a:rPr>
              <a:t>tempo</a:t>
            </a:r>
          </a:p>
        </p:txBody>
      </p:sp>
      <p:sp>
        <p:nvSpPr>
          <p:cNvPr id="312325" name="Text Box 5">
            <a:extLst>
              <a:ext uri="{FF2B5EF4-FFF2-40B4-BE49-F238E27FC236}">
                <a16:creationId xmlns:a16="http://schemas.microsoft.com/office/drawing/2014/main" id="{DAEF10C8-A158-42FA-9969-1A15055D9C2D}"/>
              </a:ext>
            </a:extLst>
          </p:cNvPr>
          <p:cNvSpPr txBox="1">
            <a:spLocks noChangeArrowheads="1"/>
          </p:cNvSpPr>
          <p:nvPr/>
        </p:nvSpPr>
        <p:spPr bwMode="auto">
          <a:xfrm>
            <a:off x="152400" y="1676400"/>
            <a:ext cx="1114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_tradnl" altLang="it-IT" sz="2400">
                <a:solidFill>
                  <a:schemeClr val="hlink"/>
                </a:solidFill>
                <a:latin typeface="Times New Roman" panose="02020603050405020304" pitchFamily="18" charset="0"/>
              </a:rPr>
              <a:t>gravità</a:t>
            </a:r>
          </a:p>
        </p:txBody>
      </p:sp>
      <p:sp>
        <p:nvSpPr>
          <p:cNvPr id="312326" name="Line 6">
            <a:extLst>
              <a:ext uri="{FF2B5EF4-FFF2-40B4-BE49-F238E27FC236}">
                <a16:creationId xmlns:a16="http://schemas.microsoft.com/office/drawing/2014/main" id="{65FFAD69-BBA7-41EA-804D-132F23AA96E1}"/>
              </a:ext>
            </a:extLst>
          </p:cNvPr>
          <p:cNvSpPr>
            <a:spLocks noChangeShapeType="1"/>
          </p:cNvSpPr>
          <p:nvPr/>
        </p:nvSpPr>
        <p:spPr bwMode="auto">
          <a:xfrm flipV="1">
            <a:off x="228600" y="2286000"/>
            <a:ext cx="0" cy="3886200"/>
          </a:xfrm>
          <a:prstGeom prst="line">
            <a:avLst/>
          </a:prstGeom>
          <a:noFill/>
          <a:ln w="57150">
            <a:solidFill>
              <a:schemeClr val="bg2"/>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it-IT"/>
          </a:p>
        </p:txBody>
      </p:sp>
      <p:sp>
        <p:nvSpPr>
          <p:cNvPr id="312327" name="Freeform 7">
            <a:extLst>
              <a:ext uri="{FF2B5EF4-FFF2-40B4-BE49-F238E27FC236}">
                <a16:creationId xmlns:a16="http://schemas.microsoft.com/office/drawing/2014/main" id="{7BF4D637-3943-45E8-A160-EC3D02939F36}"/>
              </a:ext>
            </a:extLst>
          </p:cNvPr>
          <p:cNvSpPr>
            <a:spLocks/>
          </p:cNvSpPr>
          <p:nvPr/>
        </p:nvSpPr>
        <p:spPr bwMode="auto">
          <a:xfrm>
            <a:off x="244475" y="3054350"/>
            <a:ext cx="8069263" cy="1822450"/>
          </a:xfrm>
          <a:custGeom>
            <a:avLst/>
            <a:gdLst>
              <a:gd name="T0" fmla="*/ 0 w 5083"/>
              <a:gd name="T1" fmla="*/ 2147483646 h 1148"/>
              <a:gd name="T2" fmla="*/ 2147483646 w 5083"/>
              <a:gd name="T3" fmla="*/ 2147483646 h 1148"/>
              <a:gd name="T4" fmla="*/ 2147483646 w 5083"/>
              <a:gd name="T5" fmla="*/ 2147483646 h 1148"/>
              <a:gd name="T6" fmla="*/ 2147483646 w 5083"/>
              <a:gd name="T7" fmla="*/ 2147483646 h 1148"/>
              <a:gd name="T8" fmla="*/ 2147483646 w 5083"/>
              <a:gd name="T9" fmla="*/ 2147483646 h 1148"/>
              <a:gd name="T10" fmla="*/ 2147483646 w 5083"/>
              <a:gd name="T11" fmla="*/ 2147483646 h 1148"/>
              <a:gd name="T12" fmla="*/ 2147483646 w 5083"/>
              <a:gd name="T13" fmla="*/ 2147483646 h 1148"/>
              <a:gd name="T14" fmla="*/ 2147483646 w 5083"/>
              <a:gd name="T15" fmla="*/ 2147483646 h 1148"/>
              <a:gd name="T16" fmla="*/ 2147483646 w 5083"/>
              <a:gd name="T17" fmla="*/ 2147483646 h 1148"/>
              <a:gd name="T18" fmla="*/ 2147483646 w 5083"/>
              <a:gd name="T19" fmla="*/ 2147483646 h 1148"/>
              <a:gd name="T20" fmla="*/ 2147483646 w 5083"/>
              <a:gd name="T21" fmla="*/ 2147483646 h 1148"/>
              <a:gd name="T22" fmla="*/ 2147483646 w 5083"/>
              <a:gd name="T23" fmla="*/ 2147483646 h 1148"/>
              <a:gd name="T24" fmla="*/ 2147483646 w 5083"/>
              <a:gd name="T25" fmla="*/ 2147483646 h 1148"/>
              <a:gd name="T26" fmla="*/ 2147483646 w 5083"/>
              <a:gd name="T27" fmla="*/ 2147483646 h 1148"/>
              <a:gd name="T28" fmla="*/ 2147483646 w 5083"/>
              <a:gd name="T29" fmla="*/ 2147483646 h 1148"/>
              <a:gd name="T30" fmla="*/ 2147483646 w 5083"/>
              <a:gd name="T31" fmla="*/ 2147483646 h 1148"/>
              <a:gd name="T32" fmla="*/ 2147483646 w 5083"/>
              <a:gd name="T33" fmla="*/ 2147483646 h 1148"/>
              <a:gd name="T34" fmla="*/ 2147483646 w 5083"/>
              <a:gd name="T35" fmla="*/ 2147483646 h 1148"/>
              <a:gd name="T36" fmla="*/ 2147483646 w 5083"/>
              <a:gd name="T37" fmla="*/ 2147483646 h 1148"/>
              <a:gd name="T38" fmla="*/ 2147483646 w 5083"/>
              <a:gd name="T39" fmla="*/ 2147483646 h 1148"/>
              <a:gd name="T40" fmla="*/ 2147483646 w 5083"/>
              <a:gd name="T41" fmla="*/ 2147483646 h 1148"/>
              <a:gd name="T42" fmla="*/ 2147483646 w 5083"/>
              <a:gd name="T43" fmla="*/ 2147483646 h 1148"/>
              <a:gd name="T44" fmla="*/ 2147483646 w 5083"/>
              <a:gd name="T45" fmla="*/ 2147483646 h 1148"/>
              <a:gd name="T46" fmla="*/ 2147483646 w 5083"/>
              <a:gd name="T47" fmla="*/ 2147483646 h 1148"/>
              <a:gd name="T48" fmla="*/ 2147483646 w 5083"/>
              <a:gd name="T49" fmla="*/ 2147483646 h 1148"/>
              <a:gd name="T50" fmla="*/ 2147483646 w 5083"/>
              <a:gd name="T51" fmla="*/ 2147483646 h 1148"/>
              <a:gd name="T52" fmla="*/ 2147483646 w 5083"/>
              <a:gd name="T53" fmla="*/ 2147483646 h 1148"/>
              <a:gd name="T54" fmla="*/ 2147483646 w 5083"/>
              <a:gd name="T55" fmla="*/ 2147483646 h 1148"/>
              <a:gd name="T56" fmla="*/ 2147483646 w 5083"/>
              <a:gd name="T57" fmla="*/ 2147483646 h 1148"/>
              <a:gd name="T58" fmla="*/ 2147483646 w 5083"/>
              <a:gd name="T59" fmla="*/ 0 h 1148"/>
              <a:gd name="T60" fmla="*/ 2147483646 w 5083"/>
              <a:gd name="T61" fmla="*/ 2147483646 h 1148"/>
              <a:gd name="T62" fmla="*/ 2147483646 w 5083"/>
              <a:gd name="T63" fmla="*/ 2147483646 h 1148"/>
              <a:gd name="T64" fmla="*/ 2147483646 w 5083"/>
              <a:gd name="T65" fmla="*/ 2147483646 h 1148"/>
              <a:gd name="T66" fmla="*/ 2147483646 w 5083"/>
              <a:gd name="T67" fmla="*/ 2147483646 h 1148"/>
              <a:gd name="T68" fmla="*/ 2147483646 w 5083"/>
              <a:gd name="T69" fmla="*/ 2147483646 h 1148"/>
              <a:gd name="T70" fmla="*/ 2147483646 w 5083"/>
              <a:gd name="T71" fmla="*/ 2147483646 h 1148"/>
              <a:gd name="T72" fmla="*/ 2147483646 w 5083"/>
              <a:gd name="T73" fmla="*/ 2147483646 h 1148"/>
              <a:gd name="T74" fmla="*/ 2147483646 w 5083"/>
              <a:gd name="T75" fmla="*/ 2147483646 h 1148"/>
              <a:gd name="T76" fmla="*/ 2147483646 w 5083"/>
              <a:gd name="T77" fmla="*/ 2147483646 h 1148"/>
              <a:gd name="T78" fmla="*/ 2147483646 w 5083"/>
              <a:gd name="T79" fmla="*/ 2147483646 h 1148"/>
              <a:gd name="T80" fmla="*/ 2147483646 w 5083"/>
              <a:gd name="T81" fmla="*/ 2147483646 h 1148"/>
              <a:gd name="T82" fmla="*/ 2147483646 w 5083"/>
              <a:gd name="T83" fmla="*/ 2147483646 h 1148"/>
              <a:gd name="T84" fmla="*/ 2147483646 w 5083"/>
              <a:gd name="T85" fmla="*/ 2147483646 h 1148"/>
              <a:gd name="T86" fmla="*/ 2147483646 w 5083"/>
              <a:gd name="T87" fmla="*/ 2147483646 h 1148"/>
              <a:gd name="T88" fmla="*/ 2147483646 w 5083"/>
              <a:gd name="T89" fmla="*/ 2147483646 h 1148"/>
              <a:gd name="T90" fmla="*/ 2147483646 w 5083"/>
              <a:gd name="T91" fmla="*/ 2147483646 h 1148"/>
              <a:gd name="T92" fmla="*/ 2147483646 w 5083"/>
              <a:gd name="T93" fmla="*/ 2147483646 h 1148"/>
              <a:gd name="T94" fmla="*/ 2147483646 w 5083"/>
              <a:gd name="T95" fmla="*/ 2147483646 h 1148"/>
              <a:gd name="T96" fmla="*/ 2147483646 w 5083"/>
              <a:gd name="T97" fmla="*/ 2147483646 h 1148"/>
              <a:gd name="T98" fmla="*/ 2147483646 w 5083"/>
              <a:gd name="T99" fmla="*/ 2147483646 h 1148"/>
              <a:gd name="T100" fmla="*/ 2147483646 w 5083"/>
              <a:gd name="T101" fmla="*/ 2147483646 h 1148"/>
              <a:gd name="T102" fmla="*/ 2147483646 w 5083"/>
              <a:gd name="T103" fmla="*/ 2147483646 h 1148"/>
              <a:gd name="T104" fmla="*/ 2147483646 w 5083"/>
              <a:gd name="T105" fmla="*/ 2147483646 h 1148"/>
              <a:gd name="T106" fmla="*/ 2147483646 w 5083"/>
              <a:gd name="T107" fmla="*/ 2147483646 h 1148"/>
              <a:gd name="T108" fmla="*/ 2147483646 w 5083"/>
              <a:gd name="T109" fmla="*/ 2147483646 h 114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083"/>
              <a:gd name="T166" fmla="*/ 0 h 1148"/>
              <a:gd name="T167" fmla="*/ 5083 w 5083"/>
              <a:gd name="T168" fmla="*/ 1148 h 114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083" h="1148">
                <a:moveTo>
                  <a:pt x="0" y="1148"/>
                </a:moveTo>
                <a:cubicBezTo>
                  <a:pt x="6" y="1140"/>
                  <a:pt x="10" y="1130"/>
                  <a:pt x="17" y="1123"/>
                </a:cubicBezTo>
                <a:cubicBezTo>
                  <a:pt x="24" y="1116"/>
                  <a:pt x="36" y="1113"/>
                  <a:pt x="43" y="1105"/>
                </a:cubicBezTo>
                <a:cubicBezTo>
                  <a:pt x="56" y="1090"/>
                  <a:pt x="62" y="1068"/>
                  <a:pt x="77" y="1054"/>
                </a:cubicBezTo>
                <a:cubicBezTo>
                  <a:pt x="83" y="1048"/>
                  <a:pt x="89" y="1043"/>
                  <a:pt x="95" y="1037"/>
                </a:cubicBezTo>
                <a:cubicBezTo>
                  <a:pt x="114" y="999"/>
                  <a:pt x="131" y="959"/>
                  <a:pt x="155" y="925"/>
                </a:cubicBezTo>
                <a:cubicBezTo>
                  <a:pt x="185" y="830"/>
                  <a:pt x="196" y="728"/>
                  <a:pt x="232" y="634"/>
                </a:cubicBezTo>
                <a:cubicBezTo>
                  <a:pt x="255" y="575"/>
                  <a:pt x="269" y="513"/>
                  <a:pt x="292" y="454"/>
                </a:cubicBezTo>
                <a:cubicBezTo>
                  <a:pt x="313" y="399"/>
                  <a:pt x="305" y="441"/>
                  <a:pt x="317" y="394"/>
                </a:cubicBezTo>
                <a:cubicBezTo>
                  <a:pt x="333" y="328"/>
                  <a:pt x="354" y="194"/>
                  <a:pt x="412" y="154"/>
                </a:cubicBezTo>
                <a:cubicBezTo>
                  <a:pt x="417" y="151"/>
                  <a:pt x="458" y="139"/>
                  <a:pt x="463" y="137"/>
                </a:cubicBezTo>
                <a:cubicBezTo>
                  <a:pt x="538" y="160"/>
                  <a:pt x="564" y="232"/>
                  <a:pt x="583" y="300"/>
                </a:cubicBezTo>
                <a:cubicBezTo>
                  <a:pt x="606" y="383"/>
                  <a:pt x="632" y="466"/>
                  <a:pt x="660" y="548"/>
                </a:cubicBezTo>
                <a:cubicBezTo>
                  <a:pt x="678" y="600"/>
                  <a:pt x="687" y="667"/>
                  <a:pt x="746" y="685"/>
                </a:cubicBezTo>
                <a:cubicBezTo>
                  <a:pt x="760" y="699"/>
                  <a:pt x="811" y="752"/>
                  <a:pt x="832" y="763"/>
                </a:cubicBezTo>
                <a:cubicBezTo>
                  <a:pt x="891" y="794"/>
                  <a:pt x="973" y="806"/>
                  <a:pt x="1037" y="814"/>
                </a:cubicBezTo>
                <a:cubicBezTo>
                  <a:pt x="1140" y="809"/>
                  <a:pt x="1244" y="818"/>
                  <a:pt x="1346" y="805"/>
                </a:cubicBezTo>
                <a:cubicBezTo>
                  <a:pt x="1406" y="787"/>
                  <a:pt x="1421" y="718"/>
                  <a:pt x="1449" y="668"/>
                </a:cubicBezTo>
                <a:cubicBezTo>
                  <a:pt x="1473" y="626"/>
                  <a:pt x="1495" y="600"/>
                  <a:pt x="1535" y="574"/>
                </a:cubicBezTo>
                <a:cubicBezTo>
                  <a:pt x="1571" y="583"/>
                  <a:pt x="1601" y="600"/>
                  <a:pt x="1637" y="608"/>
                </a:cubicBezTo>
                <a:cubicBezTo>
                  <a:pt x="1658" y="622"/>
                  <a:pt x="1665" y="624"/>
                  <a:pt x="1680" y="643"/>
                </a:cubicBezTo>
                <a:cubicBezTo>
                  <a:pt x="1692" y="659"/>
                  <a:pt x="1698" y="682"/>
                  <a:pt x="1715" y="694"/>
                </a:cubicBezTo>
                <a:cubicBezTo>
                  <a:pt x="1751" y="718"/>
                  <a:pt x="1780" y="746"/>
                  <a:pt x="1817" y="771"/>
                </a:cubicBezTo>
                <a:cubicBezTo>
                  <a:pt x="1821" y="774"/>
                  <a:pt x="1865" y="787"/>
                  <a:pt x="1869" y="788"/>
                </a:cubicBezTo>
                <a:cubicBezTo>
                  <a:pt x="1886" y="794"/>
                  <a:pt x="1920" y="805"/>
                  <a:pt x="1920" y="805"/>
                </a:cubicBezTo>
                <a:cubicBezTo>
                  <a:pt x="2093" y="778"/>
                  <a:pt x="2208" y="861"/>
                  <a:pt x="2306" y="711"/>
                </a:cubicBezTo>
                <a:cubicBezTo>
                  <a:pt x="2317" y="671"/>
                  <a:pt x="2333" y="632"/>
                  <a:pt x="2340" y="591"/>
                </a:cubicBezTo>
                <a:cubicBezTo>
                  <a:pt x="2349" y="539"/>
                  <a:pt x="2353" y="488"/>
                  <a:pt x="2366" y="437"/>
                </a:cubicBezTo>
                <a:cubicBezTo>
                  <a:pt x="2379" y="340"/>
                  <a:pt x="2384" y="242"/>
                  <a:pt x="2400" y="145"/>
                </a:cubicBezTo>
                <a:cubicBezTo>
                  <a:pt x="2409" y="91"/>
                  <a:pt x="2404" y="32"/>
                  <a:pt x="2452" y="0"/>
                </a:cubicBezTo>
                <a:cubicBezTo>
                  <a:pt x="2512" y="6"/>
                  <a:pt x="2574" y="7"/>
                  <a:pt x="2632" y="25"/>
                </a:cubicBezTo>
                <a:cubicBezTo>
                  <a:pt x="2675" y="71"/>
                  <a:pt x="2680" y="112"/>
                  <a:pt x="2700" y="171"/>
                </a:cubicBezTo>
                <a:cubicBezTo>
                  <a:pt x="2704" y="183"/>
                  <a:pt x="2713" y="193"/>
                  <a:pt x="2717" y="205"/>
                </a:cubicBezTo>
                <a:cubicBezTo>
                  <a:pt x="2725" y="228"/>
                  <a:pt x="2730" y="251"/>
                  <a:pt x="2735" y="274"/>
                </a:cubicBezTo>
                <a:cubicBezTo>
                  <a:pt x="2740" y="297"/>
                  <a:pt x="2742" y="336"/>
                  <a:pt x="2752" y="360"/>
                </a:cubicBezTo>
                <a:cubicBezTo>
                  <a:pt x="2777" y="419"/>
                  <a:pt x="2807" y="480"/>
                  <a:pt x="2846" y="531"/>
                </a:cubicBezTo>
                <a:cubicBezTo>
                  <a:pt x="2857" y="596"/>
                  <a:pt x="2902" y="680"/>
                  <a:pt x="2949" y="728"/>
                </a:cubicBezTo>
                <a:cubicBezTo>
                  <a:pt x="2974" y="754"/>
                  <a:pt x="3006" y="775"/>
                  <a:pt x="3026" y="805"/>
                </a:cubicBezTo>
                <a:cubicBezTo>
                  <a:pt x="3046" y="835"/>
                  <a:pt x="3065" y="854"/>
                  <a:pt x="3095" y="874"/>
                </a:cubicBezTo>
                <a:cubicBezTo>
                  <a:pt x="3144" y="948"/>
                  <a:pt x="3199" y="941"/>
                  <a:pt x="3283" y="951"/>
                </a:cubicBezTo>
                <a:cubicBezTo>
                  <a:pt x="3428" y="943"/>
                  <a:pt x="3616" y="970"/>
                  <a:pt x="3746" y="925"/>
                </a:cubicBezTo>
                <a:cubicBezTo>
                  <a:pt x="3792" y="881"/>
                  <a:pt x="3811" y="816"/>
                  <a:pt x="3823" y="754"/>
                </a:cubicBezTo>
                <a:cubicBezTo>
                  <a:pt x="3818" y="640"/>
                  <a:pt x="3781" y="589"/>
                  <a:pt x="3849" y="523"/>
                </a:cubicBezTo>
                <a:cubicBezTo>
                  <a:pt x="3933" y="536"/>
                  <a:pt x="3945" y="569"/>
                  <a:pt x="3995" y="634"/>
                </a:cubicBezTo>
                <a:lnTo>
                  <a:pt x="4055" y="728"/>
                </a:lnTo>
                <a:cubicBezTo>
                  <a:pt x="4055" y="728"/>
                  <a:pt x="4055" y="728"/>
                  <a:pt x="4055" y="728"/>
                </a:cubicBezTo>
                <a:cubicBezTo>
                  <a:pt x="4075" y="768"/>
                  <a:pt x="4103" y="806"/>
                  <a:pt x="4140" y="831"/>
                </a:cubicBezTo>
                <a:cubicBezTo>
                  <a:pt x="4174" y="828"/>
                  <a:pt x="4209" y="829"/>
                  <a:pt x="4243" y="823"/>
                </a:cubicBezTo>
                <a:cubicBezTo>
                  <a:pt x="4261" y="820"/>
                  <a:pt x="4295" y="805"/>
                  <a:pt x="4295" y="805"/>
                </a:cubicBezTo>
                <a:cubicBezTo>
                  <a:pt x="4321" y="767"/>
                  <a:pt x="4319" y="706"/>
                  <a:pt x="4355" y="677"/>
                </a:cubicBezTo>
                <a:cubicBezTo>
                  <a:pt x="4363" y="670"/>
                  <a:pt x="4409" y="661"/>
                  <a:pt x="4415" y="660"/>
                </a:cubicBezTo>
                <a:cubicBezTo>
                  <a:pt x="4441" y="663"/>
                  <a:pt x="4467" y="662"/>
                  <a:pt x="4492" y="668"/>
                </a:cubicBezTo>
                <a:cubicBezTo>
                  <a:pt x="4549" y="682"/>
                  <a:pt x="4620" y="772"/>
                  <a:pt x="4655" y="823"/>
                </a:cubicBezTo>
                <a:cubicBezTo>
                  <a:pt x="4684" y="910"/>
                  <a:pt x="4699" y="912"/>
                  <a:pt x="4783" y="934"/>
                </a:cubicBezTo>
                <a:cubicBezTo>
                  <a:pt x="5079" y="925"/>
                  <a:pt x="5010" y="852"/>
                  <a:pt x="5083" y="934"/>
                </a:cubicBezTo>
              </a:path>
            </a:pathLst>
          </a:custGeom>
          <a:noFill/>
          <a:ln w="76200" cmpd="sng">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312328" name="Line 8">
            <a:extLst>
              <a:ext uri="{FF2B5EF4-FFF2-40B4-BE49-F238E27FC236}">
                <a16:creationId xmlns:a16="http://schemas.microsoft.com/office/drawing/2014/main" id="{4739D169-3838-4037-A80D-3153D4688294}"/>
              </a:ext>
            </a:extLst>
          </p:cNvPr>
          <p:cNvSpPr>
            <a:spLocks noChangeShapeType="1"/>
          </p:cNvSpPr>
          <p:nvPr/>
        </p:nvSpPr>
        <p:spPr bwMode="auto">
          <a:xfrm>
            <a:off x="228600" y="4191000"/>
            <a:ext cx="7924800" cy="0"/>
          </a:xfrm>
          <a:prstGeom prst="line">
            <a:avLst/>
          </a:prstGeom>
          <a:noFill/>
          <a:ln w="38100">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12329" name="Text Box 9">
            <a:extLst>
              <a:ext uri="{FF2B5EF4-FFF2-40B4-BE49-F238E27FC236}">
                <a16:creationId xmlns:a16="http://schemas.microsoft.com/office/drawing/2014/main" id="{07401EC4-986B-4703-AE36-46A448659771}"/>
              </a:ext>
            </a:extLst>
          </p:cNvPr>
          <p:cNvSpPr txBox="1">
            <a:spLocks noChangeArrowheads="1"/>
          </p:cNvSpPr>
          <p:nvPr/>
        </p:nvSpPr>
        <p:spPr bwMode="auto">
          <a:xfrm>
            <a:off x="7848600" y="41910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endParaRPr lang="it-IT" altLang="it-IT" sz="2400" b="0">
              <a:latin typeface="Times New Roman" panose="02020603050405020304" pitchFamily="18" charset="0"/>
            </a:endParaRPr>
          </a:p>
        </p:txBody>
      </p:sp>
      <p:sp>
        <p:nvSpPr>
          <p:cNvPr id="312330" name="Rectangle 10">
            <a:extLst>
              <a:ext uri="{FF2B5EF4-FFF2-40B4-BE49-F238E27FC236}">
                <a16:creationId xmlns:a16="http://schemas.microsoft.com/office/drawing/2014/main" id="{A6CBF02B-2B06-40A2-887F-7F52BBD8AD04}"/>
              </a:ext>
            </a:extLst>
          </p:cNvPr>
          <p:cNvSpPr>
            <a:spLocks noChangeArrowheads="1"/>
          </p:cNvSpPr>
          <p:nvPr/>
        </p:nvSpPr>
        <p:spPr bwMode="auto">
          <a:xfrm>
            <a:off x="6858000" y="3429000"/>
            <a:ext cx="2286000" cy="609600"/>
          </a:xfrm>
          <a:prstGeom prst="rect">
            <a:avLst/>
          </a:prstGeom>
          <a:solidFill>
            <a:schemeClr val="tx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s-ES_tradnl" altLang="it-IT" sz="2400" b="0">
                <a:solidFill>
                  <a:schemeClr val="bg2"/>
                </a:solidFill>
                <a:latin typeface="Times New Roman" panose="02020603050405020304" pitchFamily="18" charset="0"/>
              </a:rPr>
              <a:t>DA essudante</a:t>
            </a:r>
            <a:endParaRPr lang="es-ES_tradnl" altLang="it-IT" sz="2400" b="0">
              <a:latin typeface="Times New Roman" panose="02020603050405020304" pitchFamily="18" charset="0"/>
            </a:endParaRPr>
          </a:p>
        </p:txBody>
      </p:sp>
      <p:sp>
        <p:nvSpPr>
          <p:cNvPr id="312331" name="Rectangle 11">
            <a:extLst>
              <a:ext uri="{FF2B5EF4-FFF2-40B4-BE49-F238E27FC236}">
                <a16:creationId xmlns:a16="http://schemas.microsoft.com/office/drawing/2014/main" id="{727C072A-F6B1-4443-AC83-FDE6D3CD877C}"/>
              </a:ext>
            </a:extLst>
          </p:cNvPr>
          <p:cNvSpPr>
            <a:spLocks noChangeArrowheads="1"/>
          </p:cNvSpPr>
          <p:nvPr/>
        </p:nvSpPr>
        <p:spPr bwMode="auto">
          <a:xfrm>
            <a:off x="6858000" y="4267200"/>
            <a:ext cx="2286000" cy="609600"/>
          </a:xfrm>
          <a:prstGeom prst="rect">
            <a:avLst/>
          </a:prstGeom>
          <a:solidFill>
            <a:schemeClr val="folHlink"/>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s-ES_tradnl" altLang="it-IT" sz="2400" b="0">
                <a:solidFill>
                  <a:schemeClr val="bg2"/>
                </a:solidFill>
                <a:latin typeface="Times New Roman" panose="02020603050405020304" pitchFamily="18" charset="0"/>
              </a:rPr>
              <a:t>DA lichenificata</a:t>
            </a:r>
          </a:p>
        </p:txBody>
      </p:sp>
      <p:sp>
        <p:nvSpPr>
          <p:cNvPr id="312332" name="Line 12">
            <a:extLst>
              <a:ext uri="{FF2B5EF4-FFF2-40B4-BE49-F238E27FC236}">
                <a16:creationId xmlns:a16="http://schemas.microsoft.com/office/drawing/2014/main" id="{B890DDC1-DE6F-43B3-9B34-DAA84C57944C}"/>
              </a:ext>
            </a:extLst>
          </p:cNvPr>
          <p:cNvSpPr>
            <a:spLocks noChangeShapeType="1"/>
          </p:cNvSpPr>
          <p:nvPr/>
        </p:nvSpPr>
        <p:spPr bwMode="auto">
          <a:xfrm>
            <a:off x="304800" y="5105400"/>
            <a:ext cx="7924800" cy="0"/>
          </a:xfrm>
          <a:prstGeom prst="line">
            <a:avLst/>
          </a:prstGeom>
          <a:noFill/>
          <a:ln w="38100">
            <a:solidFill>
              <a:schemeClr val="bg2"/>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12333" name="Rectangle 13">
            <a:extLst>
              <a:ext uri="{FF2B5EF4-FFF2-40B4-BE49-F238E27FC236}">
                <a16:creationId xmlns:a16="http://schemas.microsoft.com/office/drawing/2014/main" id="{882FE1D6-AB0D-40C7-82FC-0D2F455F82D3}"/>
              </a:ext>
            </a:extLst>
          </p:cNvPr>
          <p:cNvSpPr>
            <a:spLocks noChangeArrowheads="1"/>
          </p:cNvSpPr>
          <p:nvPr/>
        </p:nvSpPr>
        <p:spPr bwMode="auto">
          <a:xfrm>
            <a:off x="6858000" y="5257800"/>
            <a:ext cx="2286000" cy="609600"/>
          </a:xfrm>
          <a:prstGeom prst="rect">
            <a:avLst/>
          </a:prstGeom>
          <a:solidFill>
            <a:srgbClr val="33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s-ES_tradnl" altLang="it-IT" sz="2400" b="0">
                <a:solidFill>
                  <a:schemeClr val="bg2"/>
                </a:solidFill>
                <a:latin typeface="Times New Roman" panose="02020603050405020304" pitchFamily="18" charset="0"/>
              </a:rPr>
              <a:t>DA guarita</a:t>
            </a:r>
          </a:p>
        </p:txBody>
      </p:sp>
    </p:spTree>
    <p:extLst>
      <p:ext uri="{BB962C8B-B14F-4D97-AF65-F5344CB8AC3E}">
        <p14:creationId xmlns:p14="http://schemas.microsoft.com/office/powerpoint/2010/main" val="3022441959"/>
      </p:ext>
    </p:extLst>
  </p:cSld>
  <p:clrMapOvr>
    <a:masterClrMapping/>
  </p:clrMapOvr>
  <p:transition spd="slow">
    <p:strips dir="ru"/>
  </p:transition>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a:extLst>
              <a:ext uri="{FF2B5EF4-FFF2-40B4-BE49-F238E27FC236}">
                <a16:creationId xmlns:a16="http://schemas.microsoft.com/office/drawing/2014/main" id="{B4874D1B-64E2-4F5D-ACEF-8E1590BB74FB}"/>
              </a:ext>
            </a:extLst>
          </p:cNvPr>
          <p:cNvSpPr>
            <a:spLocks noGrp="1" noChangeArrowheads="1"/>
          </p:cNvSpPr>
          <p:nvPr>
            <p:ph type="ctrTitle"/>
          </p:nvPr>
        </p:nvSpPr>
        <p:spPr>
          <a:xfrm>
            <a:off x="152400" y="152400"/>
            <a:ext cx="8763000" cy="1066800"/>
          </a:xfrm>
        </p:spPr>
        <p:txBody>
          <a:bodyPr/>
          <a:lstStyle/>
          <a:p>
            <a:pPr eaLnBrk="1" hangingPunct="1"/>
            <a:r>
              <a:rPr lang="es-ES_tradnl" altLang="it-IT" sz="3600" b="1">
                <a:solidFill>
                  <a:srgbClr val="FF0000"/>
                </a:solidFill>
              </a:rPr>
              <a:t>Anche la cute xerotica in corso di DA è un segno di attività della malattia</a:t>
            </a:r>
          </a:p>
        </p:txBody>
      </p:sp>
      <p:sp>
        <p:nvSpPr>
          <p:cNvPr id="313347" name="Line 3">
            <a:extLst>
              <a:ext uri="{FF2B5EF4-FFF2-40B4-BE49-F238E27FC236}">
                <a16:creationId xmlns:a16="http://schemas.microsoft.com/office/drawing/2014/main" id="{233CED97-C4F2-4EEE-869A-75972B70B802}"/>
              </a:ext>
            </a:extLst>
          </p:cNvPr>
          <p:cNvSpPr>
            <a:spLocks noChangeShapeType="1"/>
          </p:cNvSpPr>
          <p:nvPr/>
        </p:nvSpPr>
        <p:spPr bwMode="auto">
          <a:xfrm>
            <a:off x="228600" y="6172200"/>
            <a:ext cx="7696200" cy="0"/>
          </a:xfrm>
          <a:prstGeom prst="line">
            <a:avLst/>
          </a:prstGeom>
          <a:noFill/>
          <a:ln w="57150">
            <a:solidFill>
              <a:schemeClr val="bg2"/>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it-IT"/>
          </a:p>
        </p:txBody>
      </p:sp>
      <p:sp>
        <p:nvSpPr>
          <p:cNvPr id="313348" name="Text Box 4">
            <a:extLst>
              <a:ext uri="{FF2B5EF4-FFF2-40B4-BE49-F238E27FC236}">
                <a16:creationId xmlns:a16="http://schemas.microsoft.com/office/drawing/2014/main" id="{782FB54E-DEAA-4D68-A597-7AD0A578079F}"/>
              </a:ext>
            </a:extLst>
          </p:cNvPr>
          <p:cNvSpPr txBox="1">
            <a:spLocks noChangeArrowheads="1"/>
          </p:cNvSpPr>
          <p:nvPr/>
        </p:nvSpPr>
        <p:spPr bwMode="auto">
          <a:xfrm>
            <a:off x="8153400" y="6172200"/>
            <a:ext cx="996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_tradnl" altLang="it-IT" sz="2400">
                <a:solidFill>
                  <a:schemeClr val="hlink"/>
                </a:solidFill>
                <a:latin typeface="Times New Roman" panose="02020603050405020304" pitchFamily="18" charset="0"/>
              </a:rPr>
              <a:t>tempo</a:t>
            </a:r>
          </a:p>
        </p:txBody>
      </p:sp>
      <p:sp>
        <p:nvSpPr>
          <p:cNvPr id="313349" name="Text Box 5">
            <a:extLst>
              <a:ext uri="{FF2B5EF4-FFF2-40B4-BE49-F238E27FC236}">
                <a16:creationId xmlns:a16="http://schemas.microsoft.com/office/drawing/2014/main" id="{DB9D9FF9-43AE-4139-9878-D738CECC5035}"/>
              </a:ext>
            </a:extLst>
          </p:cNvPr>
          <p:cNvSpPr txBox="1">
            <a:spLocks noChangeArrowheads="1"/>
          </p:cNvSpPr>
          <p:nvPr/>
        </p:nvSpPr>
        <p:spPr bwMode="auto">
          <a:xfrm>
            <a:off x="0" y="1700213"/>
            <a:ext cx="1114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_tradnl" altLang="it-IT" sz="2400">
                <a:solidFill>
                  <a:schemeClr val="hlink"/>
                </a:solidFill>
                <a:latin typeface="Times New Roman" panose="02020603050405020304" pitchFamily="18" charset="0"/>
              </a:rPr>
              <a:t>gravità</a:t>
            </a:r>
          </a:p>
        </p:txBody>
      </p:sp>
      <p:sp>
        <p:nvSpPr>
          <p:cNvPr id="313350" name="Line 6">
            <a:extLst>
              <a:ext uri="{FF2B5EF4-FFF2-40B4-BE49-F238E27FC236}">
                <a16:creationId xmlns:a16="http://schemas.microsoft.com/office/drawing/2014/main" id="{8251A558-24A0-431D-A13A-03A57FB9A7FA}"/>
              </a:ext>
            </a:extLst>
          </p:cNvPr>
          <p:cNvSpPr>
            <a:spLocks noChangeShapeType="1"/>
          </p:cNvSpPr>
          <p:nvPr/>
        </p:nvSpPr>
        <p:spPr bwMode="auto">
          <a:xfrm flipV="1">
            <a:off x="228600" y="2286000"/>
            <a:ext cx="0" cy="3886200"/>
          </a:xfrm>
          <a:prstGeom prst="line">
            <a:avLst/>
          </a:prstGeom>
          <a:noFill/>
          <a:ln w="57150">
            <a:solidFill>
              <a:schemeClr val="bg2"/>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it-IT"/>
          </a:p>
        </p:txBody>
      </p:sp>
      <p:sp>
        <p:nvSpPr>
          <p:cNvPr id="313351" name="Freeform 7">
            <a:extLst>
              <a:ext uri="{FF2B5EF4-FFF2-40B4-BE49-F238E27FC236}">
                <a16:creationId xmlns:a16="http://schemas.microsoft.com/office/drawing/2014/main" id="{2F874C51-85B4-4891-BEFC-74C169D9159C}"/>
              </a:ext>
            </a:extLst>
          </p:cNvPr>
          <p:cNvSpPr>
            <a:spLocks/>
          </p:cNvSpPr>
          <p:nvPr/>
        </p:nvSpPr>
        <p:spPr bwMode="auto">
          <a:xfrm>
            <a:off x="244475" y="3054350"/>
            <a:ext cx="8069263" cy="1822450"/>
          </a:xfrm>
          <a:custGeom>
            <a:avLst/>
            <a:gdLst>
              <a:gd name="T0" fmla="*/ 0 w 5083"/>
              <a:gd name="T1" fmla="*/ 2147483646 h 1148"/>
              <a:gd name="T2" fmla="*/ 2147483646 w 5083"/>
              <a:gd name="T3" fmla="*/ 2147483646 h 1148"/>
              <a:gd name="T4" fmla="*/ 2147483646 w 5083"/>
              <a:gd name="T5" fmla="*/ 2147483646 h 1148"/>
              <a:gd name="T6" fmla="*/ 2147483646 w 5083"/>
              <a:gd name="T7" fmla="*/ 2147483646 h 1148"/>
              <a:gd name="T8" fmla="*/ 2147483646 w 5083"/>
              <a:gd name="T9" fmla="*/ 2147483646 h 1148"/>
              <a:gd name="T10" fmla="*/ 2147483646 w 5083"/>
              <a:gd name="T11" fmla="*/ 2147483646 h 1148"/>
              <a:gd name="T12" fmla="*/ 2147483646 w 5083"/>
              <a:gd name="T13" fmla="*/ 2147483646 h 1148"/>
              <a:gd name="T14" fmla="*/ 2147483646 w 5083"/>
              <a:gd name="T15" fmla="*/ 2147483646 h 1148"/>
              <a:gd name="T16" fmla="*/ 2147483646 w 5083"/>
              <a:gd name="T17" fmla="*/ 2147483646 h 1148"/>
              <a:gd name="T18" fmla="*/ 2147483646 w 5083"/>
              <a:gd name="T19" fmla="*/ 2147483646 h 1148"/>
              <a:gd name="T20" fmla="*/ 2147483646 w 5083"/>
              <a:gd name="T21" fmla="*/ 2147483646 h 1148"/>
              <a:gd name="T22" fmla="*/ 2147483646 w 5083"/>
              <a:gd name="T23" fmla="*/ 2147483646 h 1148"/>
              <a:gd name="T24" fmla="*/ 2147483646 w 5083"/>
              <a:gd name="T25" fmla="*/ 2147483646 h 1148"/>
              <a:gd name="T26" fmla="*/ 2147483646 w 5083"/>
              <a:gd name="T27" fmla="*/ 2147483646 h 1148"/>
              <a:gd name="T28" fmla="*/ 2147483646 w 5083"/>
              <a:gd name="T29" fmla="*/ 2147483646 h 1148"/>
              <a:gd name="T30" fmla="*/ 2147483646 w 5083"/>
              <a:gd name="T31" fmla="*/ 2147483646 h 1148"/>
              <a:gd name="T32" fmla="*/ 2147483646 w 5083"/>
              <a:gd name="T33" fmla="*/ 2147483646 h 1148"/>
              <a:gd name="T34" fmla="*/ 2147483646 w 5083"/>
              <a:gd name="T35" fmla="*/ 2147483646 h 1148"/>
              <a:gd name="T36" fmla="*/ 2147483646 w 5083"/>
              <a:gd name="T37" fmla="*/ 2147483646 h 1148"/>
              <a:gd name="T38" fmla="*/ 2147483646 w 5083"/>
              <a:gd name="T39" fmla="*/ 2147483646 h 1148"/>
              <a:gd name="T40" fmla="*/ 2147483646 w 5083"/>
              <a:gd name="T41" fmla="*/ 2147483646 h 1148"/>
              <a:gd name="T42" fmla="*/ 2147483646 w 5083"/>
              <a:gd name="T43" fmla="*/ 2147483646 h 1148"/>
              <a:gd name="T44" fmla="*/ 2147483646 w 5083"/>
              <a:gd name="T45" fmla="*/ 2147483646 h 1148"/>
              <a:gd name="T46" fmla="*/ 2147483646 w 5083"/>
              <a:gd name="T47" fmla="*/ 2147483646 h 1148"/>
              <a:gd name="T48" fmla="*/ 2147483646 w 5083"/>
              <a:gd name="T49" fmla="*/ 2147483646 h 1148"/>
              <a:gd name="T50" fmla="*/ 2147483646 w 5083"/>
              <a:gd name="T51" fmla="*/ 2147483646 h 1148"/>
              <a:gd name="T52" fmla="*/ 2147483646 w 5083"/>
              <a:gd name="T53" fmla="*/ 2147483646 h 1148"/>
              <a:gd name="T54" fmla="*/ 2147483646 w 5083"/>
              <a:gd name="T55" fmla="*/ 2147483646 h 1148"/>
              <a:gd name="T56" fmla="*/ 2147483646 w 5083"/>
              <a:gd name="T57" fmla="*/ 2147483646 h 1148"/>
              <a:gd name="T58" fmla="*/ 2147483646 w 5083"/>
              <a:gd name="T59" fmla="*/ 0 h 1148"/>
              <a:gd name="T60" fmla="*/ 2147483646 w 5083"/>
              <a:gd name="T61" fmla="*/ 2147483646 h 1148"/>
              <a:gd name="T62" fmla="*/ 2147483646 w 5083"/>
              <a:gd name="T63" fmla="*/ 2147483646 h 1148"/>
              <a:gd name="T64" fmla="*/ 2147483646 w 5083"/>
              <a:gd name="T65" fmla="*/ 2147483646 h 1148"/>
              <a:gd name="T66" fmla="*/ 2147483646 w 5083"/>
              <a:gd name="T67" fmla="*/ 2147483646 h 1148"/>
              <a:gd name="T68" fmla="*/ 2147483646 w 5083"/>
              <a:gd name="T69" fmla="*/ 2147483646 h 1148"/>
              <a:gd name="T70" fmla="*/ 2147483646 w 5083"/>
              <a:gd name="T71" fmla="*/ 2147483646 h 1148"/>
              <a:gd name="T72" fmla="*/ 2147483646 w 5083"/>
              <a:gd name="T73" fmla="*/ 2147483646 h 1148"/>
              <a:gd name="T74" fmla="*/ 2147483646 w 5083"/>
              <a:gd name="T75" fmla="*/ 2147483646 h 1148"/>
              <a:gd name="T76" fmla="*/ 2147483646 w 5083"/>
              <a:gd name="T77" fmla="*/ 2147483646 h 1148"/>
              <a:gd name="T78" fmla="*/ 2147483646 w 5083"/>
              <a:gd name="T79" fmla="*/ 2147483646 h 1148"/>
              <a:gd name="T80" fmla="*/ 2147483646 w 5083"/>
              <a:gd name="T81" fmla="*/ 2147483646 h 1148"/>
              <a:gd name="T82" fmla="*/ 2147483646 w 5083"/>
              <a:gd name="T83" fmla="*/ 2147483646 h 1148"/>
              <a:gd name="T84" fmla="*/ 2147483646 w 5083"/>
              <a:gd name="T85" fmla="*/ 2147483646 h 1148"/>
              <a:gd name="T86" fmla="*/ 2147483646 w 5083"/>
              <a:gd name="T87" fmla="*/ 2147483646 h 1148"/>
              <a:gd name="T88" fmla="*/ 2147483646 w 5083"/>
              <a:gd name="T89" fmla="*/ 2147483646 h 1148"/>
              <a:gd name="T90" fmla="*/ 2147483646 w 5083"/>
              <a:gd name="T91" fmla="*/ 2147483646 h 1148"/>
              <a:gd name="T92" fmla="*/ 2147483646 w 5083"/>
              <a:gd name="T93" fmla="*/ 2147483646 h 1148"/>
              <a:gd name="T94" fmla="*/ 2147483646 w 5083"/>
              <a:gd name="T95" fmla="*/ 2147483646 h 1148"/>
              <a:gd name="T96" fmla="*/ 2147483646 w 5083"/>
              <a:gd name="T97" fmla="*/ 2147483646 h 1148"/>
              <a:gd name="T98" fmla="*/ 2147483646 w 5083"/>
              <a:gd name="T99" fmla="*/ 2147483646 h 1148"/>
              <a:gd name="T100" fmla="*/ 2147483646 w 5083"/>
              <a:gd name="T101" fmla="*/ 2147483646 h 1148"/>
              <a:gd name="T102" fmla="*/ 2147483646 w 5083"/>
              <a:gd name="T103" fmla="*/ 2147483646 h 1148"/>
              <a:gd name="T104" fmla="*/ 2147483646 w 5083"/>
              <a:gd name="T105" fmla="*/ 2147483646 h 1148"/>
              <a:gd name="T106" fmla="*/ 2147483646 w 5083"/>
              <a:gd name="T107" fmla="*/ 2147483646 h 1148"/>
              <a:gd name="T108" fmla="*/ 2147483646 w 5083"/>
              <a:gd name="T109" fmla="*/ 2147483646 h 114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083"/>
              <a:gd name="T166" fmla="*/ 0 h 1148"/>
              <a:gd name="T167" fmla="*/ 5083 w 5083"/>
              <a:gd name="T168" fmla="*/ 1148 h 114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083" h="1148">
                <a:moveTo>
                  <a:pt x="0" y="1148"/>
                </a:moveTo>
                <a:cubicBezTo>
                  <a:pt x="6" y="1140"/>
                  <a:pt x="10" y="1130"/>
                  <a:pt x="17" y="1123"/>
                </a:cubicBezTo>
                <a:cubicBezTo>
                  <a:pt x="24" y="1116"/>
                  <a:pt x="36" y="1113"/>
                  <a:pt x="43" y="1105"/>
                </a:cubicBezTo>
                <a:cubicBezTo>
                  <a:pt x="56" y="1090"/>
                  <a:pt x="62" y="1068"/>
                  <a:pt x="77" y="1054"/>
                </a:cubicBezTo>
                <a:cubicBezTo>
                  <a:pt x="83" y="1048"/>
                  <a:pt x="89" y="1043"/>
                  <a:pt x="95" y="1037"/>
                </a:cubicBezTo>
                <a:cubicBezTo>
                  <a:pt x="114" y="999"/>
                  <a:pt x="131" y="959"/>
                  <a:pt x="155" y="925"/>
                </a:cubicBezTo>
                <a:cubicBezTo>
                  <a:pt x="185" y="830"/>
                  <a:pt x="196" y="728"/>
                  <a:pt x="232" y="634"/>
                </a:cubicBezTo>
                <a:cubicBezTo>
                  <a:pt x="255" y="575"/>
                  <a:pt x="269" y="513"/>
                  <a:pt x="292" y="454"/>
                </a:cubicBezTo>
                <a:cubicBezTo>
                  <a:pt x="313" y="399"/>
                  <a:pt x="305" y="441"/>
                  <a:pt x="317" y="394"/>
                </a:cubicBezTo>
                <a:cubicBezTo>
                  <a:pt x="333" y="328"/>
                  <a:pt x="354" y="194"/>
                  <a:pt x="412" y="154"/>
                </a:cubicBezTo>
                <a:cubicBezTo>
                  <a:pt x="417" y="151"/>
                  <a:pt x="458" y="139"/>
                  <a:pt x="463" y="137"/>
                </a:cubicBezTo>
                <a:cubicBezTo>
                  <a:pt x="538" y="160"/>
                  <a:pt x="564" y="232"/>
                  <a:pt x="583" y="300"/>
                </a:cubicBezTo>
                <a:cubicBezTo>
                  <a:pt x="606" y="383"/>
                  <a:pt x="632" y="466"/>
                  <a:pt x="660" y="548"/>
                </a:cubicBezTo>
                <a:cubicBezTo>
                  <a:pt x="678" y="600"/>
                  <a:pt x="687" y="667"/>
                  <a:pt x="746" y="685"/>
                </a:cubicBezTo>
                <a:cubicBezTo>
                  <a:pt x="760" y="699"/>
                  <a:pt x="811" y="752"/>
                  <a:pt x="832" y="763"/>
                </a:cubicBezTo>
                <a:cubicBezTo>
                  <a:pt x="891" y="794"/>
                  <a:pt x="973" y="806"/>
                  <a:pt x="1037" y="814"/>
                </a:cubicBezTo>
                <a:cubicBezTo>
                  <a:pt x="1140" y="809"/>
                  <a:pt x="1244" y="818"/>
                  <a:pt x="1346" y="805"/>
                </a:cubicBezTo>
                <a:cubicBezTo>
                  <a:pt x="1406" y="787"/>
                  <a:pt x="1421" y="718"/>
                  <a:pt x="1449" y="668"/>
                </a:cubicBezTo>
                <a:cubicBezTo>
                  <a:pt x="1473" y="626"/>
                  <a:pt x="1495" y="600"/>
                  <a:pt x="1535" y="574"/>
                </a:cubicBezTo>
                <a:cubicBezTo>
                  <a:pt x="1571" y="583"/>
                  <a:pt x="1601" y="600"/>
                  <a:pt x="1637" y="608"/>
                </a:cubicBezTo>
                <a:cubicBezTo>
                  <a:pt x="1658" y="622"/>
                  <a:pt x="1665" y="624"/>
                  <a:pt x="1680" y="643"/>
                </a:cubicBezTo>
                <a:cubicBezTo>
                  <a:pt x="1692" y="659"/>
                  <a:pt x="1698" y="682"/>
                  <a:pt x="1715" y="694"/>
                </a:cubicBezTo>
                <a:cubicBezTo>
                  <a:pt x="1751" y="718"/>
                  <a:pt x="1780" y="746"/>
                  <a:pt x="1817" y="771"/>
                </a:cubicBezTo>
                <a:cubicBezTo>
                  <a:pt x="1821" y="774"/>
                  <a:pt x="1865" y="787"/>
                  <a:pt x="1869" y="788"/>
                </a:cubicBezTo>
                <a:cubicBezTo>
                  <a:pt x="1886" y="794"/>
                  <a:pt x="1920" y="805"/>
                  <a:pt x="1920" y="805"/>
                </a:cubicBezTo>
                <a:cubicBezTo>
                  <a:pt x="2093" y="778"/>
                  <a:pt x="2208" y="861"/>
                  <a:pt x="2306" y="711"/>
                </a:cubicBezTo>
                <a:cubicBezTo>
                  <a:pt x="2317" y="671"/>
                  <a:pt x="2333" y="632"/>
                  <a:pt x="2340" y="591"/>
                </a:cubicBezTo>
                <a:cubicBezTo>
                  <a:pt x="2349" y="539"/>
                  <a:pt x="2353" y="488"/>
                  <a:pt x="2366" y="437"/>
                </a:cubicBezTo>
                <a:cubicBezTo>
                  <a:pt x="2379" y="340"/>
                  <a:pt x="2384" y="242"/>
                  <a:pt x="2400" y="145"/>
                </a:cubicBezTo>
                <a:cubicBezTo>
                  <a:pt x="2409" y="91"/>
                  <a:pt x="2404" y="32"/>
                  <a:pt x="2452" y="0"/>
                </a:cubicBezTo>
                <a:cubicBezTo>
                  <a:pt x="2512" y="6"/>
                  <a:pt x="2574" y="7"/>
                  <a:pt x="2632" y="25"/>
                </a:cubicBezTo>
                <a:cubicBezTo>
                  <a:pt x="2675" y="71"/>
                  <a:pt x="2680" y="112"/>
                  <a:pt x="2700" y="171"/>
                </a:cubicBezTo>
                <a:cubicBezTo>
                  <a:pt x="2704" y="183"/>
                  <a:pt x="2713" y="193"/>
                  <a:pt x="2717" y="205"/>
                </a:cubicBezTo>
                <a:cubicBezTo>
                  <a:pt x="2725" y="228"/>
                  <a:pt x="2730" y="251"/>
                  <a:pt x="2735" y="274"/>
                </a:cubicBezTo>
                <a:cubicBezTo>
                  <a:pt x="2740" y="297"/>
                  <a:pt x="2742" y="336"/>
                  <a:pt x="2752" y="360"/>
                </a:cubicBezTo>
                <a:cubicBezTo>
                  <a:pt x="2777" y="419"/>
                  <a:pt x="2807" y="480"/>
                  <a:pt x="2846" y="531"/>
                </a:cubicBezTo>
                <a:cubicBezTo>
                  <a:pt x="2857" y="596"/>
                  <a:pt x="2902" y="680"/>
                  <a:pt x="2949" y="728"/>
                </a:cubicBezTo>
                <a:cubicBezTo>
                  <a:pt x="2974" y="754"/>
                  <a:pt x="3006" y="775"/>
                  <a:pt x="3026" y="805"/>
                </a:cubicBezTo>
                <a:cubicBezTo>
                  <a:pt x="3046" y="835"/>
                  <a:pt x="3065" y="854"/>
                  <a:pt x="3095" y="874"/>
                </a:cubicBezTo>
                <a:cubicBezTo>
                  <a:pt x="3144" y="948"/>
                  <a:pt x="3199" y="941"/>
                  <a:pt x="3283" y="951"/>
                </a:cubicBezTo>
                <a:cubicBezTo>
                  <a:pt x="3428" y="943"/>
                  <a:pt x="3616" y="970"/>
                  <a:pt x="3746" y="925"/>
                </a:cubicBezTo>
                <a:cubicBezTo>
                  <a:pt x="3792" y="881"/>
                  <a:pt x="3811" y="816"/>
                  <a:pt x="3823" y="754"/>
                </a:cubicBezTo>
                <a:cubicBezTo>
                  <a:pt x="3818" y="640"/>
                  <a:pt x="3781" y="589"/>
                  <a:pt x="3849" y="523"/>
                </a:cubicBezTo>
                <a:cubicBezTo>
                  <a:pt x="3933" y="536"/>
                  <a:pt x="3945" y="569"/>
                  <a:pt x="3995" y="634"/>
                </a:cubicBezTo>
                <a:lnTo>
                  <a:pt x="4055" y="728"/>
                </a:lnTo>
                <a:cubicBezTo>
                  <a:pt x="4055" y="728"/>
                  <a:pt x="4055" y="728"/>
                  <a:pt x="4055" y="728"/>
                </a:cubicBezTo>
                <a:cubicBezTo>
                  <a:pt x="4075" y="768"/>
                  <a:pt x="4103" y="806"/>
                  <a:pt x="4140" y="831"/>
                </a:cubicBezTo>
                <a:cubicBezTo>
                  <a:pt x="4174" y="828"/>
                  <a:pt x="4209" y="829"/>
                  <a:pt x="4243" y="823"/>
                </a:cubicBezTo>
                <a:cubicBezTo>
                  <a:pt x="4261" y="820"/>
                  <a:pt x="4295" y="805"/>
                  <a:pt x="4295" y="805"/>
                </a:cubicBezTo>
                <a:cubicBezTo>
                  <a:pt x="4321" y="767"/>
                  <a:pt x="4319" y="706"/>
                  <a:pt x="4355" y="677"/>
                </a:cubicBezTo>
                <a:cubicBezTo>
                  <a:pt x="4363" y="670"/>
                  <a:pt x="4409" y="661"/>
                  <a:pt x="4415" y="660"/>
                </a:cubicBezTo>
                <a:cubicBezTo>
                  <a:pt x="4441" y="663"/>
                  <a:pt x="4467" y="662"/>
                  <a:pt x="4492" y="668"/>
                </a:cubicBezTo>
                <a:cubicBezTo>
                  <a:pt x="4549" y="682"/>
                  <a:pt x="4620" y="772"/>
                  <a:pt x="4655" y="823"/>
                </a:cubicBezTo>
                <a:cubicBezTo>
                  <a:pt x="4684" y="910"/>
                  <a:pt x="4699" y="912"/>
                  <a:pt x="4783" y="934"/>
                </a:cubicBezTo>
                <a:cubicBezTo>
                  <a:pt x="5079" y="925"/>
                  <a:pt x="5010" y="852"/>
                  <a:pt x="5083" y="934"/>
                </a:cubicBezTo>
              </a:path>
            </a:pathLst>
          </a:custGeom>
          <a:noFill/>
          <a:ln w="76200" cmpd="sng">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313352" name="Text Box 8">
            <a:extLst>
              <a:ext uri="{FF2B5EF4-FFF2-40B4-BE49-F238E27FC236}">
                <a16:creationId xmlns:a16="http://schemas.microsoft.com/office/drawing/2014/main" id="{DD02F9EC-9857-4A2A-9E6F-8F279E14D873}"/>
              </a:ext>
            </a:extLst>
          </p:cNvPr>
          <p:cNvSpPr txBox="1">
            <a:spLocks noChangeArrowheads="1"/>
          </p:cNvSpPr>
          <p:nvPr/>
        </p:nvSpPr>
        <p:spPr bwMode="auto">
          <a:xfrm>
            <a:off x="7848600" y="41910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endParaRPr lang="it-IT" altLang="it-IT" sz="2400" b="0">
              <a:latin typeface="Times New Roman" panose="02020603050405020304" pitchFamily="18" charset="0"/>
            </a:endParaRPr>
          </a:p>
        </p:txBody>
      </p:sp>
      <p:sp>
        <p:nvSpPr>
          <p:cNvPr id="313353" name="Rectangle 9">
            <a:extLst>
              <a:ext uri="{FF2B5EF4-FFF2-40B4-BE49-F238E27FC236}">
                <a16:creationId xmlns:a16="http://schemas.microsoft.com/office/drawing/2014/main" id="{253F065F-2EC7-4A23-968B-4CF8B954D137}"/>
              </a:ext>
            </a:extLst>
          </p:cNvPr>
          <p:cNvSpPr>
            <a:spLocks noChangeArrowheads="1"/>
          </p:cNvSpPr>
          <p:nvPr/>
        </p:nvSpPr>
        <p:spPr bwMode="auto">
          <a:xfrm>
            <a:off x="6858000" y="3048000"/>
            <a:ext cx="2286000" cy="1905000"/>
          </a:xfrm>
          <a:prstGeom prst="rect">
            <a:avLst/>
          </a:prstGeom>
          <a:solidFill>
            <a:schemeClr val="tx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s-ES_tradnl" altLang="it-IT" sz="2400">
                <a:solidFill>
                  <a:schemeClr val="bg2"/>
                </a:solidFill>
                <a:latin typeface="Times New Roman" panose="02020603050405020304" pitchFamily="18" charset="0"/>
              </a:rPr>
              <a:t>DA attiva</a:t>
            </a:r>
            <a:endParaRPr lang="es-ES_tradnl" altLang="it-IT" sz="2400" b="0">
              <a:latin typeface="Times New Roman" panose="02020603050405020304" pitchFamily="18" charset="0"/>
            </a:endParaRPr>
          </a:p>
        </p:txBody>
      </p:sp>
      <p:sp>
        <p:nvSpPr>
          <p:cNvPr id="313354" name="Line 10">
            <a:extLst>
              <a:ext uri="{FF2B5EF4-FFF2-40B4-BE49-F238E27FC236}">
                <a16:creationId xmlns:a16="http://schemas.microsoft.com/office/drawing/2014/main" id="{1D1B4C95-B9E4-4398-AE1D-A7B59F28C490}"/>
              </a:ext>
            </a:extLst>
          </p:cNvPr>
          <p:cNvSpPr>
            <a:spLocks noChangeShapeType="1"/>
          </p:cNvSpPr>
          <p:nvPr/>
        </p:nvSpPr>
        <p:spPr bwMode="auto">
          <a:xfrm>
            <a:off x="304800" y="5105400"/>
            <a:ext cx="7924800" cy="0"/>
          </a:xfrm>
          <a:prstGeom prst="line">
            <a:avLst/>
          </a:prstGeom>
          <a:noFill/>
          <a:ln w="38100">
            <a:solidFill>
              <a:schemeClr val="bg2"/>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13355" name="Rectangle 11">
            <a:extLst>
              <a:ext uri="{FF2B5EF4-FFF2-40B4-BE49-F238E27FC236}">
                <a16:creationId xmlns:a16="http://schemas.microsoft.com/office/drawing/2014/main" id="{29766A0F-9229-4D7F-B3F9-B5413DE265FC}"/>
              </a:ext>
            </a:extLst>
          </p:cNvPr>
          <p:cNvSpPr>
            <a:spLocks noChangeArrowheads="1"/>
          </p:cNvSpPr>
          <p:nvPr/>
        </p:nvSpPr>
        <p:spPr bwMode="auto">
          <a:xfrm>
            <a:off x="6858000" y="5181600"/>
            <a:ext cx="2286000" cy="838200"/>
          </a:xfrm>
          <a:prstGeom prst="rect">
            <a:avLst/>
          </a:prstGeom>
          <a:solidFill>
            <a:srgbClr val="33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s-ES_tradnl" altLang="it-IT" sz="2400">
                <a:solidFill>
                  <a:schemeClr val="bg2"/>
                </a:solidFill>
                <a:latin typeface="Times New Roman" panose="02020603050405020304" pitchFamily="18" charset="0"/>
              </a:rPr>
              <a:t>DA guarita </a:t>
            </a:r>
          </a:p>
          <a:p>
            <a:pPr algn="ctr">
              <a:spcBef>
                <a:spcPct val="0"/>
              </a:spcBef>
              <a:buFontTx/>
              <a:buNone/>
            </a:pPr>
            <a:r>
              <a:rPr lang="es-ES_tradnl" altLang="it-IT" sz="2400">
                <a:solidFill>
                  <a:schemeClr val="bg2"/>
                </a:solidFill>
                <a:latin typeface="Times New Roman" panose="02020603050405020304" pitchFamily="18" charset="0"/>
              </a:rPr>
              <a:t>o non attiva</a:t>
            </a:r>
            <a:endParaRPr lang="es-ES_tradnl" altLang="it-IT" sz="2400" b="0">
              <a:solidFill>
                <a:schemeClr val="bg2"/>
              </a:solidFill>
              <a:latin typeface="Times New Roman" panose="02020603050405020304" pitchFamily="18" charset="0"/>
            </a:endParaRPr>
          </a:p>
        </p:txBody>
      </p:sp>
      <p:sp>
        <p:nvSpPr>
          <p:cNvPr id="313356" name="Line 12">
            <a:extLst>
              <a:ext uri="{FF2B5EF4-FFF2-40B4-BE49-F238E27FC236}">
                <a16:creationId xmlns:a16="http://schemas.microsoft.com/office/drawing/2014/main" id="{4D684448-5D91-4EFE-8155-5CD4216A6DA5}"/>
              </a:ext>
            </a:extLst>
          </p:cNvPr>
          <p:cNvSpPr>
            <a:spLocks noChangeShapeType="1"/>
          </p:cNvSpPr>
          <p:nvPr/>
        </p:nvSpPr>
        <p:spPr bwMode="auto">
          <a:xfrm>
            <a:off x="228600" y="4191000"/>
            <a:ext cx="8915400" cy="0"/>
          </a:xfrm>
          <a:prstGeom prst="line">
            <a:avLst/>
          </a:prstGeom>
          <a:noFill/>
          <a:ln w="38100">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13357" name="Text Box 13">
            <a:extLst>
              <a:ext uri="{FF2B5EF4-FFF2-40B4-BE49-F238E27FC236}">
                <a16:creationId xmlns:a16="http://schemas.microsoft.com/office/drawing/2014/main" id="{411CE12C-47E8-477A-8E3A-ED7E3223F7B2}"/>
              </a:ext>
            </a:extLst>
          </p:cNvPr>
          <p:cNvSpPr txBox="1">
            <a:spLocks noChangeArrowheads="1"/>
          </p:cNvSpPr>
          <p:nvPr/>
        </p:nvSpPr>
        <p:spPr bwMode="auto">
          <a:xfrm>
            <a:off x="7010400" y="3276600"/>
            <a:ext cx="2339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_tradnl" altLang="it-IT" sz="2400" b="0">
                <a:solidFill>
                  <a:schemeClr val="hlink"/>
                </a:solidFill>
                <a:latin typeface="Times New Roman" panose="02020603050405020304" pitchFamily="18" charset="0"/>
              </a:rPr>
              <a:t>essudazione +</a:t>
            </a:r>
          </a:p>
        </p:txBody>
      </p:sp>
      <p:sp>
        <p:nvSpPr>
          <p:cNvPr id="313358" name="Text Box 14">
            <a:extLst>
              <a:ext uri="{FF2B5EF4-FFF2-40B4-BE49-F238E27FC236}">
                <a16:creationId xmlns:a16="http://schemas.microsoft.com/office/drawing/2014/main" id="{DB99D5CA-E1E6-436A-A2F4-9634624A5CAE}"/>
              </a:ext>
            </a:extLst>
          </p:cNvPr>
          <p:cNvSpPr txBox="1">
            <a:spLocks noChangeArrowheads="1"/>
          </p:cNvSpPr>
          <p:nvPr/>
        </p:nvSpPr>
        <p:spPr bwMode="auto">
          <a:xfrm>
            <a:off x="7086600" y="4419600"/>
            <a:ext cx="2208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_tradnl" altLang="it-IT" sz="2400" b="0">
                <a:solidFill>
                  <a:schemeClr val="hlink"/>
                </a:solidFill>
                <a:latin typeface="Times New Roman" panose="02020603050405020304" pitchFamily="18" charset="0"/>
              </a:rPr>
              <a:t>essudazione -</a:t>
            </a:r>
          </a:p>
        </p:txBody>
      </p:sp>
    </p:spTree>
    <p:extLst>
      <p:ext uri="{BB962C8B-B14F-4D97-AF65-F5344CB8AC3E}">
        <p14:creationId xmlns:p14="http://schemas.microsoft.com/office/powerpoint/2010/main" val="54815140"/>
      </p:ext>
    </p:extLst>
  </p:cSld>
  <p:clrMapOvr>
    <a:masterClrMapping/>
  </p:clrMapOvr>
  <p:transition spd="slow">
    <p:strips dir="ru"/>
  </p:transition>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descr="90%">
            <a:extLst>
              <a:ext uri="{FF2B5EF4-FFF2-40B4-BE49-F238E27FC236}">
                <a16:creationId xmlns:a16="http://schemas.microsoft.com/office/drawing/2014/main" id="{52B10858-F0BC-4B24-ACEF-9D9A36DE74CD}"/>
              </a:ext>
            </a:extLst>
          </p:cNvPr>
          <p:cNvSpPr>
            <a:spLocks noChangeArrowheads="1"/>
          </p:cNvSpPr>
          <p:nvPr/>
        </p:nvSpPr>
        <p:spPr bwMode="auto">
          <a:xfrm>
            <a:off x="304800" y="2286000"/>
            <a:ext cx="6477000" cy="1981200"/>
          </a:xfrm>
          <a:prstGeom prst="rect">
            <a:avLst/>
          </a:prstGeom>
          <a:noFill/>
          <a:ln w="76200">
            <a:solidFill>
              <a:srgbClr val="66FF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314371" name="Rectangle 3">
            <a:extLst>
              <a:ext uri="{FF2B5EF4-FFF2-40B4-BE49-F238E27FC236}">
                <a16:creationId xmlns:a16="http://schemas.microsoft.com/office/drawing/2014/main" id="{F46A724C-9150-41CE-8175-B1D22FD3BB62}"/>
              </a:ext>
            </a:extLst>
          </p:cNvPr>
          <p:cNvSpPr>
            <a:spLocks noGrp="1" noChangeArrowheads="1"/>
          </p:cNvSpPr>
          <p:nvPr>
            <p:ph type="ctrTitle"/>
          </p:nvPr>
        </p:nvSpPr>
        <p:spPr>
          <a:xfrm>
            <a:off x="76200" y="76200"/>
            <a:ext cx="8991600" cy="1066800"/>
          </a:xfrm>
        </p:spPr>
        <p:txBody>
          <a:bodyPr/>
          <a:lstStyle/>
          <a:p>
            <a:pPr eaLnBrk="1" hangingPunct="1"/>
            <a:r>
              <a:rPr lang="es-ES_tradnl" altLang="it-IT" sz="3600" b="1">
                <a:solidFill>
                  <a:srgbClr val="FF0000"/>
                </a:solidFill>
              </a:rPr>
              <a:t>Se cute xerotica = DA  attiva</a:t>
            </a:r>
            <a:br>
              <a:rPr lang="es-ES_tradnl" altLang="it-IT" sz="2400" b="1">
                <a:solidFill>
                  <a:srgbClr val="FF0000"/>
                </a:solidFill>
              </a:rPr>
            </a:br>
            <a:r>
              <a:rPr lang="es-ES_tradnl" altLang="it-IT" sz="2400" b="1">
                <a:solidFill>
                  <a:srgbClr val="FF0000"/>
                </a:solidFill>
              </a:rPr>
              <a:t>il trattamento deve essere continuato sino a scomparsa della xerosi</a:t>
            </a:r>
          </a:p>
        </p:txBody>
      </p:sp>
      <p:sp>
        <p:nvSpPr>
          <p:cNvPr id="314372" name="Line 4">
            <a:extLst>
              <a:ext uri="{FF2B5EF4-FFF2-40B4-BE49-F238E27FC236}">
                <a16:creationId xmlns:a16="http://schemas.microsoft.com/office/drawing/2014/main" id="{6E2DD2C3-768C-42A7-9415-DE1B3B7425C5}"/>
              </a:ext>
            </a:extLst>
          </p:cNvPr>
          <p:cNvSpPr>
            <a:spLocks noChangeShapeType="1"/>
          </p:cNvSpPr>
          <p:nvPr/>
        </p:nvSpPr>
        <p:spPr bwMode="auto">
          <a:xfrm>
            <a:off x="228600" y="5486400"/>
            <a:ext cx="7696200" cy="0"/>
          </a:xfrm>
          <a:prstGeom prst="line">
            <a:avLst/>
          </a:prstGeom>
          <a:noFill/>
          <a:ln w="57150">
            <a:solidFill>
              <a:schemeClr val="bg2"/>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it-IT"/>
          </a:p>
        </p:txBody>
      </p:sp>
      <p:sp>
        <p:nvSpPr>
          <p:cNvPr id="314373" name="Text Box 5">
            <a:extLst>
              <a:ext uri="{FF2B5EF4-FFF2-40B4-BE49-F238E27FC236}">
                <a16:creationId xmlns:a16="http://schemas.microsoft.com/office/drawing/2014/main" id="{2E4301DD-77BC-4E3C-B99E-A5961AE06F46}"/>
              </a:ext>
            </a:extLst>
          </p:cNvPr>
          <p:cNvSpPr txBox="1">
            <a:spLocks noChangeArrowheads="1"/>
          </p:cNvSpPr>
          <p:nvPr/>
        </p:nvSpPr>
        <p:spPr bwMode="auto">
          <a:xfrm>
            <a:off x="8153400" y="5638800"/>
            <a:ext cx="996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_tradnl" altLang="it-IT" sz="2400">
                <a:solidFill>
                  <a:schemeClr val="hlink"/>
                </a:solidFill>
                <a:latin typeface="Times New Roman" panose="02020603050405020304" pitchFamily="18" charset="0"/>
              </a:rPr>
              <a:t>tempo</a:t>
            </a:r>
          </a:p>
        </p:txBody>
      </p:sp>
      <p:sp>
        <p:nvSpPr>
          <p:cNvPr id="314374" name="Text Box 6">
            <a:extLst>
              <a:ext uri="{FF2B5EF4-FFF2-40B4-BE49-F238E27FC236}">
                <a16:creationId xmlns:a16="http://schemas.microsoft.com/office/drawing/2014/main" id="{11C17598-E79A-4957-9698-CEAE6B2BF3F2}"/>
              </a:ext>
            </a:extLst>
          </p:cNvPr>
          <p:cNvSpPr txBox="1">
            <a:spLocks noChangeArrowheads="1"/>
          </p:cNvSpPr>
          <p:nvPr/>
        </p:nvSpPr>
        <p:spPr bwMode="auto">
          <a:xfrm>
            <a:off x="433388" y="1484313"/>
            <a:ext cx="1114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_tradnl" altLang="it-IT" sz="2400">
                <a:solidFill>
                  <a:schemeClr val="hlink"/>
                </a:solidFill>
                <a:latin typeface="Times New Roman" panose="02020603050405020304" pitchFamily="18" charset="0"/>
              </a:rPr>
              <a:t>gravità</a:t>
            </a:r>
          </a:p>
        </p:txBody>
      </p:sp>
      <p:sp>
        <p:nvSpPr>
          <p:cNvPr id="314375" name="Line 7">
            <a:extLst>
              <a:ext uri="{FF2B5EF4-FFF2-40B4-BE49-F238E27FC236}">
                <a16:creationId xmlns:a16="http://schemas.microsoft.com/office/drawing/2014/main" id="{8AF9CCE1-6568-4443-BE67-F704CD3453F8}"/>
              </a:ext>
            </a:extLst>
          </p:cNvPr>
          <p:cNvSpPr>
            <a:spLocks noChangeShapeType="1"/>
          </p:cNvSpPr>
          <p:nvPr/>
        </p:nvSpPr>
        <p:spPr bwMode="auto">
          <a:xfrm flipV="1">
            <a:off x="228600" y="1600200"/>
            <a:ext cx="0" cy="3886200"/>
          </a:xfrm>
          <a:prstGeom prst="line">
            <a:avLst/>
          </a:prstGeom>
          <a:noFill/>
          <a:ln w="57150">
            <a:solidFill>
              <a:schemeClr val="bg2"/>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it-IT"/>
          </a:p>
        </p:txBody>
      </p:sp>
      <p:sp>
        <p:nvSpPr>
          <p:cNvPr id="314376" name="Freeform 8">
            <a:extLst>
              <a:ext uri="{FF2B5EF4-FFF2-40B4-BE49-F238E27FC236}">
                <a16:creationId xmlns:a16="http://schemas.microsoft.com/office/drawing/2014/main" id="{ED1A9532-0D17-4104-957B-E2B1506B02B9}"/>
              </a:ext>
            </a:extLst>
          </p:cNvPr>
          <p:cNvSpPr>
            <a:spLocks/>
          </p:cNvSpPr>
          <p:nvPr/>
        </p:nvSpPr>
        <p:spPr bwMode="auto">
          <a:xfrm>
            <a:off x="244475" y="2368550"/>
            <a:ext cx="8069263" cy="1822450"/>
          </a:xfrm>
          <a:custGeom>
            <a:avLst/>
            <a:gdLst>
              <a:gd name="T0" fmla="*/ 0 w 5083"/>
              <a:gd name="T1" fmla="*/ 2147483646 h 1148"/>
              <a:gd name="T2" fmla="*/ 2147483646 w 5083"/>
              <a:gd name="T3" fmla="*/ 2147483646 h 1148"/>
              <a:gd name="T4" fmla="*/ 2147483646 w 5083"/>
              <a:gd name="T5" fmla="*/ 2147483646 h 1148"/>
              <a:gd name="T6" fmla="*/ 2147483646 w 5083"/>
              <a:gd name="T7" fmla="*/ 2147483646 h 1148"/>
              <a:gd name="T8" fmla="*/ 2147483646 w 5083"/>
              <a:gd name="T9" fmla="*/ 2147483646 h 1148"/>
              <a:gd name="T10" fmla="*/ 2147483646 w 5083"/>
              <a:gd name="T11" fmla="*/ 2147483646 h 1148"/>
              <a:gd name="T12" fmla="*/ 2147483646 w 5083"/>
              <a:gd name="T13" fmla="*/ 2147483646 h 1148"/>
              <a:gd name="T14" fmla="*/ 2147483646 w 5083"/>
              <a:gd name="T15" fmla="*/ 2147483646 h 1148"/>
              <a:gd name="T16" fmla="*/ 2147483646 w 5083"/>
              <a:gd name="T17" fmla="*/ 2147483646 h 1148"/>
              <a:gd name="T18" fmla="*/ 2147483646 w 5083"/>
              <a:gd name="T19" fmla="*/ 2147483646 h 1148"/>
              <a:gd name="T20" fmla="*/ 2147483646 w 5083"/>
              <a:gd name="T21" fmla="*/ 2147483646 h 1148"/>
              <a:gd name="T22" fmla="*/ 2147483646 w 5083"/>
              <a:gd name="T23" fmla="*/ 2147483646 h 1148"/>
              <a:gd name="T24" fmla="*/ 2147483646 w 5083"/>
              <a:gd name="T25" fmla="*/ 2147483646 h 1148"/>
              <a:gd name="T26" fmla="*/ 2147483646 w 5083"/>
              <a:gd name="T27" fmla="*/ 2147483646 h 1148"/>
              <a:gd name="T28" fmla="*/ 2147483646 w 5083"/>
              <a:gd name="T29" fmla="*/ 2147483646 h 1148"/>
              <a:gd name="T30" fmla="*/ 2147483646 w 5083"/>
              <a:gd name="T31" fmla="*/ 2147483646 h 1148"/>
              <a:gd name="T32" fmla="*/ 2147483646 w 5083"/>
              <a:gd name="T33" fmla="*/ 2147483646 h 1148"/>
              <a:gd name="T34" fmla="*/ 2147483646 w 5083"/>
              <a:gd name="T35" fmla="*/ 2147483646 h 1148"/>
              <a:gd name="T36" fmla="*/ 2147483646 w 5083"/>
              <a:gd name="T37" fmla="*/ 2147483646 h 1148"/>
              <a:gd name="T38" fmla="*/ 2147483646 w 5083"/>
              <a:gd name="T39" fmla="*/ 2147483646 h 1148"/>
              <a:gd name="T40" fmla="*/ 2147483646 w 5083"/>
              <a:gd name="T41" fmla="*/ 2147483646 h 1148"/>
              <a:gd name="T42" fmla="*/ 2147483646 w 5083"/>
              <a:gd name="T43" fmla="*/ 2147483646 h 1148"/>
              <a:gd name="T44" fmla="*/ 2147483646 w 5083"/>
              <a:gd name="T45" fmla="*/ 2147483646 h 1148"/>
              <a:gd name="T46" fmla="*/ 2147483646 w 5083"/>
              <a:gd name="T47" fmla="*/ 2147483646 h 1148"/>
              <a:gd name="T48" fmla="*/ 2147483646 w 5083"/>
              <a:gd name="T49" fmla="*/ 2147483646 h 1148"/>
              <a:gd name="T50" fmla="*/ 2147483646 w 5083"/>
              <a:gd name="T51" fmla="*/ 2147483646 h 1148"/>
              <a:gd name="T52" fmla="*/ 2147483646 w 5083"/>
              <a:gd name="T53" fmla="*/ 2147483646 h 1148"/>
              <a:gd name="T54" fmla="*/ 2147483646 w 5083"/>
              <a:gd name="T55" fmla="*/ 2147483646 h 1148"/>
              <a:gd name="T56" fmla="*/ 2147483646 w 5083"/>
              <a:gd name="T57" fmla="*/ 2147483646 h 1148"/>
              <a:gd name="T58" fmla="*/ 2147483646 w 5083"/>
              <a:gd name="T59" fmla="*/ 0 h 1148"/>
              <a:gd name="T60" fmla="*/ 2147483646 w 5083"/>
              <a:gd name="T61" fmla="*/ 2147483646 h 1148"/>
              <a:gd name="T62" fmla="*/ 2147483646 w 5083"/>
              <a:gd name="T63" fmla="*/ 2147483646 h 1148"/>
              <a:gd name="T64" fmla="*/ 2147483646 w 5083"/>
              <a:gd name="T65" fmla="*/ 2147483646 h 1148"/>
              <a:gd name="T66" fmla="*/ 2147483646 w 5083"/>
              <a:gd name="T67" fmla="*/ 2147483646 h 1148"/>
              <a:gd name="T68" fmla="*/ 2147483646 w 5083"/>
              <a:gd name="T69" fmla="*/ 2147483646 h 1148"/>
              <a:gd name="T70" fmla="*/ 2147483646 w 5083"/>
              <a:gd name="T71" fmla="*/ 2147483646 h 1148"/>
              <a:gd name="T72" fmla="*/ 2147483646 w 5083"/>
              <a:gd name="T73" fmla="*/ 2147483646 h 1148"/>
              <a:gd name="T74" fmla="*/ 2147483646 w 5083"/>
              <a:gd name="T75" fmla="*/ 2147483646 h 1148"/>
              <a:gd name="T76" fmla="*/ 2147483646 w 5083"/>
              <a:gd name="T77" fmla="*/ 2147483646 h 1148"/>
              <a:gd name="T78" fmla="*/ 2147483646 w 5083"/>
              <a:gd name="T79" fmla="*/ 2147483646 h 1148"/>
              <a:gd name="T80" fmla="*/ 2147483646 w 5083"/>
              <a:gd name="T81" fmla="*/ 2147483646 h 1148"/>
              <a:gd name="T82" fmla="*/ 2147483646 w 5083"/>
              <a:gd name="T83" fmla="*/ 2147483646 h 1148"/>
              <a:gd name="T84" fmla="*/ 2147483646 w 5083"/>
              <a:gd name="T85" fmla="*/ 2147483646 h 1148"/>
              <a:gd name="T86" fmla="*/ 2147483646 w 5083"/>
              <a:gd name="T87" fmla="*/ 2147483646 h 1148"/>
              <a:gd name="T88" fmla="*/ 2147483646 w 5083"/>
              <a:gd name="T89" fmla="*/ 2147483646 h 1148"/>
              <a:gd name="T90" fmla="*/ 2147483646 w 5083"/>
              <a:gd name="T91" fmla="*/ 2147483646 h 1148"/>
              <a:gd name="T92" fmla="*/ 2147483646 w 5083"/>
              <a:gd name="T93" fmla="*/ 2147483646 h 1148"/>
              <a:gd name="T94" fmla="*/ 2147483646 w 5083"/>
              <a:gd name="T95" fmla="*/ 2147483646 h 1148"/>
              <a:gd name="T96" fmla="*/ 2147483646 w 5083"/>
              <a:gd name="T97" fmla="*/ 2147483646 h 1148"/>
              <a:gd name="T98" fmla="*/ 2147483646 w 5083"/>
              <a:gd name="T99" fmla="*/ 2147483646 h 1148"/>
              <a:gd name="T100" fmla="*/ 2147483646 w 5083"/>
              <a:gd name="T101" fmla="*/ 2147483646 h 1148"/>
              <a:gd name="T102" fmla="*/ 2147483646 w 5083"/>
              <a:gd name="T103" fmla="*/ 2147483646 h 1148"/>
              <a:gd name="T104" fmla="*/ 2147483646 w 5083"/>
              <a:gd name="T105" fmla="*/ 2147483646 h 1148"/>
              <a:gd name="T106" fmla="*/ 2147483646 w 5083"/>
              <a:gd name="T107" fmla="*/ 2147483646 h 1148"/>
              <a:gd name="T108" fmla="*/ 2147483646 w 5083"/>
              <a:gd name="T109" fmla="*/ 2147483646 h 114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083"/>
              <a:gd name="T166" fmla="*/ 0 h 1148"/>
              <a:gd name="T167" fmla="*/ 5083 w 5083"/>
              <a:gd name="T168" fmla="*/ 1148 h 114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083" h="1148">
                <a:moveTo>
                  <a:pt x="0" y="1148"/>
                </a:moveTo>
                <a:cubicBezTo>
                  <a:pt x="6" y="1140"/>
                  <a:pt x="10" y="1130"/>
                  <a:pt x="17" y="1123"/>
                </a:cubicBezTo>
                <a:cubicBezTo>
                  <a:pt x="24" y="1116"/>
                  <a:pt x="36" y="1113"/>
                  <a:pt x="43" y="1105"/>
                </a:cubicBezTo>
                <a:cubicBezTo>
                  <a:pt x="56" y="1090"/>
                  <a:pt x="62" y="1068"/>
                  <a:pt x="77" y="1054"/>
                </a:cubicBezTo>
                <a:cubicBezTo>
                  <a:pt x="83" y="1048"/>
                  <a:pt x="89" y="1043"/>
                  <a:pt x="95" y="1037"/>
                </a:cubicBezTo>
                <a:cubicBezTo>
                  <a:pt x="114" y="999"/>
                  <a:pt x="131" y="959"/>
                  <a:pt x="155" y="925"/>
                </a:cubicBezTo>
                <a:cubicBezTo>
                  <a:pt x="185" y="830"/>
                  <a:pt x="196" y="728"/>
                  <a:pt x="232" y="634"/>
                </a:cubicBezTo>
                <a:cubicBezTo>
                  <a:pt x="255" y="575"/>
                  <a:pt x="269" y="513"/>
                  <a:pt x="292" y="454"/>
                </a:cubicBezTo>
                <a:cubicBezTo>
                  <a:pt x="313" y="399"/>
                  <a:pt x="305" y="441"/>
                  <a:pt x="317" y="394"/>
                </a:cubicBezTo>
                <a:cubicBezTo>
                  <a:pt x="333" y="328"/>
                  <a:pt x="354" y="194"/>
                  <a:pt x="412" y="154"/>
                </a:cubicBezTo>
                <a:cubicBezTo>
                  <a:pt x="417" y="151"/>
                  <a:pt x="458" y="139"/>
                  <a:pt x="463" y="137"/>
                </a:cubicBezTo>
                <a:cubicBezTo>
                  <a:pt x="538" y="160"/>
                  <a:pt x="564" y="232"/>
                  <a:pt x="583" y="300"/>
                </a:cubicBezTo>
                <a:cubicBezTo>
                  <a:pt x="606" y="383"/>
                  <a:pt x="632" y="466"/>
                  <a:pt x="660" y="548"/>
                </a:cubicBezTo>
                <a:cubicBezTo>
                  <a:pt x="678" y="600"/>
                  <a:pt x="687" y="667"/>
                  <a:pt x="746" y="685"/>
                </a:cubicBezTo>
                <a:cubicBezTo>
                  <a:pt x="760" y="699"/>
                  <a:pt x="811" y="752"/>
                  <a:pt x="832" y="763"/>
                </a:cubicBezTo>
                <a:cubicBezTo>
                  <a:pt x="891" y="794"/>
                  <a:pt x="973" y="806"/>
                  <a:pt x="1037" y="814"/>
                </a:cubicBezTo>
                <a:cubicBezTo>
                  <a:pt x="1140" y="809"/>
                  <a:pt x="1244" y="818"/>
                  <a:pt x="1346" y="805"/>
                </a:cubicBezTo>
                <a:cubicBezTo>
                  <a:pt x="1406" y="787"/>
                  <a:pt x="1421" y="718"/>
                  <a:pt x="1449" y="668"/>
                </a:cubicBezTo>
                <a:cubicBezTo>
                  <a:pt x="1473" y="626"/>
                  <a:pt x="1495" y="600"/>
                  <a:pt x="1535" y="574"/>
                </a:cubicBezTo>
                <a:cubicBezTo>
                  <a:pt x="1571" y="583"/>
                  <a:pt x="1601" y="600"/>
                  <a:pt x="1637" y="608"/>
                </a:cubicBezTo>
                <a:cubicBezTo>
                  <a:pt x="1658" y="622"/>
                  <a:pt x="1665" y="624"/>
                  <a:pt x="1680" y="643"/>
                </a:cubicBezTo>
                <a:cubicBezTo>
                  <a:pt x="1692" y="659"/>
                  <a:pt x="1698" y="682"/>
                  <a:pt x="1715" y="694"/>
                </a:cubicBezTo>
                <a:cubicBezTo>
                  <a:pt x="1751" y="718"/>
                  <a:pt x="1780" y="746"/>
                  <a:pt x="1817" y="771"/>
                </a:cubicBezTo>
                <a:cubicBezTo>
                  <a:pt x="1821" y="774"/>
                  <a:pt x="1865" y="787"/>
                  <a:pt x="1869" y="788"/>
                </a:cubicBezTo>
                <a:cubicBezTo>
                  <a:pt x="1886" y="794"/>
                  <a:pt x="1920" y="805"/>
                  <a:pt x="1920" y="805"/>
                </a:cubicBezTo>
                <a:cubicBezTo>
                  <a:pt x="2093" y="778"/>
                  <a:pt x="2208" y="861"/>
                  <a:pt x="2306" y="711"/>
                </a:cubicBezTo>
                <a:cubicBezTo>
                  <a:pt x="2317" y="671"/>
                  <a:pt x="2333" y="632"/>
                  <a:pt x="2340" y="591"/>
                </a:cubicBezTo>
                <a:cubicBezTo>
                  <a:pt x="2349" y="539"/>
                  <a:pt x="2353" y="488"/>
                  <a:pt x="2366" y="437"/>
                </a:cubicBezTo>
                <a:cubicBezTo>
                  <a:pt x="2379" y="340"/>
                  <a:pt x="2384" y="242"/>
                  <a:pt x="2400" y="145"/>
                </a:cubicBezTo>
                <a:cubicBezTo>
                  <a:pt x="2409" y="91"/>
                  <a:pt x="2404" y="32"/>
                  <a:pt x="2452" y="0"/>
                </a:cubicBezTo>
                <a:cubicBezTo>
                  <a:pt x="2512" y="6"/>
                  <a:pt x="2574" y="7"/>
                  <a:pt x="2632" y="25"/>
                </a:cubicBezTo>
                <a:cubicBezTo>
                  <a:pt x="2675" y="71"/>
                  <a:pt x="2680" y="112"/>
                  <a:pt x="2700" y="171"/>
                </a:cubicBezTo>
                <a:cubicBezTo>
                  <a:pt x="2704" y="183"/>
                  <a:pt x="2713" y="193"/>
                  <a:pt x="2717" y="205"/>
                </a:cubicBezTo>
                <a:cubicBezTo>
                  <a:pt x="2725" y="228"/>
                  <a:pt x="2730" y="251"/>
                  <a:pt x="2735" y="274"/>
                </a:cubicBezTo>
                <a:cubicBezTo>
                  <a:pt x="2740" y="297"/>
                  <a:pt x="2742" y="336"/>
                  <a:pt x="2752" y="360"/>
                </a:cubicBezTo>
                <a:cubicBezTo>
                  <a:pt x="2777" y="419"/>
                  <a:pt x="2807" y="480"/>
                  <a:pt x="2846" y="531"/>
                </a:cubicBezTo>
                <a:cubicBezTo>
                  <a:pt x="2857" y="596"/>
                  <a:pt x="2902" y="680"/>
                  <a:pt x="2949" y="728"/>
                </a:cubicBezTo>
                <a:cubicBezTo>
                  <a:pt x="2974" y="754"/>
                  <a:pt x="3006" y="775"/>
                  <a:pt x="3026" y="805"/>
                </a:cubicBezTo>
                <a:cubicBezTo>
                  <a:pt x="3046" y="835"/>
                  <a:pt x="3065" y="854"/>
                  <a:pt x="3095" y="874"/>
                </a:cubicBezTo>
                <a:cubicBezTo>
                  <a:pt x="3144" y="948"/>
                  <a:pt x="3199" y="941"/>
                  <a:pt x="3283" y="951"/>
                </a:cubicBezTo>
                <a:cubicBezTo>
                  <a:pt x="3428" y="943"/>
                  <a:pt x="3616" y="970"/>
                  <a:pt x="3746" y="925"/>
                </a:cubicBezTo>
                <a:cubicBezTo>
                  <a:pt x="3792" y="881"/>
                  <a:pt x="3811" y="816"/>
                  <a:pt x="3823" y="754"/>
                </a:cubicBezTo>
                <a:cubicBezTo>
                  <a:pt x="3818" y="640"/>
                  <a:pt x="3781" y="589"/>
                  <a:pt x="3849" y="523"/>
                </a:cubicBezTo>
                <a:cubicBezTo>
                  <a:pt x="3933" y="536"/>
                  <a:pt x="3945" y="569"/>
                  <a:pt x="3995" y="634"/>
                </a:cubicBezTo>
                <a:lnTo>
                  <a:pt x="4055" y="728"/>
                </a:lnTo>
                <a:cubicBezTo>
                  <a:pt x="4055" y="728"/>
                  <a:pt x="4055" y="728"/>
                  <a:pt x="4055" y="728"/>
                </a:cubicBezTo>
                <a:cubicBezTo>
                  <a:pt x="4075" y="768"/>
                  <a:pt x="4103" y="806"/>
                  <a:pt x="4140" y="831"/>
                </a:cubicBezTo>
                <a:cubicBezTo>
                  <a:pt x="4174" y="828"/>
                  <a:pt x="4209" y="829"/>
                  <a:pt x="4243" y="823"/>
                </a:cubicBezTo>
                <a:cubicBezTo>
                  <a:pt x="4261" y="820"/>
                  <a:pt x="4295" y="805"/>
                  <a:pt x="4295" y="805"/>
                </a:cubicBezTo>
                <a:cubicBezTo>
                  <a:pt x="4321" y="767"/>
                  <a:pt x="4319" y="706"/>
                  <a:pt x="4355" y="677"/>
                </a:cubicBezTo>
                <a:cubicBezTo>
                  <a:pt x="4363" y="670"/>
                  <a:pt x="4409" y="661"/>
                  <a:pt x="4415" y="660"/>
                </a:cubicBezTo>
                <a:cubicBezTo>
                  <a:pt x="4441" y="663"/>
                  <a:pt x="4467" y="662"/>
                  <a:pt x="4492" y="668"/>
                </a:cubicBezTo>
                <a:cubicBezTo>
                  <a:pt x="4549" y="682"/>
                  <a:pt x="4620" y="772"/>
                  <a:pt x="4655" y="823"/>
                </a:cubicBezTo>
                <a:cubicBezTo>
                  <a:pt x="4684" y="910"/>
                  <a:pt x="4699" y="912"/>
                  <a:pt x="4783" y="934"/>
                </a:cubicBezTo>
                <a:cubicBezTo>
                  <a:pt x="5079" y="925"/>
                  <a:pt x="5010" y="852"/>
                  <a:pt x="5083" y="934"/>
                </a:cubicBezTo>
              </a:path>
            </a:pathLst>
          </a:custGeom>
          <a:noFill/>
          <a:ln w="76200" cmpd="sng">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314377" name="Text Box 9">
            <a:extLst>
              <a:ext uri="{FF2B5EF4-FFF2-40B4-BE49-F238E27FC236}">
                <a16:creationId xmlns:a16="http://schemas.microsoft.com/office/drawing/2014/main" id="{29444DFB-4491-41D4-BBDB-7899D10433C5}"/>
              </a:ext>
            </a:extLst>
          </p:cNvPr>
          <p:cNvSpPr txBox="1">
            <a:spLocks noChangeArrowheads="1"/>
          </p:cNvSpPr>
          <p:nvPr/>
        </p:nvSpPr>
        <p:spPr bwMode="auto">
          <a:xfrm>
            <a:off x="7848600" y="3505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endParaRPr lang="it-IT" altLang="it-IT" sz="2400" b="0">
              <a:latin typeface="Times New Roman" panose="02020603050405020304" pitchFamily="18" charset="0"/>
            </a:endParaRPr>
          </a:p>
        </p:txBody>
      </p:sp>
      <p:sp>
        <p:nvSpPr>
          <p:cNvPr id="314378" name="Rectangle 10">
            <a:extLst>
              <a:ext uri="{FF2B5EF4-FFF2-40B4-BE49-F238E27FC236}">
                <a16:creationId xmlns:a16="http://schemas.microsoft.com/office/drawing/2014/main" id="{6FF0D04D-A0A8-4C95-A5EB-9F4E57FA5117}"/>
              </a:ext>
            </a:extLst>
          </p:cNvPr>
          <p:cNvSpPr>
            <a:spLocks noChangeArrowheads="1"/>
          </p:cNvSpPr>
          <p:nvPr/>
        </p:nvSpPr>
        <p:spPr bwMode="auto">
          <a:xfrm>
            <a:off x="6858000" y="2286000"/>
            <a:ext cx="2286000" cy="1981200"/>
          </a:xfrm>
          <a:prstGeom prst="rect">
            <a:avLst/>
          </a:prstGeom>
          <a:solidFill>
            <a:schemeClr val="tx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s-ES_tradnl" altLang="it-IT" sz="2400">
                <a:solidFill>
                  <a:schemeClr val="bg2"/>
                </a:solidFill>
                <a:latin typeface="Times New Roman" panose="02020603050405020304" pitchFamily="18" charset="0"/>
              </a:rPr>
              <a:t>DA attiva</a:t>
            </a:r>
            <a:endParaRPr lang="es-ES_tradnl" altLang="it-IT" sz="2400" b="0">
              <a:latin typeface="Times New Roman" panose="02020603050405020304" pitchFamily="18" charset="0"/>
            </a:endParaRPr>
          </a:p>
        </p:txBody>
      </p:sp>
      <p:sp>
        <p:nvSpPr>
          <p:cNvPr id="314379" name="Line 11">
            <a:extLst>
              <a:ext uri="{FF2B5EF4-FFF2-40B4-BE49-F238E27FC236}">
                <a16:creationId xmlns:a16="http://schemas.microsoft.com/office/drawing/2014/main" id="{6E93FFF3-6B74-4E38-B1BE-EED9F5323D56}"/>
              </a:ext>
            </a:extLst>
          </p:cNvPr>
          <p:cNvSpPr>
            <a:spLocks noChangeShapeType="1"/>
          </p:cNvSpPr>
          <p:nvPr/>
        </p:nvSpPr>
        <p:spPr bwMode="auto">
          <a:xfrm>
            <a:off x="304800" y="4419600"/>
            <a:ext cx="7924800" cy="0"/>
          </a:xfrm>
          <a:prstGeom prst="line">
            <a:avLst/>
          </a:prstGeom>
          <a:noFill/>
          <a:ln w="38100">
            <a:solidFill>
              <a:schemeClr val="bg2"/>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14380" name="Rectangle 12">
            <a:extLst>
              <a:ext uri="{FF2B5EF4-FFF2-40B4-BE49-F238E27FC236}">
                <a16:creationId xmlns:a16="http://schemas.microsoft.com/office/drawing/2014/main" id="{40A38C1A-8C0A-4578-9272-A5DCD3614236}"/>
              </a:ext>
            </a:extLst>
          </p:cNvPr>
          <p:cNvSpPr>
            <a:spLocks noChangeArrowheads="1"/>
          </p:cNvSpPr>
          <p:nvPr/>
        </p:nvSpPr>
        <p:spPr bwMode="auto">
          <a:xfrm>
            <a:off x="6858000" y="4495800"/>
            <a:ext cx="2286000" cy="838200"/>
          </a:xfrm>
          <a:prstGeom prst="rect">
            <a:avLst/>
          </a:prstGeom>
          <a:solidFill>
            <a:srgbClr val="33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s-ES_tradnl" altLang="it-IT" sz="2400">
                <a:solidFill>
                  <a:schemeClr val="bg2"/>
                </a:solidFill>
                <a:latin typeface="Times New Roman" panose="02020603050405020304" pitchFamily="18" charset="0"/>
              </a:rPr>
              <a:t>DA guarita </a:t>
            </a:r>
          </a:p>
          <a:p>
            <a:pPr algn="ctr">
              <a:spcBef>
                <a:spcPct val="0"/>
              </a:spcBef>
              <a:buFontTx/>
              <a:buNone/>
            </a:pPr>
            <a:r>
              <a:rPr lang="es-ES_tradnl" altLang="it-IT" sz="2400">
                <a:solidFill>
                  <a:schemeClr val="bg2"/>
                </a:solidFill>
                <a:latin typeface="Times New Roman" panose="02020603050405020304" pitchFamily="18" charset="0"/>
              </a:rPr>
              <a:t>o non attiva</a:t>
            </a:r>
            <a:endParaRPr lang="es-ES_tradnl" altLang="it-IT" sz="2400" b="0">
              <a:solidFill>
                <a:schemeClr val="bg2"/>
              </a:solidFill>
              <a:latin typeface="Times New Roman" panose="02020603050405020304" pitchFamily="18" charset="0"/>
            </a:endParaRPr>
          </a:p>
        </p:txBody>
      </p:sp>
      <p:sp>
        <p:nvSpPr>
          <p:cNvPr id="314381" name="Line 13">
            <a:extLst>
              <a:ext uri="{FF2B5EF4-FFF2-40B4-BE49-F238E27FC236}">
                <a16:creationId xmlns:a16="http://schemas.microsoft.com/office/drawing/2014/main" id="{D11D1C4E-266D-4B3B-B3E7-1907CC8CE200}"/>
              </a:ext>
            </a:extLst>
          </p:cNvPr>
          <p:cNvSpPr>
            <a:spLocks noChangeShapeType="1"/>
          </p:cNvSpPr>
          <p:nvPr/>
        </p:nvSpPr>
        <p:spPr bwMode="auto">
          <a:xfrm>
            <a:off x="228600" y="3505200"/>
            <a:ext cx="8915400" cy="0"/>
          </a:xfrm>
          <a:prstGeom prst="line">
            <a:avLst/>
          </a:prstGeom>
          <a:noFill/>
          <a:ln w="38100">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14382" name="Text Box 14">
            <a:extLst>
              <a:ext uri="{FF2B5EF4-FFF2-40B4-BE49-F238E27FC236}">
                <a16:creationId xmlns:a16="http://schemas.microsoft.com/office/drawing/2014/main" id="{5C683D1D-3E85-4FF1-8946-808B5B12D0FD}"/>
              </a:ext>
            </a:extLst>
          </p:cNvPr>
          <p:cNvSpPr txBox="1">
            <a:spLocks noChangeArrowheads="1"/>
          </p:cNvSpPr>
          <p:nvPr/>
        </p:nvSpPr>
        <p:spPr bwMode="auto">
          <a:xfrm>
            <a:off x="6858000" y="2403475"/>
            <a:ext cx="2416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_tradnl" altLang="it-IT" sz="2400">
                <a:solidFill>
                  <a:schemeClr val="hlink"/>
                </a:solidFill>
                <a:latin typeface="Times New Roman" panose="02020603050405020304" pitchFamily="18" charset="0"/>
              </a:rPr>
              <a:t>essudazione +</a:t>
            </a:r>
          </a:p>
        </p:txBody>
      </p:sp>
      <p:sp>
        <p:nvSpPr>
          <p:cNvPr id="314383" name="Text Box 15">
            <a:extLst>
              <a:ext uri="{FF2B5EF4-FFF2-40B4-BE49-F238E27FC236}">
                <a16:creationId xmlns:a16="http://schemas.microsoft.com/office/drawing/2014/main" id="{7C286253-35FA-4616-A17D-913E016B706C}"/>
              </a:ext>
            </a:extLst>
          </p:cNvPr>
          <p:cNvSpPr txBox="1">
            <a:spLocks noChangeArrowheads="1"/>
          </p:cNvSpPr>
          <p:nvPr/>
        </p:nvSpPr>
        <p:spPr bwMode="auto">
          <a:xfrm>
            <a:off x="6824663" y="3733800"/>
            <a:ext cx="2284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_tradnl" altLang="it-IT" sz="2400">
                <a:solidFill>
                  <a:schemeClr val="hlink"/>
                </a:solidFill>
                <a:latin typeface="Times New Roman" panose="02020603050405020304" pitchFamily="18" charset="0"/>
              </a:rPr>
              <a:t>essudazione -</a:t>
            </a:r>
          </a:p>
        </p:txBody>
      </p:sp>
      <p:sp>
        <p:nvSpPr>
          <p:cNvPr id="314385" name="Text Box 17">
            <a:extLst>
              <a:ext uri="{FF2B5EF4-FFF2-40B4-BE49-F238E27FC236}">
                <a16:creationId xmlns:a16="http://schemas.microsoft.com/office/drawing/2014/main" id="{3492E932-C0EA-4A2D-BE4C-F9AF0F9964C7}"/>
              </a:ext>
            </a:extLst>
          </p:cNvPr>
          <p:cNvSpPr txBox="1">
            <a:spLocks noChangeArrowheads="1"/>
          </p:cNvSpPr>
          <p:nvPr/>
        </p:nvSpPr>
        <p:spPr bwMode="auto">
          <a:xfrm>
            <a:off x="2270125" y="6061075"/>
            <a:ext cx="3106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_tradnl" altLang="it-IT" sz="2400">
                <a:solidFill>
                  <a:schemeClr val="bg1"/>
                </a:solidFill>
                <a:latin typeface="Times New Roman" panose="02020603050405020304" pitchFamily="18" charset="0"/>
              </a:rPr>
              <a:t>= area del trattamento</a:t>
            </a:r>
          </a:p>
        </p:txBody>
      </p:sp>
    </p:spTree>
    <p:extLst>
      <p:ext uri="{BB962C8B-B14F-4D97-AF65-F5344CB8AC3E}">
        <p14:creationId xmlns:p14="http://schemas.microsoft.com/office/powerpoint/2010/main" val="2733616419"/>
      </p:ext>
    </p:extLst>
  </p:cSld>
  <p:clrMapOvr>
    <a:masterClrMapping/>
  </p:clrMapOvr>
  <p:transition spd="slow">
    <p:strips dir="ru"/>
  </p:transition>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a:extLst>
              <a:ext uri="{FF2B5EF4-FFF2-40B4-BE49-F238E27FC236}">
                <a16:creationId xmlns:a16="http://schemas.microsoft.com/office/drawing/2014/main" id="{EF9BABD4-EBD9-4409-A63F-6744D2AEFF1A}"/>
              </a:ext>
            </a:extLst>
          </p:cNvPr>
          <p:cNvSpPr>
            <a:spLocks noChangeArrowheads="1"/>
          </p:cNvSpPr>
          <p:nvPr/>
        </p:nvSpPr>
        <p:spPr bwMode="auto">
          <a:xfrm>
            <a:off x="5383213" y="1700213"/>
            <a:ext cx="3581400" cy="3581400"/>
          </a:xfrm>
          <a:prstGeom prst="rect">
            <a:avLst/>
          </a:prstGeom>
          <a:solidFill>
            <a:schemeClr val="tx2"/>
          </a:solidFill>
          <a:ln w="9525">
            <a:solidFill>
              <a:schemeClr val="bg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s-ES_tradnl" altLang="it-IT" sz="2400">
                <a:solidFill>
                  <a:schemeClr val="bg2"/>
                </a:solidFill>
                <a:latin typeface="Times New Roman" panose="02020603050405020304" pitchFamily="18" charset="0"/>
              </a:rPr>
              <a:t>DA attiva</a:t>
            </a:r>
            <a:endParaRPr lang="es-ES_tradnl" altLang="it-IT" sz="2400" b="0">
              <a:latin typeface="Times New Roman" panose="02020603050405020304" pitchFamily="18" charset="0"/>
            </a:endParaRPr>
          </a:p>
        </p:txBody>
      </p:sp>
      <p:sp>
        <p:nvSpPr>
          <p:cNvPr id="315395" name="Rectangle 3">
            <a:extLst>
              <a:ext uri="{FF2B5EF4-FFF2-40B4-BE49-F238E27FC236}">
                <a16:creationId xmlns:a16="http://schemas.microsoft.com/office/drawing/2014/main" id="{D8D4F1F2-D00B-4C0B-940D-1724E253CCFB}"/>
              </a:ext>
            </a:extLst>
          </p:cNvPr>
          <p:cNvSpPr>
            <a:spLocks noChangeArrowheads="1"/>
          </p:cNvSpPr>
          <p:nvPr/>
        </p:nvSpPr>
        <p:spPr bwMode="auto">
          <a:xfrm>
            <a:off x="5486400" y="1828800"/>
            <a:ext cx="3352800" cy="762000"/>
          </a:xfrm>
          <a:prstGeom prst="rect">
            <a:avLst/>
          </a:prstGeom>
          <a:solidFill>
            <a:schemeClr val="accent1"/>
          </a:solidFill>
          <a:ln w="9525">
            <a:solidFill>
              <a:schemeClr val="bg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s-ES_tradnl" altLang="it-IT" sz="2400" b="0">
                <a:solidFill>
                  <a:schemeClr val="bg2"/>
                </a:solidFill>
                <a:latin typeface="Times New Roman" panose="02020603050405020304" pitchFamily="18" charset="0"/>
              </a:rPr>
              <a:t>DA essudante = bagnata</a:t>
            </a:r>
            <a:endParaRPr lang="es-ES_tradnl" altLang="it-IT" sz="2400" b="0">
              <a:latin typeface="Times New Roman" panose="02020603050405020304" pitchFamily="18" charset="0"/>
            </a:endParaRPr>
          </a:p>
        </p:txBody>
      </p:sp>
      <p:sp>
        <p:nvSpPr>
          <p:cNvPr id="315396" name="Rectangle 4">
            <a:extLst>
              <a:ext uri="{FF2B5EF4-FFF2-40B4-BE49-F238E27FC236}">
                <a16:creationId xmlns:a16="http://schemas.microsoft.com/office/drawing/2014/main" id="{EC1A5A2D-98A9-4C2E-A921-916B140C0DC7}"/>
              </a:ext>
            </a:extLst>
          </p:cNvPr>
          <p:cNvSpPr>
            <a:spLocks noChangeArrowheads="1"/>
          </p:cNvSpPr>
          <p:nvPr/>
        </p:nvSpPr>
        <p:spPr bwMode="auto">
          <a:xfrm>
            <a:off x="5486400" y="4572000"/>
            <a:ext cx="3429000" cy="609600"/>
          </a:xfrm>
          <a:prstGeom prst="rect">
            <a:avLst/>
          </a:prstGeom>
          <a:solidFill>
            <a:schemeClr val="folHlink"/>
          </a:solidFill>
          <a:ln w="9525">
            <a:solidFill>
              <a:schemeClr val="bg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s-ES_tradnl" altLang="it-IT" sz="2400" b="0">
                <a:latin typeface="Times New Roman" panose="02020603050405020304" pitchFamily="18" charset="0"/>
              </a:rPr>
              <a:t>DA lichenificata = secca</a:t>
            </a:r>
            <a:endParaRPr lang="es-ES_tradnl" altLang="it-IT" sz="2400" b="0">
              <a:solidFill>
                <a:schemeClr val="bg2"/>
              </a:solidFill>
              <a:latin typeface="Times New Roman" panose="02020603050405020304" pitchFamily="18" charset="0"/>
            </a:endParaRPr>
          </a:p>
        </p:txBody>
      </p:sp>
      <p:pic>
        <p:nvPicPr>
          <p:cNvPr id="315397" name="Picture 5" descr="7">
            <a:extLst>
              <a:ext uri="{FF2B5EF4-FFF2-40B4-BE49-F238E27FC236}">
                <a16:creationId xmlns:a16="http://schemas.microsoft.com/office/drawing/2014/main" id="{E23D3BDF-4B04-4DC5-97EF-B2D1E7AD3EE8}"/>
              </a:ext>
            </a:extLst>
          </p:cNvPr>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468313" y="95250"/>
            <a:ext cx="3817937" cy="3189288"/>
          </a:xfrm>
          <a:noFill/>
          <a:ln>
            <a:solidFill>
              <a:schemeClr val="bg2"/>
            </a:solidFill>
            <a:miter lim="800000"/>
            <a:headEnd/>
            <a:tailEnd/>
          </a:ln>
        </p:spPr>
      </p:pic>
      <p:pic>
        <p:nvPicPr>
          <p:cNvPr id="315398" name="Picture 6" descr="32">
            <a:extLst>
              <a:ext uri="{FF2B5EF4-FFF2-40B4-BE49-F238E27FC236}">
                <a16:creationId xmlns:a16="http://schemas.microsoft.com/office/drawing/2014/main" id="{445FACFF-4124-4604-BCD7-2FDFFF08E1D9}"/>
              </a:ext>
            </a:extLst>
          </p:cNvPr>
          <p:cNvPicPr>
            <a:picLocks noGrp="1"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a:xfrm>
            <a:off x="107950" y="3408363"/>
            <a:ext cx="4608513" cy="3352800"/>
          </a:xfrm>
          <a:noFill/>
          <a:ln>
            <a:solidFill>
              <a:schemeClr val="bg2"/>
            </a:solidFill>
            <a:miter lim="800000"/>
            <a:headEnd/>
            <a:tailEnd/>
          </a:ln>
        </p:spPr>
      </p:pic>
    </p:spTree>
    <p:extLst>
      <p:ext uri="{BB962C8B-B14F-4D97-AF65-F5344CB8AC3E}">
        <p14:creationId xmlns:p14="http://schemas.microsoft.com/office/powerpoint/2010/main" val="3994772188"/>
      </p:ext>
    </p:extLst>
  </p:cSld>
  <p:clrMapOvr>
    <a:masterClrMapping/>
  </p:clrMapOvr>
  <p:transition spd="slow">
    <p:strips dir="ru"/>
  </p:transition>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2">
            <a:extLst>
              <a:ext uri="{FF2B5EF4-FFF2-40B4-BE49-F238E27FC236}">
                <a16:creationId xmlns:a16="http://schemas.microsoft.com/office/drawing/2014/main" id="{CD7D805C-167B-4462-AD3D-69BD5A9ED883}"/>
              </a:ext>
            </a:extLst>
          </p:cNvPr>
          <p:cNvSpPr>
            <a:spLocks noChangeArrowheads="1"/>
          </p:cNvSpPr>
          <p:nvPr/>
        </p:nvSpPr>
        <p:spPr bwMode="auto">
          <a:xfrm>
            <a:off x="2057400" y="4953000"/>
            <a:ext cx="5257800" cy="990600"/>
          </a:xfrm>
          <a:prstGeom prst="rect">
            <a:avLst/>
          </a:prstGeom>
          <a:solidFill>
            <a:srgbClr val="FFFF66"/>
          </a:solidFill>
          <a:ln w="9525">
            <a:solidFill>
              <a:schemeClr val="bg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IT" altLang="it-IT" sz="2400">
                <a:solidFill>
                  <a:schemeClr val="bg2"/>
                </a:solidFill>
                <a:latin typeface="Times New Roman" panose="02020603050405020304" pitchFamily="18" charset="0"/>
              </a:rPr>
              <a:t>emollienti</a:t>
            </a:r>
            <a:endParaRPr lang="it-IT" altLang="it-IT" sz="2400">
              <a:latin typeface="Times New Roman" panose="02020603050405020304" pitchFamily="18" charset="0"/>
            </a:endParaRPr>
          </a:p>
        </p:txBody>
      </p:sp>
      <p:sp>
        <p:nvSpPr>
          <p:cNvPr id="316419" name="Rectangle 3">
            <a:extLst>
              <a:ext uri="{FF2B5EF4-FFF2-40B4-BE49-F238E27FC236}">
                <a16:creationId xmlns:a16="http://schemas.microsoft.com/office/drawing/2014/main" id="{3F6F84A7-3B97-4857-A8AC-EBA63D12CF62}"/>
              </a:ext>
            </a:extLst>
          </p:cNvPr>
          <p:cNvSpPr>
            <a:spLocks noGrp="1" noChangeArrowheads="1"/>
          </p:cNvSpPr>
          <p:nvPr>
            <p:ph type="title"/>
          </p:nvPr>
        </p:nvSpPr>
        <p:spPr>
          <a:xfrm>
            <a:off x="0" y="58738"/>
            <a:ext cx="9144000" cy="1066800"/>
          </a:xfrm>
        </p:spPr>
        <p:txBody>
          <a:bodyPr/>
          <a:lstStyle/>
          <a:p>
            <a:pPr eaLnBrk="1" hangingPunct="1"/>
            <a:r>
              <a:rPr lang="it-IT" altLang="it-IT" sz="3600" b="1">
                <a:solidFill>
                  <a:schemeClr val="hlink"/>
                </a:solidFill>
              </a:rPr>
              <a:t>Schema di trattamento convenzionale della Dermatite Atopica</a:t>
            </a:r>
            <a:endParaRPr lang="it-IT" altLang="it-IT" sz="3600">
              <a:solidFill>
                <a:schemeClr val="hlink"/>
              </a:solidFill>
            </a:endParaRPr>
          </a:p>
        </p:txBody>
      </p:sp>
      <p:sp>
        <p:nvSpPr>
          <p:cNvPr id="316420" name="Line 4">
            <a:extLst>
              <a:ext uri="{FF2B5EF4-FFF2-40B4-BE49-F238E27FC236}">
                <a16:creationId xmlns:a16="http://schemas.microsoft.com/office/drawing/2014/main" id="{1BF22D8C-9DFF-4A52-B057-DEFF4DAB9C8D}"/>
              </a:ext>
            </a:extLst>
          </p:cNvPr>
          <p:cNvSpPr>
            <a:spLocks noChangeShapeType="1"/>
          </p:cNvSpPr>
          <p:nvPr/>
        </p:nvSpPr>
        <p:spPr bwMode="auto">
          <a:xfrm>
            <a:off x="1524000" y="6172200"/>
            <a:ext cx="6400800" cy="0"/>
          </a:xfrm>
          <a:prstGeom prst="line">
            <a:avLst/>
          </a:prstGeom>
          <a:noFill/>
          <a:ln w="76200">
            <a:solidFill>
              <a:schemeClr val="accent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it-IT"/>
          </a:p>
        </p:txBody>
      </p:sp>
      <p:sp>
        <p:nvSpPr>
          <p:cNvPr id="316421" name="Line 5">
            <a:extLst>
              <a:ext uri="{FF2B5EF4-FFF2-40B4-BE49-F238E27FC236}">
                <a16:creationId xmlns:a16="http://schemas.microsoft.com/office/drawing/2014/main" id="{BEA5888B-AC42-47D7-B37A-DCF3FFE61BEA}"/>
              </a:ext>
            </a:extLst>
          </p:cNvPr>
          <p:cNvSpPr>
            <a:spLocks noChangeShapeType="1"/>
          </p:cNvSpPr>
          <p:nvPr/>
        </p:nvSpPr>
        <p:spPr bwMode="auto">
          <a:xfrm>
            <a:off x="1524000" y="1828800"/>
            <a:ext cx="0" cy="4343400"/>
          </a:xfrm>
          <a:prstGeom prst="line">
            <a:avLst/>
          </a:prstGeom>
          <a:noFill/>
          <a:ln w="76200">
            <a:solidFill>
              <a:schemeClr val="accent1"/>
            </a:solidFill>
            <a:round/>
            <a:headEnd type="arrow" w="med" len="med"/>
            <a:tailEnd/>
          </a:ln>
          <a:extLst>
            <a:ext uri="{909E8E84-426E-40DD-AFC4-6F175D3DCCD1}">
              <a14:hiddenFill xmlns:a14="http://schemas.microsoft.com/office/drawing/2010/main">
                <a:noFill/>
              </a14:hiddenFill>
            </a:ext>
          </a:extLst>
        </p:spPr>
        <p:txBody>
          <a:bodyPr wrap="none" anchor="ctr"/>
          <a:lstStyle/>
          <a:p>
            <a:endParaRPr lang="it-IT"/>
          </a:p>
        </p:txBody>
      </p:sp>
      <p:sp>
        <p:nvSpPr>
          <p:cNvPr id="316422" name="Text Box 6">
            <a:extLst>
              <a:ext uri="{FF2B5EF4-FFF2-40B4-BE49-F238E27FC236}">
                <a16:creationId xmlns:a16="http://schemas.microsoft.com/office/drawing/2014/main" id="{962592BE-1018-43B4-800D-9D6DDAF42BD6}"/>
              </a:ext>
            </a:extLst>
          </p:cNvPr>
          <p:cNvSpPr txBox="1">
            <a:spLocks noChangeArrowheads="1"/>
          </p:cNvSpPr>
          <p:nvPr/>
        </p:nvSpPr>
        <p:spPr bwMode="auto">
          <a:xfrm>
            <a:off x="228600" y="1295400"/>
            <a:ext cx="11144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2400">
                <a:solidFill>
                  <a:schemeClr val="hlink"/>
                </a:solidFill>
                <a:latin typeface="Times New Roman" panose="02020603050405020304" pitchFamily="18" charset="0"/>
              </a:rPr>
              <a:t>gravità</a:t>
            </a:r>
          </a:p>
          <a:p>
            <a:pPr>
              <a:spcBef>
                <a:spcPct val="0"/>
              </a:spcBef>
              <a:buFontTx/>
              <a:buNone/>
            </a:pPr>
            <a:endParaRPr lang="it-IT" altLang="it-IT" sz="2400">
              <a:solidFill>
                <a:schemeClr val="hlink"/>
              </a:solidFill>
              <a:latin typeface="Times New Roman" panose="02020603050405020304" pitchFamily="18" charset="0"/>
            </a:endParaRPr>
          </a:p>
        </p:txBody>
      </p:sp>
      <p:sp>
        <p:nvSpPr>
          <p:cNvPr id="316423" name="Text Box 7">
            <a:extLst>
              <a:ext uri="{FF2B5EF4-FFF2-40B4-BE49-F238E27FC236}">
                <a16:creationId xmlns:a16="http://schemas.microsoft.com/office/drawing/2014/main" id="{77E15699-1575-4DD3-9AE4-7DCBB871F510}"/>
              </a:ext>
            </a:extLst>
          </p:cNvPr>
          <p:cNvSpPr txBox="1">
            <a:spLocks noChangeArrowheads="1"/>
          </p:cNvSpPr>
          <p:nvPr/>
        </p:nvSpPr>
        <p:spPr bwMode="auto">
          <a:xfrm>
            <a:off x="7772400" y="6400800"/>
            <a:ext cx="996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2400">
                <a:solidFill>
                  <a:schemeClr val="hlink"/>
                </a:solidFill>
                <a:latin typeface="Times New Roman" panose="02020603050405020304" pitchFamily="18" charset="0"/>
              </a:rPr>
              <a:t>tempo</a:t>
            </a:r>
          </a:p>
        </p:txBody>
      </p:sp>
      <p:sp>
        <p:nvSpPr>
          <p:cNvPr id="316424" name="AutoShape 8">
            <a:extLst>
              <a:ext uri="{FF2B5EF4-FFF2-40B4-BE49-F238E27FC236}">
                <a16:creationId xmlns:a16="http://schemas.microsoft.com/office/drawing/2014/main" id="{70F5C2EA-85E5-4F2C-A73B-FF82258D26F9}"/>
              </a:ext>
            </a:extLst>
          </p:cNvPr>
          <p:cNvSpPr>
            <a:spLocks noChangeArrowheads="1"/>
          </p:cNvSpPr>
          <p:nvPr/>
        </p:nvSpPr>
        <p:spPr bwMode="auto">
          <a:xfrm>
            <a:off x="7391400" y="4419600"/>
            <a:ext cx="1524000" cy="205740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66"/>
          </a:solidFill>
          <a:ln w="9525">
            <a:solidFill>
              <a:schemeClr val="bg2"/>
            </a:solidFill>
            <a:miter lim="800000"/>
            <a:headEnd/>
            <a:tailEnd/>
          </a:ln>
        </p:spPr>
        <p:txBody>
          <a:bodyPr wrap="none" anchor="ctr"/>
          <a:lstStyle/>
          <a:p>
            <a:endParaRPr lang="it-IT"/>
          </a:p>
        </p:txBody>
      </p:sp>
      <p:sp>
        <p:nvSpPr>
          <p:cNvPr id="316425" name="AutoShape 9">
            <a:extLst>
              <a:ext uri="{FF2B5EF4-FFF2-40B4-BE49-F238E27FC236}">
                <a16:creationId xmlns:a16="http://schemas.microsoft.com/office/drawing/2014/main" id="{595D12BE-F7DB-4157-A042-808652F0E34D}"/>
              </a:ext>
            </a:extLst>
          </p:cNvPr>
          <p:cNvSpPr>
            <a:spLocks noChangeArrowheads="1"/>
          </p:cNvSpPr>
          <p:nvPr/>
        </p:nvSpPr>
        <p:spPr bwMode="auto">
          <a:xfrm>
            <a:off x="2057400" y="1981200"/>
            <a:ext cx="3886200" cy="1447800"/>
          </a:xfrm>
          <a:prstGeom prst="rtTriangle">
            <a:avLst/>
          </a:prstGeom>
          <a:solidFill>
            <a:srgbClr val="FF9900"/>
          </a:solidFill>
          <a:ln w="9525">
            <a:solidFill>
              <a:schemeClr val="bg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IT" altLang="it-IT" sz="2400">
                <a:latin typeface="Times New Roman" panose="02020603050405020304" pitchFamily="18" charset="0"/>
              </a:rPr>
              <a:t>dermocorticoidi</a:t>
            </a:r>
          </a:p>
        </p:txBody>
      </p:sp>
      <p:sp>
        <p:nvSpPr>
          <p:cNvPr id="478218" name="AutoShape 10">
            <a:extLst>
              <a:ext uri="{FF2B5EF4-FFF2-40B4-BE49-F238E27FC236}">
                <a16:creationId xmlns:a16="http://schemas.microsoft.com/office/drawing/2014/main" id="{F6914570-5323-486E-965E-43EEE1FC86E9}"/>
              </a:ext>
            </a:extLst>
          </p:cNvPr>
          <p:cNvSpPr>
            <a:spLocks noChangeArrowheads="1"/>
          </p:cNvSpPr>
          <p:nvPr/>
        </p:nvSpPr>
        <p:spPr bwMode="auto">
          <a:xfrm>
            <a:off x="2057400" y="3429000"/>
            <a:ext cx="4191000" cy="1524000"/>
          </a:xfrm>
          <a:prstGeom prst="rtTriangle">
            <a:avLst/>
          </a:prstGeom>
          <a:solidFill>
            <a:srgbClr val="FFCC66"/>
          </a:solidFill>
          <a:ln w="9525">
            <a:solidFill>
              <a:schemeClr val="bg2"/>
            </a:solidFill>
            <a:miter lim="800000"/>
            <a:headEnd/>
            <a:tailEnd/>
          </a:ln>
          <a:effectLst/>
        </p:spPr>
        <p:txBody>
          <a:bodyPr wrap="none" anchor="ctr"/>
          <a:lstStyle/>
          <a:p>
            <a:pPr algn="ctr">
              <a:defRPr/>
            </a:pPr>
            <a:r>
              <a:rPr lang="it-IT" sz="2400" b="0">
                <a:effectLst>
                  <a:outerShdw blurRad="38100" dist="38100" dir="2700000" algn="tl">
                    <a:srgbClr val="FFFFFF"/>
                  </a:outerShdw>
                </a:effectLst>
                <a:latin typeface="Times New Roman" pitchFamily="18" charset="0"/>
              </a:rPr>
              <a:t>antinfiammatori </a:t>
            </a:r>
          </a:p>
          <a:p>
            <a:pPr algn="ctr">
              <a:defRPr/>
            </a:pPr>
            <a:r>
              <a:rPr lang="it-IT" sz="2400" b="0">
                <a:effectLst>
                  <a:outerShdw blurRad="38100" dist="38100" dir="2700000" algn="tl">
                    <a:srgbClr val="FFFFFF"/>
                  </a:outerShdw>
                </a:effectLst>
                <a:latin typeface="Times New Roman" pitchFamily="18" charset="0"/>
              </a:rPr>
              <a:t>non steroidei</a:t>
            </a:r>
            <a:endParaRPr lang="it-IT" sz="2400">
              <a:latin typeface="Times New Roman" pitchFamily="18" charset="0"/>
            </a:endParaRPr>
          </a:p>
        </p:txBody>
      </p:sp>
      <p:grpSp>
        <p:nvGrpSpPr>
          <p:cNvPr id="316427" name="Group 11">
            <a:extLst>
              <a:ext uri="{FF2B5EF4-FFF2-40B4-BE49-F238E27FC236}">
                <a16:creationId xmlns:a16="http://schemas.microsoft.com/office/drawing/2014/main" id="{5B0D0366-D363-4A34-A670-5B6A04D508FB}"/>
              </a:ext>
            </a:extLst>
          </p:cNvPr>
          <p:cNvGrpSpPr>
            <a:grpSpLocks/>
          </p:cNvGrpSpPr>
          <p:nvPr/>
        </p:nvGrpSpPr>
        <p:grpSpPr bwMode="auto">
          <a:xfrm>
            <a:off x="39688" y="2057400"/>
            <a:ext cx="1219200" cy="4114800"/>
            <a:chOff x="384" y="1488"/>
            <a:chExt cx="768" cy="2592"/>
          </a:xfrm>
        </p:grpSpPr>
        <p:sp>
          <p:nvSpPr>
            <p:cNvPr id="316428" name="Rectangle 12">
              <a:extLst>
                <a:ext uri="{FF2B5EF4-FFF2-40B4-BE49-F238E27FC236}">
                  <a16:creationId xmlns:a16="http://schemas.microsoft.com/office/drawing/2014/main" id="{CD235074-9CDA-48CD-BE97-CEDFD9B2EC33}"/>
                </a:ext>
              </a:extLst>
            </p:cNvPr>
            <p:cNvSpPr>
              <a:spLocks noChangeArrowheads="1"/>
            </p:cNvSpPr>
            <p:nvPr/>
          </p:nvSpPr>
          <p:spPr bwMode="auto">
            <a:xfrm>
              <a:off x="384" y="3216"/>
              <a:ext cx="768" cy="864"/>
            </a:xfrm>
            <a:prstGeom prst="rect">
              <a:avLst/>
            </a:prstGeom>
            <a:solidFill>
              <a:schemeClr val="bg1"/>
            </a:solidFill>
            <a:ln w="9525">
              <a:solidFill>
                <a:schemeClr val="bg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IT" altLang="it-IT" sz="2400" b="0">
                  <a:latin typeface="Times New Roman" panose="02020603050405020304" pitchFamily="18" charset="0"/>
                </a:rPr>
                <a:t>DA</a:t>
              </a:r>
            </a:p>
            <a:p>
              <a:pPr algn="ctr">
                <a:spcBef>
                  <a:spcPct val="0"/>
                </a:spcBef>
                <a:buFontTx/>
                <a:buNone/>
              </a:pPr>
              <a:r>
                <a:rPr lang="it-IT" altLang="it-IT" sz="2400" b="0">
                  <a:latin typeface="Times New Roman" panose="02020603050405020304" pitchFamily="18" charset="0"/>
                </a:rPr>
                <a:t>lieve</a:t>
              </a:r>
            </a:p>
          </p:txBody>
        </p:sp>
        <p:sp>
          <p:nvSpPr>
            <p:cNvPr id="316429" name="Rectangle 13">
              <a:extLst>
                <a:ext uri="{FF2B5EF4-FFF2-40B4-BE49-F238E27FC236}">
                  <a16:creationId xmlns:a16="http://schemas.microsoft.com/office/drawing/2014/main" id="{22920906-360C-4F49-B259-9BE37EB5215F}"/>
                </a:ext>
              </a:extLst>
            </p:cNvPr>
            <p:cNvSpPr>
              <a:spLocks noChangeArrowheads="1"/>
            </p:cNvSpPr>
            <p:nvPr/>
          </p:nvSpPr>
          <p:spPr bwMode="auto">
            <a:xfrm>
              <a:off x="384" y="2352"/>
              <a:ext cx="768" cy="864"/>
            </a:xfrm>
            <a:prstGeom prst="rect">
              <a:avLst/>
            </a:prstGeom>
            <a:solidFill>
              <a:schemeClr val="folHlink"/>
            </a:solidFill>
            <a:ln w="9525">
              <a:solidFill>
                <a:schemeClr val="bg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IT" altLang="it-IT" sz="2400" b="0">
                  <a:latin typeface="Times New Roman" panose="02020603050405020304" pitchFamily="18" charset="0"/>
                </a:rPr>
                <a:t>DA</a:t>
              </a:r>
            </a:p>
            <a:p>
              <a:pPr algn="ctr">
                <a:spcBef>
                  <a:spcPct val="0"/>
                </a:spcBef>
                <a:buFontTx/>
                <a:buNone/>
              </a:pPr>
              <a:r>
                <a:rPr lang="it-IT" altLang="it-IT" sz="2400" b="0">
                  <a:latin typeface="Times New Roman" panose="02020603050405020304" pitchFamily="18" charset="0"/>
                </a:rPr>
                <a:t>moderata</a:t>
              </a:r>
            </a:p>
          </p:txBody>
        </p:sp>
        <p:sp>
          <p:nvSpPr>
            <p:cNvPr id="316430" name="Rectangle 14">
              <a:extLst>
                <a:ext uri="{FF2B5EF4-FFF2-40B4-BE49-F238E27FC236}">
                  <a16:creationId xmlns:a16="http://schemas.microsoft.com/office/drawing/2014/main" id="{D48EBEBC-3DCD-4845-9978-F9CF9CE60D7C}"/>
                </a:ext>
              </a:extLst>
            </p:cNvPr>
            <p:cNvSpPr>
              <a:spLocks noChangeArrowheads="1"/>
            </p:cNvSpPr>
            <p:nvPr/>
          </p:nvSpPr>
          <p:spPr bwMode="auto">
            <a:xfrm>
              <a:off x="384" y="1488"/>
              <a:ext cx="768" cy="864"/>
            </a:xfrm>
            <a:prstGeom prst="rect">
              <a:avLst/>
            </a:prstGeom>
            <a:solidFill>
              <a:schemeClr val="tx1"/>
            </a:solidFill>
            <a:ln w="9525">
              <a:solidFill>
                <a:schemeClr val="bg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IT" altLang="it-IT" sz="2400" b="0">
                  <a:solidFill>
                    <a:schemeClr val="bg1"/>
                  </a:solidFill>
                  <a:latin typeface="Times New Roman" panose="02020603050405020304" pitchFamily="18" charset="0"/>
                </a:rPr>
                <a:t>DA</a:t>
              </a:r>
            </a:p>
            <a:p>
              <a:pPr algn="ctr">
                <a:spcBef>
                  <a:spcPct val="0"/>
                </a:spcBef>
                <a:buFontTx/>
                <a:buNone/>
              </a:pPr>
              <a:r>
                <a:rPr lang="it-IT" altLang="it-IT" sz="2400" b="0">
                  <a:solidFill>
                    <a:schemeClr val="bg1"/>
                  </a:solidFill>
                  <a:latin typeface="Times New Roman" panose="02020603050405020304" pitchFamily="18" charset="0"/>
                </a:rPr>
                <a:t>grave</a:t>
              </a:r>
              <a:endParaRPr lang="it-IT" altLang="it-IT" sz="2400" b="0">
                <a:latin typeface="Times New Roman" panose="02020603050405020304" pitchFamily="18" charset="0"/>
              </a:endParaRPr>
            </a:p>
          </p:txBody>
        </p:sp>
      </p:grpSp>
    </p:spTree>
    <p:extLst>
      <p:ext uri="{BB962C8B-B14F-4D97-AF65-F5344CB8AC3E}">
        <p14:creationId xmlns:p14="http://schemas.microsoft.com/office/powerpoint/2010/main" val="1998281051"/>
      </p:ext>
    </p:extLst>
  </p:cSld>
  <p:clrMapOvr>
    <a:masterClrMapping/>
  </p:clrMapOvr>
  <p:transition spd="slow">
    <p:strips dir="ru"/>
  </p:transition>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Text Box 4">
            <a:extLst>
              <a:ext uri="{FF2B5EF4-FFF2-40B4-BE49-F238E27FC236}">
                <a16:creationId xmlns:a16="http://schemas.microsoft.com/office/drawing/2014/main" id="{A4D3F548-5163-4ECA-9503-A238CFF28A46}"/>
              </a:ext>
            </a:extLst>
          </p:cNvPr>
          <p:cNvSpPr txBox="1">
            <a:spLocks noChangeArrowheads="1"/>
          </p:cNvSpPr>
          <p:nvPr/>
        </p:nvSpPr>
        <p:spPr bwMode="auto">
          <a:xfrm>
            <a:off x="900113" y="549275"/>
            <a:ext cx="79930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IT" altLang="it-IT" sz="3600">
              <a:solidFill>
                <a:srgbClr val="FF0000"/>
              </a:solidFill>
            </a:endParaRPr>
          </a:p>
        </p:txBody>
      </p:sp>
      <p:sp>
        <p:nvSpPr>
          <p:cNvPr id="317443" name="Text Box 5">
            <a:extLst>
              <a:ext uri="{FF2B5EF4-FFF2-40B4-BE49-F238E27FC236}">
                <a16:creationId xmlns:a16="http://schemas.microsoft.com/office/drawing/2014/main" id="{3D22C3AF-E1C5-4E56-B46E-7B900E6B291F}"/>
              </a:ext>
            </a:extLst>
          </p:cNvPr>
          <p:cNvSpPr txBox="1">
            <a:spLocks noChangeArrowheads="1"/>
          </p:cNvSpPr>
          <p:nvPr/>
        </p:nvSpPr>
        <p:spPr bwMode="auto">
          <a:xfrm>
            <a:off x="539750" y="620713"/>
            <a:ext cx="79565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4000">
                <a:solidFill>
                  <a:srgbClr val="FF0000"/>
                </a:solidFill>
              </a:rPr>
              <a:t>Idratanti</a:t>
            </a:r>
          </a:p>
        </p:txBody>
      </p:sp>
      <p:sp>
        <p:nvSpPr>
          <p:cNvPr id="317444" name="Text Box 9">
            <a:extLst>
              <a:ext uri="{FF2B5EF4-FFF2-40B4-BE49-F238E27FC236}">
                <a16:creationId xmlns:a16="http://schemas.microsoft.com/office/drawing/2014/main" id="{26C12580-6907-4879-89E8-FC387D858838}"/>
              </a:ext>
            </a:extLst>
          </p:cNvPr>
          <p:cNvSpPr txBox="1">
            <a:spLocks noChangeArrowheads="1"/>
          </p:cNvSpPr>
          <p:nvPr/>
        </p:nvSpPr>
        <p:spPr bwMode="auto">
          <a:xfrm>
            <a:off x="0" y="0"/>
            <a:ext cx="2771775"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IT" altLang="it-IT" sz="2800" i="1">
                <a:solidFill>
                  <a:srgbClr val="0000FF"/>
                </a:solidFill>
              </a:rPr>
              <a:t>Terapia topica</a:t>
            </a:r>
          </a:p>
          <a:p>
            <a:pPr eaLnBrk="1" hangingPunct="1">
              <a:spcBef>
                <a:spcPct val="50000"/>
              </a:spcBef>
              <a:buFontTx/>
              <a:buNone/>
            </a:pPr>
            <a:endParaRPr lang="it-IT" altLang="it-IT" sz="2800"/>
          </a:p>
        </p:txBody>
      </p:sp>
      <p:sp>
        <p:nvSpPr>
          <p:cNvPr id="317445" name="Segnaposto contenuto 2">
            <a:extLst>
              <a:ext uri="{FF2B5EF4-FFF2-40B4-BE49-F238E27FC236}">
                <a16:creationId xmlns:a16="http://schemas.microsoft.com/office/drawing/2014/main" id="{AF9453FB-AEC4-468B-A4A7-14ABEF7361B9}"/>
              </a:ext>
            </a:extLst>
          </p:cNvPr>
          <p:cNvSpPr>
            <a:spLocks noGrp="1" noChangeArrowheads="1"/>
          </p:cNvSpPr>
          <p:nvPr>
            <p:ph idx="1"/>
          </p:nvPr>
        </p:nvSpPr>
        <p:spPr/>
        <p:txBody>
          <a:bodyPr/>
          <a:lstStyle/>
          <a:p>
            <a:r>
              <a:rPr lang="it-IT" altLang="it-IT"/>
              <a:t>Esistono differenze significative fra i vari idratanti presenti in commercio</a:t>
            </a:r>
          </a:p>
          <a:p>
            <a:r>
              <a:rPr lang="it-IT" altLang="it-IT"/>
              <a:t>Possono essere divisi in</a:t>
            </a:r>
          </a:p>
          <a:p>
            <a:r>
              <a:rPr lang="it-IT" altLang="it-IT"/>
              <a:t>Umettanti</a:t>
            </a:r>
          </a:p>
          <a:p>
            <a:r>
              <a:rPr lang="it-IT" altLang="it-IT"/>
              <a:t>Occlusivi</a:t>
            </a:r>
          </a:p>
          <a:p>
            <a:r>
              <a:rPr lang="it-IT" altLang="it-IT"/>
              <a:t>Ricchi in ceramidi</a:t>
            </a:r>
          </a:p>
          <a:p>
            <a:r>
              <a:rPr lang="it-IT" altLang="it-IT"/>
              <a:t>Con forte potere idratante</a:t>
            </a:r>
          </a:p>
        </p:txBody>
      </p:sp>
    </p:spTree>
    <p:extLst>
      <p:ext uri="{BB962C8B-B14F-4D97-AF65-F5344CB8AC3E}">
        <p14:creationId xmlns:p14="http://schemas.microsoft.com/office/powerpoint/2010/main" val="2247321894"/>
      </p:ext>
    </p:extLst>
  </p:cSld>
  <p:clrMapOvr>
    <a:masterClrMapping/>
  </p:clrMapOvr>
  <p:transition spd="slow">
    <p:strips dir="ru"/>
  </p:transition>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Text Box 4">
            <a:extLst>
              <a:ext uri="{FF2B5EF4-FFF2-40B4-BE49-F238E27FC236}">
                <a16:creationId xmlns:a16="http://schemas.microsoft.com/office/drawing/2014/main" id="{B10E66A8-4FDC-4059-9739-9D71F26CAB7C}"/>
              </a:ext>
            </a:extLst>
          </p:cNvPr>
          <p:cNvSpPr txBox="1">
            <a:spLocks noChangeArrowheads="1"/>
          </p:cNvSpPr>
          <p:nvPr/>
        </p:nvSpPr>
        <p:spPr bwMode="auto">
          <a:xfrm>
            <a:off x="900113" y="549275"/>
            <a:ext cx="79930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IT" altLang="it-IT" sz="3600">
              <a:solidFill>
                <a:srgbClr val="FF0000"/>
              </a:solidFill>
            </a:endParaRPr>
          </a:p>
        </p:txBody>
      </p:sp>
      <p:sp>
        <p:nvSpPr>
          <p:cNvPr id="319491" name="Text Box 5">
            <a:extLst>
              <a:ext uri="{FF2B5EF4-FFF2-40B4-BE49-F238E27FC236}">
                <a16:creationId xmlns:a16="http://schemas.microsoft.com/office/drawing/2014/main" id="{7B443A1B-5C04-4811-A711-26AF6C83DE4F}"/>
              </a:ext>
            </a:extLst>
          </p:cNvPr>
          <p:cNvSpPr txBox="1">
            <a:spLocks noChangeArrowheads="1"/>
          </p:cNvSpPr>
          <p:nvPr/>
        </p:nvSpPr>
        <p:spPr bwMode="auto">
          <a:xfrm>
            <a:off x="539750" y="620713"/>
            <a:ext cx="79565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4000">
                <a:solidFill>
                  <a:srgbClr val="FF0000"/>
                </a:solidFill>
              </a:rPr>
              <a:t>Idratanti</a:t>
            </a:r>
          </a:p>
        </p:txBody>
      </p:sp>
      <p:sp>
        <p:nvSpPr>
          <p:cNvPr id="319492" name="Text Box 9">
            <a:extLst>
              <a:ext uri="{FF2B5EF4-FFF2-40B4-BE49-F238E27FC236}">
                <a16:creationId xmlns:a16="http://schemas.microsoft.com/office/drawing/2014/main" id="{062E2351-FEDC-4294-BC29-867DEBF4FEA6}"/>
              </a:ext>
            </a:extLst>
          </p:cNvPr>
          <p:cNvSpPr txBox="1">
            <a:spLocks noChangeArrowheads="1"/>
          </p:cNvSpPr>
          <p:nvPr/>
        </p:nvSpPr>
        <p:spPr bwMode="auto">
          <a:xfrm>
            <a:off x="0" y="0"/>
            <a:ext cx="2771775"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IT" altLang="it-IT" sz="2800" i="1">
                <a:solidFill>
                  <a:srgbClr val="0000FF"/>
                </a:solidFill>
              </a:rPr>
              <a:t>Terapia topica</a:t>
            </a:r>
          </a:p>
          <a:p>
            <a:pPr eaLnBrk="1" hangingPunct="1">
              <a:spcBef>
                <a:spcPct val="50000"/>
              </a:spcBef>
              <a:buFontTx/>
              <a:buNone/>
            </a:pPr>
            <a:endParaRPr lang="it-IT" altLang="it-IT" sz="2800"/>
          </a:p>
        </p:txBody>
      </p:sp>
      <p:sp>
        <p:nvSpPr>
          <p:cNvPr id="319493" name="Segnaposto contenuto 2">
            <a:extLst>
              <a:ext uri="{FF2B5EF4-FFF2-40B4-BE49-F238E27FC236}">
                <a16:creationId xmlns:a16="http://schemas.microsoft.com/office/drawing/2014/main" id="{7AAAE8DD-4766-4A89-8E56-153FC5D5BF52}"/>
              </a:ext>
            </a:extLst>
          </p:cNvPr>
          <p:cNvSpPr>
            <a:spLocks noGrp="1" noChangeArrowheads="1"/>
          </p:cNvSpPr>
          <p:nvPr>
            <p:ph idx="1"/>
          </p:nvPr>
        </p:nvSpPr>
        <p:spPr/>
        <p:txBody>
          <a:bodyPr/>
          <a:lstStyle/>
          <a:p>
            <a:r>
              <a:rPr lang="it-IT" altLang="it-IT"/>
              <a:t>L’uso di emollienti può essere particolarmente utile in diverse patologie quali la dermatite atopica (DA)</a:t>
            </a:r>
          </a:p>
          <a:p>
            <a:r>
              <a:rPr lang="it-IT" altLang="it-IT"/>
              <a:t>L’uso di emollienti è il primo step per cercare di migliorare la DA</a:t>
            </a:r>
          </a:p>
          <a:p>
            <a:r>
              <a:rPr lang="it-IT" altLang="it-IT"/>
              <a:t>Possibilità di correggere il difetto di barriera alla base della patologia</a:t>
            </a:r>
          </a:p>
        </p:txBody>
      </p:sp>
    </p:spTree>
    <p:extLst>
      <p:ext uri="{BB962C8B-B14F-4D97-AF65-F5344CB8AC3E}">
        <p14:creationId xmlns:p14="http://schemas.microsoft.com/office/powerpoint/2010/main" val="996810916"/>
      </p:ext>
    </p:extLst>
  </p:cSld>
  <p:clrMapOvr>
    <a:masterClrMapping/>
  </p:clrMapOvr>
  <p:transition spd="slow">
    <p:strips dir="ru"/>
  </p:transition>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Text Box 4">
            <a:extLst>
              <a:ext uri="{FF2B5EF4-FFF2-40B4-BE49-F238E27FC236}">
                <a16:creationId xmlns:a16="http://schemas.microsoft.com/office/drawing/2014/main" id="{3ACCCA96-3C18-4714-8C63-AC83A0ACBAC7}"/>
              </a:ext>
            </a:extLst>
          </p:cNvPr>
          <p:cNvSpPr txBox="1">
            <a:spLocks noChangeArrowheads="1"/>
          </p:cNvSpPr>
          <p:nvPr/>
        </p:nvSpPr>
        <p:spPr bwMode="auto">
          <a:xfrm>
            <a:off x="900113" y="549275"/>
            <a:ext cx="79930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IT" altLang="it-IT" sz="3600">
              <a:solidFill>
                <a:srgbClr val="FF0000"/>
              </a:solidFill>
            </a:endParaRPr>
          </a:p>
        </p:txBody>
      </p:sp>
      <p:sp>
        <p:nvSpPr>
          <p:cNvPr id="321539" name="Text Box 5">
            <a:extLst>
              <a:ext uri="{FF2B5EF4-FFF2-40B4-BE49-F238E27FC236}">
                <a16:creationId xmlns:a16="http://schemas.microsoft.com/office/drawing/2014/main" id="{FCBADA38-C243-48B7-A28C-2BC43FE17CC0}"/>
              </a:ext>
            </a:extLst>
          </p:cNvPr>
          <p:cNvSpPr txBox="1">
            <a:spLocks noChangeArrowheads="1"/>
          </p:cNvSpPr>
          <p:nvPr/>
        </p:nvSpPr>
        <p:spPr bwMode="auto">
          <a:xfrm>
            <a:off x="539750" y="620713"/>
            <a:ext cx="79565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4000">
                <a:solidFill>
                  <a:srgbClr val="FF0000"/>
                </a:solidFill>
              </a:rPr>
              <a:t>Idratanti</a:t>
            </a:r>
          </a:p>
        </p:txBody>
      </p:sp>
      <p:sp>
        <p:nvSpPr>
          <p:cNvPr id="321540" name="Text Box 9">
            <a:extLst>
              <a:ext uri="{FF2B5EF4-FFF2-40B4-BE49-F238E27FC236}">
                <a16:creationId xmlns:a16="http://schemas.microsoft.com/office/drawing/2014/main" id="{4F0111EF-277E-4970-B36E-613ACB19D959}"/>
              </a:ext>
            </a:extLst>
          </p:cNvPr>
          <p:cNvSpPr txBox="1">
            <a:spLocks noChangeArrowheads="1"/>
          </p:cNvSpPr>
          <p:nvPr/>
        </p:nvSpPr>
        <p:spPr bwMode="auto">
          <a:xfrm>
            <a:off x="0" y="0"/>
            <a:ext cx="2771775"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IT" altLang="it-IT" sz="2800" i="1">
                <a:solidFill>
                  <a:srgbClr val="0000FF"/>
                </a:solidFill>
              </a:rPr>
              <a:t>Terapia topica</a:t>
            </a:r>
          </a:p>
          <a:p>
            <a:pPr eaLnBrk="1" hangingPunct="1">
              <a:spcBef>
                <a:spcPct val="50000"/>
              </a:spcBef>
              <a:buFontTx/>
              <a:buNone/>
            </a:pPr>
            <a:endParaRPr lang="it-IT" altLang="it-IT" sz="2800"/>
          </a:p>
        </p:txBody>
      </p:sp>
      <p:sp>
        <p:nvSpPr>
          <p:cNvPr id="321541" name="Segnaposto contenuto 2">
            <a:extLst>
              <a:ext uri="{FF2B5EF4-FFF2-40B4-BE49-F238E27FC236}">
                <a16:creationId xmlns:a16="http://schemas.microsoft.com/office/drawing/2014/main" id="{3A23546F-91A5-4C71-8B6C-80406FD2C669}"/>
              </a:ext>
            </a:extLst>
          </p:cNvPr>
          <p:cNvSpPr>
            <a:spLocks noGrp="1" noChangeArrowheads="1"/>
          </p:cNvSpPr>
          <p:nvPr>
            <p:ph idx="1"/>
          </p:nvPr>
        </p:nvSpPr>
        <p:spPr/>
        <p:txBody>
          <a:bodyPr/>
          <a:lstStyle/>
          <a:p>
            <a:r>
              <a:rPr lang="it-IT" altLang="it-IT"/>
              <a:t>L’uso regolare di emollienti permette di ridurre la severità dei flares di DA</a:t>
            </a:r>
          </a:p>
          <a:p>
            <a:r>
              <a:rPr lang="it-IT" altLang="it-IT"/>
              <a:t>Dati della letteratura indicano che in neonati ad alto rischio di sviluppare la patologia (AF+ per DA) l’uso regolare di emollienti fin dalla nascita può ridurre significativamente il rischio di sviluppo di DA nell’infanzia/adolescenza</a:t>
            </a:r>
          </a:p>
        </p:txBody>
      </p:sp>
    </p:spTree>
    <p:extLst>
      <p:ext uri="{BB962C8B-B14F-4D97-AF65-F5344CB8AC3E}">
        <p14:creationId xmlns:p14="http://schemas.microsoft.com/office/powerpoint/2010/main" val="2317869505"/>
      </p:ext>
    </p:extLst>
  </p:cSld>
  <p:clrMapOvr>
    <a:masterClrMapping/>
  </p:clrMapOvr>
  <p:transition spd="slow">
    <p:strips dir="ru"/>
  </p:transition>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Text Box 4">
            <a:extLst>
              <a:ext uri="{FF2B5EF4-FFF2-40B4-BE49-F238E27FC236}">
                <a16:creationId xmlns:a16="http://schemas.microsoft.com/office/drawing/2014/main" id="{C959C371-5872-46C6-BA6B-FDAE3F570ACE}"/>
              </a:ext>
            </a:extLst>
          </p:cNvPr>
          <p:cNvSpPr txBox="1">
            <a:spLocks noChangeArrowheads="1"/>
          </p:cNvSpPr>
          <p:nvPr/>
        </p:nvSpPr>
        <p:spPr bwMode="auto">
          <a:xfrm>
            <a:off x="900113" y="549275"/>
            <a:ext cx="79930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IT" altLang="it-IT" sz="3600">
              <a:solidFill>
                <a:srgbClr val="FF0000"/>
              </a:solidFill>
            </a:endParaRPr>
          </a:p>
        </p:txBody>
      </p:sp>
      <p:sp>
        <p:nvSpPr>
          <p:cNvPr id="323587" name="Text Box 5">
            <a:extLst>
              <a:ext uri="{FF2B5EF4-FFF2-40B4-BE49-F238E27FC236}">
                <a16:creationId xmlns:a16="http://schemas.microsoft.com/office/drawing/2014/main" id="{6F709C00-F136-41B1-A084-0D242990D9F5}"/>
              </a:ext>
            </a:extLst>
          </p:cNvPr>
          <p:cNvSpPr txBox="1">
            <a:spLocks noChangeArrowheads="1"/>
          </p:cNvSpPr>
          <p:nvPr/>
        </p:nvSpPr>
        <p:spPr bwMode="auto">
          <a:xfrm>
            <a:off x="539750" y="620713"/>
            <a:ext cx="79565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4000">
                <a:solidFill>
                  <a:srgbClr val="FF0000"/>
                </a:solidFill>
              </a:rPr>
              <a:t>Idratanti</a:t>
            </a:r>
          </a:p>
        </p:txBody>
      </p:sp>
      <p:sp>
        <p:nvSpPr>
          <p:cNvPr id="323588" name="Text Box 9">
            <a:extLst>
              <a:ext uri="{FF2B5EF4-FFF2-40B4-BE49-F238E27FC236}">
                <a16:creationId xmlns:a16="http://schemas.microsoft.com/office/drawing/2014/main" id="{2D7D43F6-B43E-420F-8ABE-531734EE5ACA}"/>
              </a:ext>
            </a:extLst>
          </p:cNvPr>
          <p:cNvSpPr txBox="1">
            <a:spLocks noChangeArrowheads="1"/>
          </p:cNvSpPr>
          <p:nvPr/>
        </p:nvSpPr>
        <p:spPr bwMode="auto">
          <a:xfrm>
            <a:off x="0" y="0"/>
            <a:ext cx="2771775"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IT" altLang="it-IT" sz="2800" i="1">
                <a:solidFill>
                  <a:srgbClr val="0000FF"/>
                </a:solidFill>
              </a:rPr>
              <a:t>Terapia topica</a:t>
            </a:r>
          </a:p>
          <a:p>
            <a:pPr eaLnBrk="1" hangingPunct="1">
              <a:spcBef>
                <a:spcPct val="50000"/>
              </a:spcBef>
              <a:buFontTx/>
              <a:buNone/>
            </a:pPr>
            <a:endParaRPr lang="it-IT" altLang="it-IT" sz="2800"/>
          </a:p>
        </p:txBody>
      </p:sp>
      <p:sp>
        <p:nvSpPr>
          <p:cNvPr id="323589" name="Segnaposto contenuto 2">
            <a:extLst>
              <a:ext uri="{FF2B5EF4-FFF2-40B4-BE49-F238E27FC236}">
                <a16:creationId xmlns:a16="http://schemas.microsoft.com/office/drawing/2014/main" id="{27D5AB89-0FAD-4AF3-B29E-B24E3BD991E9}"/>
              </a:ext>
            </a:extLst>
          </p:cNvPr>
          <p:cNvSpPr>
            <a:spLocks noGrp="1" noChangeArrowheads="1"/>
          </p:cNvSpPr>
          <p:nvPr>
            <p:ph idx="1"/>
          </p:nvPr>
        </p:nvSpPr>
        <p:spPr/>
        <p:txBody>
          <a:bodyPr/>
          <a:lstStyle/>
          <a:p>
            <a:r>
              <a:rPr lang="it-IT" altLang="it-IT"/>
              <a:t>Per definizione un emolliente topico ha la possibilità di idratare, lenire e rendere la cute più liscia</a:t>
            </a:r>
          </a:p>
          <a:p>
            <a:r>
              <a:rPr lang="it-IT" altLang="it-IT"/>
              <a:t>Nel caso della DA ed in particolare per la sua prevenzione un topico dovrebbe essere in grado di correggere il difetto di barriera alla base della patologia</a:t>
            </a:r>
          </a:p>
        </p:txBody>
      </p:sp>
    </p:spTree>
    <p:extLst>
      <p:ext uri="{BB962C8B-B14F-4D97-AF65-F5344CB8AC3E}">
        <p14:creationId xmlns:p14="http://schemas.microsoft.com/office/powerpoint/2010/main" val="1966698076"/>
      </p:ext>
    </p:extLst>
  </p:cSld>
  <p:clrMapOvr>
    <a:masterClrMapping/>
  </p:clrMapOvr>
  <p:transition spd="slow">
    <p:strips dir="ru"/>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868FA397-B09D-483A-A6F7-02421DDCD306}"/>
              </a:ext>
            </a:extLst>
          </p:cNvPr>
          <p:cNvSpPr>
            <a:spLocks noGrp="1" noChangeArrowheads="1"/>
          </p:cNvSpPr>
          <p:nvPr>
            <p:ph type="title"/>
          </p:nvPr>
        </p:nvSpPr>
        <p:spPr>
          <a:noFill/>
        </p:spPr>
        <p:txBody>
          <a:bodyPr/>
          <a:lstStyle/>
          <a:p>
            <a:pPr eaLnBrk="1" hangingPunct="1"/>
            <a:r>
              <a:rPr lang="it-IT" altLang="it-IT" b="1">
                <a:solidFill>
                  <a:srgbClr val="FF0000"/>
                </a:solidFill>
              </a:rPr>
              <a:t>Soluzioni</a:t>
            </a:r>
          </a:p>
        </p:txBody>
      </p:sp>
      <p:sp>
        <p:nvSpPr>
          <p:cNvPr id="51203" name="Text Box 4">
            <a:extLst>
              <a:ext uri="{FF2B5EF4-FFF2-40B4-BE49-F238E27FC236}">
                <a16:creationId xmlns:a16="http://schemas.microsoft.com/office/drawing/2014/main" id="{A53CE9A4-BA38-425A-863E-79EC26415D0F}"/>
              </a:ext>
            </a:extLst>
          </p:cNvPr>
          <p:cNvSpPr txBox="1">
            <a:spLocks noChangeArrowheads="1"/>
          </p:cNvSpPr>
          <p:nvPr/>
        </p:nvSpPr>
        <p:spPr bwMode="auto">
          <a:xfrm>
            <a:off x="179388" y="1989138"/>
            <a:ext cx="4032250" cy="588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a:solidFill>
                  <a:schemeClr val="accent2"/>
                </a:solidFill>
              </a:rPr>
              <a:t>Solvente</a:t>
            </a:r>
          </a:p>
        </p:txBody>
      </p:sp>
      <p:sp>
        <p:nvSpPr>
          <p:cNvPr id="51204" name="Text Box 7">
            <a:extLst>
              <a:ext uri="{FF2B5EF4-FFF2-40B4-BE49-F238E27FC236}">
                <a16:creationId xmlns:a16="http://schemas.microsoft.com/office/drawing/2014/main" id="{1FC65878-66EF-4061-832C-4E14BAB3369B}"/>
              </a:ext>
            </a:extLst>
          </p:cNvPr>
          <p:cNvSpPr txBox="1">
            <a:spLocks noChangeArrowheads="1"/>
          </p:cNvSpPr>
          <p:nvPr/>
        </p:nvSpPr>
        <p:spPr bwMode="auto">
          <a:xfrm>
            <a:off x="179388" y="3284538"/>
            <a:ext cx="1368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2400">
                <a:solidFill>
                  <a:schemeClr val="accent2"/>
                </a:solidFill>
              </a:rPr>
              <a:t>Acqua</a:t>
            </a:r>
          </a:p>
        </p:txBody>
      </p:sp>
      <p:sp>
        <p:nvSpPr>
          <p:cNvPr id="51205" name="Text Box 8">
            <a:extLst>
              <a:ext uri="{FF2B5EF4-FFF2-40B4-BE49-F238E27FC236}">
                <a16:creationId xmlns:a16="http://schemas.microsoft.com/office/drawing/2014/main" id="{E821CB91-3CA6-47EB-8CBD-8860CD42A595}"/>
              </a:ext>
            </a:extLst>
          </p:cNvPr>
          <p:cNvSpPr txBox="1">
            <a:spLocks noChangeArrowheads="1"/>
          </p:cNvSpPr>
          <p:nvPr/>
        </p:nvSpPr>
        <p:spPr bwMode="auto">
          <a:xfrm>
            <a:off x="682625" y="3860800"/>
            <a:ext cx="29527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400">
                <a:solidFill>
                  <a:schemeClr val="accent2"/>
                </a:solidFill>
              </a:rPr>
              <a:t>Entrambi</a:t>
            </a:r>
          </a:p>
          <a:p>
            <a:pPr algn="ctr" eaLnBrk="1" hangingPunct="1">
              <a:spcBef>
                <a:spcPct val="0"/>
              </a:spcBef>
              <a:buFontTx/>
              <a:buNone/>
            </a:pPr>
            <a:r>
              <a:rPr lang="it-IT" altLang="it-IT" sz="2400">
                <a:solidFill>
                  <a:schemeClr val="accent2"/>
                </a:solidFill>
              </a:rPr>
              <a:t>(soluzioni idro-alcooliche)</a:t>
            </a:r>
          </a:p>
        </p:txBody>
      </p:sp>
      <p:sp>
        <p:nvSpPr>
          <p:cNvPr id="51206" name="Text Box 9">
            <a:extLst>
              <a:ext uri="{FF2B5EF4-FFF2-40B4-BE49-F238E27FC236}">
                <a16:creationId xmlns:a16="http://schemas.microsoft.com/office/drawing/2014/main" id="{E6049F2B-AAC2-4EA0-8CA6-161932F6F79E}"/>
              </a:ext>
            </a:extLst>
          </p:cNvPr>
          <p:cNvSpPr txBox="1">
            <a:spLocks noChangeArrowheads="1"/>
          </p:cNvSpPr>
          <p:nvPr/>
        </p:nvSpPr>
        <p:spPr bwMode="auto">
          <a:xfrm>
            <a:off x="2843213" y="3284538"/>
            <a:ext cx="1368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2400">
                <a:solidFill>
                  <a:schemeClr val="accent2"/>
                </a:solidFill>
              </a:rPr>
              <a:t>Alcool</a:t>
            </a:r>
          </a:p>
        </p:txBody>
      </p:sp>
      <p:sp>
        <p:nvSpPr>
          <p:cNvPr id="51207" name="Text Box 10">
            <a:extLst>
              <a:ext uri="{FF2B5EF4-FFF2-40B4-BE49-F238E27FC236}">
                <a16:creationId xmlns:a16="http://schemas.microsoft.com/office/drawing/2014/main" id="{25DB5325-D858-4FD0-9CF8-26BF42B7E975}"/>
              </a:ext>
            </a:extLst>
          </p:cNvPr>
          <p:cNvSpPr txBox="1">
            <a:spLocks noChangeArrowheads="1"/>
          </p:cNvSpPr>
          <p:nvPr/>
        </p:nvSpPr>
        <p:spPr bwMode="auto">
          <a:xfrm>
            <a:off x="179388" y="5373688"/>
            <a:ext cx="136683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2400">
                <a:solidFill>
                  <a:schemeClr val="accent2"/>
                </a:solidFill>
              </a:rPr>
              <a:t>Acque termali</a:t>
            </a:r>
          </a:p>
        </p:txBody>
      </p:sp>
      <p:sp>
        <p:nvSpPr>
          <p:cNvPr id="51208" name="Rectangle 11">
            <a:extLst>
              <a:ext uri="{FF2B5EF4-FFF2-40B4-BE49-F238E27FC236}">
                <a16:creationId xmlns:a16="http://schemas.microsoft.com/office/drawing/2014/main" id="{DD3B05FB-F78B-4C1A-A1BD-6F7A559B48D9}"/>
              </a:ext>
            </a:extLst>
          </p:cNvPr>
          <p:cNvSpPr>
            <a:spLocks noChangeArrowheads="1"/>
          </p:cNvSpPr>
          <p:nvPr/>
        </p:nvSpPr>
        <p:spPr bwMode="auto">
          <a:xfrm>
            <a:off x="179388" y="2565400"/>
            <a:ext cx="4032250" cy="38877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51209" name="Line 12">
            <a:extLst>
              <a:ext uri="{FF2B5EF4-FFF2-40B4-BE49-F238E27FC236}">
                <a16:creationId xmlns:a16="http://schemas.microsoft.com/office/drawing/2014/main" id="{25254C2C-391E-4D69-81BC-66560048EA8B}"/>
              </a:ext>
            </a:extLst>
          </p:cNvPr>
          <p:cNvSpPr>
            <a:spLocks noChangeShapeType="1"/>
          </p:cNvSpPr>
          <p:nvPr/>
        </p:nvSpPr>
        <p:spPr bwMode="auto">
          <a:xfrm flipH="1">
            <a:off x="1258888" y="2565400"/>
            <a:ext cx="936625" cy="7191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51210" name="Line 13">
            <a:extLst>
              <a:ext uri="{FF2B5EF4-FFF2-40B4-BE49-F238E27FC236}">
                <a16:creationId xmlns:a16="http://schemas.microsoft.com/office/drawing/2014/main" id="{6860B2F9-21AE-4C9E-AF2C-D197C0C10814}"/>
              </a:ext>
            </a:extLst>
          </p:cNvPr>
          <p:cNvSpPr>
            <a:spLocks noChangeShapeType="1"/>
          </p:cNvSpPr>
          <p:nvPr/>
        </p:nvSpPr>
        <p:spPr bwMode="auto">
          <a:xfrm>
            <a:off x="2195513" y="2565400"/>
            <a:ext cx="1008062" cy="6477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51211" name="Line 14">
            <a:extLst>
              <a:ext uri="{FF2B5EF4-FFF2-40B4-BE49-F238E27FC236}">
                <a16:creationId xmlns:a16="http://schemas.microsoft.com/office/drawing/2014/main" id="{AA3970D3-E84E-424C-8602-4F423995EB20}"/>
              </a:ext>
            </a:extLst>
          </p:cNvPr>
          <p:cNvSpPr>
            <a:spLocks noChangeShapeType="1"/>
          </p:cNvSpPr>
          <p:nvPr/>
        </p:nvSpPr>
        <p:spPr bwMode="auto">
          <a:xfrm>
            <a:off x="2195513" y="2565400"/>
            <a:ext cx="0" cy="12239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51212" name="Line 16">
            <a:extLst>
              <a:ext uri="{FF2B5EF4-FFF2-40B4-BE49-F238E27FC236}">
                <a16:creationId xmlns:a16="http://schemas.microsoft.com/office/drawing/2014/main" id="{756750D3-F86F-4CD2-AEFC-5F5EBC8A58DA}"/>
              </a:ext>
            </a:extLst>
          </p:cNvPr>
          <p:cNvSpPr>
            <a:spLocks noChangeShapeType="1"/>
          </p:cNvSpPr>
          <p:nvPr/>
        </p:nvSpPr>
        <p:spPr bwMode="auto">
          <a:xfrm>
            <a:off x="755650" y="3789363"/>
            <a:ext cx="0" cy="15843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51213" name="Text Box 17">
            <a:extLst>
              <a:ext uri="{FF2B5EF4-FFF2-40B4-BE49-F238E27FC236}">
                <a16:creationId xmlns:a16="http://schemas.microsoft.com/office/drawing/2014/main" id="{14750EB4-E718-471C-9F50-558C60FF7A59}"/>
              </a:ext>
            </a:extLst>
          </p:cNvPr>
          <p:cNvSpPr txBox="1">
            <a:spLocks noChangeArrowheads="1"/>
          </p:cNvSpPr>
          <p:nvPr/>
        </p:nvSpPr>
        <p:spPr bwMode="auto">
          <a:xfrm>
            <a:off x="4932363" y="1989138"/>
            <a:ext cx="4032250" cy="588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a:solidFill>
                  <a:schemeClr val="accent2"/>
                </a:solidFill>
              </a:rPr>
              <a:t>Soluto</a:t>
            </a:r>
          </a:p>
        </p:txBody>
      </p:sp>
      <p:sp>
        <p:nvSpPr>
          <p:cNvPr id="51214" name="Text Box 19">
            <a:extLst>
              <a:ext uri="{FF2B5EF4-FFF2-40B4-BE49-F238E27FC236}">
                <a16:creationId xmlns:a16="http://schemas.microsoft.com/office/drawing/2014/main" id="{DD15AB30-A0F1-4CB7-A9C5-9D07B344FAFD}"/>
              </a:ext>
            </a:extLst>
          </p:cNvPr>
          <p:cNvSpPr txBox="1">
            <a:spLocks noChangeArrowheads="1"/>
          </p:cNvSpPr>
          <p:nvPr/>
        </p:nvSpPr>
        <p:spPr bwMode="auto">
          <a:xfrm>
            <a:off x="4932363" y="2565400"/>
            <a:ext cx="4032250" cy="366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it-IT" altLang="it-IT" sz="1800">
                <a:solidFill>
                  <a:schemeClr val="accent2"/>
                </a:solidFill>
              </a:rPr>
              <a:t> Acido Borico</a:t>
            </a:r>
          </a:p>
          <a:p>
            <a:pPr eaLnBrk="1" hangingPunct="1">
              <a:spcBef>
                <a:spcPct val="50000"/>
              </a:spcBef>
            </a:pPr>
            <a:r>
              <a:rPr lang="it-IT" altLang="it-IT" sz="1800">
                <a:solidFill>
                  <a:schemeClr val="accent2"/>
                </a:solidFill>
              </a:rPr>
              <a:t> Eosina</a:t>
            </a:r>
          </a:p>
          <a:p>
            <a:pPr eaLnBrk="1" hangingPunct="1">
              <a:spcBef>
                <a:spcPct val="50000"/>
              </a:spcBef>
            </a:pPr>
            <a:r>
              <a:rPr lang="it-IT" altLang="it-IT" sz="1800">
                <a:solidFill>
                  <a:schemeClr val="accent2"/>
                </a:solidFill>
              </a:rPr>
              <a:t> Acido salicilico</a:t>
            </a:r>
          </a:p>
          <a:p>
            <a:pPr eaLnBrk="1" hangingPunct="1">
              <a:spcBef>
                <a:spcPct val="50000"/>
              </a:spcBef>
            </a:pPr>
            <a:r>
              <a:rPr lang="it-IT" altLang="it-IT" sz="1800">
                <a:solidFill>
                  <a:schemeClr val="accent2"/>
                </a:solidFill>
              </a:rPr>
              <a:t> Acido Tricloroacetico</a:t>
            </a:r>
          </a:p>
          <a:p>
            <a:pPr eaLnBrk="1" hangingPunct="1">
              <a:spcBef>
                <a:spcPct val="50000"/>
              </a:spcBef>
            </a:pPr>
            <a:r>
              <a:rPr lang="it-IT" altLang="it-IT" sz="1800">
                <a:solidFill>
                  <a:schemeClr val="accent2"/>
                </a:solidFill>
              </a:rPr>
              <a:t> Acido Lattico</a:t>
            </a:r>
          </a:p>
          <a:p>
            <a:pPr eaLnBrk="1" hangingPunct="1">
              <a:spcBef>
                <a:spcPct val="50000"/>
              </a:spcBef>
            </a:pPr>
            <a:r>
              <a:rPr lang="it-IT" altLang="it-IT" sz="1800">
                <a:solidFill>
                  <a:schemeClr val="accent2"/>
                </a:solidFill>
              </a:rPr>
              <a:t> Acido Glicolico</a:t>
            </a:r>
          </a:p>
          <a:p>
            <a:pPr eaLnBrk="1" hangingPunct="1">
              <a:spcBef>
                <a:spcPct val="50000"/>
              </a:spcBef>
            </a:pPr>
            <a:r>
              <a:rPr lang="it-IT" altLang="it-IT" sz="1800">
                <a:solidFill>
                  <a:schemeClr val="accent2"/>
                </a:solidFill>
              </a:rPr>
              <a:t> Idrossido di Potassio (caustico)</a:t>
            </a:r>
          </a:p>
          <a:p>
            <a:pPr eaLnBrk="1" hangingPunct="1">
              <a:spcBef>
                <a:spcPct val="50000"/>
              </a:spcBef>
            </a:pPr>
            <a:r>
              <a:rPr lang="it-IT" altLang="it-IT" sz="1800">
                <a:solidFill>
                  <a:schemeClr val="accent2"/>
                </a:solidFill>
              </a:rPr>
              <a:t> Ittiolo</a:t>
            </a:r>
          </a:p>
          <a:p>
            <a:pPr eaLnBrk="1" hangingPunct="1">
              <a:spcBef>
                <a:spcPct val="50000"/>
              </a:spcBef>
            </a:pPr>
            <a:r>
              <a:rPr lang="it-IT" altLang="it-IT" sz="1800">
                <a:solidFill>
                  <a:schemeClr val="accent2"/>
                </a:solidFill>
              </a:rPr>
              <a:t> Benzalconio Cloruro (bialcool)</a:t>
            </a:r>
          </a:p>
        </p:txBody>
      </p:sp>
      <p:sp>
        <p:nvSpPr>
          <p:cNvPr id="51215" name="Rectangle 20">
            <a:extLst>
              <a:ext uri="{FF2B5EF4-FFF2-40B4-BE49-F238E27FC236}">
                <a16:creationId xmlns:a16="http://schemas.microsoft.com/office/drawing/2014/main" id="{CF49D5BD-CD78-419A-A3B4-8B25DDFC335A}"/>
              </a:ext>
            </a:extLst>
          </p:cNvPr>
          <p:cNvSpPr>
            <a:spLocks noChangeArrowheads="1"/>
          </p:cNvSpPr>
          <p:nvPr/>
        </p:nvSpPr>
        <p:spPr bwMode="auto">
          <a:xfrm>
            <a:off x="4932363" y="2565400"/>
            <a:ext cx="4032250" cy="38877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51216" name="Text Box 21">
            <a:extLst>
              <a:ext uri="{FF2B5EF4-FFF2-40B4-BE49-F238E27FC236}">
                <a16:creationId xmlns:a16="http://schemas.microsoft.com/office/drawing/2014/main" id="{014BCC98-A06C-49F5-A957-0AB276A9DBBB}"/>
              </a:ext>
            </a:extLst>
          </p:cNvPr>
          <p:cNvSpPr txBox="1">
            <a:spLocks noChangeArrowheads="1"/>
          </p:cNvSpPr>
          <p:nvPr/>
        </p:nvSpPr>
        <p:spPr bwMode="auto">
          <a:xfrm>
            <a:off x="4284663" y="1989138"/>
            <a:ext cx="5746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3600" b="0">
                <a:solidFill>
                  <a:schemeClr val="accent2"/>
                </a:solidFill>
              </a:rPr>
              <a:t>+</a:t>
            </a:r>
          </a:p>
        </p:txBody>
      </p:sp>
    </p:spTree>
  </p:cSld>
  <p:clrMapOvr>
    <a:masterClrMapping/>
  </p:clrMapOvr>
  <p:transition spd="slow">
    <p:strips dir="ru"/>
  </p:transition>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Text Box 4">
            <a:extLst>
              <a:ext uri="{FF2B5EF4-FFF2-40B4-BE49-F238E27FC236}">
                <a16:creationId xmlns:a16="http://schemas.microsoft.com/office/drawing/2014/main" id="{8824E0D1-20E1-4239-A66F-6BCB9C4B6BCA}"/>
              </a:ext>
            </a:extLst>
          </p:cNvPr>
          <p:cNvSpPr txBox="1">
            <a:spLocks noChangeArrowheads="1"/>
          </p:cNvSpPr>
          <p:nvPr/>
        </p:nvSpPr>
        <p:spPr bwMode="auto">
          <a:xfrm>
            <a:off x="900113" y="549275"/>
            <a:ext cx="79930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IT" altLang="it-IT" sz="3600">
              <a:solidFill>
                <a:srgbClr val="FF0000"/>
              </a:solidFill>
            </a:endParaRPr>
          </a:p>
        </p:txBody>
      </p:sp>
      <p:sp>
        <p:nvSpPr>
          <p:cNvPr id="325635" name="Text Box 5">
            <a:extLst>
              <a:ext uri="{FF2B5EF4-FFF2-40B4-BE49-F238E27FC236}">
                <a16:creationId xmlns:a16="http://schemas.microsoft.com/office/drawing/2014/main" id="{5E81A125-8444-4A98-B92D-68C6CAFE0686}"/>
              </a:ext>
            </a:extLst>
          </p:cNvPr>
          <p:cNvSpPr txBox="1">
            <a:spLocks noChangeArrowheads="1"/>
          </p:cNvSpPr>
          <p:nvPr/>
        </p:nvSpPr>
        <p:spPr bwMode="auto">
          <a:xfrm>
            <a:off x="539750" y="620713"/>
            <a:ext cx="79565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4000">
                <a:solidFill>
                  <a:srgbClr val="FF0000"/>
                </a:solidFill>
              </a:rPr>
              <a:t>Idratanti</a:t>
            </a:r>
          </a:p>
        </p:txBody>
      </p:sp>
      <p:sp>
        <p:nvSpPr>
          <p:cNvPr id="325636" name="Text Box 9">
            <a:extLst>
              <a:ext uri="{FF2B5EF4-FFF2-40B4-BE49-F238E27FC236}">
                <a16:creationId xmlns:a16="http://schemas.microsoft.com/office/drawing/2014/main" id="{502E6915-E6BC-4ADE-AE0F-FE37305D45B9}"/>
              </a:ext>
            </a:extLst>
          </p:cNvPr>
          <p:cNvSpPr txBox="1">
            <a:spLocks noChangeArrowheads="1"/>
          </p:cNvSpPr>
          <p:nvPr/>
        </p:nvSpPr>
        <p:spPr bwMode="auto">
          <a:xfrm>
            <a:off x="0" y="0"/>
            <a:ext cx="2771775"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IT" altLang="it-IT" sz="2800" i="1">
                <a:solidFill>
                  <a:srgbClr val="0000FF"/>
                </a:solidFill>
              </a:rPr>
              <a:t>Terapia topica</a:t>
            </a:r>
          </a:p>
          <a:p>
            <a:pPr eaLnBrk="1" hangingPunct="1">
              <a:spcBef>
                <a:spcPct val="50000"/>
              </a:spcBef>
              <a:buFontTx/>
              <a:buNone/>
            </a:pPr>
            <a:endParaRPr lang="it-IT" altLang="it-IT" sz="2800"/>
          </a:p>
        </p:txBody>
      </p:sp>
      <p:sp>
        <p:nvSpPr>
          <p:cNvPr id="325637" name="Segnaposto contenuto 2">
            <a:extLst>
              <a:ext uri="{FF2B5EF4-FFF2-40B4-BE49-F238E27FC236}">
                <a16:creationId xmlns:a16="http://schemas.microsoft.com/office/drawing/2014/main" id="{B53054C6-3D6C-4625-B308-BC566C26FD25}"/>
              </a:ext>
            </a:extLst>
          </p:cNvPr>
          <p:cNvSpPr>
            <a:spLocks noGrp="1" noChangeArrowheads="1"/>
          </p:cNvSpPr>
          <p:nvPr>
            <p:ph idx="1"/>
          </p:nvPr>
        </p:nvSpPr>
        <p:spPr/>
        <p:txBody>
          <a:bodyPr/>
          <a:lstStyle/>
          <a:p>
            <a:r>
              <a:rPr lang="it-IT" altLang="it-IT"/>
              <a:t>Diversi studi hanno dimostrato che gli emollienti non sono tutti uguali</a:t>
            </a:r>
          </a:p>
          <a:p>
            <a:r>
              <a:rPr lang="it-IT" altLang="it-IT"/>
              <a:t>Hanno proprietà differenti in base alla loro composizione</a:t>
            </a:r>
          </a:p>
          <a:p>
            <a:r>
              <a:rPr lang="it-IT" altLang="it-IT"/>
              <a:t>In particolare creme contenenti il sodio lauril solfato possono danneggiare la barriera cutanea causando numerosi effetti avversi</a:t>
            </a:r>
          </a:p>
        </p:txBody>
      </p:sp>
    </p:spTree>
    <p:extLst>
      <p:ext uri="{BB962C8B-B14F-4D97-AF65-F5344CB8AC3E}">
        <p14:creationId xmlns:p14="http://schemas.microsoft.com/office/powerpoint/2010/main" val="2520314485"/>
      </p:ext>
    </p:extLst>
  </p:cSld>
  <p:clrMapOvr>
    <a:masterClrMapping/>
  </p:clrMapOvr>
  <p:transition spd="slow">
    <p:strips dir="ru"/>
  </p:transition>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Text Box 4">
            <a:extLst>
              <a:ext uri="{FF2B5EF4-FFF2-40B4-BE49-F238E27FC236}">
                <a16:creationId xmlns:a16="http://schemas.microsoft.com/office/drawing/2014/main" id="{BF2B0ADE-C7C3-414C-9515-0E5C60D4FD59}"/>
              </a:ext>
            </a:extLst>
          </p:cNvPr>
          <p:cNvSpPr txBox="1">
            <a:spLocks noChangeArrowheads="1"/>
          </p:cNvSpPr>
          <p:nvPr/>
        </p:nvSpPr>
        <p:spPr bwMode="auto">
          <a:xfrm>
            <a:off x="900113" y="549275"/>
            <a:ext cx="79930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IT" altLang="it-IT" sz="3600">
              <a:solidFill>
                <a:srgbClr val="FF0000"/>
              </a:solidFill>
            </a:endParaRPr>
          </a:p>
        </p:txBody>
      </p:sp>
      <p:sp>
        <p:nvSpPr>
          <p:cNvPr id="327683" name="Text Box 5">
            <a:extLst>
              <a:ext uri="{FF2B5EF4-FFF2-40B4-BE49-F238E27FC236}">
                <a16:creationId xmlns:a16="http://schemas.microsoft.com/office/drawing/2014/main" id="{C944D7A9-0899-4FF4-9E33-2B3B1EEB956C}"/>
              </a:ext>
            </a:extLst>
          </p:cNvPr>
          <p:cNvSpPr txBox="1">
            <a:spLocks noChangeArrowheads="1"/>
          </p:cNvSpPr>
          <p:nvPr/>
        </p:nvSpPr>
        <p:spPr bwMode="auto">
          <a:xfrm>
            <a:off x="539750" y="620713"/>
            <a:ext cx="79565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4000">
                <a:solidFill>
                  <a:srgbClr val="FF0000"/>
                </a:solidFill>
              </a:rPr>
              <a:t>Idratanti</a:t>
            </a:r>
          </a:p>
        </p:txBody>
      </p:sp>
      <p:sp>
        <p:nvSpPr>
          <p:cNvPr id="327684" name="Text Box 9">
            <a:extLst>
              <a:ext uri="{FF2B5EF4-FFF2-40B4-BE49-F238E27FC236}">
                <a16:creationId xmlns:a16="http://schemas.microsoft.com/office/drawing/2014/main" id="{FB7478C2-2FC9-4B90-A205-ABC56EED64DA}"/>
              </a:ext>
            </a:extLst>
          </p:cNvPr>
          <p:cNvSpPr txBox="1">
            <a:spLocks noChangeArrowheads="1"/>
          </p:cNvSpPr>
          <p:nvPr/>
        </p:nvSpPr>
        <p:spPr bwMode="auto">
          <a:xfrm>
            <a:off x="0" y="0"/>
            <a:ext cx="2771775"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IT" altLang="it-IT" sz="2800" i="1">
                <a:solidFill>
                  <a:srgbClr val="0000FF"/>
                </a:solidFill>
              </a:rPr>
              <a:t>Terapia topica</a:t>
            </a:r>
          </a:p>
          <a:p>
            <a:pPr eaLnBrk="1" hangingPunct="1">
              <a:spcBef>
                <a:spcPct val="50000"/>
              </a:spcBef>
              <a:buFontTx/>
              <a:buNone/>
            </a:pPr>
            <a:endParaRPr lang="it-IT" altLang="it-IT" sz="2800"/>
          </a:p>
        </p:txBody>
      </p:sp>
      <p:sp>
        <p:nvSpPr>
          <p:cNvPr id="327685" name="Segnaposto contenuto 2">
            <a:extLst>
              <a:ext uri="{FF2B5EF4-FFF2-40B4-BE49-F238E27FC236}">
                <a16:creationId xmlns:a16="http://schemas.microsoft.com/office/drawing/2014/main" id="{5A7E01D0-8E11-4ADE-A2BC-5AB5FB61B3F4}"/>
              </a:ext>
            </a:extLst>
          </p:cNvPr>
          <p:cNvSpPr>
            <a:spLocks noGrp="1" noChangeArrowheads="1"/>
          </p:cNvSpPr>
          <p:nvPr>
            <p:ph idx="1"/>
          </p:nvPr>
        </p:nvSpPr>
        <p:spPr/>
        <p:txBody>
          <a:bodyPr/>
          <a:lstStyle/>
          <a:p>
            <a:r>
              <a:rPr lang="it-IT" altLang="it-IT"/>
              <a:t>Altri emollienti hanno invece una capacità di rinforzare la barriera cutanea e quindi sono in grado di ridurre la severità della DA, ridurre i sintomi e ridurre l’incidenza delle fasi di acuzie</a:t>
            </a:r>
          </a:p>
          <a:p>
            <a:r>
              <a:rPr lang="it-IT" altLang="it-IT">
                <a:sym typeface="Wingdings" panose="05000000000000000000" pitchFamily="2" charset="2"/>
              </a:rPr>
              <a:t> riduzione dell’uso di creme steroidee e/o TIMs</a:t>
            </a:r>
            <a:endParaRPr lang="it-IT" altLang="it-IT"/>
          </a:p>
        </p:txBody>
      </p:sp>
    </p:spTree>
    <p:extLst>
      <p:ext uri="{BB962C8B-B14F-4D97-AF65-F5344CB8AC3E}">
        <p14:creationId xmlns:p14="http://schemas.microsoft.com/office/powerpoint/2010/main" val="1240249037"/>
      </p:ext>
    </p:extLst>
  </p:cSld>
  <p:clrMapOvr>
    <a:masterClrMapping/>
  </p:clrMapOvr>
  <p:transition spd="slow">
    <p:strips dir="ru"/>
  </p:transition>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Text Box 4">
            <a:extLst>
              <a:ext uri="{FF2B5EF4-FFF2-40B4-BE49-F238E27FC236}">
                <a16:creationId xmlns:a16="http://schemas.microsoft.com/office/drawing/2014/main" id="{C06A2ECA-4D47-4E7C-82F6-3291D08A7DAE}"/>
              </a:ext>
            </a:extLst>
          </p:cNvPr>
          <p:cNvSpPr txBox="1">
            <a:spLocks noChangeArrowheads="1"/>
          </p:cNvSpPr>
          <p:nvPr/>
        </p:nvSpPr>
        <p:spPr bwMode="auto">
          <a:xfrm>
            <a:off x="900113" y="549275"/>
            <a:ext cx="79930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IT" altLang="it-IT" sz="3600">
              <a:solidFill>
                <a:srgbClr val="FF0000"/>
              </a:solidFill>
            </a:endParaRPr>
          </a:p>
        </p:txBody>
      </p:sp>
      <p:sp>
        <p:nvSpPr>
          <p:cNvPr id="329731" name="Text Box 5">
            <a:extLst>
              <a:ext uri="{FF2B5EF4-FFF2-40B4-BE49-F238E27FC236}">
                <a16:creationId xmlns:a16="http://schemas.microsoft.com/office/drawing/2014/main" id="{3AF40814-E4F2-4E15-AD1B-9E4F47103DCC}"/>
              </a:ext>
            </a:extLst>
          </p:cNvPr>
          <p:cNvSpPr txBox="1">
            <a:spLocks noChangeArrowheads="1"/>
          </p:cNvSpPr>
          <p:nvPr/>
        </p:nvSpPr>
        <p:spPr bwMode="auto">
          <a:xfrm>
            <a:off x="539750" y="620713"/>
            <a:ext cx="79565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4000">
                <a:solidFill>
                  <a:srgbClr val="FF0000"/>
                </a:solidFill>
              </a:rPr>
              <a:t>Idratanti</a:t>
            </a:r>
          </a:p>
        </p:txBody>
      </p:sp>
      <p:sp>
        <p:nvSpPr>
          <p:cNvPr id="329732" name="Text Box 9">
            <a:extLst>
              <a:ext uri="{FF2B5EF4-FFF2-40B4-BE49-F238E27FC236}">
                <a16:creationId xmlns:a16="http://schemas.microsoft.com/office/drawing/2014/main" id="{C2B15CE0-14FC-4186-873E-F9F361C63DD8}"/>
              </a:ext>
            </a:extLst>
          </p:cNvPr>
          <p:cNvSpPr txBox="1">
            <a:spLocks noChangeArrowheads="1"/>
          </p:cNvSpPr>
          <p:nvPr/>
        </p:nvSpPr>
        <p:spPr bwMode="auto">
          <a:xfrm>
            <a:off x="0" y="0"/>
            <a:ext cx="2771775"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IT" altLang="it-IT" sz="2800" i="1">
                <a:solidFill>
                  <a:srgbClr val="0000FF"/>
                </a:solidFill>
              </a:rPr>
              <a:t>Terapia topica</a:t>
            </a:r>
          </a:p>
          <a:p>
            <a:pPr eaLnBrk="1" hangingPunct="1">
              <a:spcBef>
                <a:spcPct val="50000"/>
              </a:spcBef>
              <a:buFontTx/>
              <a:buNone/>
            </a:pPr>
            <a:endParaRPr lang="it-IT" altLang="it-IT" sz="2800"/>
          </a:p>
        </p:txBody>
      </p:sp>
      <p:sp>
        <p:nvSpPr>
          <p:cNvPr id="329733" name="Segnaposto contenuto 2">
            <a:extLst>
              <a:ext uri="{FF2B5EF4-FFF2-40B4-BE49-F238E27FC236}">
                <a16:creationId xmlns:a16="http://schemas.microsoft.com/office/drawing/2014/main" id="{BA93CA0F-DF0E-4EB8-B11A-C8C096CC70E7}"/>
              </a:ext>
            </a:extLst>
          </p:cNvPr>
          <p:cNvSpPr>
            <a:spLocks noGrp="1" noChangeArrowheads="1"/>
          </p:cNvSpPr>
          <p:nvPr>
            <p:ph idx="1"/>
          </p:nvPr>
        </p:nvSpPr>
        <p:spPr/>
        <p:txBody>
          <a:bodyPr/>
          <a:lstStyle/>
          <a:p>
            <a:r>
              <a:rPr lang="it-IT" altLang="it-IT"/>
              <a:t>Recenti trial hanno permesso di comparare creme con azione di «rinforzo» della barriera cutanea con creme «inerti»</a:t>
            </a:r>
          </a:p>
          <a:p>
            <a:r>
              <a:rPr lang="it-IT" altLang="it-IT"/>
              <a:t>Le prime erano in grado di prolungare i periodi di remissione della DA rispetto alle seconde</a:t>
            </a:r>
          </a:p>
          <a:p>
            <a:r>
              <a:rPr lang="it-IT" altLang="it-IT"/>
              <a:t>Uno dei composti più usati nelle prime è l’urea</a:t>
            </a:r>
          </a:p>
        </p:txBody>
      </p:sp>
    </p:spTree>
    <p:extLst>
      <p:ext uri="{BB962C8B-B14F-4D97-AF65-F5344CB8AC3E}">
        <p14:creationId xmlns:p14="http://schemas.microsoft.com/office/powerpoint/2010/main" val="1485244107"/>
      </p:ext>
    </p:extLst>
  </p:cSld>
  <p:clrMapOvr>
    <a:masterClrMapping/>
  </p:clrMapOvr>
  <p:transition spd="slow">
    <p:strips dir="ru"/>
  </p:transition>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8" name="Immagine 4">
            <a:extLst>
              <a:ext uri="{FF2B5EF4-FFF2-40B4-BE49-F238E27FC236}">
                <a16:creationId xmlns:a16="http://schemas.microsoft.com/office/drawing/2014/main" id="{B9C81E70-A141-461E-A8DC-747B8A7912ED}"/>
              </a:ext>
            </a:extLst>
          </p:cNvPr>
          <p:cNvPicPr>
            <a:picLocks noChangeAspect="1" noChangeArrowheads="1"/>
          </p:cNvPicPr>
          <p:nvPr/>
        </p:nvPicPr>
        <p:blipFill>
          <a:blip r:embed="rId2" cstate="email">
            <a:lum bright="-20000" contrast="40000"/>
            <a:extLst>
              <a:ext uri="{28A0092B-C50C-407E-A947-70E740481C1C}">
                <a14:useLocalDpi xmlns:a14="http://schemas.microsoft.com/office/drawing/2010/main"/>
              </a:ext>
            </a:extLst>
          </a:blip>
          <a:srcRect/>
          <a:stretch>
            <a:fillRect/>
          </a:stretch>
        </p:blipFill>
        <p:spPr bwMode="auto">
          <a:xfrm>
            <a:off x="323850" y="227013"/>
            <a:ext cx="6186488"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1779" name="Immagine 6">
            <a:extLst>
              <a:ext uri="{FF2B5EF4-FFF2-40B4-BE49-F238E27FC236}">
                <a16:creationId xmlns:a16="http://schemas.microsoft.com/office/drawing/2014/main" id="{2EC56D79-7D42-4210-9F63-1811BA100D85}"/>
              </a:ext>
            </a:extLst>
          </p:cNvPr>
          <p:cNvPicPr>
            <a:picLocks noChangeAspect="1" noChangeArrowheads="1"/>
          </p:cNvPicPr>
          <p:nvPr/>
        </p:nvPicPr>
        <p:blipFill>
          <a:blip r:embed="rId3">
            <a:lum bright="-20000" contrast="40000"/>
            <a:extLst>
              <a:ext uri="{28A0092B-C50C-407E-A947-70E740481C1C}">
                <a14:useLocalDpi xmlns:a14="http://schemas.microsoft.com/office/drawing/2010/main"/>
              </a:ext>
            </a:extLst>
          </a:blip>
          <a:srcRect/>
          <a:stretch>
            <a:fillRect/>
          </a:stretch>
        </p:blipFill>
        <p:spPr bwMode="auto">
          <a:xfrm>
            <a:off x="2627313" y="1984375"/>
            <a:ext cx="5761037" cy="478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7010627"/>
      </p:ext>
    </p:extLst>
  </p:cSld>
  <p:clrMapOvr>
    <a:masterClrMapping/>
  </p:clrMapOvr>
  <p:transition spd="slow">
    <p:strips dir="ru"/>
  </p:transition>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Text Box 4">
            <a:extLst>
              <a:ext uri="{FF2B5EF4-FFF2-40B4-BE49-F238E27FC236}">
                <a16:creationId xmlns:a16="http://schemas.microsoft.com/office/drawing/2014/main" id="{45EE6700-580F-44EC-AC22-08E4E1002BC9}"/>
              </a:ext>
            </a:extLst>
          </p:cNvPr>
          <p:cNvSpPr txBox="1">
            <a:spLocks noChangeArrowheads="1"/>
          </p:cNvSpPr>
          <p:nvPr/>
        </p:nvSpPr>
        <p:spPr bwMode="auto">
          <a:xfrm>
            <a:off x="900113" y="549275"/>
            <a:ext cx="79930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IT" altLang="it-IT" sz="3600">
              <a:solidFill>
                <a:srgbClr val="FF0000"/>
              </a:solidFill>
            </a:endParaRPr>
          </a:p>
        </p:txBody>
      </p:sp>
      <p:sp>
        <p:nvSpPr>
          <p:cNvPr id="332803" name="Text Box 5">
            <a:extLst>
              <a:ext uri="{FF2B5EF4-FFF2-40B4-BE49-F238E27FC236}">
                <a16:creationId xmlns:a16="http://schemas.microsoft.com/office/drawing/2014/main" id="{3DDBDE0E-EFB2-4FE3-9A98-C605C474EC2A}"/>
              </a:ext>
            </a:extLst>
          </p:cNvPr>
          <p:cNvSpPr txBox="1">
            <a:spLocks noChangeArrowheads="1"/>
          </p:cNvSpPr>
          <p:nvPr/>
        </p:nvSpPr>
        <p:spPr bwMode="auto">
          <a:xfrm>
            <a:off x="539750" y="620713"/>
            <a:ext cx="79565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4000">
                <a:solidFill>
                  <a:srgbClr val="FF0000"/>
                </a:solidFill>
              </a:rPr>
              <a:t>Idratanti</a:t>
            </a:r>
          </a:p>
        </p:txBody>
      </p:sp>
      <p:sp>
        <p:nvSpPr>
          <p:cNvPr id="332804" name="Text Box 9">
            <a:extLst>
              <a:ext uri="{FF2B5EF4-FFF2-40B4-BE49-F238E27FC236}">
                <a16:creationId xmlns:a16="http://schemas.microsoft.com/office/drawing/2014/main" id="{0208F9B4-F3AC-4993-B9DF-08A664303B22}"/>
              </a:ext>
            </a:extLst>
          </p:cNvPr>
          <p:cNvSpPr txBox="1">
            <a:spLocks noChangeArrowheads="1"/>
          </p:cNvSpPr>
          <p:nvPr/>
        </p:nvSpPr>
        <p:spPr bwMode="auto">
          <a:xfrm>
            <a:off x="0" y="0"/>
            <a:ext cx="2771775"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IT" altLang="it-IT" sz="2800" i="1">
                <a:solidFill>
                  <a:srgbClr val="0000FF"/>
                </a:solidFill>
              </a:rPr>
              <a:t>Terapia topica</a:t>
            </a:r>
          </a:p>
          <a:p>
            <a:pPr eaLnBrk="1" hangingPunct="1">
              <a:spcBef>
                <a:spcPct val="50000"/>
              </a:spcBef>
              <a:buFontTx/>
              <a:buNone/>
            </a:pPr>
            <a:endParaRPr lang="it-IT" altLang="it-IT" sz="2800"/>
          </a:p>
        </p:txBody>
      </p:sp>
      <p:sp>
        <p:nvSpPr>
          <p:cNvPr id="332805" name="Segnaposto contenuto 2">
            <a:extLst>
              <a:ext uri="{FF2B5EF4-FFF2-40B4-BE49-F238E27FC236}">
                <a16:creationId xmlns:a16="http://schemas.microsoft.com/office/drawing/2014/main" id="{795142F1-CE12-4899-AC62-0403CE5CBCB8}"/>
              </a:ext>
            </a:extLst>
          </p:cNvPr>
          <p:cNvSpPr>
            <a:spLocks noGrp="1" noChangeArrowheads="1"/>
          </p:cNvSpPr>
          <p:nvPr>
            <p:ph idx="1"/>
          </p:nvPr>
        </p:nvSpPr>
        <p:spPr/>
        <p:txBody>
          <a:bodyPr/>
          <a:lstStyle/>
          <a:p>
            <a:r>
              <a:rPr lang="it-IT" altLang="it-IT"/>
              <a:t>Oltre all’urea questi tipi di emollienti possono contenere formulazioni complesse e contenere elementi bioattivi, talvolta coperti da brevetto</a:t>
            </a:r>
          </a:p>
          <a:p>
            <a:r>
              <a:rPr lang="it-IT" altLang="it-IT"/>
              <a:t>Il risultato comunque è quello di influenzare positivamente l’omeostasi della barriera cutanea</a:t>
            </a:r>
          </a:p>
          <a:p>
            <a:r>
              <a:rPr lang="it-IT" altLang="it-IT">
                <a:sym typeface="Wingdings" panose="05000000000000000000" pitchFamily="2" charset="2"/>
              </a:rPr>
              <a:t> gli emollienti non sono tutti uguali</a:t>
            </a:r>
            <a:endParaRPr lang="it-IT" altLang="it-IT"/>
          </a:p>
        </p:txBody>
      </p:sp>
    </p:spTree>
    <p:extLst>
      <p:ext uri="{BB962C8B-B14F-4D97-AF65-F5344CB8AC3E}">
        <p14:creationId xmlns:p14="http://schemas.microsoft.com/office/powerpoint/2010/main" val="3906739107"/>
      </p:ext>
    </p:extLst>
  </p:cSld>
  <p:clrMapOvr>
    <a:masterClrMapping/>
  </p:clrMapOvr>
  <p:transition spd="slow">
    <p:strips dir="ru"/>
  </p:transition>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Text Box 4">
            <a:extLst>
              <a:ext uri="{FF2B5EF4-FFF2-40B4-BE49-F238E27FC236}">
                <a16:creationId xmlns:a16="http://schemas.microsoft.com/office/drawing/2014/main" id="{C46700F7-6CFF-445A-9148-ED6B671546A9}"/>
              </a:ext>
            </a:extLst>
          </p:cNvPr>
          <p:cNvSpPr txBox="1">
            <a:spLocks noChangeArrowheads="1"/>
          </p:cNvSpPr>
          <p:nvPr/>
        </p:nvSpPr>
        <p:spPr bwMode="auto">
          <a:xfrm>
            <a:off x="900113" y="549275"/>
            <a:ext cx="79930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IT" altLang="it-IT" sz="3600">
              <a:solidFill>
                <a:srgbClr val="FF0000"/>
              </a:solidFill>
            </a:endParaRPr>
          </a:p>
        </p:txBody>
      </p:sp>
      <p:sp>
        <p:nvSpPr>
          <p:cNvPr id="334851" name="Text Box 5">
            <a:extLst>
              <a:ext uri="{FF2B5EF4-FFF2-40B4-BE49-F238E27FC236}">
                <a16:creationId xmlns:a16="http://schemas.microsoft.com/office/drawing/2014/main" id="{980B3BB2-2CE7-4A98-990D-9B74EC40D2CD}"/>
              </a:ext>
            </a:extLst>
          </p:cNvPr>
          <p:cNvSpPr txBox="1">
            <a:spLocks noChangeArrowheads="1"/>
          </p:cNvSpPr>
          <p:nvPr/>
        </p:nvSpPr>
        <p:spPr bwMode="auto">
          <a:xfrm>
            <a:off x="539750" y="620713"/>
            <a:ext cx="79565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4000">
                <a:solidFill>
                  <a:srgbClr val="FF0000"/>
                </a:solidFill>
              </a:rPr>
              <a:t>Idratanti</a:t>
            </a:r>
          </a:p>
        </p:txBody>
      </p:sp>
      <p:sp>
        <p:nvSpPr>
          <p:cNvPr id="334852" name="Text Box 9">
            <a:extLst>
              <a:ext uri="{FF2B5EF4-FFF2-40B4-BE49-F238E27FC236}">
                <a16:creationId xmlns:a16="http://schemas.microsoft.com/office/drawing/2014/main" id="{F7BCC65C-5CBB-41E3-A0AE-B4CAB5FC27ED}"/>
              </a:ext>
            </a:extLst>
          </p:cNvPr>
          <p:cNvSpPr txBox="1">
            <a:spLocks noChangeArrowheads="1"/>
          </p:cNvSpPr>
          <p:nvPr/>
        </p:nvSpPr>
        <p:spPr bwMode="auto">
          <a:xfrm>
            <a:off x="0" y="0"/>
            <a:ext cx="2771775"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IT" altLang="it-IT" sz="2800" i="1">
                <a:solidFill>
                  <a:srgbClr val="0000FF"/>
                </a:solidFill>
              </a:rPr>
              <a:t>Terapia topica</a:t>
            </a:r>
          </a:p>
          <a:p>
            <a:pPr eaLnBrk="1" hangingPunct="1">
              <a:spcBef>
                <a:spcPct val="50000"/>
              </a:spcBef>
              <a:buFontTx/>
              <a:buNone/>
            </a:pPr>
            <a:endParaRPr lang="it-IT" altLang="it-IT" sz="2800"/>
          </a:p>
        </p:txBody>
      </p:sp>
      <p:sp>
        <p:nvSpPr>
          <p:cNvPr id="334853" name="Segnaposto contenuto 2">
            <a:extLst>
              <a:ext uri="{FF2B5EF4-FFF2-40B4-BE49-F238E27FC236}">
                <a16:creationId xmlns:a16="http://schemas.microsoft.com/office/drawing/2014/main" id="{25F40EC6-5473-498E-B289-3F56C7455BD3}"/>
              </a:ext>
            </a:extLst>
          </p:cNvPr>
          <p:cNvSpPr>
            <a:spLocks noGrp="1" noChangeArrowheads="1"/>
          </p:cNvSpPr>
          <p:nvPr>
            <p:ph idx="1"/>
          </p:nvPr>
        </p:nvSpPr>
        <p:spPr/>
        <p:txBody>
          <a:bodyPr/>
          <a:lstStyle/>
          <a:p>
            <a:r>
              <a:rPr lang="it-IT" altLang="it-IT"/>
              <a:t>Ovviamente se non tutti gli emollienti sono uguali, questo si rifletterà sul lungo periodo sul controllo della DA e sulle strategie per prevenire le recidive</a:t>
            </a:r>
          </a:p>
          <a:p>
            <a:r>
              <a:rPr lang="it-IT" altLang="it-IT"/>
              <a:t>Uno dei target della Eczema  Priority  Setting Partnership è quello di identificare il miglior emolliente per la DA</a:t>
            </a:r>
          </a:p>
        </p:txBody>
      </p:sp>
    </p:spTree>
    <p:extLst>
      <p:ext uri="{BB962C8B-B14F-4D97-AF65-F5344CB8AC3E}">
        <p14:creationId xmlns:p14="http://schemas.microsoft.com/office/powerpoint/2010/main" val="1448792109"/>
      </p:ext>
    </p:extLst>
  </p:cSld>
  <p:clrMapOvr>
    <a:masterClrMapping/>
  </p:clrMapOvr>
  <p:transition spd="slow">
    <p:strips dir="ru"/>
  </p:transition>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Text Box 4">
            <a:extLst>
              <a:ext uri="{FF2B5EF4-FFF2-40B4-BE49-F238E27FC236}">
                <a16:creationId xmlns:a16="http://schemas.microsoft.com/office/drawing/2014/main" id="{A9DD3404-33DD-4D19-B151-7CF9020625DC}"/>
              </a:ext>
            </a:extLst>
          </p:cNvPr>
          <p:cNvSpPr txBox="1">
            <a:spLocks noChangeArrowheads="1"/>
          </p:cNvSpPr>
          <p:nvPr/>
        </p:nvSpPr>
        <p:spPr bwMode="auto">
          <a:xfrm>
            <a:off x="900113" y="549275"/>
            <a:ext cx="79930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IT" altLang="it-IT" sz="3600">
              <a:solidFill>
                <a:srgbClr val="FF0000"/>
              </a:solidFill>
            </a:endParaRPr>
          </a:p>
        </p:txBody>
      </p:sp>
      <p:sp>
        <p:nvSpPr>
          <p:cNvPr id="336899" name="Text Box 5">
            <a:extLst>
              <a:ext uri="{FF2B5EF4-FFF2-40B4-BE49-F238E27FC236}">
                <a16:creationId xmlns:a16="http://schemas.microsoft.com/office/drawing/2014/main" id="{EDA38C3C-FD50-4B97-8A38-26CF10B113C5}"/>
              </a:ext>
            </a:extLst>
          </p:cNvPr>
          <p:cNvSpPr txBox="1">
            <a:spLocks noChangeArrowheads="1"/>
          </p:cNvSpPr>
          <p:nvPr/>
        </p:nvSpPr>
        <p:spPr bwMode="auto">
          <a:xfrm>
            <a:off x="539750" y="620713"/>
            <a:ext cx="79565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4000">
                <a:solidFill>
                  <a:srgbClr val="FF0000"/>
                </a:solidFill>
              </a:rPr>
              <a:t>Idratanti</a:t>
            </a:r>
          </a:p>
        </p:txBody>
      </p:sp>
      <p:sp>
        <p:nvSpPr>
          <p:cNvPr id="336900" name="Text Box 9">
            <a:extLst>
              <a:ext uri="{FF2B5EF4-FFF2-40B4-BE49-F238E27FC236}">
                <a16:creationId xmlns:a16="http://schemas.microsoft.com/office/drawing/2014/main" id="{6EAB9AB1-124D-4674-9DB7-5AD81CC4DBEF}"/>
              </a:ext>
            </a:extLst>
          </p:cNvPr>
          <p:cNvSpPr txBox="1">
            <a:spLocks noChangeArrowheads="1"/>
          </p:cNvSpPr>
          <p:nvPr/>
        </p:nvSpPr>
        <p:spPr bwMode="auto">
          <a:xfrm>
            <a:off x="0" y="0"/>
            <a:ext cx="2771775"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IT" altLang="it-IT" sz="2800" i="1">
                <a:solidFill>
                  <a:srgbClr val="0000FF"/>
                </a:solidFill>
              </a:rPr>
              <a:t>Terapia topica</a:t>
            </a:r>
          </a:p>
          <a:p>
            <a:pPr eaLnBrk="1" hangingPunct="1">
              <a:spcBef>
                <a:spcPct val="50000"/>
              </a:spcBef>
              <a:buFontTx/>
              <a:buNone/>
            </a:pPr>
            <a:endParaRPr lang="it-IT" altLang="it-IT" sz="2800"/>
          </a:p>
        </p:txBody>
      </p:sp>
      <p:sp>
        <p:nvSpPr>
          <p:cNvPr id="336901" name="Segnaposto contenuto 2">
            <a:extLst>
              <a:ext uri="{FF2B5EF4-FFF2-40B4-BE49-F238E27FC236}">
                <a16:creationId xmlns:a16="http://schemas.microsoft.com/office/drawing/2014/main" id="{B3B245C4-F412-4654-8EE9-22F9B8D25A92}"/>
              </a:ext>
            </a:extLst>
          </p:cNvPr>
          <p:cNvSpPr>
            <a:spLocks noGrp="1" noChangeArrowheads="1"/>
          </p:cNvSpPr>
          <p:nvPr>
            <p:ph idx="1"/>
          </p:nvPr>
        </p:nvSpPr>
        <p:spPr/>
        <p:txBody>
          <a:bodyPr/>
          <a:lstStyle/>
          <a:p>
            <a:r>
              <a:rPr lang="it-IT" altLang="it-IT"/>
              <a:t>Uno studio UK ha comparato gli emollienti più comunemente utilizzati nel paziente affetto da DA</a:t>
            </a:r>
          </a:p>
          <a:p>
            <a:r>
              <a:rPr lang="en-US" altLang="it-IT"/>
              <a:t>Diprobase® cream, Aqueous cream BP, DoublebaseTM gel</a:t>
            </a:r>
          </a:p>
          <a:p>
            <a:r>
              <a:rPr lang="it-IT" altLang="it-IT"/>
              <a:t>Tutti e tre determinavano un’occlusione temporanea </a:t>
            </a:r>
            <a:r>
              <a:rPr lang="it-IT" altLang="it-IT">
                <a:sym typeface="Wingdings" panose="05000000000000000000" pitchFamily="2" charset="2"/>
              </a:rPr>
              <a:t> riduzione della TEWL</a:t>
            </a:r>
          </a:p>
          <a:p>
            <a:r>
              <a:rPr lang="it-IT" altLang="it-IT">
                <a:sym typeface="Wingdings" panose="05000000000000000000" pitchFamily="2" charset="2"/>
              </a:rPr>
              <a:t>Riduzione dell’azione dopo 6h</a:t>
            </a:r>
            <a:endParaRPr lang="it-IT" altLang="it-IT"/>
          </a:p>
        </p:txBody>
      </p:sp>
    </p:spTree>
    <p:extLst>
      <p:ext uri="{BB962C8B-B14F-4D97-AF65-F5344CB8AC3E}">
        <p14:creationId xmlns:p14="http://schemas.microsoft.com/office/powerpoint/2010/main" val="783987913"/>
      </p:ext>
    </p:extLst>
  </p:cSld>
  <p:clrMapOvr>
    <a:masterClrMapping/>
  </p:clrMapOvr>
  <p:transition spd="slow">
    <p:strips dir="ru"/>
  </p:transition>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Text Box 4">
            <a:extLst>
              <a:ext uri="{FF2B5EF4-FFF2-40B4-BE49-F238E27FC236}">
                <a16:creationId xmlns:a16="http://schemas.microsoft.com/office/drawing/2014/main" id="{DCFA490E-E3E6-410D-AD02-EEB47FB90085}"/>
              </a:ext>
            </a:extLst>
          </p:cNvPr>
          <p:cNvSpPr txBox="1">
            <a:spLocks noChangeArrowheads="1"/>
          </p:cNvSpPr>
          <p:nvPr/>
        </p:nvSpPr>
        <p:spPr bwMode="auto">
          <a:xfrm>
            <a:off x="900113" y="549275"/>
            <a:ext cx="79930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IT" altLang="it-IT" sz="3600">
              <a:solidFill>
                <a:srgbClr val="FF0000"/>
              </a:solidFill>
            </a:endParaRPr>
          </a:p>
        </p:txBody>
      </p:sp>
      <p:sp>
        <p:nvSpPr>
          <p:cNvPr id="338947" name="Text Box 5">
            <a:extLst>
              <a:ext uri="{FF2B5EF4-FFF2-40B4-BE49-F238E27FC236}">
                <a16:creationId xmlns:a16="http://schemas.microsoft.com/office/drawing/2014/main" id="{2A1E1668-7AB8-471B-9CC9-A8859E7CE4C0}"/>
              </a:ext>
            </a:extLst>
          </p:cNvPr>
          <p:cNvSpPr txBox="1">
            <a:spLocks noChangeArrowheads="1"/>
          </p:cNvSpPr>
          <p:nvPr/>
        </p:nvSpPr>
        <p:spPr bwMode="auto">
          <a:xfrm>
            <a:off x="539750" y="620713"/>
            <a:ext cx="79565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4000">
                <a:solidFill>
                  <a:srgbClr val="FF0000"/>
                </a:solidFill>
              </a:rPr>
              <a:t>Idratanti</a:t>
            </a:r>
          </a:p>
        </p:txBody>
      </p:sp>
      <p:sp>
        <p:nvSpPr>
          <p:cNvPr id="338948" name="Text Box 9">
            <a:extLst>
              <a:ext uri="{FF2B5EF4-FFF2-40B4-BE49-F238E27FC236}">
                <a16:creationId xmlns:a16="http://schemas.microsoft.com/office/drawing/2014/main" id="{764751B0-FE34-4625-876A-A602D796D3EE}"/>
              </a:ext>
            </a:extLst>
          </p:cNvPr>
          <p:cNvSpPr txBox="1">
            <a:spLocks noChangeArrowheads="1"/>
          </p:cNvSpPr>
          <p:nvPr/>
        </p:nvSpPr>
        <p:spPr bwMode="auto">
          <a:xfrm>
            <a:off x="0" y="0"/>
            <a:ext cx="2771775"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IT" altLang="it-IT" sz="2800" i="1">
                <a:solidFill>
                  <a:srgbClr val="0000FF"/>
                </a:solidFill>
              </a:rPr>
              <a:t>Terapia topica</a:t>
            </a:r>
          </a:p>
          <a:p>
            <a:pPr eaLnBrk="1" hangingPunct="1">
              <a:spcBef>
                <a:spcPct val="50000"/>
              </a:spcBef>
              <a:buFontTx/>
              <a:buNone/>
            </a:pPr>
            <a:endParaRPr lang="it-IT" altLang="it-IT" sz="2800"/>
          </a:p>
        </p:txBody>
      </p:sp>
      <p:sp>
        <p:nvSpPr>
          <p:cNvPr id="338949" name="Segnaposto contenuto 2">
            <a:extLst>
              <a:ext uri="{FF2B5EF4-FFF2-40B4-BE49-F238E27FC236}">
                <a16:creationId xmlns:a16="http://schemas.microsoft.com/office/drawing/2014/main" id="{68B0586B-44CB-458C-8773-C65BC291A1CD}"/>
              </a:ext>
            </a:extLst>
          </p:cNvPr>
          <p:cNvSpPr>
            <a:spLocks noGrp="1" noChangeArrowheads="1"/>
          </p:cNvSpPr>
          <p:nvPr>
            <p:ph idx="1"/>
          </p:nvPr>
        </p:nvSpPr>
        <p:spPr/>
        <p:txBody>
          <a:bodyPr/>
          <a:lstStyle/>
          <a:p>
            <a:r>
              <a:rPr lang="it-IT" altLang="it-IT"/>
              <a:t>Il glicerolo molecola presente in 2 dei tre composti permetteva a questi di avere un maggiore potere idratante</a:t>
            </a:r>
          </a:p>
          <a:p>
            <a:r>
              <a:rPr lang="it-IT" altLang="it-IT"/>
              <a:t>Questa molecola considerata un umettante ha la capacità di idratare lo strato corneo</a:t>
            </a:r>
          </a:p>
          <a:p>
            <a:r>
              <a:rPr lang="it-IT" altLang="it-IT"/>
              <a:t>Essendo una molecola igroscopica il glicerolo aumenta i livelli di acqua nello strato corneo</a:t>
            </a:r>
          </a:p>
        </p:txBody>
      </p:sp>
    </p:spTree>
    <p:extLst>
      <p:ext uri="{BB962C8B-B14F-4D97-AF65-F5344CB8AC3E}">
        <p14:creationId xmlns:p14="http://schemas.microsoft.com/office/powerpoint/2010/main" val="2320166830"/>
      </p:ext>
    </p:extLst>
  </p:cSld>
  <p:clrMapOvr>
    <a:masterClrMapping/>
  </p:clrMapOvr>
  <p:transition spd="slow">
    <p:strips dir="ru"/>
  </p:transition>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Freeform 2" descr="Wide upward diagonal">
            <a:extLst>
              <a:ext uri="{FF2B5EF4-FFF2-40B4-BE49-F238E27FC236}">
                <a16:creationId xmlns:a16="http://schemas.microsoft.com/office/drawing/2014/main" id="{C42738A3-58B7-4A91-8B56-78BBBC73A26F}"/>
              </a:ext>
            </a:extLst>
          </p:cNvPr>
          <p:cNvSpPr>
            <a:spLocks/>
          </p:cNvSpPr>
          <p:nvPr/>
        </p:nvSpPr>
        <p:spPr bwMode="auto">
          <a:xfrm>
            <a:off x="1079500" y="2376488"/>
            <a:ext cx="784225" cy="827087"/>
          </a:xfrm>
          <a:custGeom>
            <a:avLst/>
            <a:gdLst>
              <a:gd name="T0" fmla="*/ 2147483646 w 753"/>
              <a:gd name="T1" fmla="*/ 0 h 848"/>
              <a:gd name="T2" fmla="*/ 2147483646 w 753"/>
              <a:gd name="T3" fmla="*/ 2147483646 h 848"/>
              <a:gd name="T4" fmla="*/ 2147483646 w 753"/>
              <a:gd name="T5" fmla="*/ 2147483646 h 848"/>
              <a:gd name="T6" fmla="*/ 2147483646 w 753"/>
              <a:gd name="T7" fmla="*/ 2147483646 h 848"/>
              <a:gd name="T8" fmla="*/ 2147483646 w 753"/>
              <a:gd name="T9" fmla="*/ 2147483646 h 848"/>
              <a:gd name="T10" fmla="*/ 2147483646 w 753"/>
              <a:gd name="T11" fmla="*/ 2147483646 h 848"/>
              <a:gd name="T12" fmla="*/ 2147483646 w 753"/>
              <a:gd name="T13" fmla="*/ 2147483646 h 848"/>
              <a:gd name="T14" fmla="*/ 2147483646 w 753"/>
              <a:gd name="T15" fmla="*/ 2147483646 h 848"/>
              <a:gd name="T16" fmla="*/ 2147483646 w 753"/>
              <a:gd name="T17" fmla="*/ 2147483646 h 848"/>
              <a:gd name="T18" fmla="*/ 2147483646 w 753"/>
              <a:gd name="T19" fmla="*/ 2147483646 h 848"/>
              <a:gd name="T20" fmla="*/ 0 w 753"/>
              <a:gd name="T21" fmla="*/ 2147483646 h 848"/>
              <a:gd name="T22" fmla="*/ 2147483646 w 753"/>
              <a:gd name="T23" fmla="*/ 2147483646 h 848"/>
              <a:gd name="T24" fmla="*/ 2147483646 w 753"/>
              <a:gd name="T25" fmla="*/ 2147483646 h 848"/>
              <a:gd name="T26" fmla="*/ 2147483646 w 753"/>
              <a:gd name="T27" fmla="*/ 2147483646 h 848"/>
              <a:gd name="T28" fmla="*/ 2147483646 w 753"/>
              <a:gd name="T29" fmla="*/ 2147483646 h 848"/>
              <a:gd name="T30" fmla="*/ 2147483646 w 753"/>
              <a:gd name="T31" fmla="*/ 2147483646 h 848"/>
              <a:gd name="T32" fmla="*/ 2147483646 w 753"/>
              <a:gd name="T33" fmla="*/ 2147483646 h 848"/>
              <a:gd name="T34" fmla="*/ 2147483646 w 753"/>
              <a:gd name="T35" fmla="*/ 2147483646 h 848"/>
              <a:gd name="T36" fmla="*/ 2147483646 w 753"/>
              <a:gd name="T37" fmla="*/ 2147483646 h 848"/>
              <a:gd name="T38" fmla="*/ 2147483646 w 753"/>
              <a:gd name="T39" fmla="*/ 2147483646 h 848"/>
              <a:gd name="T40" fmla="*/ 2147483646 w 753"/>
              <a:gd name="T41" fmla="*/ 2147483646 h 848"/>
              <a:gd name="T42" fmla="*/ 2147483646 w 753"/>
              <a:gd name="T43" fmla="*/ 2147483646 h 8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53"/>
              <a:gd name="T67" fmla="*/ 0 h 848"/>
              <a:gd name="T68" fmla="*/ 753 w 753"/>
              <a:gd name="T69" fmla="*/ 848 h 84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53" h="848">
                <a:moveTo>
                  <a:pt x="244" y="0"/>
                </a:moveTo>
                <a:lnTo>
                  <a:pt x="308" y="16"/>
                </a:lnTo>
                <a:lnTo>
                  <a:pt x="372" y="88"/>
                </a:lnTo>
                <a:lnTo>
                  <a:pt x="424" y="264"/>
                </a:lnTo>
                <a:lnTo>
                  <a:pt x="448" y="428"/>
                </a:lnTo>
                <a:lnTo>
                  <a:pt x="498" y="616"/>
                </a:lnTo>
                <a:lnTo>
                  <a:pt x="584" y="702"/>
                </a:lnTo>
                <a:lnTo>
                  <a:pt x="666" y="784"/>
                </a:lnTo>
                <a:lnTo>
                  <a:pt x="720" y="815"/>
                </a:lnTo>
                <a:lnTo>
                  <a:pt x="753" y="848"/>
                </a:lnTo>
                <a:lnTo>
                  <a:pt x="0" y="848"/>
                </a:lnTo>
                <a:lnTo>
                  <a:pt x="28" y="743"/>
                </a:lnTo>
                <a:lnTo>
                  <a:pt x="44" y="682"/>
                </a:lnTo>
                <a:lnTo>
                  <a:pt x="64" y="607"/>
                </a:lnTo>
                <a:lnTo>
                  <a:pt x="64" y="512"/>
                </a:lnTo>
                <a:lnTo>
                  <a:pt x="84" y="438"/>
                </a:lnTo>
                <a:lnTo>
                  <a:pt x="84" y="388"/>
                </a:lnTo>
                <a:lnTo>
                  <a:pt x="112" y="285"/>
                </a:lnTo>
                <a:lnTo>
                  <a:pt x="112" y="156"/>
                </a:lnTo>
                <a:lnTo>
                  <a:pt x="132" y="82"/>
                </a:lnTo>
                <a:lnTo>
                  <a:pt x="160" y="34"/>
                </a:lnTo>
                <a:lnTo>
                  <a:pt x="192" y="2"/>
                </a:lnTo>
              </a:path>
            </a:pathLst>
          </a:custGeom>
          <a:blipFill dpi="0" rotWithShape="0">
            <a:blip r:embed="rId2">
              <a:extLst>
                <a:ext uri="{28A0092B-C50C-407E-A947-70E740481C1C}">
                  <a14:useLocalDpi xmlns:a14="http://schemas.microsoft.com/office/drawing/2010/main"/>
                </a:ext>
              </a:extLst>
            </a:blip>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it-IT"/>
          </a:p>
        </p:txBody>
      </p:sp>
      <p:sp>
        <p:nvSpPr>
          <p:cNvPr id="340995" name="Freeform 3" descr="Wide upward diagonal">
            <a:extLst>
              <a:ext uri="{FF2B5EF4-FFF2-40B4-BE49-F238E27FC236}">
                <a16:creationId xmlns:a16="http://schemas.microsoft.com/office/drawing/2014/main" id="{B3A02A1B-43CC-45C5-A31D-13B876388990}"/>
              </a:ext>
            </a:extLst>
          </p:cNvPr>
          <p:cNvSpPr>
            <a:spLocks/>
          </p:cNvSpPr>
          <p:nvPr/>
        </p:nvSpPr>
        <p:spPr bwMode="auto">
          <a:xfrm>
            <a:off x="2960688" y="2608263"/>
            <a:ext cx="852487" cy="631825"/>
          </a:xfrm>
          <a:custGeom>
            <a:avLst/>
            <a:gdLst>
              <a:gd name="T0" fmla="*/ 2147483646 w 753"/>
              <a:gd name="T1" fmla="*/ 0 h 848"/>
              <a:gd name="T2" fmla="*/ 2147483646 w 753"/>
              <a:gd name="T3" fmla="*/ 2147483646 h 848"/>
              <a:gd name="T4" fmla="*/ 2147483646 w 753"/>
              <a:gd name="T5" fmla="*/ 2147483646 h 848"/>
              <a:gd name="T6" fmla="*/ 2147483646 w 753"/>
              <a:gd name="T7" fmla="*/ 2147483646 h 848"/>
              <a:gd name="T8" fmla="*/ 2147483646 w 753"/>
              <a:gd name="T9" fmla="*/ 2147483646 h 848"/>
              <a:gd name="T10" fmla="*/ 2147483646 w 753"/>
              <a:gd name="T11" fmla="*/ 2147483646 h 848"/>
              <a:gd name="T12" fmla="*/ 2147483646 w 753"/>
              <a:gd name="T13" fmla="*/ 2147483646 h 848"/>
              <a:gd name="T14" fmla="*/ 2147483646 w 753"/>
              <a:gd name="T15" fmla="*/ 2147483646 h 848"/>
              <a:gd name="T16" fmla="*/ 2147483646 w 753"/>
              <a:gd name="T17" fmla="*/ 2147483646 h 848"/>
              <a:gd name="T18" fmla="*/ 2147483646 w 753"/>
              <a:gd name="T19" fmla="*/ 2147483646 h 848"/>
              <a:gd name="T20" fmla="*/ 0 w 753"/>
              <a:gd name="T21" fmla="*/ 2147483646 h 848"/>
              <a:gd name="T22" fmla="*/ 2147483646 w 753"/>
              <a:gd name="T23" fmla="*/ 2147483646 h 848"/>
              <a:gd name="T24" fmla="*/ 2147483646 w 753"/>
              <a:gd name="T25" fmla="*/ 2147483646 h 848"/>
              <a:gd name="T26" fmla="*/ 2147483646 w 753"/>
              <a:gd name="T27" fmla="*/ 2147483646 h 848"/>
              <a:gd name="T28" fmla="*/ 2147483646 w 753"/>
              <a:gd name="T29" fmla="*/ 2147483646 h 848"/>
              <a:gd name="T30" fmla="*/ 2147483646 w 753"/>
              <a:gd name="T31" fmla="*/ 2147483646 h 848"/>
              <a:gd name="T32" fmla="*/ 2147483646 w 753"/>
              <a:gd name="T33" fmla="*/ 2147483646 h 848"/>
              <a:gd name="T34" fmla="*/ 2147483646 w 753"/>
              <a:gd name="T35" fmla="*/ 2147483646 h 848"/>
              <a:gd name="T36" fmla="*/ 2147483646 w 753"/>
              <a:gd name="T37" fmla="*/ 2147483646 h 848"/>
              <a:gd name="T38" fmla="*/ 2147483646 w 753"/>
              <a:gd name="T39" fmla="*/ 2147483646 h 848"/>
              <a:gd name="T40" fmla="*/ 2147483646 w 753"/>
              <a:gd name="T41" fmla="*/ 2147483646 h 848"/>
              <a:gd name="T42" fmla="*/ 2147483646 w 753"/>
              <a:gd name="T43" fmla="*/ 2147483646 h 8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53"/>
              <a:gd name="T67" fmla="*/ 0 h 848"/>
              <a:gd name="T68" fmla="*/ 753 w 753"/>
              <a:gd name="T69" fmla="*/ 848 h 84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53" h="848">
                <a:moveTo>
                  <a:pt x="244" y="0"/>
                </a:moveTo>
                <a:lnTo>
                  <a:pt x="308" y="16"/>
                </a:lnTo>
                <a:lnTo>
                  <a:pt x="372" y="88"/>
                </a:lnTo>
                <a:lnTo>
                  <a:pt x="424" y="264"/>
                </a:lnTo>
                <a:lnTo>
                  <a:pt x="448" y="428"/>
                </a:lnTo>
                <a:lnTo>
                  <a:pt x="498" y="616"/>
                </a:lnTo>
                <a:lnTo>
                  <a:pt x="584" y="702"/>
                </a:lnTo>
                <a:lnTo>
                  <a:pt x="666" y="784"/>
                </a:lnTo>
                <a:lnTo>
                  <a:pt x="720" y="815"/>
                </a:lnTo>
                <a:lnTo>
                  <a:pt x="753" y="848"/>
                </a:lnTo>
                <a:lnTo>
                  <a:pt x="0" y="848"/>
                </a:lnTo>
                <a:lnTo>
                  <a:pt x="28" y="743"/>
                </a:lnTo>
                <a:lnTo>
                  <a:pt x="44" y="682"/>
                </a:lnTo>
                <a:lnTo>
                  <a:pt x="64" y="607"/>
                </a:lnTo>
                <a:lnTo>
                  <a:pt x="64" y="512"/>
                </a:lnTo>
                <a:lnTo>
                  <a:pt x="84" y="438"/>
                </a:lnTo>
                <a:lnTo>
                  <a:pt x="84" y="388"/>
                </a:lnTo>
                <a:lnTo>
                  <a:pt x="112" y="285"/>
                </a:lnTo>
                <a:lnTo>
                  <a:pt x="112" y="156"/>
                </a:lnTo>
                <a:lnTo>
                  <a:pt x="132" y="82"/>
                </a:lnTo>
                <a:lnTo>
                  <a:pt x="160" y="34"/>
                </a:lnTo>
                <a:lnTo>
                  <a:pt x="192" y="2"/>
                </a:lnTo>
              </a:path>
            </a:pathLst>
          </a:custGeom>
          <a:blipFill dpi="0" rotWithShape="0">
            <a:blip r:embed="rId2">
              <a:extLst>
                <a:ext uri="{28A0092B-C50C-407E-A947-70E740481C1C}">
                  <a14:useLocalDpi xmlns:a14="http://schemas.microsoft.com/office/drawing/2010/main"/>
                </a:ext>
              </a:extLst>
            </a:blip>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it-IT"/>
          </a:p>
        </p:txBody>
      </p:sp>
      <p:sp>
        <p:nvSpPr>
          <p:cNvPr id="340996" name="Freeform 4" descr="Wide upward diagonal">
            <a:extLst>
              <a:ext uri="{FF2B5EF4-FFF2-40B4-BE49-F238E27FC236}">
                <a16:creationId xmlns:a16="http://schemas.microsoft.com/office/drawing/2014/main" id="{BE166DF1-41FA-439A-B834-CE5D2E537902}"/>
              </a:ext>
            </a:extLst>
          </p:cNvPr>
          <p:cNvSpPr>
            <a:spLocks/>
          </p:cNvSpPr>
          <p:nvPr/>
        </p:nvSpPr>
        <p:spPr bwMode="auto">
          <a:xfrm>
            <a:off x="4783138" y="2006600"/>
            <a:ext cx="1133475" cy="1258888"/>
          </a:xfrm>
          <a:custGeom>
            <a:avLst/>
            <a:gdLst>
              <a:gd name="T0" fmla="*/ 2147483646 w 699"/>
              <a:gd name="T1" fmla="*/ 0 h 784"/>
              <a:gd name="T2" fmla="*/ 2147483646 w 699"/>
              <a:gd name="T3" fmla="*/ 2147483646 h 784"/>
              <a:gd name="T4" fmla="*/ 2147483646 w 699"/>
              <a:gd name="T5" fmla="*/ 2147483646 h 784"/>
              <a:gd name="T6" fmla="*/ 2147483646 w 699"/>
              <a:gd name="T7" fmla="*/ 2147483646 h 784"/>
              <a:gd name="T8" fmla="*/ 2147483646 w 699"/>
              <a:gd name="T9" fmla="*/ 2147483646 h 784"/>
              <a:gd name="T10" fmla="*/ 2147483646 w 699"/>
              <a:gd name="T11" fmla="*/ 2147483646 h 784"/>
              <a:gd name="T12" fmla="*/ 2147483646 w 699"/>
              <a:gd name="T13" fmla="*/ 2147483646 h 784"/>
              <a:gd name="T14" fmla="*/ 2147483646 w 699"/>
              <a:gd name="T15" fmla="*/ 2147483646 h 784"/>
              <a:gd name="T16" fmla="*/ 2147483646 w 699"/>
              <a:gd name="T17" fmla="*/ 2147483646 h 784"/>
              <a:gd name="T18" fmla="*/ 2147483646 w 699"/>
              <a:gd name="T19" fmla="*/ 2147483646 h 784"/>
              <a:gd name="T20" fmla="*/ 2147483646 w 699"/>
              <a:gd name="T21" fmla="*/ 2147483646 h 784"/>
              <a:gd name="T22" fmla="*/ 2147483646 w 699"/>
              <a:gd name="T23" fmla="*/ 2147483646 h 784"/>
              <a:gd name="T24" fmla="*/ 0 w 699"/>
              <a:gd name="T25" fmla="*/ 2147483646 h 784"/>
              <a:gd name="T26" fmla="*/ 2147483646 w 699"/>
              <a:gd name="T27" fmla="*/ 2147483646 h 784"/>
              <a:gd name="T28" fmla="*/ 2147483646 w 699"/>
              <a:gd name="T29" fmla="*/ 2147483646 h 784"/>
              <a:gd name="T30" fmla="*/ 2147483646 w 699"/>
              <a:gd name="T31" fmla="*/ 2147483646 h 784"/>
              <a:gd name="T32" fmla="*/ 2147483646 w 699"/>
              <a:gd name="T33" fmla="*/ 2147483646 h 784"/>
              <a:gd name="T34" fmla="*/ 2147483646 w 699"/>
              <a:gd name="T35" fmla="*/ 2147483646 h 784"/>
              <a:gd name="T36" fmla="*/ 2147483646 w 699"/>
              <a:gd name="T37" fmla="*/ 2147483646 h 784"/>
              <a:gd name="T38" fmla="*/ 2147483646 w 699"/>
              <a:gd name="T39" fmla="*/ 2147483646 h 784"/>
              <a:gd name="T40" fmla="*/ 2147483646 w 699"/>
              <a:gd name="T41" fmla="*/ 2147483646 h 784"/>
              <a:gd name="T42" fmla="*/ 2147483646 w 699"/>
              <a:gd name="T43" fmla="*/ 2147483646 h 784"/>
              <a:gd name="T44" fmla="*/ 2147483646 w 699"/>
              <a:gd name="T45" fmla="*/ 2147483646 h 784"/>
              <a:gd name="T46" fmla="*/ 2147483646 w 699"/>
              <a:gd name="T47" fmla="*/ 2147483646 h 78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99"/>
              <a:gd name="T73" fmla="*/ 0 h 784"/>
              <a:gd name="T74" fmla="*/ 699 w 699"/>
              <a:gd name="T75" fmla="*/ 784 h 78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99" h="784">
                <a:moveTo>
                  <a:pt x="199" y="0"/>
                </a:moveTo>
                <a:lnTo>
                  <a:pt x="251" y="15"/>
                </a:lnTo>
                <a:lnTo>
                  <a:pt x="303" y="80"/>
                </a:lnTo>
                <a:lnTo>
                  <a:pt x="345" y="240"/>
                </a:lnTo>
                <a:lnTo>
                  <a:pt x="365" y="390"/>
                </a:lnTo>
                <a:lnTo>
                  <a:pt x="405" y="561"/>
                </a:lnTo>
                <a:lnTo>
                  <a:pt x="475" y="639"/>
                </a:lnTo>
                <a:lnTo>
                  <a:pt x="634" y="724"/>
                </a:lnTo>
                <a:lnTo>
                  <a:pt x="657" y="745"/>
                </a:lnTo>
                <a:lnTo>
                  <a:pt x="662" y="744"/>
                </a:lnTo>
                <a:lnTo>
                  <a:pt x="675" y="769"/>
                </a:lnTo>
                <a:lnTo>
                  <a:pt x="699" y="784"/>
                </a:lnTo>
                <a:lnTo>
                  <a:pt x="0" y="772"/>
                </a:lnTo>
                <a:lnTo>
                  <a:pt x="23" y="676"/>
                </a:lnTo>
                <a:lnTo>
                  <a:pt x="36" y="621"/>
                </a:lnTo>
                <a:lnTo>
                  <a:pt x="52" y="553"/>
                </a:lnTo>
                <a:lnTo>
                  <a:pt x="52" y="466"/>
                </a:lnTo>
                <a:lnTo>
                  <a:pt x="68" y="399"/>
                </a:lnTo>
                <a:lnTo>
                  <a:pt x="68" y="353"/>
                </a:lnTo>
                <a:lnTo>
                  <a:pt x="91" y="259"/>
                </a:lnTo>
                <a:lnTo>
                  <a:pt x="91" y="142"/>
                </a:lnTo>
                <a:lnTo>
                  <a:pt x="107" y="75"/>
                </a:lnTo>
                <a:lnTo>
                  <a:pt x="130" y="31"/>
                </a:lnTo>
                <a:lnTo>
                  <a:pt x="156" y="2"/>
                </a:lnTo>
              </a:path>
            </a:pathLst>
          </a:custGeom>
          <a:blipFill dpi="0" rotWithShape="0">
            <a:blip r:embed="rId2">
              <a:extLst>
                <a:ext uri="{28A0092B-C50C-407E-A947-70E740481C1C}">
                  <a14:useLocalDpi xmlns:a14="http://schemas.microsoft.com/office/drawing/2010/main"/>
                </a:ext>
              </a:extLst>
            </a:blip>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it-IT"/>
          </a:p>
        </p:txBody>
      </p:sp>
      <p:sp>
        <p:nvSpPr>
          <p:cNvPr id="340997" name="Freeform 5" descr="Wide upward diagonal">
            <a:extLst>
              <a:ext uri="{FF2B5EF4-FFF2-40B4-BE49-F238E27FC236}">
                <a16:creationId xmlns:a16="http://schemas.microsoft.com/office/drawing/2014/main" id="{49B76468-67D4-4235-953C-9597180E28D8}"/>
              </a:ext>
            </a:extLst>
          </p:cNvPr>
          <p:cNvSpPr>
            <a:spLocks/>
          </p:cNvSpPr>
          <p:nvPr/>
        </p:nvSpPr>
        <p:spPr bwMode="auto">
          <a:xfrm>
            <a:off x="6777038" y="2389188"/>
            <a:ext cx="889000" cy="863600"/>
          </a:xfrm>
          <a:custGeom>
            <a:avLst/>
            <a:gdLst>
              <a:gd name="T0" fmla="*/ 2147483646 w 753"/>
              <a:gd name="T1" fmla="*/ 0 h 848"/>
              <a:gd name="T2" fmla="*/ 2147483646 w 753"/>
              <a:gd name="T3" fmla="*/ 2147483646 h 848"/>
              <a:gd name="T4" fmla="*/ 2147483646 w 753"/>
              <a:gd name="T5" fmla="*/ 2147483646 h 848"/>
              <a:gd name="T6" fmla="*/ 2147483646 w 753"/>
              <a:gd name="T7" fmla="*/ 2147483646 h 848"/>
              <a:gd name="T8" fmla="*/ 2147483646 w 753"/>
              <a:gd name="T9" fmla="*/ 2147483646 h 848"/>
              <a:gd name="T10" fmla="*/ 2147483646 w 753"/>
              <a:gd name="T11" fmla="*/ 2147483646 h 848"/>
              <a:gd name="T12" fmla="*/ 2147483646 w 753"/>
              <a:gd name="T13" fmla="*/ 2147483646 h 848"/>
              <a:gd name="T14" fmla="*/ 2147483646 w 753"/>
              <a:gd name="T15" fmla="*/ 2147483646 h 848"/>
              <a:gd name="T16" fmla="*/ 2147483646 w 753"/>
              <a:gd name="T17" fmla="*/ 2147483646 h 848"/>
              <a:gd name="T18" fmla="*/ 2147483646 w 753"/>
              <a:gd name="T19" fmla="*/ 2147483646 h 848"/>
              <a:gd name="T20" fmla="*/ 0 w 753"/>
              <a:gd name="T21" fmla="*/ 2147483646 h 848"/>
              <a:gd name="T22" fmla="*/ 2147483646 w 753"/>
              <a:gd name="T23" fmla="*/ 2147483646 h 848"/>
              <a:gd name="T24" fmla="*/ 2147483646 w 753"/>
              <a:gd name="T25" fmla="*/ 2147483646 h 848"/>
              <a:gd name="T26" fmla="*/ 2147483646 w 753"/>
              <a:gd name="T27" fmla="*/ 2147483646 h 848"/>
              <a:gd name="T28" fmla="*/ 2147483646 w 753"/>
              <a:gd name="T29" fmla="*/ 2147483646 h 848"/>
              <a:gd name="T30" fmla="*/ 2147483646 w 753"/>
              <a:gd name="T31" fmla="*/ 2147483646 h 848"/>
              <a:gd name="T32" fmla="*/ 2147483646 w 753"/>
              <a:gd name="T33" fmla="*/ 2147483646 h 848"/>
              <a:gd name="T34" fmla="*/ 2147483646 w 753"/>
              <a:gd name="T35" fmla="*/ 2147483646 h 848"/>
              <a:gd name="T36" fmla="*/ 2147483646 w 753"/>
              <a:gd name="T37" fmla="*/ 2147483646 h 848"/>
              <a:gd name="T38" fmla="*/ 2147483646 w 753"/>
              <a:gd name="T39" fmla="*/ 2147483646 h 848"/>
              <a:gd name="T40" fmla="*/ 2147483646 w 753"/>
              <a:gd name="T41" fmla="*/ 2147483646 h 848"/>
              <a:gd name="T42" fmla="*/ 2147483646 w 753"/>
              <a:gd name="T43" fmla="*/ 2147483646 h 8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53"/>
              <a:gd name="T67" fmla="*/ 0 h 848"/>
              <a:gd name="T68" fmla="*/ 753 w 753"/>
              <a:gd name="T69" fmla="*/ 848 h 84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53" h="848">
                <a:moveTo>
                  <a:pt x="244" y="0"/>
                </a:moveTo>
                <a:lnTo>
                  <a:pt x="308" y="16"/>
                </a:lnTo>
                <a:lnTo>
                  <a:pt x="372" y="88"/>
                </a:lnTo>
                <a:lnTo>
                  <a:pt x="424" y="264"/>
                </a:lnTo>
                <a:lnTo>
                  <a:pt x="448" y="428"/>
                </a:lnTo>
                <a:lnTo>
                  <a:pt x="498" y="616"/>
                </a:lnTo>
                <a:lnTo>
                  <a:pt x="584" y="702"/>
                </a:lnTo>
                <a:lnTo>
                  <a:pt x="666" y="784"/>
                </a:lnTo>
                <a:lnTo>
                  <a:pt x="720" y="815"/>
                </a:lnTo>
                <a:lnTo>
                  <a:pt x="753" y="848"/>
                </a:lnTo>
                <a:lnTo>
                  <a:pt x="0" y="848"/>
                </a:lnTo>
                <a:lnTo>
                  <a:pt x="28" y="743"/>
                </a:lnTo>
                <a:lnTo>
                  <a:pt x="44" y="682"/>
                </a:lnTo>
                <a:lnTo>
                  <a:pt x="64" y="607"/>
                </a:lnTo>
                <a:lnTo>
                  <a:pt x="64" y="512"/>
                </a:lnTo>
                <a:lnTo>
                  <a:pt x="84" y="438"/>
                </a:lnTo>
                <a:lnTo>
                  <a:pt x="84" y="388"/>
                </a:lnTo>
                <a:lnTo>
                  <a:pt x="112" y="285"/>
                </a:lnTo>
                <a:lnTo>
                  <a:pt x="112" y="156"/>
                </a:lnTo>
                <a:lnTo>
                  <a:pt x="132" y="82"/>
                </a:lnTo>
                <a:lnTo>
                  <a:pt x="160" y="34"/>
                </a:lnTo>
                <a:lnTo>
                  <a:pt x="192" y="2"/>
                </a:lnTo>
              </a:path>
            </a:pathLst>
          </a:custGeom>
          <a:blipFill dpi="0" rotWithShape="0">
            <a:blip r:embed="rId2">
              <a:extLst>
                <a:ext uri="{28A0092B-C50C-407E-A947-70E740481C1C}">
                  <a14:useLocalDpi xmlns:a14="http://schemas.microsoft.com/office/drawing/2010/main"/>
                </a:ext>
              </a:extLst>
            </a:blip>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it-IT"/>
          </a:p>
        </p:txBody>
      </p:sp>
      <p:graphicFrame>
        <p:nvGraphicFramePr>
          <p:cNvPr id="340998" name="Object 6">
            <a:extLst>
              <a:ext uri="{FF2B5EF4-FFF2-40B4-BE49-F238E27FC236}">
                <a16:creationId xmlns:a16="http://schemas.microsoft.com/office/drawing/2014/main" id="{050175AE-5177-495A-8AD3-5C91F5BAAD82}"/>
              </a:ext>
            </a:extLst>
          </p:cNvPr>
          <p:cNvGraphicFramePr>
            <a:graphicFrameLocks noChangeAspect="1"/>
          </p:cNvGraphicFramePr>
          <p:nvPr/>
        </p:nvGraphicFramePr>
        <p:xfrm>
          <a:off x="949325" y="1498600"/>
          <a:ext cx="727075" cy="722313"/>
        </p:xfrm>
        <a:graphic>
          <a:graphicData uri="http://schemas.openxmlformats.org/presentationml/2006/ole">
            <mc:AlternateContent xmlns:mc="http://schemas.openxmlformats.org/markup-compatibility/2006">
              <mc:Choice xmlns:v="urn:schemas-microsoft-com:vml" Requires="v">
                <p:oleObj name="CorelPhotoPaint.Image.7" r:id="rId3" imgW="599683" imgH="599683" progId="CorelPhotoPaint.Image.7">
                  <p:embed/>
                </p:oleObj>
              </mc:Choice>
              <mc:Fallback>
                <p:oleObj name="CorelPhotoPaint.Image.7" r:id="rId3" imgW="599683" imgH="599683" progId="CorelPhotoPaint.Image.7">
                  <p:embed/>
                  <p:pic>
                    <p:nvPicPr>
                      <p:cNvPr id="340998" name="Object 6">
                        <a:extLst>
                          <a:ext uri="{FF2B5EF4-FFF2-40B4-BE49-F238E27FC236}">
                            <a16:creationId xmlns:a16="http://schemas.microsoft.com/office/drawing/2014/main" id="{050175AE-5177-495A-8AD3-5C91F5BAAD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9325" y="1498600"/>
                        <a:ext cx="727075" cy="722313"/>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40999" name="Line 7">
            <a:extLst>
              <a:ext uri="{FF2B5EF4-FFF2-40B4-BE49-F238E27FC236}">
                <a16:creationId xmlns:a16="http://schemas.microsoft.com/office/drawing/2014/main" id="{059EDD69-E45C-46DD-849F-BA504AC2A732}"/>
              </a:ext>
            </a:extLst>
          </p:cNvPr>
          <p:cNvSpPr>
            <a:spLocks noChangeShapeType="1"/>
          </p:cNvSpPr>
          <p:nvPr/>
        </p:nvSpPr>
        <p:spPr bwMode="auto">
          <a:xfrm>
            <a:off x="481013" y="3808413"/>
            <a:ext cx="8026400" cy="0"/>
          </a:xfrm>
          <a:prstGeom prst="line">
            <a:avLst/>
          </a:prstGeom>
          <a:noFill/>
          <a:ln w="25400">
            <a:solidFill>
              <a:schemeClr val="bg1"/>
            </a:solidFill>
            <a:round/>
            <a:headEnd type="none" w="sm" len="sm"/>
            <a:tailEnd type="stealth" w="med" len="med"/>
          </a:ln>
          <a:extLst>
            <a:ext uri="{909E8E84-426E-40DD-AFC4-6F175D3DCCD1}">
              <a14:hiddenFill xmlns:a14="http://schemas.microsoft.com/office/drawing/2010/main">
                <a:noFill/>
              </a14:hiddenFill>
            </a:ext>
          </a:extLst>
        </p:spPr>
        <p:txBody>
          <a:bodyPr/>
          <a:lstStyle/>
          <a:p>
            <a:endParaRPr lang="it-IT"/>
          </a:p>
        </p:txBody>
      </p:sp>
      <p:sp>
        <p:nvSpPr>
          <p:cNvPr id="341000" name="Rectangle 8">
            <a:extLst>
              <a:ext uri="{FF2B5EF4-FFF2-40B4-BE49-F238E27FC236}">
                <a16:creationId xmlns:a16="http://schemas.microsoft.com/office/drawing/2014/main" id="{97AAA793-154D-4BB5-8DEA-417BFC8C66F0}"/>
              </a:ext>
            </a:extLst>
          </p:cNvPr>
          <p:cNvSpPr>
            <a:spLocks noChangeArrowheads="1"/>
          </p:cNvSpPr>
          <p:nvPr/>
        </p:nvSpPr>
        <p:spPr bwMode="auto">
          <a:xfrm>
            <a:off x="1370013" y="3629025"/>
            <a:ext cx="534987" cy="355600"/>
          </a:xfrm>
          <a:prstGeom prst="rect">
            <a:avLst/>
          </a:prstGeom>
          <a:solidFill>
            <a:srgbClr val="0099FF"/>
          </a:solidFill>
          <a:ln w="9525">
            <a:solidFill>
              <a:srgbClr val="FFFFFF"/>
            </a:solidFill>
            <a:miter lim="800000"/>
            <a:headEnd/>
            <a:tailEnd/>
          </a:ln>
        </p:spPr>
        <p:txBody>
          <a:bodyPr wrap="none" lIns="92075" tIns="46038" rIns="92075" bIns="4603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it-IT" sz="1800"/>
              <a:t>CT</a:t>
            </a:r>
            <a:endParaRPr lang="en-GB" altLang="it-IT" sz="1800">
              <a:solidFill>
                <a:srgbClr val="000000"/>
              </a:solidFill>
            </a:endParaRPr>
          </a:p>
        </p:txBody>
      </p:sp>
      <p:sp>
        <p:nvSpPr>
          <p:cNvPr id="341001" name="Rectangle 9">
            <a:extLst>
              <a:ext uri="{FF2B5EF4-FFF2-40B4-BE49-F238E27FC236}">
                <a16:creationId xmlns:a16="http://schemas.microsoft.com/office/drawing/2014/main" id="{4D5954C5-E9BC-4E4D-885E-2F58A9809AAA}"/>
              </a:ext>
            </a:extLst>
          </p:cNvPr>
          <p:cNvSpPr>
            <a:spLocks noChangeArrowheads="1"/>
          </p:cNvSpPr>
          <p:nvPr/>
        </p:nvSpPr>
        <p:spPr bwMode="auto">
          <a:xfrm>
            <a:off x="3271838" y="3629025"/>
            <a:ext cx="534987" cy="355600"/>
          </a:xfrm>
          <a:prstGeom prst="rect">
            <a:avLst/>
          </a:prstGeom>
          <a:solidFill>
            <a:srgbClr val="0099FF"/>
          </a:solidFill>
          <a:ln w="9525">
            <a:solidFill>
              <a:srgbClr val="FFFFFF"/>
            </a:solidFill>
            <a:miter lim="800000"/>
            <a:headEnd/>
            <a:tailEnd/>
          </a:ln>
        </p:spPr>
        <p:txBody>
          <a:bodyPr wrap="none" lIns="92075" tIns="46038" rIns="92075" bIns="4603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it-IT" sz="1800"/>
              <a:t>CT</a:t>
            </a:r>
            <a:endParaRPr lang="en-GB" altLang="it-IT" sz="1800">
              <a:solidFill>
                <a:srgbClr val="000000"/>
              </a:solidFill>
            </a:endParaRPr>
          </a:p>
        </p:txBody>
      </p:sp>
      <p:sp>
        <p:nvSpPr>
          <p:cNvPr id="341002" name="Rectangle 10">
            <a:extLst>
              <a:ext uri="{FF2B5EF4-FFF2-40B4-BE49-F238E27FC236}">
                <a16:creationId xmlns:a16="http://schemas.microsoft.com/office/drawing/2014/main" id="{F7D92E28-508E-404C-B7D2-C91AA111A28A}"/>
              </a:ext>
            </a:extLst>
          </p:cNvPr>
          <p:cNvSpPr>
            <a:spLocks noChangeArrowheads="1"/>
          </p:cNvSpPr>
          <p:nvPr/>
        </p:nvSpPr>
        <p:spPr bwMode="auto">
          <a:xfrm>
            <a:off x="5081588" y="3629025"/>
            <a:ext cx="534987" cy="355600"/>
          </a:xfrm>
          <a:prstGeom prst="rect">
            <a:avLst/>
          </a:prstGeom>
          <a:solidFill>
            <a:srgbClr val="0099FF"/>
          </a:solidFill>
          <a:ln w="9525">
            <a:solidFill>
              <a:srgbClr val="FFFFFF"/>
            </a:solidFill>
            <a:miter lim="800000"/>
            <a:headEnd/>
            <a:tailEnd/>
          </a:ln>
        </p:spPr>
        <p:txBody>
          <a:bodyPr wrap="none" lIns="92075" tIns="46038" rIns="92075" bIns="4603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it-IT" sz="1800"/>
              <a:t>CT</a:t>
            </a:r>
            <a:endParaRPr lang="en-GB" altLang="it-IT" sz="1800">
              <a:solidFill>
                <a:srgbClr val="000000"/>
              </a:solidFill>
            </a:endParaRPr>
          </a:p>
        </p:txBody>
      </p:sp>
      <p:sp>
        <p:nvSpPr>
          <p:cNvPr id="341003" name="Rectangle 11">
            <a:extLst>
              <a:ext uri="{FF2B5EF4-FFF2-40B4-BE49-F238E27FC236}">
                <a16:creationId xmlns:a16="http://schemas.microsoft.com/office/drawing/2014/main" id="{351AF61F-EA3F-4A43-8D33-8B06670048C2}"/>
              </a:ext>
            </a:extLst>
          </p:cNvPr>
          <p:cNvSpPr>
            <a:spLocks noChangeArrowheads="1"/>
          </p:cNvSpPr>
          <p:nvPr/>
        </p:nvSpPr>
        <p:spPr bwMode="auto">
          <a:xfrm>
            <a:off x="7107238" y="3629025"/>
            <a:ext cx="534987" cy="355600"/>
          </a:xfrm>
          <a:prstGeom prst="rect">
            <a:avLst/>
          </a:prstGeom>
          <a:solidFill>
            <a:srgbClr val="0099FF"/>
          </a:solidFill>
          <a:ln w="9525">
            <a:solidFill>
              <a:srgbClr val="FFFFFF"/>
            </a:solidFill>
            <a:miter lim="800000"/>
            <a:headEnd/>
            <a:tailEnd/>
          </a:ln>
        </p:spPr>
        <p:txBody>
          <a:bodyPr wrap="none" lIns="92075" tIns="46038" rIns="92075" bIns="4603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it-IT" sz="1800"/>
              <a:t>CT</a:t>
            </a:r>
            <a:endParaRPr lang="en-GB" altLang="it-IT" sz="1800">
              <a:solidFill>
                <a:srgbClr val="000000"/>
              </a:solidFill>
            </a:endParaRPr>
          </a:p>
        </p:txBody>
      </p:sp>
      <p:sp>
        <p:nvSpPr>
          <p:cNvPr id="341004" name="Freeform 12">
            <a:extLst>
              <a:ext uri="{FF2B5EF4-FFF2-40B4-BE49-F238E27FC236}">
                <a16:creationId xmlns:a16="http://schemas.microsoft.com/office/drawing/2014/main" id="{A629D21C-C42D-47B0-94F3-AA667E4DA501}"/>
              </a:ext>
            </a:extLst>
          </p:cNvPr>
          <p:cNvSpPr>
            <a:spLocks/>
          </p:cNvSpPr>
          <p:nvPr/>
        </p:nvSpPr>
        <p:spPr bwMode="auto">
          <a:xfrm>
            <a:off x="457200" y="2347913"/>
            <a:ext cx="2208213" cy="1069975"/>
          </a:xfrm>
          <a:custGeom>
            <a:avLst/>
            <a:gdLst>
              <a:gd name="T0" fmla="*/ 0 w 1391"/>
              <a:gd name="T1" fmla="*/ 2147483646 h 674"/>
              <a:gd name="T2" fmla="*/ 2147483646 w 1391"/>
              <a:gd name="T3" fmla="*/ 2147483646 h 674"/>
              <a:gd name="T4" fmla="*/ 2147483646 w 1391"/>
              <a:gd name="T5" fmla="*/ 2147483646 h 674"/>
              <a:gd name="T6" fmla="*/ 2147483646 w 1391"/>
              <a:gd name="T7" fmla="*/ 2147483646 h 674"/>
              <a:gd name="T8" fmla="*/ 2147483646 w 1391"/>
              <a:gd name="T9" fmla="*/ 2147483646 h 674"/>
              <a:gd name="T10" fmla="*/ 2147483646 w 1391"/>
              <a:gd name="T11" fmla="*/ 2147483646 h 674"/>
              <a:gd name="T12" fmla="*/ 2147483646 w 1391"/>
              <a:gd name="T13" fmla="*/ 2147483646 h 674"/>
              <a:gd name="T14" fmla="*/ 2147483646 w 1391"/>
              <a:gd name="T15" fmla="*/ 2147483646 h 674"/>
              <a:gd name="T16" fmla="*/ 2147483646 w 1391"/>
              <a:gd name="T17" fmla="*/ 2147483646 h 674"/>
              <a:gd name="T18" fmla="*/ 2147483646 w 1391"/>
              <a:gd name="T19" fmla="*/ 2147483646 h 674"/>
              <a:gd name="T20" fmla="*/ 2147483646 w 1391"/>
              <a:gd name="T21" fmla="*/ 2147483646 h 674"/>
              <a:gd name="T22" fmla="*/ 2147483646 w 1391"/>
              <a:gd name="T23" fmla="*/ 2147483646 h 674"/>
              <a:gd name="T24" fmla="*/ 2147483646 w 1391"/>
              <a:gd name="T25" fmla="*/ 2147483646 h 674"/>
              <a:gd name="T26" fmla="*/ 2147483646 w 1391"/>
              <a:gd name="T27" fmla="*/ 2147483646 h 674"/>
              <a:gd name="T28" fmla="*/ 2147483646 w 1391"/>
              <a:gd name="T29" fmla="*/ 2147483646 h 674"/>
              <a:gd name="T30" fmla="*/ 2147483646 w 1391"/>
              <a:gd name="T31" fmla="*/ 2147483646 h 674"/>
              <a:gd name="T32" fmla="*/ 2147483646 w 1391"/>
              <a:gd name="T33" fmla="*/ 2147483646 h 674"/>
              <a:gd name="T34" fmla="*/ 2147483646 w 1391"/>
              <a:gd name="T35" fmla="*/ 2147483646 h 674"/>
              <a:gd name="T36" fmla="*/ 2147483646 w 1391"/>
              <a:gd name="T37" fmla="*/ 2147483646 h 6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1"/>
              <a:gd name="T58" fmla="*/ 0 h 674"/>
              <a:gd name="T59" fmla="*/ 1391 w 1391"/>
              <a:gd name="T60" fmla="*/ 674 h 6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1" h="674">
                <a:moveTo>
                  <a:pt x="0" y="670"/>
                </a:moveTo>
                <a:cubicBezTo>
                  <a:pt x="43" y="669"/>
                  <a:pt x="210" y="666"/>
                  <a:pt x="260" y="664"/>
                </a:cubicBezTo>
                <a:cubicBezTo>
                  <a:pt x="310" y="662"/>
                  <a:pt x="285" y="666"/>
                  <a:pt x="302" y="657"/>
                </a:cubicBezTo>
                <a:cubicBezTo>
                  <a:pt x="318" y="648"/>
                  <a:pt x="342" y="637"/>
                  <a:pt x="359" y="609"/>
                </a:cubicBezTo>
                <a:cubicBezTo>
                  <a:pt x="375" y="581"/>
                  <a:pt x="389" y="537"/>
                  <a:pt x="400" y="491"/>
                </a:cubicBezTo>
                <a:cubicBezTo>
                  <a:pt x="411" y="445"/>
                  <a:pt x="415" y="382"/>
                  <a:pt x="423" y="333"/>
                </a:cubicBezTo>
                <a:cubicBezTo>
                  <a:pt x="430" y="284"/>
                  <a:pt x="438" y="244"/>
                  <a:pt x="445" y="196"/>
                </a:cubicBezTo>
                <a:cubicBezTo>
                  <a:pt x="453" y="149"/>
                  <a:pt x="449" y="78"/>
                  <a:pt x="468" y="45"/>
                </a:cubicBezTo>
                <a:cubicBezTo>
                  <a:pt x="488" y="13"/>
                  <a:pt x="533" y="0"/>
                  <a:pt x="563" y="1"/>
                </a:cubicBezTo>
                <a:cubicBezTo>
                  <a:pt x="592" y="2"/>
                  <a:pt x="625" y="23"/>
                  <a:pt x="646" y="53"/>
                </a:cubicBezTo>
                <a:cubicBezTo>
                  <a:pt x="667" y="83"/>
                  <a:pt x="679" y="133"/>
                  <a:pt x="691" y="182"/>
                </a:cubicBezTo>
                <a:cubicBezTo>
                  <a:pt x="704" y="230"/>
                  <a:pt x="705" y="300"/>
                  <a:pt x="722" y="344"/>
                </a:cubicBezTo>
                <a:cubicBezTo>
                  <a:pt x="738" y="387"/>
                  <a:pt x="761" y="413"/>
                  <a:pt x="790" y="443"/>
                </a:cubicBezTo>
                <a:cubicBezTo>
                  <a:pt x="818" y="473"/>
                  <a:pt x="857" y="506"/>
                  <a:pt x="892" y="524"/>
                </a:cubicBezTo>
                <a:cubicBezTo>
                  <a:pt x="926" y="542"/>
                  <a:pt x="969" y="537"/>
                  <a:pt x="998" y="550"/>
                </a:cubicBezTo>
                <a:cubicBezTo>
                  <a:pt x="1026" y="563"/>
                  <a:pt x="1032" y="591"/>
                  <a:pt x="1062" y="602"/>
                </a:cubicBezTo>
                <a:cubicBezTo>
                  <a:pt x="1092" y="612"/>
                  <a:pt x="1141" y="602"/>
                  <a:pt x="1179" y="613"/>
                </a:cubicBezTo>
                <a:cubicBezTo>
                  <a:pt x="1218" y="623"/>
                  <a:pt x="1257" y="654"/>
                  <a:pt x="1293" y="664"/>
                </a:cubicBezTo>
                <a:cubicBezTo>
                  <a:pt x="1328" y="674"/>
                  <a:pt x="1375" y="670"/>
                  <a:pt x="1391" y="672"/>
                </a:cubicBezTo>
              </a:path>
            </a:pathLst>
          </a:custGeom>
          <a:noFill/>
          <a:ln w="28575" cmpd="sng">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341005" name="Freeform 13">
            <a:extLst>
              <a:ext uri="{FF2B5EF4-FFF2-40B4-BE49-F238E27FC236}">
                <a16:creationId xmlns:a16="http://schemas.microsoft.com/office/drawing/2014/main" id="{5C945BD7-3BFA-40FA-8951-26F37D510EDA}"/>
              </a:ext>
            </a:extLst>
          </p:cNvPr>
          <p:cNvSpPr>
            <a:spLocks/>
          </p:cNvSpPr>
          <p:nvPr/>
        </p:nvSpPr>
        <p:spPr bwMode="auto">
          <a:xfrm>
            <a:off x="2636838" y="2589213"/>
            <a:ext cx="1974850" cy="846137"/>
          </a:xfrm>
          <a:custGeom>
            <a:avLst/>
            <a:gdLst>
              <a:gd name="T0" fmla="*/ 0 w 1244"/>
              <a:gd name="T1" fmla="*/ 2147483646 h 674"/>
              <a:gd name="T2" fmla="*/ 2147483646 w 1244"/>
              <a:gd name="T3" fmla="*/ 2147483646 h 674"/>
              <a:gd name="T4" fmla="*/ 2147483646 w 1244"/>
              <a:gd name="T5" fmla="*/ 2147483646 h 674"/>
              <a:gd name="T6" fmla="*/ 2147483646 w 1244"/>
              <a:gd name="T7" fmla="*/ 2147483646 h 674"/>
              <a:gd name="T8" fmla="*/ 2147483646 w 1244"/>
              <a:gd name="T9" fmla="*/ 2147483646 h 674"/>
              <a:gd name="T10" fmla="*/ 2147483646 w 1244"/>
              <a:gd name="T11" fmla="*/ 2147483646 h 674"/>
              <a:gd name="T12" fmla="*/ 2147483646 w 1244"/>
              <a:gd name="T13" fmla="*/ 2147483646 h 674"/>
              <a:gd name="T14" fmla="*/ 2147483646 w 1244"/>
              <a:gd name="T15" fmla="*/ 2147483646 h 674"/>
              <a:gd name="T16" fmla="*/ 2147483646 w 1244"/>
              <a:gd name="T17" fmla="*/ 2147483646 h 674"/>
              <a:gd name="T18" fmla="*/ 2147483646 w 1244"/>
              <a:gd name="T19" fmla="*/ 2147483646 h 674"/>
              <a:gd name="T20" fmla="*/ 2147483646 w 1244"/>
              <a:gd name="T21" fmla="*/ 2147483646 h 674"/>
              <a:gd name="T22" fmla="*/ 2147483646 w 1244"/>
              <a:gd name="T23" fmla="*/ 2147483646 h 674"/>
              <a:gd name="T24" fmla="*/ 2147483646 w 1244"/>
              <a:gd name="T25" fmla="*/ 2147483646 h 674"/>
              <a:gd name="T26" fmla="*/ 2147483646 w 1244"/>
              <a:gd name="T27" fmla="*/ 2147483646 h 674"/>
              <a:gd name="T28" fmla="*/ 2147483646 w 1244"/>
              <a:gd name="T29" fmla="*/ 2147483646 h 674"/>
              <a:gd name="T30" fmla="*/ 2147483646 w 1244"/>
              <a:gd name="T31" fmla="*/ 2147483646 h 674"/>
              <a:gd name="T32" fmla="*/ 2147483646 w 1244"/>
              <a:gd name="T33" fmla="*/ 2147483646 h 674"/>
              <a:gd name="T34" fmla="*/ 2147483646 w 1244"/>
              <a:gd name="T35" fmla="*/ 2147483646 h 674"/>
              <a:gd name="T36" fmla="*/ 2147483646 w 1244"/>
              <a:gd name="T37" fmla="*/ 2147483646 h 6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44"/>
              <a:gd name="T58" fmla="*/ 0 h 674"/>
              <a:gd name="T59" fmla="*/ 1244 w 1244"/>
              <a:gd name="T60" fmla="*/ 674 h 6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44" h="674">
                <a:moveTo>
                  <a:pt x="0" y="666"/>
                </a:moveTo>
                <a:cubicBezTo>
                  <a:pt x="11" y="666"/>
                  <a:pt x="50" y="665"/>
                  <a:pt x="69" y="664"/>
                </a:cubicBezTo>
                <a:cubicBezTo>
                  <a:pt x="88" y="663"/>
                  <a:pt x="95" y="666"/>
                  <a:pt x="112" y="657"/>
                </a:cubicBezTo>
                <a:cubicBezTo>
                  <a:pt x="129" y="648"/>
                  <a:pt x="154" y="637"/>
                  <a:pt x="171" y="609"/>
                </a:cubicBezTo>
                <a:cubicBezTo>
                  <a:pt x="188" y="581"/>
                  <a:pt x="203" y="537"/>
                  <a:pt x="214" y="491"/>
                </a:cubicBezTo>
                <a:cubicBezTo>
                  <a:pt x="226" y="445"/>
                  <a:pt x="230" y="382"/>
                  <a:pt x="238" y="333"/>
                </a:cubicBezTo>
                <a:cubicBezTo>
                  <a:pt x="246" y="284"/>
                  <a:pt x="254" y="244"/>
                  <a:pt x="262" y="196"/>
                </a:cubicBezTo>
                <a:cubicBezTo>
                  <a:pt x="269" y="149"/>
                  <a:pt x="265" y="78"/>
                  <a:pt x="285" y="45"/>
                </a:cubicBezTo>
                <a:cubicBezTo>
                  <a:pt x="306" y="13"/>
                  <a:pt x="353" y="0"/>
                  <a:pt x="383" y="1"/>
                </a:cubicBezTo>
                <a:cubicBezTo>
                  <a:pt x="414" y="2"/>
                  <a:pt x="448" y="23"/>
                  <a:pt x="470" y="53"/>
                </a:cubicBezTo>
                <a:cubicBezTo>
                  <a:pt x="492" y="83"/>
                  <a:pt x="504" y="133"/>
                  <a:pt x="517" y="182"/>
                </a:cubicBezTo>
                <a:cubicBezTo>
                  <a:pt x="530" y="230"/>
                  <a:pt x="531" y="300"/>
                  <a:pt x="548" y="344"/>
                </a:cubicBezTo>
                <a:cubicBezTo>
                  <a:pt x="566" y="387"/>
                  <a:pt x="590" y="413"/>
                  <a:pt x="619" y="443"/>
                </a:cubicBezTo>
                <a:cubicBezTo>
                  <a:pt x="649" y="473"/>
                  <a:pt x="689" y="506"/>
                  <a:pt x="725" y="524"/>
                </a:cubicBezTo>
                <a:cubicBezTo>
                  <a:pt x="761" y="542"/>
                  <a:pt x="806" y="537"/>
                  <a:pt x="835" y="550"/>
                </a:cubicBezTo>
                <a:cubicBezTo>
                  <a:pt x="865" y="563"/>
                  <a:pt x="871" y="591"/>
                  <a:pt x="902" y="602"/>
                </a:cubicBezTo>
                <a:cubicBezTo>
                  <a:pt x="934" y="612"/>
                  <a:pt x="984" y="602"/>
                  <a:pt x="1024" y="613"/>
                </a:cubicBezTo>
                <a:cubicBezTo>
                  <a:pt x="1064" y="623"/>
                  <a:pt x="1105" y="654"/>
                  <a:pt x="1142" y="664"/>
                </a:cubicBezTo>
                <a:cubicBezTo>
                  <a:pt x="1179" y="674"/>
                  <a:pt x="1227" y="670"/>
                  <a:pt x="1244" y="672"/>
                </a:cubicBezTo>
              </a:path>
            </a:pathLst>
          </a:custGeom>
          <a:noFill/>
          <a:ln w="28575" cmpd="sng">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341006" name="Freeform 14">
            <a:extLst>
              <a:ext uri="{FF2B5EF4-FFF2-40B4-BE49-F238E27FC236}">
                <a16:creationId xmlns:a16="http://schemas.microsoft.com/office/drawing/2014/main" id="{4B9891DA-61A5-4061-9484-0682B92339D9}"/>
              </a:ext>
            </a:extLst>
          </p:cNvPr>
          <p:cNvSpPr>
            <a:spLocks/>
          </p:cNvSpPr>
          <p:nvPr/>
        </p:nvSpPr>
        <p:spPr bwMode="auto">
          <a:xfrm>
            <a:off x="4498975" y="1974850"/>
            <a:ext cx="2017713" cy="1470025"/>
          </a:xfrm>
          <a:custGeom>
            <a:avLst/>
            <a:gdLst>
              <a:gd name="T0" fmla="*/ 0 w 1271"/>
              <a:gd name="T1" fmla="*/ 2147483646 h 677"/>
              <a:gd name="T2" fmla="*/ 2147483646 w 1271"/>
              <a:gd name="T3" fmla="*/ 2147483646 h 677"/>
              <a:gd name="T4" fmla="*/ 2147483646 w 1271"/>
              <a:gd name="T5" fmla="*/ 2147483646 h 677"/>
              <a:gd name="T6" fmla="*/ 2147483646 w 1271"/>
              <a:gd name="T7" fmla="*/ 2147483646 h 677"/>
              <a:gd name="T8" fmla="*/ 2147483646 w 1271"/>
              <a:gd name="T9" fmla="*/ 2147483646 h 677"/>
              <a:gd name="T10" fmla="*/ 2147483646 w 1271"/>
              <a:gd name="T11" fmla="*/ 2147483646 h 677"/>
              <a:gd name="T12" fmla="*/ 2147483646 w 1271"/>
              <a:gd name="T13" fmla="*/ 2147483646 h 677"/>
              <a:gd name="T14" fmla="*/ 2147483646 w 1271"/>
              <a:gd name="T15" fmla="*/ 2147483646 h 677"/>
              <a:gd name="T16" fmla="*/ 2147483646 w 1271"/>
              <a:gd name="T17" fmla="*/ 2147483646 h 677"/>
              <a:gd name="T18" fmla="*/ 2147483646 w 1271"/>
              <a:gd name="T19" fmla="*/ 2147483646 h 677"/>
              <a:gd name="T20" fmla="*/ 2147483646 w 1271"/>
              <a:gd name="T21" fmla="*/ 2147483646 h 677"/>
              <a:gd name="T22" fmla="*/ 2147483646 w 1271"/>
              <a:gd name="T23" fmla="*/ 2147483646 h 677"/>
              <a:gd name="T24" fmla="*/ 2147483646 w 1271"/>
              <a:gd name="T25" fmla="*/ 2147483646 h 677"/>
              <a:gd name="T26" fmla="*/ 2147483646 w 1271"/>
              <a:gd name="T27" fmla="*/ 2147483646 h 677"/>
              <a:gd name="T28" fmla="*/ 2147483646 w 1271"/>
              <a:gd name="T29" fmla="*/ 2147483646 h 677"/>
              <a:gd name="T30" fmla="*/ 2147483646 w 1271"/>
              <a:gd name="T31" fmla="*/ 2147483646 h 677"/>
              <a:gd name="T32" fmla="*/ 2147483646 w 1271"/>
              <a:gd name="T33" fmla="*/ 2147483646 h 677"/>
              <a:gd name="T34" fmla="*/ 2147483646 w 1271"/>
              <a:gd name="T35" fmla="*/ 2147483646 h 677"/>
              <a:gd name="T36" fmla="*/ 2147483646 w 1271"/>
              <a:gd name="T37" fmla="*/ 2147483646 h 67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71"/>
              <a:gd name="T58" fmla="*/ 0 h 677"/>
              <a:gd name="T59" fmla="*/ 1271 w 1271"/>
              <a:gd name="T60" fmla="*/ 677 h 67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71" h="677">
                <a:moveTo>
                  <a:pt x="0" y="666"/>
                </a:moveTo>
                <a:cubicBezTo>
                  <a:pt x="9" y="668"/>
                  <a:pt x="39" y="677"/>
                  <a:pt x="56" y="676"/>
                </a:cubicBezTo>
                <a:cubicBezTo>
                  <a:pt x="73" y="675"/>
                  <a:pt x="85" y="668"/>
                  <a:pt x="103" y="657"/>
                </a:cubicBezTo>
                <a:cubicBezTo>
                  <a:pt x="121" y="646"/>
                  <a:pt x="147" y="637"/>
                  <a:pt x="164" y="609"/>
                </a:cubicBezTo>
                <a:cubicBezTo>
                  <a:pt x="182" y="581"/>
                  <a:pt x="197" y="537"/>
                  <a:pt x="209" y="491"/>
                </a:cubicBezTo>
                <a:cubicBezTo>
                  <a:pt x="220" y="445"/>
                  <a:pt x="225" y="382"/>
                  <a:pt x="233" y="333"/>
                </a:cubicBezTo>
                <a:cubicBezTo>
                  <a:pt x="241" y="284"/>
                  <a:pt x="249" y="244"/>
                  <a:pt x="257" y="196"/>
                </a:cubicBezTo>
                <a:cubicBezTo>
                  <a:pt x="265" y="149"/>
                  <a:pt x="261" y="78"/>
                  <a:pt x="282" y="45"/>
                </a:cubicBezTo>
                <a:cubicBezTo>
                  <a:pt x="303" y="13"/>
                  <a:pt x="351" y="0"/>
                  <a:pt x="383" y="1"/>
                </a:cubicBezTo>
                <a:cubicBezTo>
                  <a:pt x="415" y="2"/>
                  <a:pt x="449" y="23"/>
                  <a:pt x="472" y="53"/>
                </a:cubicBezTo>
                <a:cubicBezTo>
                  <a:pt x="495" y="83"/>
                  <a:pt x="507" y="133"/>
                  <a:pt x="521" y="182"/>
                </a:cubicBezTo>
                <a:cubicBezTo>
                  <a:pt x="534" y="230"/>
                  <a:pt x="536" y="300"/>
                  <a:pt x="553" y="344"/>
                </a:cubicBezTo>
                <a:cubicBezTo>
                  <a:pt x="571" y="387"/>
                  <a:pt x="596" y="413"/>
                  <a:pt x="626" y="443"/>
                </a:cubicBezTo>
                <a:cubicBezTo>
                  <a:pt x="657" y="473"/>
                  <a:pt x="699" y="506"/>
                  <a:pt x="736" y="524"/>
                </a:cubicBezTo>
                <a:cubicBezTo>
                  <a:pt x="773" y="542"/>
                  <a:pt x="819" y="537"/>
                  <a:pt x="849" y="550"/>
                </a:cubicBezTo>
                <a:cubicBezTo>
                  <a:pt x="880" y="563"/>
                  <a:pt x="886" y="591"/>
                  <a:pt x="918" y="602"/>
                </a:cubicBezTo>
                <a:cubicBezTo>
                  <a:pt x="951" y="612"/>
                  <a:pt x="1003" y="602"/>
                  <a:pt x="1044" y="613"/>
                </a:cubicBezTo>
                <a:cubicBezTo>
                  <a:pt x="1085" y="623"/>
                  <a:pt x="1128" y="654"/>
                  <a:pt x="1166" y="664"/>
                </a:cubicBezTo>
                <a:cubicBezTo>
                  <a:pt x="1203" y="674"/>
                  <a:pt x="1253" y="670"/>
                  <a:pt x="1271" y="672"/>
                </a:cubicBezTo>
              </a:path>
            </a:pathLst>
          </a:custGeom>
          <a:noFill/>
          <a:ln w="28575" cmpd="sng">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341007" name="Freeform 15">
            <a:extLst>
              <a:ext uri="{FF2B5EF4-FFF2-40B4-BE49-F238E27FC236}">
                <a16:creationId xmlns:a16="http://schemas.microsoft.com/office/drawing/2014/main" id="{F2A71FDB-3B19-4366-BBE2-0FDE65733812}"/>
              </a:ext>
            </a:extLst>
          </p:cNvPr>
          <p:cNvSpPr>
            <a:spLocks/>
          </p:cNvSpPr>
          <p:nvPr/>
        </p:nvSpPr>
        <p:spPr bwMode="auto">
          <a:xfrm>
            <a:off x="6470650" y="2376488"/>
            <a:ext cx="2008188" cy="1069975"/>
          </a:xfrm>
          <a:custGeom>
            <a:avLst/>
            <a:gdLst>
              <a:gd name="T0" fmla="*/ 0 w 1265"/>
              <a:gd name="T1" fmla="*/ 2147483646 h 674"/>
              <a:gd name="T2" fmla="*/ 2147483646 w 1265"/>
              <a:gd name="T3" fmla="*/ 2147483646 h 674"/>
              <a:gd name="T4" fmla="*/ 2147483646 w 1265"/>
              <a:gd name="T5" fmla="*/ 2147483646 h 674"/>
              <a:gd name="T6" fmla="*/ 2147483646 w 1265"/>
              <a:gd name="T7" fmla="*/ 2147483646 h 674"/>
              <a:gd name="T8" fmla="*/ 2147483646 w 1265"/>
              <a:gd name="T9" fmla="*/ 2147483646 h 674"/>
              <a:gd name="T10" fmla="*/ 2147483646 w 1265"/>
              <a:gd name="T11" fmla="*/ 2147483646 h 674"/>
              <a:gd name="T12" fmla="*/ 2147483646 w 1265"/>
              <a:gd name="T13" fmla="*/ 2147483646 h 674"/>
              <a:gd name="T14" fmla="*/ 2147483646 w 1265"/>
              <a:gd name="T15" fmla="*/ 2147483646 h 674"/>
              <a:gd name="T16" fmla="*/ 2147483646 w 1265"/>
              <a:gd name="T17" fmla="*/ 2147483646 h 674"/>
              <a:gd name="T18" fmla="*/ 2147483646 w 1265"/>
              <a:gd name="T19" fmla="*/ 2147483646 h 674"/>
              <a:gd name="T20" fmla="*/ 2147483646 w 1265"/>
              <a:gd name="T21" fmla="*/ 2147483646 h 674"/>
              <a:gd name="T22" fmla="*/ 2147483646 w 1265"/>
              <a:gd name="T23" fmla="*/ 2147483646 h 674"/>
              <a:gd name="T24" fmla="*/ 2147483646 w 1265"/>
              <a:gd name="T25" fmla="*/ 2147483646 h 674"/>
              <a:gd name="T26" fmla="*/ 2147483646 w 1265"/>
              <a:gd name="T27" fmla="*/ 2147483646 h 674"/>
              <a:gd name="T28" fmla="*/ 2147483646 w 1265"/>
              <a:gd name="T29" fmla="*/ 2147483646 h 674"/>
              <a:gd name="T30" fmla="*/ 2147483646 w 1265"/>
              <a:gd name="T31" fmla="*/ 2147483646 h 674"/>
              <a:gd name="T32" fmla="*/ 2147483646 w 1265"/>
              <a:gd name="T33" fmla="*/ 2147483646 h 674"/>
              <a:gd name="T34" fmla="*/ 2147483646 w 1265"/>
              <a:gd name="T35" fmla="*/ 2147483646 h 674"/>
              <a:gd name="T36" fmla="*/ 2147483646 w 1265"/>
              <a:gd name="T37" fmla="*/ 2147483646 h 6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65"/>
              <a:gd name="T58" fmla="*/ 0 h 674"/>
              <a:gd name="T59" fmla="*/ 1265 w 1265"/>
              <a:gd name="T60" fmla="*/ 674 h 6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65" h="674">
                <a:moveTo>
                  <a:pt x="0" y="671"/>
                </a:moveTo>
                <a:cubicBezTo>
                  <a:pt x="8" y="670"/>
                  <a:pt x="38" y="666"/>
                  <a:pt x="54" y="664"/>
                </a:cubicBezTo>
                <a:cubicBezTo>
                  <a:pt x="70" y="662"/>
                  <a:pt x="81" y="666"/>
                  <a:pt x="98" y="657"/>
                </a:cubicBezTo>
                <a:cubicBezTo>
                  <a:pt x="116" y="648"/>
                  <a:pt x="141" y="637"/>
                  <a:pt x="159" y="609"/>
                </a:cubicBezTo>
                <a:cubicBezTo>
                  <a:pt x="177" y="581"/>
                  <a:pt x="192" y="537"/>
                  <a:pt x="204" y="491"/>
                </a:cubicBezTo>
                <a:cubicBezTo>
                  <a:pt x="215" y="445"/>
                  <a:pt x="220" y="382"/>
                  <a:pt x="228" y="333"/>
                </a:cubicBezTo>
                <a:cubicBezTo>
                  <a:pt x="236" y="284"/>
                  <a:pt x="244" y="244"/>
                  <a:pt x="252" y="196"/>
                </a:cubicBezTo>
                <a:cubicBezTo>
                  <a:pt x="260" y="149"/>
                  <a:pt x="256" y="78"/>
                  <a:pt x="276" y="45"/>
                </a:cubicBezTo>
                <a:cubicBezTo>
                  <a:pt x="297" y="13"/>
                  <a:pt x="346" y="0"/>
                  <a:pt x="378" y="1"/>
                </a:cubicBezTo>
                <a:cubicBezTo>
                  <a:pt x="410" y="2"/>
                  <a:pt x="444" y="23"/>
                  <a:pt x="467" y="53"/>
                </a:cubicBezTo>
                <a:cubicBezTo>
                  <a:pt x="490" y="83"/>
                  <a:pt x="502" y="133"/>
                  <a:pt x="516" y="182"/>
                </a:cubicBezTo>
                <a:cubicBezTo>
                  <a:pt x="529" y="230"/>
                  <a:pt x="530" y="300"/>
                  <a:pt x="548" y="344"/>
                </a:cubicBezTo>
                <a:cubicBezTo>
                  <a:pt x="565" y="387"/>
                  <a:pt x="590" y="413"/>
                  <a:pt x="621" y="443"/>
                </a:cubicBezTo>
                <a:cubicBezTo>
                  <a:pt x="651" y="473"/>
                  <a:pt x="693" y="506"/>
                  <a:pt x="730" y="524"/>
                </a:cubicBezTo>
                <a:cubicBezTo>
                  <a:pt x="767" y="542"/>
                  <a:pt x="813" y="537"/>
                  <a:pt x="844" y="550"/>
                </a:cubicBezTo>
                <a:cubicBezTo>
                  <a:pt x="874" y="563"/>
                  <a:pt x="880" y="591"/>
                  <a:pt x="913" y="602"/>
                </a:cubicBezTo>
                <a:cubicBezTo>
                  <a:pt x="945" y="612"/>
                  <a:pt x="997" y="602"/>
                  <a:pt x="1038" y="613"/>
                </a:cubicBezTo>
                <a:cubicBezTo>
                  <a:pt x="1079" y="623"/>
                  <a:pt x="1122" y="654"/>
                  <a:pt x="1160" y="664"/>
                </a:cubicBezTo>
                <a:cubicBezTo>
                  <a:pt x="1197" y="674"/>
                  <a:pt x="1247" y="670"/>
                  <a:pt x="1265" y="672"/>
                </a:cubicBezTo>
              </a:path>
            </a:pathLst>
          </a:custGeom>
          <a:noFill/>
          <a:ln w="28575" cmpd="sng">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pic>
        <p:nvPicPr>
          <p:cNvPr id="341008" name="Picture 16">
            <a:extLst>
              <a:ext uri="{FF2B5EF4-FFF2-40B4-BE49-F238E27FC236}">
                <a16:creationId xmlns:a16="http://schemas.microsoft.com/office/drawing/2014/main" id="{608177FC-1A38-4A2B-92AC-4730D6D4564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108200" y="2466975"/>
            <a:ext cx="719138" cy="719138"/>
          </a:xfrm>
          <a:prstGeom prst="rect">
            <a:avLst/>
          </a:prstGeom>
          <a:noFill/>
          <a:ln w="12700">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grpSp>
        <p:nvGrpSpPr>
          <p:cNvPr id="341009" name="Group 17">
            <a:extLst>
              <a:ext uri="{FF2B5EF4-FFF2-40B4-BE49-F238E27FC236}">
                <a16:creationId xmlns:a16="http://schemas.microsoft.com/office/drawing/2014/main" id="{48580442-CB70-4174-89E4-26156BEA601A}"/>
              </a:ext>
            </a:extLst>
          </p:cNvPr>
          <p:cNvGrpSpPr>
            <a:grpSpLocks/>
          </p:cNvGrpSpPr>
          <p:nvPr/>
        </p:nvGrpSpPr>
        <p:grpSpPr bwMode="auto">
          <a:xfrm>
            <a:off x="798513" y="3517900"/>
            <a:ext cx="574675" cy="574675"/>
            <a:chOff x="349" y="2115"/>
            <a:chExt cx="362" cy="362"/>
          </a:xfrm>
        </p:grpSpPr>
        <p:sp>
          <p:nvSpPr>
            <p:cNvPr id="341029" name="AutoShape 18">
              <a:extLst>
                <a:ext uri="{FF2B5EF4-FFF2-40B4-BE49-F238E27FC236}">
                  <a16:creationId xmlns:a16="http://schemas.microsoft.com/office/drawing/2014/main" id="{A2289F32-A307-42D9-A79D-2AA3D12FE370}"/>
                </a:ext>
              </a:extLst>
            </p:cNvPr>
            <p:cNvSpPr>
              <a:spLocks noChangeArrowheads="1"/>
            </p:cNvSpPr>
            <p:nvPr/>
          </p:nvSpPr>
          <p:spPr bwMode="auto">
            <a:xfrm rot="5400000">
              <a:off x="350" y="2115"/>
              <a:ext cx="362" cy="361"/>
            </a:xfrm>
            <a:prstGeom prst="flowChartMerge">
              <a:avLst/>
            </a:prstGeom>
            <a:gradFill rotWithShape="0">
              <a:gsLst>
                <a:gs pos="0">
                  <a:srgbClr val="FF8787"/>
                </a:gs>
                <a:gs pos="100000">
                  <a:srgbClr val="FB1B1B"/>
                </a:gs>
              </a:gsLst>
              <a:lin ang="0" scaled="1"/>
            </a:gradFill>
            <a:ln w="12700">
              <a:solidFill>
                <a:srgbClr val="FFFFFF"/>
              </a:solidFill>
              <a:miter lim="800000"/>
              <a:headEnd type="none" w="sm" len="sm"/>
              <a:tailEnd type="none" w="sm" len="sm"/>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341030" name="AutoShape 19">
              <a:extLst>
                <a:ext uri="{FF2B5EF4-FFF2-40B4-BE49-F238E27FC236}">
                  <a16:creationId xmlns:a16="http://schemas.microsoft.com/office/drawing/2014/main" id="{CBAAA7C8-D5F8-4BAA-B343-38087DB20442}"/>
                </a:ext>
              </a:extLst>
            </p:cNvPr>
            <p:cNvSpPr>
              <a:spLocks noChangeAspect="1" noChangeArrowheads="1"/>
            </p:cNvSpPr>
            <p:nvPr/>
          </p:nvSpPr>
          <p:spPr bwMode="auto">
            <a:xfrm rot="5400000">
              <a:off x="349" y="2224"/>
              <a:ext cx="145" cy="145"/>
            </a:xfrm>
            <a:prstGeom prst="flowChartMerge">
              <a:avLst/>
            </a:prstGeom>
            <a:solidFill>
              <a:srgbClr val="00CC66"/>
            </a:solidFill>
            <a:ln w="12700">
              <a:solidFill>
                <a:srgbClr val="FFFFFF"/>
              </a:solidFill>
              <a:miter lim="800000"/>
              <a:headEnd type="none" w="sm" len="sm"/>
              <a:tailEnd type="none" w="sm" len="sm"/>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grpSp>
      <p:grpSp>
        <p:nvGrpSpPr>
          <p:cNvPr id="341010" name="Group 20">
            <a:extLst>
              <a:ext uri="{FF2B5EF4-FFF2-40B4-BE49-F238E27FC236}">
                <a16:creationId xmlns:a16="http://schemas.microsoft.com/office/drawing/2014/main" id="{F87384C3-D420-4EE9-9309-56E7F35748E6}"/>
              </a:ext>
            </a:extLst>
          </p:cNvPr>
          <p:cNvGrpSpPr>
            <a:grpSpLocks/>
          </p:cNvGrpSpPr>
          <p:nvPr/>
        </p:nvGrpSpPr>
        <p:grpSpPr bwMode="auto">
          <a:xfrm>
            <a:off x="2703513" y="3521075"/>
            <a:ext cx="574675" cy="574675"/>
            <a:chOff x="349" y="2115"/>
            <a:chExt cx="362" cy="362"/>
          </a:xfrm>
        </p:grpSpPr>
        <p:sp>
          <p:nvSpPr>
            <p:cNvPr id="341027" name="AutoShape 21">
              <a:extLst>
                <a:ext uri="{FF2B5EF4-FFF2-40B4-BE49-F238E27FC236}">
                  <a16:creationId xmlns:a16="http://schemas.microsoft.com/office/drawing/2014/main" id="{CCA6638B-CB4E-427F-9006-4DFD1AF17972}"/>
                </a:ext>
              </a:extLst>
            </p:cNvPr>
            <p:cNvSpPr>
              <a:spLocks noChangeArrowheads="1"/>
            </p:cNvSpPr>
            <p:nvPr/>
          </p:nvSpPr>
          <p:spPr bwMode="auto">
            <a:xfrm rot="5400000">
              <a:off x="350" y="2115"/>
              <a:ext cx="362" cy="361"/>
            </a:xfrm>
            <a:prstGeom prst="flowChartMerge">
              <a:avLst/>
            </a:prstGeom>
            <a:gradFill rotWithShape="0">
              <a:gsLst>
                <a:gs pos="0">
                  <a:srgbClr val="FF8787"/>
                </a:gs>
                <a:gs pos="100000">
                  <a:srgbClr val="FB1B1B"/>
                </a:gs>
              </a:gsLst>
              <a:lin ang="0" scaled="1"/>
            </a:gradFill>
            <a:ln w="12700">
              <a:solidFill>
                <a:srgbClr val="FFFFFF"/>
              </a:solidFill>
              <a:miter lim="800000"/>
              <a:headEnd type="none" w="sm" len="sm"/>
              <a:tailEnd type="none" w="sm" len="sm"/>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341028" name="AutoShape 22">
              <a:extLst>
                <a:ext uri="{FF2B5EF4-FFF2-40B4-BE49-F238E27FC236}">
                  <a16:creationId xmlns:a16="http://schemas.microsoft.com/office/drawing/2014/main" id="{415C8D7F-4122-43CE-9303-E74C8C4CDA21}"/>
                </a:ext>
              </a:extLst>
            </p:cNvPr>
            <p:cNvSpPr>
              <a:spLocks noChangeAspect="1" noChangeArrowheads="1"/>
            </p:cNvSpPr>
            <p:nvPr/>
          </p:nvSpPr>
          <p:spPr bwMode="auto">
            <a:xfrm rot="5400000">
              <a:off x="349" y="2224"/>
              <a:ext cx="145" cy="145"/>
            </a:xfrm>
            <a:prstGeom prst="flowChartMerge">
              <a:avLst/>
            </a:prstGeom>
            <a:solidFill>
              <a:srgbClr val="00CC66"/>
            </a:solidFill>
            <a:ln w="12700">
              <a:solidFill>
                <a:srgbClr val="FFFFFF"/>
              </a:solidFill>
              <a:miter lim="800000"/>
              <a:headEnd type="none" w="sm" len="sm"/>
              <a:tailEnd type="none" w="sm" len="sm"/>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grpSp>
      <p:grpSp>
        <p:nvGrpSpPr>
          <p:cNvPr id="341011" name="Group 23">
            <a:extLst>
              <a:ext uri="{FF2B5EF4-FFF2-40B4-BE49-F238E27FC236}">
                <a16:creationId xmlns:a16="http://schemas.microsoft.com/office/drawing/2014/main" id="{39DAC4D4-E479-422C-B087-2F8953411921}"/>
              </a:ext>
            </a:extLst>
          </p:cNvPr>
          <p:cNvGrpSpPr>
            <a:grpSpLocks/>
          </p:cNvGrpSpPr>
          <p:nvPr/>
        </p:nvGrpSpPr>
        <p:grpSpPr bwMode="auto">
          <a:xfrm>
            <a:off x="4513263" y="3514725"/>
            <a:ext cx="574675" cy="574675"/>
            <a:chOff x="349" y="2115"/>
            <a:chExt cx="362" cy="362"/>
          </a:xfrm>
        </p:grpSpPr>
        <p:sp>
          <p:nvSpPr>
            <p:cNvPr id="341025" name="AutoShape 24">
              <a:extLst>
                <a:ext uri="{FF2B5EF4-FFF2-40B4-BE49-F238E27FC236}">
                  <a16:creationId xmlns:a16="http://schemas.microsoft.com/office/drawing/2014/main" id="{3A0A4A69-CEC5-439C-AFD2-83578AC43CC6}"/>
                </a:ext>
              </a:extLst>
            </p:cNvPr>
            <p:cNvSpPr>
              <a:spLocks noChangeArrowheads="1"/>
            </p:cNvSpPr>
            <p:nvPr/>
          </p:nvSpPr>
          <p:spPr bwMode="auto">
            <a:xfrm rot="5400000">
              <a:off x="350" y="2115"/>
              <a:ext cx="362" cy="361"/>
            </a:xfrm>
            <a:prstGeom prst="flowChartMerge">
              <a:avLst/>
            </a:prstGeom>
            <a:gradFill rotWithShape="0">
              <a:gsLst>
                <a:gs pos="0">
                  <a:srgbClr val="FF8787"/>
                </a:gs>
                <a:gs pos="100000">
                  <a:srgbClr val="FB1B1B"/>
                </a:gs>
              </a:gsLst>
              <a:lin ang="0" scaled="1"/>
            </a:gradFill>
            <a:ln w="12700">
              <a:solidFill>
                <a:srgbClr val="FFFFFF"/>
              </a:solidFill>
              <a:miter lim="800000"/>
              <a:headEnd type="none" w="sm" len="sm"/>
              <a:tailEnd type="none" w="sm" len="sm"/>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341026" name="AutoShape 25">
              <a:extLst>
                <a:ext uri="{FF2B5EF4-FFF2-40B4-BE49-F238E27FC236}">
                  <a16:creationId xmlns:a16="http://schemas.microsoft.com/office/drawing/2014/main" id="{F028CD9D-6FDD-4A68-B23A-6C5945E05B71}"/>
                </a:ext>
              </a:extLst>
            </p:cNvPr>
            <p:cNvSpPr>
              <a:spLocks noChangeAspect="1" noChangeArrowheads="1"/>
            </p:cNvSpPr>
            <p:nvPr/>
          </p:nvSpPr>
          <p:spPr bwMode="auto">
            <a:xfrm rot="5400000">
              <a:off x="349" y="2224"/>
              <a:ext cx="145" cy="145"/>
            </a:xfrm>
            <a:prstGeom prst="flowChartMerge">
              <a:avLst/>
            </a:prstGeom>
            <a:solidFill>
              <a:srgbClr val="00CC66"/>
            </a:solidFill>
            <a:ln w="12700">
              <a:solidFill>
                <a:srgbClr val="FFFFFF"/>
              </a:solidFill>
              <a:miter lim="800000"/>
              <a:headEnd type="none" w="sm" len="sm"/>
              <a:tailEnd type="none" w="sm" len="sm"/>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grpSp>
      <p:grpSp>
        <p:nvGrpSpPr>
          <p:cNvPr id="341012" name="Group 26">
            <a:extLst>
              <a:ext uri="{FF2B5EF4-FFF2-40B4-BE49-F238E27FC236}">
                <a16:creationId xmlns:a16="http://schemas.microsoft.com/office/drawing/2014/main" id="{A0B7DBDD-BEA4-445B-8C7A-A6B79DE354D1}"/>
              </a:ext>
            </a:extLst>
          </p:cNvPr>
          <p:cNvGrpSpPr>
            <a:grpSpLocks/>
          </p:cNvGrpSpPr>
          <p:nvPr/>
        </p:nvGrpSpPr>
        <p:grpSpPr bwMode="auto">
          <a:xfrm>
            <a:off x="6538913" y="3521075"/>
            <a:ext cx="574675" cy="574675"/>
            <a:chOff x="349" y="2115"/>
            <a:chExt cx="362" cy="362"/>
          </a:xfrm>
        </p:grpSpPr>
        <p:sp>
          <p:nvSpPr>
            <p:cNvPr id="341023" name="AutoShape 27">
              <a:extLst>
                <a:ext uri="{FF2B5EF4-FFF2-40B4-BE49-F238E27FC236}">
                  <a16:creationId xmlns:a16="http://schemas.microsoft.com/office/drawing/2014/main" id="{9EDA23B8-38DB-41E1-AEE8-CE1320EF45D9}"/>
                </a:ext>
              </a:extLst>
            </p:cNvPr>
            <p:cNvSpPr>
              <a:spLocks noChangeArrowheads="1"/>
            </p:cNvSpPr>
            <p:nvPr/>
          </p:nvSpPr>
          <p:spPr bwMode="auto">
            <a:xfrm rot="5400000">
              <a:off x="350" y="2115"/>
              <a:ext cx="362" cy="361"/>
            </a:xfrm>
            <a:prstGeom prst="flowChartMerge">
              <a:avLst/>
            </a:prstGeom>
            <a:gradFill rotWithShape="0">
              <a:gsLst>
                <a:gs pos="0">
                  <a:srgbClr val="FF8787"/>
                </a:gs>
                <a:gs pos="100000">
                  <a:srgbClr val="FB1B1B"/>
                </a:gs>
              </a:gsLst>
              <a:lin ang="0" scaled="1"/>
            </a:gradFill>
            <a:ln w="12700">
              <a:solidFill>
                <a:srgbClr val="FFFFFF"/>
              </a:solidFill>
              <a:miter lim="800000"/>
              <a:headEnd type="none" w="sm" len="sm"/>
              <a:tailEnd type="none" w="sm" len="sm"/>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341024" name="AutoShape 28">
              <a:extLst>
                <a:ext uri="{FF2B5EF4-FFF2-40B4-BE49-F238E27FC236}">
                  <a16:creationId xmlns:a16="http://schemas.microsoft.com/office/drawing/2014/main" id="{C617C51F-AD49-4739-932E-B9BE8047B9A4}"/>
                </a:ext>
              </a:extLst>
            </p:cNvPr>
            <p:cNvSpPr>
              <a:spLocks noChangeAspect="1" noChangeArrowheads="1"/>
            </p:cNvSpPr>
            <p:nvPr/>
          </p:nvSpPr>
          <p:spPr bwMode="auto">
            <a:xfrm rot="5400000">
              <a:off x="349" y="2224"/>
              <a:ext cx="145" cy="145"/>
            </a:xfrm>
            <a:prstGeom prst="flowChartMerge">
              <a:avLst/>
            </a:prstGeom>
            <a:solidFill>
              <a:srgbClr val="00CC66"/>
            </a:solidFill>
            <a:ln w="12700">
              <a:solidFill>
                <a:srgbClr val="FFFFFF"/>
              </a:solidFill>
              <a:miter lim="800000"/>
              <a:headEnd type="none" w="sm" len="sm"/>
              <a:tailEnd type="none" w="sm" len="sm"/>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grpSp>
      <p:grpSp>
        <p:nvGrpSpPr>
          <p:cNvPr id="341013" name="Group 29">
            <a:extLst>
              <a:ext uri="{FF2B5EF4-FFF2-40B4-BE49-F238E27FC236}">
                <a16:creationId xmlns:a16="http://schemas.microsoft.com/office/drawing/2014/main" id="{1B4FDE7A-7DE3-4DFD-B6B4-844AFA0214EF}"/>
              </a:ext>
            </a:extLst>
          </p:cNvPr>
          <p:cNvGrpSpPr>
            <a:grpSpLocks/>
          </p:cNvGrpSpPr>
          <p:nvPr/>
        </p:nvGrpSpPr>
        <p:grpSpPr bwMode="auto">
          <a:xfrm>
            <a:off x="539750" y="4221163"/>
            <a:ext cx="6486525" cy="449262"/>
            <a:chOff x="336" y="2666"/>
            <a:chExt cx="4086" cy="283"/>
          </a:xfrm>
        </p:grpSpPr>
        <p:sp>
          <p:nvSpPr>
            <p:cNvPr id="341017" name="Rectangle 30">
              <a:extLst>
                <a:ext uri="{FF2B5EF4-FFF2-40B4-BE49-F238E27FC236}">
                  <a16:creationId xmlns:a16="http://schemas.microsoft.com/office/drawing/2014/main" id="{0D259A5A-E128-421B-A2DF-23B915B57E08}"/>
                </a:ext>
              </a:extLst>
            </p:cNvPr>
            <p:cNvSpPr>
              <a:spLocks noChangeArrowheads="1"/>
            </p:cNvSpPr>
            <p:nvPr/>
          </p:nvSpPr>
          <p:spPr bwMode="auto">
            <a:xfrm>
              <a:off x="480" y="2712"/>
              <a:ext cx="856" cy="198"/>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lIns="92075" tIns="46038" rIns="92075" bIns="46038">
              <a:spAutoFit/>
            </a:bodyPr>
            <a:lstStyle>
              <a:lvl1pPr>
                <a:spcBef>
                  <a:spcPct val="20000"/>
                </a:spcBef>
                <a:buChar char="•"/>
                <a:tabLst>
                  <a:tab pos="990600" algn="l"/>
                  <a:tab pos="2190750" algn="l"/>
                  <a:tab pos="2462213" algn="l"/>
                </a:tabLst>
                <a:defRPr sz="3200">
                  <a:solidFill>
                    <a:schemeClr val="tx1"/>
                  </a:solidFill>
                  <a:latin typeface="Arial" panose="020B0604020202020204" pitchFamily="34" charset="0"/>
                </a:defRPr>
              </a:lvl1pPr>
              <a:lvl2pPr marL="742950" indent="-285750">
                <a:spcBef>
                  <a:spcPct val="20000"/>
                </a:spcBef>
                <a:buChar char="–"/>
                <a:tabLst>
                  <a:tab pos="990600" algn="l"/>
                  <a:tab pos="2190750" algn="l"/>
                  <a:tab pos="2462213" algn="l"/>
                </a:tabLst>
                <a:defRPr sz="2800">
                  <a:solidFill>
                    <a:schemeClr val="tx1"/>
                  </a:solidFill>
                  <a:latin typeface="Arial" panose="020B0604020202020204" pitchFamily="34" charset="0"/>
                </a:defRPr>
              </a:lvl2pPr>
              <a:lvl3pPr marL="1143000" indent="-228600">
                <a:spcBef>
                  <a:spcPct val="20000"/>
                </a:spcBef>
                <a:buChar char="•"/>
                <a:tabLst>
                  <a:tab pos="990600" algn="l"/>
                  <a:tab pos="2190750" algn="l"/>
                  <a:tab pos="2462213" algn="l"/>
                </a:tabLst>
                <a:defRPr sz="2400">
                  <a:solidFill>
                    <a:schemeClr val="tx1"/>
                  </a:solidFill>
                  <a:latin typeface="Arial" panose="020B0604020202020204" pitchFamily="34" charset="0"/>
                </a:defRPr>
              </a:lvl3pPr>
              <a:lvl4pPr marL="1600200" indent="-228600">
                <a:spcBef>
                  <a:spcPct val="20000"/>
                </a:spcBef>
                <a:buChar char="–"/>
                <a:tabLst>
                  <a:tab pos="990600" algn="l"/>
                  <a:tab pos="2190750" algn="l"/>
                  <a:tab pos="2462213" algn="l"/>
                </a:tabLst>
                <a:defRPr sz="2000">
                  <a:solidFill>
                    <a:schemeClr val="tx1"/>
                  </a:solidFill>
                  <a:latin typeface="Arial" panose="020B0604020202020204" pitchFamily="34" charset="0"/>
                </a:defRPr>
              </a:lvl4pPr>
              <a:lvl5pPr marL="2057400" indent="-228600">
                <a:spcBef>
                  <a:spcPct val="20000"/>
                </a:spcBef>
                <a:buChar char="»"/>
                <a:tabLst>
                  <a:tab pos="990600" algn="l"/>
                  <a:tab pos="2190750" algn="l"/>
                  <a:tab pos="2462213"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990600" algn="l"/>
                  <a:tab pos="2190750" algn="l"/>
                  <a:tab pos="2462213"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990600" algn="l"/>
                  <a:tab pos="2190750" algn="l"/>
                  <a:tab pos="2462213"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990600" algn="l"/>
                  <a:tab pos="2190750" algn="l"/>
                  <a:tab pos="2462213"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990600" algn="l"/>
                  <a:tab pos="2190750" algn="l"/>
                  <a:tab pos="2462213" algn="l"/>
                </a:tabLst>
                <a:defRPr sz="2000">
                  <a:solidFill>
                    <a:schemeClr val="tx1"/>
                  </a:solidFill>
                  <a:latin typeface="Arial" panose="020B0604020202020204" pitchFamily="34" charset="0"/>
                </a:defRPr>
              </a:lvl9pPr>
            </a:lstStyle>
            <a:p>
              <a:pPr>
                <a:spcBef>
                  <a:spcPct val="0"/>
                </a:spcBef>
                <a:buFontTx/>
                <a:buNone/>
              </a:pPr>
              <a:r>
                <a:rPr lang="en-GB" altLang="it-IT" sz="1400">
                  <a:solidFill>
                    <a:schemeClr val="bg1"/>
                  </a:solidFill>
                </a:rPr>
                <a:t>= </a:t>
              </a:r>
              <a:r>
                <a:rPr lang="en-GB" altLang="it-IT" sz="1400"/>
                <a:t>cute secca; </a:t>
              </a:r>
            </a:p>
          </p:txBody>
        </p:sp>
        <p:sp>
          <p:nvSpPr>
            <p:cNvPr id="341018" name="AutoShape 31">
              <a:extLst>
                <a:ext uri="{FF2B5EF4-FFF2-40B4-BE49-F238E27FC236}">
                  <a16:creationId xmlns:a16="http://schemas.microsoft.com/office/drawing/2014/main" id="{F7DD42F6-E058-4D1D-AF0C-5B4CD180F81C}"/>
                </a:ext>
              </a:extLst>
            </p:cNvPr>
            <p:cNvSpPr>
              <a:spLocks noChangeAspect="1" noChangeArrowheads="1"/>
            </p:cNvSpPr>
            <p:nvPr/>
          </p:nvSpPr>
          <p:spPr bwMode="auto">
            <a:xfrm rot="5400000">
              <a:off x="336" y="2736"/>
              <a:ext cx="145" cy="145"/>
            </a:xfrm>
            <a:prstGeom prst="flowChartMerge">
              <a:avLst/>
            </a:prstGeom>
            <a:solidFill>
              <a:srgbClr val="00CC66"/>
            </a:solidFill>
            <a:ln w="12700">
              <a:solidFill>
                <a:schemeClr val="bg2"/>
              </a:solidFill>
              <a:miter lim="800000"/>
              <a:headEnd type="none" w="sm" len="sm"/>
              <a:tailEnd type="none" w="sm" len="sm"/>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341019" name="Rectangle 32">
              <a:extLst>
                <a:ext uri="{FF2B5EF4-FFF2-40B4-BE49-F238E27FC236}">
                  <a16:creationId xmlns:a16="http://schemas.microsoft.com/office/drawing/2014/main" id="{00422D5B-2E2D-4333-BD6E-820189BDC08E}"/>
                </a:ext>
              </a:extLst>
            </p:cNvPr>
            <p:cNvSpPr>
              <a:spLocks noChangeArrowheads="1"/>
            </p:cNvSpPr>
            <p:nvPr/>
          </p:nvSpPr>
          <p:spPr bwMode="auto">
            <a:xfrm>
              <a:off x="3051" y="2712"/>
              <a:ext cx="1371" cy="198"/>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lIns="92075" tIns="46038" rIns="92075" bIns="46038">
              <a:spAutoFit/>
            </a:bodyPr>
            <a:lstStyle>
              <a:lvl1pPr>
                <a:spcBef>
                  <a:spcPct val="20000"/>
                </a:spcBef>
                <a:buChar char="•"/>
                <a:tabLst>
                  <a:tab pos="990600" algn="l"/>
                  <a:tab pos="2190750" algn="l"/>
                  <a:tab pos="2462213" algn="l"/>
                </a:tabLst>
                <a:defRPr sz="3200">
                  <a:solidFill>
                    <a:schemeClr val="tx1"/>
                  </a:solidFill>
                  <a:latin typeface="Arial" panose="020B0604020202020204" pitchFamily="34" charset="0"/>
                </a:defRPr>
              </a:lvl1pPr>
              <a:lvl2pPr marL="742950" indent="-285750">
                <a:spcBef>
                  <a:spcPct val="20000"/>
                </a:spcBef>
                <a:buChar char="–"/>
                <a:tabLst>
                  <a:tab pos="990600" algn="l"/>
                  <a:tab pos="2190750" algn="l"/>
                  <a:tab pos="2462213" algn="l"/>
                </a:tabLst>
                <a:defRPr sz="2800">
                  <a:solidFill>
                    <a:schemeClr val="tx1"/>
                  </a:solidFill>
                  <a:latin typeface="Arial" panose="020B0604020202020204" pitchFamily="34" charset="0"/>
                </a:defRPr>
              </a:lvl2pPr>
              <a:lvl3pPr marL="1143000" indent="-228600">
                <a:spcBef>
                  <a:spcPct val="20000"/>
                </a:spcBef>
                <a:buChar char="•"/>
                <a:tabLst>
                  <a:tab pos="990600" algn="l"/>
                  <a:tab pos="2190750" algn="l"/>
                  <a:tab pos="2462213" algn="l"/>
                </a:tabLst>
                <a:defRPr sz="2400">
                  <a:solidFill>
                    <a:schemeClr val="tx1"/>
                  </a:solidFill>
                  <a:latin typeface="Arial" panose="020B0604020202020204" pitchFamily="34" charset="0"/>
                </a:defRPr>
              </a:lvl3pPr>
              <a:lvl4pPr marL="1600200" indent="-228600">
                <a:spcBef>
                  <a:spcPct val="20000"/>
                </a:spcBef>
                <a:buChar char="–"/>
                <a:tabLst>
                  <a:tab pos="990600" algn="l"/>
                  <a:tab pos="2190750" algn="l"/>
                  <a:tab pos="2462213" algn="l"/>
                </a:tabLst>
                <a:defRPr sz="2000">
                  <a:solidFill>
                    <a:schemeClr val="tx1"/>
                  </a:solidFill>
                  <a:latin typeface="Arial" panose="020B0604020202020204" pitchFamily="34" charset="0"/>
                </a:defRPr>
              </a:lvl4pPr>
              <a:lvl5pPr marL="2057400" indent="-228600">
                <a:spcBef>
                  <a:spcPct val="20000"/>
                </a:spcBef>
                <a:buChar char="»"/>
                <a:tabLst>
                  <a:tab pos="990600" algn="l"/>
                  <a:tab pos="2190750" algn="l"/>
                  <a:tab pos="2462213"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990600" algn="l"/>
                  <a:tab pos="2190750" algn="l"/>
                  <a:tab pos="2462213"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990600" algn="l"/>
                  <a:tab pos="2190750" algn="l"/>
                  <a:tab pos="2462213"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990600" algn="l"/>
                  <a:tab pos="2190750" algn="l"/>
                  <a:tab pos="2462213"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990600" algn="l"/>
                  <a:tab pos="2190750" algn="l"/>
                  <a:tab pos="2462213" algn="l"/>
                </a:tabLst>
                <a:defRPr sz="2000">
                  <a:solidFill>
                    <a:schemeClr val="tx1"/>
                  </a:solidFill>
                  <a:latin typeface="Arial" panose="020B0604020202020204" pitchFamily="34" charset="0"/>
                </a:defRPr>
              </a:lvl9pPr>
            </a:lstStyle>
            <a:p>
              <a:pPr>
                <a:spcBef>
                  <a:spcPct val="0"/>
                </a:spcBef>
                <a:buFontTx/>
                <a:buNone/>
              </a:pPr>
              <a:r>
                <a:rPr lang="en-GB" altLang="it-IT" sz="1400">
                  <a:solidFill>
                    <a:schemeClr val="bg1"/>
                  </a:solidFill>
                </a:rPr>
                <a:t>= </a:t>
              </a:r>
              <a:r>
                <a:rPr lang="en-GB" altLang="it-IT" sz="1400"/>
                <a:t>Corticosteroidi Topici</a:t>
              </a:r>
            </a:p>
          </p:txBody>
        </p:sp>
        <p:sp>
          <p:nvSpPr>
            <p:cNvPr id="341020" name="Rectangle 33">
              <a:extLst>
                <a:ext uri="{FF2B5EF4-FFF2-40B4-BE49-F238E27FC236}">
                  <a16:creationId xmlns:a16="http://schemas.microsoft.com/office/drawing/2014/main" id="{D9AE335D-65A1-4278-98A1-A55653193C65}"/>
                </a:ext>
              </a:extLst>
            </p:cNvPr>
            <p:cNvSpPr>
              <a:spLocks noChangeArrowheads="1"/>
            </p:cNvSpPr>
            <p:nvPr/>
          </p:nvSpPr>
          <p:spPr bwMode="auto">
            <a:xfrm>
              <a:off x="2735" y="2712"/>
              <a:ext cx="289" cy="192"/>
            </a:xfrm>
            <a:prstGeom prst="rect">
              <a:avLst/>
            </a:prstGeom>
            <a:solidFill>
              <a:srgbClr val="0099FF"/>
            </a:solidFill>
            <a:ln w="9525">
              <a:solidFill>
                <a:schemeClr val="bg2"/>
              </a:solidFill>
              <a:miter lim="800000"/>
              <a:headEnd/>
              <a:tailEnd/>
            </a:ln>
          </p:spPr>
          <p:txBody>
            <a:bodyPr wrap="none" lIns="92075" tIns="46038" rIns="92075" bIns="4603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it-IT" sz="1800"/>
                <a:t>CT</a:t>
              </a:r>
            </a:p>
          </p:txBody>
        </p:sp>
        <p:sp>
          <p:nvSpPr>
            <p:cNvPr id="341021" name="Rectangle 34">
              <a:extLst>
                <a:ext uri="{FF2B5EF4-FFF2-40B4-BE49-F238E27FC236}">
                  <a16:creationId xmlns:a16="http://schemas.microsoft.com/office/drawing/2014/main" id="{950E2B4E-308A-44EA-B392-DD17227BF04A}"/>
                </a:ext>
              </a:extLst>
            </p:cNvPr>
            <p:cNvSpPr>
              <a:spLocks noChangeArrowheads="1"/>
            </p:cNvSpPr>
            <p:nvPr/>
          </p:nvSpPr>
          <p:spPr bwMode="auto">
            <a:xfrm>
              <a:off x="1776" y="2712"/>
              <a:ext cx="800" cy="198"/>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lIns="92075" tIns="46038" rIns="92075" bIns="46038">
              <a:spAutoFit/>
            </a:bodyPr>
            <a:lstStyle>
              <a:lvl1pPr>
                <a:spcBef>
                  <a:spcPct val="20000"/>
                </a:spcBef>
                <a:buChar char="•"/>
                <a:tabLst>
                  <a:tab pos="990600" algn="l"/>
                  <a:tab pos="2190750" algn="l"/>
                  <a:tab pos="2462213" algn="l"/>
                </a:tabLst>
                <a:defRPr sz="3200">
                  <a:solidFill>
                    <a:schemeClr val="tx1"/>
                  </a:solidFill>
                  <a:latin typeface="Arial" panose="020B0604020202020204" pitchFamily="34" charset="0"/>
                </a:defRPr>
              </a:lvl1pPr>
              <a:lvl2pPr marL="742950" indent="-285750">
                <a:spcBef>
                  <a:spcPct val="20000"/>
                </a:spcBef>
                <a:buChar char="–"/>
                <a:tabLst>
                  <a:tab pos="990600" algn="l"/>
                  <a:tab pos="2190750" algn="l"/>
                  <a:tab pos="2462213" algn="l"/>
                </a:tabLst>
                <a:defRPr sz="2800">
                  <a:solidFill>
                    <a:schemeClr val="tx1"/>
                  </a:solidFill>
                  <a:latin typeface="Arial" panose="020B0604020202020204" pitchFamily="34" charset="0"/>
                </a:defRPr>
              </a:lvl2pPr>
              <a:lvl3pPr marL="1143000" indent="-228600">
                <a:spcBef>
                  <a:spcPct val="20000"/>
                </a:spcBef>
                <a:buChar char="•"/>
                <a:tabLst>
                  <a:tab pos="990600" algn="l"/>
                  <a:tab pos="2190750" algn="l"/>
                  <a:tab pos="2462213" algn="l"/>
                </a:tabLst>
                <a:defRPr sz="2400">
                  <a:solidFill>
                    <a:schemeClr val="tx1"/>
                  </a:solidFill>
                  <a:latin typeface="Arial" panose="020B0604020202020204" pitchFamily="34" charset="0"/>
                </a:defRPr>
              </a:lvl3pPr>
              <a:lvl4pPr marL="1600200" indent="-228600">
                <a:spcBef>
                  <a:spcPct val="20000"/>
                </a:spcBef>
                <a:buChar char="–"/>
                <a:tabLst>
                  <a:tab pos="990600" algn="l"/>
                  <a:tab pos="2190750" algn="l"/>
                  <a:tab pos="2462213" algn="l"/>
                </a:tabLst>
                <a:defRPr sz="2000">
                  <a:solidFill>
                    <a:schemeClr val="tx1"/>
                  </a:solidFill>
                  <a:latin typeface="Arial" panose="020B0604020202020204" pitchFamily="34" charset="0"/>
                </a:defRPr>
              </a:lvl4pPr>
              <a:lvl5pPr marL="2057400" indent="-228600">
                <a:spcBef>
                  <a:spcPct val="20000"/>
                </a:spcBef>
                <a:buChar char="»"/>
                <a:tabLst>
                  <a:tab pos="990600" algn="l"/>
                  <a:tab pos="2190750" algn="l"/>
                  <a:tab pos="2462213"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990600" algn="l"/>
                  <a:tab pos="2190750" algn="l"/>
                  <a:tab pos="2462213"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990600" algn="l"/>
                  <a:tab pos="2190750" algn="l"/>
                  <a:tab pos="2462213"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990600" algn="l"/>
                  <a:tab pos="2190750" algn="l"/>
                  <a:tab pos="2462213"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990600" algn="l"/>
                  <a:tab pos="2190750" algn="l"/>
                  <a:tab pos="2462213" algn="l"/>
                </a:tabLst>
                <a:defRPr sz="2000">
                  <a:solidFill>
                    <a:schemeClr val="tx1"/>
                  </a:solidFill>
                  <a:latin typeface="Arial" panose="020B0604020202020204" pitchFamily="34" charset="0"/>
                </a:defRPr>
              </a:lvl9pPr>
            </a:lstStyle>
            <a:p>
              <a:pPr>
                <a:spcBef>
                  <a:spcPct val="0"/>
                </a:spcBef>
                <a:buFontTx/>
                <a:buNone/>
              </a:pPr>
              <a:r>
                <a:rPr lang="en-GB" altLang="it-IT" sz="1400">
                  <a:solidFill>
                    <a:schemeClr val="bg1"/>
                  </a:solidFill>
                </a:rPr>
                <a:t>= </a:t>
              </a:r>
              <a:r>
                <a:rPr lang="en-GB" altLang="it-IT" sz="1400"/>
                <a:t>fase acuta;</a:t>
              </a:r>
            </a:p>
          </p:txBody>
        </p:sp>
        <p:sp>
          <p:nvSpPr>
            <p:cNvPr id="341022" name="AutoShape 35">
              <a:extLst>
                <a:ext uri="{FF2B5EF4-FFF2-40B4-BE49-F238E27FC236}">
                  <a16:creationId xmlns:a16="http://schemas.microsoft.com/office/drawing/2014/main" id="{AFE85786-B074-412D-9268-88F251C4CDC8}"/>
                </a:ext>
              </a:extLst>
            </p:cNvPr>
            <p:cNvSpPr>
              <a:spLocks noChangeArrowheads="1"/>
            </p:cNvSpPr>
            <p:nvPr/>
          </p:nvSpPr>
          <p:spPr bwMode="auto">
            <a:xfrm rot="5400000">
              <a:off x="1378" y="2680"/>
              <a:ext cx="283" cy="255"/>
            </a:xfrm>
            <a:prstGeom prst="flowChartMerge">
              <a:avLst/>
            </a:prstGeom>
            <a:gradFill rotWithShape="0">
              <a:gsLst>
                <a:gs pos="0">
                  <a:srgbClr val="FF8787"/>
                </a:gs>
                <a:gs pos="100000">
                  <a:srgbClr val="FB1B1B"/>
                </a:gs>
              </a:gsLst>
              <a:lin ang="0" scaled="1"/>
            </a:gradFill>
            <a:ln w="12700">
              <a:solidFill>
                <a:schemeClr val="bg2"/>
              </a:solidFill>
              <a:miter lim="800000"/>
              <a:headEnd type="none" w="sm" len="sm"/>
              <a:tailEnd type="none" w="sm" len="sm"/>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grpSp>
      <p:sp>
        <p:nvSpPr>
          <p:cNvPr id="341014" name="Text Box 36">
            <a:extLst>
              <a:ext uri="{FF2B5EF4-FFF2-40B4-BE49-F238E27FC236}">
                <a16:creationId xmlns:a16="http://schemas.microsoft.com/office/drawing/2014/main" id="{68E4AB4D-F8F9-4937-B933-C8CC9636EF2F}"/>
              </a:ext>
            </a:extLst>
          </p:cNvPr>
          <p:cNvSpPr txBox="1">
            <a:spLocks noChangeArrowheads="1"/>
          </p:cNvSpPr>
          <p:nvPr/>
        </p:nvSpPr>
        <p:spPr bwMode="auto">
          <a:xfrm>
            <a:off x="228600" y="5011738"/>
            <a:ext cx="8915400"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it-IT" sz="1800">
                <a:solidFill>
                  <a:schemeClr val="accent2"/>
                </a:solidFill>
              </a:rPr>
              <a:t>Schema adeguato per una terapia a breve termine, meno efficace per una terapia a lungo termine</a:t>
            </a:r>
          </a:p>
          <a:p>
            <a:pPr>
              <a:spcBef>
                <a:spcPct val="0"/>
              </a:spcBef>
              <a:buFontTx/>
              <a:buNone/>
            </a:pPr>
            <a:endParaRPr lang="en-GB" altLang="it-IT" sz="1800">
              <a:solidFill>
                <a:schemeClr val="bg1"/>
              </a:solidFill>
            </a:endParaRPr>
          </a:p>
          <a:p>
            <a:pPr>
              <a:spcBef>
                <a:spcPct val="0"/>
              </a:spcBef>
              <a:buFontTx/>
              <a:buNone/>
            </a:pPr>
            <a:r>
              <a:rPr lang="en-GB" altLang="it-IT" sz="1800">
                <a:solidFill>
                  <a:schemeClr val="accent2"/>
                </a:solidFill>
              </a:rPr>
              <a:t>Nessun controllo a			DA è spesso sottotrattata </a:t>
            </a:r>
          </a:p>
          <a:p>
            <a:pPr>
              <a:spcBef>
                <a:spcPct val="0"/>
              </a:spcBef>
              <a:buFontTx/>
              <a:buNone/>
            </a:pPr>
            <a:r>
              <a:rPr lang="en-GB" altLang="it-IT" sz="1800">
                <a:solidFill>
                  <a:schemeClr val="accent2"/>
                </a:solidFill>
              </a:rPr>
              <a:t>a lungo termine della DA 			a causa di effetti collaterali potenziali</a:t>
            </a:r>
            <a:endParaRPr lang="en-US" altLang="it-IT" sz="1800">
              <a:solidFill>
                <a:schemeClr val="accent2"/>
              </a:solidFill>
            </a:endParaRPr>
          </a:p>
        </p:txBody>
      </p:sp>
      <p:sp>
        <p:nvSpPr>
          <p:cNvPr id="341015" name="Line 37">
            <a:extLst>
              <a:ext uri="{FF2B5EF4-FFF2-40B4-BE49-F238E27FC236}">
                <a16:creationId xmlns:a16="http://schemas.microsoft.com/office/drawing/2014/main" id="{CBA52065-279B-45C2-87FC-B70F98066A65}"/>
              </a:ext>
            </a:extLst>
          </p:cNvPr>
          <p:cNvSpPr>
            <a:spLocks noChangeShapeType="1"/>
          </p:cNvSpPr>
          <p:nvPr/>
        </p:nvSpPr>
        <p:spPr bwMode="auto">
          <a:xfrm>
            <a:off x="3276600" y="6165850"/>
            <a:ext cx="1314450" cy="0"/>
          </a:xfrm>
          <a:prstGeom prst="line">
            <a:avLst/>
          </a:prstGeom>
          <a:noFill/>
          <a:ln w="28575">
            <a:solidFill>
              <a:schemeClr val="hlink"/>
            </a:solidFill>
            <a:round/>
            <a:headEnd/>
            <a:tailEnd type="stealth" w="lg" len="med"/>
          </a:ln>
          <a:extLst>
            <a:ext uri="{909E8E84-426E-40DD-AFC4-6F175D3DCCD1}">
              <a14:hiddenFill xmlns:a14="http://schemas.microsoft.com/office/drawing/2010/main">
                <a:noFill/>
              </a14:hiddenFill>
            </a:ext>
          </a:extLst>
        </p:spPr>
        <p:txBody>
          <a:bodyPr wrap="none" anchor="ctr"/>
          <a:lstStyle/>
          <a:p>
            <a:endParaRPr lang="it-IT"/>
          </a:p>
        </p:txBody>
      </p:sp>
      <p:sp>
        <p:nvSpPr>
          <p:cNvPr id="341016" name="Text Box 38">
            <a:extLst>
              <a:ext uri="{FF2B5EF4-FFF2-40B4-BE49-F238E27FC236}">
                <a16:creationId xmlns:a16="http://schemas.microsoft.com/office/drawing/2014/main" id="{736FDAF6-1318-4AE5-AB5E-33042554CB28}"/>
              </a:ext>
            </a:extLst>
          </p:cNvPr>
          <p:cNvSpPr txBox="1">
            <a:spLocks noChangeArrowheads="1"/>
          </p:cNvSpPr>
          <p:nvPr/>
        </p:nvSpPr>
        <p:spPr bwMode="auto">
          <a:xfrm>
            <a:off x="106363" y="134938"/>
            <a:ext cx="9037637"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it-IT" sz="3000">
                <a:solidFill>
                  <a:srgbClr val="FF0000"/>
                </a:solidFill>
                <a:latin typeface="Times New Roman" panose="02020603050405020304" pitchFamily="18" charset="0"/>
              </a:rPr>
              <a:t>DA: strategia di trattamento convenzionale </a:t>
            </a:r>
          </a:p>
          <a:p>
            <a:pPr>
              <a:spcBef>
                <a:spcPct val="0"/>
              </a:spcBef>
              <a:buFontTx/>
              <a:buNone/>
            </a:pPr>
            <a:r>
              <a:rPr lang="en-GB" altLang="it-IT" sz="3000">
                <a:solidFill>
                  <a:srgbClr val="FF0000"/>
                </a:solidFill>
                <a:latin typeface="Times New Roman" panose="02020603050405020304" pitchFamily="18" charset="0"/>
              </a:rPr>
              <a:t>(trattare al bisogno ed usare meno steroidi possibile)</a:t>
            </a:r>
          </a:p>
          <a:p>
            <a:pPr>
              <a:spcBef>
                <a:spcPct val="0"/>
              </a:spcBef>
              <a:buFontTx/>
              <a:buNone/>
            </a:pPr>
            <a:endParaRPr lang="it-IT" altLang="it-IT" sz="3000" b="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3007196774"/>
      </p:ext>
    </p:extLst>
  </p:cSld>
  <p:clrMapOvr>
    <a:masterClrMapping/>
  </p:clrMapOvr>
  <p:transition spd="slow">
    <p:strips dir="ru"/>
  </p:transition>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a:extLst>
              <a:ext uri="{FF2B5EF4-FFF2-40B4-BE49-F238E27FC236}">
                <a16:creationId xmlns:a16="http://schemas.microsoft.com/office/drawing/2014/main" id="{25A07593-489E-472C-BC07-74349753B6CB}"/>
              </a:ext>
            </a:extLst>
          </p:cNvPr>
          <p:cNvSpPr>
            <a:spLocks noGrp="1" noChangeArrowheads="1"/>
          </p:cNvSpPr>
          <p:nvPr>
            <p:ph type="ctrTitle"/>
          </p:nvPr>
        </p:nvSpPr>
        <p:spPr>
          <a:xfrm>
            <a:off x="609600" y="381000"/>
            <a:ext cx="8196263" cy="914400"/>
          </a:xfrm>
        </p:spPr>
        <p:txBody>
          <a:bodyPr/>
          <a:lstStyle/>
          <a:p>
            <a:pPr eaLnBrk="1" hangingPunct="1"/>
            <a:r>
              <a:rPr lang="it-IT" altLang="it-IT" sz="3600" b="1">
                <a:solidFill>
                  <a:srgbClr val="FF0000"/>
                </a:solidFill>
              </a:rPr>
              <a:t>Steroidi topici e “steroid sparing agents”</a:t>
            </a:r>
            <a:endParaRPr lang="it-IT" altLang="it-IT" sz="3600">
              <a:solidFill>
                <a:srgbClr val="FF0000"/>
              </a:solidFill>
            </a:endParaRPr>
          </a:p>
        </p:txBody>
      </p:sp>
      <p:sp>
        <p:nvSpPr>
          <p:cNvPr id="342019" name="Rectangle 3">
            <a:extLst>
              <a:ext uri="{FF2B5EF4-FFF2-40B4-BE49-F238E27FC236}">
                <a16:creationId xmlns:a16="http://schemas.microsoft.com/office/drawing/2014/main" id="{7E0CBAC8-A53C-4F6D-B939-2EE355A6521C}"/>
              </a:ext>
            </a:extLst>
          </p:cNvPr>
          <p:cNvSpPr>
            <a:spLocks noGrp="1" noChangeArrowheads="1"/>
          </p:cNvSpPr>
          <p:nvPr>
            <p:ph type="subTitle" idx="1"/>
          </p:nvPr>
        </p:nvSpPr>
        <p:spPr>
          <a:xfrm>
            <a:off x="541338" y="1676400"/>
            <a:ext cx="7858125" cy="4419600"/>
          </a:xfrm>
        </p:spPr>
        <p:txBody>
          <a:bodyPr/>
          <a:lstStyle/>
          <a:p>
            <a:pPr marL="609600" indent="-609600" algn="l" eaLnBrk="1" hangingPunct="1"/>
            <a:r>
              <a:rPr lang="it-IT" altLang="it-IT" sz="3600" b="1">
                <a:solidFill>
                  <a:schemeClr val="accent2"/>
                </a:solidFill>
              </a:rPr>
              <a:t>Il problema di “risparmiare”</a:t>
            </a:r>
          </a:p>
          <a:p>
            <a:pPr marL="609600" indent="-609600" algn="l" eaLnBrk="1" hangingPunct="1"/>
            <a:r>
              <a:rPr lang="it-IT" altLang="it-IT" sz="3600" b="1">
                <a:solidFill>
                  <a:schemeClr val="accent2"/>
                </a:solidFill>
              </a:rPr>
              <a:t>sull’impiego degli steroidi topici è </a:t>
            </a:r>
          </a:p>
          <a:p>
            <a:pPr marL="609600" indent="-609600" algn="l" eaLnBrk="1" hangingPunct="1"/>
            <a:r>
              <a:rPr lang="it-IT" altLang="it-IT" sz="3600" b="1">
                <a:solidFill>
                  <a:schemeClr val="accent2"/>
                </a:solidFill>
              </a:rPr>
              <a:t>giustificato per:</a:t>
            </a:r>
          </a:p>
          <a:p>
            <a:pPr marL="609600" indent="-609600" algn="l" eaLnBrk="1" hangingPunct="1">
              <a:lnSpc>
                <a:spcPct val="30000"/>
              </a:lnSpc>
            </a:pPr>
            <a:endParaRPr lang="it-IT" altLang="it-IT" sz="3600" b="1">
              <a:solidFill>
                <a:schemeClr val="accent2"/>
              </a:solidFill>
            </a:endParaRPr>
          </a:p>
          <a:p>
            <a:pPr marL="609600" indent="-609600" algn="l" eaLnBrk="1" hangingPunct="1"/>
            <a:r>
              <a:rPr lang="it-IT" altLang="it-IT" sz="3600" b="1">
                <a:solidFill>
                  <a:schemeClr val="accent2"/>
                </a:solidFill>
              </a:rPr>
              <a:t>ridurre la frequenza o la severità  </a:t>
            </a:r>
          </a:p>
          <a:p>
            <a:pPr marL="609600" indent="-609600" algn="l" eaLnBrk="1" hangingPunct="1"/>
            <a:r>
              <a:rPr lang="it-IT" altLang="it-IT" sz="3600" b="1">
                <a:solidFill>
                  <a:schemeClr val="accent2"/>
                </a:solidFill>
              </a:rPr>
              <a:t>     degli effetti collaterali</a:t>
            </a:r>
            <a:endParaRPr lang="it-IT" altLang="it-IT" sz="3600" b="1" u="sng">
              <a:solidFill>
                <a:schemeClr val="accent2"/>
              </a:solidFill>
            </a:endParaRPr>
          </a:p>
          <a:p>
            <a:pPr marL="609600" indent="-609600" algn="l" eaLnBrk="1" hangingPunct="1">
              <a:lnSpc>
                <a:spcPct val="40000"/>
              </a:lnSpc>
            </a:pPr>
            <a:endParaRPr lang="it-IT" altLang="it-IT" sz="3600" b="1" u="sng">
              <a:solidFill>
                <a:schemeClr val="accent2"/>
              </a:solidFill>
            </a:endParaRPr>
          </a:p>
          <a:p>
            <a:pPr marL="609600" indent="-609600" algn="l" eaLnBrk="1" hangingPunct="1"/>
            <a:endParaRPr lang="it-IT" altLang="it-IT">
              <a:solidFill>
                <a:schemeClr val="accent2"/>
              </a:solidFill>
            </a:endParaRPr>
          </a:p>
        </p:txBody>
      </p:sp>
    </p:spTree>
    <p:extLst>
      <p:ext uri="{BB962C8B-B14F-4D97-AF65-F5344CB8AC3E}">
        <p14:creationId xmlns:p14="http://schemas.microsoft.com/office/powerpoint/2010/main" val="1807084019"/>
      </p:ext>
    </p:extLst>
  </p:cSld>
  <p:clrMapOvr>
    <a:masterClrMapping/>
  </p:clrMapOvr>
  <p:transition spd="slow">
    <p:strips dir="ru"/>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1DEC0A37-153A-41C5-9A5F-68E6058A4ED4}"/>
              </a:ext>
            </a:extLst>
          </p:cNvPr>
          <p:cNvSpPr>
            <a:spLocks noGrp="1" noChangeArrowheads="1"/>
          </p:cNvSpPr>
          <p:nvPr>
            <p:ph type="title"/>
          </p:nvPr>
        </p:nvSpPr>
        <p:spPr/>
        <p:txBody>
          <a:bodyPr/>
          <a:lstStyle/>
          <a:p>
            <a:pPr eaLnBrk="1" hangingPunct="1"/>
            <a:r>
              <a:rPr lang="it-IT" altLang="it-IT" b="1">
                <a:solidFill>
                  <a:srgbClr val="FF0000"/>
                </a:solidFill>
              </a:rPr>
              <a:t>Soluzioni: usi</a:t>
            </a:r>
            <a:endParaRPr lang="it-IT" altLang="it-IT" sz="6000" b="1" baseline="30000">
              <a:solidFill>
                <a:srgbClr val="FF0000"/>
              </a:solidFill>
            </a:endParaRPr>
          </a:p>
        </p:txBody>
      </p:sp>
      <p:sp>
        <p:nvSpPr>
          <p:cNvPr id="52227" name="Rectangle 3">
            <a:extLst>
              <a:ext uri="{FF2B5EF4-FFF2-40B4-BE49-F238E27FC236}">
                <a16:creationId xmlns:a16="http://schemas.microsoft.com/office/drawing/2014/main" id="{16EEFFF3-3490-4D34-B12A-AFA9DDBC5DB3}"/>
              </a:ext>
            </a:extLst>
          </p:cNvPr>
          <p:cNvSpPr>
            <a:spLocks noGrp="1" noChangeArrowheads="1"/>
          </p:cNvSpPr>
          <p:nvPr>
            <p:ph type="body" idx="1"/>
          </p:nvPr>
        </p:nvSpPr>
        <p:spPr>
          <a:xfrm>
            <a:off x="457200" y="1989138"/>
            <a:ext cx="8229600" cy="4137025"/>
          </a:xfrm>
        </p:spPr>
        <p:txBody>
          <a:bodyPr/>
          <a:lstStyle/>
          <a:p>
            <a:pPr eaLnBrk="1" hangingPunct="1"/>
            <a:r>
              <a:rPr lang="it-IT" altLang="it-IT" b="1">
                <a:solidFill>
                  <a:schemeClr val="accent2"/>
                </a:solidFill>
              </a:rPr>
              <a:t>Lenitive e rinfrescanti</a:t>
            </a:r>
          </a:p>
          <a:p>
            <a:pPr eaLnBrk="1" hangingPunct="1"/>
            <a:r>
              <a:rPr lang="it-IT" altLang="it-IT" b="1">
                <a:solidFill>
                  <a:schemeClr val="accent2"/>
                </a:solidFill>
              </a:rPr>
              <a:t>Antisettiche</a:t>
            </a:r>
          </a:p>
          <a:p>
            <a:pPr eaLnBrk="1" hangingPunct="1"/>
            <a:r>
              <a:rPr lang="it-IT" altLang="it-IT" b="1">
                <a:solidFill>
                  <a:schemeClr val="accent2"/>
                </a:solidFill>
              </a:rPr>
              <a:t>Caustiche o acide</a:t>
            </a:r>
          </a:p>
          <a:p>
            <a:pPr eaLnBrk="1" hangingPunct="1"/>
            <a:r>
              <a:rPr lang="it-IT" altLang="it-IT" b="1">
                <a:solidFill>
                  <a:schemeClr val="accent2"/>
                </a:solidFill>
              </a:rPr>
              <a:t>Astringenti</a:t>
            </a:r>
          </a:p>
        </p:txBody>
      </p:sp>
    </p:spTree>
  </p:cSld>
  <p:clrMapOvr>
    <a:masterClrMapping/>
  </p:clrMapOvr>
  <p:transition spd="slow">
    <p:strips dir="ru"/>
  </p:transition>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a:extLst>
              <a:ext uri="{FF2B5EF4-FFF2-40B4-BE49-F238E27FC236}">
                <a16:creationId xmlns:a16="http://schemas.microsoft.com/office/drawing/2014/main" id="{F8A25AC2-33EE-4761-AE13-0A08CD68F47C}"/>
              </a:ext>
            </a:extLst>
          </p:cNvPr>
          <p:cNvSpPr>
            <a:spLocks noChangeArrowheads="1"/>
          </p:cNvSpPr>
          <p:nvPr/>
        </p:nvSpPr>
        <p:spPr bwMode="auto">
          <a:xfrm>
            <a:off x="7239000" y="1268413"/>
            <a:ext cx="1524000" cy="838200"/>
          </a:xfrm>
          <a:prstGeom prst="rect">
            <a:avLst/>
          </a:prstGeom>
          <a:solidFill>
            <a:schemeClr val="accent1"/>
          </a:solidFill>
          <a:ln w="9525">
            <a:solidFill>
              <a:schemeClr val="bg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343043" name="Rectangle 3">
            <a:extLst>
              <a:ext uri="{FF2B5EF4-FFF2-40B4-BE49-F238E27FC236}">
                <a16:creationId xmlns:a16="http://schemas.microsoft.com/office/drawing/2014/main" id="{16170928-E239-438F-A1AC-7D5493E2B6BD}"/>
              </a:ext>
            </a:extLst>
          </p:cNvPr>
          <p:cNvSpPr>
            <a:spLocks noGrp="1" noChangeArrowheads="1"/>
          </p:cNvSpPr>
          <p:nvPr>
            <p:ph type="ctrTitle"/>
          </p:nvPr>
        </p:nvSpPr>
        <p:spPr>
          <a:xfrm>
            <a:off x="762000" y="152400"/>
            <a:ext cx="7848600" cy="762000"/>
          </a:xfrm>
        </p:spPr>
        <p:txBody>
          <a:bodyPr/>
          <a:lstStyle/>
          <a:p>
            <a:pPr eaLnBrk="1" hangingPunct="1"/>
            <a:r>
              <a:rPr lang="it-IT" altLang="it-IT" sz="3600" b="1">
                <a:solidFill>
                  <a:srgbClr val="FF0000"/>
                </a:solidFill>
              </a:rPr>
              <a:t>DA: schemi terapeutici innovativi</a:t>
            </a:r>
            <a:br>
              <a:rPr lang="it-IT" altLang="it-IT" sz="3600" b="1">
                <a:solidFill>
                  <a:srgbClr val="FF0000"/>
                </a:solidFill>
              </a:rPr>
            </a:br>
            <a:r>
              <a:rPr lang="it-IT" altLang="it-IT" sz="3600" b="1">
                <a:solidFill>
                  <a:srgbClr val="FF0000"/>
                </a:solidFill>
              </a:rPr>
              <a:t>WEEK END THERAPY</a:t>
            </a:r>
          </a:p>
        </p:txBody>
      </p:sp>
      <p:sp>
        <p:nvSpPr>
          <p:cNvPr id="343044" name="Rectangle 4">
            <a:extLst>
              <a:ext uri="{FF2B5EF4-FFF2-40B4-BE49-F238E27FC236}">
                <a16:creationId xmlns:a16="http://schemas.microsoft.com/office/drawing/2014/main" id="{ACC8DF23-784F-4E13-A734-CD4745A8BC09}"/>
              </a:ext>
            </a:extLst>
          </p:cNvPr>
          <p:cNvSpPr>
            <a:spLocks noGrp="1" noChangeArrowheads="1"/>
          </p:cNvSpPr>
          <p:nvPr>
            <p:ph type="subTitle" idx="1"/>
          </p:nvPr>
        </p:nvSpPr>
        <p:spPr>
          <a:xfrm>
            <a:off x="457200" y="6172200"/>
            <a:ext cx="1981200" cy="457200"/>
          </a:xfrm>
        </p:spPr>
        <p:txBody>
          <a:bodyPr/>
          <a:lstStyle/>
          <a:p>
            <a:pPr eaLnBrk="1" hangingPunct="1"/>
            <a:r>
              <a:rPr lang="it-IT" altLang="it-IT" sz="2400" b="1">
                <a:solidFill>
                  <a:schemeClr val="bg1"/>
                </a:solidFill>
              </a:rPr>
              <a:t>remissione</a:t>
            </a:r>
          </a:p>
        </p:txBody>
      </p:sp>
      <p:sp>
        <p:nvSpPr>
          <p:cNvPr id="343045" name="Rectangle 5">
            <a:extLst>
              <a:ext uri="{FF2B5EF4-FFF2-40B4-BE49-F238E27FC236}">
                <a16:creationId xmlns:a16="http://schemas.microsoft.com/office/drawing/2014/main" id="{958D589E-F1F7-43B6-847F-3A9FB4CB3B86}"/>
              </a:ext>
            </a:extLst>
          </p:cNvPr>
          <p:cNvSpPr>
            <a:spLocks noChangeArrowheads="1"/>
          </p:cNvSpPr>
          <p:nvPr/>
        </p:nvSpPr>
        <p:spPr bwMode="auto">
          <a:xfrm>
            <a:off x="2819400" y="6172200"/>
            <a:ext cx="1676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it-IT" altLang="it-IT" sz="2400">
                <a:solidFill>
                  <a:schemeClr val="bg1"/>
                </a:solidFill>
              </a:rPr>
              <a:t>lieve</a:t>
            </a:r>
          </a:p>
        </p:txBody>
      </p:sp>
      <p:sp>
        <p:nvSpPr>
          <p:cNvPr id="343046" name="Rectangle 6">
            <a:extLst>
              <a:ext uri="{FF2B5EF4-FFF2-40B4-BE49-F238E27FC236}">
                <a16:creationId xmlns:a16="http://schemas.microsoft.com/office/drawing/2014/main" id="{2FDC7FD2-C5D4-4C67-9728-CA9B12AF6321}"/>
              </a:ext>
            </a:extLst>
          </p:cNvPr>
          <p:cNvSpPr>
            <a:spLocks noChangeArrowheads="1"/>
          </p:cNvSpPr>
          <p:nvPr/>
        </p:nvSpPr>
        <p:spPr bwMode="auto">
          <a:xfrm>
            <a:off x="4953000" y="6172200"/>
            <a:ext cx="1676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it-IT" altLang="it-IT" sz="2400">
                <a:solidFill>
                  <a:schemeClr val="bg1"/>
                </a:solidFill>
              </a:rPr>
              <a:t>moderata</a:t>
            </a:r>
          </a:p>
        </p:txBody>
      </p:sp>
      <p:sp>
        <p:nvSpPr>
          <p:cNvPr id="343047" name="Rectangle 7">
            <a:extLst>
              <a:ext uri="{FF2B5EF4-FFF2-40B4-BE49-F238E27FC236}">
                <a16:creationId xmlns:a16="http://schemas.microsoft.com/office/drawing/2014/main" id="{AE31E860-B591-423D-BC42-86B719DA6D1D}"/>
              </a:ext>
            </a:extLst>
          </p:cNvPr>
          <p:cNvSpPr>
            <a:spLocks noChangeArrowheads="1"/>
          </p:cNvSpPr>
          <p:nvPr/>
        </p:nvSpPr>
        <p:spPr bwMode="auto">
          <a:xfrm>
            <a:off x="7086600" y="6172200"/>
            <a:ext cx="1676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it-IT" altLang="it-IT" sz="2400">
                <a:solidFill>
                  <a:schemeClr val="bg1"/>
                </a:solidFill>
              </a:rPr>
              <a:t>grave</a:t>
            </a:r>
          </a:p>
        </p:txBody>
      </p:sp>
      <p:sp>
        <p:nvSpPr>
          <p:cNvPr id="343048" name="Rectangle 8">
            <a:extLst>
              <a:ext uri="{FF2B5EF4-FFF2-40B4-BE49-F238E27FC236}">
                <a16:creationId xmlns:a16="http://schemas.microsoft.com/office/drawing/2014/main" id="{253D85F5-F9B4-4D30-A75B-C0B8C94FBD96}"/>
              </a:ext>
            </a:extLst>
          </p:cNvPr>
          <p:cNvSpPr>
            <a:spLocks noChangeArrowheads="1"/>
          </p:cNvSpPr>
          <p:nvPr/>
        </p:nvSpPr>
        <p:spPr bwMode="auto">
          <a:xfrm>
            <a:off x="2438400" y="6019800"/>
            <a:ext cx="4191000" cy="609600"/>
          </a:xfrm>
          <a:prstGeom prst="rect">
            <a:avLst/>
          </a:prstGeom>
          <a:solidFill>
            <a:srgbClr val="669900"/>
          </a:solidFill>
          <a:ln w="9525">
            <a:solidFill>
              <a:schemeClr val="bg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70000"/>
              </a:lnSpc>
              <a:spcBef>
                <a:spcPct val="0"/>
              </a:spcBef>
              <a:buFontTx/>
              <a:buNone/>
            </a:pPr>
            <a:r>
              <a:rPr lang="en-GB" altLang="it-IT" sz="2400" b="0">
                <a:latin typeface="Times New Roman" panose="02020603050405020304" pitchFamily="18" charset="0"/>
              </a:rPr>
              <a:t>antistaminici e/o sedativi</a:t>
            </a:r>
          </a:p>
        </p:txBody>
      </p:sp>
      <p:sp>
        <p:nvSpPr>
          <p:cNvPr id="343049" name="Text Box 9">
            <a:extLst>
              <a:ext uri="{FF2B5EF4-FFF2-40B4-BE49-F238E27FC236}">
                <a16:creationId xmlns:a16="http://schemas.microsoft.com/office/drawing/2014/main" id="{643D2A8F-9DB4-4DDB-ACC0-0D2D6506FEC2}"/>
              </a:ext>
            </a:extLst>
          </p:cNvPr>
          <p:cNvSpPr txBox="1">
            <a:spLocks noChangeArrowheads="1"/>
          </p:cNvSpPr>
          <p:nvPr/>
        </p:nvSpPr>
        <p:spPr bwMode="auto">
          <a:xfrm>
            <a:off x="7070725" y="1238250"/>
            <a:ext cx="19970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it-IT" sz="2400">
                <a:solidFill>
                  <a:schemeClr val="bg2"/>
                </a:solidFill>
                <a:latin typeface="Times New Roman" panose="02020603050405020304" pitchFamily="18" charset="0"/>
              </a:rPr>
              <a:t>steroide </a:t>
            </a:r>
          </a:p>
          <a:p>
            <a:pPr algn="ctr">
              <a:spcBef>
                <a:spcPct val="0"/>
              </a:spcBef>
              <a:buFontTx/>
              <a:buNone/>
            </a:pPr>
            <a:r>
              <a:rPr lang="en-GB" altLang="it-IT" sz="2400" i="1">
                <a:solidFill>
                  <a:schemeClr val="bg2"/>
                </a:solidFill>
                <a:latin typeface="Times New Roman" panose="02020603050405020304" pitchFamily="18" charset="0"/>
              </a:rPr>
              <a:t>medio</a:t>
            </a:r>
            <a:endParaRPr lang="en-GB" altLang="it-IT" sz="2400" b="0" i="1">
              <a:latin typeface="Times New Roman" panose="02020603050405020304" pitchFamily="18" charset="0"/>
            </a:endParaRPr>
          </a:p>
        </p:txBody>
      </p:sp>
      <p:sp>
        <p:nvSpPr>
          <p:cNvPr id="343050" name="Rectangle 10">
            <a:extLst>
              <a:ext uri="{FF2B5EF4-FFF2-40B4-BE49-F238E27FC236}">
                <a16:creationId xmlns:a16="http://schemas.microsoft.com/office/drawing/2014/main" id="{2D5278D3-52A4-4537-8534-7077A6A46796}"/>
              </a:ext>
            </a:extLst>
          </p:cNvPr>
          <p:cNvSpPr>
            <a:spLocks noChangeArrowheads="1"/>
          </p:cNvSpPr>
          <p:nvPr/>
        </p:nvSpPr>
        <p:spPr bwMode="auto">
          <a:xfrm>
            <a:off x="533400" y="3733800"/>
            <a:ext cx="8229600" cy="609600"/>
          </a:xfrm>
          <a:prstGeom prst="rect">
            <a:avLst/>
          </a:prstGeom>
          <a:solidFill>
            <a:schemeClr val="tx2"/>
          </a:solidFill>
          <a:ln w="9525">
            <a:solidFill>
              <a:schemeClr val="bg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it-IT" altLang="it-IT" sz="2400" b="0" dirty="0">
              <a:latin typeface="Times New Roman" panose="02020603050405020304" pitchFamily="18" charset="0"/>
            </a:endParaRPr>
          </a:p>
        </p:txBody>
      </p:sp>
      <p:sp>
        <p:nvSpPr>
          <p:cNvPr id="343051" name="Line 11">
            <a:extLst>
              <a:ext uri="{FF2B5EF4-FFF2-40B4-BE49-F238E27FC236}">
                <a16:creationId xmlns:a16="http://schemas.microsoft.com/office/drawing/2014/main" id="{680D0825-623B-4EA0-B423-FB0FF769442A}"/>
              </a:ext>
            </a:extLst>
          </p:cNvPr>
          <p:cNvSpPr>
            <a:spLocks noChangeShapeType="1"/>
          </p:cNvSpPr>
          <p:nvPr/>
        </p:nvSpPr>
        <p:spPr bwMode="auto">
          <a:xfrm>
            <a:off x="533400" y="4419600"/>
            <a:ext cx="815340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43052" name="Line 12">
            <a:extLst>
              <a:ext uri="{FF2B5EF4-FFF2-40B4-BE49-F238E27FC236}">
                <a16:creationId xmlns:a16="http://schemas.microsoft.com/office/drawing/2014/main" id="{EA543DB1-ACF7-4141-A199-86DAC1F7CB3F}"/>
              </a:ext>
            </a:extLst>
          </p:cNvPr>
          <p:cNvSpPr>
            <a:spLocks noChangeShapeType="1"/>
          </p:cNvSpPr>
          <p:nvPr/>
        </p:nvSpPr>
        <p:spPr bwMode="auto">
          <a:xfrm>
            <a:off x="533400" y="4191000"/>
            <a:ext cx="0" cy="22860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43053" name="Line 13">
            <a:extLst>
              <a:ext uri="{FF2B5EF4-FFF2-40B4-BE49-F238E27FC236}">
                <a16:creationId xmlns:a16="http://schemas.microsoft.com/office/drawing/2014/main" id="{A8F92C6B-381B-4B4F-BA4A-E2EFA561D452}"/>
              </a:ext>
            </a:extLst>
          </p:cNvPr>
          <p:cNvSpPr>
            <a:spLocks noChangeShapeType="1"/>
          </p:cNvSpPr>
          <p:nvPr/>
        </p:nvSpPr>
        <p:spPr bwMode="auto">
          <a:xfrm>
            <a:off x="838200" y="4191000"/>
            <a:ext cx="0" cy="22860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43054" name="Line 14">
            <a:extLst>
              <a:ext uri="{FF2B5EF4-FFF2-40B4-BE49-F238E27FC236}">
                <a16:creationId xmlns:a16="http://schemas.microsoft.com/office/drawing/2014/main" id="{4AB20ECF-9C1A-403C-85AF-F0EFA5F4F23D}"/>
              </a:ext>
            </a:extLst>
          </p:cNvPr>
          <p:cNvSpPr>
            <a:spLocks noChangeShapeType="1"/>
          </p:cNvSpPr>
          <p:nvPr/>
        </p:nvSpPr>
        <p:spPr bwMode="auto">
          <a:xfrm>
            <a:off x="1143000" y="4191000"/>
            <a:ext cx="0" cy="22860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43055" name="Line 15">
            <a:extLst>
              <a:ext uri="{FF2B5EF4-FFF2-40B4-BE49-F238E27FC236}">
                <a16:creationId xmlns:a16="http://schemas.microsoft.com/office/drawing/2014/main" id="{9428BB16-1D6E-48B2-8448-689039C1216B}"/>
              </a:ext>
            </a:extLst>
          </p:cNvPr>
          <p:cNvSpPr>
            <a:spLocks noChangeShapeType="1"/>
          </p:cNvSpPr>
          <p:nvPr/>
        </p:nvSpPr>
        <p:spPr bwMode="auto">
          <a:xfrm>
            <a:off x="1447800" y="4191000"/>
            <a:ext cx="0" cy="22860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43056" name="Line 16">
            <a:extLst>
              <a:ext uri="{FF2B5EF4-FFF2-40B4-BE49-F238E27FC236}">
                <a16:creationId xmlns:a16="http://schemas.microsoft.com/office/drawing/2014/main" id="{0BACA56C-0614-4C1C-81F5-1E62FF40D2A4}"/>
              </a:ext>
            </a:extLst>
          </p:cNvPr>
          <p:cNvSpPr>
            <a:spLocks noChangeShapeType="1"/>
          </p:cNvSpPr>
          <p:nvPr/>
        </p:nvSpPr>
        <p:spPr bwMode="auto">
          <a:xfrm>
            <a:off x="1752600" y="4191000"/>
            <a:ext cx="0" cy="22860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43057" name="Line 17">
            <a:extLst>
              <a:ext uri="{FF2B5EF4-FFF2-40B4-BE49-F238E27FC236}">
                <a16:creationId xmlns:a16="http://schemas.microsoft.com/office/drawing/2014/main" id="{5A4B9D08-3548-4795-BD5C-3FB775C05E17}"/>
              </a:ext>
            </a:extLst>
          </p:cNvPr>
          <p:cNvSpPr>
            <a:spLocks noChangeShapeType="1"/>
          </p:cNvSpPr>
          <p:nvPr/>
        </p:nvSpPr>
        <p:spPr bwMode="auto">
          <a:xfrm>
            <a:off x="2057400" y="4191000"/>
            <a:ext cx="0" cy="22860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43058" name="Line 18">
            <a:extLst>
              <a:ext uri="{FF2B5EF4-FFF2-40B4-BE49-F238E27FC236}">
                <a16:creationId xmlns:a16="http://schemas.microsoft.com/office/drawing/2014/main" id="{D82AA52F-C156-4BEF-878C-829960CF0D3C}"/>
              </a:ext>
            </a:extLst>
          </p:cNvPr>
          <p:cNvSpPr>
            <a:spLocks noChangeShapeType="1"/>
          </p:cNvSpPr>
          <p:nvPr/>
        </p:nvSpPr>
        <p:spPr bwMode="auto">
          <a:xfrm>
            <a:off x="2362200" y="4191000"/>
            <a:ext cx="0" cy="22860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43059" name="Line 19">
            <a:extLst>
              <a:ext uri="{FF2B5EF4-FFF2-40B4-BE49-F238E27FC236}">
                <a16:creationId xmlns:a16="http://schemas.microsoft.com/office/drawing/2014/main" id="{0C683974-7557-4E65-8414-0E21F8FA28CB}"/>
              </a:ext>
            </a:extLst>
          </p:cNvPr>
          <p:cNvSpPr>
            <a:spLocks noChangeShapeType="1"/>
          </p:cNvSpPr>
          <p:nvPr/>
        </p:nvSpPr>
        <p:spPr bwMode="auto">
          <a:xfrm>
            <a:off x="2667000" y="4191000"/>
            <a:ext cx="0" cy="22860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43060" name="Line 20">
            <a:extLst>
              <a:ext uri="{FF2B5EF4-FFF2-40B4-BE49-F238E27FC236}">
                <a16:creationId xmlns:a16="http://schemas.microsoft.com/office/drawing/2014/main" id="{A9DD4048-AD4B-47A6-9A89-1CD78411727C}"/>
              </a:ext>
            </a:extLst>
          </p:cNvPr>
          <p:cNvSpPr>
            <a:spLocks noChangeShapeType="1"/>
          </p:cNvSpPr>
          <p:nvPr/>
        </p:nvSpPr>
        <p:spPr bwMode="auto">
          <a:xfrm>
            <a:off x="2971800" y="4191000"/>
            <a:ext cx="0" cy="22860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43061" name="Line 21">
            <a:extLst>
              <a:ext uri="{FF2B5EF4-FFF2-40B4-BE49-F238E27FC236}">
                <a16:creationId xmlns:a16="http://schemas.microsoft.com/office/drawing/2014/main" id="{CEB93AA4-1A78-4E66-839E-F7754AA2E6D3}"/>
              </a:ext>
            </a:extLst>
          </p:cNvPr>
          <p:cNvSpPr>
            <a:spLocks noChangeShapeType="1"/>
          </p:cNvSpPr>
          <p:nvPr/>
        </p:nvSpPr>
        <p:spPr bwMode="auto">
          <a:xfrm>
            <a:off x="3276600" y="4191000"/>
            <a:ext cx="0" cy="22860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43062" name="Line 22">
            <a:extLst>
              <a:ext uri="{FF2B5EF4-FFF2-40B4-BE49-F238E27FC236}">
                <a16:creationId xmlns:a16="http://schemas.microsoft.com/office/drawing/2014/main" id="{CDA0689F-6B5C-4842-84C0-1A991D53D553}"/>
              </a:ext>
            </a:extLst>
          </p:cNvPr>
          <p:cNvSpPr>
            <a:spLocks noChangeShapeType="1"/>
          </p:cNvSpPr>
          <p:nvPr/>
        </p:nvSpPr>
        <p:spPr bwMode="auto">
          <a:xfrm>
            <a:off x="3581400" y="4191000"/>
            <a:ext cx="0" cy="22860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43063" name="Line 23">
            <a:extLst>
              <a:ext uri="{FF2B5EF4-FFF2-40B4-BE49-F238E27FC236}">
                <a16:creationId xmlns:a16="http://schemas.microsoft.com/office/drawing/2014/main" id="{279305E1-D06D-456D-BF8D-BF6B1F652143}"/>
              </a:ext>
            </a:extLst>
          </p:cNvPr>
          <p:cNvSpPr>
            <a:spLocks noChangeShapeType="1"/>
          </p:cNvSpPr>
          <p:nvPr/>
        </p:nvSpPr>
        <p:spPr bwMode="auto">
          <a:xfrm>
            <a:off x="3886200" y="4191000"/>
            <a:ext cx="0" cy="22860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43064" name="Line 24">
            <a:extLst>
              <a:ext uri="{FF2B5EF4-FFF2-40B4-BE49-F238E27FC236}">
                <a16:creationId xmlns:a16="http://schemas.microsoft.com/office/drawing/2014/main" id="{A19578C7-8051-4ED2-94B6-F002B6FE0F15}"/>
              </a:ext>
            </a:extLst>
          </p:cNvPr>
          <p:cNvSpPr>
            <a:spLocks noChangeShapeType="1"/>
          </p:cNvSpPr>
          <p:nvPr/>
        </p:nvSpPr>
        <p:spPr bwMode="auto">
          <a:xfrm>
            <a:off x="4191000" y="4191000"/>
            <a:ext cx="0" cy="22860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43065" name="Line 25">
            <a:extLst>
              <a:ext uri="{FF2B5EF4-FFF2-40B4-BE49-F238E27FC236}">
                <a16:creationId xmlns:a16="http://schemas.microsoft.com/office/drawing/2014/main" id="{ECFDB5D1-24FD-49DC-A4C9-308326BC6359}"/>
              </a:ext>
            </a:extLst>
          </p:cNvPr>
          <p:cNvSpPr>
            <a:spLocks noChangeShapeType="1"/>
          </p:cNvSpPr>
          <p:nvPr/>
        </p:nvSpPr>
        <p:spPr bwMode="auto">
          <a:xfrm>
            <a:off x="4495800" y="4191000"/>
            <a:ext cx="0" cy="22860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43066" name="Line 26">
            <a:extLst>
              <a:ext uri="{FF2B5EF4-FFF2-40B4-BE49-F238E27FC236}">
                <a16:creationId xmlns:a16="http://schemas.microsoft.com/office/drawing/2014/main" id="{E7AA1070-5F8F-4FDA-8A08-AD621403BA39}"/>
              </a:ext>
            </a:extLst>
          </p:cNvPr>
          <p:cNvSpPr>
            <a:spLocks noChangeShapeType="1"/>
          </p:cNvSpPr>
          <p:nvPr/>
        </p:nvSpPr>
        <p:spPr bwMode="auto">
          <a:xfrm>
            <a:off x="4800600" y="4191000"/>
            <a:ext cx="0" cy="22860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43067" name="Line 27">
            <a:extLst>
              <a:ext uri="{FF2B5EF4-FFF2-40B4-BE49-F238E27FC236}">
                <a16:creationId xmlns:a16="http://schemas.microsoft.com/office/drawing/2014/main" id="{742090AC-50FE-49CC-9939-F687B3AA7F81}"/>
              </a:ext>
            </a:extLst>
          </p:cNvPr>
          <p:cNvSpPr>
            <a:spLocks noChangeShapeType="1"/>
          </p:cNvSpPr>
          <p:nvPr/>
        </p:nvSpPr>
        <p:spPr bwMode="auto">
          <a:xfrm>
            <a:off x="5105400" y="4191000"/>
            <a:ext cx="0" cy="22860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43068" name="Line 28">
            <a:extLst>
              <a:ext uri="{FF2B5EF4-FFF2-40B4-BE49-F238E27FC236}">
                <a16:creationId xmlns:a16="http://schemas.microsoft.com/office/drawing/2014/main" id="{C23ED694-8A56-49DA-AE73-9FDBEA0CAEA5}"/>
              </a:ext>
            </a:extLst>
          </p:cNvPr>
          <p:cNvSpPr>
            <a:spLocks noChangeShapeType="1"/>
          </p:cNvSpPr>
          <p:nvPr/>
        </p:nvSpPr>
        <p:spPr bwMode="auto">
          <a:xfrm>
            <a:off x="5410200" y="4191000"/>
            <a:ext cx="0" cy="22860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43069" name="Line 29">
            <a:extLst>
              <a:ext uri="{FF2B5EF4-FFF2-40B4-BE49-F238E27FC236}">
                <a16:creationId xmlns:a16="http://schemas.microsoft.com/office/drawing/2014/main" id="{CD294C0B-4995-4951-A249-2C0165A2C3F1}"/>
              </a:ext>
            </a:extLst>
          </p:cNvPr>
          <p:cNvSpPr>
            <a:spLocks noChangeShapeType="1"/>
          </p:cNvSpPr>
          <p:nvPr/>
        </p:nvSpPr>
        <p:spPr bwMode="auto">
          <a:xfrm>
            <a:off x="5715000" y="4191000"/>
            <a:ext cx="0" cy="22860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43070" name="Line 30">
            <a:extLst>
              <a:ext uri="{FF2B5EF4-FFF2-40B4-BE49-F238E27FC236}">
                <a16:creationId xmlns:a16="http://schemas.microsoft.com/office/drawing/2014/main" id="{DA39C5B6-CEA0-4F33-A58D-A21F9CB10D9C}"/>
              </a:ext>
            </a:extLst>
          </p:cNvPr>
          <p:cNvSpPr>
            <a:spLocks noChangeShapeType="1"/>
          </p:cNvSpPr>
          <p:nvPr/>
        </p:nvSpPr>
        <p:spPr bwMode="auto">
          <a:xfrm>
            <a:off x="6019800" y="4191000"/>
            <a:ext cx="0" cy="22860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43071" name="Line 31">
            <a:extLst>
              <a:ext uri="{FF2B5EF4-FFF2-40B4-BE49-F238E27FC236}">
                <a16:creationId xmlns:a16="http://schemas.microsoft.com/office/drawing/2014/main" id="{2E9B75BF-CD8D-413B-8A09-028B672D62AF}"/>
              </a:ext>
            </a:extLst>
          </p:cNvPr>
          <p:cNvSpPr>
            <a:spLocks noChangeShapeType="1"/>
          </p:cNvSpPr>
          <p:nvPr/>
        </p:nvSpPr>
        <p:spPr bwMode="auto">
          <a:xfrm>
            <a:off x="6324600" y="4191000"/>
            <a:ext cx="0" cy="22860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43072" name="Line 32">
            <a:extLst>
              <a:ext uri="{FF2B5EF4-FFF2-40B4-BE49-F238E27FC236}">
                <a16:creationId xmlns:a16="http://schemas.microsoft.com/office/drawing/2014/main" id="{C472BD00-8E9F-4151-8DBD-73301A1D4759}"/>
              </a:ext>
            </a:extLst>
          </p:cNvPr>
          <p:cNvSpPr>
            <a:spLocks noChangeShapeType="1"/>
          </p:cNvSpPr>
          <p:nvPr/>
        </p:nvSpPr>
        <p:spPr bwMode="auto">
          <a:xfrm>
            <a:off x="6629400" y="4191000"/>
            <a:ext cx="0" cy="22860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43073" name="Line 33">
            <a:extLst>
              <a:ext uri="{FF2B5EF4-FFF2-40B4-BE49-F238E27FC236}">
                <a16:creationId xmlns:a16="http://schemas.microsoft.com/office/drawing/2014/main" id="{7FB34EC3-5784-49E0-BD19-FEA364FA54DA}"/>
              </a:ext>
            </a:extLst>
          </p:cNvPr>
          <p:cNvSpPr>
            <a:spLocks noChangeShapeType="1"/>
          </p:cNvSpPr>
          <p:nvPr/>
        </p:nvSpPr>
        <p:spPr bwMode="auto">
          <a:xfrm>
            <a:off x="6934200" y="4191000"/>
            <a:ext cx="0" cy="22860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43074" name="Line 34">
            <a:extLst>
              <a:ext uri="{FF2B5EF4-FFF2-40B4-BE49-F238E27FC236}">
                <a16:creationId xmlns:a16="http://schemas.microsoft.com/office/drawing/2014/main" id="{69423C82-F6EE-46EB-8E32-8386155D82A7}"/>
              </a:ext>
            </a:extLst>
          </p:cNvPr>
          <p:cNvSpPr>
            <a:spLocks noChangeShapeType="1"/>
          </p:cNvSpPr>
          <p:nvPr/>
        </p:nvSpPr>
        <p:spPr bwMode="auto">
          <a:xfrm>
            <a:off x="7239000" y="4191000"/>
            <a:ext cx="0" cy="22860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43075" name="Line 35">
            <a:extLst>
              <a:ext uri="{FF2B5EF4-FFF2-40B4-BE49-F238E27FC236}">
                <a16:creationId xmlns:a16="http://schemas.microsoft.com/office/drawing/2014/main" id="{36CA3CF6-7074-41A0-85CE-ED85A5101A22}"/>
              </a:ext>
            </a:extLst>
          </p:cNvPr>
          <p:cNvSpPr>
            <a:spLocks noChangeShapeType="1"/>
          </p:cNvSpPr>
          <p:nvPr/>
        </p:nvSpPr>
        <p:spPr bwMode="auto">
          <a:xfrm>
            <a:off x="7543800" y="4191000"/>
            <a:ext cx="0" cy="22860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43076" name="Line 36">
            <a:extLst>
              <a:ext uri="{FF2B5EF4-FFF2-40B4-BE49-F238E27FC236}">
                <a16:creationId xmlns:a16="http://schemas.microsoft.com/office/drawing/2014/main" id="{8EC5C68C-4B71-4FE5-A7D2-6A46896B51CF}"/>
              </a:ext>
            </a:extLst>
          </p:cNvPr>
          <p:cNvSpPr>
            <a:spLocks noChangeShapeType="1"/>
          </p:cNvSpPr>
          <p:nvPr/>
        </p:nvSpPr>
        <p:spPr bwMode="auto">
          <a:xfrm>
            <a:off x="7848600" y="4191000"/>
            <a:ext cx="0" cy="22860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43077" name="Line 37">
            <a:extLst>
              <a:ext uri="{FF2B5EF4-FFF2-40B4-BE49-F238E27FC236}">
                <a16:creationId xmlns:a16="http://schemas.microsoft.com/office/drawing/2014/main" id="{A262E423-928E-4378-A149-C4AE928A4163}"/>
              </a:ext>
            </a:extLst>
          </p:cNvPr>
          <p:cNvSpPr>
            <a:spLocks noChangeShapeType="1"/>
          </p:cNvSpPr>
          <p:nvPr/>
        </p:nvSpPr>
        <p:spPr bwMode="auto">
          <a:xfrm>
            <a:off x="8153400" y="4191000"/>
            <a:ext cx="0" cy="22860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43078" name="Line 38">
            <a:extLst>
              <a:ext uri="{FF2B5EF4-FFF2-40B4-BE49-F238E27FC236}">
                <a16:creationId xmlns:a16="http://schemas.microsoft.com/office/drawing/2014/main" id="{6DE73A9D-8FB7-4942-822C-C5C3703660DB}"/>
              </a:ext>
            </a:extLst>
          </p:cNvPr>
          <p:cNvSpPr>
            <a:spLocks noChangeShapeType="1"/>
          </p:cNvSpPr>
          <p:nvPr/>
        </p:nvSpPr>
        <p:spPr bwMode="auto">
          <a:xfrm>
            <a:off x="8458200" y="4191000"/>
            <a:ext cx="0" cy="22860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43079" name="Text Box 39">
            <a:extLst>
              <a:ext uri="{FF2B5EF4-FFF2-40B4-BE49-F238E27FC236}">
                <a16:creationId xmlns:a16="http://schemas.microsoft.com/office/drawing/2014/main" id="{F986D862-139E-4667-93C8-C830157EAA4B}"/>
              </a:ext>
            </a:extLst>
          </p:cNvPr>
          <p:cNvSpPr txBox="1">
            <a:spLocks noChangeArrowheads="1"/>
          </p:cNvSpPr>
          <p:nvPr/>
        </p:nvSpPr>
        <p:spPr bwMode="auto">
          <a:xfrm>
            <a:off x="441325" y="4354513"/>
            <a:ext cx="84042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_tradnl" altLang="it-IT" sz="1400">
                <a:solidFill>
                  <a:schemeClr val="bg1"/>
                </a:solidFill>
                <a:latin typeface="Times New Roman" panose="02020603050405020304" pitchFamily="18" charset="0"/>
              </a:rPr>
              <a:t>sa    do   lu   ma   me   gi   ve   sa   do   lu   ma  me  gi   ve   sa   do   lu    ma   me  gi   ve  sa   do   lu   ma  me  gi</a:t>
            </a:r>
            <a:r>
              <a:rPr lang="es-ES_tradnl" altLang="it-IT" sz="1400" b="0">
                <a:solidFill>
                  <a:schemeClr val="bg1"/>
                </a:solidFill>
                <a:latin typeface="Times New Roman" panose="02020603050405020304" pitchFamily="18" charset="0"/>
              </a:rPr>
              <a:t> </a:t>
            </a:r>
          </a:p>
          <a:p>
            <a:pPr>
              <a:spcBef>
                <a:spcPct val="0"/>
              </a:spcBef>
              <a:buFontTx/>
              <a:buNone/>
            </a:pPr>
            <a:endParaRPr lang="es-ES_tradnl" altLang="it-IT" sz="1400" b="0">
              <a:solidFill>
                <a:schemeClr val="bg1"/>
              </a:solidFill>
              <a:latin typeface="Times New Roman" panose="02020603050405020304" pitchFamily="18" charset="0"/>
            </a:endParaRPr>
          </a:p>
        </p:txBody>
      </p:sp>
      <p:sp>
        <p:nvSpPr>
          <p:cNvPr id="343080" name="Rectangle 40">
            <a:extLst>
              <a:ext uri="{FF2B5EF4-FFF2-40B4-BE49-F238E27FC236}">
                <a16:creationId xmlns:a16="http://schemas.microsoft.com/office/drawing/2014/main" id="{9FECA085-8E4A-4F37-95E9-D81DD3B191EB}"/>
              </a:ext>
            </a:extLst>
          </p:cNvPr>
          <p:cNvSpPr>
            <a:spLocks noChangeArrowheads="1"/>
          </p:cNvSpPr>
          <p:nvPr/>
        </p:nvSpPr>
        <p:spPr bwMode="auto">
          <a:xfrm>
            <a:off x="533400" y="2895600"/>
            <a:ext cx="228600" cy="1524000"/>
          </a:xfrm>
          <a:prstGeom prst="rect">
            <a:avLst/>
          </a:prstGeom>
          <a:solidFill>
            <a:schemeClr val="accent1"/>
          </a:solidFill>
          <a:ln w="9525">
            <a:solidFill>
              <a:schemeClr val="bg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343081" name="Rectangle 41">
            <a:extLst>
              <a:ext uri="{FF2B5EF4-FFF2-40B4-BE49-F238E27FC236}">
                <a16:creationId xmlns:a16="http://schemas.microsoft.com/office/drawing/2014/main" id="{87F70912-BEA0-4815-9E29-2EF77ECBDD72}"/>
              </a:ext>
            </a:extLst>
          </p:cNvPr>
          <p:cNvSpPr>
            <a:spLocks noChangeArrowheads="1"/>
          </p:cNvSpPr>
          <p:nvPr/>
        </p:nvSpPr>
        <p:spPr bwMode="auto">
          <a:xfrm>
            <a:off x="838200" y="2895600"/>
            <a:ext cx="228600" cy="1524000"/>
          </a:xfrm>
          <a:prstGeom prst="rect">
            <a:avLst/>
          </a:prstGeom>
          <a:solidFill>
            <a:schemeClr val="accent1"/>
          </a:solidFill>
          <a:ln w="9525">
            <a:solidFill>
              <a:schemeClr val="bg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343082" name="Rectangle 42">
            <a:extLst>
              <a:ext uri="{FF2B5EF4-FFF2-40B4-BE49-F238E27FC236}">
                <a16:creationId xmlns:a16="http://schemas.microsoft.com/office/drawing/2014/main" id="{02D30B5C-6011-4798-B86C-45E330CD37C8}"/>
              </a:ext>
            </a:extLst>
          </p:cNvPr>
          <p:cNvSpPr>
            <a:spLocks noChangeArrowheads="1"/>
          </p:cNvSpPr>
          <p:nvPr/>
        </p:nvSpPr>
        <p:spPr bwMode="auto">
          <a:xfrm>
            <a:off x="2667000" y="2895600"/>
            <a:ext cx="228600" cy="1524000"/>
          </a:xfrm>
          <a:prstGeom prst="rect">
            <a:avLst/>
          </a:prstGeom>
          <a:solidFill>
            <a:schemeClr val="accent1"/>
          </a:solidFill>
          <a:ln w="9525">
            <a:solidFill>
              <a:schemeClr val="bg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343083" name="Rectangle 43">
            <a:extLst>
              <a:ext uri="{FF2B5EF4-FFF2-40B4-BE49-F238E27FC236}">
                <a16:creationId xmlns:a16="http://schemas.microsoft.com/office/drawing/2014/main" id="{EC09823F-60A3-4C9B-B423-60376CD8333A}"/>
              </a:ext>
            </a:extLst>
          </p:cNvPr>
          <p:cNvSpPr>
            <a:spLocks noChangeArrowheads="1"/>
          </p:cNvSpPr>
          <p:nvPr/>
        </p:nvSpPr>
        <p:spPr bwMode="auto">
          <a:xfrm>
            <a:off x="4800600" y="2895600"/>
            <a:ext cx="228600" cy="1524000"/>
          </a:xfrm>
          <a:prstGeom prst="rect">
            <a:avLst/>
          </a:prstGeom>
          <a:solidFill>
            <a:schemeClr val="accent1"/>
          </a:solidFill>
          <a:ln w="9525">
            <a:solidFill>
              <a:schemeClr val="bg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343084" name="Rectangle 44">
            <a:extLst>
              <a:ext uri="{FF2B5EF4-FFF2-40B4-BE49-F238E27FC236}">
                <a16:creationId xmlns:a16="http://schemas.microsoft.com/office/drawing/2014/main" id="{38273F3B-A71C-4E6E-B80E-ADE166A65BFF}"/>
              </a:ext>
            </a:extLst>
          </p:cNvPr>
          <p:cNvSpPr>
            <a:spLocks noChangeArrowheads="1"/>
          </p:cNvSpPr>
          <p:nvPr/>
        </p:nvSpPr>
        <p:spPr bwMode="auto">
          <a:xfrm>
            <a:off x="6934200" y="2895600"/>
            <a:ext cx="228600" cy="1524000"/>
          </a:xfrm>
          <a:prstGeom prst="rect">
            <a:avLst/>
          </a:prstGeom>
          <a:solidFill>
            <a:schemeClr val="accent1"/>
          </a:solidFill>
          <a:ln w="9525">
            <a:solidFill>
              <a:schemeClr val="bg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343085" name="Rectangle 45">
            <a:extLst>
              <a:ext uri="{FF2B5EF4-FFF2-40B4-BE49-F238E27FC236}">
                <a16:creationId xmlns:a16="http://schemas.microsoft.com/office/drawing/2014/main" id="{F89741CD-9959-4A49-B0C4-BEF0D18B1E11}"/>
              </a:ext>
            </a:extLst>
          </p:cNvPr>
          <p:cNvSpPr>
            <a:spLocks noChangeArrowheads="1"/>
          </p:cNvSpPr>
          <p:nvPr/>
        </p:nvSpPr>
        <p:spPr bwMode="auto">
          <a:xfrm>
            <a:off x="2971800" y="2895600"/>
            <a:ext cx="228600" cy="1524000"/>
          </a:xfrm>
          <a:prstGeom prst="rect">
            <a:avLst/>
          </a:prstGeom>
          <a:solidFill>
            <a:schemeClr val="accent1"/>
          </a:solidFill>
          <a:ln w="9525">
            <a:solidFill>
              <a:schemeClr val="bg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343086" name="Rectangle 46">
            <a:extLst>
              <a:ext uri="{FF2B5EF4-FFF2-40B4-BE49-F238E27FC236}">
                <a16:creationId xmlns:a16="http://schemas.microsoft.com/office/drawing/2014/main" id="{82501A07-1611-47B2-944E-091AEB75A651}"/>
              </a:ext>
            </a:extLst>
          </p:cNvPr>
          <p:cNvSpPr>
            <a:spLocks noChangeArrowheads="1"/>
          </p:cNvSpPr>
          <p:nvPr/>
        </p:nvSpPr>
        <p:spPr bwMode="auto">
          <a:xfrm>
            <a:off x="5105400" y="2895600"/>
            <a:ext cx="228600" cy="1524000"/>
          </a:xfrm>
          <a:prstGeom prst="rect">
            <a:avLst/>
          </a:prstGeom>
          <a:solidFill>
            <a:schemeClr val="accent1"/>
          </a:solidFill>
          <a:ln w="9525">
            <a:solidFill>
              <a:schemeClr val="bg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343087" name="Rectangle 47">
            <a:extLst>
              <a:ext uri="{FF2B5EF4-FFF2-40B4-BE49-F238E27FC236}">
                <a16:creationId xmlns:a16="http://schemas.microsoft.com/office/drawing/2014/main" id="{F57B7C84-FA51-4015-B112-E8DEA6A47D12}"/>
              </a:ext>
            </a:extLst>
          </p:cNvPr>
          <p:cNvSpPr>
            <a:spLocks noChangeArrowheads="1"/>
          </p:cNvSpPr>
          <p:nvPr/>
        </p:nvSpPr>
        <p:spPr bwMode="auto">
          <a:xfrm>
            <a:off x="7239000" y="2895600"/>
            <a:ext cx="228600" cy="1524000"/>
          </a:xfrm>
          <a:prstGeom prst="rect">
            <a:avLst/>
          </a:prstGeom>
          <a:solidFill>
            <a:schemeClr val="accent1"/>
          </a:solidFill>
          <a:ln w="9525">
            <a:solidFill>
              <a:schemeClr val="bg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343088" name="Rectangle 48">
            <a:extLst>
              <a:ext uri="{FF2B5EF4-FFF2-40B4-BE49-F238E27FC236}">
                <a16:creationId xmlns:a16="http://schemas.microsoft.com/office/drawing/2014/main" id="{2A7AB347-5ADE-4EF7-827B-DEACC4D8B632}"/>
              </a:ext>
            </a:extLst>
          </p:cNvPr>
          <p:cNvSpPr>
            <a:spLocks noChangeArrowheads="1"/>
          </p:cNvSpPr>
          <p:nvPr/>
        </p:nvSpPr>
        <p:spPr bwMode="auto">
          <a:xfrm>
            <a:off x="381000" y="1290638"/>
            <a:ext cx="1676400" cy="914400"/>
          </a:xfrm>
          <a:prstGeom prst="rect">
            <a:avLst/>
          </a:prstGeom>
          <a:solidFill>
            <a:schemeClr val="tx2"/>
          </a:solidFill>
          <a:ln w="9525">
            <a:solidFill>
              <a:schemeClr val="bg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s-ES_tradnl" altLang="it-IT" sz="2400">
                <a:solidFill>
                  <a:schemeClr val="bg2"/>
                </a:solidFill>
                <a:latin typeface="Times New Roman" panose="02020603050405020304" pitchFamily="18" charset="0"/>
              </a:rPr>
              <a:t>emollienti</a:t>
            </a:r>
          </a:p>
        </p:txBody>
      </p:sp>
    </p:spTree>
    <p:extLst>
      <p:ext uri="{BB962C8B-B14F-4D97-AF65-F5344CB8AC3E}">
        <p14:creationId xmlns:p14="http://schemas.microsoft.com/office/powerpoint/2010/main" val="669905007"/>
      </p:ext>
    </p:extLst>
  </p:cSld>
  <p:clrMapOvr>
    <a:masterClrMapping/>
  </p:clrMapOvr>
  <p:transition spd="slow">
    <p:strips dir="ru"/>
  </p:transition>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a:extLst>
              <a:ext uri="{FF2B5EF4-FFF2-40B4-BE49-F238E27FC236}">
                <a16:creationId xmlns:a16="http://schemas.microsoft.com/office/drawing/2014/main" id="{46014889-4EC7-42A0-97E5-322485F71176}"/>
              </a:ext>
            </a:extLst>
          </p:cNvPr>
          <p:cNvSpPr>
            <a:spLocks noChangeArrowheads="1"/>
          </p:cNvSpPr>
          <p:nvPr/>
        </p:nvSpPr>
        <p:spPr bwMode="auto">
          <a:xfrm>
            <a:off x="493713" y="188913"/>
            <a:ext cx="86502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1"/>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it-IT">
                <a:solidFill>
                  <a:srgbClr val="FF0000"/>
                </a:solidFill>
              </a:rPr>
              <a:t>I cortisonici topici (bene usati) possono migliorare il controllo della DA</a:t>
            </a:r>
          </a:p>
        </p:txBody>
      </p:sp>
      <p:sp>
        <p:nvSpPr>
          <p:cNvPr id="344067" name="Freeform 3" descr="Wide upward diagonal">
            <a:extLst>
              <a:ext uri="{FF2B5EF4-FFF2-40B4-BE49-F238E27FC236}">
                <a16:creationId xmlns:a16="http://schemas.microsoft.com/office/drawing/2014/main" id="{1EC8AEBC-E313-41A8-AB46-05F32DED8CAE}"/>
              </a:ext>
            </a:extLst>
          </p:cNvPr>
          <p:cNvSpPr>
            <a:spLocks/>
          </p:cNvSpPr>
          <p:nvPr/>
        </p:nvSpPr>
        <p:spPr bwMode="auto">
          <a:xfrm>
            <a:off x="730250" y="4364038"/>
            <a:ext cx="879475" cy="754062"/>
          </a:xfrm>
          <a:custGeom>
            <a:avLst/>
            <a:gdLst>
              <a:gd name="T0" fmla="*/ 2147483646 w 554"/>
              <a:gd name="T1" fmla="*/ 0 h 475"/>
              <a:gd name="T2" fmla="*/ 2147483646 w 554"/>
              <a:gd name="T3" fmla="*/ 2147483646 h 475"/>
              <a:gd name="T4" fmla="*/ 2147483646 w 554"/>
              <a:gd name="T5" fmla="*/ 2147483646 h 475"/>
              <a:gd name="T6" fmla="*/ 2147483646 w 554"/>
              <a:gd name="T7" fmla="*/ 2147483646 h 475"/>
              <a:gd name="T8" fmla="*/ 2147483646 w 554"/>
              <a:gd name="T9" fmla="*/ 2147483646 h 475"/>
              <a:gd name="T10" fmla="*/ 2147483646 w 554"/>
              <a:gd name="T11" fmla="*/ 2147483646 h 475"/>
              <a:gd name="T12" fmla="*/ 2147483646 w 554"/>
              <a:gd name="T13" fmla="*/ 2147483646 h 475"/>
              <a:gd name="T14" fmla="*/ 2147483646 w 554"/>
              <a:gd name="T15" fmla="*/ 2147483646 h 475"/>
              <a:gd name="T16" fmla="*/ 2147483646 w 554"/>
              <a:gd name="T17" fmla="*/ 2147483646 h 475"/>
              <a:gd name="T18" fmla="*/ 2147483646 w 554"/>
              <a:gd name="T19" fmla="*/ 2147483646 h 475"/>
              <a:gd name="T20" fmla="*/ 0 w 554"/>
              <a:gd name="T21" fmla="*/ 2147483646 h 475"/>
              <a:gd name="T22" fmla="*/ 2147483646 w 554"/>
              <a:gd name="T23" fmla="*/ 2147483646 h 475"/>
              <a:gd name="T24" fmla="*/ 2147483646 w 554"/>
              <a:gd name="T25" fmla="*/ 2147483646 h 475"/>
              <a:gd name="T26" fmla="*/ 2147483646 w 554"/>
              <a:gd name="T27" fmla="*/ 2147483646 h 475"/>
              <a:gd name="T28" fmla="*/ 2147483646 w 554"/>
              <a:gd name="T29" fmla="*/ 2147483646 h 475"/>
              <a:gd name="T30" fmla="*/ 2147483646 w 554"/>
              <a:gd name="T31" fmla="*/ 2147483646 h 475"/>
              <a:gd name="T32" fmla="*/ 2147483646 w 554"/>
              <a:gd name="T33" fmla="*/ 2147483646 h 475"/>
              <a:gd name="T34" fmla="*/ 2147483646 w 554"/>
              <a:gd name="T35" fmla="*/ 2147483646 h 475"/>
              <a:gd name="T36" fmla="*/ 2147483646 w 554"/>
              <a:gd name="T37" fmla="*/ 2147483646 h 475"/>
              <a:gd name="T38" fmla="*/ 2147483646 w 554"/>
              <a:gd name="T39" fmla="*/ 2147483646 h 475"/>
              <a:gd name="T40" fmla="*/ 2147483646 w 554"/>
              <a:gd name="T41" fmla="*/ 2147483646 h 475"/>
              <a:gd name="T42" fmla="*/ 2147483646 w 554"/>
              <a:gd name="T43" fmla="*/ 2147483646 h 47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54"/>
              <a:gd name="T67" fmla="*/ 0 h 475"/>
              <a:gd name="T68" fmla="*/ 554 w 554"/>
              <a:gd name="T69" fmla="*/ 475 h 47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54" h="475">
                <a:moveTo>
                  <a:pt x="171" y="0"/>
                </a:moveTo>
                <a:lnTo>
                  <a:pt x="219" y="9"/>
                </a:lnTo>
                <a:lnTo>
                  <a:pt x="267" y="49"/>
                </a:lnTo>
                <a:lnTo>
                  <a:pt x="316" y="147"/>
                </a:lnTo>
                <a:lnTo>
                  <a:pt x="324" y="240"/>
                </a:lnTo>
                <a:lnTo>
                  <a:pt x="380" y="347"/>
                </a:lnTo>
                <a:lnTo>
                  <a:pt x="427" y="393"/>
                </a:lnTo>
                <a:lnTo>
                  <a:pt x="488" y="439"/>
                </a:lnTo>
                <a:lnTo>
                  <a:pt x="529" y="457"/>
                </a:lnTo>
                <a:lnTo>
                  <a:pt x="554" y="475"/>
                </a:lnTo>
                <a:lnTo>
                  <a:pt x="0" y="475"/>
                </a:lnTo>
                <a:lnTo>
                  <a:pt x="8" y="416"/>
                </a:lnTo>
                <a:lnTo>
                  <a:pt x="20" y="382"/>
                </a:lnTo>
                <a:lnTo>
                  <a:pt x="35" y="340"/>
                </a:lnTo>
                <a:lnTo>
                  <a:pt x="35" y="287"/>
                </a:lnTo>
                <a:lnTo>
                  <a:pt x="50" y="245"/>
                </a:lnTo>
                <a:lnTo>
                  <a:pt x="50" y="217"/>
                </a:lnTo>
                <a:lnTo>
                  <a:pt x="71" y="160"/>
                </a:lnTo>
                <a:lnTo>
                  <a:pt x="71" y="87"/>
                </a:lnTo>
                <a:lnTo>
                  <a:pt x="86" y="46"/>
                </a:lnTo>
                <a:lnTo>
                  <a:pt x="107" y="19"/>
                </a:lnTo>
                <a:lnTo>
                  <a:pt x="132" y="1"/>
                </a:lnTo>
              </a:path>
            </a:pathLst>
          </a:custGeom>
          <a:blipFill dpi="0" rotWithShape="0">
            <a:blip r:embed="rId2">
              <a:extLst>
                <a:ext uri="{28A0092B-C50C-407E-A947-70E740481C1C}">
                  <a14:useLocalDpi xmlns:a14="http://schemas.microsoft.com/office/drawing/2010/main"/>
                </a:ext>
              </a:extLst>
            </a:blip>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it-IT"/>
          </a:p>
        </p:txBody>
      </p:sp>
      <p:sp>
        <p:nvSpPr>
          <p:cNvPr id="344068" name="Line 4">
            <a:extLst>
              <a:ext uri="{FF2B5EF4-FFF2-40B4-BE49-F238E27FC236}">
                <a16:creationId xmlns:a16="http://schemas.microsoft.com/office/drawing/2014/main" id="{A0895B23-C29A-4D3A-9EB5-115C81970A6D}"/>
              </a:ext>
            </a:extLst>
          </p:cNvPr>
          <p:cNvSpPr>
            <a:spLocks noChangeShapeType="1"/>
          </p:cNvSpPr>
          <p:nvPr/>
        </p:nvSpPr>
        <p:spPr bwMode="auto">
          <a:xfrm flipV="1">
            <a:off x="155575" y="5622925"/>
            <a:ext cx="8069263" cy="3175"/>
          </a:xfrm>
          <a:prstGeom prst="line">
            <a:avLst/>
          </a:prstGeom>
          <a:noFill/>
          <a:ln w="25400">
            <a:solidFill>
              <a:schemeClr val="bg1"/>
            </a:solidFill>
            <a:round/>
            <a:headEnd type="none" w="sm" len="sm"/>
            <a:tailEnd type="stealth" w="med" len="med"/>
          </a:ln>
          <a:extLst>
            <a:ext uri="{909E8E84-426E-40DD-AFC4-6F175D3DCCD1}">
              <a14:hiddenFill xmlns:a14="http://schemas.microsoft.com/office/drawing/2010/main">
                <a:noFill/>
              </a14:hiddenFill>
            </a:ext>
          </a:extLst>
        </p:spPr>
        <p:txBody>
          <a:bodyPr/>
          <a:lstStyle/>
          <a:p>
            <a:endParaRPr lang="it-IT"/>
          </a:p>
        </p:txBody>
      </p:sp>
      <p:sp>
        <p:nvSpPr>
          <p:cNvPr id="344069" name="Freeform 5">
            <a:extLst>
              <a:ext uri="{FF2B5EF4-FFF2-40B4-BE49-F238E27FC236}">
                <a16:creationId xmlns:a16="http://schemas.microsoft.com/office/drawing/2014/main" id="{D94F052C-AF01-48C5-81FF-3804D3CED52E}"/>
              </a:ext>
            </a:extLst>
          </p:cNvPr>
          <p:cNvSpPr>
            <a:spLocks/>
          </p:cNvSpPr>
          <p:nvPr/>
        </p:nvSpPr>
        <p:spPr bwMode="auto">
          <a:xfrm>
            <a:off x="142875" y="4343400"/>
            <a:ext cx="2316163" cy="947738"/>
          </a:xfrm>
          <a:custGeom>
            <a:avLst/>
            <a:gdLst>
              <a:gd name="T0" fmla="*/ 0 w 1459"/>
              <a:gd name="T1" fmla="*/ 2147483646 h 597"/>
              <a:gd name="T2" fmla="*/ 2147483646 w 1459"/>
              <a:gd name="T3" fmla="*/ 2147483646 h 597"/>
              <a:gd name="T4" fmla="*/ 2147483646 w 1459"/>
              <a:gd name="T5" fmla="*/ 2147483646 h 597"/>
              <a:gd name="T6" fmla="*/ 2147483646 w 1459"/>
              <a:gd name="T7" fmla="*/ 2147483646 h 597"/>
              <a:gd name="T8" fmla="*/ 2147483646 w 1459"/>
              <a:gd name="T9" fmla="*/ 2147483646 h 597"/>
              <a:gd name="T10" fmla="*/ 2147483646 w 1459"/>
              <a:gd name="T11" fmla="*/ 2147483646 h 597"/>
              <a:gd name="T12" fmla="*/ 2147483646 w 1459"/>
              <a:gd name="T13" fmla="*/ 2147483646 h 597"/>
              <a:gd name="T14" fmla="*/ 2147483646 w 1459"/>
              <a:gd name="T15" fmla="*/ 2147483646 h 597"/>
              <a:gd name="T16" fmla="*/ 2147483646 w 1459"/>
              <a:gd name="T17" fmla="*/ 2147483646 h 597"/>
              <a:gd name="T18" fmla="*/ 2147483646 w 1459"/>
              <a:gd name="T19" fmla="*/ 2147483646 h 597"/>
              <a:gd name="T20" fmla="*/ 2147483646 w 1459"/>
              <a:gd name="T21" fmla="*/ 2147483646 h 597"/>
              <a:gd name="T22" fmla="*/ 2147483646 w 1459"/>
              <a:gd name="T23" fmla="*/ 2147483646 h 597"/>
              <a:gd name="T24" fmla="*/ 2147483646 w 1459"/>
              <a:gd name="T25" fmla="*/ 2147483646 h 597"/>
              <a:gd name="T26" fmla="*/ 2147483646 w 1459"/>
              <a:gd name="T27" fmla="*/ 2147483646 h 597"/>
              <a:gd name="T28" fmla="*/ 2147483646 w 1459"/>
              <a:gd name="T29" fmla="*/ 2147483646 h 597"/>
              <a:gd name="T30" fmla="*/ 2147483646 w 1459"/>
              <a:gd name="T31" fmla="*/ 2147483646 h 597"/>
              <a:gd name="T32" fmla="*/ 2147483646 w 1459"/>
              <a:gd name="T33" fmla="*/ 2147483646 h 597"/>
              <a:gd name="T34" fmla="*/ 2147483646 w 1459"/>
              <a:gd name="T35" fmla="*/ 2147483646 h 597"/>
              <a:gd name="T36" fmla="*/ 2147483646 w 1459"/>
              <a:gd name="T37" fmla="*/ 2147483646 h 59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59"/>
              <a:gd name="T58" fmla="*/ 0 h 597"/>
              <a:gd name="T59" fmla="*/ 1459 w 1459"/>
              <a:gd name="T60" fmla="*/ 597 h 59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59" h="597">
                <a:moveTo>
                  <a:pt x="0" y="588"/>
                </a:moveTo>
                <a:cubicBezTo>
                  <a:pt x="36" y="588"/>
                  <a:pt x="178" y="589"/>
                  <a:pt x="222" y="588"/>
                </a:cubicBezTo>
                <a:cubicBezTo>
                  <a:pt x="266" y="587"/>
                  <a:pt x="249" y="590"/>
                  <a:pt x="267" y="582"/>
                </a:cubicBezTo>
                <a:cubicBezTo>
                  <a:pt x="285" y="574"/>
                  <a:pt x="311" y="564"/>
                  <a:pt x="329" y="539"/>
                </a:cubicBezTo>
                <a:cubicBezTo>
                  <a:pt x="347" y="515"/>
                  <a:pt x="363" y="476"/>
                  <a:pt x="375" y="435"/>
                </a:cubicBezTo>
                <a:cubicBezTo>
                  <a:pt x="387" y="394"/>
                  <a:pt x="391" y="338"/>
                  <a:pt x="400" y="295"/>
                </a:cubicBezTo>
                <a:cubicBezTo>
                  <a:pt x="408" y="251"/>
                  <a:pt x="416" y="216"/>
                  <a:pt x="425" y="174"/>
                </a:cubicBezTo>
                <a:cubicBezTo>
                  <a:pt x="433" y="132"/>
                  <a:pt x="428" y="69"/>
                  <a:pt x="449" y="40"/>
                </a:cubicBezTo>
                <a:cubicBezTo>
                  <a:pt x="471" y="11"/>
                  <a:pt x="520" y="0"/>
                  <a:pt x="553" y="1"/>
                </a:cubicBezTo>
                <a:cubicBezTo>
                  <a:pt x="585" y="2"/>
                  <a:pt x="620" y="20"/>
                  <a:pt x="644" y="47"/>
                </a:cubicBezTo>
                <a:cubicBezTo>
                  <a:pt x="667" y="73"/>
                  <a:pt x="680" y="118"/>
                  <a:pt x="694" y="161"/>
                </a:cubicBezTo>
                <a:cubicBezTo>
                  <a:pt x="707" y="204"/>
                  <a:pt x="709" y="266"/>
                  <a:pt x="727" y="304"/>
                </a:cubicBezTo>
                <a:cubicBezTo>
                  <a:pt x="745" y="343"/>
                  <a:pt x="770" y="366"/>
                  <a:pt x="801" y="393"/>
                </a:cubicBezTo>
                <a:cubicBezTo>
                  <a:pt x="832" y="419"/>
                  <a:pt x="875" y="449"/>
                  <a:pt x="913" y="464"/>
                </a:cubicBezTo>
                <a:cubicBezTo>
                  <a:pt x="951" y="480"/>
                  <a:pt x="998" y="476"/>
                  <a:pt x="1029" y="487"/>
                </a:cubicBezTo>
                <a:cubicBezTo>
                  <a:pt x="1060" y="499"/>
                  <a:pt x="1066" y="524"/>
                  <a:pt x="1099" y="533"/>
                </a:cubicBezTo>
                <a:cubicBezTo>
                  <a:pt x="1132" y="542"/>
                  <a:pt x="1185" y="533"/>
                  <a:pt x="1227" y="543"/>
                </a:cubicBezTo>
                <a:cubicBezTo>
                  <a:pt x="1269" y="552"/>
                  <a:pt x="1313" y="580"/>
                  <a:pt x="1351" y="588"/>
                </a:cubicBezTo>
                <a:cubicBezTo>
                  <a:pt x="1390" y="597"/>
                  <a:pt x="1441" y="594"/>
                  <a:pt x="1459" y="595"/>
                </a:cubicBezTo>
              </a:path>
            </a:pathLst>
          </a:custGeom>
          <a:noFill/>
          <a:ln w="28575" cmpd="sng">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344070" name="Freeform 6">
            <a:extLst>
              <a:ext uri="{FF2B5EF4-FFF2-40B4-BE49-F238E27FC236}">
                <a16:creationId xmlns:a16="http://schemas.microsoft.com/office/drawing/2014/main" id="{4F356836-2084-4454-A07F-A1B572708DB8}"/>
              </a:ext>
            </a:extLst>
          </p:cNvPr>
          <p:cNvSpPr>
            <a:spLocks/>
          </p:cNvSpPr>
          <p:nvPr/>
        </p:nvSpPr>
        <p:spPr bwMode="auto">
          <a:xfrm>
            <a:off x="5283200" y="5164138"/>
            <a:ext cx="1411288" cy="160337"/>
          </a:xfrm>
          <a:custGeom>
            <a:avLst/>
            <a:gdLst>
              <a:gd name="T0" fmla="*/ 0 w 889"/>
              <a:gd name="T1" fmla="*/ 2147483646 h 197"/>
              <a:gd name="T2" fmla="*/ 2147483646 w 889"/>
              <a:gd name="T3" fmla="*/ 2147483646 h 197"/>
              <a:gd name="T4" fmla="*/ 2147483646 w 889"/>
              <a:gd name="T5" fmla="*/ 2147483646 h 197"/>
              <a:gd name="T6" fmla="*/ 2147483646 w 889"/>
              <a:gd name="T7" fmla="*/ 2147483646 h 197"/>
              <a:gd name="T8" fmla="*/ 2147483646 w 889"/>
              <a:gd name="T9" fmla="*/ 2147483646 h 197"/>
              <a:gd name="T10" fmla="*/ 2147483646 w 889"/>
              <a:gd name="T11" fmla="*/ 2147483646 h 197"/>
              <a:gd name="T12" fmla="*/ 2147483646 w 889"/>
              <a:gd name="T13" fmla="*/ 2147483646 h 197"/>
              <a:gd name="T14" fmla="*/ 2147483646 w 889"/>
              <a:gd name="T15" fmla="*/ 2147483646 h 197"/>
              <a:gd name="T16" fmla="*/ 2147483646 w 889"/>
              <a:gd name="T17" fmla="*/ 2147483646 h 197"/>
              <a:gd name="T18" fmla="*/ 2147483646 w 889"/>
              <a:gd name="T19" fmla="*/ 2147483646 h 197"/>
              <a:gd name="T20" fmla="*/ 2147483646 w 889"/>
              <a:gd name="T21" fmla="*/ 2147483646 h 197"/>
              <a:gd name="T22" fmla="*/ 2147483646 w 889"/>
              <a:gd name="T23" fmla="*/ 2147483646 h 197"/>
              <a:gd name="T24" fmla="*/ 2147483646 w 889"/>
              <a:gd name="T25" fmla="*/ 2147483646 h 197"/>
              <a:gd name="T26" fmla="*/ 2147483646 w 889"/>
              <a:gd name="T27" fmla="*/ 2147483646 h 197"/>
              <a:gd name="T28" fmla="*/ 2147483646 w 889"/>
              <a:gd name="T29" fmla="*/ 2147483646 h 197"/>
              <a:gd name="T30" fmla="*/ 2147483646 w 889"/>
              <a:gd name="T31" fmla="*/ 2147483646 h 19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89"/>
              <a:gd name="T49" fmla="*/ 0 h 197"/>
              <a:gd name="T50" fmla="*/ 889 w 889"/>
              <a:gd name="T51" fmla="*/ 197 h 19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89" h="197">
                <a:moveTo>
                  <a:pt x="0" y="197"/>
                </a:moveTo>
                <a:cubicBezTo>
                  <a:pt x="8" y="196"/>
                  <a:pt x="40" y="193"/>
                  <a:pt x="54" y="192"/>
                </a:cubicBezTo>
                <a:cubicBezTo>
                  <a:pt x="68" y="191"/>
                  <a:pt x="72" y="194"/>
                  <a:pt x="84" y="190"/>
                </a:cubicBezTo>
                <a:cubicBezTo>
                  <a:pt x="97" y="186"/>
                  <a:pt x="114" y="184"/>
                  <a:pt x="126" y="175"/>
                </a:cubicBezTo>
                <a:cubicBezTo>
                  <a:pt x="138" y="165"/>
                  <a:pt x="148" y="150"/>
                  <a:pt x="157" y="136"/>
                </a:cubicBezTo>
                <a:cubicBezTo>
                  <a:pt x="164" y="121"/>
                  <a:pt x="163" y="104"/>
                  <a:pt x="174" y="83"/>
                </a:cubicBezTo>
                <a:cubicBezTo>
                  <a:pt x="185" y="61"/>
                  <a:pt x="205" y="19"/>
                  <a:pt x="221" y="10"/>
                </a:cubicBezTo>
                <a:cubicBezTo>
                  <a:pt x="237" y="0"/>
                  <a:pt x="243" y="8"/>
                  <a:pt x="272" y="21"/>
                </a:cubicBezTo>
                <a:cubicBezTo>
                  <a:pt x="302" y="35"/>
                  <a:pt x="367" y="71"/>
                  <a:pt x="395" y="86"/>
                </a:cubicBezTo>
                <a:cubicBezTo>
                  <a:pt x="423" y="102"/>
                  <a:pt x="424" y="110"/>
                  <a:pt x="445" y="119"/>
                </a:cubicBezTo>
                <a:cubicBezTo>
                  <a:pt x="466" y="129"/>
                  <a:pt x="494" y="140"/>
                  <a:pt x="520" y="146"/>
                </a:cubicBezTo>
                <a:cubicBezTo>
                  <a:pt x="546" y="152"/>
                  <a:pt x="577" y="150"/>
                  <a:pt x="598" y="156"/>
                </a:cubicBezTo>
                <a:cubicBezTo>
                  <a:pt x="619" y="159"/>
                  <a:pt x="624" y="169"/>
                  <a:pt x="646" y="173"/>
                </a:cubicBezTo>
                <a:cubicBezTo>
                  <a:pt x="668" y="175"/>
                  <a:pt x="704" y="173"/>
                  <a:pt x="732" y="175"/>
                </a:cubicBezTo>
                <a:cubicBezTo>
                  <a:pt x="761" y="179"/>
                  <a:pt x="790" y="190"/>
                  <a:pt x="817" y="192"/>
                </a:cubicBezTo>
                <a:cubicBezTo>
                  <a:pt x="842" y="196"/>
                  <a:pt x="877" y="194"/>
                  <a:pt x="889" y="196"/>
                </a:cubicBezTo>
              </a:path>
            </a:pathLst>
          </a:custGeom>
          <a:noFill/>
          <a:ln w="28575" cmpd="sng">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344071" name="Freeform 7">
            <a:extLst>
              <a:ext uri="{FF2B5EF4-FFF2-40B4-BE49-F238E27FC236}">
                <a16:creationId xmlns:a16="http://schemas.microsoft.com/office/drawing/2014/main" id="{6B68860D-EC99-4C53-A341-A53E656F0F09}"/>
              </a:ext>
            </a:extLst>
          </p:cNvPr>
          <p:cNvSpPr>
            <a:spLocks/>
          </p:cNvSpPr>
          <p:nvPr/>
        </p:nvSpPr>
        <p:spPr bwMode="auto">
          <a:xfrm>
            <a:off x="2449513" y="5224463"/>
            <a:ext cx="1536700" cy="74612"/>
          </a:xfrm>
          <a:custGeom>
            <a:avLst/>
            <a:gdLst>
              <a:gd name="T0" fmla="*/ 0 w 711"/>
              <a:gd name="T1" fmla="*/ 2147483646 h 102"/>
              <a:gd name="T2" fmla="*/ 2147483646 w 711"/>
              <a:gd name="T3" fmla="*/ 2147483646 h 102"/>
              <a:gd name="T4" fmla="*/ 2147483646 w 711"/>
              <a:gd name="T5" fmla="*/ 2147483646 h 102"/>
              <a:gd name="T6" fmla="*/ 2147483646 w 711"/>
              <a:gd name="T7" fmla="*/ 2147483646 h 102"/>
              <a:gd name="T8" fmla="*/ 2147483646 w 711"/>
              <a:gd name="T9" fmla="*/ 2147483646 h 102"/>
              <a:gd name="T10" fmla="*/ 2147483646 w 711"/>
              <a:gd name="T11" fmla="*/ 2147483646 h 102"/>
              <a:gd name="T12" fmla="*/ 2147483646 w 711"/>
              <a:gd name="T13" fmla="*/ 2147483646 h 102"/>
              <a:gd name="T14" fmla="*/ 2147483646 w 711"/>
              <a:gd name="T15" fmla="*/ 2147483646 h 102"/>
              <a:gd name="T16" fmla="*/ 2147483646 w 711"/>
              <a:gd name="T17" fmla="*/ 2147483646 h 102"/>
              <a:gd name="T18" fmla="*/ 2147483646 w 711"/>
              <a:gd name="T19" fmla="*/ 2147483646 h 102"/>
              <a:gd name="T20" fmla="*/ 2147483646 w 711"/>
              <a:gd name="T21" fmla="*/ 2147483646 h 102"/>
              <a:gd name="T22" fmla="*/ 2147483646 w 711"/>
              <a:gd name="T23" fmla="*/ 2147483646 h 102"/>
              <a:gd name="T24" fmla="*/ 2147483646 w 711"/>
              <a:gd name="T25" fmla="*/ 2147483646 h 102"/>
              <a:gd name="T26" fmla="*/ 2147483646 w 711"/>
              <a:gd name="T27" fmla="*/ 2147483646 h 102"/>
              <a:gd name="T28" fmla="*/ 2147483646 w 711"/>
              <a:gd name="T29" fmla="*/ 2147483646 h 102"/>
              <a:gd name="T30" fmla="*/ 2147483646 w 711"/>
              <a:gd name="T31" fmla="*/ 2147483646 h 10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11"/>
              <a:gd name="T49" fmla="*/ 0 h 102"/>
              <a:gd name="T50" fmla="*/ 711 w 711"/>
              <a:gd name="T51" fmla="*/ 102 h 10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11" h="102">
                <a:moveTo>
                  <a:pt x="0" y="100"/>
                </a:moveTo>
                <a:cubicBezTo>
                  <a:pt x="10" y="100"/>
                  <a:pt x="21" y="100"/>
                  <a:pt x="30" y="100"/>
                </a:cubicBezTo>
                <a:cubicBezTo>
                  <a:pt x="39" y="100"/>
                  <a:pt x="45" y="101"/>
                  <a:pt x="55" y="99"/>
                </a:cubicBezTo>
                <a:cubicBezTo>
                  <a:pt x="65" y="97"/>
                  <a:pt x="79" y="96"/>
                  <a:pt x="89" y="91"/>
                </a:cubicBezTo>
                <a:cubicBezTo>
                  <a:pt x="99" y="86"/>
                  <a:pt x="107" y="78"/>
                  <a:pt x="114" y="71"/>
                </a:cubicBezTo>
                <a:cubicBezTo>
                  <a:pt x="120" y="63"/>
                  <a:pt x="119" y="54"/>
                  <a:pt x="128" y="43"/>
                </a:cubicBezTo>
                <a:cubicBezTo>
                  <a:pt x="137" y="32"/>
                  <a:pt x="153" y="10"/>
                  <a:pt x="166" y="5"/>
                </a:cubicBezTo>
                <a:cubicBezTo>
                  <a:pt x="179" y="0"/>
                  <a:pt x="184" y="4"/>
                  <a:pt x="208" y="11"/>
                </a:cubicBezTo>
                <a:cubicBezTo>
                  <a:pt x="232" y="18"/>
                  <a:pt x="285" y="37"/>
                  <a:pt x="308" y="45"/>
                </a:cubicBezTo>
                <a:cubicBezTo>
                  <a:pt x="331" y="53"/>
                  <a:pt x="332" y="57"/>
                  <a:pt x="349" y="62"/>
                </a:cubicBezTo>
                <a:cubicBezTo>
                  <a:pt x="366" y="67"/>
                  <a:pt x="389" y="73"/>
                  <a:pt x="410" y="76"/>
                </a:cubicBezTo>
                <a:cubicBezTo>
                  <a:pt x="431" y="79"/>
                  <a:pt x="457" y="78"/>
                  <a:pt x="474" y="81"/>
                </a:cubicBezTo>
                <a:cubicBezTo>
                  <a:pt x="491" y="83"/>
                  <a:pt x="495" y="88"/>
                  <a:pt x="513" y="90"/>
                </a:cubicBezTo>
                <a:cubicBezTo>
                  <a:pt x="531" y="91"/>
                  <a:pt x="560" y="90"/>
                  <a:pt x="583" y="91"/>
                </a:cubicBezTo>
                <a:cubicBezTo>
                  <a:pt x="607" y="93"/>
                  <a:pt x="630" y="99"/>
                  <a:pt x="652" y="100"/>
                </a:cubicBezTo>
                <a:cubicBezTo>
                  <a:pt x="673" y="102"/>
                  <a:pt x="701" y="101"/>
                  <a:pt x="711" y="102"/>
                </a:cubicBezTo>
              </a:path>
            </a:pathLst>
          </a:custGeom>
          <a:noFill/>
          <a:ln w="28575" cmpd="sng">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344072" name="Freeform 8">
            <a:extLst>
              <a:ext uri="{FF2B5EF4-FFF2-40B4-BE49-F238E27FC236}">
                <a16:creationId xmlns:a16="http://schemas.microsoft.com/office/drawing/2014/main" id="{39943E1A-54AC-499B-BBBE-200C8CB0304B}"/>
              </a:ext>
            </a:extLst>
          </p:cNvPr>
          <p:cNvSpPr>
            <a:spLocks/>
          </p:cNvSpPr>
          <p:nvPr/>
        </p:nvSpPr>
        <p:spPr bwMode="auto">
          <a:xfrm>
            <a:off x="3976688" y="5251450"/>
            <a:ext cx="1330325" cy="74613"/>
          </a:xfrm>
          <a:custGeom>
            <a:avLst/>
            <a:gdLst>
              <a:gd name="T0" fmla="*/ 0 w 684"/>
              <a:gd name="T1" fmla="*/ 2147483646 h 64"/>
              <a:gd name="T2" fmla="*/ 2147483646 w 684"/>
              <a:gd name="T3" fmla="*/ 2147483646 h 64"/>
              <a:gd name="T4" fmla="*/ 2147483646 w 684"/>
              <a:gd name="T5" fmla="*/ 2147483646 h 64"/>
              <a:gd name="T6" fmla="*/ 2147483646 w 684"/>
              <a:gd name="T7" fmla="*/ 2147483646 h 64"/>
              <a:gd name="T8" fmla="*/ 2147483646 w 684"/>
              <a:gd name="T9" fmla="*/ 2147483646 h 64"/>
              <a:gd name="T10" fmla="*/ 2147483646 w 684"/>
              <a:gd name="T11" fmla="*/ 2147483646 h 64"/>
              <a:gd name="T12" fmla="*/ 0 60000 65536"/>
              <a:gd name="T13" fmla="*/ 0 60000 65536"/>
              <a:gd name="T14" fmla="*/ 0 60000 65536"/>
              <a:gd name="T15" fmla="*/ 0 60000 65536"/>
              <a:gd name="T16" fmla="*/ 0 60000 65536"/>
              <a:gd name="T17" fmla="*/ 0 60000 65536"/>
              <a:gd name="T18" fmla="*/ 0 w 684"/>
              <a:gd name="T19" fmla="*/ 0 h 64"/>
              <a:gd name="T20" fmla="*/ 684 w 684"/>
              <a:gd name="T21" fmla="*/ 64 h 64"/>
            </a:gdLst>
            <a:ahLst/>
            <a:cxnLst>
              <a:cxn ang="T12">
                <a:pos x="T0" y="T1"/>
              </a:cxn>
              <a:cxn ang="T13">
                <a:pos x="T2" y="T3"/>
              </a:cxn>
              <a:cxn ang="T14">
                <a:pos x="T4" y="T5"/>
              </a:cxn>
              <a:cxn ang="T15">
                <a:pos x="T6" y="T7"/>
              </a:cxn>
              <a:cxn ang="T16">
                <a:pos x="T8" y="T9"/>
              </a:cxn>
              <a:cxn ang="T17">
                <a:pos x="T10" y="T11"/>
              </a:cxn>
            </a:cxnLst>
            <a:rect l="T18" t="T19" r="T20" b="T21"/>
            <a:pathLst>
              <a:path w="684" h="64">
                <a:moveTo>
                  <a:pt x="0" y="40"/>
                </a:moveTo>
                <a:cubicBezTo>
                  <a:pt x="41" y="48"/>
                  <a:pt x="77" y="64"/>
                  <a:pt x="120" y="58"/>
                </a:cubicBezTo>
                <a:cubicBezTo>
                  <a:pt x="163" y="52"/>
                  <a:pt x="216" y="10"/>
                  <a:pt x="259" y="5"/>
                </a:cubicBezTo>
                <a:cubicBezTo>
                  <a:pt x="302" y="0"/>
                  <a:pt x="336" y="19"/>
                  <a:pt x="375" y="28"/>
                </a:cubicBezTo>
                <a:cubicBezTo>
                  <a:pt x="414" y="37"/>
                  <a:pt x="441" y="54"/>
                  <a:pt x="492" y="58"/>
                </a:cubicBezTo>
                <a:cubicBezTo>
                  <a:pt x="543" y="62"/>
                  <a:pt x="616" y="55"/>
                  <a:pt x="684" y="52"/>
                </a:cubicBezTo>
              </a:path>
            </a:pathLst>
          </a:custGeom>
          <a:noFill/>
          <a:ln w="28575" cmpd="sng">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344073" name="Text Box 9">
            <a:extLst>
              <a:ext uri="{FF2B5EF4-FFF2-40B4-BE49-F238E27FC236}">
                <a16:creationId xmlns:a16="http://schemas.microsoft.com/office/drawing/2014/main" id="{52285EDC-206D-430E-A485-0DD1473CFDB3}"/>
              </a:ext>
            </a:extLst>
          </p:cNvPr>
          <p:cNvSpPr txBox="1">
            <a:spLocks noChangeArrowheads="1"/>
          </p:cNvSpPr>
          <p:nvPr/>
        </p:nvSpPr>
        <p:spPr bwMode="auto">
          <a:xfrm>
            <a:off x="1981200" y="3962400"/>
            <a:ext cx="5715000"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10000"/>
              </a:lnSpc>
              <a:spcBef>
                <a:spcPct val="0"/>
              </a:spcBef>
              <a:buFontTx/>
              <a:buNone/>
            </a:pPr>
            <a:r>
              <a:rPr lang="en-US" altLang="it-IT" sz="2000"/>
              <a:t>Schema intermittente Corticosteroidi topici</a:t>
            </a:r>
          </a:p>
          <a:p>
            <a:pPr algn="ctr">
              <a:lnSpc>
                <a:spcPct val="110000"/>
              </a:lnSpc>
              <a:spcBef>
                <a:spcPct val="0"/>
              </a:spcBef>
              <a:buFontTx/>
              <a:buNone/>
            </a:pPr>
            <a:r>
              <a:rPr lang="en-GB" altLang="it-IT" sz="2000" i="1"/>
              <a:t>Strategia </a:t>
            </a:r>
            <a:r>
              <a:rPr lang="en-US" altLang="it-IT" sz="2000" i="1"/>
              <a:t>Preventiva</a:t>
            </a:r>
            <a:endParaRPr lang="en-GB" altLang="it-IT" sz="2000" i="1"/>
          </a:p>
        </p:txBody>
      </p:sp>
      <p:sp>
        <p:nvSpPr>
          <p:cNvPr id="344074" name="AutoShape 10">
            <a:extLst>
              <a:ext uri="{FF2B5EF4-FFF2-40B4-BE49-F238E27FC236}">
                <a16:creationId xmlns:a16="http://schemas.microsoft.com/office/drawing/2014/main" id="{2502C0EE-1D89-40A0-AD91-ADC57E345C51}"/>
              </a:ext>
            </a:extLst>
          </p:cNvPr>
          <p:cNvSpPr>
            <a:spLocks noChangeArrowheads="1"/>
          </p:cNvSpPr>
          <p:nvPr/>
        </p:nvSpPr>
        <p:spPr bwMode="auto">
          <a:xfrm rot="5400000">
            <a:off x="475456" y="5337969"/>
            <a:ext cx="574675" cy="573088"/>
          </a:xfrm>
          <a:prstGeom prst="flowChartMerge">
            <a:avLst/>
          </a:prstGeom>
          <a:gradFill rotWithShape="0">
            <a:gsLst>
              <a:gs pos="0">
                <a:srgbClr val="FF8787"/>
              </a:gs>
              <a:gs pos="100000">
                <a:srgbClr val="FB1B1B"/>
              </a:gs>
            </a:gsLst>
            <a:lin ang="0" scaled="1"/>
          </a:gradFill>
          <a:ln w="12700">
            <a:solidFill>
              <a:schemeClr val="bg2"/>
            </a:solidFill>
            <a:miter lim="800000"/>
            <a:headEnd type="none" w="sm" len="sm"/>
            <a:tailEnd type="none" w="sm" len="sm"/>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344075" name="AutoShape 11">
            <a:extLst>
              <a:ext uri="{FF2B5EF4-FFF2-40B4-BE49-F238E27FC236}">
                <a16:creationId xmlns:a16="http://schemas.microsoft.com/office/drawing/2014/main" id="{4C35255C-11CA-4587-8EB0-96C789A8ED67}"/>
              </a:ext>
            </a:extLst>
          </p:cNvPr>
          <p:cNvSpPr>
            <a:spLocks noChangeAspect="1" noChangeArrowheads="1"/>
          </p:cNvSpPr>
          <p:nvPr/>
        </p:nvSpPr>
        <p:spPr bwMode="auto">
          <a:xfrm rot="5400000">
            <a:off x="474663" y="5510213"/>
            <a:ext cx="230187" cy="230187"/>
          </a:xfrm>
          <a:prstGeom prst="flowChartMerge">
            <a:avLst/>
          </a:prstGeom>
          <a:solidFill>
            <a:srgbClr val="00CC66"/>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344076" name="Freeform 12" descr="Wide upward diagonal">
            <a:extLst>
              <a:ext uri="{FF2B5EF4-FFF2-40B4-BE49-F238E27FC236}">
                <a16:creationId xmlns:a16="http://schemas.microsoft.com/office/drawing/2014/main" id="{3DF012B6-6DAA-4866-B6DB-C44F5BD7C1C3}"/>
              </a:ext>
            </a:extLst>
          </p:cNvPr>
          <p:cNvSpPr>
            <a:spLocks/>
          </p:cNvSpPr>
          <p:nvPr/>
        </p:nvSpPr>
        <p:spPr bwMode="auto">
          <a:xfrm>
            <a:off x="768350" y="2119313"/>
            <a:ext cx="784225" cy="847725"/>
          </a:xfrm>
          <a:custGeom>
            <a:avLst/>
            <a:gdLst>
              <a:gd name="T0" fmla="*/ 2147483646 w 494"/>
              <a:gd name="T1" fmla="*/ 0 h 534"/>
              <a:gd name="T2" fmla="*/ 2147483646 w 494"/>
              <a:gd name="T3" fmla="*/ 2147483646 h 534"/>
              <a:gd name="T4" fmla="*/ 2147483646 w 494"/>
              <a:gd name="T5" fmla="*/ 2147483646 h 534"/>
              <a:gd name="T6" fmla="*/ 2147483646 w 494"/>
              <a:gd name="T7" fmla="*/ 2147483646 h 534"/>
              <a:gd name="T8" fmla="*/ 2147483646 w 494"/>
              <a:gd name="T9" fmla="*/ 2147483646 h 534"/>
              <a:gd name="T10" fmla="*/ 2147483646 w 494"/>
              <a:gd name="T11" fmla="*/ 2147483646 h 534"/>
              <a:gd name="T12" fmla="*/ 2147483646 w 494"/>
              <a:gd name="T13" fmla="*/ 2147483646 h 534"/>
              <a:gd name="T14" fmla="*/ 2147483646 w 494"/>
              <a:gd name="T15" fmla="*/ 2147483646 h 534"/>
              <a:gd name="T16" fmla="*/ 2147483646 w 494"/>
              <a:gd name="T17" fmla="*/ 2147483646 h 534"/>
              <a:gd name="T18" fmla="*/ 2147483646 w 494"/>
              <a:gd name="T19" fmla="*/ 2147483646 h 534"/>
              <a:gd name="T20" fmla="*/ 0 w 494"/>
              <a:gd name="T21" fmla="*/ 2147483646 h 534"/>
              <a:gd name="T22" fmla="*/ 2147483646 w 494"/>
              <a:gd name="T23" fmla="*/ 2147483646 h 534"/>
              <a:gd name="T24" fmla="*/ 2147483646 w 494"/>
              <a:gd name="T25" fmla="*/ 2147483646 h 534"/>
              <a:gd name="T26" fmla="*/ 2147483646 w 494"/>
              <a:gd name="T27" fmla="*/ 2147483646 h 534"/>
              <a:gd name="T28" fmla="*/ 2147483646 w 494"/>
              <a:gd name="T29" fmla="*/ 2147483646 h 534"/>
              <a:gd name="T30" fmla="*/ 2147483646 w 494"/>
              <a:gd name="T31" fmla="*/ 2147483646 h 534"/>
              <a:gd name="T32" fmla="*/ 2147483646 w 494"/>
              <a:gd name="T33" fmla="*/ 2147483646 h 534"/>
              <a:gd name="T34" fmla="*/ 2147483646 w 494"/>
              <a:gd name="T35" fmla="*/ 2147483646 h 534"/>
              <a:gd name="T36" fmla="*/ 2147483646 w 494"/>
              <a:gd name="T37" fmla="*/ 2147483646 h 534"/>
              <a:gd name="T38" fmla="*/ 2147483646 w 494"/>
              <a:gd name="T39" fmla="*/ 2147483646 h 534"/>
              <a:gd name="T40" fmla="*/ 2147483646 w 494"/>
              <a:gd name="T41" fmla="*/ 2147483646 h 534"/>
              <a:gd name="T42" fmla="*/ 2147483646 w 494"/>
              <a:gd name="T43" fmla="*/ 2147483646 h 53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94"/>
              <a:gd name="T67" fmla="*/ 0 h 534"/>
              <a:gd name="T68" fmla="*/ 494 w 494"/>
              <a:gd name="T69" fmla="*/ 534 h 53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94" h="534">
                <a:moveTo>
                  <a:pt x="161" y="0"/>
                </a:moveTo>
                <a:lnTo>
                  <a:pt x="203" y="18"/>
                </a:lnTo>
                <a:lnTo>
                  <a:pt x="252" y="69"/>
                </a:lnTo>
                <a:lnTo>
                  <a:pt x="288" y="177"/>
                </a:lnTo>
                <a:lnTo>
                  <a:pt x="293" y="273"/>
                </a:lnTo>
                <a:lnTo>
                  <a:pt x="352" y="405"/>
                </a:lnTo>
                <a:lnTo>
                  <a:pt x="392" y="449"/>
                </a:lnTo>
                <a:lnTo>
                  <a:pt x="437" y="495"/>
                </a:lnTo>
                <a:lnTo>
                  <a:pt x="472" y="514"/>
                </a:lnTo>
                <a:lnTo>
                  <a:pt x="494" y="534"/>
                </a:lnTo>
                <a:lnTo>
                  <a:pt x="0" y="534"/>
                </a:lnTo>
                <a:lnTo>
                  <a:pt x="18" y="469"/>
                </a:lnTo>
                <a:lnTo>
                  <a:pt x="24" y="445"/>
                </a:lnTo>
                <a:lnTo>
                  <a:pt x="20" y="389"/>
                </a:lnTo>
                <a:lnTo>
                  <a:pt x="32" y="341"/>
                </a:lnTo>
                <a:lnTo>
                  <a:pt x="40" y="289"/>
                </a:lnTo>
                <a:lnTo>
                  <a:pt x="56" y="245"/>
                </a:lnTo>
                <a:lnTo>
                  <a:pt x="60" y="189"/>
                </a:lnTo>
                <a:lnTo>
                  <a:pt x="68" y="108"/>
                </a:lnTo>
                <a:lnTo>
                  <a:pt x="76" y="49"/>
                </a:lnTo>
                <a:lnTo>
                  <a:pt x="104" y="25"/>
                </a:lnTo>
                <a:lnTo>
                  <a:pt x="126" y="14"/>
                </a:lnTo>
              </a:path>
            </a:pathLst>
          </a:custGeom>
          <a:blipFill dpi="0" rotWithShape="0">
            <a:blip r:embed="rId2">
              <a:extLst>
                <a:ext uri="{28A0092B-C50C-407E-A947-70E740481C1C}">
                  <a14:useLocalDpi xmlns:a14="http://schemas.microsoft.com/office/drawing/2010/main"/>
                </a:ext>
              </a:extLst>
            </a:blip>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it-IT"/>
          </a:p>
        </p:txBody>
      </p:sp>
      <p:sp>
        <p:nvSpPr>
          <p:cNvPr id="344077" name="Freeform 13" descr="Wide upward diagonal">
            <a:extLst>
              <a:ext uri="{FF2B5EF4-FFF2-40B4-BE49-F238E27FC236}">
                <a16:creationId xmlns:a16="http://schemas.microsoft.com/office/drawing/2014/main" id="{1F5D91B4-24C8-4613-8E3D-9A242A9C4005}"/>
              </a:ext>
            </a:extLst>
          </p:cNvPr>
          <p:cNvSpPr>
            <a:spLocks/>
          </p:cNvSpPr>
          <p:nvPr/>
        </p:nvSpPr>
        <p:spPr bwMode="auto">
          <a:xfrm>
            <a:off x="2640013" y="2371725"/>
            <a:ext cx="782637" cy="631825"/>
          </a:xfrm>
          <a:custGeom>
            <a:avLst/>
            <a:gdLst>
              <a:gd name="T0" fmla="*/ 2147483646 w 493"/>
              <a:gd name="T1" fmla="*/ 0 h 398"/>
              <a:gd name="T2" fmla="*/ 2147483646 w 493"/>
              <a:gd name="T3" fmla="*/ 2147483646 h 398"/>
              <a:gd name="T4" fmla="*/ 2147483646 w 493"/>
              <a:gd name="T5" fmla="*/ 2147483646 h 398"/>
              <a:gd name="T6" fmla="*/ 2147483646 w 493"/>
              <a:gd name="T7" fmla="*/ 2147483646 h 398"/>
              <a:gd name="T8" fmla="*/ 2147483646 w 493"/>
              <a:gd name="T9" fmla="*/ 2147483646 h 398"/>
              <a:gd name="T10" fmla="*/ 2147483646 w 493"/>
              <a:gd name="T11" fmla="*/ 2147483646 h 398"/>
              <a:gd name="T12" fmla="*/ 2147483646 w 493"/>
              <a:gd name="T13" fmla="*/ 2147483646 h 398"/>
              <a:gd name="T14" fmla="*/ 2147483646 w 493"/>
              <a:gd name="T15" fmla="*/ 2147483646 h 398"/>
              <a:gd name="T16" fmla="*/ 2147483646 w 493"/>
              <a:gd name="T17" fmla="*/ 2147483646 h 398"/>
              <a:gd name="T18" fmla="*/ 2147483646 w 493"/>
              <a:gd name="T19" fmla="*/ 2147483646 h 398"/>
              <a:gd name="T20" fmla="*/ 0 w 493"/>
              <a:gd name="T21" fmla="*/ 2147483646 h 398"/>
              <a:gd name="T22" fmla="*/ 2147483646 w 493"/>
              <a:gd name="T23" fmla="*/ 2147483646 h 398"/>
              <a:gd name="T24" fmla="*/ 2147483646 w 493"/>
              <a:gd name="T25" fmla="*/ 2147483646 h 398"/>
              <a:gd name="T26" fmla="*/ 2147483646 w 493"/>
              <a:gd name="T27" fmla="*/ 2147483646 h 398"/>
              <a:gd name="T28" fmla="*/ 2147483646 w 493"/>
              <a:gd name="T29" fmla="*/ 2147483646 h 398"/>
              <a:gd name="T30" fmla="*/ 2147483646 w 493"/>
              <a:gd name="T31" fmla="*/ 2147483646 h 398"/>
              <a:gd name="T32" fmla="*/ 2147483646 w 493"/>
              <a:gd name="T33" fmla="*/ 2147483646 h 398"/>
              <a:gd name="T34" fmla="*/ 2147483646 w 493"/>
              <a:gd name="T35" fmla="*/ 2147483646 h 398"/>
              <a:gd name="T36" fmla="*/ 2147483646 w 493"/>
              <a:gd name="T37" fmla="*/ 2147483646 h 398"/>
              <a:gd name="T38" fmla="*/ 2147483646 w 493"/>
              <a:gd name="T39" fmla="*/ 2147483646 h 398"/>
              <a:gd name="T40" fmla="*/ 2147483646 w 493"/>
              <a:gd name="T41" fmla="*/ 2147483646 h 398"/>
              <a:gd name="T42" fmla="*/ 2147483646 w 493"/>
              <a:gd name="T43" fmla="*/ 2147483646 h 39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93"/>
              <a:gd name="T67" fmla="*/ 0 h 398"/>
              <a:gd name="T68" fmla="*/ 493 w 493"/>
              <a:gd name="T69" fmla="*/ 398 h 39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93" h="398">
                <a:moveTo>
                  <a:pt x="174" y="0"/>
                </a:moveTo>
                <a:lnTo>
                  <a:pt x="220" y="8"/>
                </a:lnTo>
                <a:lnTo>
                  <a:pt x="265" y="41"/>
                </a:lnTo>
                <a:lnTo>
                  <a:pt x="302" y="124"/>
                </a:lnTo>
                <a:lnTo>
                  <a:pt x="319" y="201"/>
                </a:lnTo>
                <a:lnTo>
                  <a:pt x="355" y="289"/>
                </a:lnTo>
                <a:lnTo>
                  <a:pt x="401" y="342"/>
                </a:lnTo>
                <a:lnTo>
                  <a:pt x="465" y="378"/>
                </a:lnTo>
                <a:lnTo>
                  <a:pt x="481" y="394"/>
                </a:lnTo>
                <a:lnTo>
                  <a:pt x="493" y="398"/>
                </a:lnTo>
                <a:lnTo>
                  <a:pt x="0" y="398"/>
                </a:lnTo>
                <a:lnTo>
                  <a:pt x="20" y="349"/>
                </a:lnTo>
                <a:lnTo>
                  <a:pt x="31" y="320"/>
                </a:lnTo>
                <a:lnTo>
                  <a:pt x="46" y="285"/>
                </a:lnTo>
                <a:lnTo>
                  <a:pt x="46" y="240"/>
                </a:lnTo>
                <a:lnTo>
                  <a:pt x="60" y="206"/>
                </a:lnTo>
                <a:lnTo>
                  <a:pt x="60" y="182"/>
                </a:lnTo>
                <a:lnTo>
                  <a:pt x="65" y="130"/>
                </a:lnTo>
                <a:lnTo>
                  <a:pt x="73" y="62"/>
                </a:lnTo>
                <a:lnTo>
                  <a:pt x="89" y="30"/>
                </a:lnTo>
                <a:lnTo>
                  <a:pt x="114" y="16"/>
                </a:lnTo>
                <a:lnTo>
                  <a:pt x="137" y="1"/>
                </a:lnTo>
              </a:path>
            </a:pathLst>
          </a:custGeom>
          <a:blipFill dpi="0" rotWithShape="0">
            <a:blip r:embed="rId2">
              <a:extLst>
                <a:ext uri="{28A0092B-C50C-407E-A947-70E740481C1C}">
                  <a14:useLocalDpi xmlns:a14="http://schemas.microsoft.com/office/drawing/2010/main"/>
                </a:ext>
              </a:extLst>
            </a:blip>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it-IT"/>
          </a:p>
        </p:txBody>
      </p:sp>
      <p:sp>
        <p:nvSpPr>
          <p:cNvPr id="344078" name="Freeform 14" descr="Wide upward diagonal">
            <a:extLst>
              <a:ext uri="{FF2B5EF4-FFF2-40B4-BE49-F238E27FC236}">
                <a16:creationId xmlns:a16="http://schemas.microsoft.com/office/drawing/2014/main" id="{90B9AE3C-7ED5-4682-AE9D-9451FE941364}"/>
              </a:ext>
            </a:extLst>
          </p:cNvPr>
          <p:cNvSpPr>
            <a:spLocks/>
          </p:cNvSpPr>
          <p:nvPr/>
        </p:nvSpPr>
        <p:spPr bwMode="auto">
          <a:xfrm>
            <a:off x="4448175" y="1757363"/>
            <a:ext cx="1123950" cy="1252537"/>
          </a:xfrm>
          <a:custGeom>
            <a:avLst/>
            <a:gdLst>
              <a:gd name="T0" fmla="*/ 2147483646 w 708"/>
              <a:gd name="T1" fmla="*/ 0 h 789"/>
              <a:gd name="T2" fmla="*/ 2147483646 w 708"/>
              <a:gd name="T3" fmla="*/ 2147483646 h 789"/>
              <a:gd name="T4" fmla="*/ 2147483646 w 708"/>
              <a:gd name="T5" fmla="*/ 2147483646 h 789"/>
              <a:gd name="T6" fmla="*/ 2147483646 w 708"/>
              <a:gd name="T7" fmla="*/ 2147483646 h 789"/>
              <a:gd name="T8" fmla="*/ 2147483646 w 708"/>
              <a:gd name="T9" fmla="*/ 2147483646 h 789"/>
              <a:gd name="T10" fmla="*/ 2147483646 w 708"/>
              <a:gd name="T11" fmla="*/ 2147483646 h 789"/>
              <a:gd name="T12" fmla="*/ 2147483646 w 708"/>
              <a:gd name="T13" fmla="*/ 2147483646 h 789"/>
              <a:gd name="T14" fmla="*/ 2147483646 w 708"/>
              <a:gd name="T15" fmla="*/ 2147483646 h 789"/>
              <a:gd name="T16" fmla="*/ 2147483646 w 708"/>
              <a:gd name="T17" fmla="*/ 2147483646 h 789"/>
              <a:gd name="T18" fmla="*/ 2147483646 w 708"/>
              <a:gd name="T19" fmla="*/ 2147483646 h 789"/>
              <a:gd name="T20" fmla="*/ 2147483646 w 708"/>
              <a:gd name="T21" fmla="*/ 2147483646 h 789"/>
              <a:gd name="T22" fmla="*/ 2147483646 w 708"/>
              <a:gd name="T23" fmla="*/ 2147483646 h 789"/>
              <a:gd name="T24" fmla="*/ 0 w 708"/>
              <a:gd name="T25" fmla="*/ 2147483646 h 789"/>
              <a:gd name="T26" fmla="*/ 2147483646 w 708"/>
              <a:gd name="T27" fmla="*/ 2147483646 h 789"/>
              <a:gd name="T28" fmla="*/ 2147483646 w 708"/>
              <a:gd name="T29" fmla="*/ 2147483646 h 789"/>
              <a:gd name="T30" fmla="*/ 2147483646 w 708"/>
              <a:gd name="T31" fmla="*/ 2147483646 h 789"/>
              <a:gd name="T32" fmla="*/ 2147483646 w 708"/>
              <a:gd name="T33" fmla="*/ 2147483646 h 789"/>
              <a:gd name="T34" fmla="*/ 2147483646 w 708"/>
              <a:gd name="T35" fmla="*/ 2147483646 h 789"/>
              <a:gd name="T36" fmla="*/ 2147483646 w 708"/>
              <a:gd name="T37" fmla="*/ 2147483646 h 789"/>
              <a:gd name="T38" fmla="*/ 2147483646 w 708"/>
              <a:gd name="T39" fmla="*/ 2147483646 h 789"/>
              <a:gd name="T40" fmla="*/ 2147483646 w 708"/>
              <a:gd name="T41" fmla="*/ 2147483646 h 789"/>
              <a:gd name="T42" fmla="*/ 2147483646 w 708"/>
              <a:gd name="T43" fmla="*/ 2147483646 h 789"/>
              <a:gd name="T44" fmla="*/ 2147483646 w 708"/>
              <a:gd name="T45" fmla="*/ 2147483646 h 789"/>
              <a:gd name="T46" fmla="*/ 2147483646 w 708"/>
              <a:gd name="T47" fmla="*/ 2147483646 h 78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08"/>
              <a:gd name="T73" fmla="*/ 0 h 789"/>
              <a:gd name="T74" fmla="*/ 708 w 708"/>
              <a:gd name="T75" fmla="*/ 789 h 78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08" h="789">
                <a:moveTo>
                  <a:pt x="228" y="0"/>
                </a:moveTo>
                <a:lnTo>
                  <a:pt x="267" y="24"/>
                </a:lnTo>
                <a:lnTo>
                  <a:pt x="306" y="89"/>
                </a:lnTo>
                <a:lnTo>
                  <a:pt x="350" y="251"/>
                </a:lnTo>
                <a:lnTo>
                  <a:pt x="369" y="403"/>
                </a:lnTo>
                <a:lnTo>
                  <a:pt x="423" y="573"/>
                </a:lnTo>
                <a:lnTo>
                  <a:pt x="489" y="657"/>
                </a:lnTo>
                <a:lnTo>
                  <a:pt x="573" y="720"/>
                </a:lnTo>
                <a:lnTo>
                  <a:pt x="622" y="734"/>
                </a:lnTo>
                <a:lnTo>
                  <a:pt x="659" y="747"/>
                </a:lnTo>
                <a:lnTo>
                  <a:pt x="690" y="756"/>
                </a:lnTo>
                <a:lnTo>
                  <a:pt x="708" y="789"/>
                </a:lnTo>
                <a:lnTo>
                  <a:pt x="0" y="789"/>
                </a:lnTo>
                <a:lnTo>
                  <a:pt x="23" y="692"/>
                </a:lnTo>
                <a:lnTo>
                  <a:pt x="36" y="636"/>
                </a:lnTo>
                <a:lnTo>
                  <a:pt x="53" y="567"/>
                </a:lnTo>
                <a:lnTo>
                  <a:pt x="53" y="479"/>
                </a:lnTo>
                <a:lnTo>
                  <a:pt x="69" y="412"/>
                </a:lnTo>
                <a:lnTo>
                  <a:pt x="69" y="365"/>
                </a:lnTo>
                <a:lnTo>
                  <a:pt x="93" y="270"/>
                </a:lnTo>
                <a:lnTo>
                  <a:pt x="93" y="152"/>
                </a:lnTo>
                <a:lnTo>
                  <a:pt x="109" y="84"/>
                </a:lnTo>
                <a:lnTo>
                  <a:pt x="132" y="39"/>
                </a:lnTo>
                <a:lnTo>
                  <a:pt x="158" y="10"/>
                </a:lnTo>
              </a:path>
            </a:pathLst>
          </a:custGeom>
          <a:blipFill dpi="0" rotWithShape="0">
            <a:blip r:embed="rId2">
              <a:extLst>
                <a:ext uri="{28A0092B-C50C-407E-A947-70E740481C1C}">
                  <a14:useLocalDpi xmlns:a14="http://schemas.microsoft.com/office/drawing/2010/main"/>
                </a:ext>
              </a:extLst>
            </a:blip>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it-IT"/>
          </a:p>
        </p:txBody>
      </p:sp>
      <p:sp>
        <p:nvSpPr>
          <p:cNvPr id="344079" name="Freeform 15" descr="Wide upward diagonal">
            <a:extLst>
              <a:ext uri="{FF2B5EF4-FFF2-40B4-BE49-F238E27FC236}">
                <a16:creationId xmlns:a16="http://schemas.microsoft.com/office/drawing/2014/main" id="{358C2C61-8714-45E9-A940-326733E71798}"/>
              </a:ext>
            </a:extLst>
          </p:cNvPr>
          <p:cNvSpPr>
            <a:spLocks/>
          </p:cNvSpPr>
          <p:nvPr/>
        </p:nvSpPr>
        <p:spPr bwMode="auto">
          <a:xfrm>
            <a:off x="6437313" y="2152650"/>
            <a:ext cx="908050" cy="863600"/>
          </a:xfrm>
          <a:custGeom>
            <a:avLst/>
            <a:gdLst>
              <a:gd name="T0" fmla="*/ 2147483646 w 572"/>
              <a:gd name="T1" fmla="*/ 0 h 544"/>
              <a:gd name="T2" fmla="*/ 2147483646 w 572"/>
              <a:gd name="T3" fmla="*/ 2147483646 h 544"/>
              <a:gd name="T4" fmla="*/ 2147483646 w 572"/>
              <a:gd name="T5" fmla="*/ 2147483646 h 544"/>
              <a:gd name="T6" fmla="*/ 2147483646 w 572"/>
              <a:gd name="T7" fmla="*/ 2147483646 h 544"/>
              <a:gd name="T8" fmla="*/ 2147483646 w 572"/>
              <a:gd name="T9" fmla="*/ 2147483646 h 544"/>
              <a:gd name="T10" fmla="*/ 2147483646 w 572"/>
              <a:gd name="T11" fmla="*/ 2147483646 h 544"/>
              <a:gd name="T12" fmla="*/ 2147483646 w 572"/>
              <a:gd name="T13" fmla="*/ 2147483646 h 544"/>
              <a:gd name="T14" fmla="*/ 2147483646 w 572"/>
              <a:gd name="T15" fmla="*/ 2147483646 h 544"/>
              <a:gd name="T16" fmla="*/ 2147483646 w 572"/>
              <a:gd name="T17" fmla="*/ 2147483646 h 544"/>
              <a:gd name="T18" fmla="*/ 2147483646 w 572"/>
              <a:gd name="T19" fmla="*/ 2147483646 h 544"/>
              <a:gd name="T20" fmla="*/ 0 w 572"/>
              <a:gd name="T21" fmla="*/ 2147483646 h 544"/>
              <a:gd name="T22" fmla="*/ 2147483646 w 572"/>
              <a:gd name="T23" fmla="*/ 2147483646 h 544"/>
              <a:gd name="T24" fmla="*/ 2147483646 w 572"/>
              <a:gd name="T25" fmla="*/ 2147483646 h 544"/>
              <a:gd name="T26" fmla="*/ 2147483646 w 572"/>
              <a:gd name="T27" fmla="*/ 2147483646 h 544"/>
              <a:gd name="T28" fmla="*/ 2147483646 w 572"/>
              <a:gd name="T29" fmla="*/ 2147483646 h 544"/>
              <a:gd name="T30" fmla="*/ 2147483646 w 572"/>
              <a:gd name="T31" fmla="*/ 2147483646 h 544"/>
              <a:gd name="T32" fmla="*/ 2147483646 w 572"/>
              <a:gd name="T33" fmla="*/ 2147483646 h 544"/>
              <a:gd name="T34" fmla="*/ 2147483646 w 572"/>
              <a:gd name="T35" fmla="*/ 2147483646 h 544"/>
              <a:gd name="T36" fmla="*/ 2147483646 w 572"/>
              <a:gd name="T37" fmla="*/ 2147483646 h 544"/>
              <a:gd name="T38" fmla="*/ 2147483646 w 572"/>
              <a:gd name="T39" fmla="*/ 2147483646 h 544"/>
              <a:gd name="T40" fmla="*/ 2147483646 w 572"/>
              <a:gd name="T41" fmla="*/ 2147483646 h 544"/>
              <a:gd name="T42" fmla="*/ 2147483646 w 572"/>
              <a:gd name="T43" fmla="*/ 2147483646 h 5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2"/>
              <a:gd name="T67" fmla="*/ 0 h 544"/>
              <a:gd name="T68" fmla="*/ 572 w 572"/>
              <a:gd name="T69" fmla="*/ 544 h 54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2" h="544">
                <a:moveTo>
                  <a:pt x="185" y="0"/>
                </a:moveTo>
                <a:lnTo>
                  <a:pt x="234" y="10"/>
                </a:lnTo>
                <a:lnTo>
                  <a:pt x="283" y="56"/>
                </a:lnTo>
                <a:lnTo>
                  <a:pt x="322" y="169"/>
                </a:lnTo>
                <a:lnTo>
                  <a:pt x="340" y="275"/>
                </a:lnTo>
                <a:lnTo>
                  <a:pt x="389" y="396"/>
                </a:lnTo>
                <a:lnTo>
                  <a:pt x="444" y="450"/>
                </a:lnTo>
                <a:lnTo>
                  <a:pt x="506" y="503"/>
                </a:lnTo>
                <a:lnTo>
                  <a:pt x="547" y="523"/>
                </a:lnTo>
                <a:lnTo>
                  <a:pt x="572" y="544"/>
                </a:lnTo>
                <a:lnTo>
                  <a:pt x="0" y="544"/>
                </a:lnTo>
                <a:lnTo>
                  <a:pt x="21" y="477"/>
                </a:lnTo>
                <a:lnTo>
                  <a:pt x="33" y="438"/>
                </a:lnTo>
                <a:lnTo>
                  <a:pt x="49" y="389"/>
                </a:lnTo>
                <a:lnTo>
                  <a:pt x="49" y="328"/>
                </a:lnTo>
                <a:lnTo>
                  <a:pt x="64" y="281"/>
                </a:lnTo>
                <a:lnTo>
                  <a:pt x="64" y="249"/>
                </a:lnTo>
                <a:lnTo>
                  <a:pt x="85" y="183"/>
                </a:lnTo>
                <a:lnTo>
                  <a:pt x="85" y="100"/>
                </a:lnTo>
                <a:lnTo>
                  <a:pt x="100" y="53"/>
                </a:lnTo>
                <a:lnTo>
                  <a:pt x="122" y="22"/>
                </a:lnTo>
                <a:lnTo>
                  <a:pt x="146" y="1"/>
                </a:lnTo>
              </a:path>
            </a:pathLst>
          </a:custGeom>
          <a:blipFill dpi="0" rotWithShape="0">
            <a:blip r:embed="rId2">
              <a:extLst>
                <a:ext uri="{28A0092B-C50C-407E-A947-70E740481C1C}">
                  <a14:useLocalDpi xmlns:a14="http://schemas.microsoft.com/office/drawing/2010/main"/>
                </a:ext>
              </a:extLst>
            </a:blip>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it-IT"/>
          </a:p>
        </p:txBody>
      </p:sp>
      <p:graphicFrame>
        <p:nvGraphicFramePr>
          <p:cNvPr id="344080" name="Object 16">
            <a:extLst>
              <a:ext uri="{FF2B5EF4-FFF2-40B4-BE49-F238E27FC236}">
                <a16:creationId xmlns:a16="http://schemas.microsoft.com/office/drawing/2014/main" id="{F3EC2933-E36D-48E1-8D54-2BC174F680C8}"/>
              </a:ext>
            </a:extLst>
          </p:cNvPr>
          <p:cNvGraphicFramePr>
            <a:graphicFrameLocks noChangeAspect="1"/>
          </p:cNvGraphicFramePr>
          <p:nvPr/>
        </p:nvGraphicFramePr>
        <p:xfrm>
          <a:off x="744538" y="1508125"/>
          <a:ext cx="539750" cy="539750"/>
        </p:xfrm>
        <a:graphic>
          <a:graphicData uri="http://schemas.openxmlformats.org/presentationml/2006/ole">
            <mc:AlternateContent xmlns:mc="http://schemas.openxmlformats.org/markup-compatibility/2006">
              <mc:Choice xmlns:v="urn:schemas-microsoft-com:vml" Requires="v">
                <p:oleObj name="CorelPhotoPaint.Image.7" r:id="rId3" imgW="599683" imgH="599683" progId="CorelPhotoPaint.Image.7">
                  <p:embed/>
                </p:oleObj>
              </mc:Choice>
              <mc:Fallback>
                <p:oleObj name="CorelPhotoPaint.Image.7" r:id="rId3" imgW="599683" imgH="599683" progId="CorelPhotoPaint.Image.7">
                  <p:embed/>
                  <p:pic>
                    <p:nvPicPr>
                      <p:cNvPr id="344080" name="Object 16">
                        <a:extLst>
                          <a:ext uri="{FF2B5EF4-FFF2-40B4-BE49-F238E27FC236}">
                            <a16:creationId xmlns:a16="http://schemas.microsoft.com/office/drawing/2014/main" id="{F3EC2933-E36D-48E1-8D54-2BC174F680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538" y="1508125"/>
                        <a:ext cx="539750" cy="539750"/>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44081" name="Line 17">
            <a:extLst>
              <a:ext uri="{FF2B5EF4-FFF2-40B4-BE49-F238E27FC236}">
                <a16:creationId xmlns:a16="http://schemas.microsoft.com/office/drawing/2014/main" id="{E6F2F3A4-0831-47FA-955D-410451EDA129}"/>
              </a:ext>
            </a:extLst>
          </p:cNvPr>
          <p:cNvSpPr>
            <a:spLocks noChangeShapeType="1"/>
          </p:cNvSpPr>
          <p:nvPr/>
        </p:nvSpPr>
        <p:spPr bwMode="auto">
          <a:xfrm>
            <a:off x="160338" y="3571875"/>
            <a:ext cx="8026400" cy="0"/>
          </a:xfrm>
          <a:prstGeom prst="line">
            <a:avLst/>
          </a:prstGeom>
          <a:noFill/>
          <a:ln w="25400">
            <a:solidFill>
              <a:schemeClr val="bg1"/>
            </a:solidFill>
            <a:round/>
            <a:headEnd type="none" w="sm" len="sm"/>
            <a:tailEnd type="stealth" w="med" len="med"/>
          </a:ln>
          <a:extLst>
            <a:ext uri="{909E8E84-426E-40DD-AFC4-6F175D3DCCD1}">
              <a14:hiddenFill xmlns:a14="http://schemas.microsoft.com/office/drawing/2010/main">
                <a:noFill/>
              </a14:hiddenFill>
            </a:ext>
          </a:extLst>
        </p:spPr>
        <p:txBody>
          <a:bodyPr/>
          <a:lstStyle/>
          <a:p>
            <a:endParaRPr lang="it-IT"/>
          </a:p>
        </p:txBody>
      </p:sp>
      <p:sp>
        <p:nvSpPr>
          <p:cNvPr id="344082" name="Rectangle 18">
            <a:extLst>
              <a:ext uri="{FF2B5EF4-FFF2-40B4-BE49-F238E27FC236}">
                <a16:creationId xmlns:a16="http://schemas.microsoft.com/office/drawing/2014/main" id="{111A0098-5E5A-4DF2-9C1E-2DF17D20D08E}"/>
              </a:ext>
            </a:extLst>
          </p:cNvPr>
          <p:cNvSpPr>
            <a:spLocks noChangeArrowheads="1"/>
          </p:cNvSpPr>
          <p:nvPr/>
        </p:nvSpPr>
        <p:spPr bwMode="auto">
          <a:xfrm>
            <a:off x="1049338" y="3392488"/>
            <a:ext cx="534987" cy="355600"/>
          </a:xfrm>
          <a:prstGeom prst="rect">
            <a:avLst/>
          </a:prstGeom>
          <a:solidFill>
            <a:srgbClr val="0099FF"/>
          </a:solidFill>
          <a:ln w="9525">
            <a:solidFill>
              <a:schemeClr val="bg2"/>
            </a:solidFill>
            <a:miter lim="800000"/>
            <a:headEnd/>
            <a:tailEnd/>
          </a:ln>
        </p:spPr>
        <p:txBody>
          <a:bodyPr wrap="none" lIns="92075" tIns="46038" rIns="92075" bIns="4603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it-IT" sz="1800"/>
              <a:t>CT</a:t>
            </a:r>
            <a:endParaRPr lang="en-GB" altLang="it-IT" sz="1800">
              <a:solidFill>
                <a:srgbClr val="000000"/>
              </a:solidFill>
            </a:endParaRPr>
          </a:p>
        </p:txBody>
      </p:sp>
      <p:sp>
        <p:nvSpPr>
          <p:cNvPr id="344083" name="Rectangle 19">
            <a:extLst>
              <a:ext uri="{FF2B5EF4-FFF2-40B4-BE49-F238E27FC236}">
                <a16:creationId xmlns:a16="http://schemas.microsoft.com/office/drawing/2014/main" id="{36D4F5AF-B53F-49AB-909A-FD184A492773}"/>
              </a:ext>
            </a:extLst>
          </p:cNvPr>
          <p:cNvSpPr>
            <a:spLocks noChangeArrowheads="1"/>
          </p:cNvSpPr>
          <p:nvPr/>
        </p:nvSpPr>
        <p:spPr bwMode="auto">
          <a:xfrm>
            <a:off x="2895600" y="3392488"/>
            <a:ext cx="534988" cy="355600"/>
          </a:xfrm>
          <a:prstGeom prst="rect">
            <a:avLst/>
          </a:prstGeom>
          <a:solidFill>
            <a:srgbClr val="0099FF"/>
          </a:solidFill>
          <a:ln w="9525">
            <a:solidFill>
              <a:schemeClr val="bg2"/>
            </a:solidFill>
            <a:miter lim="800000"/>
            <a:headEnd/>
            <a:tailEnd/>
          </a:ln>
        </p:spPr>
        <p:txBody>
          <a:bodyPr wrap="none" lIns="92075" tIns="46038" rIns="92075" bIns="4603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it-IT" sz="1800"/>
              <a:t>CT</a:t>
            </a:r>
            <a:endParaRPr lang="en-GB" altLang="it-IT" sz="1800">
              <a:solidFill>
                <a:srgbClr val="000000"/>
              </a:solidFill>
            </a:endParaRPr>
          </a:p>
        </p:txBody>
      </p:sp>
      <p:sp>
        <p:nvSpPr>
          <p:cNvPr id="344084" name="Rectangle 20">
            <a:extLst>
              <a:ext uri="{FF2B5EF4-FFF2-40B4-BE49-F238E27FC236}">
                <a16:creationId xmlns:a16="http://schemas.microsoft.com/office/drawing/2014/main" id="{1C62902C-B848-4D8B-AAD4-009041F21013}"/>
              </a:ext>
            </a:extLst>
          </p:cNvPr>
          <p:cNvSpPr>
            <a:spLocks noChangeArrowheads="1"/>
          </p:cNvSpPr>
          <p:nvPr/>
        </p:nvSpPr>
        <p:spPr bwMode="auto">
          <a:xfrm>
            <a:off x="4760913" y="3392488"/>
            <a:ext cx="534987" cy="355600"/>
          </a:xfrm>
          <a:prstGeom prst="rect">
            <a:avLst/>
          </a:prstGeom>
          <a:solidFill>
            <a:srgbClr val="0099FF"/>
          </a:solidFill>
          <a:ln w="9525">
            <a:solidFill>
              <a:schemeClr val="bg2"/>
            </a:solidFill>
            <a:miter lim="800000"/>
            <a:headEnd/>
            <a:tailEnd/>
          </a:ln>
        </p:spPr>
        <p:txBody>
          <a:bodyPr wrap="none" lIns="92075" tIns="46038" rIns="92075" bIns="4603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it-IT" sz="1800"/>
              <a:t>CT</a:t>
            </a:r>
            <a:endParaRPr lang="en-GB" altLang="it-IT" sz="1800">
              <a:solidFill>
                <a:srgbClr val="000000"/>
              </a:solidFill>
            </a:endParaRPr>
          </a:p>
        </p:txBody>
      </p:sp>
      <p:sp>
        <p:nvSpPr>
          <p:cNvPr id="344085" name="Rectangle 21">
            <a:extLst>
              <a:ext uri="{FF2B5EF4-FFF2-40B4-BE49-F238E27FC236}">
                <a16:creationId xmlns:a16="http://schemas.microsoft.com/office/drawing/2014/main" id="{1FA0CF08-396D-46A0-9E5B-8DEB41883256}"/>
              </a:ext>
            </a:extLst>
          </p:cNvPr>
          <p:cNvSpPr>
            <a:spLocks noChangeArrowheads="1"/>
          </p:cNvSpPr>
          <p:nvPr/>
        </p:nvSpPr>
        <p:spPr bwMode="auto">
          <a:xfrm>
            <a:off x="6786563" y="3392488"/>
            <a:ext cx="534987" cy="355600"/>
          </a:xfrm>
          <a:prstGeom prst="rect">
            <a:avLst/>
          </a:prstGeom>
          <a:solidFill>
            <a:srgbClr val="0099FF"/>
          </a:solidFill>
          <a:ln w="9525">
            <a:solidFill>
              <a:schemeClr val="bg2"/>
            </a:solidFill>
            <a:miter lim="800000"/>
            <a:headEnd/>
            <a:tailEnd/>
          </a:ln>
        </p:spPr>
        <p:txBody>
          <a:bodyPr wrap="none" lIns="92075" tIns="46038" rIns="92075" bIns="4603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it-IT" sz="1800"/>
              <a:t>CT</a:t>
            </a:r>
            <a:endParaRPr lang="en-GB" altLang="it-IT" sz="1800">
              <a:solidFill>
                <a:srgbClr val="000000"/>
              </a:solidFill>
            </a:endParaRPr>
          </a:p>
        </p:txBody>
      </p:sp>
      <p:sp>
        <p:nvSpPr>
          <p:cNvPr id="344086" name="Freeform 22">
            <a:extLst>
              <a:ext uri="{FF2B5EF4-FFF2-40B4-BE49-F238E27FC236}">
                <a16:creationId xmlns:a16="http://schemas.microsoft.com/office/drawing/2014/main" id="{627DF4C7-36A0-4D42-A532-64FE0BD36498}"/>
              </a:ext>
            </a:extLst>
          </p:cNvPr>
          <p:cNvSpPr>
            <a:spLocks/>
          </p:cNvSpPr>
          <p:nvPr/>
        </p:nvSpPr>
        <p:spPr bwMode="auto">
          <a:xfrm>
            <a:off x="136525" y="2120900"/>
            <a:ext cx="2208213" cy="1069975"/>
          </a:xfrm>
          <a:custGeom>
            <a:avLst/>
            <a:gdLst>
              <a:gd name="T0" fmla="*/ 0 w 1391"/>
              <a:gd name="T1" fmla="*/ 2147483646 h 674"/>
              <a:gd name="T2" fmla="*/ 2147483646 w 1391"/>
              <a:gd name="T3" fmla="*/ 2147483646 h 674"/>
              <a:gd name="T4" fmla="*/ 2147483646 w 1391"/>
              <a:gd name="T5" fmla="*/ 2147483646 h 674"/>
              <a:gd name="T6" fmla="*/ 2147483646 w 1391"/>
              <a:gd name="T7" fmla="*/ 2147483646 h 674"/>
              <a:gd name="T8" fmla="*/ 2147483646 w 1391"/>
              <a:gd name="T9" fmla="*/ 2147483646 h 674"/>
              <a:gd name="T10" fmla="*/ 2147483646 w 1391"/>
              <a:gd name="T11" fmla="*/ 2147483646 h 674"/>
              <a:gd name="T12" fmla="*/ 2147483646 w 1391"/>
              <a:gd name="T13" fmla="*/ 2147483646 h 674"/>
              <a:gd name="T14" fmla="*/ 2147483646 w 1391"/>
              <a:gd name="T15" fmla="*/ 2147483646 h 674"/>
              <a:gd name="T16" fmla="*/ 2147483646 w 1391"/>
              <a:gd name="T17" fmla="*/ 2147483646 h 674"/>
              <a:gd name="T18" fmla="*/ 2147483646 w 1391"/>
              <a:gd name="T19" fmla="*/ 2147483646 h 674"/>
              <a:gd name="T20" fmla="*/ 2147483646 w 1391"/>
              <a:gd name="T21" fmla="*/ 2147483646 h 674"/>
              <a:gd name="T22" fmla="*/ 2147483646 w 1391"/>
              <a:gd name="T23" fmla="*/ 2147483646 h 674"/>
              <a:gd name="T24" fmla="*/ 2147483646 w 1391"/>
              <a:gd name="T25" fmla="*/ 2147483646 h 674"/>
              <a:gd name="T26" fmla="*/ 2147483646 w 1391"/>
              <a:gd name="T27" fmla="*/ 2147483646 h 674"/>
              <a:gd name="T28" fmla="*/ 2147483646 w 1391"/>
              <a:gd name="T29" fmla="*/ 2147483646 h 674"/>
              <a:gd name="T30" fmla="*/ 2147483646 w 1391"/>
              <a:gd name="T31" fmla="*/ 2147483646 h 674"/>
              <a:gd name="T32" fmla="*/ 2147483646 w 1391"/>
              <a:gd name="T33" fmla="*/ 2147483646 h 674"/>
              <a:gd name="T34" fmla="*/ 2147483646 w 1391"/>
              <a:gd name="T35" fmla="*/ 2147483646 h 674"/>
              <a:gd name="T36" fmla="*/ 2147483646 w 1391"/>
              <a:gd name="T37" fmla="*/ 2147483646 h 6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1"/>
              <a:gd name="T58" fmla="*/ 0 h 674"/>
              <a:gd name="T59" fmla="*/ 1391 w 1391"/>
              <a:gd name="T60" fmla="*/ 674 h 6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1" h="674">
                <a:moveTo>
                  <a:pt x="0" y="670"/>
                </a:moveTo>
                <a:cubicBezTo>
                  <a:pt x="43" y="669"/>
                  <a:pt x="210" y="666"/>
                  <a:pt x="260" y="664"/>
                </a:cubicBezTo>
                <a:cubicBezTo>
                  <a:pt x="310" y="662"/>
                  <a:pt x="285" y="666"/>
                  <a:pt x="302" y="657"/>
                </a:cubicBezTo>
                <a:cubicBezTo>
                  <a:pt x="318" y="648"/>
                  <a:pt x="342" y="637"/>
                  <a:pt x="359" y="609"/>
                </a:cubicBezTo>
                <a:cubicBezTo>
                  <a:pt x="375" y="581"/>
                  <a:pt x="389" y="537"/>
                  <a:pt x="400" y="491"/>
                </a:cubicBezTo>
                <a:cubicBezTo>
                  <a:pt x="411" y="445"/>
                  <a:pt x="415" y="382"/>
                  <a:pt x="423" y="333"/>
                </a:cubicBezTo>
                <a:cubicBezTo>
                  <a:pt x="430" y="284"/>
                  <a:pt x="438" y="244"/>
                  <a:pt x="445" y="196"/>
                </a:cubicBezTo>
                <a:cubicBezTo>
                  <a:pt x="453" y="149"/>
                  <a:pt x="449" y="78"/>
                  <a:pt x="468" y="45"/>
                </a:cubicBezTo>
                <a:cubicBezTo>
                  <a:pt x="488" y="13"/>
                  <a:pt x="533" y="0"/>
                  <a:pt x="563" y="1"/>
                </a:cubicBezTo>
                <a:cubicBezTo>
                  <a:pt x="592" y="2"/>
                  <a:pt x="625" y="23"/>
                  <a:pt x="646" y="53"/>
                </a:cubicBezTo>
                <a:cubicBezTo>
                  <a:pt x="667" y="83"/>
                  <a:pt x="679" y="133"/>
                  <a:pt x="691" y="182"/>
                </a:cubicBezTo>
                <a:cubicBezTo>
                  <a:pt x="704" y="230"/>
                  <a:pt x="705" y="300"/>
                  <a:pt x="722" y="344"/>
                </a:cubicBezTo>
                <a:cubicBezTo>
                  <a:pt x="738" y="387"/>
                  <a:pt x="761" y="413"/>
                  <a:pt x="790" y="443"/>
                </a:cubicBezTo>
                <a:cubicBezTo>
                  <a:pt x="818" y="473"/>
                  <a:pt x="857" y="506"/>
                  <a:pt x="892" y="524"/>
                </a:cubicBezTo>
                <a:cubicBezTo>
                  <a:pt x="926" y="542"/>
                  <a:pt x="969" y="537"/>
                  <a:pt x="998" y="550"/>
                </a:cubicBezTo>
                <a:cubicBezTo>
                  <a:pt x="1026" y="563"/>
                  <a:pt x="1032" y="591"/>
                  <a:pt x="1062" y="602"/>
                </a:cubicBezTo>
                <a:cubicBezTo>
                  <a:pt x="1092" y="612"/>
                  <a:pt x="1141" y="602"/>
                  <a:pt x="1179" y="613"/>
                </a:cubicBezTo>
                <a:cubicBezTo>
                  <a:pt x="1218" y="623"/>
                  <a:pt x="1257" y="654"/>
                  <a:pt x="1293" y="664"/>
                </a:cubicBezTo>
                <a:cubicBezTo>
                  <a:pt x="1328" y="674"/>
                  <a:pt x="1375" y="670"/>
                  <a:pt x="1391" y="672"/>
                </a:cubicBezTo>
              </a:path>
            </a:pathLst>
          </a:custGeom>
          <a:noFill/>
          <a:ln w="28575" cmpd="sng">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344087" name="Freeform 23">
            <a:extLst>
              <a:ext uri="{FF2B5EF4-FFF2-40B4-BE49-F238E27FC236}">
                <a16:creationId xmlns:a16="http://schemas.microsoft.com/office/drawing/2014/main" id="{6B16F05F-DAFD-4D39-8DBD-7AF01BB49FA3}"/>
              </a:ext>
            </a:extLst>
          </p:cNvPr>
          <p:cNvSpPr>
            <a:spLocks/>
          </p:cNvSpPr>
          <p:nvPr/>
        </p:nvSpPr>
        <p:spPr bwMode="auto">
          <a:xfrm>
            <a:off x="2316163" y="2352675"/>
            <a:ext cx="1974850" cy="846138"/>
          </a:xfrm>
          <a:custGeom>
            <a:avLst/>
            <a:gdLst>
              <a:gd name="T0" fmla="*/ 0 w 1244"/>
              <a:gd name="T1" fmla="*/ 2147483646 h 674"/>
              <a:gd name="T2" fmla="*/ 2147483646 w 1244"/>
              <a:gd name="T3" fmla="*/ 2147483646 h 674"/>
              <a:gd name="T4" fmla="*/ 2147483646 w 1244"/>
              <a:gd name="T5" fmla="*/ 2147483646 h 674"/>
              <a:gd name="T6" fmla="*/ 2147483646 w 1244"/>
              <a:gd name="T7" fmla="*/ 2147483646 h 674"/>
              <a:gd name="T8" fmla="*/ 2147483646 w 1244"/>
              <a:gd name="T9" fmla="*/ 2147483646 h 674"/>
              <a:gd name="T10" fmla="*/ 2147483646 w 1244"/>
              <a:gd name="T11" fmla="*/ 2147483646 h 674"/>
              <a:gd name="T12" fmla="*/ 2147483646 w 1244"/>
              <a:gd name="T13" fmla="*/ 2147483646 h 674"/>
              <a:gd name="T14" fmla="*/ 2147483646 w 1244"/>
              <a:gd name="T15" fmla="*/ 2147483646 h 674"/>
              <a:gd name="T16" fmla="*/ 2147483646 w 1244"/>
              <a:gd name="T17" fmla="*/ 2147483646 h 674"/>
              <a:gd name="T18" fmla="*/ 2147483646 w 1244"/>
              <a:gd name="T19" fmla="*/ 2147483646 h 674"/>
              <a:gd name="T20" fmla="*/ 2147483646 w 1244"/>
              <a:gd name="T21" fmla="*/ 2147483646 h 674"/>
              <a:gd name="T22" fmla="*/ 2147483646 w 1244"/>
              <a:gd name="T23" fmla="*/ 2147483646 h 674"/>
              <a:gd name="T24" fmla="*/ 2147483646 w 1244"/>
              <a:gd name="T25" fmla="*/ 2147483646 h 674"/>
              <a:gd name="T26" fmla="*/ 2147483646 w 1244"/>
              <a:gd name="T27" fmla="*/ 2147483646 h 674"/>
              <a:gd name="T28" fmla="*/ 2147483646 w 1244"/>
              <a:gd name="T29" fmla="*/ 2147483646 h 674"/>
              <a:gd name="T30" fmla="*/ 2147483646 w 1244"/>
              <a:gd name="T31" fmla="*/ 2147483646 h 674"/>
              <a:gd name="T32" fmla="*/ 2147483646 w 1244"/>
              <a:gd name="T33" fmla="*/ 2147483646 h 674"/>
              <a:gd name="T34" fmla="*/ 2147483646 w 1244"/>
              <a:gd name="T35" fmla="*/ 2147483646 h 674"/>
              <a:gd name="T36" fmla="*/ 2147483646 w 1244"/>
              <a:gd name="T37" fmla="*/ 2147483646 h 6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44"/>
              <a:gd name="T58" fmla="*/ 0 h 674"/>
              <a:gd name="T59" fmla="*/ 1244 w 1244"/>
              <a:gd name="T60" fmla="*/ 674 h 6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44" h="674">
                <a:moveTo>
                  <a:pt x="0" y="666"/>
                </a:moveTo>
                <a:cubicBezTo>
                  <a:pt x="11" y="666"/>
                  <a:pt x="50" y="665"/>
                  <a:pt x="69" y="664"/>
                </a:cubicBezTo>
                <a:cubicBezTo>
                  <a:pt x="88" y="663"/>
                  <a:pt x="95" y="666"/>
                  <a:pt x="112" y="657"/>
                </a:cubicBezTo>
                <a:cubicBezTo>
                  <a:pt x="129" y="648"/>
                  <a:pt x="154" y="637"/>
                  <a:pt x="171" y="609"/>
                </a:cubicBezTo>
                <a:cubicBezTo>
                  <a:pt x="188" y="581"/>
                  <a:pt x="203" y="537"/>
                  <a:pt x="214" y="491"/>
                </a:cubicBezTo>
                <a:cubicBezTo>
                  <a:pt x="226" y="445"/>
                  <a:pt x="230" y="382"/>
                  <a:pt x="238" y="333"/>
                </a:cubicBezTo>
                <a:cubicBezTo>
                  <a:pt x="246" y="284"/>
                  <a:pt x="254" y="244"/>
                  <a:pt x="262" y="196"/>
                </a:cubicBezTo>
                <a:cubicBezTo>
                  <a:pt x="269" y="149"/>
                  <a:pt x="265" y="78"/>
                  <a:pt x="285" y="45"/>
                </a:cubicBezTo>
                <a:cubicBezTo>
                  <a:pt x="306" y="13"/>
                  <a:pt x="353" y="0"/>
                  <a:pt x="383" y="1"/>
                </a:cubicBezTo>
                <a:cubicBezTo>
                  <a:pt x="414" y="2"/>
                  <a:pt x="448" y="23"/>
                  <a:pt x="470" y="53"/>
                </a:cubicBezTo>
                <a:cubicBezTo>
                  <a:pt x="492" y="83"/>
                  <a:pt x="504" y="133"/>
                  <a:pt x="517" y="182"/>
                </a:cubicBezTo>
                <a:cubicBezTo>
                  <a:pt x="530" y="230"/>
                  <a:pt x="531" y="300"/>
                  <a:pt x="548" y="344"/>
                </a:cubicBezTo>
                <a:cubicBezTo>
                  <a:pt x="566" y="387"/>
                  <a:pt x="590" y="413"/>
                  <a:pt x="619" y="443"/>
                </a:cubicBezTo>
                <a:cubicBezTo>
                  <a:pt x="649" y="473"/>
                  <a:pt x="689" y="506"/>
                  <a:pt x="725" y="524"/>
                </a:cubicBezTo>
                <a:cubicBezTo>
                  <a:pt x="761" y="542"/>
                  <a:pt x="806" y="537"/>
                  <a:pt x="835" y="550"/>
                </a:cubicBezTo>
                <a:cubicBezTo>
                  <a:pt x="865" y="563"/>
                  <a:pt x="871" y="591"/>
                  <a:pt x="902" y="602"/>
                </a:cubicBezTo>
                <a:cubicBezTo>
                  <a:pt x="934" y="612"/>
                  <a:pt x="984" y="602"/>
                  <a:pt x="1024" y="613"/>
                </a:cubicBezTo>
                <a:cubicBezTo>
                  <a:pt x="1064" y="623"/>
                  <a:pt x="1105" y="654"/>
                  <a:pt x="1142" y="664"/>
                </a:cubicBezTo>
                <a:cubicBezTo>
                  <a:pt x="1179" y="674"/>
                  <a:pt x="1227" y="670"/>
                  <a:pt x="1244" y="672"/>
                </a:cubicBezTo>
              </a:path>
            </a:pathLst>
          </a:custGeom>
          <a:noFill/>
          <a:ln w="28575" cmpd="sng">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344088" name="Freeform 24">
            <a:extLst>
              <a:ext uri="{FF2B5EF4-FFF2-40B4-BE49-F238E27FC236}">
                <a16:creationId xmlns:a16="http://schemas.microsoft.com/office/drawing/2014/main" id="{9FEE5759-9430-4972-A676-A8FC14590B8A}"/>
              </a:ext>
            </a:extLst>
          </p:cNvPr>
          <p:cNvSpPr>
            <a:spLocks/>
          </p:cNvSpPr>
          <p:nvPr/>
        </p:nvSpPr>
        <p:spPr bwMode="auto">
          <a:xfrm>
            <a:off x="4178300" y="1738313"/>
            <a:ext cx="2017713" cy="1470025"/>
          </a:xfrm>
          <a:custGeom>
            <a:avLst/>
            <a:gdLst>
              <a:gd name="T0" fmla="*/ 0 w 1271"/>
              <a:gd name="T1" fmla="*/ 2147483646 h 677"/>
              <a:gd name="T2" fmla="*/ 2147483646 w 1271"/>
              <a:gd name="T3" fmla="*/ 2147483646 h 677"/>
              <a:gd name="T4" fmla="*/ 2147483646 w 1271"/>
              <a:gd name="T5" fmla="*/ 2147483646 h 677"/>
              <a:gd name="T6" fmla="*/ 2147483646 w 1271"/>
              <a:gd name="T7" fmla="*/ 2147483646 h 677"/>
              <a:gd name="T8" fmla="*/ 2147483646 w 1271"/>
              <a:gd name="T9" fmla="*/ 2147483646 h 677"/>
              <a:gd name="T10" fmla="*/ 2147483646 w 1271"/>
              <a:gd name="T11" fmla="*/ 2147483646 h 677"/>
              <a:gd name="T12" fmla="*/ 2147483646 w 1271"/>
              <a:gd name="T13" fmla="*/ 2147483646 h 677"/>
              <a:gd name="T14" fmla="*/ 2147483646 w 1271"/>
              <a:gd name="T15" fmla="*/ 2147483646 h 677"/>
              <a:gd name="T16" fmla="*/ 2147483646 w 1271"/>
              <a:gd name="T17" fmla="*/ 2147483646 h 677"/>
              <a:gd name="T18" fmla="*/ 2147483646 w 1271"/>
              <a:gd name="T19" fmla="*/ 2147483646 h 677"/>
              <a:gd name="T20" fmla="*/ 2147483646 w 1271"/>
              <a:gd name="T21" fmla="*/ 2147483646 h 677"/>
              <a:gd name="T22" fmla="*/ 2147483646 w 1271"/>
              <a:gd name="T23" fmla="*/ 2147483646 h 677"/>
              <a:gd name="T24" fmla="*/ 2147483646 w 1271"/>
              <a:gd name="T25" fmla="*/ 2147483646 h 677"/>
              <a:gd name="T26" fmla="*/ 2147483646 w 1271"/>
              <a:gd name="T27" fmla="*/ 2147483646 h 677"/>
              <a:gd name="T28" fmla="*/ 2147483646 w 1271"/>
              <a:gd name="T29" fmla="*/ 2147483646 h 677"/>
              <a:gd name="T30" fmla="*/ 2147483646 w 1271"/>
              <a:gd name="T31" fmla="*/ 2147483646 h 677"/>
              <a:gd name="T32" fmla="*/ 2147483646 w 1271"/>
              <a:gd name="T33" fmla="*/ 2147483646 h 677"/>
              <a:gd name="T34" fmla="*/ 2147483646 w 1271"/>
              <a:gd name="T35" fmla="*/ 2147483646 h 677"/>
              <a:gd name="T36" fmla="*/ 2147483646 w 1271"/>
              <a:gd name="T37" fmla="*/ 2147483646 h 67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71"/>
              <a:gd name="T58" fmla="*/ 0 h 677"/>
              <a:gd name="T59" fmla="*/ 1271 w 1271"/>
              <a:gd name="T60" fmla="*/ 677 h 67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71" h="677">
                <a:moveTo>
                  <a:pt x="0" y="666"/>
                </a:moveTo>
                <a:cubicBezTo>
                  <a:pt x="9" y="668"/>
                  <a:pt x="39" y="677"/>
                  <a:pt x="56" y="676"/>
                </a:cubicBezTo>
                <a:cubicBezTo>
                  <a:pt x="73" y="675"/>
                  <a:pt x="85" y="668"/>
                  <a:pt x="103" y="657"/>
                </a:cubicBezTo>
                <a:cubicBezTo>
                  <a:pt x="121" y="646"/>
                  <a:pt x="147" y="637"/>
                  <a:pt x="164" y="609"/>
                </a:cubicBezTo>
                <a:cubicBezTo>
                  <a:pt x="182" y="581"/>
                  <a:pt x="197" y="537"/>
                  <a:pt x="209" y="491"/>
                </a:cubicBezTo>
                <a:cubicBezTo>
                  <a:pt x="220" y="445"/>
                  <a:pt x="225" y="382"/>
                  <a:pt x="233" y="333"/>
                </a:cubicBezTo>
                <a:cubicBezTo>
                  <a:pt x="241" y="284"/>
                  <a:pt x="249" y="244"/>
                  <a:pt x="257" y="196"/>
                </a:cubicBezTo>
                <a:cubicBezTo>
                  <a:pt x="265" y="149"/>
                  <a:pt x="261" y="78"/>
                  <a:pt x="282" y="45"/>
                </a:cubicBezTo>
                <a:cubicBezTo>
                  <a:pt x="303" y="13"/>
                  <a:pt x="351" y="0"/>
                  <a:pt x="383" y="1"/>
                </a:cubicBezTo>
                <a:cubicBezTo>
                  <a:pt x="415" y="2"/>
                  <a:pt x="449" y="23"/>
                  <a:pt x="472" y="53"/>
                </a:cubicBezTo>
                <a:cubicBezTo>
                  <a:pt x="495" y="83"/>
                  <a:pt x="507" y="133"/>
                  <a:pt x="521" y="182"/>
                </a:cubicBezTo>
                <a:cubicBezTo>
                  <a:pt x="534" y="230"/>
                  <a:pt x="536" y="300"/>
                  <a:pt x="553" y="344"/>
                </a:cubicBezTo>
                <a:cubicBezTo>
                  <a:pt x="571" y="387"/>
                  <a:pt x="596" y="413"/>
                  <a:pt x="626" y="443"/>
                </a:cubicBezTo>
                <a:cubicBezTo>
                  <a:pt x="657" y="473"/>
                  <a:pt x="699" y="506"/>
                  <a:pt x="736" y="524"/>
                </a:cubicBezTo>
                <a:cubicBezTo>
                  <a:pt x="773" y="542"/>
                  <a:pt x="819" y="537"/>
                  <a:pt x="849" y="550"/>
                </a:cubicBezTo>
                <a:cubicBezTo>
                  <a:pt x="880" y="563"/>
                  <a:pt x="886" y="591"/>
                  <a:pt x="918" y="602"/>
                </a:cubicBezTo>
                <a:cubicBezTo>
                  <a:pt x="951" y="612"/>
                  <a:pt x="1003" y="602"/>
                  <a:pt x="1044" y="613"/>
                </a:cubicBezTo>
                <a:cubicBezTo>
                  <a:pt x="1085" y="623"/>
                  <a:pt x="1128" y="654"/>
                  <a:pt x="1166" y="664"/>
                </a:cubicBezTo>
                <a:cubicBezTo>
                  <a:pt x="1203" y="674"/>
                  <a:pt x="1253" y="670"/>
                  <a:pt x="1271" y="672"/>
                </a:cubicBezTo>
              </a:path>
            </a:pathLst>
          </a:custGeom>
          <a:noFill/>
          <a:ln w="28575" cmpd="sng">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344089" name="Freeform 25">
            <a:extLst>
              <a:ext uri="{FF2B5EF4-FFF2-40B4-BE49-F238E27FC236}">
                <a16:creationId xmlns:a16="http://schemas.microsoft.com/office/drawing/2014/main" id="{8C89FA6E-E8E1-4B4D-B86D-D46D1B88420A}"/>
              </a:ext>
            </a:extLst>
          </p:cNvPr>
          <p:cNvSpPr>
            <a:spLocks/>
          </p:cNvSpPr>
          <p:nvPr/>
        </p:nvSpPr>
        <p:spPr bwMode="auto">
          <a:xfrm>
            <a:off x="6149975" y="2139950"/>
            <a:ext cx="2008188" cy="1069975"/>
          </a:xfrm>
          <a:custGeom>
            <a:avLst/>
            <a:gdLst>
              <a:gd name="T0" fmla="*/ 0 w 1265"/>
              <a:gd name="T1" fmla="*/ 2147483646 h 674"/>
              <a:gd name="T2" fmla="*/ 2147483646 w 1265"/>
              <a:gd name="T3" fmla="*/ 2147483646 h 674"/>
              <a:gd name="T4" fmla="*/ 2147483646 w 1265"/>
              <a:gd name="T5" fmla="*/ 2147483646 h 674"/>
              <a:gd name="T6" fmla="*/ 2147483646 w 1265"/>
              <a:gd name="T7" fmla="*/ 2147483646 h 674"/>
              <a:gd name="T8" fmla="*/ 2147483646 w 1265"/>
              <a:gd name="T9" fmla="*/ 2147483646 h 674"/>
              <a:gd name="T10" fmla="*/ 2147483646 w 1265"/>
              <a:gd name="T11" fmla="*/ 2147483646 h 674"/>
              <a:gd name="T12" fmla="*/ 2147483646 w 1265"/>
              <a:gd name="T13" fmla="*/ 2147483646 h 674"/>
              <a:gd name="T14" fmla="*/ 2147483646 w 1265"/>
              <a:gd name="T15" fmla="*/ 2147483646 h 674"/>
              <a:gd name="T16" fmla="*/ 2147483646 w 1265"/>
              <a:gd name="T17" fmla="*/ 2147483646 h 674"/>
              <a:gd name="T18" fmla="*/ 2147483646 w 1265"/>
              <a:gd name="T19" fmla="*/ 2147483646 h 674"/>
              <a:gd name="T20" fmla="*/ 2147483646 w 1265"/>
              <a:gd name="T21" fmla="*/ 2147483646 h 674"/>
              <a:gd name="T22" fmla="*/ 2147483646 w 1265"/>
              <a:gd name="T23" fmla="*/ 2147483646 h 674"/>
              <a:gd name="T24" fmla="*/ 2147483646 w 1265"/>
              <a:gd name="T25" fmla="*/ 2147483646 h 674"/>
              <a:gd name="T26" fmla="*/ 2147483646 w 1265"/>
              <a:gd name="T27" fmla="*/ 2147483646 h 674"/>
              <a:gd name="T28" fmla="*/ 2147483646 w 1265"/>
              <a:gd name="T29" fmla="*/ 2147483646 h 674"/>
              <a:gd name="T30" fmla="*/ 2147483646 w 1265"/>
              <a:gd name="T31" fmla="*/ 2147483646 h 674"/>
              <a:gd name="T32" fmla="*/ 2147483646 w 1265"/>
              <a:gd name="T33" fmla="*/ 2147483646 h 674"/>
              <a:gd name="T34" fmla="*/ 2147483646 w 1265"/>
              <a:gd name="T35" fmla="*/ 2147483646 h 674"/>
              <a:gd name="T36" fmla="*/ 2147483646 w 1265"/>
              <a:gd name="T37" fmla="*/ 2147483646 h 6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65"/>
              <a:gd name="T58" fmla="*/ 0 h 674"/>
              <a:gd name="T59" fmla="*/ 1265 w 1265"/>
              <a:gd name="T60" fmla="*/ 674 h 6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65" h="674">
                <a:moveTo>
                  <a:pt x="0" y="671"/>
                </a:moveTo>
                <a:cubicBezTo>
                  <a:pt x="8" y="670"/>
                  <a:pt x="38" y="666"/>
                  <a:pt x="54" y="664"/>
                </a:cubicBezTo>
                <a:cubicBezTo>
                  <a:pt x="70" y="662"/>
                  <a:pt x="81" y="666"/>
                  <a:pt x="98" y="657"/>
                </a:cubicBezTo>
                <a:cubicBezTo>
                  <a:pt x="116" y="648"/>
                  <a:pt x="141" y="637"/>
                  <a:pt x="159" y="609"/>
                </a:cubicBezTo>
                <a:cubicBezTo>
                  <a:pt x="177" y="581"/>
                  <a:pt x="192" y="537"/>
                  <a:pt x="204" y="491"/>
                </a:cubicBezTo>
                <a:cubicBezTo>
                  <a:pt x="215" y="445"/>
                  <a:pt x="220" y="382"/>
                  <a:pt x="228" y="333"/>
                </a:cubicBezTo>
                <a:cubicBezTo>
                  <a:pt x="236" y="284"/>
                  <a:pt x="244" y="244"/>
                  <a:pt x="252" y="196"/>
                </a:cubicBezTo>
                <a:cubicBezTo>
                  <a:pt x="260" y="149"/>
                  <a:pt x="256" y="78"/>
                  <a:pt x="276" y="45"/>
                </a:cubicBezTo>
                <a:cubicBezTo>
                  <a:pt x="297" y="13"/>
                  <a:pt x="346" y="0"/>
                  <a:pt x="378" y="1"/>
                </a:cubicBezTo>
                <a:cubicBezTo>
                  <a:pt x="410" y="2"/>
                  <a:pt x="444" y="23"/>
                  <a:pt x="467" y="53"/>
                </a:cubicBezTo>
                <a:cubicBezTo>
                  <a:pt x="490" y="83"/>
                  <a:pt x="502" y="133"/>
                  <a:pt x="516" y="182"/>
                </a:cubicBezTo>
                <a:cubicBezTo>
                  <a:pt x="529" y="230"/>
                  <a:pt x="530" y="300"/>
                  <a:pt x="548" y="344"/>
                </a:cubicBezTo>
                <a:cubicBezTo>
                  <a:pt x="565" y="387"/>
                  <a:pt x="590" y="413"/>
                  <a:pt x="621" y="443"/>
                </a:cubicBezTo>
                <a:cubicBezTo>
                  <a:pt x="651" y="473"/>
                  <a:pt x="693" y="506"/>
                  <a:pt x="730" y="524"/>
                </a:cubicBezTo>
                <a:cubicBezTo>
                  <a:pt x="767" y="542"/>
                  <a:pt x="813" y="537"/>
                  <a:pt x="844" y="550"/>
                </a:cubicBezTo>
                <a:cubicBezTo>
                  <a:pt x="874" y="563"/>
                  <a:pt x="880" y="591"/>
                  <a:pt x="913" y="602"/>
                </a:cubicBezTo>
                <a:cubicBezTo>
                  <a:pt x="945" y="612"/>
                  <a:pt x="997" y="602"/>
                  <a:pt x="1038" y="613"/>
                </a:cubicBezTo>
                <a:cubicBezTo>
                  <a:pt x="1079" y="623"/>
                  <a:pt x="1122" y="654"/>
                  <a:pt x="1160" y="664"/>
                </a:cubicBezTo>
                <a:cubicBezTo>
                  <a:pt x="1197" y="674"/>
                  <a:pt x="1247" y="670"/>
                  <a:pt x="1265" y="672"/>
                </a:cubicBezTo>
              </a:path>
            </a:pathLst>
          </a:custGeom>
          <a:noFill/>
          <a:ln w="28575" cmpd="sng">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pic>
        <p:nvPicPr>
          <p:cNvPr id="344090" name="Picture 26">
            <a:extLst>
              <a:ext uri="{FF2B5EF4-FFF2-40B4-BE49-F238E27FC236}">
                <a16:creationId xmlns:a16="http://schemas.microsoft.com/office/drawing/2014/main" id="{2C01EEC8-6147-41B0-B860-754539848E8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863725" y="2459038"/>
            <a:ext cx="539750" cy="539750"/>
          </a:xfrm>
          <a:prstGeom prst="rect">
            <a:avLst/>
          </a:prstGeom>
          <a:noFill/>
          <a:ln w="12700">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grpSp>
        <p:nvGrpSpPr>
          <p:cNvPr id="344091" name="Group 27">
            <a:extLst>
              <a:ext uri="{FF2B5EF4-FFF2-40B4-BE49-F238E27FC236}">
                <a16:creationId xmlns:a16="http://schemas.microsoft.com/office/drawing/2014/main" id="{8A4E6DB0-932E-421F-8C18-9EF48FA1BAE2}"/>
              </a:ext>
            </a:extLst>
          </p:cNvPr>
          <p:cNvGrpSpPr>
            <a:grpSpLocks/>
          </p:cNvGrpSpPr>
          <p:nvPr/>
        </p:nvGrpSpPr>
        <p:grpSpPr bwMode="auto">
          <a:xfrm>
            <a:off x="477838" y="3281363"/>
            <a:ext cx="574675" cy="574675"/>
            <a:chOff x="349" y="2115"/>
            <a:chExt cx="362" cy="362"/>
          </a:xfrm>
        </p:grpSpPr>
        <p:sp>
          <p:nvSpPr>
            <p:cNvPr id="344122" name="AutoShape 28">
              <a:extLst>
                <a:ext uri="{FF2B5EF4-FFF2-40B4-BE49-F238E27FC236}">
                  <a16:creationId xmlns:a16="http://schemas.microsoft.com/office/drawing/2014/main" id="{7DA9A82B-67A4-4F70-AF50-3DFC22AF5BD0}"/>
                </a:ext>
              </a:extLst>
            </p:cNvPr>
            <p:cNvSpPr>
              <a:spLocks noChangeArrowheads="1"/>
            </p:cNvSpPr>
            <p:nvPr/>
          </p:nvSpPr>
          <p:spPr bwMode="auto">
            <a:xfrm rot="5400000">
              <a:off x="350" y="2115"/>
              <a:ext cx="362" cy="361"/>
            </a:xfrm>
            <a:prstGeom prst="flowChartMerge">
              <a:avLst/>
            </a:prstGeom>
            <a:gradFill rotWithShape="0">
              <a:gsLst>
                <a:gs pos="0">
                  <a:srgbClr val="FF8787"/>
                </a:gs>
                <a:gs pos="100000">
                  <a:srgbClr val="FB1B1B"/>
                </a:gs>
              </a:gsLst>
              <a:lin ang="0" scaled="1"/>
            </a:gradFill>
            <a:ln w="12700">
              <a:solidFill>
                <a:schemeClr val="bg2"/>
              </a:solidFill>
              <a:miter lim="800000"/>
              <a:headEnd type="none" w="sm" len="sm"/>
              <a:tailEnd type="none" w="sm" len="sm"/>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344123" name="AutoShape 29">
              <a:extLst>
                <a:ext uri="{FF2B5EF4-FFF2-40B4-BE49-F238E27FC236}">
                  <a16:creationId xmlns:a16="http://schemas.microsoft.com/office/drawing/2014/main" id="{6CF21420-97D7-4B8B-B974-DD8BFF9055FD}"/>
                </a:ext>
              </a:extLst>
            </p:cNvPr>
            <p:cNvSpPr>
              <a:spLocks noChangeAspect="1" noChangeArrowheads="1"/>
            </p:cNvSpPr>
            <p:nvPr/>
          </p:nvSpPr>
          <p:spPr bwMode="auto">
            <a:xfrm rot="5400000">
              <a:off x="349" y="2224"/>
              <a:ext cx="145" cy="145"/>
            </a:xfrm>
            <a:prstGeom prst="flowChartMerge">
              <a:avLst/>
            </a:prstGeom>
            <a:solidFill>
              <a:srgbClr val="00CC66"/>
            </a:solidFill>
            <a:ln w="12700">
              <a:solidFill>
                <a:schemeClr val="bg2"/>
              </a:solidFill>
              <a:miter lim="800000"/>
              <a:headEnd type="none" w="sm" len="sm"/>
              <a:tailEnd type="none" w="sm" len="sm"/>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grpSp>
      <p:grpSp>
        <p:nvGrpSpPr>
          <p:cNvPr id="344092" name="Group 30">
            <a:extLst>
              <a:ext uri="{FF2B5EF4-FFF2-40B4-BE49-F238E27FC236}">
                <a16:creationId xmlns:a16="http://schemas.microsoft.com/office/drawing/2014/main" id="{EE6FD7BB-7CE9-41B5-9A38-24994374E54B}"/>
              </a:ext>
            </a:extLst>
          </p:cNvPr>
          <p:cNvGrpSpPr>
            <a:grpSpLocks/>
          </p:cNvGrpSpPr>
          <p:nvPr/>
        </p:nvGrpSpPr>
        <p:grpSpPr bwMode="auto">
          <a:xfrm>
            <a:off x="2362200" y="3276600"/>
            <a:ext cx="574675" cy="574675"/>
            <a:chOff x="1536" y="2112"/>
            <a:chExt cx="362" cy="362"/>
          </a:xfrm>
        </p:grpSpPr>
        <p:sp>
          <p:nvSpPr>
            <p:cNvPr id="344120" name="AutoShape 31">
              <a:extLst>
                <a:ext uri="{FF2B5EF4-FFF2-40B4-BE49-F238E27FC236}">
                  <a16:creationId xmlns:a16="http://schemas.microsoft.com/office/drawing/2014/main" id="{6E859A76-2D07-41B0-85A1-633F971C60C0}"/>
                </a:ext>
              </a:extLst>
            </p:cNvPr>
            <p:cNvSpPr>
              <a:spLocks noChangeArrowheads="1"/>
            </p:cNvSpPr>
            <p:nvPr/>
          </p:nvSpPr>
          <p:spPr bwMode="auto">
            <a:xfrm rot="5400000">
              <a:off x="1537" y="2112"/>
              <a:ext cx="362" cy="361"/>
            </a:xfrm>
            <a:prstGeom prst="flowChartMerge">
              <a:avLst/>
            </a:prstGeom>
            <a:gradFill rotWithShape="0">
              <a:gsLst>
                <a:gs pos="0">
                  <a:srgbClr val="FF8787"/>
                </a:gs>
                <a:gs pos="100000">
                  <a:srgbClr val="FB1B1B"/>
                </a:gs>
              </a:gsLst>
              <a:lin ang="0" scaled="1"/>
            </a:gradFill>
            <a:ln w="12700">
              <a:solidFill>
                <a:schemeClr val="bg2"/>
              </a:solidFill>
              <a:miter lim="800000"/>
              <a:headEnd type="none" w="sm" len="sm"/>
              <a:tailEnd type="none" w="sm" len="sm"/>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344121" name="AutoShape 32">
              <a:extLst>
                <a:ext uri="{FF2B5EF4-FFF2-40B4-BE49-F238E27FC236}">
                  <a16:creationId xmlns:a16="http://schemas.microsoft.com/office/drawing/2014/main" id="{3E6DA275-E0BC-489C-ACA6-1C780C412F38}"/>
                </a:ext>
              </a:extLst>
            </p:cNvPr>
            <p:cNvSpPr>
              <a:spLocks noChangeAspect="1" noChangeArrowheads="1"/>
            </p:cNvSpPr>
            <p:nvPr/>
          </p:nvSpPr>
          <p:spPr bwMode="auto">
            <a:xfrm rot="5400000">
              <a:off x="1536" y="2221"/>
              <a:ext cx="145" cy="145"/>
            </a:xfrm>
            <a:prstGeom prst="flowChartMerge">
              <a:avLst/>
            </a:prstGeom>
            <a:solidFill>
              <a:srgbClr val="00CC66"/>
            </a:solidFill>
            <a:ln w="12700">
              <a:solidFill>
                <a:schemeClr val="bg2"/>
              </a:solidFill>
              <a:miter lim="800000"/>
              <a:headEnd type="none" w="sm" len="sm"/>
              <a:tailEnd type="none" w="sm" len="sm"/>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grpSp>
      <p:grpSp>
        <p:nvGrpSpPr>
          <p:cNvPr id="344093" name="Group 33">
            <a:extLst>
              <a:ext uri="{FF2B5EF4-FFF2-40B4-BE49-F238E27FC236}">
                <a16:creationId xmlns:a16="http://schemas.microsoft.com/office/drawing/2014/main" id="{F697B296-8042-4D04-9DBC-92213C165AB0}"/>
              </a:ext>
            </a:extLst>
          </p:cNvPr>
          <p:cNvGrpSpPr>
            <a:grpSpLocks/>
          </p:cNvGrpSpPr>
          <p:nvPr/>
        </p:nvGrpSpPr>
        <p:grpSpPr bwMode="auto">
          <a:xfrm>
            <a:off x="4192588" y="3278188"/>
            <a:ext cx="574675" cy="574675"/>
            <a:chOff x="349" y="2115"/>
            <a:chExt cx="362" cy="362"/>
          </a:xfrm>
        </p:grpSpPr>
        <p:sp>
          <p:nvSpPr>
            <p:cNvPr id="344118" name="AutoShape 34">
              <a:extLst>
                <a:ext uri="{FF2B5EF4-FFF2-40B4-BE49-F238E27FC236}">
                  <a16:creationId xmlns:a16="http://schemas.microsoft.com/office/drawing/2014/main" id="{D4CEC38C-304F-433C-9F15-C82D7F832D01}"/>
                </a:ext>
              </a:extLst>
            </p:cNvPr>
            <p:cNvSpPr>
              <a:spLocks noChangeArrowheads="1"/>
            </p:cNvSpPr>
            <p:nvPr/>
          </p:nvSpPr>
          <p:spPr bwMode="auto">
            <a:xfrm rot="5400000">
              <a:off x="350" y="2115"/>
              <a:ext cx="362" cy="361"/>
            </a:xfrm>
            <a:prstGeom prst="flowChartMerge">
              <a:avLst/>
            </a:prstGeom>
            <a:gradFill rotWithShape="0">
              <a:gsLst>
                <a:gs pos="0">
                  <a:srgbClr val="FF8787"/>
                </a:gs>
                <a:gs pos="100000">
                  <a:srgbClr val="FB1B1B"/>
                </a:gs>
              </a:gsLst>
              <a:lin ang="0" scaled="1"/>
            </a:gradFill>
            <a:ln w="12700">
              <a:solidFill>
                <a:schemeClr val="bg2"/>
              </a:solidFill>
              <a:miter lim="800000"/>
              <a:headEnd type="none" w="sm" len="sm"/>
              <a:tailEnd type="none" w="sm" len="sm"/>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344119" name="AutoShape 35">
              <a:extLst>
                <a:ext uri="{FF2B5EF4-FFF2-40B4-BE49-F238E27FC236}">
                  <a16:creationId xmlns:a16="http://schemas.microsoft.com/office/drawing/2014/main" id="{54ADF8FA-805D-45B2-99FD-02183AEC3843}"/>
                </a:ext>
              </a:extLst>
            </p:cNvPr>
            <p:cNvSpPr>
              <a:spLocks noChangeAspect="1" noChangeArrowheads="1"/>
            </p:cNvSpPr>
            <p:nvPr/>
          </p:nvSpPr>
          <p:spPr bwMode="auto">
            <a:xfrm rot="5400000">
              <a:off x="349" y="2224"/>
              <a:ext cx="145" cy="145"/>
            </a:xfrm>
            <a:prstGeom prst="flowChartMerge">
              <a:avLst/>
            </a:prstGeom>
            <a:solidFill>
              <a:srgbClr val="00CC66"/>
            </a:solidFill>
            <a:ln w="12700">
              <a:solidFill>
                <a:schemeClr val="bg2"/>
              </a:solidFill>
              <a:miter lim="800000"/>
              <a:headEnd type="none" w="sm" len="sm"/>
              <a:tailEnd type="none" w="sm" len="sm"/>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grpSp>
      <p:grpSp>
        <p:nvGrpSpPr>
          <p:cNvPr id="344094" name="Group 36">
            <a:extLst>
              <a:ext uri="{FF2B5EF4-FFF2-40B4-BE49-F238E27FC236}">
                <a16:creationId xmlns:a16="http://schemas.microsoft.com/office/drawing/2014/main" id="{A6F4BEC2-E432-441D-89DE-C12755397DA1}"/>
              </a:ext>
            </a:extLst>
          </p:cNvPr>
          <p:cNvGrpSpPr>
            <a:grpSpLocks/>
          </p:cNvGrpSpPr>
          <p:nvPr/>
        </p:nvGrpSpPr>
        <p:grpSpPr bwMode="auto">
          <a:xfrm>
            <a:off x="6218238" y="3284538"/>
            <a:ext cx="574675" cy="574675"/>
            <a:chOff x="349" y="2115"/>
            <a:chExt cx="362" cy="362"/>
          </a:xfrm>
        </p:grpSpPr>
        <p:sp>
          <p:nvSpPr>
            <p:cNvPr id="344116" name="AutoShape 37">
              <a:extLst>
                <a:ext uri="{FF2B5EF4-FFF2-40B4-BE49-F238E27FC236}">
                  <a16:creationId xmlns:a16="http://schemas.microsoft.com/office/drawing/2014/main" id="{266DA290-354A-4EE2-8154-79D10880D445}"/>
                </a:ext>
              </a:extLst>
            </p:cNvPr>
            <p:cNvSpPr>
              <a:spLocks noChangeArrowheads="1"/>
            </p:cNvSpPr>
            <p:nvPr/>
          </p:nvSpPr>
          <p:spPr bwMode="auto">
            <a:xfrm rot="5400000">
              <a:off x="350" y="2115"/>
              <a:ext cx="362" cy="361"/>
            </a:xfrm>
            <a:prstGeom prst="flowChartMerge">
              <a:avLst/>
            </a:prstGeom>
            <a:gradFill rotWithShape="0">
              <a:gsLst>
                <a:gs pos="0">
                  <a:srgbClr val="FF8787"/>
                </a:gs>
                <a:gs pos="100000">
                  <a:srgbClr val="FB1B1B"/>
                </a:gs>
              </a:gsLst>
              <a:lin ang="0" scaled="1"/>
            </a:gradFill>
            <a:ln w="12700">
              <a:solidFill>
                <a:schemeClr val="bg2"/>
              </a:solidFill>
              <a:miter lim="800000"/>
              <a:headEnd type="none" w="sm" len="sm"/>
              <a:tailEnd type="none" w="sm" len="sm"/>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344117" name="AutoShape 38">
              <a:extLst>
                <a:ext uri="{FF2B5EF4-FFF2-40B4-BE49-F238E27FC236}">
                  <a16:creationId xmlns:a16="http://schemas.microsoft.com/office/drawing/2014/main" id="{147A7005-FF92-43D1-8C57-6F9EAEF5228A}"/>
                </a:ext>
              </a:extLst>
            </p:cNvPr>
            <p:cNvSpPr>
              <a:spLocks noChangeAspect="1" noChangeArrowheads="1"/>
            </p:cNvSpPr>
            <p:nvPr/>
          </p:nvSpPr>
          <p:spPr bwMode="auto">
            <a:xfrm rot="5400000">
              <a:off x="349" y="2224"/>
              <a:ext cx="145" cy="145"/>
            </a:xfrm>
            <a:prstGeom prst="flowChartMerge">
              <a:avLst/>
            </a:prstGeom>
            <a:solidFill>
              <a:srgbClr val="00CC66"/>
            </a:solidFill>
            <a:ln w="12700">
              <a:solidFill>
                <a:schemeClr val="bg2"/>
              </a:solidFill>
              <a:miter lim="800000"/>
              <a:headEnd type="none" w="sm" len="sm"/>
              <a:tailEnd type="none" w="sm" len="sm"/>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grpSp>
      <p:sp>
        <p:nvSpPr>
          <p:cNvPr id="344095" name="Rectangle 39">
            <a:extLst>
              <a:ext uri="{FF2B5EF4-FFF2-40B4-BE49-F238E27FC236}">
                <a16:creationId xmlns:a16="http://schemas.microsoft.com/office/drawing/2014/main" id="{8F504C56-765C-4285-9CFF-3E2F0EB2AA63}"/>
              </a:ext>
            </a:extLst>
          </p:cNvPr>
          <p:cNvSpPr>
            <a:spLocks noChangeArrowheads="1"/>
          </p:cNvSpPr>
          <p:nvPr/>
        </p:nvSpPr>
        <p:spPr bwMode="invGray">
          <a:xfrm>
            <a:off x="1047750" y="5462588"/>
            <a:ext cx="1314450" cy="323850"/>
          </a:xfrm>
          <a:prstGeom prst="rect">
            <a:avLst/>
          </a:prstGeom>
          <a:solidFill>
            <a:srgbClr val="3399FF"/>
          </a:solidFill>
          <a:ln w="9525">
            <a:solidFill>
              <a:schemeClr val="bg2"/>
            </a:solidFill>
            <a:miter lim="800000"/>
            <a:headEnd/>
            <a:tailEnd/>
          </a:ln>
        </p:spPr>
        <p:txBody>
          <a:bodyPr wrap="none" lIns="92075" tIns="46038" rIns="92075" bIns="4603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it-IT" sz="1800"/>
              <a:t>CT</a:t>
            </a:r>
            <a:endParaRPr lang="en-GB" altLang="it-IT" sz="2000">
              <a:solidFill>
                <a:srgbClr val="000000"/>
              </a:solidFill>
            </a:endParaRPr>
          </a:p>
        </p:txBody>
      </p:sp>
      <p:grpSp>
        <p:nvGrpSpPr>
          <p:cNvPr id="344096" name="Group 40">
            <a:extLst>
              <a:ext uri="{FF2B5EF4-FFF2-40B4-BE49-F238E27FC236}">
                <a16:creationId xmlns:a16="http://schemas.microsoft.com/office/drawing/2014/main" id="{3F6DFAEE-AD78-496D-9F1A-464B5244F249}"/>
              </a:ext>
            </a:extLst>
          </p:cNvPr>
          <p:cNvGrpSpPr>
            <a:grpSpLocks/>
          </p:cNvGrpSpPr>
          <p:nvPr/>
        </p:nvGrpSpPr>
        <p:grpSpPr bwMode="auto">
          <a:xfrm>
            <a:off x="5586413" y="5441950"/>
            <a:ext cx="738187" cy="349250"/>
            <a:chOff x="3519" y="3428"/>
            <a:chExt cx="465" cy="220"/>
          </a:xfrm>
        </p:grpSpPr>
        <p:sp>
          <p:nvSpPr>
            <p:cNvPr id="344114" name="AutoShape 41">
              <a:extLst>
                <a:ext uri="{FF2B5EF4-FFF2-40B4-BE49-F238E27FC236}">
                  <a16:creationId xmlns:a16="http://schemas.microsoft.com/office/drawing/2014/main" id="{C37C38C2-E9DA-4E44-AA04-9B9D24785162}"/>
                </a:ext>
              </a:extLst>
            </p:cNvPr>
            <p:cNvSpPr>
              <a:spLocks noChangeAspect="1" noChangeArrowheads="1"/>
            </p:cNvSpPr>
            <p:nvPr/>
          </p:nvSpPr>
          <p:spPr bwMode="auto">
            <a:xfrm rot="5400000">
              <a:off x="3539" y="3451"/>
              <a:ext cx="145" cy="185"/>
            </a:xfrm>
            <a:prstGeom prst="flowChartMerge">
              <a:avLst/>
            </a:prstGeom>
            <a:solidFill>
              <a:srgbClr val="00CC66"/>
            </a:solidFill>
            <a:ln w="12700">
              <a:solidFill>
                <a:schemeClr val="bg2"/>
              </a:solidFill>
              <a:miter lim="800000"/>
              <a:headEnd type="none" w="sm" len="sm"/>
              <a:tailEnd type="none" w="sm" len="sm"/>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344115" name="Oval 42">
              <a:extLst>
                <a:ext uri="{FF2B5EF4-FFF2-40B4-BE49-F238E27FC236}">
                  <a16:creationId xmlns:a16="http://schemas.microsoft.com/office/drawing/2014/main" id="{78C1E9BD-125B-43E9-8A51-92A7A41124FE}"/>
                </a:ext>
              </a:extLst>
            </p:cNvPr>
            <p:cNvSpPr>
              <a:spLocks noChangeAspect="1" noChangeArrowheads="1"/>
            </p:cNvSpPr>
            <p:nvPr/>
          </p:nvSpPr>
          <p:spPr bwMode="auto">
            <a:xfrm>
              <a:off x="3694" y="3428"/>
              <a:ext cx="290" cy="220"/>
            </a:xfrm>
            <a:prstGeom prst="ellipse">
              <a:avLst/>
            </a:prstGeom>
            <a:solidFill>
              <a:srgbClr val="3399FF"/>
            </a:solidFill>
            <a:ln w="12700">
              <a:solidFill>
                <a:schemeClr val="bg2"/>
              </a:solidFill>
              <a:round/>
              <a:headEnd/>
              <a:tailEnd/>
            </a:ln>
          </p:spPr>
          <p:txBody>
            <a:bodyPr wrap="none" lIns="92075" tIns="46038" rIns="92075" bIns="4603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it-IT" sz="1200">
                  <a:solidFill>
                    <a:srgbClr val="000000"/>
                  </a:solidFill>
                </a:rPr>
                <a:t> </a:t>
              </a:r>
              <a:r>
                <a:rPr lang="en-GB" altLang="it-IT" sz="1800"/>
                <a:t>CT</a:t>
              </a:r>
            </a:p>
          </p:txBody>
        </p:sp>
      </p:grpSp>
      <p:sp>
        <p:nvSpPr>
          <p:cNvPr id="344097" name="AutoShape 43">
            <a:extLst>
              <a:ext uri="{FF2B5EF4-FFF2-40B4-BE49-F238E27FC236}">
                <a16:creationId xmlns:a16="http://schemas.microsoft.com/office/drawing/2014/main" id="{E4FA61BC-6C24-40AC-84C9-CF85C685DCDA}"/>
              </a:ext>
            </a:extLst>
          </p:cNvPr>
          <p:cNvSpPr>
            <a:spLocks noChangeAspect="1" noChangeArrowheads="1"/>
          </p:cNvSpPr>
          <p:nvPr/>
        </p:nvSpPr>
        <p:spPr bwMode="auto">
          <a:xfrm rot="5400000">
            <a:off x="6824663" y="5484813"/>
            <a:ext cx="230187" cy="293687"/>
          </a:xfrm>
          <a:prstGeom prst="flowChartMerge">
            <a:avLst/>
          </a:prstGeom>
          <a:solidFill>
            <a:srgbClr val="00CC66"/>
          </a:solidFill>
          <a:ln w="12700">
            <a:solidFill>
              <a:schemeClr val="bg2"/>
            </a:solidFill>
            <a:miter lim="800000"/>
            <a:headEnd type="none" w="sm" len="sm"/>
            <a:tailEnd type="none" w="sm" len="sm"/>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344098" name="Oval 44">
            <a:extLst>
              <a:ext uri="{FF2B5EF4-FFF2-40B4-BE49-F238E27FC236}">
                <a16:creationId xmlns:a16="http://schemas.microsoft.com/office/drawing/2014/main" id="{BA7256EC-403C-4B8F-9265-B801DE719B80}"/>
              </a:ext>
            </a:extLst>
          </p:cNvPr>
          <p:cNvSpPr>
            <a:spLocks noChangeAspect="1" noChangeArrowheads="1"/>
          </p:cNvSpPr>
          <p:nvPr/>
        </p:nvSpPr>
        <p:spPr bwMode="auto">
          <a:xfrm>
            <a:off x="7070725" y="5432425"/>
            <a:ext cx="473075" cy="358775"/>
          </a:xfrm>
          <a:prstGeom prst="ellipse">
            <a:avLst/>
          </a:prstGeom>
          <a:solidFill>
            <a:srgbClr val="3399FF"/>
          </a:solidFill>
          <a:ln w="12700">
            <a:solidFill>
              <a:schemeClr val="bg2"/>
            </a:solidFill>
            <a:round/>
            <a:headEnd/>
            <a:tailEnd/>
          </a:ln>
        </p:spPr>
        <p:txBody>
          <a:bodyPr wrap="none" lIns="92075" tIns="46038" rIns="92075" bIns="4603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it-IT" sz="1800"/>
              <a:t>CT</a:t>
            </a:r>
          </a:p>
        </p:txBody>
      </p:sp>
      <p:sp>
        <p:nvSpPr>
          <p:cNvPr id="344099" name="Freeform 45">
            <a:extLst>
              <a:ext uri="{FF2B5EF4-FFF2-40B4-BE49-F238E27FC236}">
                <a16:creationId xmlns:a16="http://schemas.microsoft.com/office/drawing/2014/main" id="{FAF6C011-B791-4EBE-A836-72405C828E23}"/>
              </a:ext>
            </a:extLst>
          </p:cNvPr>
          <p:cNvSpPr>
            <a:spLocks/>
          </p:cNvSpPr>
          <p:nvPr/>
        </p:nvSpPr>
        <p:spPr bwMode="auto">
          <a:xfrm>
            <a:off x="6559550" y="5087938"/>
            <a:ext cx="1411288" cy="236537"/>
          </a:xfrm>
          <a:custGeom>
            <a:avLst/>
            <a:gdLst>
              <a:gd name="T0" fmla="*/ 0 w 889"/>
              <a:gd name="T1" fmla="*/ 2147483646 h 197"/>
              <a:gd name="T2" fmla="*/ 2147483646 w 889"/>
              <a:gd name="T3" fmla="*/ 2147483646 h 197"/>
              <a:gd name="T4" fmla="*/ 2147483646 w 889"/>
              <a:gd name="T5" fmla="*/ 2147483646 h 197"/>
              <a:gd name="T6" fmla="*/ 2147483646 w 889"/>
              <a:gd name="T7" fmla="*/ 2147483646 h 197"/>
              <a:gd name="T8" fmla="*/ 2147483646 w 889"/>
              <a:gd name="T9" fmla="*/ 2147483646 h 197"/>
              <a:gd name="T10" fmla="*/ 2147483646 w 889"/>
              <a:gd name="T11" fmla="*/ 2147483646 h 197"/>
              <a:gd name="T12" fmla="*/ 2147483646 w 889"/>
              <a:gd name="T13" fmla="*/ 2147483646 h 197"/>
              <a:gd name="T14" fmla="*/ 2147483646 w 889"/>
              <a:gd name="T15" fmla="*/ 2147483646 h 197"/>
              <a:gd name="T16" fmla="*/ 2147483646 w 889"/>
              <a:gd name="T17" fmla="*/ 2147483646 h 197"/>
              <a:gd name="T18" fmla="*/ 2147483646 w 889"/>
              <a:gd name="T19" fmla="*/ 2147483646 h 197"/>
              <a:gd name="T20" fmla="*/ 2147483646 w 889"/>
              <a:gd name="T21" fmla="*/ 2147483646 h 197"/>
              <a:gd name="T22" fmla="*/ 2147483646 w 889"/>
              <a:gd name="T23" fmla="*/ 2147483646 h 197"/>
              <a:gd name="T24" fmla="*/ 2147483646 w 889"/>
              <a:gd name="T25" fmla="*/ 2147483646 h 197"/>
              <a:gd name="T26" fmla="*/ 2147483646 w 889"/>
              <a:gd name="T27" fmla="*/ 2147483646 h 197"/>
              <a:gd name="T28" fmla="*/ 2147483646 w 889"/>
              <a:gd name="T29" fmla="*/ 2147483646 h 197"/>
              <a:gd name="T30" fmla="*/ 2147483646 w 889"/>
              <a:gd name="T31" fmla="*/ 2147483646 h 19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89"/>
              <a:gd name="T49" fmla="*/ 0 h 197"/>
              <a:gd name="T50" fmla="*/ 889 w 889"/>
              <a:gd name="T51" fmla="*/ 197 h 19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89" h="197">
                <a:moveTo>
                  <a:pt x="0" y="197"/>
                </a:moveTo>
                <a:cubicBezTo>
                  <a:pt x="8" y="196"/>
                  <a:pt x="40" y="193"/>
                  <a:pt x="54" y="192"/>
                </a:cubicBezTo>
                <a:cubicBezTo>
                  <a:pt x="68" y="191"/>
                  <a:pt x="72" y="194"/>
                  <a:pt x="84" y="190"/>
                </a:cubicBezTo>
                <a:cubicBezTo>
                  <a:pt x="97" y="186"/>
                  <a:pt x="114" y="184"/>
                  <a:pt x="126" y="175"/>
                </a:cubicBezTo>
                <a:cubicBezTo>
                  <a:pt x="138" y="165"/>
                  <a:pt x="148" y="150"/>
                  <a:pt x="157" y="136"/>
                </a:cubicBezTo>
                <a:cubicBezTo>
                  <a:pt x="164" y="121"/>
                  <a:pt x="163" y="104"/>
                  <a:pt x="174" y="83"/>
                </a:cubicBezTo>
                <a:cubicBezTo>
                  <a:pt x="185" y="61"/>
                  <a:pt x="205" y="19"/>
                  <a:pt x="221" y="10"/>
                </a:cubicBezTo>
                <a:cubicBezTo>
                  <a:pt x="237" y="0"/>
                  <a:pt x="243" y="8"/>
                  <a:pt x="272" y="21"/>
                </a:cubicBezTo>
                <a:cubicBezTo>
                  <a:pt x="302" y="35"/>
                  <a:pt x="367" y="71"/>
                  <a:pt x="395" y="86"/>
                </a:cubicBezTo>
                <a:cubicBezTo>
                  <a:pt x="423" y="102"/>
                  <a:pt x="424" y="110"/>
                  <a:pt x="445" y="119"/>
                </a:cubicBezTo>
                <a:cubicBezTo>
                  <a:pt x="466" y="129"/>
                  <a:pt x="494" y="140"/>
                  <a:pt x="520" y="146"/>
                </a:cubicBezTo>
                <a:cubicBezTo>
                  <a:pt x="546" y="152"/>
                  <a:pt x="577" y="150"/>
                  <a:pt x="598" y="156"/>
                </a:cubicBezTo>
                <a:cubicBezTo>
                  <a:pt x="619" y="159"/>
                  <a:pt x="624" y="169"/>
                  <a:pt x="646" y="173"/>
                </a:cubicBezTo>
                <a:cubicBezTo>
                  <a:pt x="668" y="175"/>
                  <a:pt x="704" y="173"/>
                  <a:pt x="732" y="175"/>
                </a:cubicBezTo>
                <a:cubicBezTo>
                  <a:pt x="761" y="179"/>
                  <a:pt x="790" y="190"/>
                  <a:pt x="817" y="192"/>
                </a:cubicBezTo>
                <a:cubicBezTo>
                  <a:pt x="842" y="196"/>
                  <a:pt x="877" y="194"/>
                  <a:pt x="889" y="196"/>
                </a:cubicBezTo>
              </a:path>
            </a:pathLst>
          </a:custGeom>
          <a:noFill/>
          <a:ln w="28575" cmpd="sng">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344100" name="Text Box 46">
            <a:extLst>
              <a:ext uri="{FF2B5EF4-FFF2-40B4-BE49-F238E27FC236}">
                <a16:creationId xmlns:a16="http://schemas.microsoft.com/office/drawing/2014/main" id="{B4F6BAF2-E85D-46C1-ADD9-972141A6B5E8}"/>
              </a:ext>
            </a:extLst>
          </p:cNvPr>
          <p:cNvSpPr txBox="1">
            <a:spLocks noChangeArrowheads="1"/>
          </p:cNvSpPr>
          <p:nvPr/>
        </p:nvSpPr>
        <p:spPr bwMode="auto">
          <a:xfrm>
            <a:off x="2057400" y="928688"/>
            <a:ext cx="4932363" cy="771525"/>
          </a:xfrm>
          <a:prstGeom prst="rect">
            <a:avLst/>
          </a:prstGeom>
          <a:solidFill>
            <a:schemeClr val="bg1"/>
          </a:solidFill>
          <a:ln w="9525">
            <a:solidFill>
              <a:schemeClr val="bg2"/>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10000"/>
              </a:lnSpc>
              <a:spcBef>
                <a:spcPct val="0"/>
              </a:spcBef>
              <a:buFontTx/>
              <a:buNone/>
            </a:pPr>
            <a:r>
              <a:rPr lang="en-US" altLang="it-IT" sz="2000"/>
              <a:t>Schema standard Corticosteroidi topici</a:t>
            </a:r>
          </a:p>
          <a:p>
            <a:pPr algn="ctr">
              <a:lnSpc>
                <a:spcPct val="110000"/>
              </a:lnSpc>
              <a:spcBef>
                <a:spcPct val="0"/>
              </a:spcBef>
              <a:buFontTx/>
              <a:buNone/>
            </a:pPr>
            <a:r>
              <a:rPr lang="en-US" altLang="it-IT" sz="2000" i="1"/>
              <a:t>Strategia Reattiva</a:t>
            </a:r>
            <a:endParaRPr lang="en-US" altLang="it-IT" sz="2000"/>
          </a:p>
        </p:txBody>
      </p:sp>
      <p:grpSp>
        <p:nvGrpSpPr>
          <p:cNvPr id="344101" name="Group 47">
            <a:extLst>
              <a:ext uri="{FF2B5EF4-FFF2-40B4-BE49-F238E27FC236}">
                <a16:creationId xmlns:a16="http://schemas.microsoft.com/office/drawing/2014/main" id="{C0CE23AE-A307-4875-B165-8BCF3B0FC5B2}"/>
              </a:ext>
            </a:extLst>
          </p:cNvPr>
          <p:cNvGrpSpPr>
            <a:grpSpLocks/>
          </p:cNvGrpSpPr>
          <p:nvPr/>
        </p:nvGrpSpPr>
        <p:grpSpPr bwMode="auto">
          <a:xfrm>
            <a:off x="381000" y="6096000"/>
            <a:ext cx="6486525" cy="449263"/>
            <a:chOff x="336" y="2666"/>
            <a:chExt cx="4086" cy="283"/>
          </a:xfrm>
        </p:grpSpPr>
        <p:sp>
          <p:nvSpPr>
            <p:cNvPr id="344108" name="Rectangle 48">
              <a:extLst>
                <a:ext uri="{FF2B5EF4-FFF2-40B4-BE49-F238E27FC236}">
                  <a16:creationId xmlns:a16="http://schemas.microsoft.com/office/drawing/2014/main" id="{EE3948F5-E17E-4D13-B03C-CC089243E91F}"/>
                </a:ext>
              </a:extLst>
            </p:cNvPr>
            <p:cNvSpPr>
              <a:spLocks noChangeArrowheads="1"/>
            </p:cNvSpPr>
            <p:nvPr/>
          </p:nvSpPr>
          <p:spPr bwMode="auto">
            <a:xfrm>
              <a:off x="480" y="2712"/>
              <a:ext cx="856" cy="198"/>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lIns="92075" tIns="46038" rIns="92075" bIns="46038">
              <a:spAutoFit/>
            </a:bodyPr>
            <a:lstStyle>
              <a:lvl1pPr>
                <a:spcBef>
                  <a:spcPct val="20000"/>
                </a:spcBef>
                <a:buChar char="•"/>
                <a:tabLst>
                  <a:tab pos="990600" algn="l"/>
                  <a:tab pos="2190750" algn="l"/>
                  <a:tab pos="2462213" algn="l"/>
                </a:tabLst>
                <a:defRPr sz="3200">
                  <a:solidFill>
                    <a:schemeClr val="tx1"/>
                  </a:solidFill>
                  <a:latin typeface="Arial" panose="020B0604020202020204" pitchFamily="34" charset="0"/>
                </a:defRPr>
              </a:lvl1pPr>
              <a:lvl2pPr marL="742950" indent="-285750">
                <a:spcBef>
                  <a:spcPct val="20000"/>
                </a:spcBef>
                <a:buChar char="–"/>
                <a:tabLst>
                  <a:tab pos="990600" algn="l"/>
                  <a:tab pos="2190750" algn="l"/>
                  <a:tab pos="2462213" algn="l"/>
                </a:tabLst>
                <a:defRPr sz="2800">
                  <a:solidFill>
                    <a:schemeClr val="tx1"/>
                  </a:solidFill>
                  <a:latin typeface="Arial" panose="020B0604020202020204" pitchFamily="34" charset="0"/>
                </a:defRPr>
              </a:lvl2pPr>
              <a:lvl3pPr marL="1143000" indent="-228600">
                <a:spcBef>
                  <a:spcPct val="20000"/>
                </a:spcBef>
                <a:buChar char="•"/>
                <a:tabLst>
                  <a:tab pos="990600" algn="l"/>
                  <a:tab pos="2190750" algn="l"/>
                  <a:tab pos="2462213" algn="l"/>
                </a:tabLst>
                <a:defRPr sz="2400">
                  <a:solidFill>
                    <a:schemeClr val="tx1"/>
                  </a:solidFill>
                  <a:latin typeface="Arial" panose="020B0604020202020204" pitchFamily="34" charset="0"/>
                </a:defRPr>
              </a:lvl3pPr>
              <a:lvl4pPr marL="1600200" indent="-228600">
                <a:spcBef>
                  <a:spcPct val="20000"/>
                </a:spcBef>
                <a:buChar char="–"/>
                <a:tabLst>
                  <a:tab pos="990600" algn="l"/>
                  <a:tab pos="2190750" algn="l"/>
                  <a:tab pos="2462213" algn="l"/>
                </a:tabLst>
                <a:defRPr sz="2000">
                  <a:solidFill>
                    <a:schemeClr val="tx1"/>
                  </a:solidFill>
                  <a:latin typeface="Arial" panose="020B0604020202020204" pitchFamily="34" charset="0"/>
                </a:defRPr>
              </a:lvl4pPr>
              <a:lvl5pPr marL="2057400" indent="-228600">
                <a:spcBef>
                  <a:spcPct val="20000"/>
                </a:spcBef>
                <a:buChar char="»"/>
                <a:tabLst>
                  <a:tab pos="990600" algn="l"/>
                  <a:tab pos="2190750" algn="l"/>
                  <a:tab pos="2462213"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990600" algn="l"/>
                  <a:tab pos="2190750" algn="l"/>
                  <a:tab pos="2462213"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990600" algn="l"/>
                  <a:tab pos="2190750" algn="l"/>
                  <a:tab pos="2462213"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990600" algn="l"/>
                  <a:tab pos="2190750" algn="l"/>
                  <a:tab pos="2462213"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990600" algn="l"/>
                  <a:tab pos="2190750" algn="l"/>
                  <a:tab pos="2462213" algn="l"/>
                </a:tabLst>
                <a:defRPr sz="2000">
                  <a:solidFill>
                    <a:schemeClr val="tx1"/>
                  </a:solidFill>
                  <a:latin typeface="Arial" panose="020B0604020202020204" pitchFamily="34" charset="0"/>
                </a:defRPr>
              </a:lvl9pPr>
            </a:lstStyle>
            <a:p>
              <a:pPr>
                <a:spcBef>
                  <a:spcPct val="0"/>
                </a:spcBef>
                <a:buFontTx/>
                <a:buNone/>
              </a:pPr>
              <a:r>
                <a:rPr lang="en-GB" altLang="it-IT" sz="1400">
                  <a:solidFill>
                    <a:schemeClr val="bg1"/>
                  </a:solidFill>
                </a:rPr>
                <a:t>= cute</a:t>
              </a:r>
              <a:r>
                <a:rPr lang="en-GB" altLang="it-IT" sz="1400"/>
                <a:t> </a:t>
              </a:r>
              <a:r>
                <a:rPr lang="en-GB" altLang="it-IT" sz="1400">
                  <a:solidFill>
                    <a:schemeClr val="accent2"/>
                  </a:solidFill>
                </a:rPr>
                <a:t>secca;</a:t>
              </a:r>
              <a:r>
                <a:rPr lang="en-GB" altLang="it-IT" sz="1400"/>
                <a:t> </a:t>
              </a:r>
            </a:p>
          </p:txBody>
        </p:sp>
        <p:sp>
          <p:nvSpPr>
            <p:cNvPr id="344109" name="AutoShape 49">
              <a:extLst>
                <a:ext uri="{FF2B5EF4-FFF2-40B4-BE49-F238E27FC236}">
                  <a16:creationId xmlns:a16="http://schemas.microsoft.com/office/drawing/2014/main" id="{88007B15-E6C5-4F03-803B-C150CA086547}"/>
                </a:ext>
              </a:extLst>
            </p:cNvPr>
            <p:cNvSpPr>
              <a:spLocks noChangeAspect="1" noChangeArrowheads="1"/>
            </p:cNvSpPr>
            <p:nvPr/>
          </p:nvSpPr>
          <p:spPr bwMode="auto">
            <a:xfrm rot="5400000">
              <a:off x="336" y="2736"/>
              <a:ext cx="145" cy="145"/>
            </a:xfrm>
            <a:prstGeom prst="flowChartMerge">
              <a:avLst/>
            </a:prstGeom>
            <a:solidFill>
              <a:srgbClr val="00CC66"/>
            </a:solidFill>
            <a:ln w="12700">
              <a:solidFill>
                <a:schemeClr val="bg2"/>
              </a:solidFill>
              <a:miter lim="800000"/>
              <a:headEnd type="none" w="sm" len="sm"/>
              <a:tailEnd type="none" w="sm" len="sm"/>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344110" name="Rectangle 50">
              <a:extLst>
                <a:ext uri="{FF2B5EF4-FFF2-40B4-BE49-F238E27FC236}">
                  <a16:creationId xmlns:a16="http://schemas.microsoft.com/office/drawing/2014/main" id="{587B7CDC-30CC-4792-BB89-788FC9AC31BA}"/>
                </a:ext>
              </a:extLst>
            </p:cNvPr>
            <p:cNvSpPr>
              <a:spLocks noChangeArrowheads="1"/>
            </p:cNvSpPr>
            <p:nvPr/>
          </p:nvSpPr>
          <p:spPr bwMode="auto">
            <a:xfrm>
              <a:off x="3051" y="2712"/>
              <a:ext cx="1371" cy="198"/>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lIns="92075" tIns="46038" rIns="92075" bIns="46038">
              <a:spAutoFit/>
            </a:bodyPr>
            <a:lstStyle>
              <a:lvl1pPr>
                <a:spcBef>
                  <a:spcPct val="20000"/>
                </a:spcBef>
                <a:buChar char="•"/>
                <a:tabLst>
                  <a:tab pos="990600" algn="l"/>
                  <a:tab pos="2190750" algn="l"/>
                  <a:tab pos="2462213" algn="l"/>
                </a:tabLst>
                <a:defRPr sz="3200">
                  <a:solidFill>
                    <a:schemeClr val="tx1"/>
                  </a:solidFill>
                  <a:latin typeface="Arial" panose="020B0604020202020204" pitchFamily="34" charset="0"/>
                </a:defRPr>
              </a:lvl1pPr>
              <a:lvl2pPr marL="742950" indent="-285750">
                <a:spcBef>
                  <a:spcPct val="20000"/>
                </a:spcBef>
                <a:buChar char="–"/>
                <a:tabLst>
                  <a:tab pos="990600" algn="l"/>
                  <a:tab pos="2190750" algn="l"/>
                  <a:tab pos="2462213" algn="l"/>
                </a:tabLst>
                <a:defRPr sz="2800">
                  <a:solidFill>
                    <a:schemeClr val="tx1"/>
                  </a:solidFill>
                  <a:latin typeface="Arial" panose="020B0604020202020204" pitchFamily="34" charset="0"/>
                </a:defRPr>
              </a:lvl2pPr>
              <a:lvl3pPr marL="1143000" indent="-228600">
                <a:spcBef>
                  <a:spcPct val="20000"/>
                </a:spcBef>
                <a:buChar char="•"/>
                <a:tabLst>
                  <a:tab pos="990600" algn="l"/>
                  <a:tab pos="2190750" algn="l"/>
                  <a:tab pos="2462213" algn="l"/>
                </a:tabLst>
                <a:defRPr sz="2400">
                  <a:solidFill>
                    <a:schemeClr val="tx1"/>
                  </a:solidFill>
                  <a:latin typeface="Arial" panose="020B0604020202020204" pitchFamily="34" charset="0"/>
                </a:defRPr>
              </a:lvl3pPr>
              <a:lvl4pPr marL="1600200" indent="-228600">
                <a:spcBef>
                  <a:spcPct val="20000"/>
                </a:spcBef>
                <a:buChar char="–"/>
                <a:tabLst>
                  <a:tab pos="990600" algn="l"/>
                  <a:tab pos="2190750" algn="l"/>
                  <a:tab pos="2462213" algn="l"/>
                </a:tabLst>
                <a:defRPr sz="2000">
                  <a:solidFill>
                    <a:schemeClr val="tx1"/>
                  </a:solidFill>
                  <a:latin typeface="Arial" panose="020B0604020202020204" pitchFamily="34" charset="0"/>
                </a:defRPr>
              </a:lvl4pPr>
              <a:lvl5pPr marL="2057400" indent="-228600">
                <a:spcBef>
                  <a:spcPct val="20000"/>
                </a:spcBef>
                <a:buChar char="»"/>
                <a:tabLst>
                  <a:tab pos="990600" algn="l"/>
                  <a:tab pos="2190750" algn="l"/>
                  <a:tab pos="2462213"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990600" algn="l"/>
                  <a:tab pos="2190750" algn="l"/>
                  <a:tab pos="2462213"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990600" algn="l"/>
                  <a:tab pos="2190750" algn="l"/>
                  <a:tab pos="2462213"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990600" algn="l"/>
                  <a:tab pos="2190750" algn="l"/>
                  <a:tab pos="2462213"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990600" algn="l"/>
                  <a:tab pos="2190750" algn="l"/>
                  <a:tab pos="2462213" algn="l"/>
                </a:tabLst>
                <a:defRPr sz="2000">
                  <a:solidFill>
                    <a:schemeClr val="tx1"/>
                  </a:solidFill>
                  <a:latin typeface="Arial" panose="020B0604020202020204" pitchFamily="34" charset="0"/>
                </a:defRPr>
              </a:lvl9pPr>
            </a:lstStyle>
            <a:p>
              <a:pPr>
                <a:spcBef>
                  <a:spcPct val="0"/>
                </a:spcBef>
                <a:buFontTx/>
                <a:buNone/>
              </a:pPr>
              <a:r>
                <a:rPr lang="en-GB" altLang="it-IT" sz="1400"/>
                <a:t>= </a:t>
              </a:r>
              <a:r>
                <a:rPr lang="en-GB" altLang="it-IT" sz="1400">
                  <a:solidFill>
                    <a:schemeClr val="accent2"/>
                  </a:solidFill>
                </a:rPr>
                <a:t>Corticosteroidi Topici</a:t>
              </a:r>
            </a:p>
          </p:txBody>
        </p:sp>
        <p:sp>
          <p:nvSpPr>
            <p:cNvPr id="344111" name="Rectangle 51">
              <a:extLst>
                <a:ext uri="{FF2B5EF4-FFF2-40B4-BE49-F238E27FC236}">
                  <a16:creationId xmlns:a16="http://schemas.microsoft.com/office/drawing/2014/main" id="{5BC1B073-F6EE-458F-AFAA-F4B8BED69DEA}"/>
                </a:ext>
              </a:extLst>
            </p:cNvPr>
            <p:cNvSpPr>
              <a:spLocks noChangeArrowheads="1"/>
            </p:cNvSpPr>
            <p:nvPr/>
          </p:nvSpPr>
          <p:spPr bwMode="auto">
            <a:xfrm>
              <a:off x="2735" y="2712"/>
              <a:ext cx="289" cy="192"/>
            </a:xfrm>
            <a:prstGeom prst="rect">
              <a:avLst/>
            </a:prstGeom>
            <a:solidFill>
              <a:srgbClr val="0099FF"/>
            </a:solidFill>
            <a:ln w="9525">
              <a:solidFill>
                <a:schemeClr val="bg2"/>
              </a:solidFill>
              <a:miter lim="800000"/>
              <a:headEnd/>
              <a:tailEnd/>
            </a:ln>
          </p:spPr>
          <p:txBody>
            <a:bodyPr wrap="none" lIns="92075" tIns="46038" rIns="92075" bIns="4603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it-IT" sz="1800"/>
                <a:t>CT</a:t>
              </a:r>
            </a:p>
          </p:txBody>
        </p:sp>
        <p:sp>
          <p:nvSpPr>
            <p:cNvPr id="344112" name="Rectangle 52">
              <a:extLst>
                <a:ext uri="{FF2B5EF4-FFF2-40B4-BE49-F238E27FC236}">
                  <a16:creationId xmlns:a16="http://schemas.microsoft.com/office/drawing/2014/main" id="{5F0A055E-0E91-438C-B624-2031A619B47B}"/>
                </a:ext>
              </a:extLst>
            </p:cNvPr>
            <p:cNvSpPr>
              <a:spLocks noChangeArrowheads="1"/>
            </p:cNvSpPr>
            <p:nvPr/>
          </p:nvSpPr>
          <p:spPr bwMode="auto">
            <a:xfrm>
              <a:off x="1776" y="2712"/>
              <a:ext cx="800" cy="198"/>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lIns="92075" tIns="46038" rIns="92075" bIns="46038">
              <a:spAutoFit/>
            </a:bodyPr>
            <a:lstStyle>
              <a:lvl1pPr>
                <a:spcBef>
                  <a:spcPct val="20000"/>
                </a:spcBef>
                <a:buChar char="•"/>
                <a:tabLst>
                  <a:tab pos="990600" algn="l"/>
                  <a:tab pos="2190750" algn="l"/>
                  <a:tab pos="2462213" algn="l"/>
                </a:tabLst>
                <a:defRPr sz="3200">
                  <a:solidFill>
                    <a:schemeClr val="tx1"/>
                  </a:solidFill>
                  <a:latin typeface="Arial" panose="020B0604020202020204" pitchFamily="34" charset="0"/>
                </a:defRPr>
              </a:lvl1pPr>
              <a:lvl2pPr marL="742950" indent="-285750">
                <a:spcBef>
                  <a:spcPct val="20000"/>
                </a:spcBef>
                <a:buChar char="–"/>
                <a:tabLst>
                  <a:tab pos="990600" algn="l"/>
                  <a:tab pos="2190750" algn="l"/>
                  <a:tab pos="2462213" algn="l"/>
                </a:tabLst>
                <a:defRPr sz="2800">
                  <a:solidFill>
                    <a:schemeClr val="tx1"/>
                  </a:solidFill>
                  <a:latin typeface="Arial" panose="020B0604020202020204" pitchFamily="34" charset="0"/>
                </a:defRPr>
              </a:lvl2pPr>
              <a:lvl3pPr marL="1143000" indent="-228600">
                <a:spcBef>
                  <a:spcPct val="20000"/>
                </a:spcBef>
                <a:buChar char="•"/>
                <a:tabLst>
                  <a:tab pos="990600" algn="l"/>
                  <a:tab pos="2190750" algn="l"/>
                  <a:tab pos="2462213" algn="l"/>
                </a:tabLst>
                <a:defRPr sz="2400">
                  <a:solidFill>
                    <a:schemeClr val="tx1"/>
                  </a:solidFill>
                  <a:latin typeface="Arial" panose="020B0604020202020204" pitchFamily="34" charset="0"/>
                </a:defRPr>
              </a:lvl3pPr>
              <a:lvl4pPr marL="1600200" indent="-228600">
                <a:spcBef>
                  <a:spcPct val="20000"/>
                </a:spcBef>
                <a:buChar char="–"/>
                <a:tabLst>
                  <a:tab pos="990600" algn="l"/>
                  <a:tab pos="2190750" algn="l"/>
                  <a:tab pos="2462213" algn="l"/>
                </a:tabLst>
                <a:defRPr sz="2000">
                  <a:solidFill>
                    <a:schemeClr val="tx1"/>
                  </a:solidFill>
                  <a:latin typeface="Arial" panose="020B0604020202020204" pitchFamily="34" charset="0"/>
                </a:defRPr>
              </a:lvl4pPr>
              <a:lvl5pPr marL="2057400" indent="-228600">
                <a:spcBef>
                  <a:spcPct val="20000"/>
                </a:spcBef>
                <a:buChar char="»"/>
                <a:tabLst>
                  <a:tab pos="990600" algn="l"/>
                  <a:tab pos="2190750" algn="l"/>
                  <a:tab pos="2462213"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990600" algn="l"/>
                  <a:tab pos="2190750" algn="l"/>
                  <a:tab pos="2462213"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990600" algn="l"/>
                  <a:tab pos="2190750" algn="l"/>
                  <a:tab pos="2462213"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990600" algn="l"/>
                  <a:tab pos="2190750" algn="l"/>
                  <a:tab pos="2462213"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990600" algn="l"/>
                  <a:tab pos="2190750" algn="l"/>
                  <a:tab pos="2462213" algn="l"/>
                </a:tabLst>
                <a:defRPr sz="2000">
                  <a:solidFill>
                    <a:schemeClr val="tx1"/>
                  </a:solidFill>
                  <a:latin typeface="Arial" panose="020B0604020202020204" pitchFamily="34" charset="0"/>
                </a:defRPr>
              </a:lvl9pPr>
            </a:lstStyle>
            <a:p>
              <a:pPr>
                <a:spcBef>
                  <a:spcPct val="0"/>
                </a:spcBef>
                <a:buFontTx/>
                <a:buNone/>
              </a:pPr>
              <a:r>
                <a:rPr lang="en-GB" altLang="it-IT" sz="1400">
                  <a:solidFill>
                    <a:schemeClr val="accent2"/>
                  </a:solidFill>
                </a:rPr>
                <a:t>=</a:t>
              </a:r>
              <a:r>
                <a:rPr lang="en-GB" altLang="it-IT" sz="1400"/>
                <a:t> </a:t>
              </a:r>
              <a:r>
                <a:rPr lang="en-GB" altLang="it-IT" sz="1400">
                  <a:solidFill>
                    <a:schemeClr val="accent2"/>
                  </a:solidFill>
                </a:rPr>
                <a:t>fase acuta;</a:t>
              </a:r>
            </a:p>
          </p:txBody>
        </p:sp>
        <p:sp>
          <p:nvSpPr>
            <p:cNvPr id="344113" name="AutoShape 53">
              <a:extLst>
                <a:ext uri="{FF2B5EF4-FFF2-40B4-BE49-F238E27FC236}">
                  <a16:creationId xmlns:a16="http://schemas.microsoft.com/office/drawing/2014/main" id="{DC7DB04D-4DCC-4230-86D9-C2B13BF910D4}"/>
                </a:ext>
              </a:extLst>
            </p:cNvPr>
            <p:cNvSpPr>
              <a:spLocks noChangeArrowheads="1"/>
            </p:cNvSpPr>
            <p:nvPr/>
          </p:nvSpPr>
          <p:spPr bwMode="auto">
            <a:xfrm rot="5400000">
              <a:off x="1378" y="2680"/>
              <a:ext cx="283" cy="255"/>
            </a:xfrm>
            <a:prstGeom prst="flowChartMerge">
              <a:avLst/>
            </a:prstGeom>
            <a:gradFill rotWithShape="0">
              <a:gsLst>
                <a:gs pos="0">
                  <a:srgbClr val="FF8787"/>
                </a:gs>
                <a:gs pos="100000">
                  <a:srgbClr val="FB1B1B"/>
                </a:gs>
              </a:gsLst>
              <a:lin ang="0" scaled="1"/>
            </a:gradFill>
            <a:ln w="12700">
              <a:solidFill>
                <a:schemeClr val="bg2"/>
              </a:solidFill>
              <a:miter lim="800000"/>
              <a:headEnd type="none" w="sm" len="sm"/>
              <a:tailEnd type="none" w="sm" len="sm"/>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grpSp>
      <p:grpSp>
        <p:nvGrpSpPr>
          <p:cNvPr id="344102" name="Group 54">
            <a:extLst>
              <a:ext uri="{FF2B5EF4-FFF2-40B4-BE49-F238E27FC236}">
                <a16:creationId xmlns:a16="http://schemas.microsoft.com/office/drawing/2014/main" id="{E3D5B448-A527-4DA2-81AB-A0C47EC6DD5B}"/>
              </a:ext>
            </a:extLst>
          </p:cNvPr>
          <p:cNvGrpSpPr>
            <a:grpSpLocks/>
          </p:cNvGrpSpPr>
          <p:nvPr/>
        </p:nvGrpSpPr>
        <p:grpSpPr bwMode="auto">
          <a:xfrm>
            <a:off x="3048000" y="5410200"/>
            <a:ext cx="738188" cy="349250"/>
            <a:chOff x="3519" y="3428"/>
            <a:chExt cx="465" cy="220"/>
          </a:xfrm>
        </p:grpSpPr>
        <p:sp>
          <p:nvSpPr>
            <p:cNvPr id="344106" name="AutoShape 55">
              <a:extLst>
                <a:ext uri="{FF2B5EF4-FFF2-40B4-BE49-F238E27FC236}">
                  <a16:creationId xmlns:a16="http://schemas.microsoft.com/office/drawing/2014/main" id="{9094AE73-0C42-4B4C-A9EF-0C3099C93AC5}"/>
                </a:ext>
              </a:extLst>
            </p:cNvPr>
            <p:cNvSpPr>
              <a:spLocks noChangeAspect="1" noChangeArrowheads="1"/>
            </p:cNvSpPr>
            <p:nvPr/>
          </p:nvSpPr>
          <p:spPr bwMode="auto">
            <a:xfrm rot="5400000">
              <a:off x="3539" y="3451"/>
              <a:ext cx="145" cy="185"/>
            </a:xfrm>
            <a:prstGeom prst="flowChartMerge">
              <a:avLst/>
            </a:prstGeom>
            <a:solidFill>
              <a:srgbClr val="00CC66"/>
            </a:solidFill>
            <a:ln w="12700">
              <a:solidFill>
                <a:schemeClr val="bg2"/>
              </a:solidFill>
              <a:miter lim="800000"/>
              <a:headEnd type="none" w="sm" len="sm"/>
              <a:tailEnd type="none" w="sm" len="sm"/>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344107" name="Oval 56">
              <a:extLst>
                <a:ext uri="{FF2B5EF4-FFF2-40B4-BE49-F238E27FC236}">
                  <a16:creationId xmlns:a16="http://schemas.microsoft.com/office/drawing/2014/main" id="{F1040175-AC9C-4357-B439-503AB4D35A00}"/>
                </a:ext>
              </a:extLst>
            </p:cNvPr>
            <p:cNvSpPr>
              <a:spLocks noChangeAspect="1" noChangeArrowheads="1"/>
            </p:cNvSpPr>
            <p:nvPr/>
          </p:nvSpPr>
          <p:spPr bwMode="auto">
            <a:xfrm>
              <a:off x="3694" y="3428"/>
              <a:ext cx="290" cy="220"/>
            </a:xfrm>
            <a:prstGeom prst="ellipse">
              <a:avLst/>
            </a:prstGeom>
            <a:solidFill>
              <a:srgbClr val="3399FF"/>
            </a:solidFill>
            <a:ln w="12700">
              <a:solidFill>
                <a:schemeClr val="bg2"/>
              </a:solidFill>
              <a:round/>
              <a:headEnd/>
              <a:tailEnd/>
            </a:ln>
          </p:spPr>
          <p:txBody>
            <a:bodyPr wrap="none" lIns="92075" tIns="46038" rIns="92075" bIns="4603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it-IT" sz="1200">
                  <a:solidFill>
                    <a:srgbClr val="000000"/>
                  </a:solidFill>
                </a:rPr>
                <a:t> </a:t>
              </a:r>
              <a:r>
                <a:rPr lang="en-GB" altLang="it-IT" sz="1800"/>
                <a:t>CT</a:t>
              </a:r>
            </a:p>
          </p:txBody>
        </p:sp>
      </p:grpSp>
      <p:grpSp>
        <p:nvGrpSpPr>
          <p:cNvPr id="344103" name="Group 57">
            <a:extLst>
              <a:ext uri="{FF2B5EF4-FFF2-40B4-BE49-F238E27FC236}">
                <a16:creationId xmlns:a16="http://schemas.microsoft.com/office/drawing/2014/main" id="{C0CD0219-2EB8-4500-8326-F73D88EFD4B7}"/>
              </a:ext>
            </a:extLst>
          </p:cNvPr>
          <p:cNvGrpSpPr>
            <a:grpSpLocks/>
          </p:cNvGrpSpPr>
          <p:nvPr/>
        </p:nvGrpSpPr>
        <p:grpSpPr bwMode="auto">
          <a:xfrm>
            <a:off x="4367213" y="5410200"/>
            <a:ext cx="738187" cy="349250"/>
            <a:chOff x="3519" y="3428"/>
            <a:chExt cx="465" cy="220"/>
          </a:xfrm>
        </p:grpSpPr>
        <p:sp>
          <p:nvSpPr>
            <p:cNvPr id="344104" name="AutoShape 58">
              <a:extLst>
                <a:ext uri="{FF2B5EF4-FFF2-40B4-BE49-F238E27FC236}">
                  <a16:creationId xmlns:a16="http://schemas.microsoft.com/office/drawing/2014/main" id="{6A2B5386-A23C-432E-8344-A6DB91BF09A0}"/>
                </a:ext>
              </a:extLst>
            </p:cNvPr>
            <p:cNvSpPr>
              <a:spLocks noChangeAspect="1" noChangeArrowheads="1"/>
            </p:cNvSpPr>
            <p:nvPr/>
          </p:nvSpPr>
          <p:spPr bwMode="auto">
            <a:xfrm rot="5400000">
              <a:off x="3539" y="3451"/>
              <a:ext cx="145" cy="185"/>
            </a:xfrm>
            <a:prstGeom prst="flowChartMerge">
              <a:avLst/>
            </a:prstGeom>
            <a:solidFill>
              <a:srgbClr val="00CC66"/>
            </a:solidFill>
            <a:ln w="12700">
              <a:solidFill>
                <a:schemeClr val="bg2"/>
              </a:solidFill>
              <a:miter lim="800000"/>
              <a:headEnd type="none" w="sm" len="sm"/>
              <a:tailEnd type="none" w="sm" len="sm"/>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344105" name="Oval 59">
              <a:extLst>
                <a:ext uri="{FF2B5EF4-FFF2-40B4-BE49-F238E27FC236}">
                  <a16:creationId xmlns:a16="http://schemas.microsoft.com/office/drawing/2014/main" id="{C04A61EA-0434-498C-82A3-F6DA2D580329}"/>
                </a:ext>
              </a:extLst>
            </p:cNvPr>
            <p:cNvSpPr>
              <a:spLocks noChangeAspect="1" noChangeArrowheads="1"/>
            </p:cNvSpPr>
            <p:nvPr/>
          </p:nvSpPr>
          <p:spPr bwMode="auto">
            <a:xfrm>
              <a:off x="3694" y="3428"/>
              <a:ext cx="290" cy="220"/>
            </a:xfrm>
            <a:prstGeom prst="ellipse">
              <a:avLst/>
            </a:prstGeom>
            <a:solidFill>
              <a:srgbClr val="3399FF"/>
            </a:solidFill>
            <a:ln w="12700">
              <a:solidFill>
                <a:schemeClr val="bg2"/>
              </a:solidFill>
              <a:round/>
              <a:headEnd/>
              <a:tailEnd/>
            </a:ln>
          </p:spPr>
          <p:txBody>
            <a:bodyPr wrap="none" lIns="92075" tIns="46038" rIns="92075" bIns="4603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it-IT" sz="1200">
                  <a:solidFill>
                    <a:srgbClr val="000000"/>
                  </a:solidFill>
                </a:rPr>
                <a:t> </a:t>
              </a:r>
              <a:r>
                <a:rPr lang="en-GB" altLang="it-IT" sz="1800"/>
                <a:t>CT</a:t>
              </a:r>
            </a:p>
          </p:txBody>
        </p:sp>
      </p:grpSp>
    </p:spTree>
    <p:extLst>
      <p:ext uri="{BB962C8B-B14F-4D97-AF65-F5344CB8AC3E}">
        <p14:creationId xmlns:p14="http://schemas.microsoft.com/office/powerpoint/2010/main" val="1401706026"/>
      </p:ext>
    </p:extLst>
  </p:cSld>
  <p:clrMapOvr>
    <a:masterClrMapping/>
  </p:clrMapOvr>
  <p:transition spd="slow">
    <p:strips dir="ru"/>
  </p:transition>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a:extLst>
              <a:ext uri="{FF2B5EF4-FFF2-40B4-BE49-F238E27FC236}">
                <a16:creationId xmlns:a16="http://schemas.microsoft.com/office/drawing/2014/main" id="{2293C9BE-249F-437B-96FF-ACA4D2BC5B72}"/>
              </a:ext>
            </a:extLst>
          </p:cNvPr>
          <p:cNvSpPr>
            <a:spLocks noGrp="1" noChangeArrowheads="1"/>
          </p:cNvSpPr>
          <p:nvPr>
            <p:ph type="title"/>
          </p:nvPr>
        </p:nvSpPr>
        <p:spPr>
          <a:xfrm>
            <a:off x="609600" y="152400"/>
            <a:ext cx="7772400" cy="762000"/>
          </a:xfrm>
        </p:spPr>
        <p:txBody>
          <a:bodyPr/>
          <a:lstStyle/>
          <a:p>
            <a:pPr eaLnBrk="1" hangingPunct="1"/>
            <a:r>
              <a:rPr lang="en-GB" altLang="it-IT" sz="3600" b="1">
                <a:solidFill>
                  <a:srgbClr val="FF0000"/>
                </a:solidFill>
              </a:rPr>
              <a:t>Dermocorticoidi e corticofobia</a:t>
            </a:r>
          </a:p>
        </p:txBody>
      </p:sp>
      <p:sp>
        <p:nvSpPr>
          <p:cNvPr id="345091" name="Rectangle 3">
            <a:extLst>
              <a:ext uri="{FF2B5EF4-FFF2-40B4-BE49-F238E27FC236}">
                <a16:creationId xmlns:a16="http://schemas.microsoft.com/office/drawing/2014/main" id="{92F358EB-11A4-49F4-8029-A0AB2028F20E}"/>
              </a:ext>
            </a:extLst>
          </p:cNvPr>
          <p:cNvSpPr>
            <a:spLocks noGrp="1" noChangeArrowheads="1"/>
          </p:cNvSpPr>
          <p:nvPr>
            <p:ph type="body" idx="1"/>
          </p:nvPr>
        </p:nvSpPr>
        <p:spPr>
          <a:xfrm>
            <a:off x="304800" y="1143000"/>
            <a:ext cx="8610600" cy="5486400"/>
          </a:xfrm>
        </p:spPr>
        <p:txBody>
          <a:bodyPr/>
          <a:lstStyle/>
          <a:p>
            <a:pPr eaLnBrk="1" hangingPunct="1">
              <a:lnSpc>
                <a:spcPct val="80000"/>
              </a:lnSpc>
              <a:spcAft>
                <a:spcPct val="50000"/>
              </a:spcAft>
            </a:pPr>
            <a:r>
              <a:rPr lang="it-IT" altLang="it-IT" b="1">
                <a:solidFill>
                  <a:schemeClr val="accent2"/>
                </a:solidFill>
              </a:rPr>
              <a:t>73% dei pazienti è preoccupato ad usare i dermocorticoidi</a:t>
            </a:r>
          </a:p>
          <a:p>
            <a:pPr eaLnBrk="1" hangingPunct="1">
              <a:lnSpc>
                <a:spcPct val="80000"/>
              </a:lnSpc>
              <a:spcAft>
                <a:spcPct val="50000"/>
              </a:spcAft>
            </a:pPr>
            <a:r>
              <a:rPr lang="it-IT" altLang="it-IT" b="1">
                <a:solidFill>
                  <a:schemeClr val="accent2"/>
                </a:solidFill>
              </a:rPr>
              <a:t>le preoccupazioni più frequenti riguardano: </a:t>
            </a:r>
          </a:p>
          <a:p>
            <a:pPr eaLnBrk="1" hangingPunct="1">
              <a:lnSpc>
                <a:spcPct val="80000"/>
              </a:lnSpc>
              <a:spcAft>
                <a:spcPct val="50000"/>
              </a:spcAft>
              <a:buFontTx/>
              <a:buNone/>
            </a:pPr>
            <a:r>
              <a:rPr lang="it-IT" altLang="it-IT" b="1">
                <a:solidFill>
                  <a:schemeClr val="accent2"/>
                </a:solidFill>
              </a:rPr>
              <a:t>- atrofia cutanea (34.5%)</a:t>
            </a:r>
          </a:p>
          <a:p>
            <a:pPr eaLnBrk="1" hangingPunct="1">
              <a:lnSpc>
                <a:spcPct val="80000"/>
              </a:lnSpc>
              <a:spcAft>
                <a:spcPct val="50000"/>
              </a:spcAft>
              <a:buFontTx/>
              <a:buNone/>
            </a:pPr>
            <a:r>
              <a:rPr lang="it-IT" altLang="it-IT" b="1">
                <a:solidFill>
                  <a:schemeClr val="accent2"/>
                </a:solidFill>
              </a:rPr>
              <a:t>- arresto della crescita e dello sviluppo a causa dell’assorbimento sistemico (9.5%)</a:t>
            </a:r>
          </a:p>
          <a:p>
            <a:pPr eaLnBrk="1" hangingPunct="1">
              <a:lnSpc>
                <a:spcPct val="80000"/>
              </a:lnSpc>
              <a:spcAft>
                <a:spcPct val="50000"/>
              </a:spcAft>
            </a:pPr>
            <a:r>
              <a:rPr lang="it-IT" altLang="it-IT" b="1">
                <a:solidFill>
                  <a:schemeClr val="accent2"/>
                </a:solidFill>
              </a:rPr>
              <a:t>24% dei pazienti ammette la  non-compliance</a:t>
            </a:r>
          </a:p>
          <a:p>
            <a:pPr eaLnBrk="1" hangingPunct="1">
              <a:lnSpc>
                <a:spcPct val="80000"/>
              </a:lnSpc>
              <a:spcAft>
                <a:spcPct val="50000"/>
              </a:spcAft>
              <a:buFontTx/>
              <a:buNone/>
            </a:pPr>
            <a:endParaRPr lang="en-GB" altLang="it-IT" sz="2400">
              <a:solidFill>
                <a:schemeClr val="accent2"/>
              </a:solidFill>
            </a:endParaRPr>
          </a:p>
          <a:p>
            <a:pPr eaLnBrk="1" hangingPunct="1">
              <a:lnSpc>
                <a:spcPct val="80000"/>
              </a:lnSpc>
              <a:spcAft>
                <a:spcPct val="50000"/>
              </a:spcAft>
              <a:buFontTx/>
              <a:buNone/>
            </a:pPr>
            <a:r>
              <a:rPr lang="en-GB" altLang="it-IT" sz="2400">
                <a:solidFill>
                  <a:schemeClr val="bg1"/>
                </a:solidFill>
              </a:rPr>
              <a:t>Charman CR </a:t>
            </a:r>
            <a:r>
              <a:rPr lang="en-GB" altLang="it-IT" sz="2400" i="1">
                <a:solidFill>
                  <a:schemeClr val="bg1"/>
                </a:solidFill>
              </a:rPr>
              <a:t>et al</a:t>
            </a:r>
            <a:r>
              <a:rPr lang="en-GB" altLang="it-IT" sz="2400">
                <a:solidFill>
                  <a:schemeClr val="bg1"/>
                </a:solidFill>
              </a:rPr>
              <a:t>. Br J Dermatol 2000; </a:t>
            </a:r>
            <a:r>
              <a:rPr lang="en-GB" altLang="it-IT" sz="2400" b="1">
                <a:solidFill>
                  <a:schemeClr val="bg1"/>
                </a:solidFill>
              </a:rPr>
              <a:t>142</a:t>
            </a:r>
            <a:r>
              <a:rPr lang="en-GB" altLang="it-IT" sz="2400">
                <a:solidFill>
                  <a:schemeClr val="bg1"/>
                </a:solidFill>
              </a:rPr>
              <a:t>: 931–6.</a:t>
            </a:r>
            <a:endParaRPr lang="en-GB" altLang="it-IT">
              <a:solidFill>
                <a:schemeClr val="bg1"/>
              </a:solidFill>
            </a:endParaRPr>
          </a:p>
        </p:txBody>
      </p:sp>
    </p:spTree>
    <p:extLst>
      <p:ext uri="{BB962C8B-B14F-4D97-AF65-F5344CB8AC3E}">
        <p14:creationId xmlns:p14="http://schemas.microsoft.com/office/powerpoint/2010/main" val="2874420982"/>
      </p:ext>
    </p:extLst>
  </p:cSld>
  <p:clrMapOvr>
    <a:masterClrMapping/>
  </p:clrMapOvr>
  <p:transition spd="slow">
    <p:strips dir="ru"/>
  </p:transition>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a:extLst>
              <a:ext uri="{FF2B5EF4-FFF2-40B4-BE49-F238E27FC236}">
                <a16:creationId xmlns:a16="http://schemas.microsoft.com/office/drawing/2014/main" id="{4D162059-E0EE-4983-AA70-AD9B7BE55F80}"/>
              </a:ext>
            </a:extLst>
          </p:cNvPr>
          <p:cNvSpPr>
            <a:spLocks noGrp="1" noChangeArrowheads="1"/>
          </p:cNvSpPr>
          <p:nvPr>
            <p:ph type="title"/>
          </p:nvPr>
        </p:nvSpPr>
        <p:spPr>
          <a:xfrm>
            <a:off x="533400" y="228600"/>
            <a:ext cx="7772400" cy="1143000"/>
          </a:xfrm>
        </p:spPr>
        <p:txBody>
          <a:bodyPr/>
          <a:lstStyle/>
          <a:p>
            <a:pPr eaLnBrk="1" hangingPunct="1"/>
            <a:r>
              <a:rPr lang="en-GB" altLang="it-IT" sz="3600" b="1">
                <a:solidFill>
                  <a:srgbClr val="FF0000"/>
                </a:solidFill>
              </a:rPr>
              <a:t>Dermocorticoidi e corticofobia:</a:t>
            </a:r>
            <a:br>
              <a:rPr lang="en-GB" altLang="it-IT" sz="3600" b="1">
                <a:solidFill>
                  <a:srgbClr val="FF0000"/>
                </a:solidFill>
              </a:rPr>
            </a:br>
            <a:r>
              <a:rPr lang="en-GB" altLang="it-IT" sz="3600" b="1">
                <a:solidFill>
                  <a:srgbClr val="FF0000"/>
                </a:solidFill>
              </a:rPr>
              <a:t>conseguenze</a:t>
            </a:r>
            <a:endParaRPr lang="en-US" altLang="it-IT" sz="3600" b="1">
              <a:solidFill>
                <a:srgbClr val="FF0000"/>
              </a:solidFill>
            </a:endParaRPr>
          </a:p>
        </p:txBody>
      </p:sp>
      <p:sp>
        <p:nvSpPr>
          <p:cNvPr id="347139" name="Rectangle 3">
            <a:extLst>
              <a:ext uri="{FF2B5EF4-FFF2-40B4-BE49-F238E27FC236}">
                <a16:creationId xmlns:a16="http://schemas.microsoft.com/office/drawing/2014/main" id="{9BED7BFD-69D3-42ED-9FEC-5389777532C2}"/>
              </a:ext>
            </a:extLst>
          </p:cNvPr>
          <p:cNvSpPr>
            <a:spLocks noGrp="1" noChangeArrowheads="1"/>
          </p:cNvSpPr>
          <p:nvPr>
            <p:ph type="body" idx="1"/>
          </p:nvPr>
        </p:nvSpPr>
        <p:spPr>
          <a:xfrm>
            <a:off x="228600" y="1524000"/>
            <a:ext cx="8763000" cy="5105400"/>
          </a:xfrm>
        </p:spPr>
        <p:txBody>
          <a:bodyPr/>
          <a:lstStyle/>
          <a:p>
            <a:pPr eaLnBrk="1" hangingPunct="1">
              <a:spcAft>
                <a:spcPct val="50000"/>
              </a:spcAft>
            </a:pPr>
            <a:r>
              <a:rPr lang="it-IT" altLang="it-IT" b="1">
                <a:solidFill>
                  <a:schemeClr val="accent2"/>
                </a:solidFill>
              </a:rPr>
              <a:t>I dermocorticoidi spesso sono usati tardivamente</a:t>
            </a:r>
          </a:p>
          <a:p>
            <a:pPr eaLnBrk="1" hangingPunct="1">
              <a:spcAft>
                <a:spcPct val="50000"/>
              </a:spcAft>
            </a:pPr>
            <a:r>
              <a:rPr lang="it-IT" altLang="it-IT" b="1">
                <a:solidFill>
                  <a:schemeClr val="accent2"/>
                </a:solidFill>
              </a:rPr>
              <a:t>Non c’è la sensazione di una terapia cronica “tranquilla” </a:t>
            </a:r>
            <a:r>
              <a:rPr lang="it-IT" altLang="it-IT" b="1">
                <a:solidFill>
                  <a:schemeClr val="accent2"/>
                </a:solidFill>
                <a:sym typeface="Monotype Sorts" pitchFamily="2" charset="2"/>
              </a:rPr>
              <a:t>→</a:t>
            </a:r>
            <a:r>
              <a:rPr lang="it-IT" altLang="it-IT" b="1">
                <a:solidFill>
                  <a:schemeClr val="accent2"/>
                </a:solidFill>
              </a:rPr>
              <a:t> la terapia è quindi usata in modo intermittente</a:t>
            </a:r>
          </a:p>
          <a:p>
            <a:pPr eaLnBrk="1" hangingPunct="1"/>
            <a:r>
              <a:rPr lang="it-IT" altLang="it-IT" b="1">
                <a:solidFill>
                  <a:schemeClr val="accent2"/>
                </a:solidFill>
              </a:rPr>
              <a:t>I bambini spesso sono medicati meno di quanto prescritto a causa delle remore dei genitori nei confronti degli effetti collaterali</a:t>
            </a:r>
            <a:endParaRPr lang="en-US" altLang="it-IT" b="1">
              <a:solidFill>
                <a:schemeClr val="accent2"/>
              </a:solidFill>
            </a:endParaRPr>
          </a:p>
        </p:txBody>
      </p:sp>
    </p:spTree>
    <p:extLst>
      <p:ext uri="{BB962C8B-B14F-4D97-AF65-F5344CB8AC3E}">
        <p14:creationId xmlns:p14="http://schemas.microsoft.com/office/powerpoint/2010/main" val="2808710804"/>
      </p:ext>
    </p:extLst>
  </p:cSld>
  <p:clrMapOvr>
    <a:masterClrMapping/>
  </p:clrMapOvr>
  <p:transition spd="slow">
    <p:strips dir="ru"/>
  </p:transition>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2">
            <a:extLst>
              <a:ext uri="{FF2B5EF4-FFF2-40B4-BE49-F238E27FC236}">
                <a16:creationId xmlns:a16="http://schemas.microsoft.com/office/drawing/2014/main" id="{90BCE82A-4C93-4DA3-94DB-4D2C57B46553}"/>
              </a:ext>
            </a:extLst>
          </p:cNvPr>
          <p:cNvSpPr>
            <a:spLocks noChangeArrowheads="1"/>
          </p:cNvSpPr>
          <p:nvPr/>
        </p:nvSpPr>
        <p:spPr bwMode="auto">
          <a:xfrm>
            <a:off x="107950" y="44450"/>
            <a:ext cx="90360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1"/>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it-IT">
                <a:solidFill>
                  <a:srgbClr val="FF0000"/>
                </a:solidFill>
              </a:rPr>
              <a:t>I TIMs possono migliorare il controllo della DA</a:t>
            </a:r>
          </a:p>
        </p:txBody>
      </p:sp>
      <p:sp>
        <p:nvSpPr>
          <p:cNvPr id="349187" name="Freeform 3" descr="Wide upward diagonal">
            <a:extLst>
              <a:ext uri="{FF2B5EF4-FFF2-40B4-BE49-F238E27FC236}">
                <a16:creationId xmlns:a16="http://schemas.microsoft.com/office/drawing/2014/main" id="{A2775EF1-561F-4660-8909-B6B6117AE18E}"/>
              </a:ext>
            </a:extLst>
          </p:cNvPr>
          <p:cNvSpPr>
            <a:spLocks/>
          </p:cNvSpPr>
          <p:nvPr/>
        </p:nvSpPr>
        <p:spPr bwMode="auto">
          <a:xfrm>
            <a:off x="730250" y="4364038"/>
            <a:ext cx="879475" cy="754062"/>
          </a:xfrm>
          <a:custGeom>
            <a:avLst/>
            <a:gdLst>
              <a:gd name="T0" fmla="*/ 2147483646 w 554"/>
              <a:gd name="T1" fmla="*/ 0 h 475"/>
              <a:gd name="T2" fmla="*/ 2147483646 w 554"/>
              <a:gd name="T3" fmla="*/ 2147483646 h 475"/>
              <a:gd name="T4" fmla="*/ 2147483646 w 554"/>
              <a:gd name="T5" fmla="*/ 2147483646 h 475"/>
              <a:gd name="T6" fmla="*/ 2147483646 w 554"/>
              <a:gd name="T7" fmla="*/ 2147483646 h 475"/>
              <a:gd name="T8" fmla="*/ 2147483646 w 554"/>
              <a:gd name="T9" fmla="*/ 2147483646 h 475"/>
              <a:gd name="T10" fmla="*/ 2147483646 w 554"/>
              <a:gd name="T11" fmla="*/ 2147483646 h 475"/>
              <a:gd name="T12" fmla="*/ 2147483646 w 554"/>
              <a:gd name="T13" fmla="*/ 2147483646 h 475"/>
              <a:gd name="T14" fmla="*/ 2147483646 w 554"/>
              <a:gd name="T15" fmla="*/ 2147483646 h 475"/>
              <a:gd name="T16" fmla="*/ 2147483646 w 554"/>
              <a:gd name="T17" fmla="*/ 2147483646 h 475"/>
              <a:gd name="T18" fmla="*/ 2147483646 w 554"/>
              <a:gd name="T19" fmla="*/ 2147483646 h 475"/>
              <a:gd name="T20" fmla="*/ 0 w 554"/>
              <a:gd name="T21" fmla="*/ 2147483646 h 475"/>
              <a:gd name="T22" fmla="*/ 2147483646 w 554"/>
              <a:gd name="T23" fmla="*/ 2147483646 h 475"/>
              <a:gd name="T24" fmla="*/ 2147483646 w 554"/>
              <a:gd name="T25" fmla="*/ 2147483646 h 475"/>
              <a:gd name="T26" fmla="*/ 2147483646 w 554"/>
              <a:gd name="T27" fmla="*/ 2147483646 h 475"/>
              <a:gd name="T28" fmla="*/ 2147483646 w 554"/>
              <a:gd name="T29" fmla="*/ 2147483646 h 475"/>
              <a:gd name="T30" fmla="*/ 2147483646 w 554"/>
              <a:gd name="T31" fmla="*/ 2147483646 h 475"/>
              <a:gd name="T32" fmla="*/ 2147483646 w 554"/>
              <a:gd name="T33" fmla="*/ 2147483646 h 475"/>
              <a:gd name="T34" fmla="*/ 2147483646 w 554"/>
              <a:gd name="T35" fmla="*/ 2147483646 h 475"/>
              <a:gd name="T36" fmla="*/ 2147483646 w 554"/>
              <a:gd name="T37" fmla="*/ 2147483646 h 475"/>
              <a:gd name="T38" fmla="*/ 2147483646 w 554"/>
              <a:gd name="T39" fmla="*/ 2147483646 h 475"/>
              <a:gd name="T40" fmla="*/ 2147483646 w 554"/>
              <a:gd name="T41" fmla="*/ 2147483646 h 475"/>
              <a:gd name="T42" fmla="*/ 2147483646 w 554"/>
              <a:gd name="T43" fmla="*/ 2147483646 h 47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54"/>
              <a:gd name="T67" fmla="*/ 0 h 475"/>
              <a:gd name="T68" fmla="*/ 554 w 554"/>
              <a:gd name="T69" fmla="*/ 475 h 47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54" h="475">
                <a:moveTo>
                  <a:pt x="171" y="0"/>
                </a:moveTo>
                <a:lnTo>
                  <a:pt x="219" y="9"/>
                </a:lnTo>
                <a:lnTo>
                  <a:pt x="267" y="49"/>
                </a:lnTo>
                <a:lnTo>
                  <a:pt x="316" y="147"/>
                </a:lnTo>
                <a:lnTo>
                  <a:pt x="324" y="240"/>
                </a:lnTo>
                <a:lnTo>
                  <a:pt x="380" y="347"/>
                </a:lnTo>
                <a:lnTo>
                  <a:pt x="427" y="393"/>
                </a:lnTo>
                <a:lnTo>
                  <a:pt x="488" y="439"/>
                </a:lnTo>
                <a:lnTo>
                  <a:pt x="529" y="457"/>
                </a:lnTo>
                <a:lnTo>
                  <a:pt x="554" y="475"/>
                </a:lnTo>
                <a:lnTo>
                  <a:pt x="0" y="475"/>
                </a:lnTo>
                <a:lnTo>
                  <a:pt x="8" y="416"/>
                </a:lnTo>
                <a:lnTo>
                  <a:pt x="20" y="382"/>
                </a:lnTo>
                <a:lnTo>
                  <a:pt x="35" y="340"/>
                </a:lnTo>
                <a:lnTo>
                  <a:pt x="35" y="287"/>
                </a:lnTo>
                <a:lnTo>
                  <a:pt x="50" y="245"/>
                </a:lnTo>
                <a:lnTo>
                  <a:pt x="50" y="217"/>
                </a:lnTo>
                <a:lnTo>
                  <a:pt x="71" y="160"/>
                </a:lnTo>
                <a:lnTo>
                  <a:pt x="71" y="87"/>
                </a:lnTo>
                <a:lnTo>
                  <a:pt x="86" y="46"/>
                </a:lnTo>
                <a:lnTo>
                  <a:pt x="107" y="19"/>
                </a:lnTo>
                <a:lnTo>
                  <a:pt x="132" y="1"/>
                </a:lnTo>
              </a:path>
            </a:pathLst>
          </a:custGeom>
          <a:blipFill dpi="0" rotWithShape="0">
            <a:blip r:embed="rId2">
              <a:extLst>
                <a:ext uri="{28A0092B-C50C-407E-A947-70E740481C1C}">
                  <a14:useLocalDpi xmlns:a14="http://schemas.microsoft.com/office/drawing/2010/main"/>
                </a:ext>
              </a:extLst>
            </a:blip>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it-IT"/>
          </a:p>
        </p:txBody>
      </p:sp>
      <p:sp>
        <p:nvSpPr>
          <p:cNvPr id="349188" name="Line 4">
            <a:extLst>
              <a:ext uri="{FF2B5EF4-FFF2-40B4-BE49-F238E27FC236}">
                <a16:creationId xmlns:a16="http://schemas.microsoft.com/office/drawing/2014/main" id="{9AD534E2-B531-4E05-B98D-0E96D93FB249}"/>
              </a:ext>
            </a:extLst>
          </p:cNvPr>
          <p:cNvSpPr>
            <a:spLocks noChangeShapeType="1"/>
          </p:cNvSpPr>
          <p:nvPr/>
        </p:nvSpPr>
        <p:spPr bwMode="auto">
          <a:xfrm flipV="1">
            <a:off x="155575" y="5622925"/>
            <a:ext cx="8069263" cy="3175"/>
          </a:xfrm>
          <a:prstGeom prst="line">
            <a:avLst/>
          </a:prstGeom>
          <a:noFill/>
          <a:ln w="254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a:lstStyle/>
          <a:p>
            <a:endParaRPr lang="it-IT"/>
          </a:p>
        </p:txBody>
      </p:sp>
      <p:sp>
        <p:nvSpPr>
          <p:cNvPr id="349189" name="Freeform 5">
            <a:extLst>
              <a:ext uri="{FF2B5EF4-FFF2-40B4-BE49-F238E27FC236}">
                <a16:creationId xmlns:a16="http://schemas.microsoft.com/office/drawing/2014/main" id="{A099A545-8D32-4110-851A-B63D974B1BD0}"/>
              </a:ext>
            </a:extLst>
          </p:cNvPr>
          <p:cNvSpPr>
            <a:spLocks/>
          </p:cNvSpPr>
          <p:nvPr/>
        </p:nvSpPr>
        <p:spPr bwMode="auto">
          <a:xfrm>
            <a:off x="142875" y="4343400"/>
            <a:ext cx="2316163" cy="947738"/>
          </a:xfrm>
          <a:custGeom>
            <a:avLst/>
            <a:gdLst>
              <a:gd name="T0" fmla="*/ 0 w 1459"/>
              <a:gd name="T1" fmla="*/ 2147483646 h 597"/>
              <a:gd name="T2" fmla="*/ 2147483646 w 1459"/>
              <a:gd name="T3" fmla="*/ 2147483646 h 597"/>
              <a:gd name="T4" fmla="*/ 2147483646 w 1459"/>
              <a:gd name="T5" fmla="*/ 2147483646 h 597"/>
              <a:gd name="T6" fmla="*/ 2147483646 w 1459"/>
              <a:gd name="T7" fmla="*/ 2147483646 h 597"/>
              <a:gd name="T8" fmla="*/ 2147483646 w 1459"/>
              <a:gd name="T9" fmla="*/ 2147483646 h 597"/>
              <a:gd name="T10" fmla="*/ 2147483646 w 1459"/>
              <a:gd name="T11" fmla="*/ 2147483646 h 597"/>
              <a:gd name="T12" fmla="*/ 2147483646 w 1459"/>
              <a:gd name="T13" fmla="*/ 2147483646 h 597"/>
              <a:gd name="T14" fmla="*/ 2147483646 w 1459"/>
              <a:gd name="T15" fmla="*/ 2147483646 h 597"/>
              <a:gd name="T16" fmla="*/ 2147483646 w 1459"/>
              <a:gd name="T17" fmla="*/ 2147483646 h 597"/>
              <a:gd name="T18" fmla="*/ 2147483646 w 1459"/>
              <a:gd name="T19" fmla="*/ 2147483646 h 597"/>
              <a:gd name="T20" fmla="*/ 2147483646 w 1459"/>
              <a:gd name="T21" fmla="*/ 2147483646 h 597"/>
              <a:gd name="T22" fmla="*/ 2147483646 w 1459"/>
              <a:gd name="T23" fmla="*/ 2147483646 h 597"/>
              <a:gd name="T24" fmla="*/ 2147483646 w 1459"/>
              <a:gd name="T25" fmla="*/ 2147483646 h 597"/>
              <a:gd name="T26" fmla="*/ 2147483646 w 1459"/>
              <a:gd name="T27" fmla="*/ 2147483646 h 597"/>
              <a:gd name="T28" fmla="*/ 2147483646 w 1459"/>
              <a:gd name="T29" fmla="*/ 2147483646 h 597"/>
              <a:gd name="T30" fmla="*/ 2147483646 w 1459"/>
              <a:gd name="T31" fmla="*/ 2147483646 h 597"/>
              <a:gd name="T32" fmla="*/ 2147483646 w 1459"/>
              <a:gd name="T33" fmla="*/ 2147483646 h 597"/>
              <a:gd name="T34" fmla="*/ 2147483646 w 1459"/>
              <a:gd name="T35" fmla="*/ 2147483646 h 597"/>
              <a:gd name="T36" fmla="*/ 2147483646 w 1459"/>
              <a:gd name="T37" fmla="*/ 2147483646 h 59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59"/>
              <a:gd name="T58" fmla="*/ 0 h 597"/>
              <a:gd name="T59" fmla="*/ 1459 w 1459"/>
              <a:gd name="T60" fmla="*/ 597 h 59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59" h="597">
                <a:moveTo>
                  <a:pt x="0" y="588"/>
                </a:moveTo>
                <a:cubicBezTo>
                  <a:pt x="36" y="588"/>
                  <a:pt x="178" y="589"/>
                  <a:pt x="222" y="588"/>
                </a:cubicBezTo>
                <a:cubicBezTo>
                  <a:pt x="266" y="587"/>
                  <a:pt x="249" y="590"/>
                  <a:pt x="267" y="582"/>
                </a:cubicBezTo>
                <a:cubicBezTo>
                  <a:pt x="285" y="574"/>
                  <a:pt x="311" y="564"/>
                  <a:pt x="329" y="539"/>
                </a:cubicBezTo>
                <a:cubicBezTo>
                  <a:pt x="347" y="515"/>
                  <a:pt x="363" y="476"/>
                  <a:pt x="375" y="435"/>
                </a:cubicBezTo>
                <a:cubicBezTo>
                  <a:pt x="387" y="394"/>
                  <a:pt x="391" y="338"/>
                  <a:pt x="400" y="295"/>
                </a:cubicBezTo>
                <a:cubicBezTo>
                  <a:pt x="408" y="251"/>
                  <a:pt x="416" y="216"/>
                  <a:pt x="425" y="174"/>
                </a:cubicBezTo>
                <a:cubicBezTo>
                  <a:pt x="433" y="132"/>
                  <a:pt x="428" y="69"/>
                  <a:pt x="449" y="40"/>
                </a:cubicBezTo>
                <a:cubicBezTo>
                  <a:pt x="471" y="11"/>
                  <a:pt x="520" y="0"/>
                  <a:pt x="553" y="1"/>
                </a:cubicBezTo>
                <a:cubicBezTo>
                  <a:pt x="585" y="2"/>
                  <a:pt x="620" y="20"/>
                  <a:pt x="644" y="47"/>
                </a:cubicBezTo>
                <a:cubicBezTo>
                  <a:pt x="667" y="73"/>
                  <a:pt x="680" y="118"/>
                  <a:pt x="694" y="161"/>
                </a:cubicBezTo>
                <a:cubicBezTo>
                  <a:pt x="707" y="204"/>
                  <a:pt x="709" y="266"/>
                  <a:pt x="727" y="304"/>
                </a:cubicBezTo>
                <a:cubicBezTo>
                  <a:pt x="745" y="343"/>
                  <a:pt x="770" y="366"/>
                  <a:pt x="801" y="393"/>
                </a:cubicBezTo>
                <a:cubicBezTo>
                  <a:pt x="832" y="419"/>
                  <a:pt x="875" y="449"/>
                  <a:pt x="913" y="464"/>
                </a:cubicBezTo>
                <a:cubicBezTo>
                  <a:pt x="951" y="480"/>
                  <a:pt x="998" y="476"/>
                  <a:pt x="1029" y="487"/>
                </a:cubicBezTo>
                <a:cubicBezTo>
                  <a:pt x="1060" y="499"/>
                  <a:pt x="1066" y="524"/>
                  <a:pt x="1099" y="533"/>
                </a:cubicBezTo>
                <a:cubicBezTo>
                  <a:pt x="1132" y="542"/>
                  <a:pt x="1185" y="533"/>
                  <a:pt x="1227" y="543"/>
                </a:cubicBezTo>
                <a:cubicBezTo>
                  <a:pt x="1269" y="552"/>
                  <a:pt x="1313" y="580"/>
                  <a:pt x="1351" y="588"/>
                </a:cubicBezTo>
                <a:cubicBezTo>
                  <a:pt x="1390" y="597"/>
                  <a:pt x="1441" y="594"/>
                  <a:pt x="1459" y="595"/>
                </a:cubicBezTo>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349190" name="Freeform 6">
            <a:extLst>
              <a:ext uri="{FF2B5EF4-FFF2-40B4-BE49-F238E27FC236}">
                <a16:creationId xmlns:a16="http://schemas.microsoft.com/office/drawing/2014/main" id="{67B7A25B-E1B2-481F-9E35-A7CCE2D62C5F}"/>
              </a:ext>
            </a:extLst>
          </p:cNvPr>
          <p:cNvSpPr>
            <a:spLocks/>
          </p:cNvSpPr>
          <p:nvPr/>
        </p:nvSpPr>
        <p:spPr bwMode="auto">
          <a:xfrm>
            <a:off x="5283200" y="5164138"/>
            <a:ext cx="1411288" cy="160337"/>
          </a:xfrm>
          <a:custGeom>
            <a:avLst/>
            <a:gdLst>
              <a:gd name="T0" fmla="*/ 0 w 889"/>
              <a:gd name="T1" fmla="*/ 2147483646 h 197"/>
              <a:gd name="T2" fmla="*/ 2147483646 w 889"/>
              <a:gd name="T3" fmla="*/ 2147483646 h 197"/>
              <a:gd name="T4" fmla="*/ 2147483646 w 889"/>
              <a:gd name="T5" fmla="*/ 2147483646 h 197"/>
              <a:gd name="T6" fmla="*/ 2147483646 w 889"/>
              <a:gd name="T7" fmla="*/ 2147483646 h 197"/>
              <a:gd name="T8" fmla="*/ 2147483646 w 889"/>
              <a:gd name="T9" fmla="*/ 2147483646 h 197"/>
              <a:gd name="T10" fmla="*/ 2147483646 w 889"/>
              <a:gd name="T11" fmla="*/ 2147483646 h 197"/>
              <a:gd name="T12" fmla="*/ 2147483646 w 889"/>
              <a:gd name="T13" fmla="*/ 2147483646 h 197"/>
              <a:gd name="T14" fmla="*/ 2147483646 w 889"/>
              <a:gd name="T15" fmla="*/ 2147483646 h 197"/>
              <a:gd name="T16" fmla="*/ 2147483646 w 889"/>
              <a:gd name="T17" fmla="*/ 2147483646 h 197"/>
              <a:gd name="T18" fmla="*/ 2147483646 w 889"/>
              <a:gd name="T19" fmla="*/ 2147483646 h 197"/>
              <a:gd name="T20" fmla="*/ 2147483646 w 889"/>
              <a:gd name="T21" fmla="*/ 2147483646 h 197"/>
              <a:gd name="T22" fmla="*/ 2147483646 w 889"/>
              <a:gd name="T23" fmla="*/ 2147483646 h 197"/>
              <a:gd name="T24" fmla="*/ 2147483646 w 889"/>
              <a:gd name="T25" fmla="*/ 2147483646 h 197"/>
              <a:gd name="T26" fmla="*/ 2147483646 w 889"/>
              <a:gd name="T27" fmla="*/ 2147483646 h 197"/>
              <a:gd name="T28" fmla="*/ 2147483646 w 889"/>
              <a:gd name="T29" fmla="*/ 2147483646 h 197"/>
              <a:gd name="T30" fmla="*/ 2147483646 w 889"/>
              <a:gd name="T31" fmla="*/ 2147483646 h 19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89"/>
              <a:gd name="T49" fmla="*/ 0 h 197"/>
              <a:gd name="T50" fmla="*/ 889 w 889"/>
              <a:gd name="T51" fmla="*/ 197 h 19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89" h="197">
                <a:moveTo>
                  <a:pt x="0" y="197"/>
                </a:moveTo>
                <a:cubicBezTo>
                  <a:pt x="8" y="196"/>
                  <a:pt x="40" y="193"/>
                  <a:pt x="54" y="192"/>
                </a:cubicBezTo>
                <a:cubicBezTo>
                  <a:pt x="68" y="191"/>
                  <a:pt x="72" y="194"/>
                  <a:pt x="84" y="190"/>
                </a:cubicBezTo>
                <a:cubicBezTo>
                  <a:pt x="97" y="186"/>
                  <a:pt x="114" y="184"/>
                  <a:pt x="126" y="175"/>
                </a:cubicBezTo>
                <a:cubicBezTo>
                  <a:pt x="138" y="165"/>
                  <a:pt x="148" y="150"/>
                  <a:pt x="157" y="136"/>
                </a:cubicBezTo>
                <a:cubicBezTo>
                  <a:pt x="164" y="121"/>
                  <a:pt x="163" y="104"/>
                  <a:pt x="174" y="83"/>
                </a:cubicBezTo>
                <a:cubicBezTo>
                  <a:pt x="185" y="61"/>
                  <a:pt x="205" y="19"/>
                  <a:pt x="221" y="10"/>
                </a:cubicBezTo>
                <a:cubicBezTo>
                  <a:pt x="237" y="0"/>
                  <a:pt x="243" y="8"/>
                  <a:pt x="272" y="21"/>
                </a:cubicBezTo>
                <a:cubicBezTo>
                  <a:pt x="302" y="35"/>
                  <a:pt x="367" y="71"/>
                  <a:pt x="395" y="86"/>
                </a:cubicBezTo>
                <a:cubicBezTo>
                  <a:pt x="423" y="102"/>
                  <a:pt x="424" y="110"/>
                  <a:pt x="445" y="119"/>
                </a:cubicBezTo>
                <a:cubicBezTo>
                  <a:pt x="466" y="129"/>
                  <a:pt x="494" y="140"/>
                  <a:pt x="520" y="146"/>
                </a:cubicBezTo>
                <a:cubicBezTo>
                  <a:pt x="546" y="152"/>
                  <a:pt x="577" y="150"/>
                  <a:pt x="598" y="156"/>
                </a:cubicBezTo>
                <a:cubicBezTo>
                  <a:pt x="619" y="159"/>
                  <a:pt x="624" y="169"/>
                  <a:pt x="646" y="173"/>
                </a:cubicBezTo>
                <a:cubicBezTo>
                  <a:pt x="668" y="175"/>
                  <a:pt x="704" y="173"/>
                  <a:pt x="732" y="175"/>
                </a:cubicBezTo>
                <a:cubicBezTo>
                  <a:pt x="761" y="179"/>
                  <a:pt x="790" y="190"/>
                  <a:pt x="817" y="192"/>
                </a:cubicBezTo>
                <a:cubicBezTo>
                  <a:pt x="842" y="196"/>
                  <a:pt x="877" y="194"/>
                  <a:pt x="889" y="196"/>
                </a:cubicBezTo>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349191" name="Freeform 7">
            <a:extLst>
              <a:ext uri="{FF2B5EF4-FFF2-40B4-BE49-F238E27FC236}">
                <a16:creationId xmlns:a16="http://schemas.microsoft.com/office/drawing/2014/main" id="{234CFD39-1B66-4CAF-AFD7-67DDBA469026}"/>
              </a:ext>
            </a:extLst>
          </p:cNvPr>
          <p:cNvSpPr>
            <a:spLocks/>
          </p:cNvSpPr>
          <p:nvPr/>
        </p:nvSpPr>
        <p:spPr bwMode="auto">
          <a:xfrm>
            <a:off x="2449513" y="5224463"/>
            <a:ext cx="1536700" cy="74612"/>
          </a:xfrm>
          <a:custGeom>
            <a:avLst/>
            <a:gdLst>
              <a:gd name="T0" fmla="*/ 0 w 711"/>
              <a:gd name="T1" fmla="*/ 2147483646 h 102"/>
              <a:gd name="T2" fmla="*/ 2147483646 w 711"/>
              <a:gd name="T3" fmla="*/ 2147483646 h 102"/>
              <a:gd name="T4" fmla="*/ 2147483646 w 711"/>
              <a:gd name="T5" fmla="*/ 2147483646 h 102"/>
              <a:gd name="T6" fmla="*/ 2147483646 w 711"/>
              <a:gd name="T7" fmla="*/ 2147483646 h 102"/>
              <a:gd name="T8" fmla="*/ 2147483646 w 711"/>
              <a:gd name="T9" fmla="*/ 2147483646 h 102"/>
              <a:gd name="T10" fmla="*/ 2147483646 w 711"/>
              <a:gd name="T11" fmla="*/ 2147483646 h 102"/>
              <a:gd name="T12" fmla="*/ 2147483646 w 711"/>
              <a:gd name="T13" fmla="*/ 2147483646 h 102"/>
              <a:gd name="T14" fmla="*/ 2147483646 w 711"/>
              <a:gd name="T15" fmla="*/ 2147483646 h 102"/>
              <a:gd name="T16" fmla="*/ 2147483646 w 711"/>
              <a:gd name="T17" fmla="*/ 2147483646 h 102"/>
              <a:gd name="T18" fmla="*/ 2147483646 w 711"/>
              <a:gd name="T19" fmla="*/ 2147483646 h 102"/>
              <a:gd name="T20" fmla="*/ 2147483646 w 711"/>
              <a:gd name="T21" fmla="*/ 2147483646 h 102"/>
              <a:gd name="T22" fmla="*/ 2147483646 w 711"/>
              <a:gd name="T23" fmla="*/ 2147483646 h 102"/>
              <a:gd name="T24" fmla="*/ 2147483646 w 711"/>
              <a:gd name="T25" fmla="*/ 2147483646 h 102"/>
              <a:gd name="T26" fmla="*/ 2147483646 w 711"/>
              <a:gd name="T27" fmla="*/ 2147483646 h 102"/>
              <a:gd name="T28" fmla="*/ 2147483646 w 711"/>
              <a:gd name="T29" fmla="*/ 2147483646 h 102"/>
              <a:gd name="T30" fmla="*/ 2147483646 w 711"/>
              <a:gd name="T31" fmla="*/ 2147483646 h 10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11"/>
              <a:gd name="T49" fmla="*/ 0 h 102"/>
              <a:gd name="T50" fmla="*/ 711 w 711"/>
              <a:gd name="T51" fmla="*/ 102 h 10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11" h="102">
                <a:moveTo>
                  <a:pt x="0" y="100"/>
                </a:moveTo>
                <a:cubicBezTo>
                  <a:pt x="10" y="100"/>
                  <a:pt x="21" y="100"/>
                  <a:pt x="30" y="100"/>
                </a:cubicBezTo>
                <a:cubicBezTo>
                  <a:pt x="39" y="100"/>
                  <a:pt x="45" y="101"/>
                  <a:pt x="55" y="99"/>
                </a:cubicBezTo>
                <a:cubicBezTo>
                  <a:pt x="65" y="97"/>
                  <a:pt x="79" y="96"/>
                  <a:pt x="89" y="91"/>
                </a:cubicBezTo>
                <a:cubicBezTo>
                  <a:pt x="99" y="86"/>
                  <a:pt x="107" y="78"/>
                  <a:pt x="114" y="71"/>
                </a:cubicBezTo>
                <a:cubicBezTo>
                  <a:pt x="120" y="63"/>
                  <a:pt x="119" y="54"/>
                  <a:pt x="128" y="43"/>
                </a:cubicBezTo>
                <a:cubicBezTo>
                  <a:pt x="137" y="32"/>
                  <a:pt x="153" y="10"/>
                  <a:pt x="166" y="5"/>
                </a:cubicBezTo>
                <a:cubicBezTo>
                  <a:pt x="179" y="0"/>
                  <a:pt x="184" y="4"/>
                  <a:pt x="208" y="11"/>
                </a:cubicBezTo>
                <a:cubicBezTo>
                  <a:pt x="232" y="18"/>
                  <a:pt x="285" y="37"/>
                  <a:pt x="308" y="45"/>
                </a:cubicBezTo>
                <a:cubicBezTo>
                  <a:pt x="331" y="53"/>
                  <a:pt x="332" y="57"/>
                  <a:pt x="349" y="62"/>
                </a:cubicBezTo>
                <a:cubicBezTo>
                  <a:pt x="366" y="67"/>
                  <a:pt x="389" y="73"/>
                  <a:pt x="410" y="76"/>
                </a:cubicBezTo>
                <a:cubicBezTo>
                  <a:pt x="431" y="79"/>
                  <a:pt x="457" y="78"/>
                  <a:pt x="474" y="81"/>
                </a:cubicBezTo>
                <a:cubicBezTo>
                  <a:pt x="491" y="83"/>
                  <a:pt x="495" y="88"/>
                  <a:pt x="513" y="90"/>
                </a:cubicBezTo>
                <a:cubicBezTo>
                  <a:pt x="531" y="91"/>
                  <a:pt x="560" y="90"/>
                  <a:pt x="583" y="91"/>
                </a:cubicBezTo>
                <a:cubicBezTo>
                  <a:pt x="607" y="93"/>
                  <a:pt x="630" y="99"/>
                  <a:pt x="652" y="100"/>
                </a:cubicBezTo>
                <a:cubicBezTo>
                  <a:pt x="673" y="102"/>
                  <a:pt x="701" y="101"/>
                  <a:pt x="711" y="102"/>
                </a:cubicBezTo>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349192" name="Freeform 8">
            <a:extLst>
              <a:ext uri="{FF2B5EF4-FFF2-40B4-BE49-F238E27FC236}">
                <a16:creationId xmlns:a16="http://schemas.microsoft.com/office/drawing/2014/main" id="{EA768056-7CA1-44FA-A3F5-B3803A70F279}"/>
              </a:ext>
            </a:extLst>
          </p:cNvPr>
          <p:cNvSpPr>
            <a:spLocks/>
          </p:cNvSpPr>
          <p:nvPr/>
        </p:nvSpPr>
        <p:spPr bwMode="auto">
          <a:xfrm>
            <a:off x="3976688" y="5251450"/>
            <a:ext cx="1330325" cy="74613"/>
          </a:xfrm>
          <a:custGeom>
            <a:avLst/>
            <a:gdLst>
              <a:gd name="T0" fmla="*/ 0 w 684"/>
              <a:gd name="T1" fmla="*/ 2147483646 h 64"/>
              <a:gd name="T2" fmla="*/ 2147483646 w 684"/>
              <a:gd name="T3" fmla="*/ 2147483646 h 64"/>
              <a:gd name="T4" fmla="*/ 2147483646 w 684"/>
              <a:gd name="T5" fmla="*/ 2147483646 h 64"/>
              <a:gd name="T6" fmla="*/ 2147483646 w 684"/>
              <a:gd name="T7" fmla="*/ 2147483646 h 64"/>
              <a:gd name="T8" fmla="*/ 2147483646 w 684"/>
              <a:gd name="T9" fmla="*/ 2147483646 h 64"/>
              <a:gd name="T10" fmla="*/ 2147483646 w 684"/>
              <a:gd name="T11" fmla="*/ 2147483646 h 64"/>
              <a:gd name="T12" fmla="*/ 0 60000 65536"/>
              <a:gd name="T13" fmla="*/ 0 60000 65536"/>
              <a:gd name="T14" fmla="*/ 0 60000 65536"/>
              <a:gd name="T15" fmla="*/ 0 60000 65536"/>
              <a:gd name="T16" fmla="*/ 0 60000 65536"/>
              <a:gd name="T17" fmla="*/ 0 60000 65536"/>
              <a:gd name="T18" fmla="*/ 0 w 684"/>
              <a:gd name="T19" fmla="*/ 0 h 64"/>
              <a:gd name="T20" fmla="*/ 684 w 684"/>
              <a:gd name="T21" fmla="*/ 64 h 64"/>
            </a:gdLst>
            <a:ahLst/>
            <a:cxnLst>
              <a:cxn ang="T12">
                <a:pos x="T0" y="T1"/>
              </a:cxn>
              <a:cxn ang="T13">
                <a:pos x="T2" y="T3"/>
              </a:cxn>
              <a:cxn ang="T14">
                <a:pos x="T4" y="T5"/>
              </a:cxn>
              <a:cxn ang="T15">
                <a:pos x="T6" y="T7"/>
              </a:cxn>
              <a:cxn ang="T16">
                <a:pos x="T8" y="T9"/>
              </a:cxn>
              <a:cxn ang="T17">
                <a:pos x="T10" y="T11"/>
              </a:cxn>
            </a:cxnLst>
            <a:rect l="T18" t="T19" r="T20" b="T21"/>
            <a:pathLst>
              <a:path w="684" h="64">
                <a:moveTo>
                  <a:pt x="0" y="40"/>
                </a:moveTo>
                <a:cubicBezTo>
                  <a:pt x="41" y="48"/>
                  <a:pt x="77" y="64"/>
                  <a:pt x="120" y="58"/>
                </a:cubicBezTo>
                <a:cubicBezTo>
                  <a:pt x="163" y="52"/>
                  <a:pt x="216" y="10"/>
                  <a:pt x="259" y="5"/>
                </a:cubicBezTo>
                <a:cubicBezTo>
                  <a:pt x="302" y="0"/>
                  <a:pt x="336" y="19"/>
                  <a:pt x="375" y="28"/>
                </a:cubicBezTo>
                <a:cubicBezTo>
                  <a:pt x="414" y="37"/>
                  <a:pt x="441" y="54"/>
                  <a:pt x="492" y="58"/>
                </a:cubicBezTo>
                <a:cubicBezTo>
                  <a:pt x="543" y="62"/>
                  <a:pt x="616" y="55"/>
                  <a:pt x="684" y="52"/>
                </a:cubicBezTo>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349193" name="Text Box 9">
            <a:extLst>
              <a:ext uri="{FF2B5EF4-FFF2-40B4-BE49-F238E27FC236}">
                <a16:creationId xmlns:a16="http://schemas.microsoft.com/office/drawing/2014/main" id="{4BB875C3-D72F-42A0-98C6-049B6230F8A3}"/>
              </a:ext>
            </a:extLst>
          </p:cNvPr>
          <p:cNvSpPr txBox="1">
            <a:spLocks noChangeArrowheads="1"/>
          </p:cNvSpPr>
          <p:nvPr/>
        </p:nvSpPr>
        <p:spPr bwMode="auto">
          <a:xfrm>
            <a:off x="2895600" y="4130675"/>
            <a:ext cx="3581400" cy="679450"/>
          </a:xfrm>
          <a:prstGeom prst="rect">
            <a:avLst/>
          </a:prstGeom>
          <a:solidFill>
            <a:schemeClr val="bg1"/>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70000"/>
              </a:lnSpc>
              <a:spcBef>
                <a:spcPct val="50000"/>
              </a:spcBef>
              <a:buFontTx/>
              <a:buNone/>
            </a:pPr>
            <a:r>
              <a:rPr lang="en-US" altLang="it-IT" sz="2000"/>
              <a:t>Schema standard</a:t>
            </a:r>
            <a:r>
              <a:rPr lang="en-GB" altLang="it-IT" sz="2000"/>
              <a:t> TIMs </a:t>
            </a:r>
          </a:p>
          <a:p>
            <a:pPr algn="ctr">
              <a:lnSpc>
                <a:spcPct val="70000"/>
              </a:lnSpc>
              <a:spcBef>
                <a:spcPct val="50000"/>
              </a:spcBef>
              <a:buFontTx/>
              <a:buNone/>
            </a:pPr>
            <a:r>
              <a:rPr lang="en-GB" altLang="it-IT" sz="2000" i="1"/>
              <a:t>Strategia </a:t>
            </a:r>
            <a:r>
              <a:rPr lang="en-US" altLang="it-IT" sz="2000" i="1"/>
              <a:t>Preventiva</a:t>
            </a:r>
            <a:endParaRPr lang="en-GB" altLang="it-IT" sz="2000" i="1"/>
          </a:p>
        </p:txBody>
      </p:sp>
      <p:sp>
        <p:nvSpPr>
          <p:cNvPr id="349194" name="AutoShape 10">
            <a:extLst>
              <a:ext uri="{FF2B5EF4-FFF2-40B4-BE49-F238E27FC236}">
                <a16:creationId xmlns:a16="http://schemas.microsoft.com/office/drawing/2014/main" id="{E2E663AF-ED38-4A7F-94C2-12273E804E70}"/>
              </a:ext>
            </a:extLst>
          </p:cNvPr>
          <p:cNvSpPr>
            <a:spLocks noChangeArrowheads="1"/>
          </p:cNvSpPr>
          <p:nvPr/>
        </p:nvSpPr>
        <p:spPr bwMode="auto">
          <a:xfrm rot="5400000">
            <a:off x="475456" y="5337969"/>
            <a:ext cx="574675" cy="573088"/>
          </a:xfrm>
          <a:prstGeom prst="flowChartMerge">
            <a:avLst/>
          </a:prstGeom>
          <a:gradFill rotWithShape="0">
            <a:gsLst>
              <a:gs pos="0">
                <a:srgbClr val="FF8787"/>
              </a:gs>
              <a:gs pos="100000">
                <a:srgbClr val="FB1B1B"/>
              </a:gs>
            </a:gsLst>
            <a:lin ang="0" scaled="1"/>
          </a:gradFill>
          <a:ln w="12700">
            <a:solidFill>
              <a:schemeClr val="bg2"/>
            </a:solidFill>
            <a:miter lim="800000"/>
            <a:headEnd type="none" w="sm" len="sm"/>
            <a:tailEnd type="none" w="sm" len="sm"/>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349195" name="AutoShape 11">
            <a:extLst>
              <a:ext uri="{FF2B5EF4-FFF2-40B4-BE49-F238E27FC236}">
                <a16:creationId xmlns:a16="http://schemas.microsoft.com/office/drawing/2014/main" id="{EFFA65B2-2D95-4D5A-94A0-B9BB836355C7}"/>
              </a:ext>
            </a:extLst>
          </p:cNvPr>
          <p:cNvSpPr>
            <a:spLocks noChangeAspect="1" noChangeArrowheads="1"/>
          </p:cNvSpPr>
          <p:nvPr/>
        </p:nvSpPr>
        <p:spPr bwMode="auto">
          <a:xfrm rot="5400000">
            <a:off x="474663" y="5510213"/>
            <a:ext cx="230187" cy="230187"/>
          </a:xfrm>
          <a:prstGeom prst="flowChartMerge">
            <a:avLst/>
          </a:prstGeom>
          <a:solidFill>
            <a:srgbClr val="00CC66"/>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349196" name="Freeform 12" descr="Wide upward diagonal">
            <a:extLst>
              <a:ext uri="{FF2B5EF4-FFF2-40B4-BE49-F238E27FC236}">
                <a16:creationId xmlns:a16="http://schemas.microsoft.com/office/drawing/2014/main" id="{414ED642-F681-49B0-A66F-111BC60AB9A7}"/>
              </a:ext>
            </a:extLst>
          </p:cNvPr>
          <p:cNvSpPr>
            <a:spLocks/>
          </p:cNvSpPr>
          <p:nvPr/>
        </p:nvSpPr>
        <p:spPr bwMode="auto">
          <a:xfrm>
            <a:off x="768350" y="2119313"/>
            <a:ext cx="784225" cy="847725"/>
          </a:xfrm>
          <a:custGeom>
            <a:avLst/>
            <a:gdLst>
              <a:gd name="T0" fmla="*/ 2147483646 w 494"/>
              <a:gd name="T1" fmla="*/ 0 h 534"/>
              <a:gd name="T2" fmla="*/ 2147483646 w 494"/>
              <a:gd name="T3" fmla="*/ 2147483646 h 534"/>
              <a:gd name="T4" fmla="*/ 2147483646 w 494"/>
              <a:gd name="T5" fmla="*/ 2147483646 h 534"/>
              <a:gd name="T6" fmla="*/ 2147483646 w 494"/>
              <a:gd name="T7" fmla="*/ 2147483646 h 534"/>
              <a:gd name="T8" fmla="*/ 2147483646 w 494"/>
              <a:gd name="T9" fmla="*/ 2147483646 h 534"/>
              <a:gd name="T10" fmla="*/ 2147483646 w 494"/>
              <a:gd name="T11" fmla="*/ 2147483646 h 534"/>
              <a:gd name="T12" fmla="*/ 2147483646 w 494"/>
              <a:gd name="T13" fmla="*/ 2147483646 h 534"/>
              <a:gd name="T14" fmla="*/ 2147483646 w 494"/>
              <a:gd name="T15" fmla="*/ 2147483646 h 534"/>
              <a:gd name="T16" fmla="*/ 2147483646 w 494"/>
              <a:gd name="T17" fmla="*/ 2147483646 h 534"/>
              <a:gd name="T18" fmla="*/ 2147483646 w 494"/>
              <a:gd name="T19" fmla="*/ 2147483646 h 534"/>
              <a:gd name="T20" fmla="*/ 0 w 494"/>
              <a:gd name="T21" fmla="*/ 2147483646 h 534"/>
              <a:gd name="T22" fmla="*/ 2147483646 w 494"/>
              <a:gd name="T23" fmla="*/ 2147483646 h 534"/>
              <a:gd name="T24" fmla="*/ 2147483646 w 494"/>
              <a:gd name="T25" fmla="*/ 2147483646 h 534"/>
              <a:gd name="T26" fmla="*/ 2147483646 w 494"/>
              <a:gd name="T27" fmla="*/ 2147483646 h 534"/>
              <a:gd name="T28" fmla="*/ 2147483646 w 494"/>
              <a:gd name="T29" fmla="*/ 2147483646 h 534"/>
              <a:gd name="T30" fmla="*/ 2147483646 w 494"/>
              <a:gd name="T31" fmla="*/ 2147483646 h 534"/>
              <a:gd name="T32" fmla="*/ 2147483646 w 494"/>
              <a:gd name="T33" fmla="*/ 2147483646 h 534"/>
              <a:gd name="T34" fmla="*/ 2147483646 w 494"/>
              <a:gd name="T35" fmla="*/ 2147483646 h 534"/>
              <a:gd name="T36" fmla="*/ 2147483646 w 494"/>
              <a:gd name="T37" fmla="*/ 2147483646 h 534"/>
              <a:gd name="T38" fmla="*/ 2147483646 w 494"/>
              <a:gd name="T39" fmla="*/ 2147483646 h 534"/>
              <a:gd name="T40" fmla="*/ 2147483646 w 494"/>
              <a:gd name="T41" fmla="*/ 2147483646 h 534"/>
              <a:gd name="T42" fmla="*/ 2147483646 w 494"/>
              <a:gd name="T43" fmla="*/ 2147483646 h 53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94"/>
              <a:gd name="T67" fmla="*/ 0 h 534"/>
              <a:gd name="T68" fmla="*/ 494 w 494"/>
              <a:gd name="T69" fmla="*/ 534 h 53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94" h="534">
                <a:moveTo>
                  <a:pt x="161" y="0"/>
                </a:moveTo>
                <a:lnTo>
                  <a:pt x="203" y="18"/>
                </a:lnTo>
                <a:lnTo>
                  <a:pt x="252" y="69"/>
                </a:lnTo>
                <a:lnTo>
                  <a:pt x="288" y="177"/>
                </a:lnTo>
                <a:lnTo>
                  <a:pt x="293" y="273"/>
                </a:lnTo>
                <a:lnTo>
                  <a:pt x="352" y="405"/>
                </a:lnTo>
                <a:lnTo>
                  <a:pt x="392" y="449"/>
                </a:lnTo>
                <a:lnTo>
                  <a:pt x="437" y="495"/>
                </a:lnTo>
                <a:lnTo>
                  <a:pt x="472" y="514"/>
                </a:lnTo>
                <a:lnTo>
                  <a:pt x="494" y="534"/>
                </a:lnTo>
                <a:lnTo>
                  <a:pt x="0" y="534"/>
                </a:lnTo>
                <a:lnTo>
                  <a:pt x="18" y="469"/>
                </a:lnTo>
                <a:lnTo>
                  <a:pt x="24" y="445"/>
                </a:lnTo>
                <a:lnTo>
                  <a:pt x="20" y="389"/>
                </a:lnTo>
                <a:lnTo>
                  <a:pt x="32" y="341"/>
                </a:lnTo>
                <a:lnTo>
                  <a:pt x="40" y="289"/>
                </a:lnTo>
                <a:lnTo>
                  <a:pt x="56" y="245"/>
                </a:lnTo>
                <a:lnTo>
                  <a:pt x="60" y="189"/>
                </a:lnTo>
                <a:lnTo>
                  <a:pt x="68" y="108"/>
                </a:lnTo>
                <a:lnTo>
                  <a:pt x="76" y="49"/>
                </a:lnTo>
                <a:lnTo>
                  <a:pt x="104" y="25"/>
                </a:lnTo>
                <a:lnTo>
                  <a:pt x="126" y="14"/>
                </a:lnTo>
              </a:path>
            </a:pathLst>
          </a:custGeom>
          <a:blipFill dpi="0" rotWithShape="0">
            <a:blip r:embed="rId2">
              <a:extLst>
                <a:ext uri="{28A0092B-C50C-407E-A947-70E740481C1C}">
                  <a14:useLocalDpi xmlns:a14="http://schemas.microsoft.com/office/drawing/2010/main"/>
                </a:ext>
              </a:extLst>
            </a:blip>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it-IT"/>
          </a:p>
        </p:txBody>
      </p:sp>
      <p:sp>
        <p:nvSpPr>
          <p:cNvPr id="349197" name="Freeform 13" descr="Wide upward diagonal">
            <a:extLst>
              <a:ext uri="{FF2B5EF4-FFF2-40B4-BE49-F238E27FC236}">
                <a16:creationId xmlns:a16="http://schemas.microsoft.com/office/drawing/2014/main" id="{59B02451-B8C9-4BBC-8448-8986DF5F391F}"/>
              </a:ext>
            </a:extLst>
          </p:cNvPr>
          <p:cNvSpPr>
            <a:spLocks/>
          </p:cNvSpPr>
          <p:nvPr/>
        </p:nvSpPr>
        <p:spPr bwMode="auto">
          <a:xfrm>
            <a:off x="2640013" y="2371725"/>
            <a:ext cx="782637" cy="631825"/>
          </a:xfrm>
          <a:custGeom>
            <a:avLst/>
            <a:gdLst>
              <a:gd name="T0" fmla="*/ 2147483646 w 493"/>
              <a:gd name="T1" fmla="*/ 0 h 398"/>
              <a:gd name="T2" fmla="*/ 2147483646 w 493"/>
              <a:gd name="T3" fmla="*/ 2147483646 h 398"/>
              <a:gd name="T4" fmla="*/ 2147483646 w 493"/>
              <a:gd name="T5" fmla="*/ 2147483646 h 398"/>
              <a:gd name="T6" fmla="*/ 2147483646 w 493"/>
              <a:gd name="T7" fmla="*/ 2147483646 h 398"/>
              <a:gd name="T8" fmla="*/ 2147483646 w 493"/>
              <a:gd name="T9" fmla="*/ 2147483646 h 398"/>
              <a:gd name="T10" fmla="*/ 2147483646 w 493"/>
              <a:gd name="T11" fmla="*/ 2147483646 h 398"/>
              <a:gd name="T12" fmla="*/ 2147483646 w 493"/>
              <a:gd name="T13" fmla="*/ 2147483646 h 398"/>
              <a:gd name="T14" fmla="*/ 2147483646 w 493"/>
              <a:gd name="T15" fmla="*/ 2147483646 h 398"/>
              <a:gd name="T16" fmla="*/ 2147483646 w 493"/>
              <a:gd name="T17" fmla="*/ 2147483646 h 398"/>
              <a:gd name="T18" fmla="*/ 2147483646 w 493"/>
              <a:gd name="T19" fmla="*/ 2147483646 h 398"/>
              <a:gd name="T20" fmla="*/ 0 w 493"/>
              <a:gd name="T21" fmla="*/ 2147483646 h 398"/>
              <a:gd name="T22" fmla="*/ 2147483646 w 493"/>
              <a:gd name="T23" fmla="*/ 2147483646 h 398"/>
              <a:gd name="T24" fmla="*/ 2147483646 w 493"/>
              <a:gd name="T25" fmla="*/ 2147483646 h 398"/>
              <a:gd name="T26" fmla="*/ 2147483646 w 493"/>
              <a:gd name="T27" fmla="*/ 2147483646 h 398"/>
              <a:gd name="T28" fmla="*/ 2147483646 w 493"/>
              <a:gd name="T29" fmla="*/ 2147483646 h 398"/>
              <a:gd name="T30" fmla="*/ 2147483646 w 493"/>
              <a:gd name="T31" fmla="*/ 2147483646 h 398"/>
              <a:gd name="T32" fmla="*/ 2147483646 w 493"/>
              <a:gd name="T33" fmla="*/ 2147483646 h 398"/>
              <a:gd name="T34" fmla="*/ 2147483646 w 493"/>
              <a:gd name="T35" fmla="*/ 2147483646 h 398"/>
              <a:gd name="T36" fmla="*/ 2147483646 w 493"/>
              <a:gd name="T37" fmla="*/ 2147483646 h 398"/>
              <a:gd name="T38" fmla="*/ 2147483646 w 493"/>
              <a:gd name="T39" fmla="*/ 2147483646 h 398"/>
              <a:gd name="T40" fmla="*/ 2147483646 w 493"/>
              <a:gd name="T41" fmla="*/ 2147483646 h 398"/>
              <a:gd name="T42" fmla="*/ 2147483646 w 493"/>
              <a:gd name="T43" fmla="*/ 2147483646 h 39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93"/>
              <a:gd name="T67" fmla="*/ 0 h 398"/>
              <a:gd name="T68" fmla="*/ 493 w 493"/>
              <a:gd name="T69" fmla="*/ 398 h 39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93" h="398">
                <a:moveTo>
                  <a:pt x="174" y="0"/>
                </a:moveTo>
                <a:lnTo>
                  <a:pt x="220" y="8"/>
                </a:lnTo>
                <a:lnTo>
                  <a:pt x="265" y="41"/>
                </a:lnTo>
                <a:lnTo>
                  <a:pt x="302" y="124"/>
                </a:lnTo>
                <a:lnTo>
                  <a:pt x="319" y="201"/>
                </a:lnTo>
                <a:lnTo>
                  <a:pt x="355" y="289"/>
                </a:lnTo>
                <a:lnTo>
                  <a:pt x="401" y="342"/>
                </a:lnTo>
                <a:lnTo>
                  <a:pt x="465" y="378"/>
                </a:lnTo>
                <a:lnTo>
                  <a:pt x="481" y="394"/>
                </a:lnTo>
                <a:lnTo>
                  <a:pt x="493" y="398"/>
                </a:lnTo>
                <a:lnTo>
                  <a:pt x="0" y="398"/>
                </a:lnTo>
                <a:lnTo>
                  <a:pt x="20" y="349"/>
                </a:lnTo>
                <a:lnTo>
                  <a:pt x="31" y="320"/>
                </a:lnTo>
                <a:lnTo>
                  <a:pt x="46" y="285"/>
                </a:lnTo>
                <a:lnTo>
                  <a:pt x="46" y="240"/>
                </a:lnTo>
                <a:lnTo>
                  <a:pt x="60" y="206"/>
                </a:lnTo>
                <a:lnTo>
                  <a:pt x="60" y="182"/>
                </a:lnTo>
                <a:lnTo>
                  <a:pt x="65" y="130"/>
                </a:lnTo>
                <a:lnTo>
                  <a:pt x="73" y="62"/>
                </a:lnTo>
                <a:lnTo>
                  <a:pt x="89" y="30"/>
                </a:lnTo>
                <a:lnTo>
                  <a:pt x="114" y="16"/>
                </a:lnTo>
                <a:lnTo>
                  <a:pt x="137" y="1"/>
                </a:lnTo>
              </a:path>
            </a:pathLst>
          </a:custGeom>
          <a:blipFill dpi="0" rotWithShape="0">
            <a:blip r:embed="rId2">
              <a:extLst>
                <a:ext uri="{28A0092B-C50C-407E-A947-70E740481C1C}">
                  <a14:useLocalDpi xmlns:a14="http://schemas.microsoft.com/office/drawing/2010/main"/>
                </a:ext>
              </a:extLst>
            </a:blip>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it-IT"/>
          </a:p>
        </p:txBody>
      </p:sp>
      <p:sp>
        <p:nvSpPr>
          <p:cNvPr id="349198" name="Freeform 14" descr="Wide upward diagonal">
            <a:extLst>
              <a:ext uri="{FF2B5EF4-FFF2-40B4-BE49-F238E27FC236}">
                <a16:creationId xmlns:a16="http://schemas.microsoft.com/office/drawing/2014/main" id="{26B36B6C-9E0D-4253-8619-E20B061E2183}"/>
              </a:ext>
            </a:extLst>
          </p:cNvPr>
          <p:cNvSpPr>
            <a:spLocks/>
          </p:cNvSpPr>
          <p:nvPr/>
        </p:nvSpPr>
        <p:spPr bwMode="auto">
          <a:xfrm>
            <a:off x="4448175" y="1757363"/>
            <a:ext cx="1123950" cy="1252537"/>
          </a:xfrm>
          <a:custGeom>
            <a:avLst/>
            <a:gdLst>
              <a:gd name="T0" fmla="*/ 2147483646 w 708"/>
              <a:gd name="T1" fmla="*/ 0 h 789"/>
              <a:gd name="T2" fmla="*/ 2147483646 w 708"/>
              <a:gd name="T3" fmla="*/ 2147483646 h 789"/>
              <a:gd name="T4" fmla="*/ 2147483646 w 708"/>
              <a:gd name="T5" fmla="*/ 2147483646 h 789"/>
              <a:gd name="T6" fmla="*/ 2147483646 w 708"/>
              <a:gd name="T7" fmla="*/ 2147483646 h 789"/>
              <a:gd name="T8" fmla="*/ 2147483646 w 708"/>
              <a:gd name="T9" fmla="*/ 2147483646 h 789"/>
              <a:gd name="T10" fmla="*/ 2147483646 w 708"/>
              <a:gd name="T11" fmla="*/ 2147483646 h 789"/>
              <a:gd name="T12" fmla="*/ 2147483646 w 708"/>
              <a:gd name="T13" fmla="*/ 2147483646 h 789"/>
              <a:gd name="T14" fmla="*/ 2147483646 w 708"/>
              <a:gd name="T15" fmla="*/ 2147483646 h 789"/>
              <a:gd name="T16" fmla="*/ 2147483646 w 708"/>
              <a:gd name="T17" fmla="*/ 2147483646 h 789"/>
              <a:gd name="T18" fmla="*/ 2147483646 w 708"/>
              <a:gd name="T19" fmla="*/ 2147483646 h 789"/>
              <a:gd name="T20" fmla="*/ 2147483646 w 708"/>
              <a:gd name="T21" fmla="*/ 2147483646 h 789"/>
              <a:gd name="T22" fmla="*/ 2147483646 w 708"/>
              <a:gd name="T23" fmla="*/ 2147483646 h 789"/>
              <a:gd name="T24" fmla="*/ 0 w 708"/>
              <a:gd name="T25" fmla="*/ 2147483646 h 789"/>
              <a:gd name="T26" fmla="*/ 2147483646 w 708"/>
              <a:gd name="T27" fmla="*/ 2147483646 h 789"/>
              <a:gd name="T28" fmla="*/ 2147483646 w 708"/>
              <a:gd name="T29" fmla="*/ 2147483646 h 789"/>
              <a:gd name="T30" fmla="*/ 2147483646 w 708"/>
              <a:gd name="T31" fmla="*/ 2147483646 h 789"/>
              <a:gd name="T32" fmla="*/ 2147483646 w 708"/>
              <a:gd name="T33" fmla="*/ 2147483646 h 789"/>
              <a:gd name="T34" fmla="*/ 2147483646 w 708"/>
              <a:gd name="T35" fmla="*/ 2147483646 h 789"/>
              <a:gd name="T36" fmla="*/ 2147483646 w 708"/>
              <a:gd name="T37" fmla="*/ 2147483646 h 789"/>
              <a:gd name="T38" fmla="*/ 2147483646 w 708"/>
              <a:gd name="T39" fmla="*/ 2147483646 h 789"/>
              <a:gd name="T40" fmla="*/ 2147483646 w 708"/>
              <a:gd name="T41" fmla="*/ 2147483646 h 789"/>
              <a:gd name="T42" fmla="*/ 2147483646 w 708"/>
              <a:gd name="T43" fmla="*/ 2147483646 h 789"/>
              <a:gd name="T44" fmla="*/ 2147483646 w 708"/>
              <a:gd name="T45" fmla="*/ 2147483646 h 789"/>
              <a:gd name="T46" fmla="*/ 2147483646 w 708"/>
              <a:gd name="T47" fmla="*/ 2147483646 h 78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08"/>
              <a:gd name="T73" fmla="*/ 0 h 789"/>
              <a:gd name="T74" fmla="*/ 708 w 708"/>
              <a:gd name="T75" fmla="*/ 789 h 78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08" h="789">
                <a:moveTo>
                  <a:pt x="228" y="0"/>
                </a:moveTo>
                <a:lnTo>
                  <a:pt x="267" y="24"/>
                </a:lnTo>
                <a:lnTo>
                  <a:pt x="306" y="89"/>
                </a:lnTo>
                <a:lnTo>
                  <a:pt x="350" y="251"/>
                </a:lnTo>
                <a:lnTo>
                  <a:pt x="369" y="403"/>
                </a:lnTo>
                <a:lnTo>
                  <a:pt x="423" y="573"/>
                </a:lnTo>
                <a:lnTo>
                  <a:pt x="489" y="657"/>
                </a:lnTo>
                <a:lnTo>
                  <a:pt x="573" y="720"/>
                </a:lnTo>
                <a:lnTo>
                  <a:pt x="622" y="734"/>
                </a:lnTo>
                <a:lnTo>
                  <a:pt x="659" y="747"/>
                </a:lnTo>
                <a:lnTo>
                  <a:pt x="690" y="756"/>
                </a:lnTo>
                <a:lnTo>
                  <a:pt x="708" y="789"/>
                </a:lnTo>
                <a:lnTo>
                  <a:pt x="0" y="789"/>
                </a:lnTo>
                <a:lnTo>
                  <a:pt x="23" y="692"/>
                </a:lnTo>
                <a:lnTo>
                  <a:pt x="36" y="636"/>
                </a:lnTo>
                <a:lnTo>
                  <a:pt x="53" y="567"/>
                </a:lnTo>
                <a:lnTo>
                  <a:pt x="53" y="479"/>
                </a:lnTo>
                <a:lnTo>
                  <a:pt x="69" y="412"/>
                </a:lnTo>
                <a:lnTo>
                  <a:pt x="69" y="365"/>
                </a:lnTo>
                <a:lnTo>
                  <a:pt x="93" y="270"/>
                </a:lnTo>
                <a:lnTo>
                  <a:pt x="93" y="152"/>
                </a:lnTo>
                <a:lnTo>
                  <a:pt x="109" y="84"/>
                </a:lnTo>
                <a:lnTo>
                  <a:pt x="132" y="39"/>
                </a:lnTo>
                <a:lnTo>
                  <a:pt x="158" y="10"/>
                </a:lnTo>
              </a:path>
            </a:pathLst>
          </a:custGeom>
          <a:blipFill dpi="0" rotWithShape="0">
            <a:blip r:embed="rId2">
              <a:extLst>
                <a:ext uri="{28A0092B-C50C-407E-A947-70E740481C1C}">
                  <a14:useLocalDpi xmlns:a14="http://schemas.microsoft.com/office/drawing/2010/main"/>
                </a:ext>
              </a:extLst>
            </a:blip>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it-IT"/>
          </a:p>
        </p:txBody>
      </p:sp>
      <p:sp>
        <p:nvSpPr>
          <p:cNvPr id="349199" name="Freeform 15" descr="Wide upward diagonal">
            <a:extLst>
              <a:ext uri="{FF2B5EF4-FFF2-40B4-BE49-F238E27FC236}">
                <a16:creationId xmlns:a16="http://schemas.microsoft.com/office/drawing/2014/main" id="{2CB7F657-280E-4BC2-B431-7C71EDFFB23F}"/>
              </a:ext>
            </a:extLst>
          </p:cNvPr>
          <p:cNvSpPr>
            <a:spLocks/>
          </p:cNvSpPr>
          <p:nvPr/>
        </p:nvSpPr>
        <p:spPr bwMode="auto">
          <a:xfrm>
            <a:off x="6437313" y="2152650"/>
            <a:ext cx="908050" cy="863600"/>
          </a:xfrm>
          <a:custGeom>
            <a:avLst/>
            <a:gdLst>
              <a:gd name="T0" fmla="*/ 2147483646 w 572"/>
              <a:gd name="T1" fmla="*/ 0 h 544"/>
              <a:gd name="T2" fmla="*/ 2147483646 w 572"/>
              <a:gd name="T3" fmla="*/ 2147483646 h 544"/>
              <a:gd name="T4" fmla="*/ 2147483646 w 572"/>
              <a:gd name="T5" fmla="*/ 2147483646 h 544"/>
              <a:gd name="T6" fmla="*/ 2147483646 w 572"/>
              <a:gd name="T7" fmla="*/ 2147483646 h 544"/>
              <a:gd name="T8" fmla="*/ 2147483646 w 572"/>
              <a:gd name="T9" fmla="*/ 2147483646 h 544"/>
              <a:gd name="T10" fmla="*/ 2147483646 w 572"/>
              <a:gd name="T11" fmla="*/ 2147483646 h 544"/>
              <a:gd name="T12" fmla="*/ 2147483646 w 572"/>
              <a:gd name="T13" fmla="*/ 2147483646 h 544"/>
              <a:gd name="T14" fmla="*/ 2147483646 w 572"/>
              <a:gd name="T15" fmla="*/ 2147483646 h 544"/>
              <a:gd name="T16" fmla="*/ 2147483646 w 572"/>
              <a:gd name="T17" fmla="*/ 2147483646 h 544"/>
              <a:gd name="T18" fmla="*/ 2147483646 w 572"/>
              <a:gd name="T19" fmla="*/ 2147483646 h 544"/>
              <a:gd name="T20" fmla="*/ 0 w 572"/>
              <a:gd name="T21" fmla="*/ 2147483646 h 544"/>
              <a:gd name="T22" fmla="*/ 2147483646 w 572"/>
              <a:gd name="T23" fmla="*/ 2147483646 h 544"/>
              <a:gd name="T24" fmla="*/ 2147483646 w 572"/>
              <a:gd name="T25" fmla="*/ 2147483646 h 544"/>
              <a:gd name="T26" fmla="*/ 2147483646 w 572"/>
              <a:gd name="T27" fmla="*/ 2147483646 h 544"/>
              <a:gd name="T28" fmla="*/ 2147483646 w 572"/>
              <a:gd name="T29" fmla="*/ 2147483646 h 544"/>
              <a:gd name="T30" fmla="*/ 2147483646 w 572"/>
              <a:gd name="T31" fmla="*/ 2147483646 h 544"/>
              <a:gd name="T32" fmla="*/ 2147483646 w 572"/>
              <a:gd name="T33" fmla="*/ 2147483646 h 544"/>
              <a:gd name="T34" fmla="*/ 2147483646 w 572"/>
              <a:gd name="T35" fmla="*/ 2147483646 h 544"/>
              <a:gd name="T36" fmla="*/ 2147483646 w 572"/>
              <a:gd name="T37" fmla="*/ 2147483646 h 544"/>
              <a:gd name="T38" fmla="*/ 2147483646 w 572"/>
              <a:gd name="T39" fmla="*/ 2147483646 h 544"/>
              <a:gd name="T40" fmla="*/ 2147483646 w 572"/>
              <a:gd name="T41" fmla="*/ 2147483646 h 544"/>
              <a:gd name="T42" fmla="*/ 2147483646 w 572"/>
              <a:gd name="T43" fmla="*/ 2147483646 h 5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2"/>
              <a:gd name="T67" fmla="*/ 0 h 544"/>
              <a:gd name="T68" fmla="*/ 572 w 572"/>
              <a:gd name="T69" fmla="*/ 544 h 54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2" h="544">
                <a:moveTo>
                  <a:pt x="185" y="0"/>
                </a:moveTo>
                <a:lnTo>
                  <a:pt x="234" y="10"/>
                </a:lnTo>
                <a:lnTo>
                  <a:pt x="283" y="56"/>
                </a:lnTo>
                <a:lnTo>
                  <a:pt x="322" y="169"/>
                </a:lnTo>
                <a:lnTo>
                  <a:pt x="340" y="275"/>
                </a:lnTo>
                <a:lnTo>
                  <a:pt x="389" y="396"/>
                </a:lnTo>
                <a:lnTo>
                  <a:pt x="444" y="450"/>
                </a:lnTo>
                <a:lnTo>
                  <a:pt x="506" y="503"/>
                </a:lnTo>
                <a:lnTo>
                  <a:pt x="547" y="523"/>
                </a:lnTo>
                <a:lnTo>
                  <a:pt x="572" y="544"/>
                </a:lnTo>
                <a:lnTo>
                  <a:pt x="0" y="544"/>
                </a:lnTo>
                <a:lnTo>
                  <a:pt x="21" y="477"/>
                </a:lnTo>
                <a:lnTo>
                  <a:pt x="33" y="438"/>
                </a:lnTo>
                <a:lnTo>
                  <a:pt x="49" y="389"/>
                </a:lnTo>
                <a:lnTo>
                  <a:pt x="49" y="328"/>
                </a:lnTo>
                <a:lnTo>
                  <a:pt x="64" y="281"/>
                </a:lnTo>
                <a:lnTo>
                  <a:pt x="64" y="249"/>
                </a:lnTo>
                <a:lnTo>
                  <a:pt x="85" y="183"/>
                </a:lnTo>
                <a:lnTo>
                  <a:pt x="85" y="100"/>
                </a:lnTo>
                <a:lnTo>
                  <a:pt x="100" y="53"/>
                </a:lnTo>
                <a:lnTo>
                  <a:pt x="122" y="22"/>
                </a:lnTo>
                <a:lnTo>
                  <a:pt x="146" y="1"/>
                </a:lnTo>
              </a:path>
            </a:pathLst>
          </a:custGeom>
          <a:blipFill dpi="0" rotWithShape="0">
            <a:blip r:embed="rId2">
              <a:extLst>
                <a:ext uri="{28A0092B-C50C-407E-A947-70E740481C1C}">
                  <a14:useLocalDpi xmlns:a14="http://schemas.microsoft.com/office/drawing/2010/main"/>
                </a:ext>
              </a:extLst>
            </a:blip>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it-IT"/>
          </a:p>
        </p:txBody>
      </p:sp>
      <p:graphicFrame>
        <p:nvGraphicFramePr>
          <p:cNvPr id="349200" name="Object 16">
            <a:extLst>
              <a:ext uri="{FF2B5EF4-FFF2-40B4-BE49-F238E27FC236}">
                <a16:creationId xmlns:a16="http://schemas.microsoft.com/office/drawing/2014/main" id="{46285604-28EC-47F9-AE1D-E72A076152D0}"/>
              </a:ext>
            </a:extLst>
          </p:cNvPr>
          <p:cNvGraphicFramePr>
            <a:graphicFrameLocks noChangeAspect="1"/>
          </p:cNvGraphicFramePr>
          <p:nvPr/>
        </p:nvGraphicFramePr>
        <p:xfrm>
          <a:off x="744538" y="1508125"/>
          <a:ext cx="539750" cy="539750"/>
        </p:xfrm>
        <a:graphic>
          <a:graphicData uri="http://schemas.openxmlformats.org/presentationml/2006/ole">
            <mc:AlternateContent xmlns:mc="http://schemas.openxmlformats.org/markup-compatibility/2006">
              <mc:Choice xmlns:v="urn:schemas-microsoft-com:vml" Requires="v">
                <p:oleObj name="CorelPhotoPaint.Image.7" r:id="rId3" imgW="599683" imgH="599683" progId="CorelPhotoPaint.Image.7">
                  <p:embed/>
                </p:oleObj>
              </mc:Choice>
              <mc:Fallback>
                <p:oleObj name="CorelPhotoPaint.Image.7" r:id="rId3" imgW="599683" imgH="599683" progId="CorelPhotoPaint.Image.7">
                  <p:embed/>
                  <p:pic>
                    <p:nvPicPr>
                      <p:cNvPr id="349200" name="Object 16">
                        <a:extLst>
                          <a:ext uri="{FF2B5EF4-FFF2-40B4-BE49-F238E27FC236}">
                            <a16:creationId xmlns:a16="http://schemas.microsoft.com/office/drawing/2014/main" id="{46285604-28EC-47F9-AE1D-E72A076152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538" y="1508125"/>
                        <a:ext cx="539750" cy="5397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49201" name="Line 17">
            <a:extLst>
              <a:ext uri="{FF2B5EF4-FFF2-40B4-BE49-F238E27FC236}">
                <a16:creationId xmlns:a16="http://schemas.microsoft.com/office/drawing/2014/main" id="{C888388C-AB0A-4AB6-9DFF-60C9FB73B799}"/>
              </a:ext>
            </a:extLst>
          </p:cNvPr>
          <p:cNvSpPr>
            <a:spLocks noChangeShapeType="1"/>
          </p:cNvSpPr>
          <p:nvPr/>
        </p:nvSpPr>
        <p:spPr bwMode="auto">
          <a:xfrm>
            <a:off x="160338" y="3571875"/>
            <a:ext cx="8026400" cy="0"/>
          </a:xfrm>
          <a:prstGeom prst="line">
            <a:avLst/>
          </a:prstGeom>
          <a:noFill/>
          <a:ln w="254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a:lstStyle/>
          <a:p>
            <a:endParaRPr lang="it-IT"/>
          </a:p>
        </p:txBody>
      </p:sp>
      <p:sp>
        <p:nvSpPr>
          <p:cNvPr id="349202" name="Rectangle 18">
            <a:extLst>
              <a:ext uri="{FF2B5EF4-FFF2-40B4-BE49-F238E27FC236}">
                <a16:creationId xmlns:a16="http://schemas.microsoft.com/office/drawing/2014/main" id="{93B2FB85-B10F-4B27-82C7-549F2587FC7D}"/>
              </a:ext>
            </a:extLst>
          </p:cNvPr>
          <p:cNvSpPr>
            <a:spLocks noChangeArrowheads="1"/>
          </p:cNvSpPr>
          <p:nvPr/>
        </p:nvSpPr>
        <p:spPr bwMode="auto">
          <a:xfrm>
            <a:off x="1049338" y="3392488"/>
            <a:ext cx="534987" cy="355600"/>
          </a:xfrm>
          <a:prstGeom prst="rect">
            <a:avLst/>
          </a:prstGeom>
          <a:solidFill>
            <a:srgbClr val="0099FF"/>
          </a:solidFill>
          <a:ln w="9525">
            <a:solidFill>
              <a:schemeClr val="bg2"/>
            </a:solidFill>
            <a:miter lim="800000"/>
            <a:headEnd/>
            <a:tailEnd/>
          </a:ln>
        </p:spPr>
        <p:txBody>
          <a:bodyPr wrap="none" lIns="92075" tIns="46038" rIns="92075" bIns="4603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it-IT" sz="1800"/>
              <a:t>CT</a:t>
            </a:r>
            <a:endParaRPr lang="en-GB" altLang="it-IT" sz="1800">
              <a:solidFill>
                <a:srgbClr val="000000"/>
              </a:solidFill>
            </a:endParaRPr>
          </a:p>
        </p:txBody>
      </p:sp>
      <p:sp>
        <p:nvSpPr>
          <p:cNvPr id="349203" name="Rectangle 19">
            <a:extLst>
              <a:ext uri="{FF2B5EF4-FFF2-40B4-BE49-F238E27FC236}">
                <a16:creationId xmlns:a16="http://schemas.microsoft.com/office/drawing/2014/main" id="{E11E090A-BA1B-4F06-815B-987593CD66EF}"/>
              </a:ext>
            </a:extLst>
          </p:cNvPr>
          <p:cNvSpPr>
            <a:spLocks noChangeArrowheads="1"/>
          </p:cNvSpPr>
          <p:nvPr/>
        </p:nvSpPr>
        <p:spPr bwMode="auto">
          <a:xfrm>
            <a:off x="2895600" y="3392488"/>
            <a:ext cx="534988" cy="355600"/>
          </a:xfrm>
          <a:prstGeom prst="rect">
            <a:avLst/>
          </a:prstGeom>
          <a:solidFill>
            <a:srgbClr val="0099FF"/>
          </a:solidFill>
          <a:ln w="9525">
            <a:solidFill>
              <a:schemeClr val="bg2"/>
            </a:solidFill>
            <a:miter lim="800000"/>
            <a:headEnd/>
            <a:tailEnd/>
          </a:ln>
        </p:spPr>
        <p:txBody>
          <a:bodyPr wrap="none" lIns="92075" tIns="46038" rIns="92075" bIns="4603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it-IT" sz="1800"/>
              <a:t>CT</a:t>
            </a:r>
            <a:endParaRPr lang="en-GB" altLang="it-IT" sz="1800">
              <a:solidFill>
                <a:srgbClr val="000000"/>
              </a:solidFill>
            </a:endParaRPr>
          </a:p>
        </p:txBody>
      </p:sp>
      <p:sp>
        <p:nvSpPr>
          <p:cNvPr id="349204" name="Rectangle 20">
            <a:extLst>
              <a:ext uri="{FF2B5EF4-FFF2-40B4-BE49-F238E27FC236}">
                <a16:creationId xmlns:a16="http://schemas.microsoft.com/office/drawing/2014/main" id="{855DBDAA-AB8D-40A3-9B30-A1C52A191489}"/>
              </a:ext>
            </a:extLst>
          </p:cNvPr>
          <p:cNvSpPr>
            <a:spLocks noChangeArrowheads="1"/>
          </p:cNvSpPr>
          <p:nvPr/>
        </p:nvSpPr>
        <p:spPr bwMode="auto">
          <a:xfrm>
            <a:off x="4760913" y="3392488"/>
            <a:ext cx="534987" cy="355600"/>
          </a:xfrm>
          <a:prstGeom prst="rect">
            <a:avLst/>
          </a:prstGeom>
          <a:solidFill>
            <a:srgbClr val="0099FF"/>
          </a:solidFill>
          <a:ln w="9525">
            <a:solidFill>
              <a:schemeClr val="bg2"/>
            </a:solidFill>
            <a:miter lim="800000"/>
            <a:headEnd/>
            <a:tailEnd/>
          </a:ln>
        </p:spPr>
        <p:txBody>
          <a:bodyPr wrap="none" lIns="92075" tIns="46038" rIns="92075" bIns="4603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it-IT" sz="1800"/>
              <a:t>CT</a:t>
            </a:r>
            <a:endParaRPr lang="en-GB" altLang="it-IT" sz="1800">
              <a:solidFill>
                <a:srgbClr val="000000"/>
              </a:solidFill>
            </a:endParaRPr>
          </a:p>
        </p:txBody>
      </p:sp>
      <p:sp>
        <p:nvSpPr>
          <p:cNvPr id="349205" name="Rectangle 21">
            <a:extLst>
              <a:ext uri="{FF2B5EF4-FFF2-40B4-BE49-F238E27FC236}">
                <a16:creationId xmlns:a16="http://schemas.microsoft.com/office/drawing/2014/main" id="{120EB8B3-9474-4CE9-9B68-DC525C703333}"/>
              </a:ext>
            </a:extLst>
          </p:cNvPr>
          <p:cNvSpPr>
            <a:spLocks noChangeArrowheads="1"/>
          </p:cNvSpPr>
          <p:nvPr/>
        </p:nvSpPr>
        <p:spPr bwMode="auto">
          <a:xfrm>
            <a:off x="6786563" y="3392488"/>
            <a:ext cx="534987" cy="355600"/>
          </a:xfrm>
          <a:prstGeom prst="rect">
            <a:avLst/>
          </a:prstGeom>
          <a:solidFill>
            <a:srgbClr val="0099FF"/>
          </a:solidFill>
          <a:ln w="9525">
            <a:solidFill>
              <a:schemeClr val="bg2"/>
            </a:solidFill>
            <a:miter lim="800000"/>
            <a:headEnd/>
            <a:tailEnd/>
          </a:ln>
        </p:spPr>
        <p:txBody>
          <a:bodyPr wrap="none" lIns="92075" tIns="46038" rIns="92075" bIns="4603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it-IT" sz="1800"/>
              <a:t>CT</a:t>
            </a:r>
            <a:endParaRPr lang="en-GB" altLang="it-IT" sz="1800">
              <a:solidFill>
                <a:srgbClr val="000000"/>
              </a:solidFill>
            </a:endParaRPr>
          </a:p>
        </p:txBody>
      </p:sp>
      <p:sp>
        <p:nvSpPr>
          <p:cNvPr id="349206" name="Freeform 22">
            <a:extLst>
              <a:ext uri="{FF2B5EF4-FFF2-40B4-BE49-F238E27FC236}">
                <a16:creationId xmlns:a16="http://schemas.microsoft.com/office/drawing/2014/main" id="{C4B3CF04-D53B-4EAA-80E9-0A54F5CE7142}"/>
              </a:ext>
            </a:extLst>
          </p:cNvPr>
          <p:cNvSpPr>
            <a:spLocks/>
          </p:cNvSpPr>
          <p:nvPr/>
        </p:nvSpPr>
        <p:spPr bwMode="auto">
          <a:xfrm>
            <a:off x="136525" y="2120900"/>
            <a:ext cx="2208213" cy="1069975"/>
          </a:xfrm>
          <a:custGeom>
            <a:avLst/>
            <a:gdLst>
              <a:gd name="T0" fmla="*/ 0 w 1391"/>
              <a:gd name="T1" fmla="*/ 2147483646 h 674"/>
              <a:gd name="T2" fmla="*/ 2147483646 w 1391"/>
              <a:gd name="T3" fmla="*/ 2147483646 h 674"/>
              <a:gd name="T4" fmla="*/ 2147483646 w 1391"/>
              <a:gd name="T5" fmla="*/ 2147483646 h 674"/>
              <a:gd name="T6" fmla="*/ 2147483646 w 1391"/>
              <a:gd name="T7" fmla="*/ 2147483646 h 674"/>
              <a:gd name="T8" fmla="*/ 2147483646 w 1391"/>
              <a:gd name="T9" fmla="*/ 2147483646 h 674"/>
              <a:gd name="T10" fmla="*/ 2147483646 w 1391"/>
              <a:gd name="T11" fmla="*/ 2147483646 h 674"/>
              <a:gd name="T12" fmla="*/ 2147483646 w 1391"/>
              <a:gd name="T13" fmla="*/ 2147483646 h 674"/>
              <a:gd name="T14" fmla="*/ 2147483646 w 1391"/>
              <a:gd name="T15" fmla="*/ 2147483646 h 674"/>
              <a:gd name="T16" fmla="*/ 2147483646 w 1391"/>
              <a:gd name="T17" fmla="*/ 2147483646 h 674"/>
              <a:gd name="T18" fmla="*/ 2147483646 w 1391"/>
              <a:gd name="T19" fmla="*/ 2147483646 h 674"/>
              <a:gd name="T20" fmla="*/ 2147483646 w 1391"/>
              <a:gd name="T21" fmla="*/ 2147483646 h 674"/>
              <a:gd name="T22" fmla="*/ 2147483646 w 1391"/>
              <a:gd name="T23" fmla="*/ 2147483646 h 674"/>
              <a:gd name="T24" fmla="*/ 2147483646 w 1391"/>
              <a:gd name="T25" fmla="*/ 2147483646 h 674"/>
              <a:gd name="T26" fmla="*/ 2147483646 w 1391"/>
              <a:gd name="T27" fmla="*/ 2147483646 h 674"/>
              <a:gd name="T28" fmla="*/ 2147483646 w 1391"/>
              <a:gd name="T29" fmla="*/ 2147483646 h 674"/>
              <a:gd name="T30" fmla="*/ 2147483646 w 1391"/>
              <a:gd name="T31" fmla="*/ 2147483646 h 674"/>
              <a:gd name="T32" fmla="*/ 2147483646 w 1391"/>
              <a:gd name="T33" fmla="*/ 2147483646 h 674"/>
              <a:gd name="T34" fmla="*/ 2147483646 w 1391"/>
              <a:gd name="T35" fmla="*/ 2147483646 h 674"/>
              <a:gd name="T36" fmla="*/ 2147483646 w 1391"/>
              <a:gd name="T37" fmla="*/ 2147483646 h 6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1"/>
              <a:gd name="T58" fmla="*/ 0 h 674"/>
              <a:gd name="T59" fmla="*/ 1391 w 1391"/>
              <a:gd name="T60" fmla="*/ 674 h 6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1" h="674">
                <a:moveTo>
                  <a:pt x="0" y="670"/>
                </a:moveTo>
                <a:cubicBezTo>
                  <a:pt x="43" y="669"/>
                  <a:pt x="210" y="666"/>
                  <a:pt x="260" y="664"/>
                </a:cubicBezTo>
                <a:cubicBezTo>
                  <a:pt x="310" y="662"/>
                  <a:pt x="285" y="666"/>
                  <a:pt x="302" y="657"/>
                </a:cubicBezTo>
                <a:cubicBezTo>
                  <a:pt x="318" y="648"/>
                  <a:pt x="342" y="637"/>
                  <a:pt x="359" y="609"/>
                </a:cubicBezTo>
                <a:cubicBezTo>
                  <a:pt x="375" y="581"/>
                  <a:pt x="389" y="537"/>
                  <a:pt x="400" y="491"/>
                </a:cubicBezTo>
                <a:cubicBezTo>
                  <a:pt x="411" y="445"/>
                  <a:pt x="415" y="382"/>
                  <a:pt x="423" y="333"/>
                </a:cubicBezTo>
                <a:cubicBezTo>
                  <a:pt x="430" y="284"/>
                  <a:pt x="438" y="244"/>
                  <a:pt x="445" y="196"/>
                </a:cubicBezTo>
                <a:cubicBezTo>
                  <a:pt x="453" y="149"/>
                  <a:pt x="449" y="78"/>
                  <a:pt x="468" y="45"/>
                </a:cubicBezTo>
                <a:cubicBezTo>
                  <a:pt x="488" y="13"/>
                  <a:pt x="533" y="0"/>
                  <a:pt x="563" y="1"/>
                </a:cubicBezTo>
                <a:cubicBezTo>
                  <a:pt x="592" y="2"/>
                  <a:pt x="625" y="23"/>
                  <a:pt x="646" y="53"/>
                </a:cubicBezTo>
                <a:cubicBezTo>
                  <a:pt x="667" y="83"/>
                  <a:pt x="679" y="133"/>
                  <a:pt x="691" y="182"/>
                </a:cubicBezTo>
                <a:cubicBezTo>
                  <a:pt x="704" y="230"/>
                  <a:pt x="705" y="300"/>
                  <a:pt x="722" y="344"/>
                </a:cubicBezTo>
                <a:cubicBezTo>
                  <a:pt x="738" y="387"/>
                  <a:pt x="761" y="413"/>
                  <a:pt x="790" y="443"/>
                </a:cubicBezTo>
                <a:cubicBezTo>
                  <a:pt x="818" y="473"/>
                  <a:pt x="857" y="506"/>
                  <a:pt x="892" y="524"/>
                </a:cubicBezTo>
                <a:cubicBezTo>
                  <a:pt x="926" y="542"/>
                  <a:pt x="969" y="537"/>
                  <a:pt x="998" y="550"/>
                </a:cubicBezTo>
                <a:cubicBezTo>
                  <a:pt x="1026" y="563"/>
                  <a:pt x="1032" y="591"/>
                  <a:pt x="1062" y="602"/>
                </a:cubicBezTo>
                <a:cubicBezTo>
                  <a:pt x="1092" y="612"/>
                  <a:pt x="1141" y="602"/>
                  <a:pt x="1179" y="613"/>
                </a:cubicBezTo>
                <a:cubicBezTo>
                  <a:pt x="1218" y="623"/>
                  <a:pt x="1257" y="654"/>
                  <a:pt x="1293" y="664"/>
                </a:cubicBezTo>
                <a:cubicBezTo>
                  <a:pt x="1328" y="674"/>
                  <a:pt x="1375" y="670"/>
                  <a:pt x="1391" y="672"/>
                </a:cubicBezTo>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349207" name="Freeform 23">
            <a:extLst>
              <a:ext uri="{FF2B5EF4-FFF2-40B4-BE49-F238E27FC236}">
                <a16:creationId xmlns:a16="http://schemas.microsoft.com/office/drawing/2014/main" id="{09187454-8508-419C-9BF0-E5882ECA0D50}"/>
              </a:ext>
            </a:extLst>
          </p:cNvPr>
          <p:cNvSpPr>
            <a:spLocks/>
          </p:cNvSpPr>
          <p:nvPr/>
        </p:nvSpPr>
        <p:spPr bwMode="auto">
          <a:xfrm>
            <a:off x="2316163" y="2352675"/>
            <a:ext cx="1974850" cy="846138"/>
          </a:xfrm>
          <a:custGeom>
            <a:avLst/>
            <a:gdLst>
              <a:gd name="T0" fmla="*/ 0 w 1244"/>
              <a:gd name="T1" fmla="*/ 2147483646 h 674"/>
              <a:gd name="T2" fmla="*/ 2147483646 w 1244"/>
              <a:gd name="T3" fmla="*/ 2147483646 h 674"/>
              <a:gd name="T4" fmla="*/ 2147483646 w 1244"/>
              <a:gd name="T5" fmla="*/ 2147483646 h 674"/>
              <a:gd name="T6" fmla="*/ 2147483646 w 1244"/>
              <a:gd name="T7" fmla="*/ 2147483646 h 674"/>
              <a:gd name="T8" fmla="*/ 2147483646 w 1244"/>
              <a:gd name="T9" fmla="*/ 2147483646 h 674"/>
              <a:gd name="T10" fmla="*/ 2147483646 w 1244"/>
              <a:gd name="T11" fmla="*/ 2147483646 h 674"/>
              <a:gd name="T12" fmla="*/ 2147483646 w 1244"/>
              <a:gd name="T13" fmla="*/ 2147483646 h 674"/>
              <a:gd name="T14" fmla="*/ 2147483646 w 1244"/>
              <a:gd name="T15" fmla="*/ 2147483646 h 674"/>
              <a:gd name="T16" fmla="*/ 2147483646 w 1244"/>
              <a:gd name="T17" fmla="*/ 2147483646 h 674"/>
              <a:gd name="T18" fmla="*/ 2147483646 w 1244"/>
              <a:gd name="T19" fmla="*/ 2147483646 h 674"/>
              <a:gd name="T20" fmla="*/ 2147483646 w 1244"/>
              <a:gd name="T21" fmla="*/ 2147483646 h 674"/>
              <a:gd name="T22" fmla="*/ 2147483646 w 1244"/>
              <a:gd name="T23" fmla="*/ 2147483646 h 674"/>
              <a:gd name="T24" fmla="*/ 2147483646 w 1244"/>
              <a:gd name="T25" fmla="*/ 2147483646 h 674"/>
              <a:gd name="T26" fmla="*/ 2147483646 w 1244"/>
              <a:gd name="T27" fmla="*/ 2147483646 h 674"/>
              <a:gd name="T28" fmla="*/ 2147483646 w 1244"/>
              <a:gd name="T29" fmla="*/ 2147483646 h 674"/>
              <a:gd name="T30" fmla="*/ 2147483646 w 1244"/>
              <a:gd name="T31" fmla="*/ 2147483646 h 674"/>
              <a:gd name="T32" fmla="*/ 2147483646 w 1244"/>
              <a:gd name="T33" fmla="*/ 2147483646 h 674"/>
              <a:gd name="T34" fmla="*/ 2147483646 w 1244"/>
              <a:gd name="T35" fmla="*/ 2147483646 h 674"/>
              <a:gd name="T36" fmla="*/ 2147483646 w 1244"/>
              <a:gd name="T37" fmla="*/ 2147483646 h 6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44"/>
              <a:gd name="T58" fmla="*/ 0 h 674"/>
              <a:gd name="T59" fmla="*/ 1244 w 1244"/>
              <a:gd name="T60" fmla="*/ 674 h 6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44" h="674">
                <a:moveTo>
                  <a:pt x="0" y="666"/>
                </a:moveTo>
                <a:cubicBezTo>
                  <a:pt x="11" y="666"/>
                  <a:pt x="50" y="665"/>
                  <a:pt x="69" y="664"/>
                </a:cubicBezTo>
                <a:cubicBezTo>
                  <a:pt x="88" y="663"/>
                  <a:pt x="95" y="666"/>
                  <a:pt x="112" y="657"/>
                </a:cubicBezTo>
                <a:cubicBezTo>
                  <a:pt x="129" y="648"/>
                  <a:pt x="154" y="637"/>
                  <a:pt x="171" y="609"/>
                </a:cubicBezTo>
                <a:cubicBezTo>
                  <a:pt x="188" y="581"/>
                  <a:pt x="203" y="537"/>
                  <a:pt x="214" y="491"/>
                </a:cubicBezTo>
                <a:cubicBezTo>
                  <a:pt x="226" y="445"/>
                  <a:pt x="230" y="382"/>
                  <a:pt x="238" y="333"/>
                </a:cubicBezTo>
                <a:cubicBezTo>
                  <a:pt x="246" y="284"/>
                  <a:pt x="254" y="244"/>
                  <a:pt x="262" y="196"/>
                </a:cubicBezTo>
                <a:cubicBezTo>
                  <a:pt x="269" y="149"/>
                  <a:pt x="265" y="78"/>
                  <a:pt x="285" y="45"/>
                </a:cubicBezTo>
                <a:cubicBezTo>
                  <a:pt x="306" y="13"/>
                  <a:pt x="353" y="0"/>
                  <a:pt x="383" y="1"/>
                </a:cubicBezTo>
                <a:cubicBezTo>
                  <a:pt x="414" y="2"/>
                  <a:pt x="448" y="23"/>
                  <a:pt x="470" y="53"/>
                </a:cubicBezTo>
                <a:cubicBezTo>
                  <a:pt x="492" y="83"/>
                  <a:pt x="504" y="133"/>
                  <a:pt x="517" y="182"/>
                </a:cubicBezTo>
                <a:cubicBezTo>
                  <a:pt x="530" y="230"/>
                  <a:pt x="531" y="300"/>
                  <a:pt x="548" y="344"/>
                </a:cubicBezTo>
                <a:cubicBezTo>
                  <a:pt x="566" y="387"/>
                  <a:pt x="590" y="413"/>
                  <a:pt x="619" y="443"/>
                </a:cubicBezTo>
                <a:cubicBezTo>
                  <a:pt x="649" y="473"/>
                  <a:pt x="689" y="506"/>
                  <a:pt x="725" y="524"/>
                </a:cubicBezTo>
                <a:cubicBezTo>
                  <a:pt x="761" y="542"/>
                  <a:pt x="806" y="537"/>
                  <a:pt x="835" y="550"/>
                </a:cubicBezTo>
                <a:cubicBezTo>
                  <a:pt x="865" y="563"/>
                  <a:pt x="871" y="591"/>
                  <a:pt x="902" y="602"/>
                </a:cubicBezTo>
                <a:cubicBezTo>
                  <a:pt x="934" y="612"/>
                  <a:pt x="984" y="602"/>
                  <a:pt x="1024" y="613"/>
                </a:cubicBezTo>
                <a:cubicBezTo>
                  <a:pt x="1064" y="623"/>
                  <a:pt x="1105" y="654"/>
                  <a:pt x="1142" y="664"/>
                </a:cubicBezTo>
                <a:cubicBezTo>
                  <a:pt x="1179" y="674"/>
                  <a:pt x="1227" y="670"/>
                  <a:pt x="1244" y="672"/>
                </a:cubicBezTo>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349208" name="Freeform 24">
            <a:extLst>
              <a:ext uri="{FF2B5EF4-FFF2-40B4-BE49-F238E27FC236}">
                <a16:creationId xmlns:a16="http://schemas.microsoft.com/office/drawing/2014/main" id="{469705F6-FA97-4F6B-820D-CC96EBEBB082}"/>
              </a:ext>
            </a:extLst>
          </p:cNvPr>
          <p:cNvSpPr>
            <a:spLocks/>
          </p:cNvSpPr>
          <p:nvPr/>
        </p:nvSpPr>
        <p:spPr bwMode="auto">
          <a:xfrm>
            <a:off x="4178300" y="1738313"/>
            <a:ext cx="2017713" cy="1470025"/>
          </a:xfrm>
          <a:custGeom>
            <a:avLst/>
            <a:gdLst>
              <a:gd name="T0" fmla="*/ 0 w 1271"/>
              <a:gd name="T1" fmla="*/ 2147483646 h 677"/>
              <a:gd name="T2" fmla="*/ 2147483646 w 1271"/>
              <a:gd name="T3" fmla="*/ 2147483646 h 677"/>
              <a:gd name="T4" fmla="*/ 2147483646 w 1271"/>
              <a:gd name="T5" fmla="*/ 2147483646 h 677"/>
              <a:gd name="T6" fmla="*/ 2147483646 w 1271"/>
              <a:gd name="T7" fmla="*/ 2147483646 h 677"/>
              <a:gd name="T8" fmla="*/ 2147483646 w 1271"/>
              <a:gd name="T9" fmla="*/ 2147483646 h 677"/>
              <a:gd name="T10" fmla="*/ 2147483646 w 1271"/>
              <a:gd name="T11" fmla="*/ 2147483646 h 677"/>
              <a:gd name="T12" fmla="*/ 2147483646 w 1271"/>
              <a:gd name="T13" fmla="*/ 2147483646 h 677"/>
              <a:gd name="T14" fmla="*/ 2147483646 w 1271"/>
              <a:gd name="T15" fmla="*/ 2147483646 h 677"/>
              <a:gd name="T16" fmla="*/ 2147483646 w 1271"/>
              <a:gd name="T17" fmla="*/ 2147483646 h 677"/>
              <a:gd name="T18" fmla="*/ 2147483646 w 1271"/>
              <a:gd name="T19" fmla="*/ 2147483646 h 677"/>
              <a:gd name="T20" fmla="*/ 2147483646 w 1271"/>
              <a:gd name="T21" fmla="*/ 2147483646 h 677"/>
              <a:gd name="T22" fmla="*/ 2147483646 w 1271"/>
              <a:gd name="T23" fmla="*/ 2147483646 h 677"/>
              <a:gd name="T24" fmla="*/ 2147483646 w 1271"/>
              <a:gd name="T25" fmla="*/ 2147483646 h 677"/>
              <a:gd name="T26" fmla="*/ 2147483646 w 1271"/>
              <a:gd name="T27" fmla="*/ 2147483646 h 677"/>
              <a:gd name="T28" fmla="*/ 2147483646 w 1271"/>
              <a:gd name="T29" fmla="*/ 2147483646 h 677"/>
              <a:gd name="T30" fmla="*/ 2147483646 w 1271"/>
              <a:gd name="T31" fmla="*/ 2147483646 h 677"/>
              <a:gd name="T32" fmla="*/ 2147483646 w 1271"/>
              <a:gd name="T33" fmla="*/ 2147483646 h 677"/>
              <a:gd name="T34" fmla="*/ 2147483646 w 1271"/>
              <a:gd name="T35" fmla="*/ 2147483646 h 677"/>
              <a:gd name="T36" fmla="*/ 2147483646 w 1271"/>
              <a:gd name="T37" fmla="*/ 2147483646 h 67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71"/>
              <a:gd name="T58" fmla="*/ 0 h 677"/>
              <a:gd name="T59" fmla="*/ 1271 w 1271"/>
              <a:gd name="T60" fmla="*/ 677 h 67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71" h="677">
                <a:moveTo>
                  <a:pt x="0" y="666"/>
                </a:moveTo>
                <a:cubicBezTo>
                  <a:pt x="9" y="668"/>
                  <a:pt x="39" y="677"/>
                  <a:pt x="56" y="676"/>
                </a:cubicBezTo>
                <a:cubicBezTo>
                  <a:pt x="73" y="675"/>
                  <a:pt x="85" y="668"/>
                  <a:pt x="103" y="657"/>
                </a:cubicBezTo>
                <a:cubicBezTo>
                  <a:pt x="121" y="646"/>
                  <a:pt x="147" y="637"/>
                  <a:pt x="164" y="609"/>
                </a:cubicBezTo>
                <a:cubicBezTo>
                  <a:pt x="182" y="581"/>
                  <a:pt x="197" y="537"/>
                  <a:pt x="209" y="491"/>
                </a:cubicBezTo>
                <a:cubicBezTo>
                  <a:pt x="220" y="445"/>
                  <a:pt x="225" y="382"/>
                  <a:pt x="233" y="333"/>
                </a:cubicBezTo>
                <a:cubicBezTo>
                  <a:pt x="241" y="284"/>
                  <a:pt x="249" y="244"/>
                  <a:pt x="257" y="196"/>
                </a:cubicBezTo>
                <a:cubicBezTo>
                  <a:pt x="265" y="149"/>
                  <a:pt x="261" y="78"/>
                  <a:pt x="282" y="45"/>
                </a:cubicBezTo>
                <a:cubicBezTo>
                  <a:pt x="303" y="13"/>
                  <a:pt x="351" y="0"/>
                  <a:pt x="383" y="1"/>
                </a:cubicBezTo>
                <a:cubicBezTo>
                  <a:pt x="415" y="2"/>
                  <a:pt x="449" y="23"/>
                  <a:pt x="472" y="53"/>
                </a:cubicBezTo>
                <a:cubicBezTo>
                  <a:pt x="495" y="83"/>
                  <a:pt x="507" y="133"/>
                  <a:pt x="521" y="182"/>
                </a:cubicBezTo>
                <a:cubicBezTo>
                  <a:pt x="534" y="230"/>
                  <a:pt x="536" y="300"/>
                  <a:pt x="553" y="344"/>
                </a:cubicBezTo>
                <a:cubicBezTo>
                  <a:pt x="571" y="387"/>
                  <a:pt x="596" y="413"/>
                  <a:pt x="626" y="443"/>
                </a:cubicBezTo>
                <a:cubicBezTo>
                  <a:pt x="657" y="473"/>
                  <a:pt x="699" y="506"/>
                  <a:pt x="736" y="524"/>
                </a:cubicBezTo>
                <a:cubicBezTo>
                  <a:pt x="773" y="542"/>
                  <a:pt x="819" y="537"/>
                  <a:pt x="849" y="550"/>
                </a:cubicBezTo>
                <a:cubicBezTo>
                  <a:pt x="880" y="563"/>
                  <a:pt x="886" y="591"/>
                  <a:pt x="918" y="602"/>
                </a:cubicBezTo>
                <a:cubicBezTo>
                  <a:pt x="951" y="612"/>
                  <a:pt x="1003" y="602"/>
                  <a:pt x="1044" y="613"/>
                </a:cubicBezTo>
                <a:cubicBezTo>
                  <a:pt x="1085" y="623"/>
                  <a:pt x="1128" y="654"/>
                  <a:pt x="1166" y="664"/>
                </a:cubicBezTo>
                <a:cubicBezTo>
                  <a:pt x="1203" y="674"/>
                  <a:pt x="1253" y="670"/>
                  <a:pt x="1271" y="672"/>
                </a:cubicBezTo>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349209" name="Freeform 25">
            <a:extLst>
              <a:ext uri="{FF2B5EF4-FFF2-40B4-BE49-F238E27FC236}">
                <a16:creationId xmlns:a16="http://schemas.microsoft.com/office/drawing/2014/main" id="{1FAD3F9E-4931-4223-B592-CB33C7929520}"/>
              </a:ext>
            </a:extLst>
          </p:cNvPr>
          <p:cNvSpPr>
            <a:spLocks/>
          </p:cNvSpPr>
          <p:nvPr/>
        </p:nvSpPr>
        <p:spPr bwMode="auto">
          <a:xfrm>
            <a:off x="6149975" y="2139950"/>
            <a:ext cx="2008188" cy="1069975"/>
          </a:xfrm>
          <a:custGeom>
            <a:avLst/>
            <a:gdLst>
              <a:gd name="T0" fmla="*/ 0 w 1265"/>
              <a:gd name="T1" fmla="*/ 2147483646 h 674"/>
              <a:gd name="T2" fmla="*/ 2147483646 w 1265"/>
              <a:gd name="T3" fmla="*/ 2147483646 h 674"/>
              <a:gd name="T4" fmla="*/ 2147483646 w 1265"/>
              <a:gd name="T5" fmla="*/ 2147483646 h 674"/>
              <a:gd name="T6" fmla="*/ 2147483646 w 1265"/>
              <a:gd name="T7" fmla="*/ 2147483646 h 674"/>
              <a:gd name="T8" fmla="*/ 2147483646 w 1265"/>
              <a:gd name="T9" fmla="*/ 2147483646 h 674"/>
              <a:gd name="T10" fmla="*/ 2147483646 w 1265"/>
              <a:gd name="T11" fmla="*/ 2147483646 h 674"/>
              <a:gd name="T12" fmla="*/ 2147483646 w 1265"/>
              <a:gd name="T13" fmla="*/ 2147483646 h 674"/>
              <a:gd name="T14" fmla="*/ 2147483646 w 1265"/>
              <a:gd name="T15" fmla="*/ 2147483646 h 674"/>
              <a:gd name="T16" fmla="*/ 2147483646 w 1265"/>
              <a:gd name="T17" fmla="*/ 2147483646 h 674"/>
              <a:gd name="T18" fmla="*/ 2147483646 w 1265"/>
              <a:gd name="T19" fmla="*/ 2147483646 h 674"/>
              <a:gd name="T20" fmla="*/ 2147483646 w 1265"/>
              <a:gd name="T21" fmla="*/ 2147483646 h 674"/>
              <a:gd name="T22" fmla="*/ 2147483646 w 1265"/>
              <a:gd name="T23" fmla="*/ 2147483646 h 674"/>
              <a:gd name="T24" fmla="*/ 2147483646 w 1265"/>
              <a:gd name="T25" fmla="*/ 2147483646 h 674"/>
              <a:gd name="T26" fmla="*/ 2147483646 w 1265"/>
              <a:gd name="T27" fmla="*/ 2147483646 h 674"/>
              <a:gd name="T28" fmla="*/ 2147483646 w 1265"/>
              <a:gd name="T29" fmla="*/ 2147483646 h 674"/>
              <a:gd name="T30" fmla="*/ 2147483646 w 1265"/>
              <a:gd name="T31" fmla="*/ 2147483646 h 674"/>
              <a:gd name="T32" fmla="*/ 2147483646 w 1265"/>
              <a:gd name="T33" fmla="*/ 2147483646 h 674"/>
              <a:gd name="T34" fmla="*/ 2147483646 w 1265"/>
              <a:gd name="T35" fmla="*/ 2147483646 h 674"/>
              <a:gd name="T36" fmla="*/ 2147483646 w 1265"/>
              <a:gd name="T37" fmla="*/ 2147483646 h 6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65"/>
              <a:gd name="T58" fmla="*/ 0 h 674"/>
              <a:gd name="T59" fmla="*/ 1265 w 1265"/>
              <a:gd name="T60" fmla="*/ 674 h 6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65" h="674">
                <a:moveTo>
                  <a:pt x="0" y="671"/>
                </a:moveTo>
                <a:cubicBezTo>
                  <a:pt x="8" y="670"/>
                  <a:pt x="38" y="666"/>
                  <a:pt x="54" y="664"/>
                </a:cubicBezTo>
                <a:cubicBezTo>
                  <a:pt x="70" y="662"/>
                  <a:pt x="81" y="666"/>
                  <a:pt x="98" y="657"/>
                </a:cubicBezTo>
                <a:cubicBezTo>
                  <a:pt x="116" y="648"/>
                  <a:pt x="141" y="637"/>
                  <a:pt x="159" y="609"/>
                </a:cubicBezTo>
                <a:cubicBezTo>
                  <a:pt x="177" y="581"/>
                  <a:pt x="192" y="537"/>
                  <a:pt x="204" y="491"/>
                </a:cubicBezTo>
                <a:cubicBezTo>
                  <a:pt x="215" y="445"/>
                  <a:pt x="220" y="382"/>
                  <a:pt x="228" y="333"/>
                </a:cubicBezTo>
                <a:cubicBezTo>
                  <a:pt x="236" y="284"/>
                  <a:pt x="244" y="244"/>
                  <a:pt x="252" y="196"/>
                </a:cubicBezTo>
                <a:cubicBezTo>
                  <a:pt x="260" y="149"/>
                  <a:pt x="256" y="78"/>
                  <a:pt x="276" y="45"/>
                </a:cubicBezTo>
                <a:cubicBezTo>
                  <a:pt x="297" y="13"/>
                  <a:pt x="346" y="0"/>
                  <a:pt x="378" y="1"/>
                </a:cubicBezTo>
                <a:cubicBezTo>
                  <a:pt x="410" y="2"/>
                  <a:pt x="444" y="23"/>
                  <a:pt x="467" y="53"/>
                </a:cubicBezTo>
                <a:cubicBezTo>
                  <a:pt x="490" y="83"/>
                  <a:pt x="502" y="133"/>
                  <a:pt x="516" y="182"/>
                </a:cubicBezTo>
                <a:cubicBezTo>
                  <a:pt x="529" y="230"/>
                  <a:pt x="530" y="300"/>
                  <a:pt x="548" y="344"/>
                </a:cubicBezTo>
                <a:cubicBezTo>
                  <a:pt x="565" y="387"/>
                  <a:pt x="590" y="413"/>
                  <a:pt x="621" y="443"/>
                </a:cubicBezTo>
                <a:cubicBezTo>
                  <a:pt x="651" y="473"/>
                  <a:pt x="693" y="506"/>
                  <a:pt x="730" y="524"/>
                </a:cubicBezTo>
                <a:cubicBezTo>
                  <a:pt x="767" y="542"/>
                  <a:pt x="813" y="537"/>
                  <a:pt x="844" y="550"/>
                </a:cubicBezTo>
                <a:cubicBezTo>
                  <a:pt x="874" y="563"/>
                  <a:pt x="880" y="591"/>
                  <a:pt x="913" y="602"/>
                </a:cubicBezTo>
                <a:cubicBezTo>
                  <a:pt x="945" y="612"/>
                  <a:pt x="997" y="602"/>
                  <a:pt x="1038" y="613"/>
                </a:cubicBezTo>
                <a:cubicBezTo>
                  <a:pt x="1079" y="623"/>
                  <a:pt x="1122" y="654"/>
                  <a:pt x="1160" y="664"/>
                </a:cubicBezTo>
                <a:cubicBezTo>
                  <a:pt x="1197" y="674"/>
                  <a:pt x="1247" y="670"/>
                  <a:pt x="1265" y="672"/>
                </a:cubicBezTo>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pic>
        <p:nvPicPr>
          <p:cNvPr id="349210" name="Picture 26">
            <a:extLst>
              <a:ext uri="{FF2B5EF4-FFF2-40B4-BE49-F238E27FC236}">
                <a16:creationId xmlns:a16="http://schemas.microsoft.com/office/drawing/2014/main" id="{B37610D0-8A88-41D9-9DFA-D7F2351E42EF}"/>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863725" y="2459038"/>
            <a:ext cx="539750" cy="539750"/>
          </a:xfrm>
          <a:prstGeom prst="rect">
            <a:avLst/>
          </a:prstGeom>
          <a:noFill/>
          <a:ln w="127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grpSp>
        <p:nvGrpSpPr>
          <p:cNvPr id="349211" name="Group 27">
            <a:extLst>
              <a:ext uri="{FF2B5EF4-FFF2-40B4-BE49-F238E27FC236}">
                <a16:creationId xmlns:a16="http://schemas.microsoft.com/office/drawing/2014/main" id="{4B34B45F-C619-435E-97DD-596FB865316D}"/>
              </a:ext>
            </a:extLst>
          </p:cNvPr>
          <p:cNvGrpSpPr>
            <a:grpSpLocks/>
          </p:cNvGrpSpPr>
          <p:nvPr/>
        </p:nvGrpSpPr>
        <p:grpSpPr bwMode="auto">
          <a:xfrm>
            <a:off x="477838" y="3281363"/>
            <a:ext cx="574675" cy="574675"/>
            <a:chOff x="349" y="2115"/>
            <a:chExt cx="362" cy="362"/>
          </a:xfrm>
        </p:grpSpPr>
        <p:sp>
          <p:nvSpPr>
            <p:cNvPr id="349235" name="AutoShape 28">
              <a:extLst>
                <a:ext uri="{FF2B5EF4-FFF2-40B4-BE49-F238E27FC236}">
                  <a16:creationId xmlns:a16="http://schemas.microsoft.com/office/drawing/2014/main" id="{1A4830EB-15C3-4896-9F02-0D3CAF8E3F54}"/>
                </a:ext>
              </a:extLst>
            </p:cNvPr>
            <p:cNvSpPr>
              <a:spLocks noChangeArrowheads="1"/>
            </p:cNvSpPr>
            <p:nvPr/>
          </p:nvSpPr>
          <p:spPr bwMode="auto">
            <a:xfrm rot="5400000">
              <a:off x="350" y="2115"/>
              <a:ext cx="362" cy="361"/>
            </a:xfrm>
            <a:prstGeom prst="flowChartMerge">
              <a:avLst/>
            </a:prstGeom>
            <a:gradFill rotWithShape="0">
              <a:gsLst>
                <a:gs pos="0">
                  <a:srgbClr val="FF8787"/>
                </a:gs>
                <a:gs pos="100000">
                  <a:srgbClr val="FB1B1B"/>
                </a:gs>
              </a:gsLst>
              <a:lin ang="0" scaled="1"/>
            </a:gradFill>
            <a:ln w="12700">
              <a:solidFill>
                <a:schemeClr val="bg2"/>
              </a:solidFill>
              <a:miter lim="800000"/>
              <a:headEnd type="none" w="sm" len="sm"/>
              <a:tailEnd type="none" w="sm" len="sm"/>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349236" name="AutoShape 29">
              <a:extLst>
                <a:ext uri="{FF2B5EF4-FFF2-40B4-BE49-F238E27FC236}">
                  <a16:creationId xmlns:a16="http://schemas.microsoft.com/office/drawing/2014/main" id="{3DC7492A-0C44-4233-B40E-72280272ADBA}"/>
                </a:ext>
              </a:extLst>
            </p:cNvPr>
            <p:cNvSpPr>
              <a:spLocks noChangeAspect="1" noChangeArrowheads="1"/>
            </p:cNvSpPr>
            <p:nvPr/>
          </p:nvSpPr>
          <p:spPr bwMode="auto">
            <a:xfrm rot="5400000">
              <a:off x="349" y="2224"/>
              <a:ext cx="145" cy="145"/>
            </a:xfrm>
            <a:prstGeom prst="flowChartMerge">
              <a:avLst/>
            </a:prstGeom>
            <a:solidFill>
              <a:srgbClr val="00CC66"/>
            </a:solidFill>
            <a:ln w="12700">
              <a:solidFill>
                <a:schemeClr val="bg2"/>
              </a:solidFill>
              <a:miter lim="800000"/>
              <a:headEnd type="none" w="sm" len="sm"/>
              <a:tailEnd type="none" w="sm" len="sm"/>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grpSp>
      <p:grpSp>
        <p:nvGrpSpPr>
          <p:cNvPr id="349212" name="Group 30">
            <a:extLst>
              <a:ext uri="{FF2B5EF4-FFF2-40B4-BE49-F238E27FC236}">
                <a16:creationId xmlns:a16="http://schemas.microsoft.com/office/drawing/2014/main" id="{68D51B2C-58E9-40BE-9F56-5A67607BE105}"/>
              </a:ext>
            </a:extLst>
          </p:cNvPr>
          <p:cNvGrpSpPr>
            <a:grpSpLocks/>
          </p:cNvGrpSpPr>
          <p:nvPr/>
        </p:nvGrpSpPr>
        <p:grpSpPr bwMode="auto">
          <a:xfrm>
            <a:off x="2362200" y="3276600"/>
            <a:ext cx="574675" cy="574675"/>
            <a:chOff x="1536" y="2112"/>
            <a:chExt cx="362" cy="362"/>
          </a:xfrm>
        </p:grpSpPr>
        <p:sp>
          <p:nvSpPr>
            <p:cNvPr id="349233" name="AutoShape 31">
              <a:extLst>
                <a:ext uri="{FF2B5EF4-FFF2-40B4-BE49-F238E27FC236}">
                  <a16:creationId xmlns:a16="http://schemas.microsoft.com/office/drawing/2014/main" id="{A99E7BFC-74EC-40EC-A7C0-F2F7744A12E4}"/>
                </a:ext>
              </a:extLst>
            </p:cNvPr>
            <p:cNvSpPr>
              <a:spLocks noChangeArrowheads="1"/>
            </p:cNvSpPr>
            <p:nvPr/>
          </p:nvSpPr>
          <p:spPr bwMode="auto">
            <a:xfrm rot="5400000">
              <a:off x="1537" y="2112"/>
              <a:ext cx="362" cy="361"/>
            </a:xfrm>
            <a:prstGeom prst="flowChartMerge">
              <a:avLst/>
            </a:prstGeom>
            <a:gradFill rotWithShape="0">
              <a:gsLst>
                <a:gs pos="0">
                  <a:srgbClr val="FF8787"/>
                </a:gs>
                <a:gs pos="100000">
                  <a:srgbClr val="FB1B1B"/>
                </a:gs>
              </a:gsLst>
              <a:lin ang="0" scaled="1"/>
            </a:gradFill>
            <a:ln w="12700">
              <a:solidFill>
                <a:schemeClr val="bg2"/>
              </a:solidFill>
              <a:miter lim="800000"/>
              <a:headEnd type="none" w="sm" len="sm"/>
              <a:tailEnd type="none" w="sm" len="sm"/>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349234" name="AutoShape 32">
              <a:extLst>
                <a:ext uri="{FF2B5EF4-FFF2-40B4-BE49-F238E27FC236}">
                  <a16:creationId xmlns:a16="http://schemas.microsoft.com/office/drawing/2014/main" id="{A37811C0-6834-4F1C-850E-7E1F742C084F}"/>
                </a:ext>
              </a:extLst>
            </p:cNvPr>
            <p:cNvSpPr>
              <a:spLocks noChangeAspect="1" noChangeArrowheads="1"/>
            </p:cNvSpPr>
            <p:nvPr/>
          </p:nvSpPr>
          <p:spPr bwMode="auto">
            <a:xfrm rot="5400000">
              <a:off x="1536" y="2221"/>
              <a:ext cx="145" cy="145"/>
            </a:xfrm>
            <a:prstGeom prst="flowChartMerge">
              <a:avLst/>
            </a:prstGeom>
            <a:solidFill>
              <a:srgbClr val="00CC66"/>
            </a:solidFill>
            <a:ln w="12700">
              <a:solidFill>
                <a:schemeClr val="bg2"/>
              </a:solidFill>
              <a:miter lim="800000"/>
              <a:headEnd type="none" w="sm" len="sm"/>
              <a:tailEnd type="none" w="sm" len="sm"/>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grpSp>
      <p:grpSp>
        <p:nvGrpSpPr>
          <p:cNvPr id="349213" name="Group 33">
            <a:extLst>
              <a:ext uri="{FF2B5EF4-FFF2-40B4-BE49-F238E27FC236}">
                <a16:creationId xmlns:a16="http://schemas.microsoft.com/office/drawing/2014/main" id="{6DFC9275-4AA4-4C51-A64D-9E367A480C6E}"/>
              </a:ext>
            </a:extLst>
          </p:cNvPr>
          <p:cNvGrpSpPr>
            <a:grpSpLocks/>
          </p:cNvGrpSpPr>
          <p:nvPr/>
        </p:nvGrpSpPr>
        <p:grpSpPr bwMode="auto">
          <a:xfrm>
            <a:off x="4192588" y="3278188"/>
            <a:ext cx="574675" cy="574675"/>
            <a:chOff x="349" y="2115"/>
            <a:chExt cx="362" cy="362"/>
          </a:xfrm>
        </p:grpSpPr>
        <p:sp>
          <p:nvSpPr>
            <p:cNvPr id="349231" name="AutoShape 34">
              <a:extLst>
                <a:ext uri="{FF2B5EF4-FFF2-40B4-BE49-F238E27FC236}">
                  <a16:creationId xmlns:a16="http://schemas.microsoft.com/office/drawing/2014/main" id="{796F5E6C-2308-400C-8A34-20E74395DC21}"/>
                </a:ext>
              </a:extLst>
            </p:cNvPr>
            <p:cNvSpPr>
              <a:spLocks noChangeArrowheads="1"/>
            </p:cNvSpPr>
            <p:nvPr/>
          </p:nvSpPr>
          <p:spPr bwMode="auto">
            <a:xfrm rot="5400000">
              <a:off x="350" y="2115"/>
              <a:ext cx="362" cy="361"/>
            </a:xfrm>
            <a:prstGeom prst="flowChartMerge">
              <a:avLst/>
            </a:prstGeom>
            <a:gradFill rotWithShape="0">
              <a:gsLst>
                <a:gs pos="0">
                  <a:srgbClr val="FF8787"/>
                </a:gs>
                <a:gs pos="100000">
                  <a:srgbClr val="FB1B1B"/>
                </a:gs>
              </a:gsLst>
              <a:lin ang="0" scaled="1"/>
            </a:gradFill>
            <a:ln w="12700">
              <a:solidFill>
                <a:schemeClr val="bg2"/>
              </a:solidFill>
              <a:miter lim="800000"/>
              <a:headEnd type="none" w="sm" len="sm"/>
              <a:tailEnd type="none" w="sm" len="sm"/>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349232" name="AutoShape 35">
              <a:extLst>
                <a:ext uri="{FF2B5EF4-FFF2-40B4-BE49-F238E27FC236}">
                  <a16:creationId xmlns:a16="http://schemas.microsoft.com/office/drawing/2014/main" id="{957AAFD1-A47C-4DEC-8955-E5CBE221E564}"/>
                </a:ext>
              </a:extLst>
            </p:cNvPr>
            <p:cNvSpPr>
              <a:spLocks noChangeAspect="1" noChangeArrowheads="1"/>
            </p:cNvSpPr>
            <p:nvPr/>
          </p:nvSpPr>
          <p:spPr bwMode="auto">
            <a:xfrm rot="5400000">
              <a:off x="349" y="2224"/>
              <a:ext cx="145" cy="145"/>
            </a:xfrm>
            <a:prstGeom prst="flowChartMerge">
              <a:avLst/>
            </a:prstGeom>
            <a:solidFill>
              <a:srgbClr val="00CC66"/>
            </a:solidFill>
            <a:ln w="12700">
              <a:solidFill>
                <a:schemeClr val="bg2"/>
              </a:solidFill>
              <a:miter lim="800000"/>
              <a:headEnd type="none" w="sm" len="sm"/>
              <a:tailEnd type="none" w="sm" len="sm"/>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grpSp>
      <p:grpSp>
        <p:nvGrpSpPr>
          <p:cNvPr id="349214" name="Group 36">
            <a:extLst>
              <a:ext uri="{FF2B5EF4-FFF2-40B4-BE49-F238E27FC236}">
                <a16:creationId xmlns:a16="http://schemas.microsoft.com/office/drawing/2014/main" id="{CE8C4CEA-8303-4D87-9C6E-3A2A65DB9DBA}"/>
              </a:ext>
            </a:extLst>
          </p:cNvPr>
          <p:cNvGrpSpPr>
            <a:grpSpLocks/>
          </p:cNvGrpSpPr>
          <p:nvPr/>
        </p:nvGrpSpPr>
        <p:grpSpPr bwMode="auto">
          <a:xfrm>
            <a:off x="6218238" y="3284538"/>
            <a:ext cx="574675" cy="574675"/>
            <a:chOff x="349" y="2115"/>
            <a:chExt cx="362" cy="362"/>
          </a:xfrm>
        </p:grpSpPr>
        <p:sp>
          <p:nvSpPr>
            <p:cNvPr id="349229" name="AutoShape 37">
              <a:extLst>
                <a:ext uri="{FF2B5EF4-FFF2-40B4-BE49-F238E27FC236}">
                  <a16:creationId xmlns:a16="http://schemas.microsoft.com/office/drawing/2014/main" id="{DA491B23-C764-47A4-B918-235A08D0695D}"/>
                </a:ext>
              </a:extLst>
            </p:cNvPr>
            <p:cNvSpPr>
              <a:spLocks noChangeArrowheads="1"/>
            </p:cNvSpPr>
            <p:nvPr/>
          </p:nvSpPr>
          <p:spPr bwMode="auto">
            <a:xfrm rot="5400000">
              <a:off x="350" y="2115"/>
              <a:ext cx="362" cy="361"/>
            </a:xfrm>
            <a:prstGeom prst="flowChartMerge">
              <a:avLst/>
            </a:prstGeom>
            <a:gradFill rotWithShape="0">
              <a:gsLst>
                <a:gs pos="0">
                  <a:srgbClr val="FF8787"/>
                </a:gs>
                <a:gs pos="100000">
                  <a:srgbClr val="FB1B1B"/>
                </a:gs>
              </a:gsLst>
              <a:lin ang="0" scaled="1"/>
            </a:gradFill>
            <a:ln w="12700">
              <a:solidFill>
                <a:schemeClr val="bg2"/>
              </a:solidFill>
              <a:miter lim="800000"/>
              <a:headEnd type="none" w="sm" len="sm"/>
              <a:tailEnd type="none" w="sm" len="sm"/>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349230" name="AutoShape 38">
              <a:extLst>
                <a:ext uri="{FF2B5EF4-FFF2-40B4-BE49-F238E27FC236}">
                  <a16:creationId xmlns:a16="http://schemas.microsoft.com/office/drawing/2014/main" id="{33396B24-EEE6-49F7-90D5-AD7E747B7D76}"/>
                </a:ext>
              </a:extLst>
            </p:cNvPr>
            <p:cNvSpPr>
              <a:spLocks noChangeAspect="1" noChangeArrowheads="1"/>
            </p:cNvSpPr>
            <p:nvPr/>
          </p:nvSpPr>
          <p:spPr bwMode="auto">
            <a:xfrm rot="5400000">
              <a:off x="349" y="2224"/>
              <a:ext cx="145" cy="145"/>
            </a:xfrm>
            <a:prstGeom prst="flowChartMerge">
              <a:avLst/>
            </a:prstGeom>
            <a:solidFill>
              <a:srgbClr val="00CC66"/>
            </a:solidFill>
            <a:ln w="12700">
              <a:solidFill>
                <a:schemeClr val="bg2"/>
              </a:solidFill>
              <a:miter lim="800000"/>
              <a:headEnd type="none" w="sm" len="sm"/>
              <a:tailEnd type="none" w="sm" len="sm"/>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grpSp>
      <p:sp>
        <p:nvSpPr>
          <p:cNvPr id="349215" name="Rectangle 39">
            <a:extLst>
              <a:ext uri="{FF2B5EF4-FFF2-40B4-BE49-F238E27FC236}">
                <a16:creationId xmlns:a16="http://schemas.microsoft.com/office/drawing/2014/main" id="{5C0D8754-BCAD-4A9F-8AAF-24A55354299A}"/>
              </a:ext>
            </a:extLst>
          </p:cNvPr>
          <p:cNvSpPr>
            <a:spLocks noChangeArrowheads="1"/>
          </p:cNvSpPr>
          <p:nvPr/>
        </p:nvSpPr>
        <p:spPr bwMode="invGray">
          <a:xfrm>
            <a:off x="1047750" y="5462588"/>
            <a:ext cx="4429125" cy="323850"/>
          </a:xfrm>
          <a:prstGeom prst="rect">
            <a:avLst/>
          </a:prstGeom>
          <a:gradFill rotWithShape="0">
            <a:gsLst>
              <a:gs pos="0">
                <a:srgbClr val="FF7517"/>
              </a:gs>
              <a:gs pos="100000">
                <a:srgbClr val="FFD911"/>
              </a:gs>
            </a:gsLst>
            <a:lin ang="5400000" scaled="1"/>
          </a:gradFill>
          <a:ln w="9525">
            <a:solidFill>
              <a:schemeClr val="bg2"/>
            </a:solidFill>
            <a:miter lim="800000"/>
            <a:headEnd/>
            <a:tailEnd/>
          </a:ln>
        </p:spPr>
        <p:txBody>
          <a:bodyPr wrap="none" lIns="92075" tIns="46038" rIns="92075" bIns="4603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it-IT" sz="2000">
                <a:solidFill>
                  <a:srgbClr val="000000"/>
                </a:solidFill>
              </a:rPr>
              <a:t>TIMs</a:t>
            </a:r>
          </a:p>
        </p:txBody>
      </p:sp>
      <p:sp>
        <p:nvSpPr>
          <p:cNvPr id="349216" name="AutoShape 40">
            <a:extLst>
              <a:ext uri="{FF2B5EF4-FFF2-40B4-BE49-F238E27FC236}">
                <a16:creationId xmlns:a16="http://schemas.microsoft.com/office/drawing/2014/main" id="{9FAAB540-F101-47D9-90DA-2CCA589B0FB8}"/>
              </a:ext>
            </a:extLst>
          </p:cNvPr>
          <p:cNvSpPr>
            <a:spLocks noChangeAspect="1" noChangeArrowheads="1"/>
          </p:cNvSpPr>
          <p:nvPr/>
        </p:nvSpPr>
        <p:spPr bwMode="auto">
          <a:xfrm rot="5400000">
            <a:off x="5618163" y="5478463"/>
            <a:ext cx="230187" cy="293687"/>
          </a:xfrm>
          <a:prstGeom prst="flowChartMerge">
            <a:avLst/>
          </a:prstGeom>
          <a:solidFill>
            <a:srgbClr val="00CC66"/>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349217" name="Oval 41">
            <a:extLst>
              <a:ext uri="{FF2B5EF4-FFF2-40B4-BE49-F238E27FC236}">
                <a16:creationId xmlns:a16="http://schemas.microsoft.com/office/drawing/2014/main" id="{6AAF717E-3A1B-4293-87CC-F04F50901D45}"/>
              </a:ext>
            </a:extLst>
          </p:cNvPr>
          <p:cNvSpPr>
            <a:spLocks noChangeAspect="1" noChangeArrowheads="1"/>
          </p:cNvSpPr>
          <p:nvPr/>
        </p:nvSpPr>
        <p:spPr bwMode="auto">
          <a:xfrm>
            <a:off x="5788025" y="5454650"/>
            <a:ext cx="460375" cy="347663"/>
          </a:xfrm>
          <a:prstGeom prst="ellipse">
            <a:avLst/>
          </a:prstGeom>
          <a:gradFill rotWithShape="0">
            <a:gsLst>
              <a:gs pos="0">
                <a:srgbClr val="FFD911"/>
              </a:gs>
              <a:gs pos="100000">
                <a:srgbClr val="FF7517"/>
              </a:gs>
            </a:gsLst>
            <a:lin ang="0" scaled="1"/>
          </a:gradFill>
          <a:ln w="12700">
            <a:solidFill>
              <a:schemeClr val="bg2"/>
            </a:solidFill>
            <a:round/>
            <a:headEnd/>
            <a:tailEnd/>
          </a:ln>
        </p:spPr>
        <p:txBody>
          <a:bodyPr wrap="none" lIns="92075" tIns="46038" rIns="92075" bIns="4603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it-IT" sz="1200">
                <a:solidFill>
                  <a:srgbClr val="000000"/>
                </a:solidFill>
              </a:rPr>
              <a:t>TIMs</a:t>
            </a:r>
          </a:p>
        </p:txBody>
      </p:sp>
      <p:sp>
        <p:nvSpPr>
          <p:cNvPr id="349218" name="AutoShape 42">
            <a:extLst>
              <a:ext uri="{FF2B5EF4-FFF2-40B4-BE49-F238E27FC236}">
                <a16:creationId xmlns:a16="http://schemas.microsoft.com/office/drawing/2014/main" id="{229F6EBF-CC8C-422E-A954-592E343E09C2}"/>
              </a:ext>
            </a:extLst>
          </p:cNvPr>
          <p:cNvSpPr>
            <a:spLocks noChangeAspect="1" noChangeArrowheads="1"/>
          </p:cNvSpPr>
          <p:nvPr/>
        </p:nvSpPr>
        <p:spPr bwMode="auto">
          <a:xfrm rot="5400000">
            <a:off x="6824663" y="5484813"/>
            <a:ext cx="230187" cy="293687"/>
          </a:xfrm>
          <a:prstGeom prst="flowChartMerge">
            <a:avLst/>
          </a:prstGeom>
          <a:solidFill>
            <a:srgbClr val="00CC66"/>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349219" name="Oval 43">
            <a:extLst>
              <a:ext uri="{FF2B5EF4-FFF2-40B4-BE49-F238E27FC236}">
                <a16:creationId xmlns:a16="http://schemas.microsoft.com/office/drawing/2014/main" id="{00F7FCCE-3103-4337-BA95-95912952BEDA}"/>
              </a:ext>
            </a:extLst>
          </p:cNvPr>
          <p:cNvSpPr>
            <a:spLocks noChangeAspect="1" noChangeArrowheads="1"/>
          </p:cNvSpPr>
          <p:nvPr/>
        </p:nvSpPr>
        <p:spPr bwMode="auto">
          <a:xfrm>
            <a:off x="6994525" y="5446713"/>
            <a:ext cx="473075" cy="357187"/>
          </a:xfrm>
          <a:prstGeom prst="ellipse">
            <a:avLst/>
          </a:prstGeom>
          <a:gradFill rotWithShape="0">
            <a:gsLst>
              <a:gs pos="0">
                <a:srgbClr val="FFD911"/>
              </a:gs>
              <a:gs pos="100000">
                <a:srgbClr val="FF7517"/>
              </a:gs>
            </a:gsLst>
            <a:lin ang="0" scaled="1"/>
          </a:gradFill>
          <a:ln w="12700">
            <a:solidFill>
              <a:schemeClr val="bg2"/>
            </a:solidFill>
            <a:round/>
            <a:headEnd/>
            <a:tailEnd/>
          </a:ln>
        </p:spPr>
        <p:txBody>
          <a:bodyPr wrap="none" lIns="92075" tIns="46038" rIns="92075" bIns="4603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it-IT" sz="1200">
                <a:solidFill>
                  <a:srgbClr val="000000"/>
                </a:solidFill>
              </a:rPr>
              <a:t>TIMs</a:t>
            </a:r>
          </a:p>
        </p:txBody>
      </p:sp>
      <p:sp>
        <p:nvSpPr>
          <p:cNvPr id="349220" name="Freeform 44">
            <a:extLst>
              <a:ext uri="{FF2B5EF4-FFF2-40B4-BE49-F238E27FC236}">
                <a16:creationId xmlns:a16="http://schemas.microsoft.com/office/drawing/2014/main" id="{6FF2A8F8-E524-4C16-8E54-9F1BDB5D0856}"/>
              </a:ext>
            </a:extLst>
          </p:cNvPr>
          <p:cNvSpPr>
            <a:spLocks/>
          </p:cNvSpPr>
          <p:nvPr/>
        </p:nvSpPr>
        <p:spPr bwMode="auto">
          <a:xfrm>
            <a:off x="6559550" y="5087938"/>
            <a:ext cx="1411288" cy="236537"/>
          </a:xfrm>
          <a:custGeom>
            <a:avLst/>
            <a:gdLst>
              <a:gd name="T0" fmla="*/ 0 w 889"/>
              <a:gd name="T1" fmla="*/ 2147483646 h 197"/>
              <a:gd name="T2" fmla="*/ 2147483646 w 889"/>
              <a:gd name="T3" fmla="*/ 2147483646 h 197"/>
              <a:gd name="T4" fmla="*/ 2147483646 w 889"/>
              <a:gd name="T5" fmla="*/ 2147483646 h 197"/>
              <a:gd name="T6" fmla="*/ 2147483646 w 889"/>
              <a:gd name="T7" fmla="*/ 2147483646 h 197"/>
              <a:gd name="T8" fmla="*/ 2147483646 w 889"/>
              <a:gd name="T9" fmla="*/ 2147483646 h 197"/>
              <a:gd name="T10" fmla="*/ 2147483646 w 889"/>
              <a:gd name="T11" fmla="*/ 2147483646 h 197"/>
              <a:gd name="T12" fmla="*/ 2147483646 w 889"/>
              <a:gd name="T13" fmla="*/ 2147483646 h 197"/>
              <a:gd name="T14" fmla="*/ 2147483646 w 889"/>
              <a:gd name="T15" fmla="*/ 2147483646 h 197"/>
              <a:gd name="T16" fmla="*/ 2147483646 w 889"/>
              <a:gd name="T17" fmla="*/ 2147483646 h 197"/>
              <a:gd name="T18" fmla="*/ 2147483646 w 889"/>
              <a:gd name="T19" fmla="*/ 2147483646 h 197"/>
              <a:gd name="T20" fmla="*/ 2147483646 w 889"/>
              <a:gd name="T21" fmla="*/ 2147483646 h 197"/>
              <a:gd name="T22" fmla="*/ 2147483646 w 889"/>
              <a:gd name="T23" fmla="*/ 2147483646 h 197"/>
              <a:gd name="T24" fmla="*/ 2147483646 w 889"/>
              <a:gd name="T25" fmla="*/ 2147483646 h 197"/>
              <a:gd name="T26" fmla="*/ 2147483646 w 889"/>
              <a:gd name="T27" fmla="*/ 2147483646 h 197"/>
              <a:gd name="T28" fmla="*/ 2147483646 w 889"/>
              <a:gd name="T29" fmla="*/ 2147483646 h 197"/>
              <a:gd name="T30" fmla="*/ 2147483646 w 889"/>
              <a:gd name="T31" fmla="*/ 2147483646 h 19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89"/>
              <a:gd name="T49" fmla="*/ 0 h 197"/>
              <a:gd name="T50" fmla="*/ 889 w 889"/>
              <a:gd name="T51" fmla="*/ 197 h 19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89" h="197">
                <a:moveTo>
                  <a:pt x="0" y="197"/>
                </a:moveTo>
                <a:cubicBezTo>
                  <a:pt x="8" y="196"/>
                  <a:pt x="40" y="193"/>
                  <a:pt x="54" y="192"/>
                </a:cubicBezTo>
                <a:cubicBezTo>
                  <a:pt x="68" y="191"/>
                  <a:pt x="72" y="194"/>
                  <a:pt x="84" y="190"/>
                </a:cubicBezTo>
                <a:cubicBezTo>
                  <a:pt x="97" y="186"/>
                  <a:pt x="114" y="184"/>
                  <a:pt x="126" y="175"/>
                </a:cubicBezTo>
                <a:cubicBezTo>
                  <a:pt x="138" y="165"/>
                  <a:pt x="148" y="150"/>
                  <a:pt x="157" y="136"/>
                </a:cubicBezTo>
                <a:cubicBezTo>
                  <a:pt x="164" y="121"/>
                  <a:pt x="163" y="104"/>
                  <a:pt x="174" y="83"/>
                </a:cubicBezTo>
                <a:cubicBezTo>
                  <a:pt x="185" y="61"/>
                  <a:pt x="205" y="19"/>
                  <a:pt x="221" y="10"/>
                </a:cubicBezTo>
                <a:cubicBezTo>
                  <a:pt x="237" y="0"/>
                  <a:pt x="243" y="8"/>
                  <a:pt x="272" y="21"/>
                </a:cubicBezTo>
                <a:cubicBezTo>
                  <a:pt x="302" y="35"/>
                  <a:pt x="367" y="71"/>
                  <a:pt x="395" y="86"/>
                </a:cubicBezTo>
                <a:cubicBezTo>
                  <a:pt x="423" y="102"/>
                  <a:pt x="424" y="110"/>
                  <a:pt x="445" y="119"/>
                </a:cubicBezTo>
                <a:cubicBezTo>
                  <a:pt x="466" y="129"/>
                  <a:pt x="494" y="140"/>
                  <a:pt x="520" y="146"/>
                </a:cubicBezTo>
                <a:cubicBezTo>
                  <a:pt x="546" y="152"/>
                  <a:pt x="577" y="150"/>
                  <a:pt x="598" y="156"/>
                </a:cubicBezTo>
                <a:cubicBezTo>
                  <a:pt x="619" y="159"/>
                  <a:pt x="624" y="169"/>
                  <a:pt x="646" y="173"/>
                </a:cubicBezTo>
                <a:cubicBezTo>
                  <a:pt x="668" y="175"/>
                  <a:pt x="704" y="173"/>
                  <a:pt x="732" y="175"/>
                </a:cubicBezTo>
                <a:cubicBezTo>
                  <a:pt x="761" y="179"/>
                  <a:pt x="790" y="190"/>
                  <a:pt x="817" y="192"/>
                </a:cubicBezTo>
                <a:cubicBezTo>
                  <a:pt x="842" y="196"/>
                  <a:pt x="877" y="194"/>
                  <a:pt x="889" y="196"/>
                </a:cubicBezTo>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349221" name="Text Box 45">
            <a:extLst>
              <a:ext uri="{FF2B5EF4-FFF2-40B4-BE49-F238E27FC236}">
                <a16:creationId xmlns:a16="http://schemas.microsoft.com/office/drawing/2014/main" id="{FFAE43EA-8EB4-4CD4-94B5-1A920CA04C80}"/>
              </a:ext>
            </a:extLst>
          </p:cNvPr>
          <p:cNvSpPr txBox="1">
            <a:spLocks noChangeArrowheads="1"/>
          </p:cNvSpPr>
          <p:nvPr/>
        </p:nvSpPr>
        <p:spPr bwMode="auto">
          <a:xfrm>
            <a:off x="2057400" y="762000"/>
            <a:ext cx="4932363" cy="771525"/>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10000"/>
              </a:lnSpc>
              <a:spcBef>
                <a:spcPct val="0"/>
              </a:spcBef>
              <a:buFontTx/>
              <a:buNone/>
            </a:pPr>
            <a:r>
              <a:rPr lang="en-US" altLang="it-IT" sz="2000"/>
              <a:t>Schema standard Corticosteroidi topici</a:t>
            </a:r>
          </a:p>
          <a:p>
            <a:pPr algn="ctr">
              <a:lnSpc>
                <a:spcPct val="110000"/>
              </a:lnSpc>
              <a:spcBef>
                <a:spcPct val="0"/>
              </a:spcBef>
              <a:buFontTx/>
              <a:buNone/>
            </a:pPr>
            <a:r>
              <a:rPr lang="en-US" altLang="it-IT" sz="2000" i="1"/>
              <a:t>Strategia Reattiva</a:t>
            </a:r>
            <a:endParaRPr lang="en-US" altLang="it-IT" sz="2000"/>
          </a:p>
        </p:txBody>
      </p:sp>
      <p:grpSp>
        <p:nvGrpSpPr>
          <p:cNvPr id="349222" name="Group 46">
            <a:extLst>
              <a:ext uri="{FF2B5EF4-FFF2-40B4-BE49-F238E27FC236}">
                <a16:creationId xmlns:a16="http://schemas.microsoft.com/office/drawing/2014/main" id="{A68A7146-E36E-402F-8BA6-3EFE413CF5CC}"/>
              </a:ext>
            </a:extLst>
          </p:cNvPr>
          <p:cNvGrpSpPr>
            <a:grpSpLocks/>
          </p:cNvGrpSpPr>
          <p:nvPr/>
        </p:nvGrpSpPr>
        <p:grpSpPr bwMode="auto">
          <a:xfrm>
            <a:off x="381000" y="6096000"/>
            <a:ext cx="6486525" cy="449263"/>
            <a:chOff x="336" y="2666"/>
            <a:chExt cx="4086" cy="283"/>
          </a:xfrm>
        </p:grpSpPr>
        <p:sp>
          <p:nvSpPr>
            <p:cNvPr id="349223" name="Rectangle 47">
              <a:extLst>
                <a:ext uri="{FF2B5EF4-FFF2-40B4-BE49-F238E27FC236}">
                  <a16:creationId xmlns:a16="http://schemas.microsoft.com/office/drawing/2014/main" id="{95BFAEC1-9E8E-4C34-BF24-9AACDDC0F403}"/>
                </a:ext>
              </a:extLst>
            </p:cNvPr>
            <p:cNvSpPr>
              <a:spLocks noChangeArrowheads="1"/>
            </p:cNvSpPr>
            <p:nvPr/>
          </p:nvSpPr>
          <p:spPr bwMode="auto">
            <a:xfrm>
              <a:off x="480" y="2712"/>
              <a:ext cx="856" cy="198"/>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lIns="92075" tIns="46038" rIns="92075" bIns="46038">
              <a:spAutoFit/>
            </a:bodyPr>
            <a:lstStyle>
              <a:lvl1pPr>
                <a:spcBef>
                  <a:spcPct val="20000"/>
                </a:spcBef>
                <a:buChar char="•"/>
                <a:tabLst>
                  <a:tab pos="990600" algn="l"/>
                  <a:tab pos="2190750" algn="l"/>
                  <a:tab pos="2462213" algn="l"/>
                </a:tabLst>
                <a:defRPr sz="3200">
                  <a:solidFill>
                    <a:schemeClr val="tx1"/>
                  </a:solidFill>
                  <a:latin typeface="Arial" panose="020B0604020202020204" pitchFamily="34" charset="0"/>
                </a:defRPr>
              </a:lvl1pPr>
              <a:lvl2pPr marL="742950" indent="-285750">
                <a:spcBef>
                  <a:spcPct val="20000"/>
                </a:spcBef>
                <a:buChar char="–"/>
                <a:tabLst>
                  <a:tab pos="990600" algn="l"/>
                  <a:tab pos="2190750" algn="l"/>
                  <a:tab pos="2462213" algn="l"/>
                </a:tabLst>
                <a:defRPr sz="2800">
                  <a:solidFill>
                    <a:schemeClr val="tx1"/>
                  </a:solidFill>
                  <a:latin typeface="Arial" panose="020B0604020202020204" pitchFamily="34" charset="0"/>
                </a:defRPr>
              </a:lvl2pPr>
              <a:lvl3pPr marL="1143000" indent="-228600">
                <a:spcBef>
                  <a:spcPct val="20000"/>
                </a:spcBef>
                <a:buChar char="•"/>
                <a:tabLst>
                  <a:tab pos="990600" algn="l"/>
                  <a:tab pos="2190750" algn="l"/>
                  <a:tab pos="2462213" algn="l"/>
                </a:tabLst>
                <a:defRPr sz="2400">
                  <a:solidFill>
                    <a:schemeClr val="tx1"/>
                  </a:solidFill>
                  <a:latin typeface="Arial" panose="020B0604020202020204" pitchFamily="34" charset="0"/>
                </a:defRPr>
              </a:lvl3pPr>
              <a:lvl4pPr marL="1600200" indent="-228600">
                <a:spcBef>
                  <a:spcPct val="20000"/>
                </a:spcBef>
                <a:buChar char="–"/>
                <a:tabLst>
                  <a:tab pos="990600" algn="l"/>
                  <a:tab pos="2190750" algn="l"/>
                  <a:tab pos="2462213" algn="l"/>
                </a:tabLst>
                <a:defRPr sz="2000">
                  <a:solidFill>
                    <a:schemeClr val="tx1"/>
                  </a:solidFill>
                  <a:latin typeface="Arial" panose="020B0604020202020204" pitchFamily="34" charset="0"/>
                </a:defRPr>
              </a:lvl4pPr>
              <a:lvl5pPr marL="2057400" indent="-228600">
                <a:spcBef>
                  <a:spcPct val="20000"/>
                </a:spcBef>
                <a:buChar char="»"/>
                <a:tabLst>
                  <a:tab pos="990600" algn="l"/>
                  <a:tab pos="2190750" algn="l"/>
                  <a:tab pos="2462213"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990600" algn="l"/>
                  <a:tab pos="2190750" algn="l"/>
                  <a:tab pos="2462213"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990600" algn="l"/>
                  <a:tab pos="2190750" algn="l"/>
                  <a:tab pos="2462213"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990600" algn="l"/>
                  <a:tab pos="2190750" algn="l"/>
                  <a:tab pos="2462213"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990600" algn="l"/>
                  <a:tab pos="2190750" algn="l"/>
                  <a:tab pos="2462213" algn="l"/>
                </a:tabLst>
                <a:defRPr sz="2000">
                  <a:solidFill>
                    <a:schemeClr val="tx1"/>
                  </a:solidFill>
                  <a:latin typeface="Arial" panose="020B0604020202020204" pitchFamily="34" charset="0"/>
                </a:defRPr>
              </a:lvl9pPr>
            </a:lstStyle>
            <a:p>
              <a:pPr>
                <a:spcBef>
                  <a:spcPct val="0"/>
                </a:spcBef>
                <a:buFontTx/>
                <a:buNone/>
              </a:pPr>
              <a:r>
                <a:rPr lang="en-GB" altLang="it-IT" sz="1400">
                  <a:solidFill>
                    <a:schemeClr val="accent2"/>
                  </a:solidFill>
                </a:rPr>
                <a:t>= cute secca; </a:t>
              </a:r>
            </a:p>
          </p:txBody>
        </p:sp>
        <p:sp>
          <p:nvSpPr>
            <p:cNvPr id="349224" name="AutoShape 48">
              <a:extLst>
                <a:ext uri="{FF2B5EF4-FFF2-40B4-BE49-F238E27FC236}">
                  <a16:creationId xmlns:a16="http://schemas.microsoft.com/office/drawing/2014/main" id="{ADCFB55B-AAE8-4BDA-8D9A-0A317F56352B}"/>
                </a:ext>
              </a:extLst>
            </p:cNvPr>
            <p:cNvSpPr>
              <a:spLocks noChangeAspect="1" noChangeArrowheads="1"/>
            </p:cNvSpPr>
            <p:nvPr/>
          </p:nvSpPr>
          <p:spPr bwMode="auto">
            <a:xfrm rot="5400000">
              <a:off x="336" y="2736"/>
              <a:ext cx="145" cy="145"/>
            </a:xfrm>
            <a:prstGeom prst="flowChartMerge">
              <a:avLst/>
            </a:prstGeom>
            <a:solidFill>
              <a:srgbClr val="00CC66"/>
            </a:solidFill>
            <a:ln w="12700">
              <a:solidFill>
                <a:schemeClr val="bg2"/>
              </a:solidFill>
              <a:miter lim="800000"/>
              <a:headEnd type="none" w="sm" len="sm"/>
              <a:tailEnd type="none" w="sm" len="sm"/>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349225" name="Rectangle 49">
              <a:extLst>
                <a:ext uri="{FF2B5EF4-FFF2-40B4-BE49-F238E27FC236}">
                  <a16:creationId xmlns:a16="http://schemas.microsoft.com/office/drawing/2014/main" id="{F208DE79-C544-4730-AB96-FDBBCAFE8E17}"/>
                </a:ext>
              </a:extLst>
            </p:cNvPr>
            <p:cNvSpPr>
              <a:spLocks noChangeArrowheads="1"/>
            </p:cNvSpPr>
            <p:nvPr/>
          </p:nvSpPr>
          <p:spPr bwMode="auto">
            <a:xfrm>
              <a:off x="3051" y="2712"/>
              <a:ext cx="1371" cy="198"/>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lIns="92075" tIns="46038" rIns="92075" bIns="46038">
              <a:spAutoFit/>
            </a:bodyPr>
            <a:lstStyle>
              <a:lvl1pPr>
                <a:spcBef>
                  <a:spcPct val="20000"/>
                </a:spcBef>
                <a:buChar char="•"/>
                <a:tabLst>
                  <a:tab pos="990600" algn="l"/>
                  <a:tab pos="2190750" algn="l"/>
                  <a:tab pos="2462213" algn="l"/>
                </a:tabLst>
                <a:defRPr sz="3200">
                  <a:solidFill>
                    <a:schemeClr val="tx1"/>
                  </a:solidFill>
                  <a:latin typeface="Arial" panose="020B0604020202020204" pitchFamily="34" charset="0"/>
                </a:defRPr>
              </a:lvl1pPr>
              <a:lvl2pPr marL="742950" indent="-285750">
                <a:spcBef>
                  <a:spcPct val="20000"/>
                </a:spcBef>
                <a:buChar char="–"/>
                <a:tabLst>
                  <a:tab pos="990600" algn="l"/>
                  <a:tab pos="2190750" algn="l"/>
                  <a:tab pos="2462213" algn="l"/>
                </a:tabLst>
                <a:defRPr sz="2800">
                  <a:solidFill>
                    <a:schemeClr val="tx1"/>
                  </a:solidFill>
                  <a:latin typeface="Arial" panose="020B0604020202020204" pitchFamily="34" charset="0"/>
                </a:defRPr>
              </a:lvl2pPr>
              <a:lvl3pPr marL="1143000" indent="-228600">
                <a:spcBef>
                  <a:spcPct val="20000"/>
                </a:spcBef>
                <a:buChar char="•"/>
                <a:tabLst>
                  <a:tab pos="990600" algn="l"/>
                  <a:tab pos="2190750" algn="l"/>
                  <a:tab pos="2462213" algn="l"/>
                </a:tabLst>
                <a:defRPr sz="2400">
                  <a:solidFill>
                    <a:schemeClr val="tx1"/>
                  </a:solidFill>
                  <a:latin typeface="Arial" panose="020B0604020202020204" pitchFamily="34" charset="0"/>
                </a:defRPr>
              </a:lvl3pPr>
              <a:lvl4pPr marL="1600200" indent="-228600">
                <a:spcBef>
                  <a:spcPct val="20000"/>
                </a:spcBef>
                <a:buChar char="–"/>
                <a:tabLst>
                  <a:tab pos="990600" algn="l"/>
                  <a:tab pos="2190750" algn="l"/>
                  <a:tab pos="2462213" algn="l"/>
                </a:tabLst>
                <a:defRPr sz="2000">
                  <a:solidFill>
                    <a:schemeClr val="tx1"/>
                  </a:solidFill>
                  <a:latin typeface="Arial" panose="020B0604020202020204" pitchFamily="34" charset="0"/>
                </a:defRPr>
              </a:lvl4pPr>
              <a:lvl5pPr marL="2057400" indent="-228600">
                <a:spcBef>
                  <a:spcPct val="20000"/>
                </a:spcBef>
                <a:buChar char="»"/>
                <a:tabLst>
                  <a:tab pos="990600" algn="l"/>
                  <a:tab pos="2190750" algn="l"/>
                  <a:tab pos="2462213"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990600" algn="l"/>
                  <a:tab pos="2190750" algn="l"/>
                  <a:tab pos="2462213"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990600" algn="l"/>
                  <a:tab pos="2190750" algn="l"/>
                  <a:tab pos="2462213"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990600" algn="l"/>
                  <a:tab pos="2190750" algn="l"/>
                  <a:tab pos="2462213"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990600" algn="l"/>
                  <a:tab pos="2190750" algn="l"/>
                  <a:tab pos="2462213" algn="l"/>
                </a:tabLst>
                <a:defRPr sz="2000">
                  <a:solidFill>
                    <a:schemeClr val="tx1"/>
                  </a:solidFill>
                  <a:latin typeface="Arial" panose="020B0604020202020204" pitchFamily="34" charset="0"/>
                </a:defRPr>
              </a:lvl9pPr>
            </a:lstStyle>
            <a:p>
              <a:pPr>
                <a:spcBef>
                  <a:spcPct val="0"/>
                </a:spcBef>
                <a:buFontTx/>
                <a:buNone/>
              </a:pPr>
              <a:r>
                <a:rPr lang="en-GB" altLang="it-IT" sz="1400">
                  <a:solidFill>
                    <a:schemeClr val="accent2"/>
                  </a:solidFill>
                </a:rPr>
                <a:t>= Corticosteroidi Topici</a:t>
              </a:r>
            </a:p>
          </p:txBody>
        </p:sp>
        <p:sp>
          <p:nvSpPr>
            <p:cNvPr id="349226" name="Rectangle 50">
              <a:extLst>
                <a:ext uri="{FF2B5EF4-FFF2-40B4-BE49-F238E27FC236}">
                  <a16:creationId xmlns:a16="http://schemas.microsoft.com/office/drawing/2014/main" id="{6C3CCD83-FBFF-4751-8912-019C026DCEB0}"/>
                </a:ext>
              </a:extLst>
            </p:cNvPr>
            <p:cNvSpPr>
              <a:spLocks noChangeArrowheads="1"/>
            </p:cNvSpPr>
            <p:nvPr/>
          </p:nvSpPr>
          <p:spPr bwMode="auto">
            <a:xfrm>
              <a:off x="2735" y="2712"/>
              <a:ext cx="289" cy="192"/>
            </a:xfrm>
            <a:prstGeom prst="rect">
              <a:avLst/>
            </a:prstGeom>
            <a:solidFill>
              <a:srgbClr val="0099FF"/>
            </a:solidFill>
            <a:ln w="9525">
              <a:solidFill>
                <a:schemeClr val="bg2"/>
              </a:solidFill>
              <a:miter lim="800000"/>
              <a:headEnd/>
              <a:tailEnd/>
            </a:ln>
          </p:spPr>
          <p:txBody>
            <a:bodyPr wrap="none" lIns="92075" tIns="46038" rIns="92075" bIns="4603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it-IT" sz="1800"/>
                <a:t>CT</a:t>
              </a:r>
            </a:p>
          </p:txBody>
        </p:sp>
        <p:sp>
          <p:nvSpPr>
            <p:cNvPr id="349227" name="Rectangle 51">
              <a:extLst>
                <a:ext uri="{FF2B5EF4-FFF2-40B4-BE49-F238E27FC236}">
                  <a16:creationId xmlns:a16="http://schemas.microsoft.com/office/drawing/2014/main" id="{5C94C2F3-C75B-4115-A05E-2816FA8BFEAE}"/>
                </a:ext>
              </a:extLst>
            </p:cNvPr>
            <p:cNvSpPr>
              <a:spLocks noChangeArrowheads="1"/>
            </p:cNvSpPr>
            <p:nvPr/>
          </p:nvSpPr>
          <p:spPr bwMode="auto">
            <a:xfrm>
              <a:off x="1776" y="2712"/>
              <a:ext cx="800" cy="198"/>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lIns="92075" tIns="46038" rIns="92075" bIns="46038">
              <a:spAutoFit/>
            </a:bodyPr>
            <a:lstStyle>
              <a:lvl1pPr>
                <a:spcBef>
                  <a:spcPct val="20000"/>
                </a:spcBef>
                <a:buChar char="•"/>
                <a:tabLst>
                  <a:tab pos="990600" algn="l"/>
                  <a:tab pos="2190750" algn="l"/>
                  <a:tab pos="2462213" algn="l"/>
                </a:tabLst>
                <a:defRPr sz="3200">
                  <a:solidFill>
                    <a:schemeClr val="tx1"/>
                  </a:solidFill>
                  <a:latin typeface="Arial" panose="020B0604020202020204" pitchFamily="34" charset="0"/>
                </a:defRPr>
              </a:lvl1pPr>
              <a:lvl2pPr marL="742950" indent="-285750">
                <a:spcBef>
                  <a:spcPct val="20000"/>
                </a:spcBef>
                <a:buChar char="–"/>
                <a:tabLst>
                  <a:tab pos="990600" algn="l"/>
                  <a:tab pos="2190750" algn="l"/>
                  <a:tab pos="2462213" algn="l"/>
                </a:tabLst>
                <a:defRPr sz="2800">
                  <a:solidFill>
                    <a:schemeClr val="tx1"/>
                  </a:solidFill>
                  <a:latin typeface="Arial" panose="020B0604020202020204" pitchFamily="34" charset="0"/>
                </a:defRPr>
              </a:lvl2pPr>
              <a:lvl3pPr marL="1143000" indent="-228600">
                <a:spcBef>
                  <a:spcPct val="20000"/>
                </a:spcBef>
                <a:buChar char="•"/>
                <a:tabLst>
                  <a:tab pos="990600" algn="l"/>
                  <a:tab pos="2190750" algn="l"/>
                  <a:tab pos="2462213" algn="l"/>
                </a:tabLst>
                <a:defRPr sz="2400">
                  <a:solidFill>
                    <a:schemeClr val="tx1"/>
                  </a:solidFill>
                  <a:latin typeface="Arial" panose="020B0604020202020204" pitchFamily="34" charset="0"/>
                </a:defRPr>
              </a:lvl3pPr>
              <a:lvl4pPr marL="1600200" indent="-228600">
                <a:spcBef>
                  <a:spcPct val="20000"/>
                </a:spcBef>
                <a:buChar char="–"/>
                <a:tabLst>
                  <a:tab pos="990600" algn="l"/>
                  <a:tab pos="2190750" algn="l"/>
                  <a:tab pos="2462213" algn="l"/>
                </a:tabLst>
                <a:defRPr sz="2000">
                  <a:solidFill>
                    <a:schemeClr val="tx1"/>
                  </a:solidFill>
                  <a:latin typeface="Arial" panose="020B0604020202020204" pitchFamily="34" charset="0"/>
                </a:defRPr>
              </a:lvl4pPr>
              <a:lvl5pPr marL="2057400" indent="-228600">
                <a:spcBef>
                  <a:spcPct val="20000"/>
                </a:spcBef>
                <a:buChar char="»"/>
                <a:tabLst>
                  <a:tab pos="990600" algn="l"/>
                  <a:tab pos="2190750" algn="l"/>
                  <a:tab pos="2462213"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990600" algn="l"/>
                  <a:tab pos="2190750" algn="l"/>
                  <a:tab pos="2462213"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990600" algn="l"/>
                  <a:tab pos="2190750" algn="l"/>
                  <a:tab pos="2462213"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990600" algn="l"/>
                  <a:tab pos="2190750" algn="l"/>
                  <a:tab pos="2462213"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990600" algn="l"/>
                  <a:tab pos="2190750" algn="l"/>
                  <a:tab pos="2462213" algn="l"/>
                </a:tabLst>
                <a:defRPr sz="2000">
                  <a:solidFill>
                    <a:schemeClr val="tx1"/>
                  </a:solidFill>
                  <a:latin typeface="Arial" panose="020B0604020202020204" pitchFamily="34" charset="0"/>
                </a:defRPr>
              </a:lvl9pPr>
            </a:lstStyle>
            <a:p>
              <a:pPr>
                <a:spcBef>
                  <a:spcPct val="0"/>
                </a:spcBef>
                <a:buFontTx/>
                <a:buNone/>
              </a:pPr>
              <a:r>
                <a:rPr lang="en-GB" altLang="it-IT" sz="1400">
                  <a:solidFill>
                    <a:schemeClr val="accent2"/>
                  </a:solidFill>
                </a:rPr>
                <a:t>= fase acuta;</a:t>
              </a:r>
            </a:p>
          </p:txBody>
        </p:sp>
        <p:sp>
          <p:nvSpPr>
            <p:cNvPr id="349228" name="AutoShape 52">
              <a:extLst>
                <a:ext uri="{FF2B5EF4-FFF2-40B4-BE49-F238E27FC236}">
                  <a16:creationId xmlns:a16="http://schemas.microsoft.com/office/drawing/2014/main" id="{CA7F1BBC-6D43-4751-997F-085BA25708F8}"/>
                </a:ext>
              </a:extLst>
            </p:cNvPr>
            <p:cNvSpPr>
              <a:spLocks noChangeArrowheads="1"/>
            </p:cNvSpPr>
            <p:nvPr/>
          </p:nvSpPr>
          <p:spPr bwMode="auto">
            <a:xfrm rot="5400000">
              <a:off x="1378" y="2680"/>
              <a:ext cx="283" cy="255"/>
            </a:xfrm>
            <a:prstGeom prst="flowChartMerge">
              <a:avLst/>
            </a:prstGeom>
            <a:gradFill rotWithShape="0">
              <a:gsLst>
                <a:gs pos="0">
                  <a:srgbClr val="FF8787"/>
                </a:gs>
                <a:gs pos="100000">
                  <a:srgbClr val="FB1B1B"/>
                </a:gs>
              </a:gsLst>
              <a:lin ang="0" scaled="1"/>
            </a:gradFill>
            <a:ln w="12700">
              <a:solidFill>
                <a:schemeClr val="bg2"/>
              </a:solidFill>
              <a:miter lim="800000"/>
              <a:headEnd type="none" w="sm" len="sm"/>
              <a:tailEnd type="none" w="sm" len="sm"/>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grpSp>
    </p:spTree>
    <p:extLst>
      <p:ext uri="{BB962C8B-B14F-4D97-AF65-F5344CB8AC3E}">
        <p14:creationId xmlns:p14="http://schemas.microsoft.com/office/powerpoint/2010/main" val="4117838797"/>
      </p:ext>
    </p:extLst>
  </p:cSld>
  <p:clrMapOvr>
    <a:masterClrMapping/>
  </p:clrMapOvr>
  <p:transition spd="slow">
    <p:strips dir="ru"/>
  </p:transition>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a:extLst>
              <a:ext uri="{FF2B5EF4-FFF2-40B4-BE49-F238E27FC236}">
                <a16:creationId xmlns:a16="http://schemas.microsoft.com/office/drawing/2014/main" id="{CE7E0761-0028-4A5F-B69E-8611D465CF20}"/>
              </a:ext>
            </a:extLst>
          </p:cNvPr>
          <p:cNvSpPr>
            <a:spLocks noChangeArrowheads="1"/>
          </p:cNvSpPr>
          <p:nvPr/>
        </p:nvSpPr>
        <p:spPr bwMode="auto">
          <a:xfrm>
            <a:off x="4191000" y="2286000"/>
            <a:ext cx="4267200" cy="762000"/>
          </a:xfrm>
          <a:prstGeom prst="rect">
            <a:avLst/>
          </a:prstGeom>
          <a:solidFill>
            <a:srgbClr val="66FF33"/>
          </a:solidFill>
          <a:ln w="9525">
            <a:solidFill>
              <a:schemeClr val="bg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70000"/>
              </a:lnSpc>
              <a:spcBef>
                <a:spcPct val="0"/>
              </a:spcBef>
              <a:buFontTx/>
              <a:buNone/>
            </a:pPr>
            <a:r>
              <a:rPr lang="en-GB" altLang="it-IT" sz="2400" b="0">
                <a:solidFill>
                  <a:schemeClr val="bg2"/>
                </a:solidFill>
                <a:latin typeface="Times New Roman" panose="02020603050405020304" pitchFamily="18" charset="0"/>
              </a:rPr>
              <a:t>Nuova fototerapia</a:t>
            </a:r>
            <a:endParaRPr lang="en-GB" altLang="it-IT" sz="2400" b="0">
              <a:latin typeface="Times New Roman" panose="02020603050405020304" pitchFamily="18" charset="0"/>
            </a:endParaRPr>
          </a:p>
        </p:txBody>
      </p:sp>
      <p:sp>
        <p:nvSpPr>
          <p:cNvPr id="350211" name="Rectangle 3">
            <a:extLst>
              <a:ext uri="{FF2B5EF4-FFF2-40B4-BE49-F238E27FC236}">
                <a16:creationId xmlns:a16="http://schemas.microsoft.com/office/drawing/2014/main" id="{D4C68F77-3192-4E8E-843F-6D5BB4374950}"/>
              </a:ext>
            </a:extLst>
          </p:cNvPr>
          <p:cNvSpPr>
            <a:spLocks noChangeArrowheads="1"/>
          </p:cNvSpPr>
          <p:nvPr/>
        </p:nvSpPr>
        <p:spPr bwMode="auto">
          <a:xfrm>
            <a:off x="914400" y="228600"/>
            <a:ext cx="777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3600">
                <a:solidFill>
                  <a:srgbClr val="FF0000"/>
                </a:solidFill>
              </a:rPr>
              <a:t>DA: schemi terapeutici innovativi</a:t>
            </a:r>
          </a:p>
        </p:txBody>
      </p:sp>
      <p:sp>
        <p:nvSpPr>
          <p:cNvPr id="350212" name="Rectangle 4">
            <a:extLst>
              <a:ext uri="{FF2B5EF4-FFF2-40B4-BE49-F238E27FC236}">
                <a16:creationId xmlns:a16="http://schemas.microsoft.com/office/drawing/2014/main" id="{9B750D00-91BF-42F1-B4ED-877F4C40C37F}"/>
              </a:ext>
            </a:extLst>
          </p:cNvPr>
          <p:cNvSpPr>
            <a:spLocks noChangeArrowheads="1"/>
          </p:cNvSpPr>
          <p:nvPr/>
        </p:nvSpPr>
        <p:spPr bwMode="auto">
          <a:xfrm>
            <a:off x="457200" y="6172200"/>
            <a:ext cx="198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it-IT" altLang="it-IT" sz="2400">
                <a:solidFill>
                  <a:schemeClr val="accent2"/>
                </a:solidFill>
              </a:rPr>
              <a:t>remissione</a:t>
            </a:r>
          </a:p>
        </p:txBody>
      </p:sp>
      <p:sp>
        <p:nvSpPr>
          <p:cNvPr id="350213" name="Rectangle 5">
            <a:extLst>
              <a:ext uri="{FF2B5EF4-FFF2-40B4-BE49-F238E27FC236}">
                <a16:creationId xmlns:a16="http://schemas.microsoft.com/office/drawing/2014/main" id="{F9DA651F-8BBB-477C-B9ED-E00512327452}"/>
              </a:ext>
            </a:extLst>
          </p:cNvPr>
          <p:cNvSpPr>
            <a:spLocks noChangeArrowheads="1"/>
          </p:cNvSpPr>
          <p:nvPr/>
        </p:nvSpPr>
        <p:spPr bwMode="auto">
          <a:xfrm>
            <a:off x="2819400" y="6172200"/>
            <a:ext cx="1676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r>
              <a:rPr lang="it-IT" altLang="it-IT" sz="2400">
                <a:solidFill>
                  <a:schemeClr val="accent2"/>
                </a:solidFill>
              </a:rPr>
              <a:t>lieve</a:t>
            </a:r>
          </a:p>
        </p:txBody>
      </p:sp>
      <p:sp>
        <p:nvSpPr>
          <p:cNvPr id="350214" name="Rectangle 6">
            <a:extLst>
              <a:ext uri="{FF2B5EF4-FFF2-40B4-BE49-F238E27FC236}">
                <a16:creationId xmlns:a16="http://schemas.microsoft.com/office/drawing/2014/main" id="{3A5CA9A3-E08A-4BBD-928F-C81F6DE460DA}"/>
              </a:ext>
            </a:extLst>
          </p:cNvPr>
          <p:cNvSpPr>
            <a:spLocks noChangeArrowheads="1"/>
          </p:cNvSpPr>
          <p:nvPr/>
        </p:nvSpPr>
        <p:spPr bwMode="auto">
          <a:xfrm>
            <a:off x="4953000" y="6172200"/>
            <a:ext cx="1676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r>
              <a:rPr lang="it-IT" altLang="it-IT" sz="2400">
                <a:solidFill>
                  <a:schemeClr val="accent2"/>
                </a:solidFill>
              </a:rPr>
              <a:t>moderata</a:t>
            </a:r>
          </a:p>
        </p:txBody>
      </p:sp>
      <p:sp>
        <p:nvSpPr>
          <p:cNvPr id="350215" name="Rectangle 7">
            <a:extLst>
              <a:ext uri="{FF2B5EF4-FFF2-40B4-BE49-F238E27FC236}">
                <a16:creationId xmlns:a16="http://schemas.microsoft.com/office/drawing/2014/main" id="{E56B78E6-82F3-4840-B23D-C5EB36A5B0C4}"/>
              </a:ext>
            </a:extLst>
          </p:cNvPr>
          <p:cNvSpPr>
            <a:spLocks noChangeArrowheads="1"/>
          </p:cNvSpPr>
          <p:nvPr/>
        </p:nvSpPr>
        <p:spPr bwMode="auto">
          <a:xfrm>
            <a:off x="7086600" y="6172200"/>
            <a:ext cx="1676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r>
              <a:rPr lang="it-IT" altLang="it-IT" sz="2400">
                <a:solidFill>
                  <a:schemeClr val="accent2"/>
                </a:solidFill>
              </a:rPr>
              <a:t>grave</a:t>
            </a:r>
          </a:p>
        </p:txBody>
      </p:sp>
      <p:sp>
        <p:nvSpPr>
          <p:cNvPr id="350216" name="Rectangle 8">
            <a:extLst>
              <a:ext uri="{FF2B5EF4-FFF2-40B4-BE49-F238E27FC236}">
                <a16:creationId xmlns:a16="http://schemas.microsoft.com/office/drawing/2014/main" id="{74810CAA-A642-4509-8B8D-47EEA84ABB65}"/>
              </a:ext>
            </a:extLst>
          </p:cNvPr>
          <p:cNvSpPr>
            <a:spLocks noChangeArrowheads="1"/>
          </p:cNvSpPr>
          <p:nvPr/>
        </p:nvSpPr>
        <p:spPr bwMode="auto">
          <a:xfrm>
            <a:off x="2590800" y="4495800"/>
            <a:ext cx="6248400" cy="762000"/>
          </a:xfrm>
          <a:prstGeom prst="rect">
            <a:avLst/>
          </a:prstGeom>
          <a:solidFill>
            <a:srgbClr val="669900"/>
          </a:solidFill>
          <a:ln w="9525">
            <a:solidFill>
              <a:schemeClr val="bg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70000"/>
              </a:lnSpc>
              <a:spcBef>
                <a:spcPct val="0"/>
              </a:spcBef>
              <a:buFontTx/>
              <a:buNone/>
            </a:pPr>
            <a:r>
              <a:rPr lang="en-GB" altLang="it-IT" sz="2400" b="0">
                <a:latin typeface="Times New Roman" panose="02020603050405020304" pitchFamily="18" charset="0"/>
              </a:rPr>
              <a:t>Nuovi antistaminici</a:t>
            </a:r>
          </a:p>
        </p:txBody>
      </p:sp>
      <p:sp>
        <p:nvSpPr>
          <p:cNvPr id="518153" name="Rectangle 9">
            <a:extLst>
              <a:ext uri="{FF2B5EF4-FFF2-40B4-BE49-F238E27FC236}">
                <a16:creationId xmlns:a16="http://schemas.microsoft.com/office/drawing/2014/main" id="{0AF6DA2B-7D45-4008-9C41-552D10D53C64}"/>
              </a:ext>
            </a:extLst>
          </p:cNvPr>
          <p:cNvSpPr>
            <a:spLocks noChangeArrowheads="1"/>
          </p:cNvSpPr>
          <p:nvPr/>
        </p:nvSpPr>
        <p:spPr bwMode="auto">
          <a:xfrm>
            <a:off x="2590800" y="3200400"/>
            <a:ext cx="4191000" cy="1143000"/>
          </a:xfrm>
          <a:prstGeom prst="rect">
            <a:avLst/>
          </a:prstGeom>
          <a:solidFill>
            <a:srgbClr val="00FFFF"/>
          </a:solidFill>
          <a:ln w="9525">
            <a:solidFill>
              <a:schemeClr val="bg2"/>
            </a:solidFill>
            <a:miter lim="800000"/>
            <a:headEnd/>
            <a:tailEnd/>
          </a:ln>
          <a:effectLst/>
        </p:spPr>
        <p:txBody>
          <a:bodyPr wrap="none" anchor="ctr"/>
          <a:lstStyle/>
          <a:p>
            <a:pPr algn="ctr">
              <a:defRPr/>
            </a:pPr>
            <a:r>
              <a:rPr lang="en-GB" sz="3600" b="0">
                <a:effectLst>
                  <a:outerShdw blurRad="38100" dist="38100" dir="2700000" algn="tl">
                    <a:srgbClr val="FFFFFF"/>
                  </a:outerShdw>
                </a:effectLst>
                <a:latin typeface="Times New Roman" pitchFamily="18" charset="0"/>
              </a:rPr>
              <a:t>T I Ms</a:t>
            </a:r>
            <a:endParaRPr lang="en-GB" sz="2400" b="0">
              <a:latin typeface="Times New Roman" pitchFamily="18" charset="0"/>
            </a:endParaRPr>
          </a:p>
        </p:txBody>
      </p:sp>
      <p:sp>
        <p:nvSpPr>
          <p:cNvPr id="350218" name="Rectangle 10">
            <a:extLst>
              <a:ext uri="{FF2B5EF4-FFF2-40B4-BE49-F238E27FC236}">
                <a16:creationId xmlns:a16="http://schemas.microsoft.com/office/drawing/2014/main" id="{70621FC3-946A-43FA-AD9F-3D15034DB1E0}"/>
              </a:ext>
            </a:extLst>
          </p:cNvPr>
          <p:cNvSpPr>
            <a:spLocks noChangeArrowheads="1"/>
          </p:cNvSpPr>
          <p:nvPr/>
        </p:nvSpPr>
        <p:spPr bwMode="auto">
          <a:xfrm>
            <a:off x="6858000" y="1295400"/>
            <a:ext cx="2057400" cy="685800"/>
          </a:xfrm>
          <a:prstGeom prst="rect">
            <a:avLst/>
          </a:prstGeom>
          <a:solidFill>
            <a:srgbClr val="FF0000"/>
          </a:solidFill>
          <a:ln w="9525">
            <a:solidFill>
              <a:schemeClr val="bg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it-IT" sz="2400" b="0">
                <a:latin typeface="Times New Roman" panose="02020603050405020304" pitchFamily="18" charset="0"/>
              </a:rPr>
              <a:t>ciclosporina</a:t>
            </a:r>
          </a:p>
        </p:txBody>
      </p:sp>
      <p:sp>
        <p:nvSpPr>
          <p:cNvPr id="350219" name="AutoShape 11">
            <a:extLst>
              <a:ext uri="{FF2B5EF4-FFF2-40B4-BE49-F238E27FC236}">
                <a16:creationId xmlns:a16="http://schemas.microsoft.com/office/drawing/2014/main" id="{C07A5DBA-9560-4F95-B377-204F289501A5}"/>
              </a:ext>
            </a:extLst>
          </p:cNvPr>
          <p:cNvSpPr>
            <a:spLocks noChangeArrowheads="1"/>
          </p:cNvSpPr>
          <p:nvPr/>
        </p:nvSpPr>
        <p:spPr bwMode="auto">
          <a:xfrm>
            <a:off x="6781800" y="3200400"/>
            <a:ext cx="2057400" cy="1143000"/>
          </a:xfrm>
          <a:prstGeom prst="rtTriangle">
            <a:avLst/>
          </a:prstGeom>
          <a:solidFill>
            <a:srgbClr val="00FFFF"/>
          </a:solidFill>
          <a:ln w="9525">
            <a:solidFill>
              <a:schemeClr val="bg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350220" name="AutoShape 12">
            <a:extLst>
              <a:ext uri="{FF2B5EF4-FFF2-40B4-BE49-F238E27FC236}">
                <a16:creationId xmlns:a16="http://schemas.microsoft.com/office/drawing/2014/main" id="{7A578633-F9FC-4794-8ADE-8077AD283C9A}"/>
              </a:ext>
            </a:extLst>
          </p:cNvPr>
          <p:cNvSpPr>
            <a:spLocks noChangeArrowheads="1"/>
          </p:cNvSpPr>
          <p:nvPr/>
        </p:nvSpPr>
        <p:spPr bwMode="auto">
          <a:xfrm flipH="1" flipV="1">
            <a:off x="6934200" y="3124200"/>
            <a:ext cx="1981200" cy="1066800"/>
          </a:xfrm>
          <a:prstGeom prst="rtTriangle">
            <a:avLst/>
          </a:prstGeom>
          <a:gradFill rotWithShape="0">
            <a:gsLst>
              <a:gs pos="0">
                <a:srgbClr val="FF0000"/>
              </a:gs>
              <a:gs pos="100000">
                <a:srgbClr val="FF9900"/>
              </a:gs>
            </a:gsLst>
            <a:lin ang="5400000" scaled="1"/>
          </a:gradFill>
          <a:ln w="9525">
            <a:solidFill>
              <a:schemeClr val="bg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350221" name="AutoShape 13">
            <a:extLst>
              <a:ext uri="{FF2B5EF4-FFF2-40B4-BE49-F238E27FC236}">
                <a16:creationId xmlns:a16="http://schemas.microsoft.com/office/drawing/2014/main" id="{EBA61145-B6C2-4E29-A466-F5BC3B2F05A6}"/>
              </a:ext>
            </a:extLst>
          </p:cNvPr>
          <p:cNvSpPr>
            <a:spLocks noChangeArrowheads="1"/>
          </p:cNvSpPr>
          <p:nvPr/>
        </p:nvSpPr>
        <p:spPr bwMode="auto">
          <a:xfrm flipH="1">
            <a:off x="6934200" y="2057400"/>
            <a:ext cx="1981200" cy="1066800"/>
          </a:xfrm>
          <a:prstGeom prst="rtTriangle">
            <a:avLst/>
          </a:prstGeom>
          <a:gradFill rotWithShape="0">
            <a:gsLst>
              <a:gs pos="0">
                <a:srgbClr val="FF9900"/>
              </a:gs>
              <a:gs pos="100000">
                <a:srgbClr val="FF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350222" name="Text Box 14">
            <a:extLst>
              <a:ext uri="{FF2B5EF4-FFF2-40B4-BE49-F238E27FC236}">
                <a16:creationId xmlns:a16="http://schemas.microsoft.com/office/drawing/2014/main" id="{A657FB61-A166-4E55-9F9A-44CE8E1E8DCB}"/>
              </a:ext>
            </a:extLst>
          </p:cNvPr>
          <p:cNvSpPr txBox="1">
            <a:spLocks noChangeArrowheads="1"/>
          </p:cNvSpPr>
          <p:nvPr/>
        </p:nvSpPr>
        <p:spPr bwMode="auto">
          <a:xfrm>
            <a:off x="7146925" y="2667000"/>
            <a:ext cx="19970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it-IT" sz="2400" b="0">
                <a:latin typeface="Times New Roman" panose="02020603050405020304" pitchFamily="18" charset="0"/>
              </a:rPr>
              <a:t>steroidi </a:t>
            </a:r>
          </a:p>
          <a:p>
            <a:pPr algn="ctr">
              <a:spcBef>
                <a:spcPct val="0"/>
              </a:spcBef>
              <a:buFontTx/>
              <a:buNone/>
            </a:pPr>
            <a:r>
              <a:rPr lang="en-GB" altLang="it-IT" sz="2400" b="0" i="1">
                <a:latin typeface="Times New Roman" panose="02020603050405020304" pitchFamily="18" charset="0"/>
              </a:rPr>
              <a:t>medi </a:t>
            </a:r>
            <a:r>
              <a:rPr lang="en-GB" altLang="it-IT" sz="2400" b="0">
                <a:latin typeface="Times New Roman" panose="02020603050405020304" pitchFamily="18" charset="0"/>
              </a:rPr>
              <a:t>o</a:t>
            </a:r>
            <a:r>
              <a:rPr lang="en-GB" altLang="it-IT" sz="2400" b="0" i="1">
                <a:latin typeface="Times New Roman" panose="02020603050405020304" pitchFamily="18" charset="0"/>
              </a:rPr>
              <a:t> forti</a:t>
            </a:r>
          </a:p>
        </p:txBody>
      </p:sp>
      <p:sp>
        <p:nvSpPr>
          <p:cNvPr id="350223" name="AutoShape 15">
            <a:extLst>
              <a:ext uri="{FF2B5EF4-FFF2-40B4-BE49-F238E27FC236}">
                <a16:creationId xmlns:a16="http://schemas.microsoft.com/office/drawing/2014/main" id="{E1AAFDB4-2E3D-4ABB-9989-87ECB0EE6B75}"/>
              </a:ext>
            </a:extLst>
          </p:cNvPr>
          <p:cNvSpPr>
            <a:spLocks noChangeArrowheads="1"/>
          </p:cNvSpPr>
          <p:nvPr/>
        </p:nvSpPr>
        <p:spPr bwMode="auto">
          <a:xfrm>
            <a:off x="609600" y="4876800"/>
            <a:ext cx="8229600" cy="1295400"/>
          </a:xfrm>
          <a:prstGeom prst="rtTriangle">
            <a:avLst/>
          </a:prstGeom>
          <a:solidFill>
            <a:srgbClr val="FFFF00"/>
          </a:solidFill>
          <a:ln w="9525">
            <a:solidFill>
              <a:schemeClr val="bg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it-IT" sz="2400" b="0">
                <a:solidFill>
                  <a:schemeClr val="bg2"/>
                </a:solidFill>
                <a:latin typeface="Times New Roman" panose="02020603050405020304" pitchFamily="18" charset="0"/>
              </a:rPr>
              <a:t>Nuovi emollienti</a:t>
            </a:r>
            <a:endParaRPr lang="en-GB" altLang="it-IT" sz="2400" b="0">
              <a:latin typeface="Times New Roman" panose="02020603050405020304" pitchFamily="18" charset="0"/>
            </a:endParaRPr>
          </a:p>
        </p:txBody>
      </p:sp>
    </p:spTree>
    <p:extLst>
      <p:ext uri="{BB962C8B-B14F-4D97-AF65-F5344CB8AC3E}">
        <p14:creationId xmlns:p14="http://schemas.microsoft.com/office/powerpoint/2010/main" val="2708348426"/>
      </p:ext>
    </p:extLst>
  </p:cSld>
  <p:clrMapOvr>
    <a:masterClrMapping/>
  </p:clrMapOvr>
  <p:transition spd="slow">
    <p:strips dir="ru"/>
  </p:transition>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4" name="Picture 2">
            <a:extLst>
              <a:ext uri="{FF2B5EF4-FFF2-40B4-BE49-F238E27FC236}">
                <a16:creationId xmlns:a16="http://schemas.microsoft.com/office/drawing/2014/main" id="{628761D1-7AD4-4127-BA15-5054226EFD0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8313" y="115888"/>
            <a:ext cx="8137525" cy="6540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0580337"/>
      </p:ext>
    </p:extLst>
  </p:cSld>
  <p:clrMapOvr>
    <a:masterClrMapping/>
  </p:clrMapOvr>
  <p:transition spd="slow">
    <p:strips dir="ru"/>
  </p:transition>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8" name="Picture 2">
            <a:extLst>
              <a:ext uri="{FF2B5EF4-FFF2-40B4-BE49-F238E27FC236}">
                <a16:creationId xmlns:a16="http://schemas.microsoft.com/office/drawing/2014/main" id="{28CBF8C3-F280-49C4-B76B-7B65D9EFBAF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7950" y="66675"/>
            <a:ext cx="4392613" cy="4146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52259" name="Picture 3">
            <a:extLst>
              <a:ext uri="{FF2B5EF4-FFF2-40B4-BE49-F238E27FC236}">
                <a16:creationId xmlns:a16="http://schemas.microsoft.com/office/drawing/2014/main" id="{F770DBD2-3D5E-4638-8C77-06B65BA7AE2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43438" y="2446338"/>
            <a:ext cx="4422775" cy="43021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3050184"/>
      </p:ext>
    </p:extLst>
  </p:cSld>
  <p:clrMapOvr>
    <a:masterClrMapping/>
  </p:clrMapOvr>
  <p:transition spd="slow">
    <p:strips dir="ru"/>
  </p:transition>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Text Box 3">
            <a:extLst>
              <a:ext uri="{FF2B5EF4-FFF2-40B4-BE49-F238E27FC236}">
                <a16:creationId xmlns:a16="http://schemas.microsoft.com/office/drawing/2014/main" id="{EEB4D1E3-EE67-4460-8680-A52795804BB1}"/>
              </a:ext>
            </a:extLst>
          </p:cNvPr>
          <p:cNvSpPr txBox="1">
            <a:spLocks noChangeArrowheads="1"/>
          </p:cNvSpPr>
          <p:nvPr/>
        </p:nvSpPr>
        <p:spPr bwMode="auto">
          <a:xfrm>
            <a:off x="0" y="357188"/>
            <a:ext cx="8893175" cy="486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400">
              <a:latin typeface="Arial Narrow" panose="020B0606020202030204" pitchFamily="34" charset="0"/>
            </a:endParaRPr>
          </a:p>
          <a:p>
            <a:pPr eaLnBrk="1" hangingPunct="1">
              <a:spcBef>
                <a:spcPct val="0"/>
              </a:spcBef>
              <a:buFontTx/>
              <a:buNone/>
            </a:pPr>
            <a:endParaRPr lang="it-IT" altLang="it-IT" sz="2200">
              <a:latin typeface="Arial Narrow" panose="020B0606020202030204" pitchFamily="34" charset="0"/>
            </a:endParaRPr>
          </a:p>
          <a:p>
            <a:pPr eaLnBrk="1" hangingPunct="1">
              <a:spcBef>
                <a:spcPct val="0"/>
              </a:spcBef>
              <a:buFontTx/>
              <a:buNone/>
            </a:pPr>
            <a:r>
              <a:rPr lang="it-IT" altLang="it-IT" sz="2200">
                <a:solidFill>
                  <a:srgbClr val="0033CC"/>
                </a:solidFill>
              </a:rPr>
              <a:t>Uso intermittente di cortisonici topici o inibitori topici della calcineurina</a:t>
            </a:r>
          </a:p>
          <a:p>
            <a:pPr eaLnBrk="1" hangingPunct="1">
              <a:spcBef>
                <a:spcPct val="0"/>
              </a:spcBef>
              <a:buFontTx/>
              <a:buNone/>
            </a:pPr>
            <a:endParaRPr lang="it-IT" altLang="it-IT" sz="2200">
              <a:solidFill>
                <a:srgbClr val="FFFF00"/>
              </a:solidFill>
            </a:endParaRPr>
          </a:p>
          <a:p>
            <a:pPr eaLnBrk="1" hangingPunct="1">
              <a:spcBef>
                <a:spcPct val="0"/>
              </a:spcBef>
            </a:pPr>
            <a:r>
              <a:rPr lang="it-IT" altLang="it-IT" sz="2200"/>
              <a:t> I cortisonici topici o gli inibitori topici della calcineurina </a:t>
            </a:r>
          </a:p>
          <a:p>
            <a:pPr eaLnBrk="1" hangingPunct="1">
              <a:spcBef>
                <a:spcPct val="0"/>
              </a:spcBef>
              <a:buFontTx/>
              <a:buNone/>
            </a:pPr>
            <a:r>
              <a:rPr lang="it-IT" altLang="it-IT" sz="2200"/>
              <a:t>  possono essere usati in maniera intermittente o </a:t>
            </a:r>
          </a:p>
          <a:p>
            <a:pPr eaLnBrk="1" hangingPunct="1">
              <a:spcBef>
                <a:spcPct val="0"/>
              </a:spcBef>
              <a:buFontTx/>
              <a:buNone/>
            </a:pPr>
            <a:r>
              <a:rPr lang="it-IT" altLang="it-IT" sz="2200"/>
              <a:t>  pulsata per controllare la dermatite atopica in tempi lunghi.</a:t>
            </a:r>
          </a:p>
          <a:p>
            <a:pPr eaLnBrk="1" hangingPunct="1">
              <a:spcBef>
                <a:spcPct val="0"/>
              </a:spcBef>
            </a:pPr>
            <a:r>
              <a:rPr lang="it-IT" altLang="it-IT" sz="2200"/>
              <a:t> La terapia intermittente può essere usata solo    </a:t>
            </a:r>
          </a:p>
          <a:p>
            <a:pPr eaLnBrk="1" hangingPunct="1">
              <a:spcBef>
                <a:spcPct val="0"/>
              </a:spcBef>
              <a:buFontTx/>
              <a:buNone/>
            </a:pPr>
            <a:r>
              <a:rPr lang="it-IT" altLang="it-IT" sz="2200"/>
              <a:t>  quando l’eczema è stato stabilizzato</a:t>
            </a:r>
          </a:p>
          <a:p>
            <a:pPr eaLnBrk="1" hangingPunct="1">
              <a:spcBef>
                <a:spcPct val="0"/>
              </a:spcBef>
            </a:pPr>
            <a:r>
              <a:rPr lang="it-IT" altLang="it-IT" sz="2200"/>
              <a:t> Uno schema classico prevede la somministrazione </a:t>
            </a:r>
          </a:p>
          <a:p>
            <a:pPr eaLnBrk="1" hangingPunct="1">
              <a:spcBef>
                <a:spcPct val="0"/>
              </a:spcBef>
              <a:buFontTx/>
              <a:buNone/>
            </a:pPr>
            <a:r>
              <a:rPr lang="it-IT" altLang="it-IT" sz="2200"/>
              <a:t>  dei farmaci topici citati durante il week-end , purché </a:t>
            </a:r>
          </a:p>
          <a:p>
            <a:pPr eaLnBrk="1" hangingPunct="1">
              <a:spcBef>
                <a:spcPct val="0"/>
              </a:spcBef>
              <a:buFontTx/>
              <a:buNone/>
            </a:pPr>
            <a:r>
              <a:rPr lang="it-IT" altLang="it-IT" sz="2200"/>
              <a:t>  gli emollienti vengano usati di routine durante il resto </a:t>
            </a:r>
          </a:p>
          <a:p>
            <a:pPr eaLnBrk="1" hangingPunct="1">
              <a:spcBef>
                <a:spcPct val="0"/>
              </a:spcBef>
              <a:buFontTx/>
              <a:buNone/>
            </a:pPr>
            <a:r>
              <a:rPr lang="it-IT" altLang="it-IT" sz="2200"/>
              <a:t>  della settimana</a:t>
            </a:r>
          </a:p>
        </p:txBody>
      </p:sp>
      <p:sp>
        <p:nvSpPr>
          <p:cNvPr id="353283" name="CasellaDiTesto 3">
            <a:extLst>
              <a:ext uri="{FF2B5EF4-FFF2-40B4-BE49-F238E27FC236}">
                <a16:creationId xmlns:a16="http://schemas.microsoft.com/office/drawing/2014/main" id="{BEDC29A9-6C8F-4948-9D92-004831600A97}"/>
              </a:ext>
            </a:extLst>
          </p:cNvPr>
          <p:cNvSpPr txBox="1">
            <a:spLocks noChangeArrowheads="1"/>
          </p:cNvSpPr>
          <p:nvPr/>
        </p:nvSpPr>
        <p:spPr bwMode="auto">
          <a:xfrm>
            <a:off x="1266825" y="71438"/>
            <a:ext cx="55975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3600">
                <a:solidFill>
                  <a:srgbClr val="FF0000"/>
                </a:solidFill>
              </a:rPr>
              <a:t>Terapia proattiva della DA</a:t>
            </a:r>
          </a:p>
        </p:txBody>
      </p:sp>
    </p:spTree>
    <p:extLst>
      <p:ext uri="{BB962C8B-B14F-4D97-AF65-F5344CB8AC3E}">
        <p14:creationId xmlns:p14="http://schemas.microsoft.com/office/powerpoint/2010/main" val="2284230261"/>
      </p:ext>
    </p:extLst>
  </p:cSld>
  <p:clrMapOvr>
    <a:masterClrMapping/>
  </p:clrMapOvr>
  <p:transition spd="slow">
    <p:strips dir="ru"/>
  </p:transition>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2">
            <a:extLst>
              <a:ext uri="{FF2B5EF4-FFF2-40B4-BE49-F238E27FC236}">
                <a16:creationId xmlns:a16="http://schemas.microsoft.com/office/drawing/2014/main" id="{1C460C1F-F74B-4B09-A80C-D0DE8EEFFFD1}"/>
              </a:ext>
            </a:extLst>
          </p:cNvPr>
          <p:cNvSpPr>
            <a:spLocks noChangeArrowheads="1"/>
          </p:cNvSpPr>
          <p:nvPr/>
        </p:nvSpPr>
        <p:spPr bwMode="auto">
          <a:xfrm>
            <a:off x="7239000" y="1066800"/>
            <a:ext cx="1524000" cy="8382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latin typeface="Calibri" panose="020F0502020204030204" pitchFamily="34" charset="0"/>
            </a:endParaRPr>
          </a:p>
        </p:txBody>
      </p:sp>
      <p:sp>
        <p:nvSpPr>
          <p:cNvPr id="355331" name="Rectangle 3">
            <a:extLst>
              <a:ext uri="{FF2B5EF4-FFF2-40B4-BE49-F238E27FC236}">
                <a16:creationId xmlns:a16="http://schemas.microsoft.com/office/drawing/2014/main" id="{611B8060-9B7B-46C9-89F2-273650A25FF1}"/>
              </a:ext>
            </a:extLst>
          </p:cNvPr>
          <p:cNvSpPr>
            <a:spLocks noGrp="1" noChangeArrowheads="1"/>
          </p:cNvSpPr>
          <p:nvPr>
            <p:ph type="ctrTitle"/>
          </p:nvPr>
        </p:nvSpPr>
        <p:spPr>
          <a:xfrm>
            <a:off x="762000" y="152400"/>
            <a:ext cx="7848600" cy="762000"/>
          </a:xfrm>
        </p:spPr>
        <p:txBody>
          <a:bodyPr/>
          <a:lstStyle/>
          <a:p>
            <a:pPr eaLnBrk="1" hangingPunct="1"/>
            <a:r>
              <a:rPr lang="it-IT" altLang="it-IT" sz="2800">
                <a:solidFill>
                  <a:srgbClr val="FF0000"/>
                </a:solidFill>
              </a:rPr>
              <a:t>DA: schemi terapeutici innovativi</a:t>
            </a:r>
            <a:br>
              <a:rPr lang="it-IT" altLang="it-IT" sz="2800">
                <a:solidFill>
                  <a:srgbClr val="FF0000"/>
                </a:solidFill>
              </a:rPr>
            </a:br>
            <a:r>
              <a:rPr lang="it-IT" altLang="it-IT" sz="2800">
                <a:solidFill>
                  <a:srgbClr val="FF0000"/>
                </a:solidFill>
              </a:rPr>
              <a:t>WEEK END THERAPY</a:t>
            </a:r>
          </a:p>
        </p:txBody>
      </p:sp>
      <p:sp>
        <p:nvSpPr>
          <p:cNvPr id="355332" name="Rectangle 4">
            <a:extLst>
              <a:ext uri="{FF2B5EF4-FFF2-40B4-BE49-F238E27FC236}">
                <a16:creationId xmlns:a16="http://schemas.microsoft.com/office/drawing/2014/main" id="{DD020CD6-4D97-4491-9C9B-3401D85737D6}"/>
              </a:ext>
            </a:extLst>
          </p:cNvPr>
          <p:cNvSpPr>
            <a:spLocks noGrp="1" noChangeArrowheads="1"/>
          </p:cNvSpPr>
          <p:nvPr>
            <p:ph type="subTitle" idx="1"/>
          </p:nvPr>
        </p:nvSpPr>
        <p:spPr>
          <a:xfrm>
            <a:off x="457200" y="6172200"/>
            <a:ext cx="1981200" cy="457200"/>
          </a:xfrm>
        </p:spPr>
        <p:txBody>
          <a:bodyPr/>
          <a:lstStyle/>
          <a:p>
            <a:pPr eaLnBrk="1" hangingPunct="1"/>
            <a:r>
              <a:rPr lang="it-IT" altLang="it-IT" sz="2400" b="1">
                <a:solidFill>
                  <a:schemeClr val="bg1"/>
                </a:solidFill>
              </a:rPr>
              <a:t>remissione</a:t>
            </a:r>
          </a:p>
        </p:txBody>
      </p:sp>
      <p:sp>
        <p:nvSpPr>
          <p:cNvPr id="355333" name="Rectangle 5">
            <a:extLst>
              <a:ext uri="{FF2B5EF4-FFF2-40B4-BE49-F238E27FC236}">
                <a16:creationId xmlns:a16="http://schemas.microsoft.com/office/drawing/2014/main" id="{73D8B6DA-0624-4441-B775-086D276E31FB}"/>
              </a:ext>
            </a:extLst>
          </p:cNvPr>
          <p:cNvSpPr>
            <a:spLocks noChangeArrowheads="1"/>
          </p:cNvSpPr>
          <p:nvPr/>
        </p:nvSpPr>
        <p:spPr bwMode="auto">
          <a:xfrm>
            <a:off x="2819400" y="6172200"/>
            <a:ext cx="1676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it-IT" altLang="it-IT" sz="2000">
                <a:solidFill>
                  <a:schemeClr val="bg1"/>
                </a:solidFill>
              </a:rPr>
              <a:t>lieve</a:t>
            </a:r>
          </a:p>
        </p:txBody>
      </p:sp>
      <p:sp>
        <p:nvSpPr>
          <p:cNvPr id="355334" name="Rectangle 6">
            <a:extLst>
              <a:ext uri="{FF2B5EF4-FFF2-40B4-BE49-F238E27FC236}">
                <a16:creationId xmlns:a16="http://schemas.microsoft.com/office/drawing/2014/main" id="{FAC2326E-D0E7-4206-9659-093F41883A4F}"/>
              </a:ext>
            </a:extLst>
          </p:cNvPr>
          <p:cNvSpPr>
            <a:spLocks noChangeArrowheads="1"/>
          </p:cNvSpPr>
          <p:nvPr/>
        </p:nvSpPr>
        <p:spPr bwMode="auto">
          <a:xfrm>
            <a:off x="4953000" y="6172200"/>
            <a:ext cx="1676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it-IT" altLang="it-IT" sz="2000">
                <a:solidFill>
                  <a:schemeClr val="bg1"/>
                </a:solidFill>
              </a:rPr>
              <a:t>moderata</a:t>
            </a:r>
          </a:p>
        </p:txBody>
      </p:sp>
      <p:sp>
        <p:nvSpPr>
          <p:cNvPr id="355335" name="Rectangle 7">
            <a:extLst>
              <a:ext uri="{FF2B5EF4-FFF2-40B4-BE49-F238E27FC236}">
                <a16:creationId xmlns:a16="http://schemas.microsoft.com/office/drawing/2014/main" id="{E97B428F-4DF5-40D2-9333-BCEAB62DA220}"/>
              </a:ext>
            </a:extLst>
          </p:cNvPr>
          <p:cNvSpPr>
            <a:spLocks noChangeArrowheads="1"/>
          </p:cNvSpPr>
          <p:nvPr/>
        </p:nvSpPr>
        <p:spPr bwMode="auto">
          <a:xfrm>
            <a:off x="7086600" y="6172200"/>
            <a:ext cx="1676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it-IT" altLang="it-IT" sz="2000">
                <a:solidFill>
                  <a:schemeClr val="bg1"/>
                </a:solidFill>
              </a:rPr>
              <a:t>grave</a:t>
            </a:r>
          </a:p>
        </p:txBody>
      </p:sp>
      <p:sp>
        <p:nvSpPr>
          <p:cNvPr id="355336" name="Rectangle 8">
            <a:extLst>
              <a:ext uri="{FF2B5EF4-FFF2-40B4-BE49-F238E27FC236}">
                <a16:creationId xmlns:a16="http://schemas.microsoft.com/office/drawing/2014/main" id="{A9E7AABC-4974-4DE4-945B-ACA53C1E8CFD}"/>
              </a:ext>
            </a:extLst>
          </p:cNvPr>
          <p:cNvSpPr>
            <a:spLocks noChangeArrowheads="1"/>
          </p:cNvSpPr>
          <p:nvPr/>
        </p:nvSpPr>
        <p:spPr bwMode="auto">
          <a:xfrm>
            <a:off x="2438400" y="6019800"/>
            <a:ext cx="4191000" cy="609600"/>
          </a:xfrm>
          <a:prstGeom prst="rect">
            <a:avLst/>
          </a:prstGeom>
          <a:solidFill>
            <a:srgbClr val="6699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70000"/>
              </a:lnSpc>
              <a:spcBef>
                <a:spcPct val="0"/>
              </a:spcBef>
              <a:buFontTx/>
              <a:buNone/>
            </a:pPr>
            <a:r>
              <a:rPr lang="en-GB" altLang="it-IT" sz="2000">
                <a:latin typeface="Calibri" panose="020F0502020204030204" pitchFamily="34" charset="0"/>
              </a:rPr>
              <a:t>antistaminici e/o sedativi</a:t>
            </a:r>
          </a:p>
        </p:txBody>
      </p:sp>
      <p:sp>
        <p:nvSpPr>
          <p:cNvPr id="355337" name="Text Box 9">
            <a:extLst>
              <a:ext uri="{FF2B5EF4-FFF2-40B4-BE49-F238E27FC236}">
                <a16:creationId xmlns:a16="http://schemas.microsoft.com/office/drawing/2014/main" id="{BFA0D923-8C9D-4E22-9B45-1E20C99D307C}"/>
              </a:ext>
            </a:extLst>
          </p:cNvPr>
          <p:cNvSpPr txBox="1">
            <a:spLocks noChangeArrowheads="1"/>
          </p:cNvSpPr>
          <p:nvPr/>
        </p:nvSpPr>
        <p:spPr bwMode="auto">
          <a:xfrm>
            <a:off x="7070725" y="1066800"/>
            <a:ext cx="19970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it-IT" sz="2000">
                <a:solidFill>
                  <a:schemeClr val="bg2"/>
                </a:solidFill>
                <a:latin typeface="Calibri" panose="020F0502020204030204" pitchFamily="34" charset="0"/>
              </a:rPr>
              <a:t>steroide </a:t>
            </a:r>
          </a:p>
          <a:p>
            <a:pPr algn="ctr" eaLnBrk="1" hangingPunct="1">
              <a:spcBef>
                <a:spcPct val="0"/>
              </a:spcBef>
              <a:buFontTx/>
              <a:buNone/>
            </a:pPr>
            <a:r>
              <a:rPr lang="en-GB" altLang="it-IT" sz="2000" i="1">
                <a:solidFill>
                  <a:schemeClr val="bg2"/>
                </a:solidFill>
                <a:latin typeface="Calibri" panose="020F0502020204030204" pitchFamily="34" charset="0"/>
              </a:rPr>
              <a:t>medio</a:t>
            </a:r>
            <a:endParaRPr lang="en-GB" altLang="it-IT" sz="2000" i="1">
              <a:latin typeface="Calibri" panose="020F0502020204030204" pitchFamily="34" charset="0"/>
            </a:endParaRPr>
          </a:p>
        </p:txBody>
      </p:sp>
      <p:sp>
        <p:nvSpPr>
          <p:cNvPr id="355338" name="Rectangle 10">
            <a:extLst>
              <a:ext uri="{FF2B5EF4-FFF2-40B4-BE49-F238E27FC236}">
                <a16:creationId xmlns:a16="http://schemas.microsoft.com/office/drawing/2014/main" id="{F0C303CA-6CB9-402C-9EB0-2F429EB33203}"/>
              </a:ext>
            </a:extLst>
          </p:cNvPr>
          <p:cNvSpPr>
            <a:spLocks noChangeArrowheads="1"/>
          </p:cNvSpPr>
          <p:nvPr/>
        </p:nvSpPr>
        <p:spPr bwMode="auto">
          <a:xfrm>
            <a:off x="533400" y="3733800"/>
            <a:ext cx="8229600" cy="609600"/>
          </a:xfrm>
          <a:prstGeom prst="rect">
            <a:avLst/>
          </a:prstGeom>
          <a:solidFill>
            <a:schemeClr val="tx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it-IT" altLang="it-IT" sz="2000">
              <a:latin typeface="Calibri" panose="020F0502020204030204" pitchFamily="34" charset="0"/>
            </a:endParaRPr>
          </a:p>
        </p:txBody>
      </p:sp>
      <p:sp>
        <p:nvSpPr>
          <p:cNvPr id="355339" name="Line 11">
            <a:extLst>
              <a:ext uri="{FF2B5EF4-FFF2-40B4-BE49-F238E27FC236}">
                <a16:creationId xmlns:a16="http://schemas.microsoft.com/office/drawing/2014/main" id="{5D5DD1AC-F099-4616-937F-64A1FD3D91EB}"/>
              </a:ext>
            </a:extLst>
          </p:cNvPr>
          <p:cNvSpPr>
            <a:spLocks noChangeShapeType="1"/>
          </p:cNvSpPr>
          <p:nvPr/>
        </p:nvSpPr>
        <p:spPr bwMode="auto">
          <a:xfrm>
            <a:off x="533400" y="4419600"/>
            <a:ext cx="815340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55340" name="Line 12">
            <a:extLst>
              <a:ext uri="{FF2B5EF4-FFF2-40B4-BE49-F238E27FC236}">
                <a16:creationId xmlns:a16="http://schemas.microsoft.com/office/drawing/2014/main" id="{55B5801D-6EA1-4260-9C1C-8759248561D1}"/>
              </a:ext>
            </a:extLst>
          </p:cNvPr>
          <p:cNvSpPr>
            <a:spLocks noChangeShapeType="1"/>
          </p:cNvSpPr>
          <p:nvPr/>
        </p:nvSpPr>
        <p:spPr bwMode="auto">
          <a:xfrm>
            <a:off x="533400" y="4191000"/>
            <a:ext cx="0" cy="22860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55341" name="Line 13">
            <a:extLst>
              <a:ext uri="{FF2B5EF4-FFF2-40B4-BE49-F238E27FC236}">
                <a16:creationId xmlns:a16="http://schemas.microsoft.com/office/drawing/2014/main" id="{DE2C3B35-B2C3-4C46-B75C-A99810B9A140}"/>
              </a:ext>
            </a:extLst>
          </p:cNvPr>
          <p:cNvSpPr>
            <a:spLocks noChangeShapeType="1"/>
          </p:cNvSpPr>
          <p:nvPr/>
        </p:nvSpPr>
        <p:spPr bwMode="auto">
          <a:xfrm>
            <a:off x="838200" y="4191000"/>
            <a:ext cx="0" cy="22860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55342" name="Line 14">
            <a:extLst>
              <a:ext uri="{FF2B5EF4-FFF2-40B4-BE49-F238E27FC236}">
                <a16:creationId xmlns:a16="http://schemas.microsoft.com/office/drawing/2014/main" id="{DCFE51F5-CDD1-416D-86D7-911D6FAE9182}"/>
              </a:ext>
            </a:extLst>
          </p:cNvPr>
          <p:cNvSpPr>
            <a:spLocks noChangeShapeType="1"/>
          </p:cNvSpPr>
          <p:nvPr/>
        </p:nvSpPr>
        <p:spPr bwMode="auto">
          <a:xfrm>
            <a:off x="1143000" y="4191000"/>
            <a:ext cx="0" cy="22860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55343" name="Line 15">
            <a:extLst>
              <a:ext uri="{FF2B5EF4-FFF2-40B4-BE49-F238E27FC236}">
                <a16:creationId xmlns:a16="http://schemas.microsoft.com/office/drawing/2014/main" id="{91B9BB9F-4B64-46C0-89E9-51659A7F3C6F}"/>
              </a:ext>
            </a:extLst>
          </p:cNvPr>
          <p:cNvSpPr>
            <a:spLocks noChangeShapeType="1"/>
          </p:cNvSpPr>
          <p:nvPr/>
        </p:nvSpPr>
        <p:spPr bwMode="auto">
          <a:xfrm>
            <a:off x="1447800" y="4191000"/>
            <a:ext cx="0" cy="22860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55344" name="Line 16">
            <a:extLst>
              <a:ext uri="{FF2B5EF4-FFF2-40B4-BE49-F238E27FC236}">
                <a16:creationId xmlns:a16="http://schemas.microsoft.com/office/drawing/2014/main" id="{4598FD10-F059-4DA5-BC90-D8FC934C7734}"/>
              </a:ext>
            </a:extLst>
          </p:cNvPr>
          <p:cNvSpPr>
            <a:spLocks noChangeShapeType="1"/>
          </p:cNvSpPr>
          <p:nvPr/>
        </p:nvSpPr>
        <p:spPr bwMode="auto">
          <a:xfrm>
            <a:off x="1752600" y="4191000"/>
            <a:ext cx="0" cy="22860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55345" name="Line 17">
            <a:extLst>
              <a:ext uri="{FF2B5EF4-FFF2-40B4-BE49-F238E27FC236}">
                <a16:creationId xmlns:a16="http://schemas.microsoft.com/office/drawing/2014/main" id="{964C6C5E-9039-430F-8AD8-5065A98827F7}"/>
              </a:ext>
            </a:extLst>
          </p:cNvPr>
          <p:cNvSpPr>
            <a:spLocks noChangeShapeType="1"/>
          </p:cNvSpPr>
          <p:nvPr/>
        </p:nvSpPr>
        <p:spPr bwMode="auto">
          <a:xfrm>
            <a:off x="2057400" y="4191000"/>
            <a:ext cx="0" cy="22860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55346" name="Line 18">
            <a:extLst>
              <a:ext uri="{FF2B5EF4-FFF2-40B4-BE49-F238E27FC236}">
                <a16:creationId xmlns:a16="http://schemas.microsoft.com/office/drawing/2014/main" id="{C427E209-BAAB-4148-A21A-4D2D406F0B7D}"/>
              </a:ext>
            </a:extLst>
          </p:cNvPr>
          <p:cNvSpPr>
            <a:spLocks noChangeShapeType="1"/>
          </p:cNvSpPr>
          <p:nvPr/>
        </p:nvSpPr>
        <p:spPr bwMode="auto">
          <a:xfrm>
            <a:off x="2362200" y="4191000"/>
            <a:ext cx="0" cy="22860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55347" name="Line 19">
            <a:extLst>
              <a:ext uri="{FF2B5EF4-FFF2-40B4-BE49-F238E27FC236}">
                <a16:creationId xmlns:a16="http://schemas.microsoft.com/office/drawing/2014/main" id="{EEB14A3F-D444-4A17-B5CD-BE5D3B78E103}"/>
              </a:ext>
            </a:extLst>
          </p:cNvPr>
          <p:cNvSpPr>
            <a:spLocks noChangeShapeType="1"/>
          </p:cNvSpPr>
          <p:nvPr/>
        </p:nvSpPr>
        <p:spPr bwMode="auto">
          <a:xfrm>
            <a:off x="2667000" y="4191000"/>
            <a:ext cx="0" cy="22860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55348" name="Line 20">
            <a:extLst>
              <a:ext uri="{FF2B5EF4-FFF2-40B4-BE49-F238E27FC236}">
                <a16:creationId xmlns:a16="http://schemas.microsoft.com/office/drawing/2014/main" id="{F233B5EE-7407-4892-9A4C-01002B8C0E6A}"/>
              </a:ext>
            </a:extLst>
          </p:cNvPr>
          <p:cNvSpPr>
            <a:spLocks noChangeShapeType="1"/>
          </p:cNvSpPr>
          <p:nvPr/>
        </p:nvSpPr>
        <p:spPr bwMode="auto">
          <a:xfrm>
            <a:off x="2971800" y="4191000"/>
            <a:ext cx="0" cy="22860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55349" name="Line 21">
            <a:extLst>
              <a:ext uri="{FF2B5EF4-FFF2-40B4-BE49-F238E27FC236}">
                <a16:creationId xmlns:a16="http://schemas.microsoft.com/office/drawing/2014/main" id="{ADD616E9-7078-4C2C-B69B-7CB08CE4A8BD}"/>
              </a:ext>
            </a:extLst>
          </p:cNvPr>
          <p:cNvSpPr>
            <a:spLocks noChangeShapeType="1"/>
          </p:cNvSpPr>
          <p:nvPr/>
        </p:nvSpPr>
        <p:spPr bwMode="auto">
          <a:xfrm>
            <a:off x="3276600" y="4191000"/>
            <a:ext cx="0" cy="22860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55350" name="Line 22">
            <a:extLst>
              <a:ext uri="{FF2B5EF4-FFF2-40B4-BE49-F238E27FC236}">
                <a16:creationId xmlns:a16="http://schemas.microsoft.com/office/drawing/2014/main" id="{96E7695E-F6D1-4C16-9B3B-7CCE3D03AA71}"/>
              </a:ext>
            </a:extLst>
          </p:cNvPr>
          <p:cNvSpPr>
            <a:spLocks noChangeShapeType="1"/>
          </p:cNvSpPr>
          <p:nvPr/>
        </p:nvSpPr>
        <p:spPr bwMode="auto">
          <a:xfrm>
            <a:off x="3581400" y="4191000"/>
            <a:ext cx="0" cy="22860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55351" name="Line 23">
            <a:extLst>
              <a:ext uri="{FF2B5EF4-FFF2-40B4-BE49-F238E27FC236}">
                <a16:creationId xmlns:a16="http://schemas.microsoft.com/office/drawing/2014/main" id="{6AF7B214-6352-4CF0-95D1-737EB37FFE98}"/>
              </a:ext>
            </a:extLst>
          </p:cNvPr>
          <p:cNvSpPr>
            <a:spLocks noChangeShapeType="1"/>
          </p:cNvSpPr>
          <p:nvPr/>
        </p:nvSpPr>
        <p:spPr bwMode="auto">
          <a:xfrm>
            <a:off x="3886200" y="4191000"/>
            <a:ext cx="0" cy="22860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55352" name="Line 24">
            <a:extLst>
              <a:ext uri="{FF2B5EF4-FFF2-40B4-BE49-F238E27FC236}">
                <a16:creationId xmlns:a16="http://schemas.microsoft.com/office/drawing/2014/main" id="{AA145D99-B78F-4632-B8A4-F1CEC15AAE39}"/>
              </a:ext>
            </a:extLst>
          </p:cNvPr>
          <p:cNvSpPr>
            <a:spLocks noChangeShapeType="1"/>
          </p:cNvSpPr>
          <p:nvPr/>
        </p:nvSpPr>
        <p:spPr bwMode="auto">
          <a:xfrm>
            <a:off x="4191000" y="4191000"/>
            <a:ext cx="0" cy="22860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55353" name="Line 25">
            <a:extLst>
              <a:ext uri="{FF2B5EF4-FFF2-40B4-BE49-F238E27FC236}">
                <a16:creationId xmlns:a16="http://schemas.microsoft.com/office/drawing/2014/main" id="{68C8DA15-749D-409B-AD30-3FD84E8945A7}"/>
              </a:ext>
            </a:extLst>
          </p:cNvPr>
          <p:cNvSpPr>
            <a:spLocks noChangeShapeType="1"/>
          </p:cNvSpPr>
          <p:nvPr/>
        </p:nvSpPr>
        <p:spPr bwMode="auto">
          <a:xfrm>
            <a:off x="4495800" y="4191000"/>
            <a:ext cx="0" cy="22860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55354" name="Line 26">
            <a:extLst>
              <a:ext uri="{FF2B5EF4-FFF2-40B4-BE49-F238E27FC236}">
                <a16:creationId xmlns:a16="http://schemas.microsoft.com/office/drawing/2014/main" id="{5B59B064-F1E4-4512-900A-B36DDBE6E3E5}"/>
              </a:ext>
            </a:extLst>
          </p:cNvPr>
          <p:cNvSpPr>
            <a:spLocks noChangeShapeType="1"/>
          </p:cNvSpPr>
          <p:nvPr/>
        </p:nvSpPr>
        <p:spPr bwMode="auto">
          <a:xfrm>
            <a:off x="4800600" y="4191000"/>
            <a:ext cx="0" cy="22860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55355" name="Line 27">
            <a:extLst>
              <a:ext uri="{FF2B5EF4-FFF2-40B4-BE49-F238E27FC236}">
                <a16:creationId xmlns:a16="http://schemas.microsoft.com/office/drawing/2014/main" id="{AEAA47E2-0AE1-4259-8310-9F3696741DA1}"/>
              </a:ext>
            </a:extLst>
          </p:cNvPr>
          <p:cNvSpPr>
            <a:spLocks noChangeShapeType="1"/>
          </p:cNvSpPr>
          <p:nvPr/>
        </p:nvSpPr>
        <p:spPr bwMode="auto">
          <a:xfrm>
            <a:off x="5105400" y="4191000"/>
            <a:ext cx="0" cy="22860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55356" name="Line 28">
            <a:extLst>
              <a:ext uri="{FF2B5EF4-FFF2-40B4-BE49-F238E27FC236}">
                <a16:creationId xmlns:a16="http://schemas.microsoft.com/office/drawing/2014/main" id="{98B53868-1149-48BF-BA92-307083292E6C}"/>
              </a:ext>
            </a:extLst>
          </p:cNvPr>
          <p:cNvSpPr>
            <a:spLocks noChangeShapeType="1"/>
          </p:cNvSpPr>
          <p:nvPr/>
        </p:nvSpPr>
        <p:spPr bwMode="auto">
          <a:xfrm>
            <a:off x="5410200" y="4191000"/>
            <a:ext cx="0" cy="22860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55357" name="Line 29">
            <a:extLst>
              <a:ext uri="{FF2B5EF4-FFF2-40B4-BE49-F238E27FC236}">
                <a16:creationId xmlns:a16="http://schemas.microsoft.com/office/drawing/2014/main" id="{5C64FA70-839D-4AE7-9A3F-AC6D26C4D66A}"/>
              </a:ext>
            </a:extLst>
          </p:cNvPr>
          <p:cNvSpPr>
            <a:spLocks noChangeShapeType="1"/>
          </p:cNvSpPr>
          <p:nvPr/>
        </p:nvSpPr>
        <p:spPr bwMode="auto">
          <a:xfrm>
            <a:off x="5715000" y="4191000"/>
            <a:ext cx="0" cy="22860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55358" name="Line 30">
            <a:extLst>
              <a:ext uri="{FF2B5EF4-FFF2-40B4-BE49-F238E27FC236}">
                <a16:creationId xmlns:a16="http://schemas.microsoft.com/office/drawing/2014/main" id="{9DD3B0A3-D587-4848-A0FB-C15364E988F5}"/>
              </a:ext>
            </a:extLst>
          </p:cNvPr>
          <p:cNvSpPr>
            <a:spLocks noChangeShapeType="1"/>
          </p:cNvSpPr>
          <p:nvPr/>
        </p:nvSpPr>
        <p:spPr bwMode="auto">
          <a:xfrm>
            <a:off x="6019800" y="4191000"/>
            <a:ext cx="0" cy="22860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55359" name="Line 31">
            <a:extLst>
              <a:ext uri="{FF2B5EF4-FFF2-40B4-BE49-F238E27FC236}">
                <a16:creationId xmlns:a16="http://schemas.microsoft.com/office/drawing/2014/main" id="{2A410910-EDF8-4BC6-8ADB-2F7B5870FA7E}"/>
              </a:ext>
            </a:extLst>
          </p:cNvPr>
          <p:cNvSpPr>
            <a:spLocks noChangeShapeType="1"/>
          </p:cNvSpPr>
          <p:nvPr/>
        </p:nvSpPr>
        <p:spPr bwMode="auto">
          <a:xfrm>
            <a:off x="6324600" y="4191000"/>
            <a:ext cx="0" cy="22860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55360" name="Line 32">
            <a:extLst>
              <a:ext uri="{FF2B5EF4-FFF2-40B4-BE49-F238E27FC236}">
                <a16:creationId xmlns:a16="http://schemas.microsoft.com/office/drawing/2014/main" id="{F66AFCD5-B853-4B8B-B4FE-D6CE4F34A169}"/>
              </a:ext>
            </a:extLst>
          </p:cNvPr>
          <p:cNvSpPr>
            <a:spLocks noChangeShapeType="1"/>
          </p:cNvSpPr>
          <p:nvPr/>
        </p:nvSpPr>
        <p:spPr bwMode="auto">
          <a:xfrm>
            <a:off x="6629400" y="4191000"/>
            <a:ext cx="0" cy="22860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55361" name="Line 33">
            <a:extLst>
              <a:ext uri="{FF2B5EF4-FFF2-40B4-BE49-F238E27FC236}">
                <a16:creationId xmlns:a16="http://schemas.microsoft.com/office/drawing/2014/main" id="{98421093-94DF-406E-9DDF-F029532E815A}"/>
              </a:ext>
            </a:extLst>
          </p:cNvPr>
          <p:cNvSpPr>
            <a:spLocks noChangeShapeType="1"/>
          </p:cNvSpPr>
          <p:nvPr/>
        </p:nvSpPr>
        <p:spPr bwMode="auto">
          <a:xfrm>
            <a:off x="6934200" y="4191000"/>
            <a:ext cx="0" cy="22860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55362" name="Line 34">
            <a:extLst>
              <a:ext uri="{FF2B5EF4-FFF2-40B4-BE49-F238E27FC236}">
                <a16:creationId xmlns:a16="http://schemas.microsoft.com/office/drawing/2014/main" id="{077C214B-3652-4D9D-BA3A-57AF172A3724}"/>
              </a:ext>
            </a:extLst>
          </p:cNvPr>
          <p:cNvSpPr>
            <a:spLocks noChangeShapeType="1"/>
          </p:cNvSpPr>
          <p:nvPr/>
        </p:nvSpPr>
        <p:spPr bwMode="auto">
          <a:xfrm>
            <a:off x="7239000" y="4191000"/>
            <a:ext cx="0" cy="22860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55363" name="Line 35">
            <a:extLst>
              <a:ext uri="{FF2B5EF4-FFF2-40B4-BE49-F238E27FC236}">
                <a16:creationId xmlns:a16="http://schemas.microsoft.com/office/drawing/2014/main" id="{FCB6B0D2-2E5E-44E8-8067-9406BF072A6E}"/>
              </a:ext>
            </a:extLst>
          </p:cNvPr>
          <p:cNvSpPr>
            <a:spLocks noChangeShapeType="1"/>
          </p:cNvSpPr>
          <p:nvPr/>
        </p:nvSpPr>
        <p:spPr bwMode="auto">
          <a:xfrm>
            <a:off x="7543800" y="4191000"/>
            <a:ext cx="0" cy="22860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55364" name="Line 36">
            <a:extLst>
              <a:ext uri="{FF2B5EF4-FFF2-40B4-BE49-F238E27FC236}">
                <a16:creationId xmlns:a16="http://schemas.microsoft.com/office/drawing/2014/main" id="{760D1DB5-E5D9-4533-80F2-73E2D8C3340A}"/>
              </a:ext>
            </a:extLst>
          </p:cNvPr>
          <p:cNvSpPr>
            <a:spLocks noChangeShapeType="1"/>
          </p:cNvSpPr>
          <p:nvPr/>
        </p:nvSpPr>
        <p:spPr bwMode="auto">
          <a:xfrm>
            <a:off x="7848600" y="4191000"/>
            <a:ext cx="0" cy="22860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55365" name="Line 37">
            <a:extLst>
              <a:ext uri="{FF2B5EF4-FFF2-40B4-BE49-F238E27FC236}">
                <a16:creationId xmlns:a16="http://schemas.microsoft.com/office/drawing/2014/main" id="{20AB7B12-3429-49EC-8A4C-6BE0A65B7A64}"/>
              </a:ext>
            </a:extLst>
          </p:cNvPr>
          <p:cNvSpPr>
            <a:spLocks noChangeShapeType="1"/>
          </p:cNvSpPr>
          <p:nvPr/>
        </p:nvSpPr>
        <p:spPr bwMode="auto">
          <a:xfrm>
            <a:off x="8153400" y="4191000"/>
            <a:ext cx="0" cy="22860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55366" name="Line 38">
            <a:extLst>
              <a:ext uri="{FF2B5EF4-FFF2-40B4-BE49-F238E27FC236}">
                <a16:creationId xmlns:a16="http://schemas.microsoft.com/office/drawing/2014/main" id="{8B21E396-585C-4FBB-82CE-276D131F496A}"/>
              </a:ext>
            </a:extLst>
          </p:cNvPr>
          <p:cNvSpPr>
            <a:spLocks noChangeShapeType="1"/>
          </p:cNvSpPr>
          <p:nvPr/>
        </p:nvSpPr>
        <p:spPr bwMode="auto">
          <a:xfrm>
            <a:off x="8458200" y="4191000"/>
            <a:ext cx="0" cy="22860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55367" name="Text Box 39">
            <a:extLst>
              <a:ext uri="{FF2B5EF4-FFF2-40B4-BE49-F238E27FC236}">
                <a16:creationId xmlns:a16="http://schemas.microsoft.com/office/drawing/2014/main" id="{8A891084-BA73-4D4D-BF43-BD01E6D29BB0}"/>
              </a:ext>
            </a:extLst>
          </p:cNvPr>
          <p:cNvSpPr txBox="1">
            <a:spLocks noChangeArrowheads="1"/>
          </p:cNvSpPr>
          <p:nvPr/>
        </p:nvSpPr>
        <p:spPr bwMode="auto">
          <a:xfrm>
            <a:off x="441325" y="4354513"/>
            <a:ext cx="84042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_tradnl" altLang="it-IT" sz="1400">
                <a:latin typeface="Calibri" panose="020F0502020204030204" pitchFamily="34" charset="0"/>
              </a:rPr>
              <a:t>sa    do   lu   ma   me   gi   ve   sa   do   lu   ma  me  gi   ve   sa   do   lu    ma   me  gi   ve  sa   do   lu   ma  me  gi </a:t>
            </a:r>
          </a:p>
          <a:p>
            <a:pPr eaLnBrk="1" hangingPunct="1">
              <a:spcBef>
                <a:spcPct val="0"/>
              </a:spcBef>
              <a:buFontTx/>
              <a:buNone/>
            </a:pPr>
            <a:endParaRPr lang="es-ES_tradnl" altLang="it-IT" sz="1400">
              <a:latin typeface="Calibri" panose="020F0502020204030204" pitchFamily="34" charset="0"/>
            </a:endParaRPr>
          </a:p>
        </p:txBody>
      </p:sp>
      <p:sp>
        <p:nvSpPr>
          <p:cNvPr id="355368" name="Rectangle 40">
            <a:extLst>
              <a:ext uri="{FF2B5EF4-FFF2-40B4-BE49-F238E27FC236}">
                <a16:creationId xmlns:a16="http://schemas.microsoft.com/office/drawing/2014/main" id="{9E15AB6B-6563-45BD-9E73-EF1CD6BA09F1}"/>
              </a:ext>
            </a:extLst>
          </p:cNvPr>
          <p:cNvSpPr>
            <a:spLocks noChangeArrowheads="1"/>
          </p:cNvSpPr>
          <p:nvPr/>
        </p:nvSpPr>
        <p:spPr bwMode="auto">
          <a:xfrm>
            <a:off x="533400" y="2895600"/>
            <a:ext cx="228600" cy="15240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latin typeface="Calibri" panose="020F0502020204030204" pitchFamily="34" charset="0"/>
            </a:endParaRPr>
          </a:p>
        </p:txBody>
      </p:sp>
      <p:sp>
        <p:nvSpPr>
          <p:cNvPr id="355369" name="Rectangle 41">
            <a:extLst>
              <a:ext uri="{FF2B5EF4-FFF2-40B4-BE49-F238E27FC236}">
                <a16:creationId xmlns:a16="http://schemas.microsoft.com/office/drawing/2014/main" id="{5875AFDA-41FB-46CF-AEDD-EC160788B354}"/>
              </a:ext>
            </a:extLst>
          </p:cNvPr>
          <p:cNvSpPr>
            <a:spLocks noChangeArrowheads="1"/>
          </p:cNvSpPr>
          <p:nvPr/>
        </p:nvSpPr>
        <p:spPr bwMode="auto">
          <a:xfrm>
            <a:off x="838200" y="2895600"/>
            <a:ext cx="228600" cy="15240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latin typeface="Calibri" panose="020F0502020204030204" pitchFamily="34" charset="0"/>
            </a:endParaRPr>
          </a:p>
        </p:txBody>
      </p:sp>
      <p:sp>
        <p:nvSpPr>
          <p:cNvPr id="355370" name="Rectangle 42">
            <a:extLst>
              <a:ext uri="{FF2B5EF4-FFF2-40B4-BE49-F238E27FC236}">
                <a16:creationId xmlns:a16="http://schemas.microsoft.com/office/drawing/2014/main" id="{AD5BCD5B-BAB2-4D5E-B0A9-FED27994BB8F}"/>
              </a:ext>
            </a:extLst>
          </p:cNvPr>
          <p:cNvSpPr>
            <a:spLocks noChangeArrowheads="1"/>
          </p:cNvSpPr>
          <p:nvPr/>
        </p:nvSpPr>
        <p:spPr bwMode="auto">
          <a:xfrm>
            <a:off x="2667000" y="2895600"/>
            <a:ext cx="228600" cy="15240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latin typeface="Calibri" panose="020F0502020204030204" pitchFamily="34" charset="0"/>
            </a:endParaRPr>
          </a:p>
        </p:txBody>
      </p:sp>
      <p:sp>
        <p:nvSpPr>
          <p:cNvPr id="355371" name="Rectangle 43">
            <a:extLst>
              <a:ext uri="{FF2B5EF4-FFF2-40B4-BE49-F238E27FC236}">
                <a16:creationId xmlns:a16="http://schemas.microsoft.com/office/drawing/2014/main" id="{F2B4C0A3-268A-45A5-8242-AADA39DD7402}"/>
              </a:ext>
            </a:extLst>
          </p:cNvPr>
          <p:cNvSpPr>
            <a:spLocks noChangeArrowheads="1"/>
          </p:cNvSpPr>
          <p:nvPr/>
        </p:nvSpPr>
        <p:spPr bwMode="auto">
          <a:xfrm>
            <a:off x="4800600" y="2895600"/>
            <a:ext cx="228600" cy="15240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latin typeface="Calibri" panose="020F0502020204030204" pitchFamily="34" charset="0"/>
            </a:endParaRPr>
          </a:p>
        </p:txBody>
      </p:sp>
      <p:sp>
        <p:nvSpPr>
          <p:cNvPr id="355372" name="Rectangle 44">
            <a:extLst>
              <a:ext uri="{FF2B5EF4-FFF2-40B4-BE49-F238E27FC236}">
                <a16:creationId xmlns:a16="http://schemas.microsoft.com/office/drawing/2014/main" id="{562D629B-7D4D-414D-8BC7-EC9A8D6803BA}"/>
              </a:ext>
            </a:extLst>
          </p:cNvPr>
          <p:cNvSpPr>
            <a:spLocks noChangeArrowheads="1"/>
          </p:cNvSpPr>
          <p:nvPr/>
        </p:nvSpPr>
        <p:spPr bwMode="auto">
          <a:xfrm>
            <a:off x="6934200" y="2895600"/>
            <a:ext cx="228600" cy="15240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latin typeface="Calibri" panose="020F0502020204030204" pitchFamily="34" charset="0"/>
            </a:endParaRPr>
          </a:p>
        </p:txBody>
      </p:sp>
      <p:sp>
        <p:nvSpPr>
          <p:cNvPr id="355373" name="Rectangle 45">
            <a:extLst>
              <a:ext uri="{FF2B5EF4-FFF2-40B4-BE49-F238E27FC236}">
                <a16:creationId xmlns:a16="http://schemas.microsoft.com/office/drawing/2014/main" id="{E46B1196-D4A5-40DB-BFD0-2C62FA6B940E}"/>
              </a:ext>
            </a:extLst>
          </p:cNvPr>
          <p:cNvSpPr>
            <a:spLocks noChangeArrowheads="1"/>
          </p:cNvSpPr>
          <p:nvPr/>
        </p:nvSpPr>
        <p:spPr bwMode="auto">
          <a:xfrm>
            <a:off x="2971800" y="2895600"/>
            <a:ext cx="228600" cy="15240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latin typeface="Calibri" panose="020F0502020204030204" pitchFamily="34" charset="0"/>
            </a:endParaRPr>
          </a:p>
        </p:txBody>
      </p:sp>
      <p:sp>
        <p:nvSpPr>
          <p:cNvPr id="355374" name="Rectangle 46">
            <a:extLst>
              <a:ext uri="{FF2B5EF4-FFF2-40B4-BE49-F238E27FC236}">
                <a16:creationId xmlns:a16="http://schemas.microsoft.com/office/drawing/2014/main" id="{9EA76169-59B4-40D3-A320-E8CB9FEFE972}"/>
              </a:ext>
            </a:extLst>
          </p:cNvPr>
          <p:cNvSpPr>
            <a:spLocks noChangeArrowheads="1"/>
          </p:cNvSpPr>
          <p:nvPr/>
        </p:nvSpPr>
        <p:spPr bwMode="auto">
          <a:xfrm>
            <a:off x="5105400" y="2895600"/>
            <a:ext cx="228600" cy="15240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latin typeface="Calibri" panose="020F0502020204030204" pitchFamily="34" charset="0"/>
            </a:endParaRPr>
          </a:p>
        </p:txBody>
      </p:sp>
      <p:sp>
        <p:nvSpPr>
          <p:cNvPr id="355375" name="Rectangle 47">
            <a:extLst>
              <a:ext uri="{FF2B5EF4-FFF2-40B4-BE49-F238E27FC236}">
                <a16:creationId xmlns:a16="http://schemas.microsoft.com/office/drawing/2014/main" id="{AC11E09E-0706-4DF9-A6F5-96BE6A07AF94}"/>
              </a:ext>
            </a:extLst>
          </p:cNvPr>
          <p:cNvSpPr>
            <a:spLocks noChangeArrowheads="1"/>
          </p:cNvSpPr>
          <p:nvPr/>
        </p:nvSpPr>
        <p:spPr bwMode="auto">
          <a:xfrm>
            <a:off x="7239000" y="2895600"/>
            <a:ext cx="228600" cy="15240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2000">
              <a:latin typeface="Calibri" panose="020F0502020204030204" pitchFamily="34" charset="0"/>
            </a:endParaRPr>
          </a:p>
        </p:txBody>
      </p:sp>
      <p:sp>
        <p:nvSpPr>
          <p:cNvPr id="355376" name="Rectangle 48">
            <a:extLst>
              <a:ext uri="{FF2B5EF4-FFF2-40B4-BE49-F238E27FC236}">
                <a16:creationId xmlns:a16="http://schemas.microsoft.com/office/drawing/2014/main" id="{B71560F7-B9B6-4532-9DA1-3C8F9B51ECB0}"/>
              </a:ext>
            </a:extLst>
          </p:cNvPr>
          <p:cNvSpPr>
            <a:spLocks noChangeArrowheads="1"/>
          </p:cNvSpPr>
          <p:nvPr/>
        </p:nvSpPr>
        <p:spPr bwMode="auto">
          <a:xfrm>
            <a:off x="381000" y="1066800"/>
            <a:ext cx="1676400" cy="914400"/>
          </a:xfrm>
          <a:prstGeom prst="rect">
            <a:avLst/>
          </a:prstGeom>
          <a:solidFill>
            <a:schemeClr val="tx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ES_tradnl" altLang="it-IT" sz="2000">
                <a:solidFill>
                  <a:schemeClr val="bg2"/>
                </a:solidFill>
                <a:latin typeface="Calibri" panose="020F0502020204030204" pitchFamily="34" charset="0"/>
              </a:rPr>
              <a:t>emollienti</a:t>
            </a:r>
          </a:p>
        </p:txBody>
      </p:sp>
    </p:spTree>
    <p:extLst>
      <p:ext uri="{BB962C8B-B14F-4D97-AF65-F5344CB8AC3E}">
        <p14:creationId xmlns:p14="http://schemas.microsoft.com/office/powerpoint/2010/main" val="1221815072"/>
      </p:ext>
    </p:extLst>
  </p:cSld>
  <p:clrMapOvr>
    <a:masterClrMapping/>
  </p:clrMapOvr>
  <p:transition spd="slow">
    <p:strips dir="ru"/>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C24BD918-E9C3-41D3-8363-05708F375285}"/>
              </a:ext>
            </a:extLst>
          </p:cNvPr>
          <p:cNvSpPr>
            <a:spLocks noGrp="1" noChangeArrowheads="1"/>
          </p:cNvSpPr>
          <p:nvPr>
            <p:ph type="title"/>
          </p:nvPr>
        </p:nvSpPr>
        <p:spPr/>
        <p:txBody>
          <a:bodyPr/>
          <a:lstStyle/>
          <a:p>
            <a:pPr eaLnBrk="1" hangingPunct="1"/>
            <a:r>
              <a:rPr lang="it-IT" altLang="it-IT" b="1">
                <a:solidFill>
                  <a:srgbClr val="FF0000"/>
                </a:solidFill>
              </a:rPr>
              <a:t>Soluzioni</a:t>
            </a:r>
          </a:p>
        </p:txBody>
      </p:sp>
      <p:sp>
        <p:nvSpPr>
          <p:cNvPr id="53251" name="Rectangle 3">
            <a:extLst>
              <a:ext uri="{FF2B5EF4-FFF2-40B4-BE49-F238E27FC236}">
                <a16:creationId xmlns:a16="http://schemas.microsoft.com/office/drawing/2014/main" id="{EF3FCCFC-D779-4FD3-BF40-7ECE22BD39E4}"/>
              </a:ext>
            </a:extLst>
          </p:cNvPr>
          <p:cNvSpPr>
            <a:spLocks noGrp="1" noChangeArrowheads="1"/>
          </p:cNvSpPr>
          <p:nvPr>
            <p:ph type="body" idx="1"/>
          </p:nvPr>
        </p:nvSpPr>
        <p:spPr>
          <a:xfrm>
            <a:off x="323850" y="1855788"/>
            <a:ext cx="8229600" cy="4525962"/>
          </a:xfrm>
        </p:spPr>
        <p:txBody>
          <a:bodyPr/>
          <a:lstStyle/>
          <a:p>
            <a:pPr eaLnBrk="1" hangingPunct="1">
              <a:buFontTx/>
              <a:buNone/>
            </a:pPr>
            <a:r>
              <a:rPr lang="it-IT" altLang="it-IT" sz="3600" b="1">
                <a:solidFill>
                  <a:schemeClr val="accent2"/>
                </a:solidFill>
              </a:rPr>
              <a:t>Lenitive e rinfrescanti:</a:t>
            </a:r>
          </a:p>
          <a:p>
            <a:pPr eaLnBrk="1" hangingPunct="1">
              <a:buFontTx/>
              <a:buNone/>
            </a:pPr>
            <a:r>
              <a:rPr lang="it-IT" altLang="it-IT" b="1">
                <a:solidFill>
                  <a:schemeClr val="accent2"/>
                </a:solidFill>
              </a:rPr>
              <a:t>	Impacchi con soluzioni fredde su aree cutanee integre (ustione di 1° grado) o erose o abrase (ulcere, ferite).</a:t>
            </a:r>
          </a:p>
          <a:p>
            <a:pPr eaLnBrk="1" hangingPunct="1">
              <a:buFontTx/>
              <a:buNone/>
            </a:pPr>
            <a:r>
              <a:rPr lang="it-IT" altLang="it-IT" b="1">
                <a:solidFill>
                  <a:schemeClr val="accent2"/>
                </a:solidFill>
              </a:rPr>
              <a:t>	Si utilizzano anche per la fase acuta </a:t>
            </a:r>
          </a:p>
          <a:p>
            <a:pPr eaLnBrk="1" hangingPunct="1">
              <a:buFontTx/>
              <a:buNone/>
            </a:pPr>
            <a:r>
              <a:rPr lang="it-IT" altLang="it-IT" b="1">
                <a:solidFill>
                  <a:schemeClr val="accent2"/>
                </a:solidFill>
              </a:rPr>
              <a:t>	eritemato-vescicolosa di un eczema, per l’erisipela e per le punture d’insetto</a:t>
            </a:r>
          </a:p>
        </p:txBody>
      </p:sp>
    </p:spTree>
  </p:cSld>
  <p:clrMapOvr>
    <a:masterClrMapping/>
  </p:clrMapOvr>
  <p:transition spd="slow">
    <p:strips dir="ru"/>
  </p:transition>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Titolo 1">
            <a:extLst>
              <a:ext uri="{FF2B5EF4-FFF2-40B4-BE49-F238E27FC236}">
                <a16:creationId xmlns:a16="http://schemas.microsoft.com/office/drawing/2014/main" id="{128AFEA6-329B-4D68-931C-8870A664C81A}"/>
              </a:ext>
            </a:extLst>
          </p:cNvPr>
          <p:cNvSpPr>
            <a:spLocks noGrp="1" noChangeArrowheads="1"/>
          </p:cNvSpPr>
          <p:nvPr>
            <p:ph type="ctrTitle"/>
          </p:nvPr>
        </p:nvSpPr>
        <p:spPr>
          <a:xfrm>
            <a:off x="0" y="0"/>
            <a:ext cx="9144000" cy="1285875"/>
          </a:xfrm>
        </p:spPr>
        <p:txBody>
          <a:bodyPr/>
          <a:lstStyle/>
          <a:p>
            <a:r>
              <a:rPr lang="it-IT" altLang="it-IT">
                <a:solidFill>
                  <a:srgbClr val="FF0000"/>
                </a:solidFill>
              </a:rPr>
              <a:t>DA: terapia</a:t>
            </a:r>
          </a:p>
        </p:txBody>
      </p:sp>
      <p:sp>
        <p:nvSpPr>
          <p:cNvPr id="357379" name="Sottotitolo 2">
            <a:extLst>
              <a:ext uri="{FF2B5EF4-FFF2-40B4-BE49-F238E27FC236}">
                <a16:creationId xmlns:a16="http://schemas.microsoft.com/office/drawing/2014/main" id="{FEB72D50-65F7-49CD-BEFD-55576DD587B4}"/>
              </a:ext>
            </a:extLst>
          </p:cNvPr>
          <p:cNvSpPr>
            <a:spLocks noGrp="1" noChangeArrowheads="1"/>
          </p:cNvSpPr>
          <p:nvPr>
            <p:ph type="subTitle" idx="1"/>
          </p:nvPr>
        </p:nvSpPr>
        <p:spPr>
          <a:xfrm>
            <a:off x="285750" y="1500188"/>
            <a:ext cx="7486650" cy="4714875"/>
          </a:xfrm>
        </p:spPr>
        <p:txBody>
          <a:bodyPr/>
          <a:lstStyle/>
          <a:p>
            <a:pPr algn="l">
              <a:buFontTx/>
              <a:buChar char="•"/>
            </a:pPr>
            <a:r>
              <a:rPr lang="it-IT" altLang="it-IT">
                <a:solidFill>
                  <a:srgbClr val="FF0000"/>
                </a:solidFill>
              </a:rPr>
              <a:t> </a:t>
            </a:r>
            <a:r>
              <a:rPr lang="it-IT" altLang="it-IT" sz="3600">
                <a:cs typeface="Arial" panose="020B0604020202020204" pitchFamily="34" charset="0"/>
              </a:rPr>
              <a:t>Emollienti</a:t>
            </a:r>
          </a:p>
          <a:p>
            <a:pPr algn="l">
              <a:buFontTx/>
              <a:buChar char="•"/>
            </a:pPr>
            <a:r>
              <a:rPr lang="it-IT" altLang="it-IT" sz="3600">
                <a:solidFill>
                  <a:srgbClr val="FF0000"/>
                </a:solidFill>
                <a:cs typeface="Arial" panose="020B0604020202020204" pitchFamily="34" charset="0"/>
              </a:rPr>
              <a:t> </a:t>
            </a:r>
            <a:r>
              <a:rPr lang="it-IT" altLang="it-IT" sz="3600">
                <a:cs typeface="Arial" panose="020B0604020202020204" pitchFamily="34" charset="0"/>
              </a:rPr>
              <a:t>Anti-infiammatori</a:t>
            </a:r>
          </a:p>
          <a:p>
            <a:pPr algn="l"/>
            <a:r>
              <a:rPr lang="it-IT" altLang="it-IT" sz="3600">
                <a:cs typeface="Arial" panose="020B0604020202020204" pitchFamily="34" charset="0"/>
              </a:rPr>
              <a:t>	- steroidi</a:t>
            </a:r>
          </a:p>
          <a:p>
            <a:pPr algn="l"/>
            <a:r>
              <a:rPr lang="it-IT" altLang="it-IT" sz="3600">
                <a:cs typeface="Arial" panose="020B0604020202020204" pitchFamily="34" charset="0"/>
              </a:rPr>
              <a:t>	- TIMs</a:t>
            </a:r>
          </a:p>
          <a:p>
            <a:pPr algn="l"/>
            <a:endParaRPr lang="it-IT" altLang="it-IT" sz="3600">
              <a:cs typeface="Arial" panose="020B0604020202020204" pitchFamily="34" charset="0"/>
            </a:endParaRPr>
          </a:p>
          <a:p>
            <a:pPr algn="l">
              <a:buFontTx/>
              <a:buChar char="•"/>
            </a:pPr>
            <a:r>
              <a:rPr lang="it-IT" altLang="it-IT" sz="3600">
                <a:solidFill>
                  <a:srgbClr val="FF0000"/>
                </a:solidFill>
                <a:cs typeface="Arial" panose="020B0604020202020204" pitchFamily="34" charset="0"/>
              </a:rPr>
              <a:t> </a:t>
            </a:r>
            <a:r>
              <a:rPr lang="it-IT" altLang="it-IT" sz="3600">
                <a:cs typeface="Arial" panose="020B0604020202020204" pitchFamily="34" charset="0"/>
              </a:rPr>
              <a:t>sotto i 2 anni si possono utilizzare </a:t>
            </a:r>
          </a:p>
          <a:p>
            <a:pPr algn="l"/>
            <a:r>
              <a:rPr lang="it-IT" altLang="it-IT" sz="3600">
                <a:cs typeface="Arial" panose="020B0604020202020204" pitchFamily="34" charset="0"/>
              </a:rPr>
              <a:t>  solo gli steroidi </a:t>
            </a:r>
          </a:p>
          <a:p>
            <a:pPr algn="l">
              <a:buFontTx/>
              <a:buChar char="•"/>
            </a:pPr>
            <a:endParaRPr lang="it-IT" altLang="it-IT" sz="3600">
              <a:solidFill>
                <a:srgbClr val="FF0000"/>
              </a:solidFill>
            </a:endParaRPr>
          </a:p>
        </p:txBody>
      </p:sp>
    </p:spTree>
    <p:extLst>
      <p:ext uri="{BB962C8B-B14F-4D97-AF65-F5344CB8AC3E}">
        <p14:creationId xmlns:p14="http://schemas.microsoft.com/office/powerpoint/2010/main" val="1299466273"/>
      </p:ext>
    </p:extLst>
  </p:cSld>
  <p:clrMapOvr>
    <a:masterClrMapping/>
  </p:clrMapOvr>
  <p:transition spd="slow">
    <p:strips dir="ru"/>
  </p:transition>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Titolo 1">
            <a:extLst>
              <a:ext uri="{FF2B5EF4-FFF2-40B4-BE49-F238E27FC236}">
                <a16:creationId xmlns:a16="http://schemas.microsoft.com/office/drawing/2014/main" id="{6C04E446-C126-4B4F-9A74-D081E649F164}"/>
              </a:ext>
            </a:extLst>
          </p:cNvPr>
          <p:cNvSpPr>
            <a:spLocks noGrp="1" noChangeArrowheads="1"/>
          </p:cNvSpPr>
          <p:nvPr>
            <p:ph type="title"/>
          </p:nvPr>
        </p:nvSpPr>
        <p:spPr/>
        <p:txBody>
          <a:bodyPr/>
          <a:lstStyle/>
          <a:p>
            <a:pPr eaLnBrk="1" hangingPunct="1"/>
            <a:r>
              <a:rPr lang="it-IT" altLang="it-IT">
                <a:solidFill>
                  <a:srgbClr val="FF0000"/>
                </a:solidFill>
              </a:rPr>
              <a:t>Terapia proattiva</a:t>
            </a:r>
          </a:p>
        </p:txBody>
      </p:sp>
      <p:sp>
        <p:nvSpPr>
          <p:cNvPr id="359427" name="Segnaposto contenuto 2">
            <a:extLst>
              <a:ext uri="{FF2B5EF4-FFF2-40B4-BE49-F238E27FC236}">
                <a16:creationId xmlns:a16="http://schemas.microsoft.com/office/drawing/2014/main" id="{FDA692C4-18B8-4AF1-8B13-D1B958D40749}"/>
              </a:ext>
            </a:extLst>
          </p:cNvPr>
          <p:cNvSpPr>
            <a:spLocks noGrp="1" noChangeArrowheads="1"/>
          </p:cNvSpPr>
          <p:nvPr>
            <p:ph idx="1"/>
          </p:nvPr>
        </p:nvSpPr>
        <p:spPr>
          <a:xfrm>
            <a:off x="428625" y="1714500"/>
            <a:ext cx="8229600" cy="4525963"/>
          </a:xfrm>
        </p:spPr>
        <p:txBody>
          <a:bodyPr/>
          <a:lstStyle/>
          <a:p>
            <a:pPr eaLnBrk="1" hangingPunct="1"/>
            <a:r>
              <a:rPr lang="it-IT" altLang="it-IT"/>
              <a:t>Fluticasone 0,05% crema e 0,005% unguento, metilprednisolone aceponato, tacrolimus 0,1% e 0,03%</a:t>
            </a:r>
          </a:p>
          <a:p>
            <a:pPr eaLnBrk="1" hangingPunct="1"/>
            <a:endParaRPr lang="it-IT" altLang="it-IT"/>
          </a:p>
          <a:p>
            <a:pPr eaLnBrk="1" hangingPunct="1"/>
            <a:endParaRPr lang="it-IT" altLang="it-IT"/>
          </a:p>
          <a:p>
            <a:pPr eaLnBrk="1" hangingPunct="1"/>
            <a:r>
              <a:rPr lang="it-IT" altLang="it-IT"/>
              <a:t>Risultato: prevenzione, riduzione dei flares e allungamento della remissione</a:t>
            </a:r>
          </a:p>
        </p:txBody>
      </p:sp>
    </p:spTree>
    <p:extLst>
      <p:ext uri="{BB962C8B-B14F-4D97-AF65-F5344CB8AC3E}">
        <p14:creationId xmlns:p14="http://schemas.microsoft.com/office/powerpoint/2010/main" val="3256653743"/>
      </p:ext>
    </p:extLst>
  </p:cSld>
  <p:clrMapOvr>
    <a:masterClrMapping/>
  </p:clrMapOvr>
  <p:transition spd="slow">
    <p:strips dir="ru"/>
  </p:transition>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80ED8DDD-E18B-47DE-8B9C-92706F8216DA}"/>
              </a:ext>
            </a:extLst>
          </p:cNvPr>
          <p:cNvSpPr>
            <a:spLocks noGrp="1"/>
          </p:cNvSpPr>
          <p:nvPr>
            <p:ph type="title"/>
          </p:nvPr>
        </p:nvSpPr>
        <p:spPr/>
        <p:txBody>
          <a:bodyPr/>
          <a:lstStyle/>
          <a:p>
            <a:pPr algn="ctr"/>
            <a:r>
              <a:rPr lang="it-IT" dirty="0"/>
              <a:t>Insufficienza venosa ed ulcere</a:t>
            </a:r>
          </a:p>
        </p:txBody>
      </p:sp>
      <p:sp>
        <p:nvSpPr>
          <p:cNvPr id="5" name="Segnaposto contenuto 4">
            <a:extLst>
              <a:ext uri="{FF2B5EF4-FFF2-40B4-BE49-F238E27FC236}">
                <a16:creationId xmlns:a16="http://schemas.microsoft.com/office/drawing/2014/main" id="{96A9A1DF-E5A8-424A-8AEC-318186DEB0D7}"/>
              </a:ext>
            </a:extLst>
          </p:cNvPr>
          <p:cNvSpPr>
            <a:spLocks noGrp="1"/>
          </p:cNvSpPr>
          <p:nvPr>
            <p:ph idx="1"/>
          </p:nvPr>
        </p:nvSpPr>
        <p:spPr>
          <a:xfrm>
            <a:off x="446856" y="1556792"/>
            <a:ext cx="8229600" cy="5141168"/>
          </a:xfrm>
        </p:spPr>
        <p:txBody>
          <a:bodyPr/>
          <a:lstStyle/>
          <a:p>
            <a:r>
              <a:rPr lang="it-IT" dirty="0">
                <a:solidFill>
                  <a:srgbClr val="002060"/>
                </a:solidFill>
              </a:rPr>
              <a:t>Insufficienza venosa</a:t>
            </a:r>
          </a:p>
          <a:p>
            <a:r>
              <a:rPr lang="it-IT" dirty="0"/>
              <a:t>Patologia molto comune (7-10% popolazione)</a:t>
            </a:r>
          </a:p>
          <a:p>
            <a:r>
              <a:rPr lang="it-IT" dirty="0"/>
              <a:t>Vene superficiali</a:t>
            </a:r>
          </a:p>
          <a:p>
            <a:r>
              <a:rPr lang="it-IT" dirty="0"/>
              <a:t>          profonde</a:t>
            </a:r>
          </a:p>
          <a:p>
            <a:r>
              <a:rPr lang="it-IT" dirty="0"/>
              <a:t>          perforanti</a:t>
            </a:r>
          </a:p>
          <a:p>
            <a:endParaRPr lang="it-IT" dirty="0"/>
          </a:p>
          <a:p>
            <a:r>
              <a:rPr lang="it-IT" dirty="0"/>
              <a:t>Associata a varicosità primitive</a:t>
            </a:r>
          </a:p>
          <a:p>
            <a:r>
              <a:rPr lang="it-IT" dirty="0"/>
              <a:t>                     varicosità secondarie</a:t>
            </a:r>
          </a:p>
        </p:txBody>
      </p:sp>
    </p:spTree>
    <p:extLst>
      <p:ext uri="{BB962C8B-B14F-4D97-AF65-F5344CB8AC3E}">
        <p14:creationId xmlns:p14="http://schemas.microsoft.com/office/powerpoint/2010/main" val="537920127"/>
      </p:ext>
    </p:extLst>
  </p:cSld>
  <p:clrMapOvr>
    <a:masterClrMapping/>
  </p:clrMapOvr>
  <p:transition spd="slow">
    <p:strips dir="ru"/>
  </p:transition>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80ED8DDD-E18B-47DE-8B9C-92706F8216DA}"/>
              </a:ext>
            </a:extLst>
          </p:cNvPr>
          <p:cNvSpPr>
            <a:spLocks noGrp="1"/>
          </p:cNvSpPr>
          <p:nvPr>
            <p:ph type="title"/>
          </p:nvPr>
        </p:nvSpPr>
        <p:spPr/>
        <p:txBody>
          <a:bodyPr/>
          <a:lstStyle/>
          <a:p>
            <a:pPr algn="ctr"/>
            <a:r>
              <a:rPr lang="it-IT" dirty="0"/>
              <a:t>Insufficienza venosa</a:t>
            </a:r>
          </a:p>
        </p:txBody>
      </p:sp>
      <p:sp>
        <p:nvSpPr>
          <p:cNvPr id="5" name="Segnaposto contenuto 4">
            <a:extLst>
              <a:ext uri="{FF2B5EF4-FFF2-40B4-BE49-F238E27FC236}">
                <a16:creationId xmlns:a16="http://schemas.microsoft.com/office/drawing/2014/main" id="{96A9A1DF-E5A8-424A-8AEC-318186DEB0D7}"/>
              </a:ext>
            </a:extLst>
          </p:cNvPr>
          <p:cNvSpPr>
            <a:spLocks noGrp="1"/>
          </p:cNvSpPr>
          <p:nvPr>
            <p:ph idx="1"/>
          </p:nvPr>
        </p:nvSpPr>
        <p:spPr/>
        <p:txBody>
          <a:bodyPr>
            <a:normAutofit fontScale="92500"/>
          </a:bodyPr>
          <a:lstStyle/>
          <a:p>
            <a:r>
              <a:rPr lang="it-IT" dirty="0">
                <a:solidFill>
                  <a:srgbClr val="002060"/>
                </a:solidFill>
              </a:rPr>
              <a:t>Epidemiologia</a:t>
            </a:r>
          </a:p>
          <a:p>
            <a:r>
              <a:rPr lang="it-IT" dirty="0"/>
              <a:t>Più comune nella donna adulta (F:M, 2/3:1)</a:t>
            </a:r>
          </a:p>
          <a:p>
            <a:r>
              <a:rPr lang="it-IT" dirty="0">
                <a:solidFill>
                  <a:srgbClr val="002060"/>
                </a:solidFill>
              </a:rPr>
              <a:t>Fattori di rischio</a:t>
            </a:r>
            <a:endParaRPr lang="it-IT" dirty="0"/>
          </a:p>
          <a:p>
            <a:r>
              <a:rPr lang="it-IT" dirty="0" err="1"/>
              <a:t>Erditarietà</a:t>
            </a:r>
            <a:r>
              <a:rPr lang="it-IT" dirty="0"/>
              <a:t> (parete venosa debole)</a:t>
            </a:r>
          </a:p>
          <a:p>
            <a:r>
              <a:rPr lang="it-IT" dirty="0"/>
              <a:t>Pillola anticoncezionale/gravidanze</a:t>
            </a:r>
          </a:p>
          <a:p>
            <a:r>
              <a:rPr lang="it-IT" dirty="0"/>
              <a:t>Stile di vita </a:t>
            </a:r>
          </a:p>
          <a:p>
            <a:r>
              <a:rPr lang="it-IT" dirty="0"/>
              <a:t>Alterazioni osteo-muscolo-tendinee </a:t>
            </a:r>
            <a:r>
              <a:rPr lang="it-IT" dirty="0">
                <a:sym typeface="Wingdings" panose="05000000000000000000" pitchFamily="2" charset="2"/>
              </a:rPr>
              <a:t> </a:t>
            </a:r>
            <a:r>
              <a:rPr lang="it-IT" dirty="0"/>
              <a:t>alterazioni posturali </a:t>
            </a:r>
          </a:p>
          <a:p>
            <a:endParaRPr lang="it-IT" dirty="0"/>
          </a:p>
        </p:txBody>
      </p:sp>
    </p:spTree>
    <p:extLst>
      <p:ext uri="{BB962C8B-B14F-4D97-AF65-F5344CB8AC3E}">
        <p14:creationId xmlns:p14="http://schemas.microsoft.com/office/powerpoint/2010/main" val="3369929171"/>
      </p:ext>
    </p:extLst>
  </p:cSld>
  <p:clrMapOvr>
    <a:masterClrMapping/>
  </p:clrMapOvr>
  <p:transition spd="slow">
    <p:strips dir="ru"/>
  </p:transition>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80ED8DDD-E18B-47DE-8B9C-92706F8216DA}"/>
              </a:ext>
            </a:extLst>
          </p:cNvPr>
          <p:cNvSpPr>
            <a:spLocks noGrp="1"/>
          </p:cNvSpPr>
          <p:nvPr>
            <p:ph type="title"/>
          </p:nvPr>
        </p:nvSpPr>
        <p:spPr/>
        <p:txBody>
          <a:bodyPr/>
          <a:lstStyle/>
          <a:p>
            <a:pPr algn="ctr"/>
            <a:r>
              <a:rPr lang="it-IT" dirty="0"/>
              <a:t>Insufficienza venosa</a:t>
            </a:r>
          </a:p>
        </p:txBody>
      </p:sp>
      <p:sp>
        <p:nvSpPr>
          <p:cNvPr id="5" name="Segnaposto contenuto 4">
            <a:extLst>
              <a:ext uri="{FF2B5EF4-FFF2-40B4-BE49-F238E27FC236}">
                <a16:creationId xmlns:a16="http://schemas.microsoft.com/office/drawing/2014/main" id="{96A9A1DF-E5A8-424A-8AEC-318186DEB0D7}"/>
              </a:ext>
            </a:extLst>
          </p:cNvPr>
          <p:cNvSpPr>
            <a:spLocks noGrp="1"/>
          </p:cNvSpPr>
          <p:nvPr>
            <p:ph idx="1"/>
          </p:nvPr>
        </p:nvSpPr>
        <p:spPr/>
        <p:txBody>
          <a:bodyPr>
            <a:normAutofit/>
          </a:bodyPr>
          <a:lstStyle/>
          <a:p>
            <a:r>
              <a:rPr lang="it-IT" dirty="0">
                <a:solidFill>
                  <a:srgbClr val="002060"/>
                </a:solidFill>
              </a:rPr>
              <a:t>Fattori di rischio</a:t>
            </a:r>
            <a:endParaRPr lang="it-IT" dirty="0"/>
          </a:p>
          <a:p>
            <a:r>
              <a:rPr lang="it-IT" dirty="0"/>
              <a:t>Stipsi</a:t>
            </a:r>
          </a:p>
          <a:p>
            <a:r>
              <a:rPr lang="it-IT" dirty="0"/>
              <a:t>Sovrappeso</a:t>
            </a:r>
          </a:p>
          <a:p>
            <a:r>
              <a:rPr lang="it-IT" dirty="0"/>
              <a:t>Obesità</a:t>
            </a:r>
          </a:p>
          <a:p>
            <a:endParaRPr lang="it-IT" dirty="0"/>
          </a:p>
          <a:p>
            <a:endParaRPr lang="it-IT" dirty="0"/>
          </a:p>
        </p:txBody>
      </p:sp>
    </p:spTree>
    <p:extLst>
      <p:ext uri="{BB962C8B-B14F-4D97-AF65-F5344CB8AC3E}">
        <p14:creationId xmlns:p14="http://schemas.microsoft.com/office/powerpoint/2010/main" val="2227523356"/>
      </p:ext>
    </p:extLst>
  </p:cSld>
  <p:clrMapOvr>
    <a:masterClrMapping/>
  </p:clrMapOvr>
  <p:transition spd="slow">
    <p:strips dir="ru"/>
  </p:transition>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177B263-C24D-40EE-B4FC-273D8DF6BC54}"/>
              </a:ext>
            </a:extLst>
          </p:cNvPr>
          <p:cNvSpPr>
            <a:spLocks noGrp="1"/>
          </p:cNvSpPr>
          <p:nvPr>
            <p:ph type="title"/>
          </p:nvPr>
        </p:nvSpPr>
        <p:spPr/>
        <p:txBody>
          <a:bodyPr/>
          <a:lstStyle/>
          <a:p>
            <a:pPr algn="ctr"/>
            <a:r>
              <a:rPr lang="it-IT" dirty="0"/>
              <a:t>Insufficienza venosa</a:t>
            </a:r>
          </a:p>
        </p:txBody>
      </p:sp>
      <p:sp>
        <p:nvSpPr>
          <p:cNvPr id="3" name="Segnaposto contenuto 2">
            <a:extLst>
              <a:ext uri="{FF2B5EF4-FFF2-40B4-BE49-F238E27FC236}">
                <a16:creationId xmlns:a16="http://schemas.microsoft.com/office/drawing/2014/main" id="{CD2127FE-9489-4494-A779-12EF8D431E23}"/>
              </a:ext>
            </a:extLst>
          </p:cNvPr>
          <p:cNvSpPr>
            <a:spLocks noGrp="1"/>
          </p:cNvSpPr>
          <p:nvPr>
            <p:ph idx="1"/>
          </p:nvPr>
        </p:nvSpPr>
        <p:spPr/>
        <p:txBody>
          <a:bodyPr/>
          <a:lstStyle/>
          <a:p>
            <a:r>
              <a:rPr lang="it-IT" dirty="0">
                <a:solidFill>
                  <a:srgbClr val="002060"/>
                </a:solidFill>
              </a:rPr>
              <a:t>Patogenesi</a:t>
            </a:r>
          </a:p>
          <a:p>
            <a:r>
              <a:rPr lang="it-IT" dirty="0"/>
              <a:t>Stasi venosa</a:t>
            </a:r>
          </a:p>
          <a:p>
            <a:r>
              <a:rPr lang="it-IT" dirty="0"/>
              <a:t>↑↑ volume ematico</a:t>
            </a:r>
          </a:p>
          <a:p>
            <a:r>
              <a:rPr lang="it-IT" dirty="0"/>
              <a:t>↑↑ pressione sulle pareti venose</a:t>
            </a:r>
          </a:p>
          <a:p>
            <a:r>
              <a:rPr lang="it-IT" dirty="0"/>
              <a:t>Ectasia capillare</a:t>
            </a:r>
          </a:p>
          <a:p>
            <a:r>
              <a:rPr lang="it-IT" dirty="0"/>
              <a:t>Eritrociti e fluidi in tessuto interstiziale</a:t>
            </a:r>
          </a:p>
          <a:p>
            <a:r>
              <a:rPr lang="it-IT" dirty="0">
                <a:sym typeface="Wingdings" panose="05000000000000000000" pitchFamily="2" charset="2"/>
              </a:rPr>
              <a:t> edema ed alterazione di colore</a:t>
            </a:r>
            <a:endParaRPr lang="it-IT" dirty="0"/>
          </a:p>
        </p:txBody>
      </p:sp>
    </p:spTree>
    <p:extLst>
      <p:ext uri="{BB962C8B-B14F-4D97-AF65-F5344CB8AC3E}">
        <p14:creationId xmlns:p14="http://schemas.microsoft.com/office/powerpoint/2010/main" val="3883181097"/>
      </p:ext>
    </p:extLst>
  </p:cSld>
  <p:clrMapOvr>
    <a:masterClrMapping/>
  </p:clrMapOvr>
  <p:transition spd="slow">
    <p:strips dir="ru"/>
  </p:transition>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1E107F8-CE97-4C37-8590-D7CA5866231B}"/>
              </a:ext>
            </a:extLst>
          </p:cNvPr>
          <p:cNvSpPr>
            <a:spLocks noGrp="1"/>
          </p:cNvSpPr>
          <p:nvPr>
            <p:ph type="title"/>
          </p:nvPr>
        </p:nvSpPr>
        <p:spPr/>
        <p:txBody>
          <a:bodyPr/>
          <a:lstStyle/>
          <a:p>
            <a:pPr algn="ctr"/>
            <a:r>
              <a:rPr lang="it-IT" dirty="0"/>
              <a:t>Insufficienza venosa</a:t>
            </a:r>
          </a:p>
        </p:txBody>
      </p:sp>
      <p:sp>
        <p:nvSpPr>
          <p:cNvPr id="3" name="Segnaposto contenuto 2">
            <a:extLst>
              <a:ext uri="{FF2B5EF4-FFF2-40B4-BE49-F238E27FC236}">
                <a16:creationId xmlns:a16="http://schemas.microsoft.com/office/drawing/2014/main" id="{F17729FB-105E-47C0-9578-C82602EEE2FA}"/>
              </a:ext>
            </a:extLst>
          </p:cNvPr>
          <p:cNvSpPr>
            <a:spLocks noGrp="1"/>
          </p:cNvSpPr>
          <p:nvPr>
            <p:ph idx="1"/>
          </p:nvPr>
        </p:nvSpPr>
        <p:spPr/>
        <p:txBody>
          <a:bodyPr/>
          <a:lstStyle/>
          <a:p>
            <a:r>
              <a:rPr lang="it-IT" dirty="0"/>
              <a:t>Stravaso induce ↑ sintesi collagene</a:t>
            </a:r>
          </a:p>
          <a:p>
            <a:r>
              <a:rPr lang="it-IT" dirty="0">
                <a:sym typeface="Wingdings" panose="05000000000000000000" pitchFamily="2" charset="2"/>
              </a:rPr>
              <a:t> sclerosi del derma (</a:t>
            </a:r>
            <a:r>
              <a:rPr lang="it-IT" dirty="0" err="1">
                <a:sym typeface="Wingdings" panose="05000000000000000000" pitchFamily="2" charset="2"/>
              </a:rPr>
              <a:t>dermatoliposclerosi</a:t>
            </a:r>
            <a:r>
              <a:rPr lang="it-IT" dirty="0">
                <a:sym typeface="Wingdings" panose="05000000000000000000" pitchFamily="2" charset="2"/>
              </a:rPr>
              <a:t>)</a:t>
            </a:r>
          </a:p>
          <a:p>
            <a:r>
              <a:rPr lang="it-IT" dirty="0">
                <a:sym typeface="Wingdings" panose="05000000000000000000" pitchFamily="2" charset="2"/>
              </a:rPr>
              <a:t> alterazione del microcircolo</a:t>
            </a:r>
          </a:p>
          <a:p>
            <a:r>
              <a:rPr lang="it-IT" dirty="0">
                <a:sym typeface="Wingdings" panose="05000000000000000000" pitchFamily="2" charset="2"/>
              </a:rPr>
              <a:t> atrofia </a:t>
            </a:r>
            <a:r>
              <a:rPr lang="it-IT" dirty="0" err="1">
                <a:sym typeface="Wingdings" panose="05000000000000000000" pitchFamily="2" charset="2"/>
              </a:rPr>
              <a:t>leucodermica</a:t>
            </a:r>
            <a:r>
              <a:rPr lang="it-IT" dirty="0">
                <a:sym typeface="Wingdings" panose="05000000000000000000" pitchFamily="2" charset="2"/>
              </a:rPr>
              <a:t> della cute</a:t>
            </a:r>
          </a:p>
          <a:p>
            <a:r>
              <a:rPr lang="it-IT" dirty="0">
                <a:sym typeface="Wingdings" panose="05000000000000000000" pitchFamily="2" charset="2"/>
              </a:rPr>
              <a:t>Inoltre lo stravaso di fibrinogeno determina presenza di fibrina </a:t>
            </a:r>
            <a:r>
              <a:rPr lang="it-IT" dirty="0" err="1">
                <a:sym typeface="Wingdings" panose="05000000000000000000" pitchFamily="2" charset="2"/>
              </a:rPr>
              <a:t>pericapillare</a:t>
            </a:r>
            <a:endParaRPr lang="it-IT" dirty="0">
              <a:sym typeface="Wingdings" panose="05000000000000000000" pitchFamily="2" charset="2"/>
            </a:endParaRPr>
          </a:p>
          <a:p>
            <a:r>
              <a:rPr lang="it-IT" dirty="0">
                <a:sym typeface="Wingdings" panose="05000000000000000000" pitchFamily="2" charset="2"/>
              </a:rPr>
              <a:t> ipossia del tessuto circostante</a:t>
            </a:r>
          </a:p>
          <a:p>
            <a:r>
              <a:rPr lang="it-IT" dirty="0">
                <a:sym typeface="Wingdings" panose="05000000000000000000" pitchFamily="2" charset="2"/>
              </a:rPr>
              <a:t> predisposizione alle ulcere</a:t>
            </a:r>
            <a:endParaRPr lang="it-IT" dirty="0"/>
          </a:p>
        </p:txBody>
      </p:sp>
    </p:spTree>
    <p:extLst>
      <p:ext uri="{BB962C8B-B14F-4D97-AF65-F5344CB8AC3E}">
        <p14:creationId xmlns:p14="http://schemas.microsoft.com/office/powerpoint/2010/main" val="3266224384"/>
      </p:ext>
    </p:extLst>
  </p:cSld>
  <p:clrMapOvr>
    <a:masterClrMapping/>
  </p:clrMapOvr>
  <p:transition spd="slow">
    <p:strips dir="ru"/>
  </p:transition>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1E107F8-CE97-4C37-8590-D7CA5866231B}"/>
              </a:ext>
            </a:extLst>
          </p:cNvPr>
          <p:cNvSpPr>
            <a:spLocks noGrp="1"/>
          </p:cNvSpPr>
          <p:nvPr>
            <p:ph type="title"/>
          </p:nvPr>
        </p:nvSpPr>
        <p:spPr/>
        <p:txBody>
          <a:bodyPr/>
          <a:lstStyle/>
          <a:p>
            <a:pPr algn="ctr"/>
            <a:r>
              <a:rPr lang="it-IT" dirty="0"/>
              <a:t>Insufficienza venosa</a:t>
            </a:r>
          </a:p>
        </p:txBody>
      </p:sp>
      <p:sp>
        <p:nvSpPr>
          <p:cNvPr id="3" name="Segnaposto contenuto 2">
            <a:extLst>
              <a:ext uri="{FF2B5EF4-FFF2-40B4-BE49-F238E27FC236}">
                <a16:creationId xmlns:a16="http://schemas.microsoft.com/office/drawing/2014/main" id="{F17729FB-105E-47C0-9578-C82602EEE2FA}"/>
              </a:ext>
            </a:extLst>
          </p:cNvPr>
          <p:cNvSpPr>
            <a:spLocks noGrp="1"/>
          </p:cNvSpPr>
          <p:nvPr>
            <p:ph idx="1"/>
          </p:nvPr>
        </p:nvSpPr>
        <p:spPr/>
        <p:txBody>
          <a:bodyPr/>
          <a:lstStyle/>
          <a:p>
            <a:r>
              <a:rPr lang="it-IT" sz="3000" dirty="0"/>
              <a:t>Gradi di insufficienza venosa</a:t>
            </a:r>
          </a:p>
          <a:p>
            <a:r>
              <a:rPr lang="it-IT" sz="3000" dirty="0"/>
              <a:t>Classificazione CEAP</a:t>
            </a:r>
          </a:p>
          <a:p>
            <a:r>
              <a:rPr lang="it-IT" sz="3000" dirty="0"/>
              <a:t>Clinica (C: 0-6, non sintomatiche/sintomatiche)</a:t>
            </a:r>
          </a:p>
          <a:p>
            <a:r>
              <a:rPr lang="it-IT" sz="3000" dirty="0"/>
              <a:t>Etiologica (congenita, primaria o secondaria)</a:t>
            </a:r>
          </a:p>
          <a:p>
            <a:r>
              <a:rPr lang="it-IT" sz="3000" dirty="0"/>
              <a:t>Anatomica (v. superficiali, profonde, perforanti)</a:t>
            </a:r>
          </a:p>
          <a:p>
            <a:r>
              <a:rPr lang="it-IT" sz="3000" dirty="0" err="1"/>
              <a:t>Patofisiologica</a:t>
            </a:r>
            <a:r>
              <a:rPr lang="it-IT" sz="3000" dirty="0"/>
              <a:t> (ostruzione, reflusso, entrambi)</a:t>
            </a:r>
          </a:p>
        </p:txBody>
      </p:sp>
    </p:spTree>
    <p:extLst>
      <p:ext uri="{BB962C8B-B14F-4D97-AF65-F5344CB8AC3E}">
        <p14:creationId xmlns:p14="http://schemas.microsoft.com/office/powerpoint/2010/main" val="2945455787"/>
      </p:ext>
    </p:extLst>
  </p:cSld>
  <p:clrMapOvr>
    <a:masterClrMapping/>
  </p:clrMapOvr>
  <p:transition spd="slow">
    <p:strips dir="ru"/>
  </p:transition>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screenshot&#10;&#10;Descrizione generata automaticamente">
            <a:extLst>
              <a:ext uri="{FF2B5EF4-FFF2-40B4-BE49-F238E27FC236}">
                <a16:creationId xmlns:a16="http://schemas.microsoft.com/office/drawing/2014/main" id="{DF80D5E7-9408-4FB4-BA70-9B4006DC2D7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334629" y="962718"/>
            <a:ext cx="8474741" cy="4932564"/>
          </a:xfrm>
          <a:prstGeom prst="rect">
            <a:avLst/>
          </a:prstGeom>
        </p:spPr>
      </p:pic>
    </p:spTree>
    <p:extLst>
      <p:ext uri="{BB962C8B-B14F-4D97-AF65-F5344CB8AC3E}">
        <p14:creationId xmlns:p14="http://schemas.microsoft.com/office/powerpoint/2010/main" val="559074442"/>
      </p:ext>
    </p:extLst>
  </p:cSld>
  <p:clrMapOvr>
    <a:masterClrMapping/>
  </p:clrMapOvr>
  <p:transition spd="slow">
    <p:strips dir="ru"/>
  </p:transition>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665E051-DC74-4873-886A-5B1634388190}"/>
              </a:ext>
            </a:extLst>
          </p:cNvPr>
          <p:cNvSpPr>
            <a:spLocks noGrp="1"/>
          </p:cNvSpPr>
          <p:nvPr>
            <p:ph type="title"/>
          </p:nvPr>
        </p:nvSpPr>
        <p:spPr/>
        <p:txBody>
          <a:bodyPr/>
          <a:lstStyle/>
          <a:p>
            <a:pPr algn="ctr"/>
            <a:r>
              <a:rPr lang="it-IT" dirty="0">
                <a:solidFill>
                  <a:srgbClr val="002060"/>
                </a:solidFill>
              </a:rPr>
              <a:t>Definizioni </a:t>
            </a:r>
          </a:p>
        </p:txBody>
      </p:sp>
      <p:sp>
        <p:nvSpPr>
          <p:cNvPr id="3" name="Segnaposto contenuto 2">
            <a:extLst>
              <a:ext uri="{FF2B5EF4-FFF2-40B4-BE49-F238E27FC236}">
                <a16:creationId xmlns:a16="http://schemas.microsoft.com/office/drawing/2014/main" id="{7D0DB959-2DC0-4F35-B941-E0142900DF59}"/>
              </a:ext>
            </a:extLst>
          </p:cNvPr>
          <p:cNvSpPr>
            <a:spLocks noGrp="1"/>
          </p:cNvSpPr>
          <p:nvPr>
            <p:ph idx="1"/>
          </p:nvPr>
        </p:nvSpPr>
        <p:spPr/>
        <p:txBody>
          <a:bodyPr/>
          <a:lstStyle/>
          <a:p>
            <a:r>
              <a:rPr lang="it-IT" sz="2800" dirty="0">
                <a:solidFill>
                  <a:srgbClr val="002060"/>
                </a:solidFill>
              </a:rPr>
              <a:t>Teleangectasia</a:t>
            </a:r>
            <a:r>
              <a:rPr lang="it-IT" sz="2800" dirty="0"/>
              <a:t>: confluenza di venule intradermiche perennemente ectasiche con diametro di 1mm</a:t>
            </a:r>
          </a:p>
          <a:p>
            <a:r>
              <a:rPr lang="it-IT" sz="2800" dirty="0">
                <a:solidFill>
                  <a:srgbClr val="002060"/>
                </a:solidFill>
              </a:rPr>
              <a:t>Vene reticolari</a:t>
            </a:r>
            <a:r>
              <a:rPr lang="it-IT" sz="2800" dirty="0"/>
              <a:t>: vene intradermiche bluastre perennemente ectasiche del diametro di 1-3 mm</a:t>
            </a:r>
          </a:p>
          <a:p>
            <a:r>
              <a:rPr lang="it-IT" sz="2800" dirty="0">
                <a:solidFill>
                  <a:srgbClr val="002060"/>
                </a:solidFill>
              </a:rPr>
              <a:t>Vene varicose</a:t>
            </a:r>
            <a:r>
              <a:rPr lang="it-IT" sz="2800" dirty="0"/>
              <a:t>: vene sottocutanee perennemente ectasiche in stazione eretta del diametro &gt; 3 mm</a:t>
            </a:r>
          </a:p>
          <a:p>
            <a:r>
              <a:rPr lang="it-IT" sz="2800" dirty="0">
                <a:solidFill>
                  <a:srgbClr val="002060"/>
                </a:solidFill>
              </a:rPr>
              <a:t>Corona </a:t>
            </a:r>
            <a:r>
              <a:rPr lang="it-IT" sz="2800" dirty="0" err="1">
                <a:solidFill>
                  <a:srgbClr val="002060"/>
                </a:solidFill>
              </a:rPr>
              <a:t>flebectasica</a:t>
            </a:r>
            <a:r>
              <a:rPr lang="it-IT" sz="2800" dirty="0"/>
              <a:t>: teleangectasie intradermiche a ventaglio della regione mediale o laterale del piede</a:t>
            </a:r>
          </a:p>
        </p:txBody>
      </p:sp>
    </p:spTree>
    <p:extLst>
      <p:ext uri="{BB962C8B-B14F-4D97-AF65-F5344CB8AC3E}">
        <p14:creationId xmlns:p14="http://schemas.microsoft.com/office/powerpoint/2010/main" val="1763374610"/>
      </p:ext>
    </p:extLst>
  </p:cSld>
  <p:clrMapOvr>
    <a:masterClrMapping/>
  </p:clrMapOvr>
  <p:transition spd="slow">
    <p:strips dir="ru"/>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Risultati immagini per soluzione fisiologica">
            <a:extLst>
              <a:ext uri="{FF2B5EF4-FFF2-40B4-BE49-F238E27FC236}">
                <a16:creationId xmlns:a16="http://schemas.microsoft.com/office/drawing/2014/main" id="{72B05E35-344E-4889-98A0-EDE8CB613E8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8313" y="981075"/>
            <a:ext cx="2381250" cy="42386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4275" name="Picture 2" descr="ust1°gr">
            <a:extLst>
              <a:ext uri="{FF2B5EF4-FFF2-40B4-BE49-F238E27FC236}">
                <a16:creationId xmlns:a16="http://schemas.microsoft.com/office/drawing/2014/main" id="{2190EFEB-1834-4C0A-B2BE-CEA487ED0E5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84663" y="989013"/>
            <a:ext cx="4722812" cy="423068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strips dir="ru"/>
  </p:transition>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C27E96B-D018-4E88-89D1-7703E118CAC5}"/>
              </a:ext>
            </a:extLst>
          </p:cNvPr>
          <p:cNvSpPr>
            <a:spLocks noGrp="1"/>
          </p:cNvSpPr>
          <p:nvPr>
            <p:ph type="title"/>
          </p:nvPr>
        </p:nvSpPr>
        <p:spPr/>
        <p:txBody>
          <a:bodyPr/>
          <a:lstStyle/>
          <a:p>
            <a:pPr algn="ctr"/>
            <a:r>
              <a:rPr lang="it-IT" dirty="0">
                <a:solidFill>
                  <a:srgbClr val="002060"/>
                </a:solidFill>
              </a:rPr>
              <a:t>Definizioni </a:t>
            </a:r>
            <a:endParaRPr lang="it-IT" dirty="0"/>
          </a:p>
        </p:txBody>
      </p:sp>
      <p:sp>
        <p:nvSpPr>
          <p:cNvPr id="3" name="Segnaposto contenuto 2">
            <a:extLst>
              <a:ext uri="{FF2B5EF4-FFF2-40B4-BE49-F238E27FC236}">
                <a16:creationId xmlns:a16="http://schemas.microsoft.com/office/drawing/2014/main" id="{DC169367-256A-43BF-8BC0-A27790C2EED5}"/>
              </a:ext>
            </a:extLst>
          </p:cNvPr>
          <p:cNvSpPr>
            <a:spLocks noGrp="1"/>
          </p:cNvSpPr>
          <p:nvPr>
            <p:ph idx="1"/>
          </p:nvPr>
        </p:nvSpPr>
        <p:spPr/>
        <p:txBody>
          <a:bodyPr/>
          <a:lstStyle/>
          <a:p>
            <a:r>
              <a:rPr lang="it-IT" sz="2800" dirty="0">
                <a:solidFill>
                  <a:srgbClr val="002060"/>
                </a:solidFill>
              </a:rPr>
              <a:t>Edema:</a:t>
            </a:r>
            <a:r>
              <a:rPr lang="it-IT" sz="2800" dirty="0"/>
              <a:t> incremento di fluido del sottocute (incapacità del sistema linfatico di smaltire l’eccesso di fluido interstiziale). Si identifica con impronta alla palpazione</a:t>
            </a:r>
          </a:p>
          <a:p>
            <a:r>
              <a:rPr lang="it-IT" sz="2800" dirty="0">
                <a:solidFill>
                  <a:srgbClr val="002060"/>
                </a:solidFill>
              </a:rPr>
              <a:t>Dermatite da stasi: </a:t>
            </a:r>
            <a:r>
              <a:rPr lang="it-IT" sz="2800" dirty="0"/>
              <a:t>interessamento della flogosi (a partenza dermica) dell’epidermide. Si apprezza eritema, essudazione e lesioni squamo-crostose. Intenso prurito associato. Le alterazioni iniziano sopra le perforanti (o la varice) e si estendono </a:t>
            </a:r>
            <a:r>
              <a:rPr lang="it-IT" sz="2800" dirty="0" err="1"/>
              <a:t>distalmente</a:t>
            </a:r>
            <a:r>
              <a:rPr lang="it-IT" sz="2800" dirty="0"/>
              <a:t>.</a:t>
            </a:r>
          </a:p>
        </p:txBody>
      </p:sp>
    </p:spTree>
    <p:extLst>
      <p:ext uri="{BB962C8B-B14F-4D97-AF65-F5344CB8AC3E}">
        <p14:creationId xmlns:p14="http://schemas.microsoft.com/office/powerpoint/2010/main" val="539295271"/>
      </p:ext>
    </p:extLst>
  </p:cSld>
  <p:clrMapOvr>
    <a:masterClrMapping/>
  </p:clrMapOvr>
  <p:transition spd="slow">
    <p:strips dir="ru"/>
  </p:transition>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AAAE4B-038A-4071-8E34-5140C9B34425}"/>
              </a:ext>
            </a:extLst>
          </p:cNvPr>
          <p:cNvSpPr>
            <a:spLocks noGrp="1"/>
          </p:cNvSpPr>
          <p:nvPr>
            <p:ph type="title"/>
          </p:nvPr>
        </p:nvSpPr>
        <p:spPr/>
        <p:txBody>
          <a:bodyPr/>
          <a:lstStyle/>
          <a:p>
            <a:pPr algn="ctr"/>
            <a:r>
              <a:rPr lang="it-IT" dirty="0">
                <a:solidFill>
                  <a:srgbClr val="002060"/>
                </a:solidFill>
              </a:rPr>
              <a:t>Definizioni </a:t>
            </a:r>
            <a:endParaRPr lang="it-IT" dirty="0"/>
          </a:p>
        </p:txBody>
      </p:sp>
      <p:sp>
        <p:nvSpPr>
          <p:cNvPr id="3" name="Segnaposto contenuto 2">
            <a:extLst>
              <a:ext uri="{FF2B5EF4-FFF2-40B4-BE49-F238E27FC236}">
                <a16:creationId xmlns:a16="http://schemas.microsoft.com/office/drawing/2014/main" id="{0462945D-C95E-42F8-8377-1E3790B1FC6B}"/>
              </a:ext>
            </a:extLst>
          </p:cNvPr>
          <p:cNvSpPr>
            <a:spLocks noGrp="1"/>
          </p:cNvSpPr>
          <p:nvPr>
            <p:ph idx="1"/>
          </p:nvPr>
        </p:nvSpPr>
        <p:spPr/>
        <p:txBody>
          <a:bodyPr/>
          <a:lstStyle/>
          <a:p>
            <a:r>
              <a:rPr lang="it-IT" dirty="0">
                <a:solidFill>
                  <a:srgbClr val="002060"/>
                </a:solidFill>
              </a:rPr>
              <a:t>Iperpigmentazione:</a:t>
            </a:r>
            <a:r>
              <a:rPr lang="it-IT" dirty="0"/>
              <a:t> dovuta ad accumulo di </a:t>
            </a:r>
            <a:r>
              <a:rPr lang="it-IT" dirty="0" err="1"/>
              <a:t>emosiderna</a:t>
            </a:r>
            <a:r>
              <a:rPr lang="it-IT" dirty="0"/>
              <a:t> da stravaso eritrocitario. Si osserva porpora </a:t>
            </a:r>
            <a:r>
              <a:rPr lang="it-IT" dirty="0">
                <a:sym typeface="Wingdings" panose="05000000000000000000" pitchFamily="2" charset="2"/>
              </a:rPr>
              <a:t> lesioni giallo/brunastre (porpora giallo-ocra)  regressione (mesi) con </a:t>
            </a:r>
            <a:r>
              <a:rPr lang="it-IT" dirty="0" err="1">
                <a:sym typeface="Wingdings" panose="05000000000000000000" pitchFamily="2" charset="2"/>
              </a:rPr>
              <a:t>elastocompressione</a:t>
            </a:r>
            <a:r>
              <a:rPr lang="it-IT" dirty="0">
                <a:sym typeface="Wingdings" panose="05000000000000000000" pitchFamily="2" charset="2"/>
              </a:rPr>
              <a:t> precoce…se deposito melaninico permanente. Pattern a chiazze intorno ai malleoli</a:t>
            </a:r>
          </a:p>
          <a:p>
            <a:r>
              <a:rPr lang="it-IT" dirty="0">
                <a:solidFill>
                  <a:srgbClr val="002060"/>
                </a:solidFill>
                <a:sym typeface="Wingdings" panose="05000000000000000000" pitchFamily="2" charset="2"/>
              </a:rPr>
              <a:t>Atrofia bianca:</a:t>
            </a:r>
            <a:r>
              <a:rPr lang="it-IT" dirty="0">
                <a:sym typeface="Wingdings" panose="05000000000000000000" pitchFamily="2" charset="2"/>
              </a:rPr>
              <a:t> chiazza biancastra ed atrofica, spesso circolare con chiazze capillari ed iperpigmentazione circostante</a:t>
            </a:r>
          </a:p>
        </p:txBody>
      </p:sp>
    </p:spTree>
    <p:extLst>
      <p:ext uri="{BB962C8B-B14F-4D97-AF65-F5344CB8AC3E}">
        <p14:creationId xmlns:p14="http://schemas.microsoft.com/office/powerpoint/2010/main" val="1697604115"/>
      </p:ext>
    </p:extLst>
  </p:cSld>
  <p:clrMapOvr>
    <a:masterClrMapping/>
  </p:clrMapOvr>
  <p:transition spd="slow">
    <p:strips dir="ru"/>
  </p:transition>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interni, tavolo, sedendo, uomo&#10;&#10;Descrizione generata automaticamente">
            <a:extLst>
              <a:ext uri="{FF2B5EF4-FFF2-40B4-BE49-F238E27FC236}">
                <a16:creationId xmlns:a16="http://schemas.microsoft.com/office/drawing/2014/main" id="{CE7EB225-D589-419F-903A-E5856F320864}"/>
              </a:ext>
            </a:extLst>
          </p:cNvPr>
          <p:cNvPicPr>
            <a:picLocks noGrp="1" noChangeAspect="1"/>
          </p:cNvPicPr>
          <p:nvPr>
            <p:ph idx="4294967295"/>
          </p:nvPr>
        </p:nvPicPr>
        <p:blipFill>
          <a:blip r:embed="rId2" cstate="email">
            <a:extLst>
              <a:ext uri="{28A0092B-C50C-407E-A947-70E740481C1C}">
                <a14:useLocalDpi xmlns:a14="http://schemas.microsoft.com/office/drawing/2010/main"/>
              </a:ext>
            </a:extLst>
          </a:blip>
          <a:stretch>
            <a:fillRect/>
          </a:stretch>
        </p:blipFill>
        <p:spPr>
          <a:xfrm>
            <a:off x="1308100" y="1253331"/>
            <a:ext cx="6527800" cy="4351338"/>
          </a:xfrm>
        </p:spPr>
      </p:pic>
    </p:spTree>
    <p:extLst>
      <p:ext uri="{BB962C8B-B14F-4D97-AF65-F5344CB8AC3E}">
        <p14:creationId xmlns:p14="http://schemas.microsoft.com/office/powerpoint/2010/main" val="1046243392"/>
      </p:ext>
    </p:extLst>
  </p:cSld>
  <p:clrMapOvr>
    <a:masterClrMapping/>
  </p:clrMapOvr>
  <p:transition spd="slow">
    <p:strips dir="ru"/>
  </p:transition>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interni, uomo, tavolo, sedendo&#10;&#10;Descrizione generata automaticamente">
            <a:extLst>
              <a:ext uri="{FF2B5EF4-FFF2-40B4-BE49-F238E27FC236}">
                <a16:creationId xmlns:a16="http://schemas.microsoft.com/office/drawing/2014/main" id="{EBFCC425-4873-42D1-A800-A87C44956F98}"/>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308496" y="1186432"/>
            <a:ext cx="6527007" cy="4351338"/>
          </a:xfrm>
        </p:spPr>
      </p:pic>
    </p:spTree>
    <p:extLst>
      <p:ext uri="{BB962C8B-B14F-4D97-AF65-F5344CB8AC3E}">
        <p14:creationId xmlns:p14="http://schemas.microsoft.com/office/powerpoint/2010/main" val="676065069"/>
      </p:ext>
    </p:extLst>
  </p:cSld>
  <p:clrMapOvr>
    <a:masterClrMapping/>
  </p:clrMapOvr>
  <p:transition spd="slow">
    <p:strips dir="ru"/>
  </p:transition>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interni, sedendo, uomo, tavolo&#10;&#10;Descrizione generata automaticamente">
            <a:extLst>
              <a:ext uri="{FF2B5EF4-FFF2-40B4-BE49-F238E27FC236}">
                <a16:creationId xmlns:a16="http://schemas.microsoft.com/office/drawing/2014/main" id="{E866C232-E853-4588-94C5-B9DC153C412A}"/>
              </a:ext>
            </a:extLst>
          </p:cNvPr>
          <p:cNvPicPr>
            <a:picLocks noGrp="1" noChangeAspect="1"/>
          </p:cNvPicPr>
          <p:nvPr>
            <p:ph idx="1"/>
          </p:nvPr>
        </p:nvPicPr>
        <p:blipFill rotWithShape="1">
          <a:blip r:embed="rId2" cstate="email">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p:blipFill>
        <p:spPr>
          <a:xfrm>
            <a:off x="1642646" y="1107729"/>
            <a:ext cx="5858708" cy="5227981"/>
          </a:xfrm>
        </p:spPr>
      </p:pic>
    </p:spTree>
    <p:extLst>
      <p:ext uri="{BB962C8B-B14F-4D97-AF65-F5344CB8AC3E}">
        <p14:creationId xmlns:p14="http://schemas.microsoft.com/office/powerpoint/2010/main" val="2489809332"/>
      </p:ext>
    </p:extLst>
  </p:cSld>
  <p:clrMapOvr>
    <a:masterClrMapping/>
  </p:clrMapOvr>
  <p:transition spd="slow">
    <p:strips dir="ru"/>
  </p:transition>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6FA6453-7A35-421D-8892-BF85A6A8327A}"/>
              </a:ext>
            </a:extLst>
          </p:cNvPr>
          <p:cNvSpPr>
            <a:spLocks noGrp="1"/>
          </p:cNvSpPr>
          <p:nvPr>
            <p:ph type="title"/>
          </p:nvPr>
        </p:nvSpPr>
        <p:spPr/>
        <p:txBody>
          <a:bodyPr/>
          <a:lstStyle/>
          <a:p>
            <a:pPr algn="ctr"/>
            <a:r>
              <a:rPr lang="it-IT" dirty="0">
                <a:solidFill>
                  <a:srgbClr val="002060"/>
                </a:solidFill>
              </a:rPr>
              <a:t>Definizioni </a:t>
            </a:r>
            <a:endParaRPr lang="it-IT" dirty="0"/>
          </a:p>
        </p:txBody>
      </p:sp>
      <p:sp>
        <p:nvSpPr>
          <p:cNvPr id="3" name="Segnaposto contenuto 2">
            <a:extLst>
              <a:ext uri="{FF2B5EF4-FFF2-40B4-BE49-F238E27FC236}">
                <a16:creationId xmlns:a16="http://schemas.microsoft.com/office/drawing/2014/main" id="{FB7BF65D-202B-49E1-A0CC-060CE907AB9F}"/>
              </a:ext>
            </a:extLst>
          </p:cNvPr>
          <p:cNvSpPr>
            <a:spLocks noGrp="1"/>
          </p:cNvSpPr>
          <p:nvPr>
            <p:ph idx="1"/>
          </p:nvPr>
        </p:nvSpPr>
        <p:spPr/>
        <p:txBody>
          <a:bodyPr/>
          <a:lstStyle/>
          <a:p>
            <a:r>
              <a:rPr lang="it-IT" dirty="0" err="1">
                <a:solidFill>
                  <a:srgbClr val="002060"/>
                </a:solidFill>
              </a:rPr>
              <a:t>Dermatoliposclerosi</a:t>
            </a:r>
            <a:r>
              <a:rPr lang="it-IT" dirty="0">
                <a:solidFill>
                  <a:srgbClr val="002060"/>
                </a:solidFill>
              </a:rPr>
              <a:t>: </a:t>
            </a:r>
            <a:r>
              <a:rPr lang="it-IT" dirty="0"/>
              <a:t>stravaso di eritrociti ed essudato </a:t>
            </a:r>
            <a:r>
              <a:rPr lang="it-IT" dirty="0">
                <a:sym typeface="Wingdings" panose="05000000000000000000" pitchFamily="2" charset="2"/>
              </a:rPr>
              <a:t> infiammazione  </a:t>
            </a:r>
            <a:r>
              <a:rPr lang="it-IT" dirty="0" err="1">
                <a:sym typeface="Wingdings" panose="05000000000000000000" pitchFamily="2" charset="2"/>
              </a:rPr>
              <a:t>pseudoerisipela</a:t>
            </a:r>
            <a:r>
              <a:rPr lang="it-IT" dirty="0">
                <a:sym typeface="Wingdings" panose="05000000000000000000" pitchFamily="2" charset="2"/>
              </a:rPr>
              <a:t> (cute eritematosa, NON calda, NON febbre, NON sintomatologia)</a:t>
            </a:r>
          </a:p>
          <a:p>
            <a:r>
              <a:rPr lang="it-IT" dirty="0">
                <a:sym typeface="Wingdings" panose="05000000000000000000" pitchFamily="2" charset="2"/>
              </a:rPr>
              <a:t> stimolazione dei fibroblasti  sintesi di collagene</a:t>
            </a:r>
          </a:p>
          <a:p>
            <a:r>
              <a:rPr lang="it-IT" dirty="0">
                <a:sym typeface="Wingdings" panose="05000000000000000000" pitchFamily="2" charset="2"/>
              </a:rPr>
              <a:t>Accumulo fibrina </a:t>
            </a:r>
            <a:r>
              <a:rPr lang="it-IT" dirty="0" err="1">
                <a:sym typeface="Wingdings" panose="05000000000000000000" pitchFamily="2" charset="2"/>
              </a:rPr>
              <a:t>pericapillare</a:t>
            </a:r>
            <a:endParaRPr lang="it-IT" dirty="0">
              <a:sym typeface="Wingdings" panose="05000000000000000000" pitchFamily="2" charset="2"/>
            </a:endParaRPr>
          </a:p>
          <a:p>
            <a:r>
              <a:rPr lang="it-IT" dirty="0">
                <a:sym typeface="Wingdings" panose="05000000000000000000" pitchFamily="2" charset="2"/>
              </a:rPr>
              <a:t>↓ O2 e nutrienti  sclerosi derma ed ipoderma</a:t>
            </a:r>
            <a:endParaRPr lang="it-IT" dirty="0"/>
          </a:p>
        </p:txBody>
      </p:sp>
    </p:spTree>
    <p:extLst>
      <p:ext uri="{BB962C8B-B14F-4D97-AF65-F5344CB8AC3E}">
        <p14:creationId xmlns:p14="http://schemas.microsoft.com/office/powerpoint/2010/main" val="2649037087"/>
      </p:ext>
    </p:extLst>
  </p:cSld>
  <p:clrMapOvr>
    <a:masterClrMapping/>
  </p:clrMapOvr>
  <p:transition spd="slow">
    <p:strips dir="ru"/>
  </p:transition>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6FA6453-7A35-421D-8892-BF85A6A8327A}"/>
              </a:ext>
            </a:extLst>
          </p:cNvPr>
          <p:cNvSpPr>
            <a:spLocks noGrp="1"/>
          </p:cNvSpPr>
          <p:nvPr>
            <p:ph type="title"/>
          </p:nvPr>
        </p:nvSpPr>
        <p:spPr/>
        <p:txBody>
          <a:bodyPr/>
          <a:lstStyle/>
          <a:p>
            <a:pPr algn="ctr"/>
            <a:r>
              <a:rPr lang="it-IT" dirty="0">
                <a:solidFill>
                  <a:srgbClr val="002060"/>
                </a:solidFill>
              </a:rPr>
              <a:t>Definizioni </a:t>
            </a:r>
            <a:endParaRPr lang="it-IT" dirty="0"/>
          </a:p>
        </p:txBody>
      </p:sp>
      <p:sp>
        <p:nvSpPr>
          <p:cNvPr id="3" name="Segnaposto contenuto 2">
            <a:extLst>
              <a:ext uri="{FF2B5EF4-FFF2-40B4-BE49-F238E27FC236}">
                <a16:creationId xmlns:a16="http://schemas.microsoft.com/office/drawing/2014/main" id="{FB7BF65D-202B-49E1-A0CC-060CE907AB9F}"/>
              </a:ext>
            </a:extLst>
          </p:cNvPr>
          <p:cNvSpPr>
            <a:spLocks noGrp="1"/>
          </p:cNvSpPr>
          <p:nvPr>
            <p:ph idx="1"/>
          </p:nvPr>
        </p:nvSpPr>
        <p:spPr/>
        <p:txBody>
          <a:bodyPr/>
          <a:lstStyle/>
          <a:p>
            <a:r>
              <a:rPr lang="it-IT" dirty="0" err="1">
                <a:solidFill>
                  <a:srgbClr val="002060"/>
                </a:solidFill>
              </a:rPr>
              <a:t>Dermatoliposclerosi</a:t>
            </a:r>
            <a:endParaRPr lang="it-IT" dirty="0"/>
          </a:p>
          <a:p>
            <a:r>
              <a:rPr lang="it-IT" dirty="0">
                <a:solidFill>
                  <a:srgbClr val="002060"/>
                </a:solidFill>
              </a:rPr>
              <a:t>Clinica: </a:t>
            </a:r>
            <a:r>
              <a:rPr lang="it-IT" dirty="0"/>
              <a:t>cute </a:t>
            </a:r>
            <a:r>
              <a:rPr lang="it-IT" dirty="0" err="1"/>
              <a:t>iperpigmentata</a:t>
            </a:r>
            <a:r>
              <a:rPr lang="it-IT" dirty="0"/>
              <a:t>, con presentazione a «manicotto», non elastica alla trazione</a:t>
            </a:r>
          </a:p>
          <a:p>
            <a:r>
              <a:rPr lang="it-IT" dirty="0"/>
              <a:t>Definita come sclerosi a ghetta o segno della bottiglia di champagne invertita</a:t>
            </a:r>
          </a:p>
          <a:p>
            <a:r>
              <a:rPr lang="it-IT" dirty="0">
                <a:solidFill>
                  <a:srgbClr val="002060"/>
                </a:solidFill>
              </a:rPr>
              <a:t>Pachidermia:</a:t>
            </a:r>
            <a:r>
              <a:rPr lang="it-IT" dirty="0"/>
              <a:t> cute circostante con alterazioni papillomatose/verrucose (rara)</a:t>
            </a:r>
          </a:p>
        </p:txBody>
      </p:sp>
    </p:spTree>
    <p:extLst>
      <p:ext uri="{BB962C8B-B14F-4D97-AF65-F5344CB8AC3E}">
        <p14:creationId xmlns:p14="http://schemas.microsoft.com/office/powerpoint/2010/main" val="771705205"/>
      </p:ext>
    </p:extLst>
  </p:cSld>
  <p:clrMapOvr>
    <a:masterClrMapping/>
  </p:clrMapOvr>
  <p:transition spd="slow">
    <p:strips dir="ru"/>
  </p:transition>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C63BF94-7B9A-4194-BF96-E9EB479E42A0}"/>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89DB1433-A003-4156-B0C1-43EF569C7580}"/>
              </a:ext>
            </a:extLst>
          </p:cNvPr>
          <p:cNvSpPr>
            <a:spLocks noGrp="1"/>
          </p:cNvSpPr>
          <p:nvPr>
            <p:ph idx="1"/>
          </p:nvPr>
        </p:nvSpPr>
        <p:spPr/>
        <p:txBody>
          <a:bodyPr/>
          <a:lstStyle/>
          <a:p>
            <a:endParaRPr lang="it-IT"/>
          </a:p>
        </p:txBody>
      </p:sp>
      <p:pic>
        <p:nvPicPr>
          <p:cNvPr id="7" name="Immagine 6">
            <a:extLst>
              <a:ext uri="{FF2B5EF4-FFF2-40B4-BE49-F238E27FC236}">
                <a16:creationId xmlns:a16="http://schemas.microsoft.com/office/drawing/2014/main" id="{FB2BFE17-CADD-444F-A52F-FC599C2C9F1D}"/>
              </a:ext>
            </a:extLst>
          </p:cNvPr>
          <p:cNvPicPr>
            <a:picLocks noChangeAspect="1"/>
          </p:cNvPicPr>
          <p:nvPr/>
        </p:nvPicPr>
        <p:blipFill>
          <a:blip r:embed="rId2"/>
          <a:stretch>
            <a:fillRect/>
          </a:stretch>
        </p:blipFill>
        <p:spPr>
          <a:xfrm>
            <a:off x="628650" y="354360"/>
            <a:ext cx="7886700" cy="5928622"/>
          </a:xfrm>
          <a:prstGeom prst="rect">
            <a:avLst/>
          </a:prstGeom>
        </p:spPr>
      </p:pic>
    </p:spTree>
    <p:extLst>
      <p:ext uri="{BB962C8B-B14F-4D97-AF65-F5344CB8AC3E}">
        <p14:creationId xmlns:p14="http://schemas.microsoft.com/office/powerpoint/2010/main" val="2708028712"/>
      </p:ext>
    </p:extLst>
  </p:cSld>
  <p:clrMapOvr>
    <a:masterClrMapping/>
  </p:clrMapOvr>
  <p:transition spd="slow">
    <p:strips dir="ru"/>
  </p:transition>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89B2FA9-F625-430A-AE14-AE50A8F56AD4}"/>
              </a:ext>
            </a:extLst>
          </p:cNvPr>
          <p:cNvSpPr>
            <a:spLocks noGrp="1"/>
          </p:cNvSpPr>
          <p:nvPr>
            <p:ph type="title"/>
          </p:nvPr>
        </p:nvSpPr>
        <p:spPr/>
        <p:txBody>
          <a:bodyPr/>
          <a:lstStyle/>
          <a:p>
            <a:pPr algn="ctr"/>
            <a:r>
              <a:rPr lang="it-IT" dirty="0">
                <a:solidFill>
                  <a:srgbClr val="002060"/>
                </a:solidFill>
              </a:rPr>
              <a:t>Ulcere degli arti inferiori</a:t>
            </a:r>
            <a:endParaRPr lang="it-IT" dirty="0"/>
          </a:p>
        </p:txBody>
      </p:sp>
      <p:sp>
        <p:nvSpPr>
          <p:cNvPr id="3" name="Segnaposto contenuto 2">
            <a:extLst>
              <a:ext uri="{FF2B5EF4-FFF2-40B4-BE49-F238E27FC236}">
                <a16:creationId xmlns:a16="http://schemas.microsoft.com/office/drawing/2014/main" id="{8FAF9A9C-BC16-42F3-B671-3EE16D3A7537}"/>
              </a:ext>
            </a:extLst>
          </p:cNvPr>
          <p:cNvSpPr>
            <a:spLocks noGrp="1"/>
          </p:cNvSpPr>
          <p:nvPr>
            <p:ph idx="1"/>
          </p:nvPr>
        </p:nvSpPr>
        <p:spPr/>
        <p:txBody>
          <a:bodyPr/>
          <a:lstStyle/>
          <a:p>
            <a:r>
              <a:rPr lang="it-IT" dirty="0"/>
              <a:t>Lesione ulcerativa secondaria ad insufficienza venosa cronica</a:t>
            </a:r>
          </a:p>
          <a:p>
            <a:r>
              <a:rPr lang="it-IT" dirty="0"/>
              <a:t>Perdita di cute e sottocute</a:t>
            </a:r>
          </a:p>
          <a:p>
            <a:r>
              <a:rPr lang="it-IT" dirty="0"/>
              <a:t>Da inadeguata perfusione e nutrizione</a:t>
            </a:r>
          </a:p>
          <a:p>
            <a:endParaRPr lang="it-IT" dirty="0"/>
          </a:p>
          <a:p>
            <a:endParaRPr lang="it-IT" dirty="0"/>
          </a:p>
        </p:txBody>
      </p:sp>
    </p:spTree>
    <p:extLst>
      <p:ext uri="{BB962C8B-B14F-4D97-AF65-F5344CB8AC3E}">
        <p14:creationId xmlns:p14="http://schemas.microsoft.com/office/powerpoint/2010/main" val="2015539649"/>
      </p:ext>
    </p:extLst>
  </p:cSld>
  <p:clrMapOvr>
    <a:masterClrMapping/>
  </p:clrMapOvr>
  <p:transition spd="slow">
    <p:strips dir="ru"/>
  </p:transition>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73FE6D9-CA6D-4F42-BED9-4880CAAE461A}"/>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BF1FEF86-80E1-4778-87A7-F226E6D786E1}"/>
              </a:ext>
            </a:extLst>
          </p:cNvPr>
          <p:cNvSpPr>
            <a:spLocks noGrp="1"/>
          </p:cNvSpPr>
          <p:nvPr>
            <p:ph idx="1"/>
          </p:nvPr>
        </p:nvSpPr>
        <p:spPr/>
        <p:txBody>
          <a:bodyPr/>
          <a:lstStyle/>
          <a:p>
            <a:endParaRPr lang="it-IT"/>
          </a:p>
        </p:txBody>
      </p:sp>
      <p:pic>
        <p:nvPicPr>
          <p:cNvPr id="5" name="Immagine 4">
            <a:extLst>
              <a:ext uri="{FF2B5EF4-FFF2-40B4-BE49-F238E27FC236}">
                <a16:creationId xmlns:a16="http://schemas.microsoft.com/office/drawing/2014/main" id="{C41866A5-4061-4C4A-8920-C29AA9D3D4B8}"/>
              </a:ext>
            </a:extLst>
          </p:cNvPr>
          <p:cNvPicPr>
            <a:picLocks noChangeAspect="1"/>
          </p:cNvPicPr>
          <p:nvPr/>
        </p:nvPicPr>
        <p:blipFill>
          <a:blip r:embed="rId2"/>
          <a:stretch>
            <a:fillRect/>
          </a:stretch>
        </p:blipFill>
        <p:spPr>
          <a:xfrm>
            <a:off x="628650" y="315869"/>
            <a:ext cx="7886700" cy="5846564"/>
          </a:xfrm>
          <a:prstGeom prst="rect">
            <a:avLst/>
          </a:prstGeom>
        </p:spPr>
      </p:pic>
    </p:spTree>
    <p:extLst>
      <p:ext uri="{BB962C8B-B14F-4D97-AF65-F5344CB8AC3E}">
        <p14:creationId xmlns:p14="http://schemas.microsoft.com/office/powerpoint/2010/main" val="3486942276"/>
      </p:ext>
    </p:extLst>
  </p:cSld>
  <p:clrMapOvr>
    <a:masterClrMapping/>
  </p:clrMapOvr>
  <p:transition spd="slow">
    <p:strips dir="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4">
            <a:extLst>
              <a:ext uri="{FF2B5EF4-FFF2-40B4-BE49-F238E27FC236}">
                <a16:creationId xmlns:a16="http://schemas.microsoft.com/office/drawing/2014/main" id="{B08C9806-3C66-4C57-B8E5-03228BBAA6E8}"/>
              </a:ext>
            </a:extLst>
          </p:cNvPr>
          <p:cNvSpPr txBox="1">
            <a:spLocks noChangeArrowheads="1"/>
          </p:cNvSpPr>
          <p:nvPr/>
        </p:nvSpPr>
        <p:spPr bwMode="auto">
          <a:xfrm>
            <a:off x="358775" y="476250"/>
            <a:ext cx="84248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4400">
                <a:solidFill>
                  <a:srgbClr val="FF0000"/>
                </a:solidFill>
              </a:rPr>
              <a:t>Terapia locale o terapia topica</a:t>
            </a:r>
          </a:p>
        </p:txBody>
      </p:sp>
      <p:sp>
        <p:nvSpPr>
          <p:cNvPr id="12291" name="Text Box 5">
            <a:extLst>
              <a:ext uri="{FF2B5EF4-FFF2-40B4-BE49-F238E27FC236}">
                <a16:creationId xmlns:a16="http://schemas.microsoft.com/office/drawing/2014/main" id="{09215184-12EC-4210-B5A0-AD910935A641}"/>
              </a:ext>
            </a:extLst>
          </p:cNvPr>
          <p:cNvSpPr txBox="1">
            <a:spLocks noChangeArrowheads="1"/>
          </p:cNvSpPr>
          <p:nvPr/>
        </p:nvSpPr>
        <p:spPr bwMode="auto">
          <a:xfrm>
            <a:off x="250825" y="1773238"/>
            <a:ext cx="864235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it-IT" altLang="it-IT" sz="2800">
                <a:solidFill>
                  <a:schemeClr val="accent2"/>
                </a:solidFill>
              </a:rPr>
              <a:t>Il processo d’assorbimento percutaneo può avvenire mediante 6 differenti fasi </a:t>
            </a:r>
          </a:p>
          <a:p>
            <a:pPr eaLnBrk="1" hangingPunct="1">
              <a:spcBef>
                <a:spcPct val="50000"/>
              </a:spcBef>
            </a:pPr>
            <a:r>
              <a:rPr lang="it-IT" altLang="it-IT" sz="2800">
                <a:solidFill>
                  <a:schemeClr val="accent2"/>
                </a:solidFill>
              </a:rPr>
              <a:t>Adsorbimento</a:t>
            </a:r>
          </a:p>
          <a:p>
            <a:pPr eaLnBrk="1" hangingPunct="1">
              <a:spcBef>
                <a:spcPct val="50000"/>
              </a:spcBef>
            </a:pPr>
            <a:r>
              <a:rPr lang="it-IT" altLang="it-IT" sz="2800">
                <a:solidFill>
                  <a:schemeClr val="accent2"/>
                </a:solidFill>
              </a:rPr>
              <a:t>Cessione </a:t>
            </a:r>
          </a:p>
          <a:p>
            <a:pPr eaLnBrk="1" hangingPunct="1">
              <a:spcBef>
                <a:spcPct val="50000"/>
              </a:spcBef>
            </a:pPr>
            <a:r>
              <a:rPr lang="it-IT" altLang="it-IT" sz="2800">
                <a:solidFill>
                  <a:schemeClr val="accent2"/>
                </a:solidFill>
              </a:rPr>
              <a:t>Penetrazione</a:t>
            </a:r>
          </a:p>
          <a:p>
            <a:pPr eaLnBrk="1" hangingPunct="1">
              <a:spcBef>
                <a:spcPct val="50000"/>
              </a:spcBef>
            </a:pPr>
            <a:r>
              <a:rPr lang="it-IT" altLang="it-IT" sz="2800">
                <a:solidFill>
                  <a:schemeClr val="accent2"/>
                </a:solidFill>
              </a:rPr>
              <a:t>Permeazione</a:t>
            </a:r>
          </a:p>
          <a:p>
            <a:pPr eaLnBrk="1" hangingPunct="1">
              <a:spcBef>
                <a:spcPct val="50000"/>
              </a:spcBef>
            </a:pPr>
            <a:r>
              <a:rPr lang="it-IT" altLang="it-IT" sz="2800">
                <a:solidFill>
                  <a:schemeClr val="accent2"/>
                </a:solidFill>
              </a:rPr>
              <a:t>Diffusione </a:t>
            </a:r>
          </a:p>
          <a:p>
            <a:pPr eaLnBrk="1" hangingPunct="1">
              <a:spcBef>
                <a:spcPct val="50000"/>
              </a:spcBef>
            </a:pPr>
            <a:r>
              <a:rPr lang="it-IT" altLang="it-IT" sz="2800">
                <a:solidFill>
                  <a:schemeClr val="accent2"/>
                </a:solidFill>
              </a:rPr>
              <a:t>Distribuzione </a:t>
            </a:r>
          </a:p>
        </p:txBody>
      </p:sp>
    </p:spTree>
  </p:cSld>
  <p:clrMapOvr>
    <a:masterClrMapping/>
  </p:clrMapOvr>
  <p:transition spd="slow">
    <p:strips dir="ru"/>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1BCD7C01-A7F3-4FAB-8E9D-1C6E0BE725E5}"/>
              </a:ext>
            </a:extLst>
          </p:cNvPr>
          <p:cNvSpPr>
            <a:spLocks noGrp="1" noChangeArrowheads="1"/>
          </p:cNvSpPr>
          <p:nvPr>
            <p:ph type="title"/>
          </p:nvPr>
        </p:nvSpPr>
        <p:spPr/>
        <p:txBody>
          <a:bodyPr/>
          <a:lstStyle/>
          <a:p>
            <a:pPr eaLnBrk="1" hangingPunct="1"/>
            <a:r>
              <a:rPr lang="it-IT" altLang="it-IT" b="1">
                <a:solidFill>
                  <a:srgbClr val="FF0000"/>
                </a:solidFill>
              </a:rPr>
              <a:t>Soluzioni</a:t>
            </a:r>
          </a:p>
        </p:txBody>
      </p:sp>
      <p:sp>
        <p:nvSpPr>
          <p:cNvPr id="55299" name="Rectangle 4">
            <a:extLst>
              <a:ext uri="{FF2B5EF4-FFF2-40B4-BE49-F238E27FC236}">
                <a16:creationId xmlns:a16="http://schemas.microsoft.com/office/drawing/2014/main" id="{2D67EF90-4D7A-4D4F-9AF9-909406D3026F}"/>
              </a:ext>
            </a:extLst>
          </p:cNvPr>
          <p:cNvSpPr>
            <a:spLocks noChangeArrowheads="1"/>
          </p:cNvSpPr>
          <p:nvPr/>
        </p:nvSpPr>
        <p:spPr bwMode="auto">
          <a:xfrm>
            <a:off x="468313" y="2349500"/>
            <a:ext cx="8229600" cy="305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it-IT" altLang="it-IT" sz="3600">
                <a:solidFill>
                  <a:schemeClr val="accent2"/>
                </a:solidFill>
              </a:rPr>
              <a:t>Antisettiche:</a:t>
            </a:r>
          </a:p>
          <a:p>
            <a:pPr eaLnBrk="1" hangingPunct="1">
              <a:buFontTx/>
              <a:buNone/>
            </a:pPr>
            <a:r>
              <a:rPr lang="it-IT" altLang="it-IT">
                <a:solidFill>
                  <a:schemeClr val="accent2"/>
                </a:solidFill>
              </a:rPr>
              <a:t>	Restano di solito a contatto con la cute per breve tempo.</a:t>
            </a:r>
          </a:p>
          <a:p>
            <a:pPr eaLnBrk="1" hangingPunct="1">
              <a:buFontTx/>
              <a:buNone/>
            </a:pPr>
            <a:r>
              <a:rPr lang="it-IT" altLang="it-IT">
                <a:solidFill>
                  <a:schemeClr val="accent2"/>
                </a:solidFill>
              </a:rPr>
              <a:t>	Si utilizzano per la disinfezione della cute prestando attenzione perché possono dare tossicità.</a:t>
            </a:r>
          </a:p>
        </p:txBody>
      </p:sp>
    </p:spTree>
  </p:cSld>
  <p:clrMapOvr>
    <a:masterClrMapping/>
  </p:clrMapOvr>
  <p:transition spd="slow">
    <p:strips dir="ru"/>
  </p:transition>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FE0764C-2E9C-40B3-BDA5-3390209BFB66}"/>
              </a:ext>
            </a:extLst>
          </p:cNvPr>
          <p:cNvSpPr>
            <a:spLocks noGrp="1"/>
          </p:cNvSpPr>
          <p:nvPr>
            <p:ph type="title"/>
          </p:nvPr>
        </p:nvSpPr>
        <p:spPr/>
        <p:txBody>
          <a:bodyPr/>
          <a:lstStyle/>
          <a:p>
            <a:pPr algn="ctr"/>
            <a:r>
              <a:rPr lang="it-IT" dirty="0">
                <a:solidFill>
                  <a:srgbClr val="002060"/>
                </a:solidFill>
              </a:rPr>
              <a:t>Ulcere degli arti inferiori</a:t>
            </a:r>
            <a:endParaRPr lang="it-IT" dirty="0"/>
          </a:p>
        </p:txBody>
      </p:sp>
      <p:sp>
        <p:nvSpPr>
          <p:cNvPr id="3" name="Segnaposto contenuto 2">
            <a:extLst>
              <a:ext uri="{FF2B5EF4-FFF2-40B4-BE49-F238E27FC236}">
                <a16:creationId xmlns:a16="http://schemas.microsoft.com/office/drawing/2014/main" id="{7DE0EB58-131A-44E8-AD58-BE6286246993}"/>
              </a:ext>
            </a:extLst>
          </p:cNvPr>
          <p:cNvSpPr>
            <a:spLocks noGrp="1"/>
          </p:cNvSpPr>
          <p:nvPr>
            <p:ph idx="1"/>
          </p:nvPr>
        </p:nvSpPr>
        <p:spPr/>
        <p:txBody>
          <a:bodyPr/>
          <a:lstStyle/>
          <a:p>
            <a:r>
              <a:rPr lang="it-IT" dirty="0"/>
              <a:t>Si associano ad insufficienza venosa nel 70% dei casi</a:t>
            </a:r>
          </a:p>
          <a:p>
            <a:r>
              <a:rPr lang="it-IT" dirty="0"/>
              <a:t>10% da insufficienza arteriosa</a:t>
            </a:r>
          </a:p>
          <a:p>
            <a:r>
              <a:rPr lang="it-IT" dirty="0"/>
              <a:t>15% patogenesi mista </a:t>
            </a:r>
            <a:r>
              <a:rPr lang="it-IT" dirty="0" err="1"/>
              <a:t>artero</a:t>
            </a:r>
            <a:r>
              <a:rPr lang="it-IT" dirty="0"/>
              <a:t>-venosa</a:t>
            </a:r>
          </a:p>
          <a:p>
            <a:r>
              <a:rPr lang="it-IT" dirty="0"/>
              <a:t>5% da cause più rare come vasculiti, linfedema, neoplasie </a:t>
            </a:r>
          </a:p>
        </p:txBody>
      </p:sp>
    </p:spTree>
    <p:extLst>
      <p:ext uri="{BB962C8B-B14F-4D97-AF65-F5344CB8AC3E}">
        <p14:creationId xmlns:p14="http://schemas.microsoft.com/office/powerpoint/2010/main" val="512786460"/>
      </p:ext>
    </p:extLst>
  </p:cSld>
  <p:clrMapOvr>
    <a:masterClrMapping/>
  </p:clrMapOvr>
  <p:transition spd="slow">
    <p:strips dir="ru"/>
  </p:transition>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FE0764C-2E9C-40B3-BDA5-3390209BFB66}"/>
              </a:ext>
            </a:extLst>
          </p:cNvPr>
          <p:cNvSpPr>
            <a:spLocks noGrp="1"/>
          </p:cNvSpPr>
          <p:nvPr>
            <p:ph type="title"/>
          </p:nvPr>
        </p:nvSpPr>
        <p:spPr/>
        <p:txBody>
          <a:bodyPr/>
          <a:lstStyle/>
          <a:p>
            <a:pPr algn="ctr"/>
            <a:r>
              <a:rPr lang="it-IT" dirty="0">
                <a:solidFill>
                  <a:srgbClr val="002060"/>
                </a:solidFill>
              </a:rPr>
              <a:t>Ulcere degli arti inferiori</a:t>
            </a:r>
            <a:endParaRPr lang="it-IT" dirty="0"/>
          </a:p>
        </p:txBody>
      </p:sp>
      <p:sp>
        <p:nvSpPr>
          <p:cNvPr id="3" name="Segnaposto contenuto 2">
            <a:extLst>
              <a:ext uri="{FF2B5EF4-FFF2-40B4-BE49-F238E27FC236}">
                <a16:creationId xmlns:a16="http://schemas.microsoft.com/office/drawing/2014/main" id="{7DE0EB58-131A-44E8-AD58-BE6286246993}"/>
              </a:ext>
            </a:extLst>
          </p:cNvPr>
          <p:cNvSpPr>
            <a:spLocks noGrp="1"/>
          </p:cNvSpPr>
          <p:nvPr>
            <p:ph idx="1"/>
          </p:nvPr>
        </p:nvSpPr>
        <p:spPr/>
        <p:txBody>
          <a:bodyPr/>
          <a:lstStyle/>
          <a:p>
            <a:r>
              <a:rPr lang="it-IT" dirty="0"/>
              <a:t>Marcato impatto sulla qualità di vita</a:t>
            </a:r>
          </a:p>
          <a:p>
            <a:r>
              <a:rPr lang="it-IT" dirty="0"/>
              <a:t>Costo/anno (stima US) 14.9 miliardi $</a:t>
            </a:r>
          </a:p>
          <a:p>
            <a:r>
              <a:rPr lang="it-IT" dirty="0"/>
              <a:t>Costo/paziente/anno 10-12.000 $</a:t>
            </a:r>
          </a:p>
          <a:p>
            <a:r>
              <a:rPr lang="it-IT" dirty="0"/>
              <a:t>Altri costi relativi ad ospedalizzazione possono fare aumentare queste stime</a:t>
            </a:r>
          </a:p>
        </p:txBody>
      </p:sp>
    </p:spTree>
    <p:extLst>
      <p:ext uri="{BB962C8B-B14F-4D97-AF65-F5344CB8AC3E}">
        <p14:creationId xmlns:p14="http://schemas.microsoft.com/office/powerpoint/2010/main" val="1347608021"/>
      </p:ext>
    </p:extLst>
  </p:cSld>
  <p:clrMapOvr>
    <a:masterClrMapping/>
  </p:clrMapOvr>
  <p:transition spd="slow">
    <p:strips dir="ru"/>
  </p:transition>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052653-3677-44AE-A062-C942B242C57C}"/>
              </a:ext>
            </a:extLst>
          </p:cNvPr>
          <p:cNvSpPr>
            <a:spLocks noGrp="1"/>
          </p:cNvSpPr>
          <p:nvPr>
            <p:ph type="title"/>
          </p:nvPr>
        </p:nvSpPr>
        <p:spPr/>
        <p:txBody>
          <a:bodyPr/>
          <a:lstStyle/>
          <a:p>
            <a:pPr algn="ctr"/>
            <a:r>
              <a:rPr lang="it-IT" dirty="0">
                <a:solidFill>
                  <a:srgbClr val="002060"/>
                </a:solidFill>
              </a:rPr>
              <a:t>Ulcere da stasi</a:t>
            </a:r>
            <a:endParaRPr lang="it-IT" dirty="0"/>
          </a:p>
        </p:txBody>
      </p:sp>
      <p:sp>
        <p:nvSpPr>
          <p:cNvPr id="3" name="Segnaposto contenuto 2">
            <a:extLst>
              <a:ext uri="{FF2B5EF4-FFF2-40B4-BE49-F238E27FC236}">
                <a16:creationId xmlns:a16="http://schemas.microsoft.com/office/drawing/2014/main" id="{2036F846-F580-437F-AF75-EDA3E3ABFFC3}"/>
              </a:ext>
            </a:extLst>
          </p:cNvPr>
          <p:cNvSpPr>
            <a:spLocks noGrp="1"/>
          </p:cNvSpPr>
          <p:nvPr>
            <p:ph idx="1"/>
          </p:nvPr>
        </p:nvSpPr>
        <p:spPr>
          <a:xfrm>
            <a:off x="628650" y="2109712"/>
            <a:ext cx="7886700" cy="3695552"/>
          </a:xfrm>
        </p:spPr>
        <p:txBody>
          <a:bodyPr>
            <a:normAutofit fontScale="62500" lnSpcReduction="20000"/>
          </a:bodyPr>
          <a:lstStyle/>
          <a:p>
            <a:r>
              <a:rPr lang="it-IT" sz="3800" dirty="0">
                <a:solidFill>
                  <a:srgbClr val="002060"/>
                </a:solidFill>
              </a:rPr>
              <a:t>Sede:</a:t>
            </a:r>
            <a:r>
              <a:rPr lang="it-IT" sz="3800" dirty="0"/>
              <a:t> terzo distale, superficie mediale arti inferiori. Talora insorgono sopra vene trombotiche. Si associano ad edema declive (indagare co-morbilità come cirrosi, scompenso, assunzione di calcio-antagonisti, FANS, antidiabetici orali)</a:t>
            </a:r>
          </a:p>
          <a:p>
            <a:endParaRPr lang="it-IT" sz="3800" dirty="0"/>
          </a:p>
          <a:p>
            <a:r>
              <a:rPr lang="it-IT" sz="3800" dirty="0">
                <a:solidFill>
                  <a:srgbClr val="002060"/>
                </a:solidFill>
              </a:rPr>
              <a:t>Morfologia:</a:t>
            </a:r>
            <a:r>
              <a:rPr lang="it-IT" sz="3800" dirty="0"/>
              <a:t> variabile da ovale, serpiginosa. Talvolta si possono fondere ed unire se multiple. Possono estendersi intorno all’arto (ulcera a «ghetta»)</a:t>
            </a:r>
          </a:p>
          <a:p>
            <a:endParaRPr lang="it-IT" dirty="0"/>
          </a:p>
        </p:txBody>
      </p:sp>
    </p:spTree>
    <p:extLst>
      <p:ext uri="{BB962C8B-B14F-4D97-AF65-F5344CB8AC3E}">
        <p14:creationId xmlns:p14="http://schemas.microsoft.com/office/powerpoint/2010/main" val="2822805509"/>
      </p:ext>
    </p:extLst>
  </p:cSld>
  <p:clrMapOvr>
    <a:masterClrMapping/>
  </p:clrMapOvr>
  <p:transition spd="slow">
    <p:strips dir="ru"/>
  </p:transition>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33F4D0-B90E-440D-896C-752448EC9996}"/>
              </a:ext>
            </a:extLst>
          </p:cNvPr>
          <p:cNvSpPr>
            <a:spLocks noGrp="1"/>
          </p:cNvSpPr>
          <p:nvPr>
            <p:ph type="title"/>
          </p:nvPr>
        </p:nvSpPr>
        <p:spPr/>
        <p:txBody>
          <a:bodyPr/>
          <a:lstStyle/>
          <a:p>
            <a:pPr algn="ctr"/>
            <a:r>
              <a:rPr lang="it-IT" dirty="0">
                <a:solidFill>
                  <a:srgbClr val="002060"/>
                </a:solidFill>
              </a:rPr>
              <a:t>Ulcere da stasi</a:t>
            </a:r>
            <a:endParaRPr lang="it-IT" dirty="0"/>
          </a:p>
        </p:txBody>
      </p:sp>
      <p:sp>
        <p:nvSpPr>
          <p:cNvPr id="3" name="Segnaposto contenuto 2">
            <a:extLst>
              <a:ext uri="{FF2B5EF4-FFF2-40B4-BE49-F238E27FC236}">
                <a16:creationId xmlns:a16="http://schemas.microsoft.com/office/drawing/2014/main" id="{BA98EFD5-958D-4062-A46D-DE44640C6BB6}"/>
              </a:ext>
            </a:extLst>
          </p:cNvPr>
          <p:cNvSpPr>
            <a:spLocks noGrp="1"/>
          </p:cNvSpPr>
          <p:nvPr>
            <p:ph idx="1"/>
          </p:nvPr>
        </p:nvSpPr>
        <p:spPr/>
        <p:txBody>
          <a:bodyPr/>
          <a:lstStyle/>
          <a:p>
            <a:r>
              <a:rPr lang="it-IT" dirty="0">
                <a:solidFill>
                  <a:srgbClr val="002060"/>
                </a:solidFill>
              </a:rPr>
              <a:t>Bordo:</a:t>
            </a:r>
            <a:r>
              <a:rPr lang="it-IT" dirty="0"/>
              <a:t> </a:t>
            </a:r>
            <a:r>
              <a:rPr lang="it-IT" dirty="0" err="1"/>
              <a:t>sottominato</a:t>
            </a:r>
            <a:r>
              <a:rPr lang="it-IT" dirty="0"/>
              <a:t> o netto</a:t>
            </a:r>
          </a:p>
          <a:p>
            <a:endParaRPr lang="it-IT" dirty="0"/>
          </a:p>
          <a:p>
            <a:endParaRPr lang="it-IT" dirty="0"/>
          </a:p>
          <a:p>
            <a:endParaRPr lang="it-IT" dirty="0"/>
          </a:p>
          <a:p>
            <a:r>
              <a:rPr lang="it-IT" dirty="0">
                <a:solidFill>
                  <a:srgbClr val="002060"/>
                </a:solidFill>
              </a:rPr>
              <a:t>Fondo:</a:t>
            </a:r>
            <a:r>
              <a:rPr lang="it-IT" dirty="0"/>
              <a:t> con detriti </a:t>
            </a:r>
            <a:r>
              <a:rPr lang="it-IT" dirty="0" err="1"/>
              <a:t>necrotici..detto</a:t>
            </a:r>
            <a:r>
              <a:rPr lang="it-IT" dirty="0"/>
              <a:t> fondo fibrinoso (in realtà non è fibrina) oppure granuleggiante (se tessuto di granulazione)</a:t>
            </a:r>
          </a:p>
          <a:p>
            <a:endParaRPr lang="it-IT" dirty="0"/>
          </a:p>
        </p:txBody>
      </p:sp>
    </p:spTree>
    <p:extLst>
      <p:ext uri="{BB962C8B-B14F-4D97-AF65-F5344CB8AC3E}">
        <p14:creationId xmlns:p14="http://schemas.microsoft.com/office/powerpoint/2010/main" val="3427165795"/>
      </p:ext>
    </p:extLst>
  </p:cSld>
  <p:clrMapOvr>
    <a:masterClrMapping/>
  </p:clrMapOvr>
  <p:transition spd="slow">
    <p:strips dir="ru"/>
  </p:transition>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D047D86-01BF-4548-B858-91C521B3E4AA}"/>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06F6A837-5B03-462D-805B-643A9EFAFA14}"/>
              </a:ext>
            </a:extLst>
          </p:cNvPr>
          <p:cNvSpPr>
            <a:spLocks noGrp="1"/>
          </p:cNvSpPr>
          <p:nvPr>
            <p:ph idx="1"/>
          </p:nvPr>
        </p:nvSpPr>
        <p:spPr/>
        <p:txBody>
          <a:bodyPr/>
          <a:lstStyle/>
          <a:p>
            <a:endParaRPr lang="it-IT"/>
          </a:p>
        </p:txBody>
      </p:sp>
      <p:pic>
        <p:nvPicPr>
          <p:cNvPr id="5" name="Immagine 4">
            <a:extLst>
              <a:ext uri="{FF2B5EF4-FFF2-40B4-BE49-F238E27FC236}">
                <a16:creationId xmlns:a16="http://schemas.microsoft.com/office/drawing/2014/main" id="{E7789475-27D2-444A-97E9-6C63278613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0168" y="365126"/>
            <a:ext cx="3709115" cy="2749639"/>
          </a:xfrm>
          <a:prstGeom prst="rect">
            <a:avLst/>
          </a:prstGeom>
        </p:spPr>
      </p:pic>
      <p:pic>
        <p:nvPicPr>
          <p:cNvPr id="7" name="Immagine 6">
            <a:extLst>
              <a:ext uri="{FF2B5EF4-FFF2-40B4-BE49-F238E27FC236}">
                <a16:creationId xmlns:a16="http://schemas.microsoft.com/office/drawing/2014/main" id="{E3B74CB3-1B1F-4D9D-8D1A-5283726E98F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56001" y="3125453"/>
            <a:ext cx="4059349" cy="3051510"/>
          </a:xfrm>
          <a:prstGeom prst="rect">
            <a:avLst/>
          </a:prstGeom>
        </p:spPr>
      </p:pic>
    </p:spTree>
    <p:extLst>
      <p:ext uri="{BB962C8B-B14F-4D97-AF65-F5344CB8AC3E}">
        <p14:creationId xmlns:p14="http://schemas.microsoft.com/office/powerpoint/2010/main" val="3137019637"/>
      </p:ext>
    </p:extLst>
  </p:cSld>
  <p:clrMapOvr>
    <a:masterClrMapping/>
  </p:clrMapOvr>
  <p:transition spd="slow">
    <p:strips dir="ru"/>
  </p:transition>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33F4D0-B90E-440D-896C-752448EC9996}"/>
              </a:ext>
            </a:extLst>
          </p:cNvPr>
          <p:cNvSpPr>
            <a:spLocks noGrp="1"/>
          </p:cNvSpPr>
          <p:nvPr>
            <p:ph type="title"/>
          </p:nvPr>
        </p:nvSpPr>
        <p:spPr/>
        <p:txBody>
          <a:bodyPr/>
          <a:lstStyle/>
          <a:p>
            <a:pPr algn="ctr"/>
            <a:r>
              <a:rPr lang="it-IT" dirty="0">
                <a:solidFill>
                  <a:srgbClr val="002060"/>
                </a:solidFill>
              </a:rPr>
              <a:t>Ulcere da stasi</a:t>
            </a:r>
            <a:endParaRPr lang="it-IT" dirty="0"/>
          </a:p>
        </p:txBody>
      </p:sp>
      <p:sp>
        <p:nvSpPr>
          <p:cNvPr id="3" name="Segnaposto contenuto 2">
            <a:extLst>
              <a:ext uri="{FF2B5EF4-FFF2-40B4-BE49-F238E27FC236}">
                <a16:creationId xmlns:a16="http://schemas.microsoft.com/office/drawing/2014/main" id="{BA98EFD5-958D-4062-A46D-DE44640C6BB6}"/>
              </a:ext>
            </a:extLst>
          </p:cNvPr>
          <p:cNvSpPr>
            <a:spLocks noGrp="1"/>
          </p:cNvSpPr>
          <p:nvPr>
            <p:ph idx="1"/>
          </p:nvPr>
        </p:nvSpPr>
        <p:spPr/>
        <p:txBody>
          <a:bodyPr/>
          <a:lstStyle/>
          <a:p>
            <a:r>
              <a:rPr lang="it-IT" dirty="0">
                <a:solidFill>
                  <a:srgbClr val="002060"/>
                </a:solidFill>
              </a:rPr>
              <a:t>Sintomatologia:</a:t>
            </a:r>
            <a:r>
              <a:rPr lang="it-IT" dirty="0"/>
              <a:t> dolore di grado variabile e non sempre presente</a:t>
            </a:r>
          </a:p>
          <a:p>
            <a:r>
              <a:rPr lang="it-IT" dirty="0">
                <a:solidFill>
                  <a:srgbClr val="002060"/>
                </a:solidFill>
              </a:rPr>
              <a:t>Complicanze</a:t>
            </a:r>
          </a:p>
          <a:p>
            <a:r>
              <a:rPr lang="it-IT" dirty="0" err="1"/>
              <a:t>Sovrainfezioni</a:t>
            </a:r>
            <a:r>
              <a:rPr lang="it-IT" dirty="0"/>
              <a:t> batteriche (comuni) o micotiche (più rare)..in ogni caso opportuno eseguire tampone per isolare patogeno ed approntare la terapia più idonea</a:t>
            </a:r>
          </a:p>
          <a:p>
            <a:r>
              <a:rPr lang="it-IT" dirty="0"/>
              <a:t>Eczemi</a:t>
            </a:r>
          </a:p>
          <a:p>
            <a:pPr marL="0" indent="0">
              <a:buNone/>
            </a:pPr>
            <a:endParaRPr lang="it-IT" dirty="0"/>
          </a:p>
        </p:txBody>
      </p:sp>
    </p:spTree>
    <p:extLst>
      <p:ext uri="{BB962C8B-B14F-4D97-AF65-F5344CB8AC3E}">
        <p14:creationId xmlns:p14="http://schemas.microsoft.com/office/powerpoint/2010/main" val="3684133353"/>
      </p:ext>
    </p:extLst>
  </p:cSld>
  <p:clrMapOvr>
    <a:masterClrMapping/>
  </p:clrMapOvr>
  <p:transition spd="slow">
    <p:strips dir="ru"/>
  </p:transition>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33F4D0-B90E-440D-896C-752448EC9996}"/>
              </a:ext>
            </a:extLst>
          </p:cNvPr>
          <p:cNvSpPr>
            <a:spLocks noGrp="1"/>
          </p:cNvSpPr>
          <p:nvPr>
            <p:ph type="title"/>
          </p:nvPr>
        </p:nvSpPr>
        <p:spPr/>
        <p:txBody>
          <a:bodyPr/>
          <a:lstStyle/>
          <a:p>
            <a:pPr algn="ctr"/>
            <a:r>
              <a:rPr lang="it-IT" dirty="0">
                <a:solidFill>
                  <a:srgbClr val="002060"/>
                </a:solidFill>
              </a:rPr>
              <a:t>Ulcere da stasi</a:t>
            </a:r>
            <a:endParaRPr lang="it-IT" dirty="0"/>
          </a:p>
        </p:txBody>
      </p:sp>
      <p:sp>
        <p:nvSpPr>
          <p:cNvPr id="3" name="Segnaposto contenuto 2">
            <a:extLst>
              <a:ext uri="{FF2B5EF4-FFF2-40B4-BE49-F238E27FC236}">
                <a16:creationId xmlns:a16="http://schemas.microsoft.com/office/drawing/2014/main" id="{BA98EFD5-958D-4062-A46D-DE44640C6BB6}"/>
              </a:ext>
            </a:extLst>
          </p:cNvPr>
          <p:cNvSpPr>
            <a:spLocks noGrp="1"/>
          </p:cNvSpPr>
          <p:nvPr>
            <p:ph idx="1"/>
          </p:nvPr>
        </p:nvSpPr>
        <p:spPr>
          <a:xfrm>
            <a:off x="457200" y="1484784"/>
            <a:ext cx="8229600" cy="5141168"/>
          </a:xfrm>
        </p:spPr>
        <p:txBody>
          <a:bodyPr/>
          <a:lstStyle/>
          <a:p>
            <a:r>
              <a:rPr lang="it-IT" dirty="0"/>
              <a:t>Eczemi</a:t>
            </a:r>
          </a:p>
          <a:p>
            <a:r>
              <a:rPr lang="it-IT" dirty="0"/>
              <a:t>Dermatite irritativa: da essudato che macera ed aumenta dimensioni dell’ulcera</a:t>
            </a:r>
          </a:p>
          <a:p>
            <a:r>
              <a:rPr lang="it-IT" dirty="0"/>
              <a:t>Dermatite da contatto: dovuta ad applicazione di topici per le medicazioni. Necessita di patch </a:t>
            </a:r>
            <a:r>
              <a:rPr lang="it-IT" dirty="0" err="1"/>
              <a:t>tests</a:t>
            </a:r>
            <a:r>
              <a:rPr lang="it-IT" dirty="0"/>
              <a:t>. I più comuni allergeni sono antibiotici (neomicina), balsamo del Perù ed anestetici locali, profumi ed antisettici, eccipienti come alcoli della lanolina..</a:t>
            </a:r>
          </a:p>
          <a:p>
            <a:pPr marL="0" indent="0">
              <a:buNone/>
            </a:pPr>
            <a:endParaRPr lang="it-IT" dirty="0"/>
          </a:p>
        </p:txBody>
      </p:sp>
    </p:spTree>
    <p:extLst>
      <p:ext uri="{BB962C8B-B14F-4D97-AF65-F5344CB8AC3E}">
        <p14:creationId xmlns:p14="http://schemas.microsoft.com/office/powerpoint/2010/main" val="726912940"/>
      </p:ext>
    </p:extLst>
  </p:cSld>
  <p:clrMapOvr>
    <a:masterClrMapping/>
  </p:clrMapOvr>
  <p:transition spd="slow">
    <p:strips dir="ru"/>
  </p:transition>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45E8AD7-2A94-467F-B937-4B80E4F71B47}"/>
              </a:ext>
            </a:extLst>
          </p:cNvPr>
          <p:cNvSpPr>
            <a:spLocks noGrp="1"/>
          </p:cNvSpPr>
          <p:nvPr>
            <p:ph type="title"/>
          </p:nvPr>
        </p:nvSpPr>
        <p:spPr/>
        <p:txBody>
          <a:bodyPr/>
          <a:lstStyle/>
          <a:p>
            <a:pPr algn="ctr"/>
            <a:r>
              <a:rPr lang="it-IT" dirty="0">
                <a:solidFill>
                  <a:srgbClr val="002060"/>
                </a:solidFill>
              </a:rPr>
              <a:t>Terapia ulcere</a:t>
            </a:r>
            <a:endParaRPr lang="it-IT" dirty="0"/>
          </a:p>
        </p:txBody>
      </p:sp>
      <p:sp>
        <p:nvSpPr>
          <p:cNvPr id="3" name="Segnaposto contenuto 2">
            <a:extLst>
              <a:ext uri="{FF2B5EF4-FFF2-40B4-BE49-F238E27FC236}">
                <a16:creationId xmlns:a16="http://schemas.microsoft.com/office/drawing/2014/main" id="{6088DC0E-71BC-4488-B9FF-CD0FFFD08054}"/>
              </a:ext>
            </a:extLst>
          </p:cNvPr>
          <p:cNvSpPr>
            <a:spLocks noGrp="1"/>
          </p:cNvSpPr>
          <p:nvPr>
            <p:ph idx="1"/>
          </p:nvPr>
        </p:nvSpPr>
        <p:spPr>
          <a:xfrm>
            <a:off x="457200" y="1690688"/>
            <a:ext cx="8058150" cy="4978672"/>
          </a:xfrm>
        </p:spPr>
        <p:txBody>
          <a:bodyPr>
            <a:normAutofit fontScale="47500" lnSpcReduction="20000"/>
          </a:bodyPr>
          <a:lstStyle/>
          <a:p>
            <a:r>
              <a:rPr lang="it-IT" sz="5100" dirty="0"/>
              <a:t>Riparazione ulcera è un meccanismo complesso</a:t>
            </a:r>
          </a:p>
          <a:p>
            <a:r>
              <a:rPr lang="it-IT" sz="5100" dirty="0"/>
              <a:t>Tre fasi</a:t>
            </a:r>
          </a:p>
          <a:p>
            <a:pPr lvl="1"/>
            <a:r>
              <a:rPr lang="it-IT" sz="5100" dirty="0">
                <a:solidFill>
                  <a:srgbClr val="00B0F0"/>
                </a:solidFill>
              </a:rPr>
              <a:t>Infiammazione:</a:t>
            </a:r>
            <a:r>
              <a:rPr lang="it-IT" sz="5100" dirty="0"/>
              <a:t> attivazione immunità innata </a:t>
            </a:r>
            <a:r>
              <a:rPr lang="it-IT" sz="5100" dirty="0">
                <a:sym typeface="Wingdings" panose="05000000000000000000" pitchFamily="2" charset="2"/>
              </a:rPr>
              <a:t> difesa corpo da agente esterno, rimozione tessuto necrotico</a:t>
            </a:r>
            <a:endParaRPr lang="it-IT" sz="5100" dirty="0"/>
          </a:p>
          <a:p>
            <a:pPr lvl="1"/>
            <a:r>
              <a:rPr lang="it-IT" sz="5100" dirty="0">
                <a:solidFill>
                  <a:srgbClr val="00B0F0"/>
                </a:solidFill>
              </a:rPr>
              <a:t>Proliferazione:</a:t>
            </a:r>
            <a:r>
              <a:rPr lang="it-IT" sz="5100" dirty="0"/>
              <a:t> attuati i meccanismi di riparazione, con sintesi di matrice extra-cellulare e collagene, recupero network </a:t>
            </a:r>
            <a:r>
              <a:rPr lang="it-IT" sz="5100" dirty="0" err="1"/>
              <a:t>vascoalre</a:t>
            </a:r>
            <a:endParaRPr lang="it-IT" sz="5100" dirty="0"/>
          </a:p>
          <a:p>
            <a:pPr lvl="1"/>
            <a:r>
              <a:rPr lang="it-IT" sz="5100" dirty="0">
                <a:solidFill>
                  <a:srgbClr val="00B0F0"/>
                </a:solidFill>
              </a:rPr>
              <a:t>Rimodellamento tissutale: </a:t>
            </a:r>
            <a:r>
              <a:rPr lang="it-IT" sz="5100" dirty="0"/>
              <a:t>riorganizzazione del tessuto connettivo e formazione del tessuto cicatriziale</a:t>
            </a:r>
          </a:p>
          <a:p>
            <a:pPr marL="457200" lvl="1" indent="0">
              <a:buNone/>
            </a:pPr>
            <a:endParaRPr lang="it-IT" sz="5100" dirty="0"/>
          </a:p>
          <a:p>
            <a:pPr marL="457200" lvl="1" indent="0">
              <a:buNone/>
            </a:pPr>
            <a:r>
              <a:rPr lang="it-IT" sz="5100" dirty="0"/>
              <a:t>NB non sono meccanismi distinti ma un unico processo</a:t>
            </a:r>
          </a:p>
          <a:p>
            <a:pPr lvl="1"/>
            <a:endParaRPr lang="it-IT" dirty="0"/>
          </a:p>
        </p:txBody>
      </p:sp>
    </p:spTree>
    <p:extLst>
      <p:ext uri="{BB962C8B-B14F-4D97-AF65-F5344CB8AC3E}">
        <p14:creationId xmlns:p14="http://schemas.microsoft.com/office/powerpoint/2010/main" val="852965757"/>
      </p:ext>
    </p:extLst>
  </p:cSld>
  <p:clrMapOvr>
    <a:masterClrMapping/>
  </p:clrMapOvr>
  <p:transition spd="slow">
    <p:strips dir="ru"/>
  </p:transition>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45E8AD7-2A94-467F-B937-4B80E4F71B47}"/>
              </a:ext>
            </a:extLst>
          </p:cNvPr>
          <p:cNvSpPr>
            <a:spLocks noGrp="1"/>
          </p:cNvSpPr>
          <p:nvPr>
            <p:ph type="title"/>
          </p:nvPr>
        </p:nvSpPr>
        <p:spPr/>
        <p:txBody>
          <a:bodyPr/>
          <a:lstStyle/>
          <a:p>
            <a:pPr algn="ctr"/>
            <a:r>
              <a:rPr lang="it-IT" dirty="0">
                <a:solidFill>
                  <a:srgbClr val="002060"/>
                </a:solidFill>
              </a:rPr>
              <a:t>Terapia ulcere</a:t>
            </a:r>
            <a:endParaRPr lang="it-IT" dirty="0"/>
          </a:p>
        </p:txBody>
      </p:sp>
      <p:sp>
        <p:nvSpPr>
          <p:cNvPr id="3" name="Segnaposto contenuto 2">
            <a:extLst>
              <a:ext uri="{FF2B5EF4-FFF2-40B4-BE49-F238E27FC236}">
                <a16:creationId xmlns:a16="http://schemas.microsoft.com/office/drawing/2014/main" id="{6088DC0E-71BC-4488-B9FF-CD0FFFD08054}"/>
              </a:ext>
            </a:extLst>
          </p:cNvPr>
          <p:cNvSpPr>
            <a:spLocks noGrp="1"/>
          </p:cNvSpPr>
          <p:nvPr>
            <p:ph idx="1"/>
          </p:nvPr>
        </p:nvSpPr>
        <p:spPr>
          <a:xfrm>
            <a:off x="628650" y="1690689"/>
            <a:ext cx="7886700" cy="4133062"/>
          </a:xfrm>
        </p:spPr>
        <p:txBody>
          <a:bodyPr>
            <a:normAutofit/>
          </a:bodyPr>
          <a:lstStyle/>
          <a:p>
            <a:r>
              <a:rPr lang="it-IT" dirty="0"/>
              <a:t>L’alterazione di questo processo porta a</a:t>
            </a:r>
          </a:p>
          <a:p>
            <a:r>
              <a:rPr lang="it-IT" dirty="0"/>
              <a:t>Ulcere complesse (o difficili)</a:t>
            </a:r>
          </a:p>
          <a:p>
            <a:r>
              <a:rPr lang="it-IT" dirty="0"/>
              <a:t>Cicatrici ipertrofiche </a:t>
            </a:r>
          </a:p>
          <a:p>
            <a:r>
              <a:rPr lang="it-IT" dirty="0"/>
              <a:t>Cheloidi</a:t>
            </a:r>
          </a:p>
          <a:p>
            <a:r>
              <a:rPr lang="it-IT" dirty="0"/>
              <a:t>La terapia delle ulcere può variare significativamente da pz a pz e quindi deve essere personalizzata</a:t>
            </a:r>
          </a:p>
        </p:txBody>
      </p:sp>
    </p:spTree>
    <p:extLst>
      <p:ext uri="{BB962C8B-B14F-4D97-AF65-F5344CB8AC3E}">
        <p14:creationId xmlns:p14="http://schemas.microsoft.com/office/powerpoint/2010/main" val="2583323279"/>
      </p:ext>
    </p:extLst>
  </p:cSld>
  <p:clrMapOvr>
    <a:masterClrMapping/>
  </p:clrMapOvr>
  <p:transition spd="slow">
    <p:strips dir="ru"/>
  </p:transition>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45E8AD7-2A94-467F-B937-4B80E4F71B47}"/>
              </a:ext>
            </a:extLst>
          </p:cNvPr>
          <p:cNvSpPr>
            <a:spLocks noGrp="1"/>
          </p:cNvSpPr>
          <p:nvPr>
            <p:ph type="title"/>
          </p:nvPr>
        </p:nvSpPr>
        <p:spPr/>
        <p:txBody>
          <a:bodyPr/>
          <a:lstStyle/>
          <a:p>
            <a:pPr algn="ctr"/>
            <a:r>
              <a:rPr lang="it-IT" dirty="0">
                <a:solidFill>
                  <a:srgbClr val="002060"/>
                </a:solidFill>
              </a:rPr>
              <a:t>Terapia ulcere</a:t>
            </a:r>
            <a:endParaRPr lang="it-IT" dirty="0"/>
          </a:p>
        </p:txBody>
      </p:sp>
      <p:sp>
        <p:nvSpPr>
          <p:cNvPr id="3" name="Segnaposto contenuto 2">
            <a:extLst>
              <a:ext uri="{FF2B5EF4-FFF2-40B4-BE49-F238E27FC236}">
                <a16:creationId xmlns:a16="http://schemas.microsoft.com/office/drawing/2014/main" id="{6088DC0E-71BC-4488-B9FF-CD0FFFD08054}"/>
              </a:ext>
            </a:extLst>
          </p:cNvPr>
          <p:cNvSpPr>
            <a:spLocks noGrp="1"/>
          </p:cNvSpPr>
          <p:nvPr>
            <p:ph idx="1"/>
          </p:nvPr>
        </p:nvSpPr>
        <p:spPr>
          <a:xfrm>
            <a:off x="628650" y="1690689"/>
            <a:ext cx="7886700" cy="4133062"/>
          </a:xfrm>
        </p:spPr>
        <p:txBody>
          <a:bodyPr>
            <a:normAutofit/>
          </a:bodyPr>
          <a:lstStyle/>
          <a:p>
            <a:r>
              <a:rPr lang="it-IT" dirty="0"/>
              <a:t>Survey UK su 3000 pazienti</a:t>
            </a:r>
          </a:p>
          <a:p>
            <a:r>
              <a:rPr lang="it-IT" dirty="0"/>
              <a:t>Sottostima di approcci </a:t>
            </a:r>
            <a:r>
              <a:rPr lang="it-IT" dirty="0" err="1"/>
              <a:t>evidence-based</a:t>
            </a:r>
            <a:r>
              <a:rPr lang="it-IT" dirty="0"/>
              <a:t>  </a:t>
            </a:r>
          </a:p>
          <a:p>
            <a:r>
              <a:rPr lang="it-IT" dirty="0"/>
              <a:t>Sovrastima di approcci basati sulla pratica quotidiana</a:t>
            </a:r>
          </a:p>
        </p:txBody>
      </p:sp>
      <p:pic>
        <p:nvPicPr>
          <p:cNvPr id="4" name="Immagine 3">
            <a:extLst>
              <a:ext uri="{FF2B5EF4-FFF2-40B4-BE49-F238E27FC236}">
                <a16:creationId xmlns:a16="http://schemas.microsoft.com/office/drawing/2014/main" id="{85E7544F-F993-4AB4-A04C-BF8AAB336AA4}"/>
              </a:ext>
            </a:extLst>
          </p:cNvPr>
          <p:cNvPicPr>
            <a:picLocks noChangeAspect="1"/>
          </p:cNvPicPr>
          <p:nvPr/>
        </p:nvPicPr>
        <p:blipFill>
          <a:blip r:embed="rId2" cstate="email">
            <a:lum bright="-20000" contrast="40000"/>
            <a:extLst>
              <a:ext uri="{28A0092B-C50C-407E-A947-70E740481C1C}">
                <a14:useLocalDpi xmlns:a14="http://schemas.microsoft.com/office/drawing/2010/main"/>
              </a:ext>
            </a:extLst>
          </a:blip>
          <a:stretch>
            <a:fillRect/>
          </a:stretch>
        </p:blipFill>
        <p:spPr>
          <a:xfrm>
            <a:off x="3521616" y="3933056"/>
            <a:ext cx="5258150" cy="2849961"/>
          </a:xfrm>
          <a:prstGeom prst="rect">
            <a:avLst/>
          </a:prstGeom>
        </p:spPr>
      </p:pic>
    </p:spTree>
    <p:extLst>
      <p:ext uri="{BB962C8B-B14F-4D97-AF65-F5344CB8AC3E}">
        <p14:creationId xmlns:p14="http://schemas.microsoft.com/office/powerpoint/2010/main" val="1782152258"/>
      </p:ext>
    </p:extLst>
  </p:cSld>
  <p:clrMapOvr>
    <a:masterClrMapping/>
  </p:clrMapOvr>
  <p:transition spd="slow">
    <p:strips dir="ru"/>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61492B51-DDAE-4342-A287-B7EA89FCAF28}"/>
              </a:ext>
            </a:extLst>
          </p:cNvPr>
          <p:cNvSpPr>
            <a:spLocks noGrp="1" noChangeArrowheads="1"/>
          </p:cNvSpPr>
          <p:nvPr>
            <p:ph type="title"/>
          </p:nvPr>
        </p:nvSpPr>
        <p:spPr/>
        <p:txBody>
          <a:bodyPr/>
          <a:lstStyle/>
          <a:p>
            <a:pPr eaLnBrk="1" hangingPunct="1"/>
            <a:r>
              <a:rPr lang="it-IT" altLang="it-IT" b="1">
                <a:solidFill>
                  <a:srgbClr val="FF0000"/>
                </a:solidFill>
              </a:rPr>
              <a:t>Soluzioni</a:t>
            </a:r>
          </a:p>
        </p:txBody>
      </p:sp>
      <p:sp>
        <p:nvSpPr>
          <p:cNvPr id="56323" name="Rectangle 7">
            <a:extLst>
              <a:ext uri="{FF2B5EF4-FFF2-40B4-BE49-F238E27FC236}">
                <a16:creationId xmlns:a16="http://schemas.microsoft.com/office/drawing/2014/main" id="{E5C161CD-8A1F-4808-AB94-35E0CC2E4797}"/>
              </a:ext>
            </a:extLst>
          </p:cNvPr>
          <p:cNvSpPr>
            <a:spLocks noGrp="1" noChangeArrowheads="1"/>
          </p:cNvSpPr>
          <p:nvPr>
            <p:ph type="body" idx="1"/>
          </p:nvPr>
        </p:nvSpPr>
        <p:spPr>
          <a:xfrm>
            <a:off x="395288" y="1700213"/>
            <a:ext cx="8229600" cy="4968875"/>
          </a:xfrm>
          <a:noFill/>
        </p:spPr>
        <p:txBody>
          <a:bodyPr/>
          <a:lstStyle/>
          <a:p>
            <a:pPr eaLnBrk="1" hangingPunct="1">
              <a:buFontTx/>
              <a:buNone/>
            </a:pPr>
            <a:r>
              <a:rPr lang="it-IT" altLang="it-IT" b="1">
                <a:solidFill>
                  <a:schemeClr val="accent2"/>
                </a:solidFill>
              </a:rPr>
              <a:t>Caustiche o Acide:</a:t>
            </a:r>
          </a:p>
          <a:p>
            <a:pPr eaLnBrk="1" hangingPunct="1">
              <a:buFontTx/>
              <a:buNone/>
            </a:pPr>
            <a:endParaRPr lang="it-IT" altLang="it-IT" sz="2400" b="1">
              <a:solidFill>
                <a:schemeClr val="accent2"/>
              </a:solidFill>
            </a:endParaRPr>
          </a:p>
          <a:p>
            <a:pPr eaLnBrk="1" hangingPunct="1">
              <a:buFontTx/>
              <a:buNone/>
            </a:pPr>
            <a:r>
              <a:rPr lang="it-IT" altLang="it-IT" sz="2800" b="1" u="sng">
                <a:solidFill>
                  <a:schemeClr val="accent2"/>
                </a:solidFill>
              </a:rPr>
              <a:t>Il contatto deve essere breve e ben valutato</a:t>
            </a:r>
            <a:r>
              <a:rPr lang="it-IT" altLang="it-IT" sz="2800" b="1">
                <a:solidFill>
                  <a:schemeClr val="accent2"/>
                </a:solidFill>
              </a:rPr>
              <a:t>.</a:t>
            </a:r>
          </a:p>
          <a:p>
            <a:pPr eaLnBrk="1" hangingPunct="1">
              <a:buFontTx/>
              <a:buNone/>
            </a:pPr>
            <a:endParaRPr lang="it-IT" altLang="it-IT" sz="2800" b="1">
              <a:solidFill>
                <a:schemeClr val="accent2"/>
              </a:solidFill>
            </a:endParaRPr>
          </a:p>
          <a:p>
            <a:pPr eaLnBrk="1" hangingPunct="1">
              <a:buFontTx/>
              <a:buNone/>
            </a:pPr>
            <a:r>
              <a:rPr lang="it-IT" altLang="it-IT" sz="2800" b="1">
                <a:solidFill>
                  <a:schemeClr val="accent2"/>
                </a:solidFill>
              </a:rPr>
              <a:t>Se ad alte concentrazioni, devono essere </a:t>
            </a:r>
          </a:p>
          <a:p>
            <a:pPr eaLnBrk="1" hangingPunct="1">
              <a:buFontTx/>
              <a:buNone/>
            </a:pPr>
            <a:r>
              <a:rPr lang="it-IT" altLang="it-IT" sz="2800" b="1">
                <a:solidFill>
                  <a:schemeClr val="accent2"/>
                </a:solidFill>
              </a:rPr>
              <a:t>maneggiate solo da persone esperte.</a:t>
            </a:r>
          </a:p>
          <a:p>
            <a:pPr eaLnBrk="1" hangingPunct="1">
              <a:buFontTx/>
              <a:buNone/>
            </a:pPr>
            <a:endParaRPr lang="it-IT" altLang="it-IT" sz="2800" b="1">
              <a:solidFill>
                <a:schemeClr val="accent2"/>
              </a:solidFill>
            </a:endParaRPr>
          </a:p>
          <a:p>
            <a:pPr eaLnBrk="1" hangingPunct="1">
              <a:buFontTx/>
              <a:buNone/>
            </a:pPr>
            <a:r>
              <a:rPr lang="it-IT" altLang="it-IT" sz="2800" b="1">
                <a:solidFill>
                  <a:schemeClr val="accent2"/>
                </a:solidFill>
              </a:rPr>
              <a:t>Si utilizzano per i peeling e la distruzione di </a:t>
            </a:r>
          </a:p>
          <a:p>
            <a:pPr eaLnBrk="1" hangingPunct="1">
              <a:buFontTx/>
              <a:buNone/>
            </a:pPr>
            <a:r>
              <a:rPr lang="it-IT" altLang="it-IT" sz="2800" b="1">
                <a:solidFill>
                  <a:schemeClr val="accent2"/>
                </a:solidFill>
              </a:rPr>
              <a:t>neoformazioni</a:t>
            </a:r>
            <a:r>
              <a:rPr lang="it-IT" altLang="it-IT" sz="2000" b="1">
                <a:solidFill>
                  <a:schemeClr val="accent2"/>
                </a:solidFill>
              </a:rPr>
              <a:t>.</a:t>
            </a:r>
          </a:p>
          <a:p>
            <a:pPr eaLnBrk="1" hangingPunct="1">
              <a:buFontTx/>
              <a:buNone/>
            </a:pPr>
            <a:endParaRPr lang="it-IT" altLang="it-IT" sz="1800" b="1">
              <a:solidFill>
                <a:schemeClr val="accent2"/>
              </a:solidFill>
            </a:endParaRPr>
          </a:p>
        </p:txBody>
      </p:sp>
    </p:spTree>
  </p:cSld>
  <p:clrMapOvr>
    <a:masterClrMapping/>
  </p:clrMapOvr>
  <p:transition spd="slow">
    <p:strips dir="ru"/>
  </p:transition>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45E8AD7-2A94-467F-B937-4B80E4F71B47}"/>
              </a:ext>
            </a:extLst>
          </p:cNvPr>
          <p:cNvSpPr>
            <a:spLocks noGrp="1"/>
          </p:cNvSpPr>
          <p:nvPr>
            <p:ph type="title"/>
          </p:nvPr>
        </p:nvSpPr>
        <p:spPr/>
        <p:txBody>
          <a:bodyPr/>
          <a:lstStyle/>
          <a:p>
            <a:pPr algn="ctr"/>
            <a:r>
              <a:rPr lang="it-IT" dirty="0">
                <a:solidFill>
                  <a:srgbClr val="002060"/>
                </a:solidFill>
              </a:rPr>
              <a:t>Terapia ulcere</a:t>
            </a:r>
            <a:endParaRPr lang="it-IT" dirty="0"/>
          </a:p>
        </p:txBody>
      </p:sp>
      <p:sp>
        <p:nvSpPr>
          <p:cNvPr id="3" name="Segnaposto contenuto 2">
            <a:extLst>
              <a:ext uri="{FF2B5EF4-FFF2-40B4-BE49-F238E27FC236}">
                <a16:creationId xmlns:a16="http://schemas.microsoft.com/office/drawing/2014/main" id="{6088DC0E-71BC-4488-B9FF-CD0FFFD08054}"/>
              </a:ext>
            </a:extLst>
          </p:cNvPr>
          <p:cNvSpPr>
            <a:spLocks noGrp="1"/>
          </p:cNvSpPr>
          <p:nvPr>
            <p:ph idx="1"/>
          </p:nvPr>
        </p:nvSpPr>
        <p:spPr>
          <a:xfrm>
            <a:off x="628650" y="1690689"/>
            <a:ext cx="7886700" cy="4133062"/>
          </a:xfrm>
        </p:spPr>
        <p:txBody>
          <a:bodyPr>
            <a:normAutofit/>
          </a:bodyPr>
          <a:lstStyle/>
          <a:p>
            <a:r>
              <a:rPr lang="it-IT" dirty="0"/>
              <a:t>Strategia della terapia delle ulcere deve comprendere</a:t>
            </a:r>
          </a:p>
          <a:p>
            <a:r>
              <a:rPr lang="it-IT" dirty="0"/>
              <a:t>Protezione da infezioni</a:t>
            </a:r>
          </a:p>
          <a:p>
            <a:r>
              <a:rPr lang="it-IT" dirty="0"/>
              <a:t>Protezione da radicali liberi</a:t>
            </a:r>
          </a:p>
          <a:p>
            <a:r>
              <a:rPr lang="it-IT" dirty="0"/>
              <a:t>Modulazione dell’infiammazione</a:t>
            </a:r>
          </a:p>
          <a:p>
            <a:r>
              <a:rPr lang="it-IT" dirty="0"/>
              <a:t>Supporto della proliferazione cellulare</a:t>
            </a:r>
          </a:p>
          <a:p>
            <a:r>
              <a:rPr lang="it-IT" dirty="0"/>
              <a:t>Accelerazione della riparazione tissutale</a:t>
            </a:r>
          </a:p>
        </p:txBody>
      </p:sp>
    </p:spTree>
    <p:extLst>
      <p:ext uri="{BB962C8B-B14F-4D97-AF65-F5344CB8AC3E}">
        <p14:creationId xmlns:p14="http://schemas.microsoft.com/office/powerpoint/2010/main" val="574340787"/>
      </p:ext>
    </p:extLst>
  </p:cSld>
  <p:clrMapOvr>
    <a:masterClrMapping/>
  </p:clrMapOvr>
  <p:transition spd="slow">
    <p:strips dir="ru"/>
  </p:transition>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45E8AD7-2A94-467F-B937-4B80E4F71B47}"/>
              </a:ext>
            </a:extLst>
          </p:cNvPr>
          <p:cNvSpPr>
            <a:spLocks noGrp="1"/>
          </p:cNvSpPr>
          <p:nvPr>
            <p:ph type="title"/>
          </p:nvPr>
        </p:nvSpPr>
        <p:spPr/>
        <p:txBody>
          <a:bodyPr/>
          <a:lstStyle/>
          <a:p>
            <a:pPr algn="ctr"/>
            <a:r>
              <a:rPr lang="it-IT" dirty="0">
                <a:solidFill>
                  <a:srgbClr val="002060"/>
                </a:solidFill>
              </a:rPr>
              <a:t>Terapia ulcere</a:t>
            </a:r>
            <a:endParaRPr lang="it-IT" dirty="0"/>
          </a:p>
        </p:txBody>
      </p:sp>
      <p:sp>
        <p:nvSpPr>
          <p:cNvPr id="3" name="Segnaposto contenuto 2">
            <a:extLst>
              <a:ext uri="{FF2B5EF4-FFF2-40B4-BE49-F238E27FC236}">
                <a16:creationId xmlns:a16="http://schemas.microsoft.com/office/drawing/2014/main" id="{6088DC0E-71BC-4488-B9FF-CD0FFFD08054}"/>
              </a:ext>
            </a:extLst>
          </p:cNvPr>
          <p:cNvSpPr>
            <a:spLocks noGrp="1"/>
          </p:cNvSpPr>
          <p:nvPr>
            <p:ph idx="1"/>
          </p:nvPr>
        </p:nvSpPr>
        <p:spPr>
          <a:xfrm>
            <a:off x="628650" y="1690689"/>
            <a:ext cx="7886700" cy="4133062"/>
          </a:xfrm>
        </p:spPr>
        <p:txBody>
          <a:bodyPr>
            <a:normAutofit fontScale="92500" lnSpcReduction="20000"/>
          </a:bodyPr>
          <a:lstStyle/>
          <a:p>
            <a:r>
              <a:rPr lang="it-IT" dirty="0">
                <a:solidFill>
                  <a:schemeClr val="accent4"/>
                </a:solidFill>
              </a:rPr>
              <a:t>Protezione da infezioni</a:t>
            </a:r>
          </a:p>
          <a:p>
            <a:r>
              <a:rPr lang="it-IT" dirty="0"/>
              <a:t>Rischio d’infezione dipende dallo stato generale del paziente, co-morbilità, presenza di tessuto vitale circostante, quantità di batteri che contaminano l’ulcera</a:t>
            </a:r>
          </a:p>
          <a:p>
            <a:r>
              <a:rPr lang="it-IT" dirty="0"/>
              <a:t>NB microbioma cutaneo, peptidi/lipidi antimicrobici: accelerazione riparazione ulcera</a:t>
            </a:r>
          </a:p>
          <a:p>
            <a:r>
              <a:rPr lang="it-IT" dirty="0"/>
              <a:t>Infezione: ↑ danno tissutale, ↓ risposta immune, ↑ ritardo riparazione ulcera</a:t>
            </a:r>
          </a:p>
        </p:txBody>
      </p:sp>
    </p:spTree>
    <p:extLst>
      <p:ext uri="{BB962C8B-B14F-4D97-AF65-F5344CB8AC3E}">
        <p14:creationId xmlns:p14="http://schemas.microsoft.com/office/powerpoint/2010/main" val="4002268966"/>
      </p:ext>
    </p:extLst>
  </p:cSld>
  <p:clrMapOvr>
    <a:masterClrMapping/>
  </p:clrMapOvr>
  <p:transition spd="slow">
    <p:strips dir="ru"/>
  </p:transition>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45E8AD7-2A94-467F-B937-4B80E4F71B47}"/>
              </a:ext>
            </a:extLst>
          </p:cNvPr>
          <p:cNvSpPr>
            <a:spLocks noGrp="1"/>
          </p:cNvSpPr>
          <p:nvPr>
            <p:ph type="title"/>
          </p:nvPr>
        </p:nvSpPr>
        <p:spPr/>
        <p:txBody>
          <a:bodyPr/>
          <a:lstStyle/>
          <a:p>
            <a:pPr algn="ctr"/>
            <a:r>
              <a:rPr lang="it-IT" dirty="0">
                <a:solidFill>
                  <a:srgbClr val="002060"/>
                </a:solidFill>
              </a:rPr>
              <a:t>Terapia ulcere</a:t>
            </a:r>
            <a:endParaRPr lang="it-IT" dirty="0"/>
          </a:p>
        </p:txBody>
      </p:sp>
      <p:sp>
        <p:nvSpPr>
          <p:cNvPr id="3" name="Segnaposto contenuto 2">
            <a:extLst>
              <a:ext uri="{FF2B5EF4-FFF2-40B4-BE49-F238E27FC236}">
                <a16:creationId xmlns:a16="http://schemas.microsoft.com/office/drawing/2014/main" id="{6088DC0E-71BC-4488-B9FF-CD0FFFD08054}"/>
              </a:ext>
            </a:extLst>
          </p:cNvPr>
          <p:cNvSpPr>
            <a:spLocks noGrp="1"/>
          </p:cNvSpPr>
          <p:nvPr>
            <p:ph idx="1"/>
          </p:nvPr>
        </p:nvSpPr>
        <p:spPr>
          <a:xfrm>
            <a:off x="628650" y="1690689"/>
            <a:ext cx="7886700" cy="4133062"/>
          </a:xfrm>
        </p:spPr>
        <p:txBody>
          <a:bodyPr>
            <a:normAutofit/>
          </a:bodyPr>
          <a:lstStyle/>
          <a:p>
            <a:r>
              <a:rPr lang="it-IT" dirty="0"/>
              <a:t>Biofilm batterico (da contaminazione) si può formare anche dopo 8 h dalla presenza di un’ulcera</a:t>
            </a:r>
          </a:p>
          <a:p>
            <a:r>
              <a:rPr lang="it-IT" dirty="0"/>
              <a:t>Associazione con ulcere difficili</a:t>
            </a:r>
          </a:p>
          <a:p>
            <a:r>
              <a:rPr lang="it-IT" dirty="0"/>
              <a:t>Blocco migrazione PMN e quindi cascata citochine che inducono processi riparativi</a:t>
            </a:r>
          </a:p>
        </p:txBody>
      </p:sp>
    </p:spTree>
    <p:extLst>
      <p:ext uri="{BB962C8B-B14F-4D97-AF65-F5344CB8AC3E}">
        <p14:creationId xmlns:p14="http://schemas.microsoft.com/office/powerpoint/2010/main" val="2135934566"/>
      </p:ext>
    </p:extLst>
  </p:cSld>
  <p:clrMapOvr>
    <a:masterClrMapping/>
  </p:clrMapOvr>
  <p:transition spd="slow">
    <p:strips dir="ru"/>
  </p:transition>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45E8AD7-2A94-467F-B937-4B80E4F71B47}"/>
              </a:ext>
            </a:extLst>
          </p:cNvPr>
          <p:cNvSpPr>
            <a:spLocks noGrp="1"/>
          </p:cNvSpPr>
          <p:nvPr>
            <p:ph type="title"/>
          </p:nvPr>
        </p:nvSpPr>
        <p:spPr/>
        <p:txBody>
          <a:bodyPr/>
          <a:lstStyle/>
          <a:p>
            <a:pPr algn="ctr"/>
            <a:r>
              <a:rPr lang="it-IT" dirty="0">
                <a:solidFill>
                  <a:srgbClr val="002060"/>
                </a:solidFill>
              </a:rPr>
              <a:t>Terapia ulcere</a:t>
            </a:r>
            <a:endParaRPr lang="it-IT" dirty="0"/>
          </a:p>
        </p:txBody>
      </p:sp>
      <p:sp>
        <p:nvSpPr>
          <p:cNvPr id="3" name="Segnaposto contenuto 2">
            <a:extLst>
              <a:ext uri="{FF2B5EF4-FFF2-40B4-BE49-F238E27FC236}">
                <a16:creationId xmlns:a16="http://schemas.microsoft.com/office/drawing/2014/main" id="{6088DC0E-71BC-4488-B9FF-CD0FFFD08054}"/>
              </a:ext>
            </a:extLst>
          </p:cNvPr>
          <p:cNvSpPr>
            <a:spLocks noGrp="1"/>
          </p:cNvSpPr>
          <p:nvPr>
            <p:ph idx="1"/>
          </p:nvPr>
        </p:nvSpPr>
        <p:spPr>
          <a:xfrm>
            <a:off x="628650" y="1690689"/>
            <a:ext cx="7886700" cy="4133062"/>
          </a:xfrm>
        </p:spPr>
        <p:txBody>
          <a:bodyPr>
            <a:normAutofit fontScale="85000" lnSpcReduction="20000"/>
          </a:bodyPr>
          <a:lstStyle/>
          <a:p>
            <a:r>
              <a:rPr lang="it-IT" dirty="0">
                <a:solidFill>
                  <a:schemeClr val="accent4"/>
                </a:solidFill>
              </a:rPr>
              <a:t>Protezione da reattivi liberi dell’ossigeno (ROS)</a:t>
            </a:r>
          </a:p>
          <a:p>
            <a:r>
              <a:rPr lang="it-IT" dirty="0"/>
              <a:t>I ROS sono prodotti dopo l’insulto tissutale che porta alla genesi dell’ulcera</a:t>
            </a:r>
          </a:p>
          <a:p>
            <a:r>
              <a:rPr lang="it-IT" dirty="0"/>
              <a:t>Rappresentano tentativo di ↓ rischio </a:t>
            </a:r>
            <a:r>
              <a:rPr lang="it-IT" dirty="0" err="1"/>
              <a:t>sovrainfezione</a:t>
            </a:r>
            <a:r>
              <a:rPr lang="it-IT" dirty="0"/>
              <a:t> batterica</a:t>
            </a:r>
          </a:p>
          <a:p>
            <a:r>
              <a:rPr lang="it-IT" dirty="0"/>
              <a:t>Agiscono come secondi </a:t>
            </a:r>
            <a:r>
              <a:rPr lang="it-IT" dirty="0" err="1"/>
              <a:t>messageri</a:t>
            </a:r>
            <a:r>
              <a:rPr lang="it-IT" dirty="0"/>
              <a:t> per attivare i processi di riparazione tissutale</a:t>
            </a:r>
          </a:p>
          <a:p>
            <a:r>
              <a:rPr lang="it-IT" dirty="0"/>
              <a:t>Eccesso di ROS </a:t>
            </a:r>
            <a:r>
              <a:rPr lang="it-IT" dirty="0">
                <a:sym typeface="Wingdings" panose="05000000000000000000" pitchFamily="2" charset="2"/>
              </a:rPr>
              <a:t> rischio di danno cellule epiteliali sane</a:t>
            </a:r>
          </a:p>
          <a:p>
            <a:r>
              <a:rPr lang="it-IT" dirty="0">
                <a:sym typeface="Wingdings" panose="05000000000000000000" pitchFamily="2" charset="2"/>
              </a:rPr>
              <a:t>Bilancio tra processi riparativi e di danno labile</a:t>
            </a:r>
            <a:endParaRPr lang="it-IT" dirty="0"/>
          </a:p>
        </p:txBody>
      </p:sp>
    </p:spTree>
    <p:extLst>
      <p:ext uri="{BB962C8B-B14F-4D97-AF65-F5344CB8AC3E}">
        <p14:creationId xmlns:p14="http://schemas.microsoft.com/office/powerpoint/2010/main" val="2974738608"/>
      </p:ext>
    </p:extLst>
  </p:cSld>
  <p:clrMapOvr>
    <a:masterClrMapping/>
  </p:clrMapOvr>
  <p:transition spd="slow">
    <p:strips dir="ru"/>
  </p:transition>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45E8AD7-2A94-467F-B937-4B80E4F71B47}"/>
              </a:ext>
            </a:extLst>
          </p:cNvPr>
          <p:cNvSpPr>
            <a:spLocks noGrp="1"/>
          </p:cNvSpPr>
          <p:nvPr>
            <p:ph type="title"/>
          </p:nvPr>
        </p:nvSpPr>
        <p:spPr/>
        <p:txBody>
          <a:bodyPr/>
          <a:lstStyle/>
          <a:p>
            <a:pPr algn="ctr"/>
            <a:r>
              <a:rPr lang="it-IT" dirty="0">
                <a:solidFill>
                  <a:srgbClr val="002060"/>
                </a:solidFill>
              </a:rPr>
              <a:t>Terapia ulcere</a:t>
            </a:r>
            <a:endParaRPr lang="it-IT" dirty="0"/>
          </a:p>
        </p:txBody>
      </p:sp>
      <p:sp>
        <p:nvSpPr>
          <p:cNvPr id="3" name="Segnaposto contenuto 2">
            <a:extLst>
              <a:ext uri="{FF2B5EF4-FFF2-40B4-BE49-F238E27FC236}">
                <a16:creationId xmlns:a16="http://schemas.microsoft.com/office/drawing/2014/main" id="{6088DC0E-71BC-4488-B9FF-CD0FFFD08054}"/>
              </a:ext>
            </a:extLst>
          </p:cNvPr>
          <p:cNvSpPr>
            <a:spLocks noGrp="1"/>
          </p:cNvSpPr>
          <p:nvPr>
            <p:ph idx="1"/>
          </p:nvPr>
        </p:nvSpPr>
        <p:spPr>
          <a:xfrm>
            <a:off x="628650" y="1690689"/>
            <a:ext cx="7886700" cy="4133062"/>
          </a:xfrm>
        </p:spPr>
        <p:txBody>
          <a:bodyPr>
            <a:normAutofit lnSpcReduction="10000"/>
          </a:bodyPr>
          <a:lstStyle/>
          <a:p>
            <a:r>
              <a:rPr lang="it-IT" dirty="0">
                <a:solidFill>
                  <a:schemeClr val="accent4"/>
                </a:solidFill>
              </a:rPr>
              <a:t>Modulazione infiammazione</a:t>
            </a:r>
          </a:p>
          <a:p>
            <a:r>
              <a:rPr lang="it-IT" dirty="0"/>
              <a:t>Infiammazione è processo naturale di risposta all’ulcera e primo step per la riparazione tissutale</a:t>
            </a:r>
          </a:p>
          <a:p>
            <a:r>
              <a:rPr lang="it-IT" dirty="0"/>
              <a:t>L’eccesso può portare ad eccesso di proliferazione cellulare e deposizione di collagene</a:t>
            </a:r>
          </a:p>
          <a:p>
            <a:r>
              <a:rPr lang="it-IT" dirty="0">
                <a:sym typeface="Wingdings" panose="05000000000000000000" pitchFamily="2" charset="2"/>
              </a:rPr>
              <a:t> cicatrice ipertrofica/cheloide</a:t>
            </a:r>
            <a:endParaRPr lang="it-IT" dirty="0"/>
          </a:p>
        </p:txBody>
      </p:sp>
    </p:spTree>
    <p:extLst>
      <p:ext uri="{BB962C8B-B14F-4D97-AF65-F5344CB8AC3E}">
        <p14:creationId xmlns:p14="http://schemas.microsoft.com/office/powerpoint/2010/main" val="439698493"/>
      </p:ext>
    </p:extLst>
  </p:cSld>
  <p:clrMapOvr>
    <a:masterClrMapping/>
  </p:clrMapOvr>
  <p:transition spd="slow">
    <p:strips dir="ru"/>
  </p:transition>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45E8AD7-2A94-467F-B937-4B80E4F71B47}"/>
              </a:ext>
            </a:extLst>
          </p:cNvPr>
          <p:cNvSpPr>
            <a:spLocks noGrp="1"/>
          </p:cNvSpPr>
          <p:nvPr>
            <p:ph type="title"/>
          </p:nvPr>
        </p:nvSpPr>
        <p:spPr/>
        <p:txBody>
          <a:bodyPr/>
          <a:lstStyle/>
          <a:p>
            <a:pPr algn="ctr"/>
            <a:r>
              <a:rPr lang="it-IT" dirty="0">
                <a:solidFill>
                  <a:srgbClr val="002060"/>
                </a:solidFill>
              </a:rPr>
              <a:t>Terapia ulcere</a:t>
            </a:r>
            <a:endParaRPr lang="it-IT" dirty="0"/>
          </a:p>
        </p:txBody>
      </p:sp>
      <p:sp>
        <p:nvSpPr>
          <p:cNvPr id="3" name="Segnaposto contenuto 2">
            <a:extLst>
              <a:ext uri="{FF2B5EF4-FFF2-40B4-BE49-F238E27FC236}">
                <a16:creationId xmlns:a16="http://schemas.microsoft.com/office/drawing/2014/main" id="{6088DC0E-71BC-4488-B9FF-CD0FFFD08054}"/>
              </a:ext>
            </a:extLst>
          </p:cNvPr>
          <p:cNvSpPr>
            <a:spLocks noGrp="1"/>
          </p:cNvSpPr>
          <p:nvPr>
            <p:ph idx="1"/>
          </p:nvPr>
        </p:nvSpPr>
        <p:spPr>
          <a:xfrm>
            <a:off x="628650" y="1690689"/>
            <a:ext cx="7886700" cy="4133062"/>
          </a:xfrm>
        </p:spPr>
        <p:txBody>
          <a:bodyPr>
            <a:normAutofit fontScale="92500" lnSpcReduction="20000"/>
          </a:bodyPr>
          <a:lstStyle/>
          <a:p>
            <a:r>
              <a:rPr lang="it-IT" dirty="0"/>
              <a:t>Insulto tissutale</a:t>
            </a:r>
          </a:p>
          <a:p>
            <a:r>
              <a:rPr lang="it-IT" dirty="0"/>
              <a:t>Contatto piastrine-matrice extracellulare</a:t>
            </a:r>
          </a:p>
          <a:p>
            <a:r>
              <a:rPr lang="it-IT" dirty="0"/>
              <a:t>Produzione PDGF e TGF-</a:t>
            </a:r>
            <a:r>
              <a:rPr lang="it-IT" dirty="0">
                <a:latin typeface="Calibri" panose="020F0502020204030204" pitchFamily="34" charset="0"/>
                <a:cs typeface="Calibri" panose="020F0502020204030204" pitchFamily="34" charset="0"/>
              </a:rPr>
              <a:t>beta</a:t>
            </a:r>
          </a:p>
          <a:p>
            <a:r>
              <a:rPr lang="it-IT" dirty="0">
                <a:latin typeface="Calibri" panose="020F0502020204030204" pitchFamily="34" charset="0"/>
                <a:cs typeface="Calibri" panose="020F0502020204030204" pitchFamily="34" charset="0"/>
              </a:rPr>
              <a:t>PNM infiltrano l’ulcera </a:t>
            </a:r>
            <a:r>
              <a:rPr lang="it-IT" dirty="0">
                <a:latin typeface="Calibri" panose="020F0502020204030204" pitchFamily="34" charset="0"/>
                <a:cs typeface="Calibri" panose="020F0502020204030204" pitchFamily="34" charset="0"/>
                <a:sym typeface="Wingdings" panose="05000000000000000000" pitchFamily="2" charset="2"/>
              </a:rPr>
              <a:t> rimozione materiale necrotico per fagocitosi</a:t>
            </a:r>
          </a:p>
          <a:p>
            <a:r>
              <a:rPr lang="it-IT" dirty="0">
                <a:latin typeface="Calibri" panose="020F0502020204030204" pitchFamily="34" charset="0"/>
                <a:cs typeface="Calibri" panose="020F0502020204030204" pitchFamily="34" charset="0"/>
                <a:sym typeface="Wingdings" panose="05000000000000000000" pitchFamily="2" charset="2"/>
              </a:rPr>
              <a:t>Reclutamento macrofagi con ↑↑ p</a:t>
            </a:r>
            <a:r>
              <a:rPr lang="it-IT" dirty="0"/>
              <a:t>roduzione PDGF e TGF-</a:t>
            </a:r>
            <a:r>
              <a:rPr lang="it-IT" dirty="0">
                <a:latin typeface="Calibri" panose="020F0502020204030204" pitchFamily="34" charset="0"/>
                <a:cs typeface="Calibri" panose="020F0502020204030204" pitchFamily="34" charset="0"/>
              </a:rPr>
              <a:t>beta</a:t>
            </a:r>
          </a:p>
          <a:p>
            <a:r>
              <a:rPr lang="it-IT" dirty="0">
                <a:latin typeface="Calibri" panose="020F0502020204030204" pitchFamily="34" charset="0"/>
                <a:cs typeface="Calibri" panose="020F0502020204030204" pitchFamily="34" charset="0"/>
              </a:rPr>
              <a:t>Rilascio di MMP da PNM, macrofagi e FB </a:t>
            </a:r>
          </a:p>
          <a:p>
            <a:r>
              <a:rPr lang="it-IT" dirty="0">
                <a:latin typeface="Calibri" panose="020F0502020204030204" pitchFamily="34" charset="0"/>
                <a:cs typeface="Calibri" panose="020F0502020204030204" pitchFamily="34" charset="0"/>
              </a:rPr>
              <a:t>Riparazione tissutale</a:t>
            </a:r>
          </a:p>
          <a:p>
            <a:endParaRPr lang="it-IT" dirty="0"/>
          </a:p>
        </p:txBody>
      </p:sp>
    </p:spTree>
    <p:extLst>
      <p:ext uri="{BB962C8B-B14F-4D97-AF65-F5344CB8AC3E}">
        <p14:creationId xmlns:p14="http://schemas.microsoft.com/office/powerpoint/2010/main" val="2973812039"/>
      </p:ext>
    </p:extLst>
  </p:cSld>
  <p:clrMapOvr>
    <a:masterClrMapping/>
  </p:clrMapOvr>
  <p:transition spd="slow">
    <p:strips dir="ru"/>
  </p:transition>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45E8AD7-2A94-467F-B937-4B80E4F71B47}"/>
              </a:ext>
            </a:extLst>
          </p:cNvPr>
          <p:cNvSpPr>
            <a:spLocks noGrp="1"/>
          </p:cNvSpPr>
          <p:nvPr>
            <p:ph type="title"/>
          </p:nvPr>
        </p:nvSpPr>
        <p:spPr/>
        <p:txBody>
          <a:bodyPr/>
          <a:lstStyle/>
          <a:p>
            <a:pPr algn="ctr"/>
            <a:r>
              <a:rPr lang="it-IT" dirty="0">
                <a:solidFill>
                  <a:srgbClr val="002060"/>
                </a:solidFill>
              </a:rPr>
              <a:t>Terapia ulcere</a:t>
            </a:r>
            <a:endParaRPr lang="it-IT" dirty="0"/>
          </a:p>
        </p:txBody>
      </p:sp>
      <p:sp>
        <p:nvSpPr>
          <p:cNvPr id="3" name="Segnaposto contenuto 2">
            <a:extLst>
              <a:ext uri="{FF2B5EF4-FFF2-40B4-BE49-F238E27FC236}">
                <a16:creationId xmlns:a16="http://schemas.microsoft.com/office/drawing/2014/main" id="{6088DC0E-71BC-4488-B9FF-CD0FFFD08054}"/>
              </a:ext>
            </a:extLst>
          </p:cNvPr>
          <p:cNvSpPr>
            <a:spLocks noGrp="1"/>
          </p:cNvSpPr>
          <p:nvPr>
            <p:ph idx="1"/>
          </p:nvPr>
        </p:nvSpPr>
        <p:spPr>
          <a:xfrm>
            <a:off x="628650" y="1690689"/>
            <a:ext cx="7886700" cy="4133062"/>
          </a:xfrm>
        </p:spPr>
        <p:txBody>
          <a:bodyPr>
            <a:normAutofit/>
          </a:bodyPr>
          <a:lstStyle/>
          <a:p>
            <a:r>
              <a:rPr lang="it-IT" dirty="0">
                <a:latin typeface="+mj-lt"/>
              </a:rPr>
              <a:t>Se perdita di equilibrio fra le fasi sopra</a:t>
            </a:r>
          </a:p>
          <a:p>
            <a:r>
              <a:rPr lang="it-IT" dirty="0">
                <a:latin typeface="+mj-lt"/>
                <a:cs typeface="Calibri" panose="020F0502020204030204" pitchFamily="34" charset="0"/>
              </a:rPr>
              <a:t>Cicatrici ipertrofiche</a:t>
            </a:r>
          </a:p>
          <a:p>
            <a:r>
              <a:rPr lang="it-IT" dirty="0">
                <a:latin typeface="+mj-lt"/>
                <a:cs typeface="Calibri" panose="020F0502020204030204" pitchFamily="34" charset="0"/>
              </a:rPr>
              <a:t>Cheloidi</a:t>
            </a:r>
          </a:p>
          <a:p>
            <a:endParaRPr lang="it-IT" dirty="0">
              <a:latin typeface="Calibri" panose="020F0502020204030204" pitchFamily="34" charset="0"/>
              <a:cs typeface="Calibri" panose="020F0502020204030204" pitchFamily="34" charset="0"/>
            </a:endParaRPr>
          </a:p>
          <a:p>
            <a:endParaRPr lang="it-IT" dirty="0"/>
          </a:p>
        </p:txBody>
      </p:sp>
    </p:spTree>
    <p:extLst>
      <p:ext uri="{BB962C8B-B14F-4D97-AF65-F5344CB8AC3E}">
        <p14:creationId xmlns:p14="http://schemas.microsoft.com/office/powerpoint/2010/main" val="4202193992"/>
      </p:ext>
    </p:extLst>
  </p:cSld>
  <p:clrMapOvr>
    <a:masterClrMapping/>
  </p:clrMapOvr>
  <p:transition spd="slow">
    <p:strips dir="ru"/>
  </p:transition>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45E8AD7-2A94-467F-B937-4B80E4F71B47}"/>
              </a:ext>
            </a:extLst>
          </p:cNvPr>
          <p:cNvSpPr>
            <a:spLocks noGrp="1"/>
          </p:cNvSpPr>
          <p:nvPr>
            <p:ph type="title"/>
          </p:nvPr>
        </p:nvSpPr>
        <p:spPr/>
        <p:txBody>
          <a:bodyPr/>
          <a:lstStyle/>
          <a:p>
            <a:pPr algn="ctr"/>
            <a:r>
              <a:rPr lang="it-IT" dirty="0">
                <a:solidFill>
                  <a:srgbClr val="002060"/>
                </a:solidFill>
              </a:rPr>
              <a:t>Terapia ulcere</a:t>
            </a:r>
            <a:endParaRPr lang="it-IT" dirty="0"/>
          </a:p>
        </p:txBody>
      </p:sp>
      <p:sp>
        <p:nvSpPr>
          <p:cNvPr id="3" name="Segnaposto contenuto 2">
            <a:extLst>
              <a:ext uri="{FF2B5EF4-FFF2-40B4-BE49-F238E27FC236}">
                <a16:creationId xmlns:a16="http://schemas.microsoft.com/office/drawing/2014/main" id="{6088DC0E-71BC-4488-B9FF-CD0FFFD08054}"/>
              </a:ext>
            </a:extLst>
          </p:cNvPr>
          <p:cNvSpPr>
            <a:spLocks noGrp="1"/>
          </p:cNvSpPr>
          <p:nvPr>
            <p:ph idx="1"/>
          </p:nvPr>
        </p:nvSpPr>
        <p:spPr>
          <a:xfrm>
            <a:off x="628650" y="1690689"/>
            <a:ext cx="7886700" cy="4133062"/>
          </a:xfrm>
        </p:spPr>
        <p:txBody>
          <a:bodyPr>
            <a:normAutofit fontScale="92500" lnSpcReduction="20000"/>
          </a:bodyPr>
          <a:lstStyle/>
          <a:p>
            <a:r>
              <a:rPr lang="it-IT" dirty="0">
                <a:solidFill>
                  <a:schemeClr val="accent4"/>
                </a:solidFill>
              </a:rPr>
              <a:t>Ulcere venose</a:t>
            </a:r>
          </a:p>
          <a:p>
            <a:r>
              <a:rPr lang="it-IT" dirty="0">
                <a:latin typeface="Calibri" panose="020F0502020204030204" pitchFamily="34" charset="0"/>
                <a:cs typeface="Calibri" panose="020F0502020204030204" pitchFamily="34" charset="0"/>
              </a:rPr>
              <a:t>Target: ridurre al minimo il tempo di riparazione</a:t>
            </a:r>
          </a:p>
          <a:p>
            <a:r>
              <a:rPr lang="it-IT" dirty="0">
                <a:latin typeface="Calibri" panose="020F0502020204030204" pitchFamily="34" charset="0"/>
                <a:cs typeface="Calibri" panose="020F0502020204030204" pitchFamily="34" charset="0"/>
              </a:rPr>
              <a:t>Controllo edemi declivi</a:t>
            </a:r>
          </a:p>
          <a:p>
            <a:r>
              <a:rPr lang="it-IT" dirty="0">
                <a:latin typeface="Calibri" panose="020F0502020204030204" pitchFamily="34" charset="0"/>
                <a:cs typeface="Calibri" panose="020F0502020204030204" pitchFamily="34" charset="0"/>
              </a:rPr>
              <a:t>Bendaggio </a:t>
            </a:r>
            <a:r>
              <a:rPr lang="it-IT" dirty="0" err="1">
                <a:latin typeface="Calibri" panose="020F0502020204030204" pitchFamily="34" charset="0"/>
                <a:cs typeface="Calibri" panose="020F0502020204030204" pitchFamily="34" charset="0"/>
              </a:rPr>
              <a:t>compressivo..riduce</a:t>
            </a:r>
            <a:r>
              <a:rPr lang="it-IT" dirty="0">
                <a:latin typeface="Calibri" panose="020F0502020204030204" pitchFamily="34" charset="0"/>
                <a:cs typeface="Calibri" panose="020F0502020204030204" pitchFamily="34" charset="0"/>
              </a:rPr>
              <a:t> i tempi di riparazione</a:t>
            </a:r>
          </a:p>
          <a:p>
            <a:r>
              <a:rPr lang="it-IT" dirty="0">
                <a:latin typeface="Calibri" panose="020F0502020204030204" pitchFamily="34" charset="0"/>
                <a:cs typeface="Calibri" panose="020F0502020204030204" pitchFamily="34" charset="0"/>
              </a:rPr>
              <a:t>Studi hanno dimostrato che il bendaggio multistrato portino ad una risoluzione più rapida dell’ulcera rispetto al bendaggio monostrato</a:t>
            </a:r>
          </a:p>
          <a:p>
            <a:endParaRPr lang="it-IT" dirty="0">
              <a:latin typeface="Calibri" panose="020F0502020204030204" pitchFamily="34" charset="0"/>
              <a:cs typeface="Calibri" panose="020F0502020204030204" pitchFamily="34" charset="0"/>
            </a:endParaRPr>
          </a:p>
          <a:p>
            <a:endParaRPr lang="it-IT" dirty="0"/>
          </a:p>
        </p:txBody>
      </p:sp>
    </p:spTree>
    <p:extLst>
      <p:ext uri="{BB962C8B-B14F-4D97-AF65-F5344CB8AC3E}">
        <p14:creationId xmlns:p14="http://schemas.microsoft.com/office/powerpoint/2010/main" val="2511516446"/>
      </p:ext>
    </p:extLst>
  </p:cSld>
  <p:clrMapOvr>
    <a:masterClrMapping/>
  </p:clrMapOvr>
  <p:transition spd="slow">
    <p:strips dir="ru"/>
  </p:transition>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45E8AD7-2A94-467F-B937-4B80E4F71B47}"/>
              </a:ext>
            </a:extLst>
          </p:cNvPr>
          <p:cNvSpPr>
            <a:spLocks noGrp="1"/>
          </p:cNvSpPr>
          <p:nvPr>
            <p:ph type="title"/>
          </p:nvPr>
        </p:nvSpPr>
        <p:spPr/>
        <p:txBody>
          <a:bodyPr/>
          <a:lstStyle/>
          <a:p>
            <a:pPr algn="ctr"/>
            <a:r>
              <a:rPr lang="it-IT" dirty="0">
                <a:solidFill>
                  <a:srgbClr val="002060"/>
                </a:solidFill>
              </a:rPr>
              <a:t>Terapia ulcere</a:t>
            </a:r>
            <a:endParaRPr lang="it-IT" dirty="0"/>
          </a:p>
        </p:txBody>
      </p:sp>
      <p:sp>
        <p:nvSpPr>
          <p:cNvPr id="3" name="Segnaposto contenuto 2">
            <a:extLst>
              <a:ext uri="{FF2B5EF4-FFF2-40B4-BE49-F238E27FC236}">
                <a16:creationId xmlns:a16="http://schemas.microsoft.com/office/drawing/2014/main" id="{6088DC0E-71BC-4488-B9FF-CD0FFFD08054}"/>
              </a:ext>
            </a:extLst>
          </p:cNvPr>
          <p:cNvSpPr>
            <a:spLocks noGrp="1"/>
          </p:cNvSpPr>
          <p:nvPr>
            <p:ph idx="1"/>
          </p:nvPr>
        </p:nvSpPr>
        <p:spPr>
          <a:xfrm>
            <a:off x="628650" y="1690689"/>
            <a:ext cx="7886700" cy="4133062"/>
          </a:xfrm>
        </p:spPr>
        <p:txBody>
          <a:bodyPr>
            <a:normAutofit/>
          </a:bodyPr>
          <a:lstStyle/>
          <a:p>
            <a:r>
              <a:rPr lang="it-IT" dirty="0">
                <a:latin typeface="Calibri" panose="020F0502020204030204" pitchFamily="34" charset="0"/>
                <a:cs typeface="Calibri" panose="020F0502020204030204" pitchFamily="34" charset="0"/>
              </a:rPr>
              <a:t>Consigliato bendaggio a due strati</a:t>
            </a:r>
          </a:p>
          <a:p>
            <a:r>
              <a:rPr lang="it-IT" dirty="0">
                <a:latin typeface="Calibri" panose="020F0502020204030204" pitchFamily="34" charset="0"/>
                <a:cs typeface="Calibri" panose="020F0502020204030204" pitchFamily="34" charset="0"/>
              </a:rPr>
              <a:t>Con componente elastica</a:t>
            </a:r>
          </a:p>
          <a:p>
            <a:r>
              <a:rPr lang="it-IT" dirty="0">
                <a:latin typeface="Calibri" panose="020F0502020204030204" pitchFamily="34" charset="0"/>
                <a:cs typeface="Calibri" panose="020F0502020204030204" pitchFamily="34" charset="0"/>
              </a:rPr>
              <a:t>Risoluzione ulcera</a:t>
            </a:r>
          </a:p>
          <a:p>
            <a:r>
              <a:rPr lang="it-IT" dirty="0">
                <a:latin typeface="Calibri" panose="020F0502020204030204" pitchFamily="34" charset="0"/>
                <a:cs typeface="Calibri" panose="020F0502020204030204" pitchFamily="34" charset="0"/>
              </a:rPr>
              <a:t>Calza elastica</a:t>
            </a:r>
          </a:p>
          <a:p>
            <a:endParaRPr lang="it-IT" dirty="0">
              <a:latin typeface="Calibri" panose="020F0502020204030204" pitchFamily="34" charset="0"/>
              <a:cs typeface="Calibri" panose="020F0502020204030204" pitchFamily="34" charset="0"/>
            </a:endParaRPr>
          </a:p>
          <a:p>
            <a:endParaRPr lang="it-IT" dirty="0"/>
          </a:p>
        </p:txBody>
      </p:sp>
      <p:pic>
        <p:nvPicPr>
          <p:cNvPr id="1026" name="Picture 2" descr="Ulcere venose: Medicazioni avanzate ed elastocompressione">
            <a:extLst>
              <a:ext uri="{FF2B5EF4-FFF2-40B4-BE49-F238E27FC236}">
                <a16:creationId xmlns:a16="http://schemas.microsoft.com/office/drawing/2014/main" id="{2A518D69-4335-4AB9-B32D-0E0C98154C5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94451" y="3827848"/>
            <a:ext cx="3586069" cy="2686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6776000"/>
      </p:ext>
    </p:extLst>
  </p:cSld>
  <p:clrMapOvr>
    <a:masterClrMapping/>
  </p:clrMapOvr>
  <p:transition spd="slow">
    <p:strips dir="ru"/>
  </p:transition>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45E8AD7-2A94-467F-B937-4B80E4F71B47}"/>
              </a:ext>
            </a:extLst>
          </p:cNvPr>
          <p:cNvSpPr>
            <a:spLocks noGrp="1"/>
          </p:cNvSpPr>
          <p:nvPr>
            <p:ph type="title"/>
          </p:nvPr>
        </p:nvSpPr>
        <p:spPr/>
        <p:txBody>
          <a:bodyPr/>
          <a:lstStyle/>
          <a:p>
            <a:pPr algn="ctr"/>
            <a:r>
              <a:rPr lang="it-IT" dirty="0">
                <a:solidFill>
                  <a:srgbClr val="002060"/>
                </a:solidFill>
              </a:rPr>
              <a:t>Terapia ulcere</a:t>
            </a:r>
            <a:endParaRPr lang="it-IT" dirty="0"/>
          </a:p>
        </p:txBody>
      </p:sp>
      <p:sp>
        <p:nvSpPr>
          <p:cNvPr id="3" name="Segnaposto contenuto 2">
            <a:extLst>
              <a:ext uri="{FF2B5EF4-FFF2-40B4-BE49-F238E27FC236}">
                <a16:creationId xmlns:a16="http://schemas.microsoft.com/office/drawing/2014/main" id="{6088DC0E-71BC-4488-B9FF-CD0FFFD08054}"/>
              </a:ext>
            </a:extLst>
          </p:cNvPr>
          <p:cNvSpPr>
            <a:spLocks noGrp="1"/>
          </p:cNvSpPr>
          <p:nvPr>
            <p:ph idx="1"/>
          </p:nvPr>
        </p:nvSpPr>
        <p:spPr>
          <a:xfrm>
            <a:off x="628650" y="1690689"/>
            <a:ext cx="7886700" cy="4133062"/>
          </a:xfrm>
        </p:spPr>
        <p:txBody>
          <a:bodyPr>
            <a:normAutofit/>
          </a:bodyPr>
          <a:lstStyle/>
          <a:p>
            <a:r>
              <a:rPr lang="it-IT" dirty="0">
                <a:solidFill>
                  <a:schemeClr val="accent4"/>
                </a:solidFill>
              </a:rPr>
              <a:t>Medicazioni ulcera venosa</a:t>
            </a:r>
          </a:p>
          <a:p>
            <a:r>
              <a:rPr lang="it-IT" dirty="0">
                <a:latin typeface="Calibri" panose="020F0502020204030204" pitchFamily="34" charset="0"/>
                <a:cs typeface="Calibri" panose="020F0502020204030204" pitchFamily="34" charset="0"/>
              </a:rPr>
              <a:t>Varie </a:t>
            </a:r>
          </a:p>
          <a:p>
            <a:r>
              <a:rPr lang="it-IT" dirty="0">
                <a:latin typeface="Calibri" panose="020F0502020204030204" pitchFamily="34" charset="0"/>
                <a:cs typeface="Calibri" panose="020F0502020204030204" pitchFamily="34" charset="0"/>
              </a:rPr>
              <a:t>Normalmente materiale assorbente per assorbire essudato e prevenire macerazione tessuto circostante</a:t>
            </a:r>
          </a:p>
          <a:p>
            <a:r>
              <a:rPr lang="it-IT" dirty="0">
                <a:latin typeface="Calibri" panose="020F0502020204030204" pitchFamily="34" charset="0"/>
                <a:cs typeface="Calibri" panose="020F0502020204030204" pitchFamily="34" charset="0"/>
              </a:rPr>
              <a:t>Esempio schiuma all’alginato</a:t>
            </a:r>
          </a:p>
          <a:p>
            <a:endParaRPr lang="it-IT" dirty="0">
              <a:latin typeface="Calibri" panose="020F0502020204030204" pitchFamily="34" charset="0"/>
              <a:cs typeface="Calibri" panose="020F0502020204030204" pitchFamily="34" charset="0"/>
            </a:endParaRPr>
          </a:p>
          <a:p>
            <a:endParaRPr lang="it-IT" dirty="0"/>
          </a:p>
        </p:txBody>
      </p:sp>
    </p:spTree>
    <p:extLst>
      <p:ext uri="{BB962C8B-B14F-4D97-AF65-F5344CB8AC3E}">
        <p14:creationId xmlns:p14="http://schemas.microsoft.com/office/powerpoint/2010/main" val="563155573"/>
      </p:ext>
    </p:extLst>
  </p:cSld>
  <p:clrMapOvr>
    <a:masterClrMapping/>
  </p:clrMapOvr>
  <p:transition spd="slow">
    <p:strips dir="ru"/>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Risultati immagini per canova peeling">
            <a:extLst>
              <a:ext uri="{FF2B5EF4-FFF2-40B4-BE49-F238E27FC236}">
                <a16:creationId xmlns:a16="http://schemas.microsoft.com/office/drawing/2014/main" id="{FF100FC7-D053-4ABE-9613-A3493E4957A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58888" y="981075"/>
            <a:ext cx="6977062" cy="49688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strips dir="ru"/>
  </p:transition>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mattone&#10;&#10;Descrizione generata automaticamente">
            <a:extLst>
              <a:ext uri="{FF2B5EF4-FFF2-40B4-BE49-F238E27FC236}">
                <a16:creationId xmlns:a16="http://schemas.microsoft.com/office/drawing/2014/main" id="{9105B173-74CE-47AC-93FF-2B7A449F863B}"/>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401622" y="95250"/>
            <a:ext cx="3333750" cy="3333750"/>
          </a:xfrm>
        </p:spPr>
      </p:pic>
      <p:pic>
        <p:nvPicPr>
          <p:cNvPr id="7" name="Immagine 6" descr="Immagine che contiene mattone&#10;&#10;Descrizione generata automaticamente">
            <a:extLst>
              <a:ext uri="{FF2B5EF4-FFF2-40B4-BE49-F238E27FC236}">
                <a16:creationId xmlns:a16="http://schemas.microsoft.com/office/drawing/2014/main" id="{5A864B4B-A39F-4637-AA52-B63BCA96873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83705" y="3941685"/>
            <a:ext cx="3976210" cy="2236618"/>
          </a:xfrm>
          <a:prstGeom prst="rect">
            <a:avLst/>
          </a:prstGeom>
        </p:spPr>
      </p:pic>
      <p:pic>
        <p:nvPicPr>
          <p:cNvPr id="9" name="Immagine 8" descr="Immagine che contiene accessorio, bendaggio, mattone&#10;&#10;Descrizione generata automaticamente">
            <a:extLst>
              <a:ext uri="{FF2B5EF4-FFF2-40B4-BE49-F238E27FC236}">
                <a16:creationId xmlns:a16="http://schemas.microsoft.com/office/drawing/2014/main" id="{85AB4DDE-F4AC-4EF8-A933-DAB5C009A79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8932" y="2872489"/>
            <a:ext cx="3333750" cy="3305814"/>
          </a:xfrm>
          <a:prstGeom prst="rect">
            <a:avLst/>
          </a:prstGeom>
        </p:spPr>
      </p:pic>
    </p:spTree>
    <p:extLst>
      <p:ext uri="{BB962C8B-B14F-4D97-AF65-F5344CB8AC3E}">
        <p14:creationId xmlns:p14="http://schemas.microsoft.com/office/powerpoint/2010/main" val="3516282730"/>
      </p:ext>
    </p:extLst>
  </p:cSld>
  <p:clrMapOvr>
    <a:masterClrMapping/>
  </p:clrMapOvr>
  <p:transition spd="slow">
    <p:strips dir="ru"/>
  </p:transition>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45E8AD7-2A94-467F-B937-4B80E4F71B47}"/>
              </a:ext>
            </a:extLst>
          </p:cNvPr>
          <p:cNvSpPr>
            <a:spLocks noGrp="1"/>
          </p:cNvSpPr>
          <p:nvPr>
            <p:ph type="title"/>
          </p:nvPr>
        </p:nvSpPr>
        <p:spPr/>
        <p:txBody>
          <a:bodyPr/>
          <a:lstStyle/>
          <a:p>
            <a:pPr algn="ctr"/>
            <a:r>
              <a:rPr lang="it-IT" dirty="0">
                <a:solidFill>
                  <a:srgbClr val="002060"/>
                </a:solidFill>
              </a:rPr>
              <a:t>Terapia ulcere</a:t>
            </a:r>
            <a:endParaRPr lang="it-IT" dirty="0"/>
          </a:p>
        </p:txBody>
      </p:sp>
      <p:sp>
        <p:nvSpPr>
          <p:cNvPr id="3" name="Segnaposto contenuto 2">
            <a:extLst>
              <a:ext uri="{FF2B5EF4-FFF2-40B4-BE49-F238E27FC236}">
                <a16:creationId xmlns:a16="http://schemas.microsoft.com/office/drawing/2014/main" id="{6088DC0E-71BC-4488-B9FF-CD0FFFD08054}"/>
              </a:ext>
            </a:extLst>
          </p:cNvPr>
          <p:cNvSpPr>
            <a:spLocks noGrp="1"/>
          </p:cNvSpPr>
          <p:nvPr>
            <p:ph idx="1"/>
          </p:nvPr>
        </p:nvSpPr>
        <p:spPr>
          <a:xfrm>
            <a:off x="628650" y="1690689"/>
            <a:ext cx="7886700" cy="4133062"/>
          </a:xfrm>
        </p:spPr>
        <p:txBody>
          <a:bodyPr>
            <a:normAutofit/>
          </a:bodyPr>
          <a:lstStyle/>
          <a:p>
            <a:r>
              <a:rPr lang="it-IT" dirty="0">
                <a:solidFill>
                  <a:schemeClr val="accent4"/>
                </a:solidFill>
              </a:rPr>
              <a:t>Medicazioni ulcera venosa</a:t>
            </a:r>
          </a:p>
          <a:p>
            <a:r>
              <a:rPr lang="it-IT" dirty="0">
                <a:latin typeface="Calibri" panose="020F0502020204030204" pitchFamily="34" charset="0"/>
                <a:cs typeface="Calibri" panose="020F0502020204030204" pitchFamily="34" charset="0"/>
              </a:rPr>
              <a:t>Fase di riparazione dell’ulcera (più superficiale)</a:t>
            </a:r>
          </a:p>
          <a:p>
            <a:r>
              <a:rPr lang="it-IT" dirty="0">
                <a:latin typeface="Calibri" panose="020F0502020204030204" pitchFamily="34" charset="0"/>
                <a:cs typeface="Calibri" panose="020F0502020204030204" pitchFamily="34" charset="0"/>
              </a:rPr>
              <a:t>Garza grassa (non aderente)</a:t>
            </a:r>
          </a:p>
          <a:p>
            <a:endParaRPr lang="it-IT" dirty="0">
              <a:latin typeface="Calibri" panose="020F0502020204030204" pitchFamily="34" charset="0"/>
              <a:cs typeface="Calibri" panose="020F0502020204030204" pitchFamily="34" charset="0"/>
            </a:endParaRPr>
          </a:p>
          <a:p>
            <a:endParaRPr lang="it-IT" dirty="0"/>
          </a:p>
        </p:txBody>
      </p:sp>
      <p:pic>
        <p:nvPicPr>
          <p:cNvPr id="5" name="Immagine 4" descr="Immagine che contiene persona, sedendo, tavolo, guardando&#10;&#10;Descrizione generata automaticamente">
            <a:extLst>
              <a:ext uri="{FF2B5EF4-FFF2-40B4-BE49-F238E27FC236}">
                <a16:creationId xmlns:a16="http://schemas.microsoft.com/office/drawing/2014/main" id="{B0459E1C-86F3-4C69-B00D-566E00ED231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79293" y="4065972"/>
            <a:ext cx="3405054" cy="2587841"/>
          </a:xfrm>
          <a:prstGeom prst="rect">
            <a:avLst/>
          </a:prstGeom>
        </p:spPr>
      </p:pic>
    </p:spTree>
    <p:extLst>
      <p:ext uri="{BB962C8B-B14F-4D97-AF65-F5344CB8AC3E}">
        <p14:creationId xmlns:p14="http://schemas.microsoft.com/office/powerpoint/2010/main" val="1222029693"/>
      </p:ext>
    </p:extLst>
  </p:cSld>
  <p:clrMapOvr>
    <a:masterClrMapping/>
  </p:clrMapOvr>
  <p:transition spd="slow">
    <p:strips dir="ru"/>
  </p:transition>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45E8AD7-2A94-467F-B937-4B80E4F71B47}"/>
              </a:ext>
            </a:extLst>
          </p:cNvPr>
          <p:cNvSpPr>
            <a:spLocks noGrp="1"/>
          </p:cNvSpPr>
          <p:nvPr>
            <p:ph type="title"/>
          </p:nvPr>
        </p:nvSpPr>
        <p:spPr/>
        <p:txBody>
          <a:bodyPr/>
          <a:lstStyle/>
          <a:p>
            <a:pPr algn="ctr"/>
            <a:r>
              <a:rPr lang="it-IT" dirty="0">
                <a:solidFill>
                  <a:srgbClr val="002060"/>
                </a:solidFill>
              </a:rPr>
              <a:t>Terapia ulcere</a:t>
            </a:r>
            <a:endParaRPr lang="it-IT" dirty="0"/>
          </a:p>
        </p:txBody>
      </p:sp>
      <p:sp>
        <p:nvSpPr>
          <p:cNvPr id="3" name="Segnaposto contenuto 2">
            <a:extLst>
              <a:ext uri="{FF2B5EF4-FFF2-40B4-BE49-F238E27FC236}">
                <a16:creationId xmlns:a16="http://schemas.microsoft.com/office/drawing/2014/main" id="{6088DC0E-71BC-4488-B9FF-CD0FFFD08054}"/>
              </a:ext>
            </a:extLst>
          </p:cNvPr>
          <p:cNvSpPr>
            <a:spLocks noGrp="1"/>
          </p:cNvSpPr>
          <p:nvPr>
            <p:ph idx="1"/>
          </p:nvPr>
        </p:nvSpPr>
        <p:spPr>
          <a:xfrm>
            <a:off x="628650" y="1690689"/>
            <a:ext cx="7886700" cy="4133062"/>
          </a:xfrm>
        </p:spPr>
        <p:txBody>
          <a:bodyPr>
            <a:normAutofit/>
          </a:bodyPr>
          <a:lstStyle/>
          <a:p>
            <a:r>
              <a:rPr lang="it-IT" dirty="0">
                <a:solidFill>
                  <a:schemeClr val="accent4"/>
                </a:solidFill>
              </a:rPr>
              <a:t>Medicazioni ulcera venosa</a:t>
            </a:r>
          </a:p>
          <a:p>
            <a:r>
              <a:rPr lang="it-IT" dirty="0">
                <a:latin typeface="Calibri" panose="020F0502020204030204" pitchFamily="34" charset="0"/>
                <a:cs typeface="Calibri" panose="020F0502020204030204" pitchFamily="34" charset="0"/>
              </a:rPr>
              <a:t>Talvolta necessario </a:t>
            </a:r>
            <a:r>
              <a:rPr lang="it-IT" dirty="0" err="1">
                <a:latin typeface="Calibri" panose="020F0502020204030204" pitchFamily="34" charset="0"/>
                <a:cs typeface="Calibri" panose="020F0502020204030204" pitchFamily="34" charset="0"/>
              </a:rPr>
              <a:t>debridment</a:t>
            </a:r>
            <a:endParaRPr lang="it-IT" dirty="0">
              <a:latin typeface="Calibri" panose="020F0502020204030204" pitchFamily="34" charset="0"/>
              <a:cs typeface="Calibri" panose="020F0502020204030204" pitchFamily="34" charset="0"/>
            </a:endParaRPr>
          </a:p>
          <a:p>
            <a:r>
              <a:rPr lang="it-IT" dirty="0">
                <a:latin typeface="Calibri" panose="020F0502020204030204" pitchFamily="34" charset="0"/>
                <a:cs typeface="Calibri" panose="020F0502020204030204" pitchFamily="34" charset="0"/>
              </a:rPr>
              <a:t>Materiale necrotico sul fondo dell’ulcera</a:t>
            </a:r>
          </a:p>
          <a:p>
            <a:r>
              <a:rPr lang="it-IT" dirty="0">
                <a:latin typeface="Calibri" panose="020F0502020204030204" pitchFamily="34" charset="0"/>
                <a:cs typeface="Calibri" panose="020F0502020204030204" pitchFamily="34" charset="0"/>
              </a:rPr>
              <a:t>Vari (chirurgici e/o </a:t>
            </a:r>
            <a:r>
              <a:rPr lang="it-IT" dirty="0" err="1">
                <a:latin typeface="Calibri" panose="020F0502020204030204" pitchFamily="34" charset="0"/>
                <a:cs typeface="Calibri" panose="020F0502020204030204" pitchFamily="34" charset="0"/>
              </a:rPr>
              <a:t>bioenzimatici</a:t>
            </a:r>
            <a:r>
              <a:rPr lang="it-IT"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750363447"/>
      </p:ext>
    </p:extLst>
  </p:cSld>
  <p:clrMapOvr>
    <a:masterClrMapping/>
  </p:clrMapOvr>
  <p:transition spd="slow">
    <p:strips dir="ru"/>
  </p:transition>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tavolo&#10;&#10;Descrizione generata automaticamente">
            <a:extLst>
              <a:ext uri="{FF2B5EF4-FFF2-40B4-BE49-F238E27FC236}">
                <a16:creationId xmlns:a16="http://schemas.microsoft.com/office/drawing/2014/main" id="{D3D8E62D-D0FA-4B3E-97C7-F483F18FFFD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8650" y="3757220"/>
            <a:ext cx="6973824" cy="2962656"/>
          </a:xfrm>
          <a:prstGeom prst="rect">
            <a:avLst/>
          </a:prstGeom>
        </p:spPr>
      </p:pic>
      <p:pic>
        <p:nvPicPr>
          <p:cNvPr id="10" name="Immagine 9" descr="Immagine che contiene scatola, sedendo, tavolo, blu&#10;&#10;Descrizione generata automaticamente">
            <a:extLst>
              <a:ext uri="{FF2B5EF4-FFF2-40B4-BE49-F238E27FC236}">
                <a16:creationId xmlns:a16="http://schemas.microsoft.com/office/drawing/2014/main" id="{9B84109E-EDFB-44A7-8DB6-2BBF1F66B82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8650" y="348471"/>
            <a:ext cx="3354169" cy="3338235"/>
          </a:xfrm>
          <a:prstGeom prst="rect">
            <a:avLst/>
          </a:prstGeom>
        </p:spPr>
      </p:pic>
    </p:spTree>
    <p:extLst>
      <p:ext uri="{BB962C8B-B14F-4D97-AF65-F5344CB8AC3E}">
        <p14:creationId xmlns:p14="http://schemas.microsoft.com/office/powerpoint/2010/main" val="316821722"/>
      </p:ext>
    </p:extLst>
  </p:cSld>
  <p:clrMapOvr>
    <a:masterClrMapping/>
  </p:clrMapOvr>
  <p:transition spd="slow">
    <p:strips dir="ru"/>
  </p:transition>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7F62AFC-EFA4-4A21-9D7F-0EA9CB7FE2A6}"/>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1CD28DFC-39A3-421E-BA7D-AC10A45EEC66}"/>
              </a:ext>
            </a:extLst>
          </p:cNvPr>
          <p:cNvSpPr>
            <a:spLocks noGrp="1"/>
          </p:cNvSpPr>
          <p:nvPr>
            <p:ph idx="1"/>
          </p:nvPr>
        </p:nvSpPr>
        <p:spPr/>
        <p:txBody>
          <a:bodyPr/>
          <a:lstStyle/>
          <a:p>
            <a:endParaRPr lang="it-IT"/>
          </a:p>
        </p:txBody>
      </p:sp>
      <p:pic>
        <p:nvPicPr>
          <p:cNvPr id="4" name="Immagine 3">
            <a:extLst>
              <a:ext uri="{FF2B5EF4-FFF2-40B4-BE49-F238E27FC236}">
                <a16:creationId xmlns:a16="http://schemas.microsoft.com/office/drawing/2014/main" id="{E92F2B10-24F7-43BF-BCAB-660BD08B1639}"/>
              </a:ext>
            </a:extLst>
          </p:cNvPr>
          <p:cNvPicPr>
            <a:picLocks noChangeAspect="1"/>
          </p:cNvPicPr>
          <p:nvPr/>
        </p:nvPicPr>
        <p:blipFill>
          <a:blip r:embed="rId2" cstate="email">
            <a:lum bright="-20000" contrast="40000"/>
            <a:extLst>
              <a:ext uri="{28A0092B-C50C-407E-A947-70E740481C1C}">
                <a14:useLocalDpi xmlns:a14="http://schemas.microsoft.com/office/drawing/2010/main"/>
              </a:ext>
            </a:extLst>
          </a:blip>
          <a:stretch>
            <a:fillRect/>
          </a:stretch>
        </p:blipFill>
        <p:spPr>
          <a:xfrm>
            <a:off x="266015" y="365126"/>
            <a:ext cx="8602777" cy="6121207"/>
          </a:xfrm>
          <a:prstGeom prst="rect">
            <a:avLst/>
          </a:prstGeom>
        </p:spPr>
      </p:pic>
    </p:spTree>
    <p:extLst>
      <p:ext uri="{BB962C8B-B14F-4D97-AF65-F5344CB8AC3E}">
        <p14:creationId xmlns:p14="http://schemas.microsoft.com/office/powerpoint/2010/main" val="2855084274"/>
      </p:ext>
    </p:extLst>
  </p:cSld>
  <p:clrMapOvr>
    <a:masterClrMapping/>
  </p:clrMapOvr>
  <p:transition spd="slow">
    <p:strips dir="ru"/>
  </p:transition>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37800669-27E4-476D-A187-8CE183A2D2C0}"/>
              </a:ext>
            </a:extLst>
          </p:cNvPr>
          <p:cNvPicPr>
            <a:picLocks noChangeAspect="1"/>
          </p:cNvPicPr>
          <p:nvPr/>
        </p:nvPicPr>
        <p:blipFill>
          <a:blip r:embed="rId2" cstate="email">
            <a:lum bright="-20000" contrast="40000"/>
            <a:extLst>
              <a:ext uri="{28A0092B-C50C-407E-A947-70E740481C1C}">
                <a14:useLocalDpi xmlns:a14="http://schemas.microsoft.com/office/drawing/2010/main"/>
              </a:ext>
            </a:extLst>
          </a:blip>
          <a:stretch>
            <a:fillRect/>
          </a:stretch>
        </p:blipFill>
        <p:spPr>
          <a:xfrm>
            <a:off x="257451" y="277608"/>
            <a:ext cx="8760005" cy="6398400"/>
          </a:xfrm>
          <a:prstGeom prst="rect">
            <a:avLst/>
          </a:prstGeom>
        </p:spPr>
      </p:pic>
      <p:pic>
        <p:nvPicPr>
          <p:cNvPr id="3" name="Immagine 2">
            <a:extLst>
              <a:ext uri="{FF2B5EF4-FFF2-40B4-BE49-F238E27FC236}">
                <a16:creationId xmlns:a16="http://schemas.microsoft.com/office/drawing/2014/main" id="{37867E6A-4E44-4C65-94CA-8EBA68F1B4E1}"/>
              </a:ext>
            </a:extLst>
          </p:cNvPr>
          <p:cNvPicPr>
            <a:picLocks noChangeAspect="1"/>
          </p:cNvPicPr>
          <p:nvPr/>
        </p:nvPicPr>
        <p:blipFill rotWithShape="1">
          <a:blip r:embed="rId2" cstate="email">
            <a:lum bright="-20000" contrast="40000"/>
            <a:extLst>
              <a:ext uri="{28A0092B-C50C-407E-A947-70E740481C1C}">
                <a14:useLocalDpi xmlns:a14="http://schemas.microsoft.com/office/drawing/2010/main"/>
              </a:ext>
            </a:extLst>
          </a:blip>
          <a:srcRect l="30809" t="6762" r="22472" b="8185"/>
          <a:stretch/>
        </p:blipFill>
        <p:spPr>
          <a:xfrm>
            <a:off x="2592279" y="226218"/>
            <a:ext cx="4864963" cy="6469028"/>
          </a:xfrm>
          <a:prstGeom prst="rect">
            <a:avLst/>
          </a:prstGeom>
        </p:spPr>
      </p:pic>
    </p:spTree>
    <p:extLst>
      <p:ext uri="{BB962C8B-B14F-4D97-AF65-F5344CB8AC3E}">
        <p14:creationId xmlns:p14="http://schemas.microsoft.com/office/powerpoint/2010/main" val="1487209667"/>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anim calcmode="lin" valueType="num">
                                      <p:cBhvr>
                                        <p:cTn id="8" dur="1500" fill="hold"/>
                                        <p:tgtEl>
                                          <p:spTgt spid="3"/>
                                        </p:tgtEl>
                                        <p:attrNameLst>
                                          <p:attrName>ppt_x</p:attrName>
                                        </p:attrNameLst>
                                      </p:cBhvr>
                                      <p:tavLst>
                                        <p:tav tm="0">
                                          <p:val>
                                            <p:strVal val="#ppt_x"/>
                                          </p:val>
                                        </p:tav>
                                        <p:tav tm="100000">
                                          <p:val>
                                            <p:strVal val="#ppt_x"/>
                                          </p:val>
                                        </p:tav>
                                      </p:tavLst>
                                    </p:anim>
                                    <p:anim calcmode="lin" valueType="num">
                                      <p:cBhvr>
                                        <p:cTn id="9" dur="1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8F04640A-70BD-43E6-9C3F-0814218A300B}"/>
              </a:ext>
            </a:extLst>
          </p:cNvPr>
          <p:cNvPicPr>
            <a:picLocks noChangeAspect="1"/>
          </p:cNvPicPr>
          <p:nvPr/>
        </p:nvPicPr>
        <p:blipFill>
          <a:blip r:embed="rId2" cstate="email">
            <a:lum bright="-20000" contrast="40000"/>
            <a:extLst>
              <a:ext uri="{28A0092B-C50C-407E-A947-70E740481C1C}">
                <a14:useLocalDpi xmlns:a14="http://schemas.microsoft.com/office/drawing/2010/main"/>
              </a:ext>
            </a:extLst>
          </a:blip>
          <a:stretch>
            <a:fillRect/>
          </a:stretch>
        </p:blipFill>
        <p:spPr>
          <a:xfrm>
            <a:off x="202309" y="159829"/>
            <a:ext cx="8657605" cy="6521558"/>
          </a:xfrm>
          <a:prstGeom prst="rect">
            <a:avLst/>
          </a:prstGeom>
        </p:spPr>
      </p:pic>
      <p:pic>
        <p:nvPicPr>
          <p:cNvPr id="4" name="Immagine 3">
            <a:extLst>
              <a:ext uri="{FF2B5EF4-FFF2-40B4-BE49-F238E27FC236}">
                <a16:creationId xmlns:a16="http://schemas.microsoft.com/office/drawing/2014/main" id="{EF8939F2-5A45-46E9-9D9F-2300F954A762}"/>
              </a:ext>
            </a:extLst>
          </p:cNvPr>
          <p:cNvPicPr>
            <a:picLocks noChangeAspect="1"/>
          </p:cNvPicPr>
          <p:nvPr/>
        </p:nvPicPr>
        <p:blipFill rotWithShape="1">
          <a:blip r:embed="rId2" cstate="email">
            <a:lum bright="-20000" contrast="40000"/>
            <a:extLst>
              <a:ext uri="{28A0092B-C50C-407E-A947-70E740481C1C}">
                <a14:useLocalDpi xmlns:a14="http://schemas.microsoft.com/office/drawing/2010/main"/>
              </a:ext>
            </a:extLst>
          </a:blip>
          <a:srcRect l="29759" t="4084" r="16407" b="10564"/>
          <a:stretch/>
        </p:blipFill>
        <p:spPr>
          <a:xfrm>
            <a:off x="2539014" y="139860"/>
            <a:ext cx="5584054" cy="6668958"/>
          </a:xfrm>
          <a:prstGeom prst="rect">
            <a:avLst/>
          </a:prstGeom>
        </p:spPr>
      </p:pic>
    </p:spTree>
    <p:extLst>
      <p:ext uri="{BB962C8B-B14F-4D97-AF65-F5344CB8AC3E}">
        <p14:creationId xmlns:p14="http://schemas.microsoft.com/office/powerpoint/2010/main" val="1545453819"/>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anim calcmode="lin" valueType="num">
                                      <p:cBhvr>
                                        <p:cTn id="8" dur="1500" fill="hold"/>
                                        <p:tgtEl>
                                          <p:spTgt spid="4"/>
                                        </p:tgtEl>
                                        <p:attrNameLst>
                                          <p:attrName>ppt_x</p:attrName>
                                        </p:attrNameLst>
                                      </p:cBhvr>
                                      <p:tavLst>
                                        <p:tav tm="0">
                                          <p:val>
                                            <p:strVal val="#ppt_x"/>
                                          </p:val>
                                        </p:tav>
                                        <p:tav tm="100000">
                                          <p:val>
                                            <p:strVal val="#ppt_x"/>
                                          </p:val>
                                        </p:tav>
                                      </p:tavLst>
                                    </p:anim>
                                    <p:anim calcmode="lin" valueType="num">
                                      <p:cBhvr>
                                        <p:cTn id="9" dur="1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DA133712-5EFE-41DD-A148-A2F39FBEBC34}"/>
              </a:ext>
            </a:extLst>
          </p:cNvPr>
          <p:cNvPicPr>
            <a:picLocks noChangeAspect="1"/>
          </p:cNvPicPr>
          <p:nvPr/>
        </p:nvPicPr>
        <p:blipFill>
          <a:blip r:embed="rId2" cstate="email">
            <a:lum bright="-20000" contrast="40000"/>
            <a:extLst>
              <a:ext uri="{28A0092B-C50C-407E-A947-70E740481C1C}">
                <a14:useLocalDpi xmlns:a14="http://schemas.microsoft.com/office/drawing/2010/main"/>
              </a:ext>
            </a:extLst>
          </a:blip>
          <a:stretch>
            <a:fillRect/>
          </a:stretch>
        </p:blipFill>
        <p:spPr>
          <a:xfrm>
            <a:off x="242030" y="805492"/>
            <a:ext cx="8659939" cy="5247015"/>
          </a:xfrm>
          <a:prstGeom prst="rect">
            <a:avLst/>
          </a:prstGeom>
        </p:spPr>
      </p:pic>
      <p:pic>
        <p:nvPicPr>
          <p:cNvPr id="3" name="Immagine 2">
            <a:extLst>
              <a:ext uri="{FF2B5EF4-FFF2-40B4-BE49-F238E27FC236}">
                <a16:creationId xmlns:a16="http://schemas.microsoft.com/office/drawing/2014/main" id="{9EAA6082-E3AB-4E4E-AA93-0744B125D0D9}"/>
              </a:ext>
            </a:extLst>
          </p:cNvPr>
          <p:cNvPicPr>
            <a:picLocks noChangeAspect="1"/>
          </p:cNvPicPr>
          <p:nvPr/>
        </p:nvPicPr>
        <p:blipFill rotWithShape="1">
          <a:blip r:embed="rId2" cstate="email">
            <a:lum bright="-20000" contrast="40000"/>
            <a:extLst>
              <a:ext uri="{28A0092B-C50C-407E-A947-70E740481C1C}">
                <a14:useLocalDpi xmlns:a14="http://schemas.microsoft.com/office/drawing/2010/main"/>
              </a:ext>
            </a:extLst>
          </a:blip>
          <a:srcRect l="30420" t="4275" r="16067" b="3514"/>
          <a:stretch/>
        </p:blipFill>
        <p:spPr>
          <a:xfrm>
            <a:off x="1944210" y="56584"/>
            <a:ext cx="6312023" cy="6590139"/>
          </a:xfrm>
          <a:prstGeom prst="rect">
            <a:avLst/>
          </a:prstGeom>
        </p:spPr>
      </p:pic>
    </p:spTree>
    <p:extLst>
      <p:ext uri="{BB962C8B-B14F-4D97-AF65-F5344CB8AC3E}">
        <p14:creationId xmlns:p14="http://schemas.microsoft.com/office/powerpoint/2010/main" val="1357349072"/>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anim calcmode="lin" valueType="num">
                                      <p:cBhvr>
                                        <p:cTn id="8" dur="1500" fill="hold"/>
                                        <p:tgtEl>
                                          <p:spTgt spid="3"/>
                                        </p:tgtEl>
                                        <p:attrNameLst>
                                          <p:attrName>ppt_x</p:attrName>
                                        </p:attrNameLst>
                                      </p:cBhvr>
                                      <p:tavLst>
                                        <p:tav tm="0">
                                          <p:val>
                                            <p:strVal val="#ppt_x"/>
                                          </p:val>
                                        </p:tav>
                                        <p:tav tm="100000">
                                          <p:val>
                                            <p:strVal val="#ppt_x"/>
                                          </p:val>
                                        </p:tav>
                                      </p:tavLst>
                                    </p:anim>
                                    <p:anim calcmode="lin" valueType="num">
                                      <p:cBhvr>
                                        <p:cTn id="9" dur="1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69A1A831-4D0A-4CEA-A155-307F336926B2}"/>
              </a:ext>
            </a:extLst>
          </p:cNvPr>
          <p:cNvPicPr>
            <a:picLocks noChangeAspect="1"/>
          </p:cNvPicPr>
          <p:nvPr/>
        </p:nvPicPr>
        <p:blipFill>
          <a:blip r:embed="rId2">
            <a:lum bright="-20000" contrast="40000"/>
          </a:blip>
          <a:stretch>
            <a:fillRect/>
          </a:stretch>
        </p:blipFill>
        <p:spPr>
          <a:xfrm>
            <a:off x="174166" y="1666986"/>
            <a:ext cx="8795668" cy="3524028"/>
          </a:xfrm>
          <a:prstGeom prst="rect">
            <a:avLst/>
          </a:prstGeom>
        </p:spPr>
      </p:pic>
      <p:pic>
        <p:nvPicPr>
          <p:cNvPr id="3" name="Immagine 2">
            <a:extLst>
              <a:ext uri="{FF2B5EF4-FFF2-40B4-BE49-F238E27FC236}">
                <a16:creationId xmlns:a16="http://schemas.microsoft.com/office/drawing/2014/main" id="{767D4319-3F5A-4B7D-AD83-A47A903A0C8E}"/>
              </a:ext>
            </a:extLst>
          </p:cNvPr>
          <p:cNvPicPr>
            <a:picLocks noChangeAspect="1"/>
          </p:cNvPicPr>
          <p:nvPr/>
        </p:nvPicPr>
        <p:blipFill rotWithShape="1">
          <a:blip r:embed="rId2" cstate="email">
            <a:lum bright="-20000" contrast="40000"/>
            <a:extLst>
              <a:ext uri="{28A0092B-C50C-407E-A947-70E740481C1C}">
                <a14:useLocalDpi xmlns:a14="http://schemas.microsoft.com/office/drawing/2010/main"/>
              </a:ext>
            </a:extLst>
          </a:blip>
          <a:srcRect l="30116" t="6607" r="15380" b="6481"/>
          <a:stretch/>
        </p:blipFill>
        <p:spPr>
          <a:xfrm>
            <a:off x="1961580" y="1349406"/>
            <a:ext cx="6433609" cy="4110361"/>
          </a:xfrm>
          <a:prstGeom prst="rect">
            <a:avLst/>
          </a:prstGeom>
        </p:spPr>
      </p:pic>
    </p:spTree>
    <p:extLst>
      <p:ext uri="{BB962C8B-B14F-4D97-AF65-F5344CB8AC3E}">
        <p14:creationId xmlns:p14="http://schemas.microsoft.com/office/powerpoint/2010/main" val="2156014964"/>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anim calcmode="lin" valueType="num">
                                      <p:cBhvr>
                                        <p:cTn id="8" dur="1500" fill="hold"/>
                                        <p:tgtEl>
                                          <p:spTgt spid="3"/>
                                        </p:tgtEl>
                                        <p:attrNameLst>
                                          <p:attrName>ppt_x</p:attrName>
                                        </p:attrNameLst>
                                      </p:cBhvr>
                                      <p:tavLst>
                                        <p:tav tm="0">
                                          <p:val>
                                            <p:strVal val="#ppt_x"/>
                                          </p:val>
                                        </p:tav>
                                        <p:tav tm="100000">
                                          <p:val>
                                            <p:strVal val="#ppt_x"/>
                                          </p:val>
                                        </p:tav>
                                      </p:tavLst>
                                    </p:anim>
                                    <p:anim calcmode="lin" valueType="num">
                                      <p:cBhvr>
                                        <p:cTn id="9" dur="1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ADD299F6-6B84-40AC-910A-1AB934D188A5}"/>
              </a:ext>
            </a:extLst>
          </p:cNvPr>
          <p:cNvPicPr>
            <a:picLocks noChangeAspect="1"/>
          </p:cNvPicPr>
          <p:nvPr/>
        </p:nvPicPr>
        <p:blipFill>
          <a:blip r:embed="rId2">
            <a:lum bright="-20000" contrast="40000"/>
          </a:blip>
          <a:stretch>
            <a:fillRect/>
          </a:stretch>
        </p:blipFill>
        <p:spPr>
          <a:xfrm>
            <a:off x="512723" y="1386057"/>
            <a:ext cx="8118553" cy="3470027"/>
          </a:xfrm>
          <a:prstGeom prst="rect">
            <a:avLst/>
          </a:prstGeom>
        </p:spPr>
      </p:pic>
    </p:spTree>
    <p:extLst>
      <p:ext uri="{BB962C8B-B14F-4D97-AF65-F5344CB8AC3E}">
        <p14:creationId xmlns:p14="http://schemas.microsoft.com/office/powerpoint/2010/main" val="2672878524"/>
      </p:ext>
    </p:extLst>
  </p:cSld>
  <p:clrMapOvr>
    <a:masterClrMapping/>
  </p:clrMapOvr>
  <p:transition spd="slow">
    <p:strips dir="ru"/>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2E74B90A-F664-4F97-AB50-B5D74B36E2D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72000" y="3284984"/>
            <a:ext cx="4187957" cy="31409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Immagine 6" descr="Immagine che contiene toeletta, lozione&#10;&#10;Descrizione generata automaticamente">
            <a:extLst>
              <a:ext uri="{FF2B5EF4-FFF2-40B4-BE49-F238E27FC236}">
                <a16:creationId xmlns:a16="http://schemas.microsoft.com/office/drawing/2014/main" id="{3916E33F-216D-4153-B9E4-ACFEF7E02E3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87625" y="260647"/>
            <a:ext cx="1368152" cy="3384377"/>
          </a:xfrm>
          <a:prstGeom prst="rect">
            <a:avLst/>
          </a:prstGeom>
        </p:spPr>
      </p:pic>
      <p:sp>
        <p:nvSpPr>
          <p:cNvPr id="8" name="Freccia a destra 7">
            <a:extLst>
              <a:ext uri="{FF2B5EF4-FFF2-40B4-BE49-F238E27FC236}">
                <a16:creationId xmlns:a16="http://schemas.microsoft.com/office/drawing/2014/main" id="{6BC5CD90-72AF-4275-A567-F5885FACF613}"/>
              </a:ext>
            </a:extLst>
          </p:cNvPr>
          <p:cNvSpPr/>
          <p:nvPr/>
        </p:nvSpPr>
        <p:spPr bwMode="auto">
          <a:xfrm>
            <a:off x="2771800" y="2636912"/>
            <a:ext cx="1512168" cy="1224136"/>
          </a:xfrm>
          <a:prstGeom prst="rightArrow">
            <a:avLst/>
          </a:prstGeom>
          <a:solidFill>
            <a:srgbClr val="002060"/>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0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113552912"/>
      </p:ext>
    </p:extLst>
  </p:cSld>
  <p:clrMapOvr>
    <a:masterClrMapping/>
  </p:clrMapOvr>
  <p:transition spd="slow">
    <p:strips dir="ru"/>
  </p:transition>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D8AAC8-CC8F-4217-9301-3B02B226E8BB}"/>
              </a:ext>
            </a:extLst>
          </p:cNvPr>
          <p:cNvSpPr>
            <a:spLocks noGrp="1"/>
          </p:cNvSpPr>
          <p:nvPr>
            <p:ph type="title"/>
          </p:nvPr>
        </p:nvSpPr>
        <p:spPr/>
        <p:txBody>
          <a:bodyPr/>
          <a:lstStyle/>
          <a:p>
            <a:pPr algn="ctr"/>
            <a:r>
              <a:rPr lang="it-IT" dirty="0">
                <a:solidFill>
                  <a:srgbClr val="002060"/>
                </a:solidFill>
              </a:rPr>
              <a:t>Terapia ulcere</a:t>
            </a:r>
            <a:endParaRPr lang="it-IT" dirty="0"/>
          </a:p>
        </p:txBody>
      </p:sp>
      <p:sp>
        <p:nvSpPr>
          <p:cNvPr id="3" name="Segnaposto contenuto 2">
            <a:extLst>
              <a:ext uri="{FF2B5EF4-FFF2-40B4-BE49-F238E27FC236}">
                <a16:creationId xmlns:a16="http://schemas.microsoft.com/office/drawing/2014/main" id="{16798530-EB38-4A12-970C-5DDA9BEC2082}"/>
              </a:ext>
            </a:extLst>
          </p:cNvPr>
          <p:cNvSpPr>
            <a:spLocks noGrp="1"/>
          </p:cNvSpPr>
          <p:nvPr>
            <p:ph idx="1"/>
          </p:nvPr>
        </p:nvSpPr>
        <p:spPr/>
        <p:txBody>
          <a:bodyPr>
            <a:normAutofit fontScale="85000" lnSpcReduction="10000"/>
          </a:bodyPr>
          <a:lstStyle/>
          <a:p>
            <a:r>
              <a:rPr lang="it-IT" dirty="0">
                <a:solidFill>
                  <a:srgbClr val="FF0000"/>
                </a:solidFill>
                <a:effectLst/>
                <a:latin typeface="Arial" panose="020B0604020202020204" pitchFamily="34" charset="0"/>
              </a:rPr>
              <a:t>Terapia a Pressione Negativa per le ferite (NPWT –Negative Pressure </a:t>
            </a:r>
            <a:r>
              <a:rPr lang="it-IT" dirty="0" err="1">
                <a:solidFill>
                  <a:srgbClr val="FF0000"/>
                </a:solidFill>
                <a:effectLst/>
                <a:latin typeface="Arial" panose="020B0604020202020204" pitchFamily="34" charset="0"/>
              </a:rPr>
              <a:t>Wound</a:t>
            </a:r>
            <a:r>
              <a:rPr lang="it-IT" dirty="0">
                <a:solidFill>
                  <a:srgbClr val="FF0000"/>
                </a:solidFill>
                <a:effectLst/>
                <a:latin typeface="Arial" panose="020B0604020202020204" pitchFamily="34" charset="0"/>
              </a:rPr>
              <a:t> Therapy</a:t>
            </a:r>
          </a:p>
          <a:p>
            <a:r>
              <a:rPr lang="it-IT" dirty="0">
                <a:sym typeface="Wingdings" panose="05000000000000000000" pitchFamily="2" charset="2"/>
              </a:rPr>
              <a:t>La NPWT una terapia topica delle lesioni cutanee</a:t>
            </a:r>
          </a:p>
          <a:p>
            <a:r>
              <a:rPr lang="it-IT" dirty="0">
                <a:sym typeface="Wingdings" panose="05000000000000000000" pitchFamily="2" charset="2"/>
              </a:rPr>
              <a:t>Stimolare il processo di guarigione attraverso l’applicazione di una pressione sub-atmosferica controllata sul letto di ferita</a:t>
            </a:r>
          </a:p>
          <a:p>
            <a:r>
              <a:rPr lang="it-IT" dirty="0">
                <a:sym typeface="Wingdings" panose="05000000000000000000" pitchFamily="2" charset="2"/>
              </a:rPr>
              <a:t>Su questa definizione c’è un accordo sostanziale fra i diversi autori</a:t>
            </a:r>
          </a:p>
          <a:p>
            <a:r>
              <a:rPr lang="it-IT" dirty="0">
                <a:sym typeface="Wingdings" panose="05000000000000000000" pitchFamily="2" charset="2"/>
              </a:rPr>
              <a:t>Diffusione della NPWT da metà anni ’90</a:t>
            </a:r>
          </a:p>
          <a:p>
            <a:r>
              <a:rPr lang="it-IT" dirty="0">
                <a:sym typeface="Wingdings" panose="05000000000000000000" pitchFamily="2" charset="2"/>
              </a:rPr>
              <a:t>In realtà prime applicazioni anni ‘50-’60</a:t>
            </a:r>
          </a:p>
        </p:txBody>
      </p:sp>
    </p:spTree>
    <p:extLst>
      <p:ext uri="{BB962C8B-B14F-4D97-AF65-F5344CB8AC3E}">
        <p14:creationId xmlns:p14="http://schemas.microsoft.com/office/powerpoint/2010/main" val="2777144294"/>
      </p:ext>
    </p:extLst>
  </p:cSld>
  <p:clrMapOvr>
    <a:masterClrMapping/>
  </p:clrMapOvr>
  <p:transition spd="slow">
    <p:strips dir="ru"/>
  </p:transition>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D8AAC8-CC8F-4217-9301-3B02B226E8BB}"/>
              </a:ext>
            </a:extLst>
          </p:cNvPr>
          <p:cNvSpPr>
            <a:spLocks noGrp="1"/>
          </p:cNvSpPr>
          <p:nvPr>
            <p:ph type="title"/>
          </p:nvPr>
        </p:nvSpPr>
        <p:spPr/>
        <p:txBody>
          <a:bodyPr/>
          <a:lstStyle/>
          <a:p>
            <a:pPr algn="ctr"/>
            <a:r>
              <a:rPr lang="it-IT" dirty="0">
                <a:solidFill>
                  <a:srgbClr val="002060"/>
                </a:solidFill>
              </a:rPr>
              <a:t>Terapia ulcere</a:t>
            </a:r>
            <a:endParaRPr lang="it-IT" dirty="0"/>
          </a:p>
        </p:txBody>
      </p:sp>
      <p:sp>
        <p:nvSpPr>
          <p:cNvPr id="3" name="Segnaposto contenuto 2">
            <a:extLst>
              <a:ext uri="{FF2B5EF4-FFF2-40B4-BE49-F238E27FC236}">
                <a16:creationId xmlns:a16="http://schemas.microsoft.com/office/drawing/2014/main" id="{16798530-EB38-4A12-970C-5DDA9BEC2082}"/>
              </a:ext>
            </a:extLst>
          </p:cNvPr>
          <p:cNvSpPr>
            <a:spLocks noGrp="1"/>
          </p:cNvSpPr>
          <p:nvPr>
            <p:ph idx="1"/>
          </p:nvPr>
        </p:nvSpPr>
        <p:spPr/>
        <p:txBody>
          <a:bodyPr>
            <a:normAutofit/>
          </a:bodyPr>
          <a:lstStyle/>
          <a:p>
            <a:r>
              <a:rPr lang="it-IT" dirty="0">
                <a:solidFill>
                  <a:srgbClr val="FF0000"/>
                </a:solidFill>
                <a:effectLst/>
                <a:latin typeface="Arial" panose="020B0604020202020204" pitchFamily="34" charset="0"/>
              </a:rPr>
              <a:t>Terapia a Pressione Negativa per le ferite (NPWT –Negative Pressure </a:t>
            </a:r>
            <a:r>
              <a:rPr lang="it-IT" dirty="0" err="1">
                <a:solidFill>
                  <a:srgbClr val="FF0000"/>
                </a:solidFill>
                <a:effectLst/>
                <a:latin typeface="Arial" panose="020B0604020202020204" pitchFamily="34" charset="0"/>
              </a:rPr>
              <a:t>Wound</a:t>
            </a:r>
            <a:r>
              <a:rPr lang="it-IT" dirty="0">
                <a:solidFill>
                  <a:srgbClr val="FF0000"/>
                </a:solidFill>
                <a:effectLst/>
                <a:latin typeface="Arial" panose="020B0604020202020204" pitchFamily="34" charset="0"/>
              </a:rPr>
              <a:t> Therapy)</a:t>
            </a:r>
          </a:p>
          <a:p>
            <a:r>
              <a:rPr lang="it-IT" dirty="0">
                <a:sym typeface="Wingdings" panose="05000000000000000000" pitchFamily="2" charset="2"/>
              </a:rPr>
              <a:t>Primi dati in letteratura da </a:t>
            </a:r>
            <a:r>
              <a:rPr lang="it-IT" dirty="0" err="1">
                <a:sym typeface="Wingdings" panose="05000000000000000000" pitchFamily="2" charset="2"/>
              </a:rPr>
              <a:t>Kalmoz</a:t>
            </a:r>
            <a:r>
              <a:rPr lang="it-IT" dirty="0">
                <a:sym typeface="Wingdings" panose="05000000000000000000" pitchFamily="2" charset="2"/>
              </a:rPr>
              <a:t> et al</a:t>
            </a:r>
          </a:p>
          <a:p>
            <a:r>
              <a:rPr lang="it-IT" dirty="0">
                <a:sym typeface="Wingdings" panose="05000000000000000000" pitchFamily="2" charset="2"/>
              </a:rPr>
              <a:t>Studio NPWT vs </a:t>
            </a:r>
            <a:r>
              <a:rPr lang="it-IT" dirty="0" err="1">
                <a:sym typeface="Wingdings" panose="05000000000000000000" pitchFamily="2" charset="2"/>
              </a:rPr>
              <a:t>sulfadiazina</a:t>
            </a:r>
            <a:r>
              <a:rPr lang="it-IT" dirty="0">
                <a:sym typeface="Wingdings" panose="05000000000000000000" pitchFamily="2" charset="2"/>
              </a:rPr>
              <a:t> </a:t>
            </a:r>
            <a:r>
              <a:rPr lang="it-IT" dirty="0" err="1">
                <a:sym typeface="Wingdings" panose="05000000000000000000" pitchFamily="2" charset="2"/>
              </a:rPr>
              <a:t>diargentica</a:t>
            </a:r>
            <a:endParaRPr lang="it-IT" dirty="0">
              <a:sym typeface="Wingdings" panose="05000000000000000000" pitchFamily="2" charset="2"/>
            </a:endParaRPr>
          </a:p>
          <a:p>
            <a:r>
              <a:rPr lang="it-IT" dirty="0">
                <a:sym typeface="Wingdings" panose="05000000000000000000" pitchFamily="2" charset="2"/>
              </a:rPr>
              <a:t>Ustioni a spessore parziale bilaterali alle mani</a:t>
            </a:r>
          </a:p>
          <a:p>
            <a:r>
              <a:rPr lang="it-IT" dirty="0">
                <a:sym typeface="Wingdings" panose="05000000000000000000" pitchFamily="2" charset="2"/>
              </a:rPr>
              <a:t>7 pazienti selezionati</a:t>
            </a:r>
          </a:p>
        </p:txBody>
      </p:sp>
    </p:spTree>
    <p:extLst>
      <p:ext uri="{BB962C8B-B14F-4D97-AF65-F5344CB8AC3E}">
        <p14:creationId xmlns:p14="http://schemas.microsoft.com/office/powerpoint/2010/main" val="302133793"/>
      </p:ext>
    </p:extLst>
  </p:cSld>
  <p:clrMapOvr>
    <a:masterClrMapping/>
  </p:clrMapOvr>
  <p:transition spd="slow">
    <p:strips dir="ru"/>
  </p:transition>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D8AAC8-CC8F-4217-9301-3B02B226E8BB}"/>
              </a:ext>
            </a:extLst>
          </p:cNvPr>
          <p:cNvSpPr>
            <a:spLocks noGrp="1"/>
          </p:cNvSpPr>
          <p:nvPr>
            <p:ph type="title"/>
          </p:nvPr>
        </p:nvSpPr>
        <p:spPr/>
        <p:txBody>
          <a:bodyPr/>
          <a:lstStyle/>
          <a:p>
            <a:pPr algn="ctr"/>
            <a:r>
              <a:rPr lang="it-IT" dirty="0">
                <a:solidFill>
                  <a:srgbClr val="002060"/>
                </a:solidFill>
              </a:rPr>
              <a:t>Terapia ulcere</a:t>
            </a:r>
            <a:endParaRPr lang="it-IT" dirty="0"/>
          </a:p>
        </p:txBody>
      </p:sp>
      <p:sp>
        <p:nvSpPr>
          <p:cNvPr id="3" name="Segnaposto contenuto 2">
            <a:extLst>
              <a:ext uri="{FF2B5EF4-FFF2-40B4-BE49-F238E27FC236}">
                <a16:creationId xmlns:a16="http://schemas.microsoft.com/office/drawing/2014/main" id="{16798530-EB38-4A12-970C-5DDA9BEC2082}"/>
              </a:ext>
            </a:extLst>
          </p:cNvPr>
          <p:cNvSpPr>
            <a:spLocks noGrp="1"/>
          </p:cNvSpPr>
          <p:nvPr>
            <p:ph idx="1"/>
          </p:nvPr>
        </p:nvSpPr>
        <p:spPr/>
        <p:txBody>
          <a:bodyPr>
            <a:normAutofit fontScale="92500" lnSpcReduction="20000"/>
          </a:bodyPr>
          <a:lstStyle/>
          <a:p>
            <a:r>
              <a:rPr lang="it-IT" dirty="0">
                <a:solidFill>
                  <a:srgbClr val="FF0000"/>
                </a:solidFill>
                <a:effectLst/>
                <a:latin typeface="Arial" panose="020B0604020202020204" pitchFamily="34" charset="0"/>
              </a:rPr>
              <a:t>Terapia a Pressione Negativa per le ferite (NPWT –Negative Pressure </a:t>
            </a:r>
            <a:r>
              <a:rPr lang="it-IT" dirty="0" err="1">
                <a:solidFill>
                  <a:srgbClr val="FF0000"/>
                </a:solidFill>
                <a:effectLst/>
                <a:latin typeface="Arial" panose="020B0604020202020204" pitchFamily="34" charset="0"/>
              </a:rPr>
              <a:t>Wound</a:t>
            </a:r>
            <a:r>
              <a:rPr lang="it-IT" dirty="0">
                <a:solidFill>
                  <a:srgbClr val="FF0000"/>
                </a:solidFill>
                <a:effectLst/>
                <a:latin typeface="Arial" panose="020B0604020202020204" pitchFamily="34" charset="0"/>
              </a:rPr>
              <a:t> Therapy)</a:t>
            </a:r>
          </a:p>
          <a:p>
            <a:r>
              <a:rPr lang="it-IT" dirty="0">
                <a:sym typeface="Wingdings" panose="05000000000000000000" pitchFamily="2" charset="2"/>
              </a:rPr>
              <a:t>Valutazione della perfusione con l’angiografia al verde d’</a:t>
            </a:r>
            <a:r>
              <a:rPr lang="it-IT" dirty="0" err="1">
                <a:sym typeface="Wingdings" panose="05000000000000000000" pitchFamily="2" charset="2"/>
              </a:rPr>
              <a:t>indocianina</a:t>
            </a:r>
            <a:r>
              <a:rPr lang="it-IT" dirty="0">
                <a:sym typeface="Wingdings" panose="05000000000000000000" pitchFamily="2" charset="2"/>
              </a:rPr>
              <a:t> </a:t>
            </a:r>
          </a:p>
          <a:p>
            <a:r>
              <a:rPr lang="it-IT" dirty="0">
                <a:sym typeface="Wingdings" panose="05000000000000000000" pitchFamily="2" charset="2"/>
              </a:rPr>
              <a:t>Nei pazienti trattati con NPWT dal 3° giorno ↑della perfusione</a:t>
            </a:r>
          </a:p>
          <a:p>
            <a:r>
              <a:rPr lang="it-IT" dirty="0">
                <a:sym typeface="Wingdings" panose="05000000000000000000" pitchFamily="2" charset="2"/>
              </a:rPr>
              <a:t>↓edema e della progressione dell’ustione</a:t>
            </a:r>
          </a:p>
          <a:p>
            <a:r>
              <a:rPr lang="it-IT" dirty="0">
                <a:sym typeface="Wingdings" panose="05000000000000000000" pitchFamily="2" charset="2"/>
              </a:rPr>
              <a:t> primo studio che dimostra l’efficacia sul paziente ustionato</a:t>
            </a:r>
          </a:p>
          <a:p>
            <a:r>
              <a:rPr lang="it-IT" dirty="0">
                <a:sym typeface="Wingdings" panose="05000000000000000000" pitchFamily="2" charset="2"/>
              </a:rPr>
              <a:t>↑microcircolo nella zona di stasi</a:t>
            </a:r>
          </a:p>
        </p:txBody>
      </p:sp>
    </p:spTree>
    <p:extLst>
      <p:ext uri="{BB962C8B-B14F-4D97-AF65-F5344CB8AC3E}">
        <p14:creationId xmlns:p14="http://schemas.microsoft.com/office/powerpoint/2010/main" val="3737164087"/>
      </p:ext>
    </p:extLst>
  </p:cSld>
  <p:clrMapOvr>
    <a:masterClrMapping/>
  </p:clrMapOvr>
  <p:transition spd="slow">
    <p:strips dir="ru"/>
  </p:transition>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D8AAC8-CC8F-4217-9301-3B02B226E8BB}"/>
              </a:ext>
            </a:extLst>
          </p:cNvPr>
          <p:cNvSpPr>
            <a:spLocks noGrp="1"/>
          </p:cNvSpPr>
          <p:nvPr>
            <p:ph type="title"/>
          </p:nvPr>
        </p:nvSpPr>
        <p:spPr/>
        <p:txBody>
          <a:bodyPr/>
          <a:lstStyle/>
          <a:p>
            <a:pPr algn="ctr"/>
            <a:r>
              <a:rPr lang="it-IT" dirty="0">
                <a:solidFill>
                  <a:srgbClr val="002060"/>
                </a:solidFill>
              </a:rPr>
              <a:t>Terapia ulcere</a:t>
            </a:r>
            <a:endParaRPr lang="it-IT" dirty="0"/>
          </a:p>
        </p:txBody>
      </p:sp>
      <p:sp>
        <p:nvSpPr>
          <p:cNvPr id="3" name="Segnaposto contenuto 2">
            <a:extLst>
              <a:ext uri="{FF2B5EF4-FFF2-40B4-BE49-F238E27FC236}">
                <a16:creationId xmlns:a16="http://schemas.microsoft.com/office/drawing/2014/main" id="{16798530-EB38-4A12-970C-5DDA9BEC2082}"/>
              </a:ext>
            </a:extLst>
          </p:cNvPr>
          <p:cNvSpPr>
            <a:spLocks noGrp="1"/>
          </p:cNvSpPr>
          <p:nvPr>
            <p:ph idx="1"/>
          </p:nvPr>
        </p:nvSpPr>
        <p:spPr/>
        <p:txBody>
          <a:bodyPr>
            <a:normAutofit fontScale="70000" lnSpcReduction="20000"/>
          </a:bodyPr>
          <a:lstStyle/>
          <a:p>
            <a:r>
              <a:rPr lang="it-IT" dirty="0">
                <a:solidFill>
                  <a:srgbClr val="FF0000"/>
                </a:solidFill>
                <a:effectLst/>
                <a:latin typeface="Arial" panose="020B0604020202020204" pitchFamily="34" charset="0"/>
              </a:rPr>
              <a:t>Terapia a Pressione Negativa per le ferite (NPWT –Negative Pressure </a:t>
            </a:r>
            <a:r>
              <a:rPr lang="it-IT" dirty="0" err="1">
                <a:solidFill>
                  <a:srgbClr val="FF0000"/>
                </a:solidFill>
                <a:effectLst/>
                <a:latin typeface="Arial" panose="020B0604020202020204" pitchFamily="34" charset="0"/>
              </a:rPr>
              <a:t>Wound</a:t>
            </a:r>
            <a:r>
              <a:rPr lang="it-IT" dirty="0">
                <a:solidFill>
                  <a:srgbClr val="FF0000"/>
                </a:solidFill>
                <a:effectLst/>
                <a:latin typeface="Arial" panose="020B0604020202020204" pitchFamily="34" charset="0"/>
              </a:rPr>
              <a:t> Therapy</a:t>
            </a:r>
          </a:p>
          <a:p>
            <a:r>
              <a:rPr lang="it-IT" dirty="0">
                <a:sym typeface="Wingdings" panose="05000000000000000000" pitchFamily="2" charset="2"/>
              </a:rPr>
              <a:t>Le  ferite  di  difficile  guarigione  possono  riguardare  lesioni  acute  o  croniche</a:t>
            </a:r>
          </a:p>
          <a:p>
            <a:r>
              <a:rPr lang="it-IT" dirty="0">
                <a:sym typeface="Wingdings" panose="05000000000000000000" pitchFamily="2" charset="2"/>
              </a:rPr>
              <a:t>Eziologia  varia:  spesso  associate  a  patologie  croniche,  infezioni  o malattie immunitarie</a:t>
            </a:r>
          </a:p>
          <a:p>
            <a:r>
              <a:rPr lang="it-IT" dirty="0">
                <a:sym typeface="Wingdings" panose="05000000000000000000" pitchFamily="2" charset="2"/>
              </a:rPr>
              <a:t>Distinte in: </a:t>
            </a:r>
          </a:p>
          <a:p>
            <a:r>
              <a:rPr lang="it-IT" dirty="0">
                <a:sym typeface="Wingdings" panose="05000000000000000000" pitchFamily="2" charset="2"/>
              </a:rPr>
              <a:t>Ferite acute: traumi, </a:t>
            </a:r>
            <a:r>
              <a:rPr lang="it-IT" dirty="0">
                <a:solidFill>
                  <a:srgbClr val="FF0000"/>
                </a:solidFill>
                <a:sym typeface="Wingdings" panose="05000000000000000000" pitchFamily="2" charset="2"/>
              </a:rPr>
              <a:t>ustioni</a:t>
            </a:r>
            <a:r>
              <a:rPr lang="it-IT" dirty="0">
                <a:sym typeface="Wingdings" panose="05000000000000000000" pitchFamily="2" charset="2"/>
              </a:rPr>
              <a:t>, </a:t>
            </a:r>
            <a:r>
              <a:rPr lang="it-IT" dirty="0" err="1">
                <a:sym typeface="Wingdings" panose="05000000000000000000" pitchFamily="2" charset="2"/>
              </a:rPr>
              <a:t>fasciti</a:t>
            </a:r>
            <a:r>
              <a:rPr lang="it-IT" dirty="0">
                <a:sym typeface="Wingdings" panose="05000000000000000000" pitchFamily="2" charset="2"/>
              </a:rPr>
              <a:t> necrotizzanti, ferite chirurgiche</a:t>
            </a:r>
          </a:p>
          <a:p>
            <a:r>
              <a:rPr lang="it-IT" dirty="0">
                <a:sym typeface="Wingdings" panose="05000000000000000000" pitchFamily="2" charset="2"/>
              </a:rPr>
              <a:t>Ferite croniche: ulcere da pressione, ulcere vascolari, ulcere diabetiche</a:t>
            </a:r>
          </a:p>
          <a:p>
            <a:r>
              <a:rPr lang="it-IT" dirty="0">
                <a:sym typeface="Wingdings" panose="05000000000000000000" pitchFamily="2" charset="2"/>
              </a:rPr>
              <a:t>Ferite deiscenti, ferite infette, deiscenze post-</a:t>
            </a:r>
            <a:r>
              <a:rPr lang="it-IT" dirty="0" err="1">
                <a:sym typeface="Wingdings" panose="05000000000000000000" pitchFamily="2" charset="2"/>
              </a:rPr>
              <a:t>sternotomia</a:t>
            </a:r>
            <a:endParaRPr lang="it-IT" dirty="0">
              <a:sym typeface="Wingdings" panose="05000000000000000000" pitchFamily="2" charset="2"/>
            </a:endParaRPr>
          </a:p>
          <a:p>
            <a:r>
              <a:rPr lang="it-IT" dirty="0">
                <a:sym typeface="Wingdings" panose="05000000000000000000" pitchFamily="2" charset="2"/>
              </a:rPr>
              <a:t>Trapianti di cute, lembi, preparazione del letto della ferita</a:t>
            </a:r>
          </a:p>
        </p:txBody>
      </p:sp>
    </p:spTree>
    <p:extLst>
      <p:ext uri="{BB962C8B-B14F-4D97-AF65-F5344CB8AC3E}">
        <p14:creationId xmlns:p14="http://schemas.microsoft.com/office/powerpoint/2010/main" val="1135791312"/>
      </p:ext>
    </p:extLst>
  </p:cSld>
  <p:clrMapOvr>
    <a:masterClrMapping/>
  </p:clrMapOvr>
  <p:transition spd="slow">
    <p:strips dir="ru"/>
  </p:transition>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D8AAC8-CC8F-4217-9301-3B02B226E8BB}"/>
              </a:ext>
            </a:extLst>
          </p:cNvPr>
          <p:cNvSpPr>
            <a:spLocks noGrp="1"/>
          </p:cNvSpPr>
          <p:nvPr>
            <p:ph type="title"/>
          </p:nvPr>
        </p:nvSpPr>
        <p:spPr/>
        <p:txBody>
          <a:bodyPr/>
          <a:lstStyle/>
          <a:p>
            <a:pPr algn="ctr"/>
            <a:r>
              <a:rPr lang="it-IT" dirty="0">
                <a:solidFill>
                  <a:srgbClr val="002060"/>
                </a:solidFill>
              </a:rPr>
              <a:t>Terapia ulcere</a:t>
            </a:r>
            <a:endParaRPr lang="it-IT" dirty="0"/>
          </a:p>
        </p:txBody>
      </p:sp>
      <p:sp>
        <p:nvSpPr>
          <p:cNvPr id="3" name="Segnaposto contenuto 2">
            <a:extLst>
              <a:ext uri="{FF2B5EF4-FFF2-40B4-BE49-F238E27FC236}">
                <a16:creationId xmlns:a16="http://schemas.microsoft.com/office/drawing/2014/main" id="{16798530-EB38-4A12-970C-5DDA9BEC2082}"/>
              </a:ext>
            </a:extLst>
          </p:cNvPr>
          <p:cNvSpPr>
            <a:spLocks noGrp="1"/>
          </p:cNvSpPr>
          <p:nvPr>
            <p:ph idx="1"/>
          </p:nvPr>
        </p:nvSpPr>
        <p:spPr/>
        <p:txBody>
          <a:bodyPr>
            <a:normAutofit fontScale="85000" lnSpcReduction="20000"/>
          </a:bodyPr>
          <a:lstStyle/>
          <a:p>
            <a:r>
              <a:rPr lang="it-IT" dirty="0">
                <a:solidFill>
                  <a:srgbClr val="FF0000"/>
                </a:solidFill>
                <a:effectLst/>
                <a:latin typeface="Arial" panose="020B0604020202020204" pitchFamily="34" charset="0"/>
              </a:rPr>
              <a:t>Terapia a Pressione Negativa per le ferite (NPWT –Negative Pressure </a:t>
            </a:r>
            <a:r>
              <a:rPr lang="it-IT" dirty="0" err="1">
                <a:solidFill>
                  <a:srgbClr val="FF0000"/>
                </a:solidFill>
                <a:effectLst/>
                <a:latin typeface="Arial" panose="020B0604020202020204" pitchFamily="34" charset="0"/>
              </a:rPr>
              <a:t>Wound</a:t>
            </a:r>
            <a:r>
              <a:rPr lang="it-IT" dirty="0">
                <a:solidFill>
                  <a:srgbClr val="FF0000"/>
                </a:solidFill>
                <a:effectLst/>
                <a:latin typeface="Arial" panose="020B0604020202020204" pitchFamily="34" charset="0"/>
              </a:rPr>
              <a:t> Therapy</a:t>
            </a:r>
          </a:p>
          <a:p>
            <a:r>
              <a:rPr lang="it-IT" dirty="0">
                <a:sym typeface="Wingdings" panose="05000000000000000000" pitchFamily="2" charset="2"/>
              </a:rPr>
              <a:t>Punto centrale: applicazione di pressione negativa sul letto di una lesione</a:t>
            </a:r>
          </a:p>
          <a:p>
            <a:r>
              <a:rPr lang="it-IT" dirty="0">
                <a:sym typeface="Wingdings" panose="05000000000000000000" pitchFamily="2" charset="2"/>
              </a:rPr>
              <a:t>Valori di pressione negativa adottabili variano in un range che va dai 40 ai 125 mmHg</a:t>
            </a:r>
          </a:p>
          <a:p>
            <a:r>
              <a:rPr lang="it-IT" dirty="0">
                <a:sym typeface="Wingdings" panose="05000000000000000000" pitchFamily="2" charset="2"/>
              </a:rPr>
              <a:t>Mantenere la pressione costante e diffusa sul letto della ferita</a:t>
            </a:r>
          </a:p>
          <a:p>
            <a:r>
              <a:rPr lang="it-IT" dirty="0">
                <a:sym typeface="Wingdings" panose="05000000000000000000" pitchFamily="2" charset="2"/>
              </a:rPr>
              <a:t>Utilizzati materiali di medicazione di varia natura</a:t>
            </a:r>
          </a:p>
          <a:p>
            <a:r>
              <a:rPr lang="it-IT" dirty="0">
                <a:sym typeface="Wingdings" panose="05000000000000000000" pitchFamily="2" charset="2"/>
              </a:rPr>
              <a:t>Funzione di filler/riempimento tipo schiuma di poliuretano o in garza antimicrobica</a:t>
            </a:r>
          </a:p>
        </p:txBody>
      </p:sp>
    </p:spTree>
    <p:extLst>
      <p:ext uri="{BB962C8B-B14F-4D97-AF65-F5344CB8AC3E}">
        <p14:creationId xmlns:p14="http://schemas.microsoft.com/office/powerpoint/2010/main" val="2037069744"/>
      </p:ext>
    </p:extLst>
  </p:cSld>
  <p:clrMapOvr>
    <a:masterClrMapping/>
  </p:clrMapOvr>
  <p:transition spd="slow">
    <p:strips dir="ru"/>
  </p:transition>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D8AAC8-CC8F-4217-9301-3B02B226E8BB}"/>
              </a:ext>
            </a:extLst>
          </p:cNvPr>
          <p:cNvSpPr>
            <a:spLocks noGrp="1"/>
          </p:cNvSpPr>
          <p:nvPr>
            <p:ph type="title"/>
          </p:nvPr>
        </p:nvSpPr>
        <p:spPr/>
        <p:txBody>
          <a:bodyPr/>
          <a:lstStyle/>
          <a:p>
            <a:pPr algn="ctr"/>
            <a:r>
              <a:rPr lang="it-IT" dirty="0">
                <a:solidFill>
                  <a:srgbClr val="002060"/>
                </a:solidFill>
              </a:rPr>
              <a:t>Terapia ulcere</a:t>
            </a:r>
            <a:endParaRPr lang="it-IT" dirty="0"/>
          </a:p>
        </p:txBody>
      </p:sp>
      <p:sp>
        <p:nvSpPr>
          <p:cNvPr id="3" name="Segnaposto contenuto 2">
            <a:extLst>
              <a:ext uri="{FF2B5EF4-FFF2-40B4-BE49-F238E27FC236}">
                <a16:creationId xmlns:a16="http://schemas.microsoft.com/office/drawing/2014/main" id="{16798530-EB38-4A12-970C-5DDA9BEC2082}"/>
              </a:ext>
            </a:extLst>
          </p:cNvPr>
          <p:cNvSpPr>
            <a:spLocks noGrp="1"/>
          </p:cNvSpPr>
          <p:nvPr>
            <p:ph idx="1"/>
          </p:nvPr>
        </p:nvSpPr>
        <p:spPr/>
        <p:txBody>
          <a:bodyPr>
            <a:normAutofit/>
          </a:bodyPr>
          <a:lstStyle/>
          <a:p>
            <a:r>
              <a:rPr lang="it-IT" dirty="0">
                <a:solidFill>
                  <a:srgbClr val="FF0000"/>
                </a:solidFill>
                <a:effectLst/>
                <a:latin typeface="Arial" panose="020B0604020202020204" pitchFamily="34" charset="0"/>
              </a:rPr>
              <a:t>Terapia a Pressione Negativa per le ferite (NPWT –Negative Pressure </a:t>
            </a:r>
            <a:r>
              <a:rPr lang="it-IT" dirty="0" err="1">
                <a:solidFill>
                  <a:srgbClr val="FF0000"/>
                </a:solidFill>
                <a:effectLst/>
                <a:latin typeface="Arial" panose="020B0604020202020204" pitchFamily="34" charset="0"/>
              </a:rPr>
              <a:t>Wound</a:t>
            </a:r>
            <a:r>
              <a:rPr lang="it-IT" dirty="0">
                <a:solidFill>
                  <a:srgbClr val="FF0000"/>
                </a:solidFill>
                <a:effectLst/>
                <a:latin typeface="Arial" panose="020B0604020202020204" pitchFamily="34" charset="0"/>
              </a:rPr>
              <a:t> Therapy</a:t>
            </a:r>
          </a:p>
          <a:p>
            <a:r>
              <a:rPr lang="it-IT" dirty="0">
                <a:sym typeface="Wingdings" panose="05000000000000000000" pitchFamily="2" charset="2"/>
              </a:rPr>
              <a:t>Attivabile sia per pazienti a domicilio che ospedalizzati</a:t>
            </a:r>
          </a:p>
          <a:p>
            <a:r>
              <a:rPr lang="it-IT" dirty="0">
                <a:sym typeface="Wingdings" panose="05000000000000000000" pitchFamily="2" charset="2"/>
              </a:rPr>
              <a:t>Uso dispositivi sia fissi che portatili</a:t>
            </a:r>
          </a:p>
          <a:p>
            <a:r>
              <a:rPr lang="it-IT" dirty="0">
                <a:sym typeface="Wingdings" panose="05000000000000000000" pitchFamily="2" charset="2"/>
              </a:rPr>
              <a:t>Stimolazione alla granulazione della ferita</a:t>
            </a:r>
          </a:p>
        </p:txBody>
      </p:sp>
    </p:spTree>
    <p:extLst>
      <p:ext uri="{BB962C8B-B14F-4D97-AF65-F5344CB8AC3E}">
        <p14:creationId xmlns:p14="http://schemas.microsoft.com/office/powerpoint/2010/main" val="3646944652"/>
      </p:ext>
    </p:extLst>
  </p:cSld>
  <p:clrMapOvr>
    <a:masterClrMapping/>
  </p:clrMapOvr>
  <p:transition spd="slow">
    <p:strips dir="ru"/>
  </p:transition>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D8AAC8-CC8F-4217-9301-3B02B226E8BB}"/>
              </a:ext>
            </a:extLst>
          </p:cNvPr>
          <p:cNvSpPr>
            <a:spLocks noGrp="1"/>
          </p:cNvSpPr>
          <p:nvPr>
            <p:ph type="title"/>
          </p:nvPr>
        </p:nvSpPr>
        <p:spPr/>
        <p:txBody>
          <a:bodyPr/>
          <a:lstStyle/>
          <a:p>
            <a:pPr algn="ctr"/>
            <a:r>
              <a:rPr lang="it-IT" dirty="0">
                <a:solidFill>
                  <a:srgbClr val="002060"/>
                </a:solidFill>
              </a:rPr>
              <a:t>Terapia ulcere</a:t>
            </a:r>
            <a:endParaRPr lang="it-IT" dirty="0"/>
          </a:p>
        </p:txBody>
      </p:sp>
      <p:sp>
        <p:nvSpPr>
          <p:cNvPr id="3" name="Segnaposto contenuto 2">
            <a:extLst>
              <a:ext uri="{FF2B5EF4-FFF2-40B4-BE49-F238E27FC236}">
                <a16:creationId xmlns:a16="http://schemas.microsoft.com/office/drawing/2014/main" id="{16798530-EB38-4A12-970C-5DDA9BEC2082}"/>
              </a:ext>
            </a:extLst>
          </p:cNvPr>
          <p:cNvSpPr>
            <a:spLocks noGrp="1"/>
          </p:cNvSpPr>
          <p:nvPr>
            <p:ph idx="1"/>
          </p:nvPr>
        </p:nvSpPr>
        <p:spPr/>
        <p:txBody>
          <a:bodyPr>
            <a:normAutofit fontScale="70000" lnSpcReduction="20000"/>
          </a:bodyPr>
          <a:lstStyle/>
          <a:p>
            <a:r>
              <a:rPr lang="it-IT" dirty="0">
                <a:solidFill>
                  <a:srgbClr val="FF0000"/>
                </a:solidFill>
                <a:effectLst/>
                <a:latin typeface="Arial" panose="020B0604020202020204" pitchFamily="34" charset="0"/>
              </a:rPr>
              <a:t>Terapia a Pressione Negativa per le ferite (NPWT –Negative Pressure </a:t>
            </a:r>
            <a:r>
              <a:rPr lang="it-IT" dirty="0" err="1">
                <a:solidFill>
                  <a:srgbClr val="FF0000"/>
                </a:solidFill>
                <a:effectLst/>
                <a:latin typeface="Arial" panose="020B0604020202020204" pitchFamily="34" charset="0"/>
              </a:rPr>
              <a:t>Wound</a:t>
            </a:r>
            <a:r>
              <a:rPr lang="it-IT" dirty="0">
                <a:solidFill>
                  <a:srgbClr val="FF0000"/>
                </a:solidFill>
                <a:effectLst/>
                <a:latin typeface="Arial" panose="020B0604020202020204" pitchFamily="34" charset="0"/>
              </a:rPr>
              <a:t> Therapy</a:t>
            </a:r>
          </a:p>
          <a:p>
            <a:r>
              <a:rPr lang="it-IT" dirty="0">
                <a:sym typeface="Wingdings" panose="05000000000000000000" pitchFamily="2" charset="2"/>
              </a:rPr>
              <a:t>La NPWT è un sistema che include una pompa da vuoto, un tubo per il drenaggio e un set di medicazione</a:t>
            </a:r>
          </a:p>
          <a:p>
            <a:r>
              <a:rPr lang="it-IT" dirty="0">
                <a:sym typeface="Wingdings" panose="05000000000000000000" pitchFamily="2" charset="2"/>
              </a:rPr>
              <a:t>La pompa può essere fissa o portatile, permette la regolazione della forza di aspirazione</a:t>
            </a:r>
          </a:p>
          <a:p>
            <a:r>
              <a:rPr lang="it-IT" dirty="0">
                <a:sym typeface="Wingdings" panose="05000000000000000000" pitchFamily="2" charset="2"/>
              </a:rPr>
              <a:t>Emette allarmi per indicare la perdita di aspirazione e ha una serie di contenitore sostituibili</a:t>
            </a:r>
          </a:p>
          <a:p>
            <a:r>
              <a:rPr lang="it-IT" dirty="0">
                <a:sym typeface="Wingdings" panose="05000000000000000000" pitchFamily="2" charset="2"/>
              </a:rPr>
              <a:t>Il set di medicazione contiene schiuma o garza da posizionare nella ferita e un film adesivo per sigillare la ferita stessa</a:t>
            </a:r>
          </a:p>
          <a:p>
            <a:r>
              <a:rPr lang="it-IT" dirty="0">
                <a:sym typeface="Wingdings" panose="05000000000000000000" pitchFamily="2" charset="2"/>
              </a:rPr>
              <a:t>I tubi di drenaggio sono di diverse misure e calibri a seconda delle medicazioni usate o delle ferite da trattare</a:t>
            </a:r>
          </a:p>
        </p:txBody>
      </p:sp>
    </p:spTree>
    <p:extLst>
      <p:ext uri="{BB962C8B-B14F-4D97-AF65-F5344CB8AC3E}">
        <p14:creationId xmlns:p14="http://schemas.microsoft.com/office/powerpoint/2010/main" val="734923615"/>
      </p:ext>
    </p:extLst>
  </p:cSld>
  <p:clrMapOvr>
    <a:masterClrMapping/>
  </p:clrMapOvr>
  <p:transition spd="slow">
    <p:strips dir="ru"/>
  </p:transition>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D8AAC8-CC8F-4217-9301-3B02B226E8BB}"/>
              </a:ext>
            </a:extLst>
          </p:cNvPr>
          <p:cNvSpPr>
            <a:spLocks noGrp="1"/>
          </p:cNvSpPr>
          <p:nvPr>
            <p:ph type="title"/>
          </p:nvPr>
        </p:nvSpPr>
        <p:spPr/>
        <p:txBody>
          <a:bodyPr/>
          <a:lstStyle/>
          <a:p>
            <a:pPr algn="ctr"/>
            <a:r>
              <a:rPr lang="it-IT" dirty="0">
                <a:solidFill>
                  <a:srgbClr val="002060"/>
                </a:solidFill>
              </a:rPr>
              <a:t>Terapia ulcere</a:t>
            </a:r>
            <a:endParaRPr lang="it-IT" dirty="0"/>
          </a:p>
        </p:txBody>
      </p:sp>
      <p:sp>
        <p:nvSpPr>
          <p:cNvPr id="3" name="Segnaposto contenuto 2">
            <a:extLst>
              <a:ext uri="{FF2B5EF4-FFF2-40B4-BE49-F238E27FC236}">
                <a16:creationId xmlns:a16="http://schemas.microsoft.com/office/drawing/2014/main" id="{16798530-EB38-4A12-970C-5DDA9BEC2082}"/>
              </a:ext>
            </a:extLst>
          </p:cNvPr>
          <p:cNvSpPr>
            <a:spLocks noGrp="1"/>
          </p:cNvSpPr>
          <p:nvPr>
            <p:ph idx="1"/>
          </p:nvPr>
        </p:nvSpPr>
        <p:spPr/>
        <p:txBody>
          <a:bodyPr>
            <a:normAutofit fontScale="70000" lnSpcReduction="20000"/>
          </a:bodyPr>
          <a:lstStyle/>
          <a:p>
            <a:r>
              <a:rPr lang="it-IT" dirty="0">
                <a:solidFill>
                  <a:srgbClr val="FF0000"/>
                </a:solidFill>
                <a:effectLst/>
                <a:latin typeface="Arial" panose="020B0604020202020204" pitchFamily="34" charset="0"/>
              </a:rPr>
              <a:t>Terapia a Pressione Negativa per le ferite (NPWT –Negative Pressure </a:t>
            </a:r>
            <a:r>
              <a:rPr lang="it-IT" dirty="0" err="1">
                <a:solidFill>
                  <a:srgbClr val="FF0000"/>
                </a:solidFill>
                <a:effectLst/>
                <a:latin typeface="Arial" panose="020B0604020202020204" pitchFamily="34" charset="0"/>
              </a:rPr>
              <a:t>Wound</a:t>
            </a:r>
            <a:r>
              <a:rPr lang="it-IT" dirty="0">
                <a:solidFill>
                  <a:srgbClr val="FF0000"/>
                </a:solidFill>
                <a:effectLst/>
                <a:latin typeface="Arial" panose="020B0604020202020204" pitchFamily="34" charset="0"/>
              </a:rPr>
              <a:t> Therapy</a:t>
            </a:r>
          </a:p>
          <a:p>
            <a:r>
              <a:rPr lang="it-IT" dirty="0">
                <a:sym typeface="Wingdings" panose="05000000000000000000" pitchFamily="2" charset="2"/>
              </a:rPr>
              <a:t>Modalità d’impiego</a:t>
            </a:r>
          </a:p>
          <a:p>
            <a:r>
              <a:rPr lang="it-IT" dirty="0">
                <a:sym typeface="Wingdings" panose="05000000000000000000" pitchFamily="2" charset="2"/>
              </a:rPr>
              <a:t>Medicazione (o materiale riempitivo) posizionata sulla parte lesionata e deve essere fissata con una pellicola trasparente</a:t>
            </a:r>
          </a:p>
          <a:p>
            <a:r>
              <a:rPr lang="it-IT" dirty="0">
                <a:sym typeface="Wingdings" panose="05000000000000000000" pitchFamily="2" charset="2"/>
              </a:rPr>
              <a:t>Il tubo di drenaggio è collegato alla medicazione attraverso un’apertura della pellicola trasparente</a:t>
            </a:r>
          </a:p>
          <a:p>
            <a:r>
              <a:rPr lang="it-IT" dirty="0">
                <a:sym typeface="Wingdings" panose="05000000000000000000" pitchFamily="2" charset="2"/>
              </a:rPr>
              <a:t>Il collegamento ottenuto con un’incisione sulla pellicola attraverso la quale viene fissato un capo del tubo di drenaggio</a:t>
            </a:r>
          </a:p>
          <a:p>
            <a:r>
              <a:rPr lang="it-IT" dirty="0">
                <a:sym typeface="Wingdings" panose="05000000000000000000" pitchFamily="2" charset="2"/>
              </a:rPr>
              <a:t>L’altro capo viene connesso al contenitore di aspirazione fissato alla pompa che crea il vuoto</a:t>
            </a:r>
          </a:p>
          <a:p>
            <a:r>
              <a:rPr lang="it-IT" dirty="0">
                <a:sym typeface="Wingdings" panose="05000000000000000000" pitchFamily="2" charset="2"/>
              </a:rPr>
              <a:t>Questo, una volta azionato, applica la pressione di aspirazione prefissata, rimuovendo l’essudato in eccesso</a:t>
            </a:r>
          </a:p>
        </p:txBody>
      </p:sp>
    </p:spTree>
    <p:extLst>
      <p:ext uri="{BB962C8B-B14F-4D97-AF65-F5344CB8AC3E}">
        <p14:creationId xmlns:p14="http://schemas.microsoft.com/office/powerpoint/2010/main" val="3723856891"/>
      </p:ext>
    </p:extLst>
  </p:cSld>
  <p:clrMapOvr>
    <a:masterClrMapping/>
  </p:clrMapOvr>
  <p:transition spd="slow">
    <p:strips dir="ru"/>
  </p:transition>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D8AAC8-CC8F-4217-9301-3B02B226E8BB}"/>
              </a:ext>
            </a:extLst>
          </p:cNvPr>
          <p:cNvSpPr>
            <a:spLocks noGrp="1"/>
          </p:cNvSpPr>
          <p:nvPr>
            <p:ph type="title"/>
          </p:nvPr>
        </p:nvSpPr>
        <p:spPr/>
        <p:txBody>
          <a:bodyPr/>
          <a:lstStyle/>
          <a:p>
            <a:pPr algn="ctr"/>
            <a:r>
              <a:rPr lang="it-IT" dirty="0">
                <a:solidFill>
                  <a:srgbClr val="002060"/>
                </a:solidFill>
              </a:rPr>
              <a:t>Terapia ulcere</a:t>
            </a:r>
            <a:endParaRPr lang="it-IT" dirty="0"/>
          </a:p>
        </p:txBody>
      </p:sp>
      <p:sp>
        <p:nvSpPr>
          <p:cNvPr id="3" name="Segnaposto contenuto 2">
            <a:extLst>
              <a:ext uri="{FF2B5EF4-FFF2-40B4-BE49-F238E27FC236}">
                <a16:creationId xmlns:a16="http://schemas.microsoft.com/office/drawing/2014/main" id="{16798530-EB38-4A12-970C-5DDA9BEC2082}"/>
              </a:ext>
            </a:extLst>
          </p:cNvPr>
          <p:cNvSpPr>
            <a:spLocks noGrp="1"/>
          </p:cNvSpPr>
          <p:nvPr>
            <p:ph idx="1"/>
          </p:nvPr>
        </p:nvSpPr>
        <p:spPr/>
        <p:txBody>
          <a:bodyPr>
            <a:normAutofit fontScale="85000" lnSpcReduction="20000"/>
          </a:bodyPr>
          <a:lstStyle/>
          <a:p>
            <a:r>
              <a:rPr lang="it-IT" dirty="0">
                <a:solidFill>
                  <a:srgbClr val="FF0000"/>
                </a:solidFill>
                <a:effectLst/>
                <a:latin typeface="Arial" panose="020B0604020202020204" pitchFamily="34" charset="0"/>
              </a:rPr>
              <a:t>Terapia a Pressione Negativa per le ferite (NPWT –Negative Pressure </a:t>
            </a:r>
            <a:r>
              <a:rPr lang="it-IT" dirty="0" err="1">
                <a:solidFill>
                  <a:srgbClr val="FF0000"/>
                </a:solidFill>
                <a:effectLst/>
                <a:latin typeface="Arial" panose="020B0604020202020204" pitchFamily="34" charset="0"/>
              </a:rPr>
              <a:t>Wound</a:t>
            </a:r>
            <a:r>
              <a:rPr lang="it-IT" dirty="0">
                <a:solidFill>
                  <a:srgbClr val="FF0000"/>
                </a:solidFill>
                <a:effectLst/>
                <a:latin typeface="Arial" panose="020B0604020202020204" pitchFamily="34" charset="0"/>
              </a:rPr>
              <a:t> Therapy</a:t>
            </a:r>
          </a:p>
          <a:p>
            <a:r>
              <a:rPr lang="it-IT" dirty="0">
                <a:sym typeface="Wingdings" panose="05000000000000000000" pitchFamily="2" charset="2"/>
              </a:rPr>
              <a:t>Materiali di medicazione impiegati: pellicola trasparente, schiuma di poliuretano e garze</a:t>
            </a:r>
          </a:p>
          <a:p>
            <a:r>
              <a:rPr lang="it-IT" dirty="0">
                <a:sym typeface="Wingdings" panose="05000000000000000000" pitchFamily="2" charset="2"/>
              </a:rPr>
              <a:t>Possono essere addizionati a prodotti antisettici</a:t>
            </a:r>
          </a:p>
          <a:p>
            <a:r>
              <a:rPr lang="it-IT" dirty="0">
                <a:sym typeface="Wingdings" panose="05000000000000000000" pitchFamily="2" charset="2"/>
              </a:rPr>
              <a:t>La pompa crea il vuoto attraverso l’erogazione di pressione con valori compresi fra -125 e -25 mmHg </a:t>
            </a:r>
          </a:p>
          <a:p>
            <a:r>
              <a:rPr lang="it-IT" dirty="0">
                <a:sym typeface="Wingdings" panose="05000000000000000000" pitchFamily="2" charset="2"/>
              </a:rPr>
              <a:t>In base al tipo di apparecchiatura utilizzata e tolleranza del paziente</a:t>
            </a:r>
          </a:p>
          <a:p>
            <a:r>
              <a:rPr lang="it-IT" dirty="0">
                <a:sym typeface="Wingdings" panose="05000000000000000000" pitchFamily="2" charset="2"/>
              </a:rPr>
              <a:t>La pressione applicata in modo continuo/intermittente</a:t>
            </a:r>
          </a:p>
        </p:txBody>
      </p:sp>
    </p:spTree>
    <p:extLst>
      <p:ext uri="{BB962C8B-B14F-4D97-AF65-F5344CB8AC3E}">
        <p14:creationId xmlns:p14="http://schemas.microsoft.com/office/powerpoint/2010/main" val="3082591732"/>
      </p:ext>
    </p:extLst>
  </p:cSld>
  <p:clrMapOvr>
    <a:masterClrMapping/>
  </p:clrMapOvr>
  <p:transition spd="slow">
    <p:strips dir="ru"/>
  </p:transition>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D8AAC8-CC8F-4217-9301-3B02B226E8BB}"/>
              </a:ext>
            </a:extLst>
          </p:cNvPr>
          <p:cNvSpPr>
            <a:spLocks noGrp="1"/>
          </p:cNvSpPr>
          <p:nvPr>
            <p:ph type="title"/>
          </p:nvPr>
        </p:nvSpPr>
        <p:spPr/>
        <p:txBody>
          <a:bodyPr/>
          <a:lstStyle/>
          <a:p>
            <a:pPr algn="ctr"/>
            <a:r>
              <a:rPr lang="it-IT" dirty="0">
                <a:solidFill>
                  <a:srgbClr val="002060"/>
                </a:solidFill>
              </a:rPr>
              <a:t>Terapia ulcere</a:t>
            </a:r>
            <a:endParaRPr lang="it-IT" dirty="0"/>
          </a:p>
        </p:txBody>
      </p:sp>
      <p:sp>
        <p:nvSpPr>
          <p:cNvPr id="3" name="Segnaposto contenuto 2">
            <a:extLst>
              <a:ext uri="{FF2B5EF4-FFF2-40B4-BE49-F238E27FC236}">
                <a16:creationId xmlns:a16="http://schemas.microsoft.com/office/drawing/2014/main" id="{16798530-EB38-4A12-970C-5DDA9BEC2082}"/>
              </a:ext>
            </a:extLst>
          </p:cNvPr>
          <p:cNvSpPr>
            <a:spLocks noGrp="1"/>
          </p:cNvSpPr>
          <p:nvPr>
            <p:ph idx="1"/>
          </p:nvPr>
        </p:nvSpPr>
        <p:spPr/>
        <p:txBody>
          <a:bodyPr>
            <a:normAutofit fontScale="92500"/>
          </a:bodyPr>
          <a:lstStyle/>
          <a:p>
            <a:r>
              <a:rPr lang="it-IT" dirty="0">
                <a:solidFill>
                  <a:srgbClr val="FF0000"/>
                </a:solidFill>
                <a:effectLst/>
                <a:latin typeface="Arial" panose="020B0604020202020204" pitchFamily="34" charset="0"/>
              </a:rPr>
              <a:t>Terapia a Pressione Negativa per le ferite (NPWT –Negative Pressure </a:t>
            </a:r>
            <a:r>
              <a:rPr lang="it-IT" dirty="0" err="1">
                <a:solidFill>
                  <a:srgbClr val="FF0000"/>
                </a:solidFill>
                <a:effectLst/>
                <a:latin typeface="Arial" panose="020B0604020202020204" pitchFamily="34" charset="0"/>
              </a:rPr>
              <a:t>Wound</a:t>
            </a:r>
            <a:r>
              <a:rPr lang="it-IT" dirty="0">
                <a:solidFill>
                  <a:srgbClr val="FF0000"/>
                </a:solidFill>
                <a:effectLst/>
                <a:latin typeface="Arial" panose="020B0604020202020204" pitchFamily="34" charset="0"/>
              </a:rPr>
              <a:t> Therapy</a:t>
            </a:r>
          </a:p>
          <a:p>
            <a:r>
              <a:rPr lang="it-IT" dirty="0">
                <a:sym typeface="Wingdings" panose="05000000000000000000" pitchFamily="2" charset="2"/>
              </a:rPr>
              <a:t>In base al tipo di ferita/obiettivi clinici e paziente si applica la medicazione più idonea</a:t>
            </a:r>
          </a:p>
          <a:p>
            <a:r>
              <a:rPr lang="it-IT" dirty="0">
                <a:sym typeface="Wingdings" panose="05000000000000000000" pitchFamily="2" charset="2"/>
              </a:rPr>
              <a:t>Garza può essere utilizzata per i pazienti sensibili dolore, con ferite superficiali o irregolari, ferite sotto-minate</a:t>
            </a:r>
          </a:p>
          <a:p>
            <a:r>
              <a:rPr lang="it-IT" dirty="0">
                <a:sym typeface="Wingdings" panose="05000000000000000000" pitchFamily="2" charset="2"/>
              </a:rPr>
              <a:t>Schiuma di poliuretano ferite con contorni regolari</a:t>
            </a:r>
          </a:p>
        </p:txBody>
      </p:sp>
    </p:spTree>
    <p:extLst>
      <p:ext uri="{BB962C8B-B14F-4D97-AF65-F5344CB8AC3E}">
        <p14:creationId xmlns:p14="http://schemas.microsoft.com/office/powerpoint/2010/main" val="3818029462"/>
      </p:ext>
    </p:extLst>
  </p:cSld>
  <p:clrMapOvr>
    <a:masterClrMapping/>
  </p:clrMapOvr>
  <p:transition spd="slow">
    <p:strips dir="ru"/>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87883A89-7A88-4440-8FC3-BEBB6278C781}"/>
              </a:ext>
            </a:extLst>
          </p:cNvPr>
          <p:cNvSpPr>
            <a:spLocks noGrp="1" noChangeArrowheads="1"/>
          </p:cNvSpPr>
          <p:nvPr>
            <p:ph type="title"/>
          </p:nvPr>
        </p:nvSpPr>
        <p:spPr/>
        <p:txBody>
          <a:bodyPr/>
          <a:lstStyle/>
          <a:p>
            <a:pPr eaLnBrk="1" hangingPunct="1"/>
            <a:r>
              <a:rPr lang="it-IT" altLang="it-IT" b="1">
                <a:solidFill>
                  <a:srgbClr val="FF0000"/>
                </a:solidFill>
              </a:rPr>
              <a:t>Soluzioni</a:t>
            </a:r>
          </a:p>
        </p:txBody>
      </p:sp>
      <p:sp>
        <p:nvSpPr>
          <p:cNvPr id="58371" name="Rectangle 3">
            <a:extLst>
              <a:ext uri="{FF2B5EF4-FFF2-40B4-BE49-F238E27FC236}">
                <a16:creationId xmlns:a16="http://schemas.microsoft.com/office/drawing/2014/main" id="{05800781-CB73-43C4-BAAE-4896C8BE1D0C}"/>
              </a:ext>
            </a:extLst>
          </p:cNvPr>
          <p:cNvSpPr>
            <a:spLocks noGrp="1" noChangeArrowheads="1"/>
          </p:cNvSpPr>
          <p:nvPr>
            <p:ph type="body" idx="1"/>
          </p:nvPr>
        </p:nvSpPr>
        <p:spPr>
          <a:xfrm>
            <a:off x="395288" y="2708275"/>
            <a:ext cx="8229600" cy="3052763"/>
          </a:xfrm>
        </p:spPr>
        <p:txBody>
          <a:bodyPr/>
          <a:lstStyle/>
          <a:p>
            <a:pPr eaLnBrk="1" hangingPunct="1">
              <a:buFontTx/>
              <a:buNone/>
            </a:pPr>
            <a:r>
              <a:rPr lang="it-IT" altLang="it-IT" sz="3600" b="1">
                <a:solidFill>
                  <a:schemeClr val="accent2"/>
                </a:solidFill>
              </a:rPr>
              <a:t>Astringenti:</a:t>
            </a:r>
            <a:endParaRPr lang="it-IT" altLang="it-IT">
              <a:solidFill>
                <a:schemeClr val="accent2"/>
              </a:solidFill>
            </a:endParaRPr>
          </a:p>
          <a:p>
            <a:pPr eaLnBrk="1" hangingPunct="1">
              <a:buFontTx/>
              <a:buNone/>
            </a:pPr>
            <a:r>
              <a:rPr lang="it-IT" altLang="it-IT" b="1">
                <a:solidFill>
                  <a:schemeClr val="accent2"/>
                </a:solidFill>
              </a:rPr>
              <a:t>Si utilizzano come cosmetici (es. tonico).</a:t>
            </a:r>
          </a:p>
          <a:p>
            <a:pPr eaLnBrk="1" hangingPunct="1">
              <a:buFontTx/>
              <a:buNone/>
            </a:pPr>
            <a:endParaRPr lang="it-IT" altLang="it-IT" b="1">
              <a:solidFill>
                <a:schemeClr val="accent2"/>
              </a:solidFill>
            </a:endParaRPr>
          </a:p>
        </p:txBody>
      </p:sp>
    </p:spTree>
  </p:cSld>
  <p:clrMapOvr>
    <a:masterClrMapping/>
  </p:clrMapOvr>
  <p:transition spd="slow">
    <p:strips dir="ru"/>
  </p:transition>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Immagine che contiene tavolo, piccolo, sedendo, plastica&#10;&#10;Descrizione generata automaticamente">
            <a:extLst>
              <a:ext uri="{FF2B5EF4-FFF2-40B4-BE49-F238E27FC236}">
                <a16:creationId xmlns:a16="http://schemas.microsoft.com/office/drawing/2014/main" id="{ECEB2C8D-EB6E-444B-AFA3-4B96D39AE8A1}"/>
              </a:ext>
            </a:extLst>
          </p:cNvPr>
          <p:cNvPicPr>
            <a:picLocks noChangeAspect="1"/>
          </p:cNvPicPr>
          <p:nvPr/>
        </p:nvPicPr>
        <p:blipFill>
          <a:blip r:embed="rId2" cstate="email">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3478647" y="2265429"/>
            <a:ext cx="5564605" cy="4507730"/>
          </a:xfrm>
          <a:prstGeom prst="rect">
            <a:avLst/>
          </a:prstGeom>
        </p:spPr>
      </p:pic>
      <p:pic>
        <p:nvPicPr>
          <p:cNvPr id="5" name="Segnaposto contenuto 4">
            <a:extLst>
              <a:ext uri="{FF2B5EF4-FFF2-40B4-BE49-F238E27FC236}">
                <a16:creationId xmlns:a16="http://schemas.microsoft.com/office/drawing/2014/main" id="{373AF875-CFEB-485F-B922-4B5BCB29C29D}"/>
              </a:ext>
            </a:extLst>
          </p:cNvPr>
          <p:cNvPicPr>
            <a:picLocks noGrp="1" noChangeAspect="1"/>
          </p:cNvPicPr>
          <p:nvPr>
            <p:ph idx="1"/>
          </p:nvPr>
        </p:nvPicPr>
        <p:blipFill>
          <a:blip r:embed="rId4" cstate="email">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tretch>
            <a:fillRect/>
          </a:stretch>
        </p:blipFill>
        <p:spPr>
          <a:xfrm>
            <a:off x="176163" y="204365"/>
            <a:ext cx="3943350" cy="2433418"/>
          </a:xfrm>
        </p:spPr>
      </p:pic>
    </p:spTree>
    <p:extLst>
      <p:ext uri="{BB962C8B-B14F-4D97-AF65-F5344CB8AC3E}">
        <p14:creationId xmlns:p14="http://schemas.microsoft.com/office/powerpoint/2010/main" val="936840929"/>
      </p:ext>
    </p:extLst>
  </p:cSld>
  <p:clrMapOvr>
    <a:masterClrMapping/>
  </p:clrMapOvr>
  <p:transition spd="slow">
    <p:strips dir="ru"/>
  </p:transition>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D8AAC8-CC8F-4217-9301-3B02B226E8BB}"/>
              </a:ext>
            </a:extLst>
          </p:cNvPr>
          <p:cNvSpPr>
            <a:spLocks noGrp="1"/>
          </p:cNvSpPr>
          <p:nvPr>
            <p:ph type="title"/>
          </p:nvPr>
        </p:nvSpPr>
        <p:spPr/>
        <p:txBody>
          <a:bodyPr/>
          <a:lstStyle/>
          <a:p>
            <a:pPr algn="ctr"/>
            <a:r>
              <a:rPr lang="it-IT" dirty="0">
                <a:solidFill>
                  <a:srgbClr val="002060"/>
                </a:solidFill>
              </a:rPr>
              <a:t>Terapia ulcere</a:t>
            </a:r>
            <a:endParaRPr lang="it-IT" dirty="0"/>
          </a:p>
        </p:txBody>
      </p:sp>
      <p:sp>
        <p:nvSpPr>
          <p:cNvPr id="3" name="Segnaposto contenuto 2">
            <a:extLst>
              <a:ext uri="{FF2B5EF4-FFF2-40B4-BE49-F238E27FC236}">
                <a16:creationId xmlns:a16="http://schemas.microsoft.com/office/drawing/2014/main" id="{16798530-EB38-4A12-970C-5DDA9BEC2082}"/>
              </a:ext>
            </a:extLst>
          </p:cNvPr>
          <p:cNvSpPr>
            <a:spLocks noGrp="1"/>
          </p:cNvSpPr>
          <p:nvPr>
            <p:ph idx="1"/>
          </p:nvPr>
        </p:nvSpPr>
        <p:spPr/>
        <p:txBody>
          <a:bodyPr>
            <a:normAutofit fontScale="92500" lnSpcReduction="20000"/>
          </a:bodyPr>
          <a:lstStyle/>
          <a:p>
            <a:r>
              <a:rPr lang="it-IT" dirty="0">
                <a:solidFill>
                  <a:srgbClr val="FF0000"/>
                </a:solidFill>
                <a:effectLst/>
                <a:latin typeface="Arial" panose="020B0604020202020204" pitchFamily="34" charset="0"/>
              </a:rPr>
              <a:t>Terapia a Pressione Negativa per le ferite (NPWT –Negative Pressure </a:t>
            </a:r>
            <a:r>
              <a:rPr lang="it-IT" dirty="0" err="1">
                <a:solidFill>
                  <a:srgbClr val="FF0000"/>
                </a:solidFill>
                <a:effectLst/>
                <a:latin typeface="Arial" panose="020B0604020202020204" pitchFamily="34" charset="0"/>
              </a:rPr>
              <a:t>Wound</a:t>
            </a:r>
            <a:r>
              <a:rPr lang="it-IT" dirty="0">
                <a:solidFill>
                  <a:srgbClr val="FF0000"/>
                </a:solidFill>
                <a:effectLst/>
                <a:latin typeface="Arial" panose="020B0604020202020204" pitchFamily="34" charset="0"/>
              </a:rPr>
              <a:t> Therapy</a:t>
            </a:r>
          </a:p>
          <a:p>
            <a:r>
              <a:rPr lang="it-IT" sz="2600" dirty="0">
                <a:sym typeface="Wingdings" panose="05000000000000000000" pitchFamily="2" charset="2"/>
              </a:rPr>
              <a:t>Le ulcere del piede in pazienti affetti da diabete mellito tipo 1 o 2 vengono definite comunemente con il termine di “Piede Diabetico” (PD). Le ulcerazioni a livello del piede e della caviglia si instaurano quando la neuropatia diabetica o l’arteriopatia degli arti inferiori compromettono la funzione o la struttura del piede</a:t>
            </a:r>
          </a:p>
          <a:p>
            <a:r>
              <a:rPr lang="it-IT" sz="2600" dirty="0">
                <a:sym typeface="Wingdings" panose="05000000000000000000" pitchFamily="2" charset="2"/>
              </a:rPr>
              <a:t>I due quadri, definiti anche come piede neuropatico o piede ischemico, sono profondamente diversi tra loro: tuttavia, nella gran parte dei soggetti, soprattutto di età avanzata, coesistono entrambe dando luogo al cosiddetto piede neuro-ischemico</a:t>
            </a:r>
          </a:p>
        </p:txBody>
      </p:sp>
    </p:spTree>
    <p:extLst>
      <p:ext uri="{BB962C8B-B14F-4D97-AF65-F5344CB8AC3E}">
        <p14:creationId xmlns:p14="http://schemas.microsoft.com/office/powerpoint/2010/main" val="4204270860"/>
      </p:ext>
    </p:extLst>
  </p:cSld>
  <p:clrMapOvr>
    <a:masterClrMapping/>
  </p:clrMapOvr>
  <p:transition spd="slow">
    <p:strips dir="ru"/>
  </p:transition>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D8AAC8-CC8F-4217-9301-3B02B226E8BB}"/>
              </a:ext>
            </a:extLst>
          </p:cNvPr>
          <p:cNvSpPr>
            <a:spLocks noGrp="1"/>
          </p:cNvSpPr>
          <p:nvPr>
            <p:ph type="title"/>
          </p:nvPr>
        </p:nvSpPr>
        <p:spPr/>
        <p:txBody>
          <a:bodyPr/>
          <a:lstStyle/>
          <a:p>
            <a:pPr algn="ctr"/>
            <a:r>
              <a:rPr lang="it-IT" dirty="0">
                <a:solidFill>
                  <a:srgbClr val="002060"/>
                </a:solidFill>
              </a:rPr>
              <a:t>Terapia ulcere</a:t>
            </a:r>
            <a:endParaRPr lang="it-IT" dirty="0"/>
          </a:p>
        </p:txBody>
      </p:sp>
      <p:sp>
        <p:nvSpPr>
          <p:cNvPr id="3" name="Segnaposto contenuto 2">
            <a:extLst>
              <a:ext uri="{FF2B5EF4-FFF2-40B4-BE49-F238E27FC236}">
                <a16:creationId xmlns:a16="http://schemas.microsoft.com/office/drawing/2014/main" id="{16798530-EB38-4A12-970C-5DDA9BEC2082}"/>
              </a:ext>
            </a:extLst>
          </p:cNvPr>
          <p:cNvSpPr>
            <a:spLocks noGrp="1"/>
          </p:cNvSpPr>
          <p:nvPr>
            <p:ph idx="1"/>
          </p:nvPr>
        </p:nvSpPr>
        <p:spPr/>
        <p:txBody>
          <a:bodyPr>
            <a:normAutofit fontScale="92500" lnSpcReduction="20000"/>
          </a:bodyPr>
          <a:lstStyle/>
          <a:p>
            <a:r>
              <a:rPr lang="it-IT" dirty="0">
                <a:solidFill>
                  <a:srgbClr val="FF0000"/>
                </a:solidFill>
                <a:effectLst/>
                <a:latin typeface="Arial" panose="020B0604020202020204" pitchFamily="34" charset="0"/>
              </a:rPr>
              <a:t>Terapia a Pressione Negativa per le ferite (NPWT –Negative Pressure </a:t>
            </a:r>
            <a:r>
              <a:rPr lang="it-IT" dirty="0" err="1">
                <a:solidFill>
                  <a:srgbClr val="FF0000"/>
                </a:solidFill>
                <a:effectLst/>
                <a:latin typeface="Arial" panose="020B0604020202020204" pitchFamily="34" charset="0"/>
              </a:rPr>
              <a:t>Wound</a:t>
            </a:r>
            <a:r>
              <a:rPr lang="it-IT" dirty="0">
                <a:solidFill>
                  <a:srgbClr val="FF0000"/>
                </a:solidFill>
                <a:effectLst/>
                <a:latin typeface="Arial" panose="020B0604020202020204" pitchFamily="34" charset="0"/>
              </a:rPr>
              <a:t> Therapy</a:t>
            </a:r>
          </a:p>
          <a:p>
            <a:r>
              <a:rPr lang="it-IT" sz="2600" dirty="0">
                <a:sym typeface="Wingdings" panose="05000000000000000000" pitchFamily="2" charset="2"/>
              </a:rPr>
              <a:t>Nel piede diabetico la presenza di un'ulcera può complicarsi facilmente con l'insorgenza di infezione: questa condizione può aggravarsi fino a determinare l'amputazione.</a:t>
            </a:r>
          </a:p>
          <a:p>
            <a:r>
              <a:rPr lang="it-IT" sz="2600" dirty="0">
                <a:sym typeface="Wingdings" panose="05000000000000000000" pitchFamily="2" charset="2"/>
              </a:rPr>
              <a:t>Le previsioni dell’Organizzazione Mondiale della Sanità stimano che nel 2025 il numero di diabetici sarà di oltre 300 milioni rispetto ai 120 milioni calcolati nel 1996, cifre che sottolineano l'entità del problema, tanto più se si tiene conto che circa il 15% dei diabetici andrà incontro nella vita a un’ulcerazione del piede che richiederà cure mediche (IWGDF - International </a:t>
            </a:r>
            <a:r>
              <a:rPr lang="it-IT" sz="2600" dirty="0" err="1">
                <a:sym typeface="Wingdings" panose="05000000000000000000" pitchFamily="2" charset="2"/>
              </a:rPr>
              <a:t>Working</a:t>
            </a:r>
            <a:r>
              <a:rPr lang="it-IT" sz="2600" dirty="0">
                <a:sym typeface="Wingdings" panose="05000000000000000000" pitchFamily="2" charset="2"/>
              </a:rPr>
              <a:t> Group on the </a:t>
            </a:r>
            <a:r>
              <a:rPr lang="it-IT" sz="2600" dirty="0" err="1">
                <a:sym typeface="Wingdings" panose="05000000000000000000" pitchFamily="2" charset="2"/>
              </a:rPr>
              <a:t>Diabetic</a:t>
            </a:r>
            <a:r>
              <a:rPr lang="it-IT" sz="2600" dirty="0">
                <a:sym typeface="Wingdings" panose="05000000000000000000" pitchFamily="2" charset="2"/>
              </a:rPr>
              <a:t> </a:t>
            </a:r>
            <a:r>
              <a:rPr lang="it-IT" sz="2600" dirty="0" err="1">
                <a:sym typeface="Wingdings" panose="05000000000000000000" pitchFamily="2" charset="2"/>
              </a:rPr>
              <a:t>Foot</a:t>
            </a:r>
            <a:r>
              <a:rPr lang="it-IT" sz="2600" dirty="0">
                <a:sym typeface="Wingdings" panose="05000000000000000000" pitchFamily="2" charset="2"/>
              </a:rPr>
              <a:t> 2012).</a:t>
            </a:r>
          </a:p>
        </p:txBody>
      </p:sp>
    </p:spTree>
    <p:extLst>
      <p:ext uri="{BB962C8B-B14F-4D97-AF65-F5344CB8AC3E}">
        <p14:creationId xmlns:p14="http://schemas.microsoft.com/office/powerpoint/2010/main" val="3654689408"/>
      </p:ext>
    </p:extLst>
  </p:cSld>
  <p:clrMapOvr>
    <a:masterClrMapping/>
  </p:clrMapOvr>
  <p:transition spd="slow">
    <p:strips dir="ru"/>
  </p:transition>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D8AAC8-CC8F-4217-9301-3B02B226E8BB}"/>
              </a:ext>
            </a:extLst>
          </p:cNvPr>
          <p:cNvSpPr>
            <a:spLocks noGrp="1"/>
          </p:cNvSpPr>
          <p:nvPr>
            <p:ph type="title"/>
          </p:nvPr>
        </p:nvSpPr>
        <p:spPr/>
        <p:txBody>
          <a:bodyPr/>
          <a:lstStyle/>
          <a:p>
            <a:pPr algn="ctr"/>
            <a:r>
              <a:rPr lang="it-IT" dirty="0">
                <a:solidFill>
                  <a:srgbClr val="002060"/>
                </a:solidFill>
              </a:rPr>
              <a:t>Terapia ulcere</a:t>
            </a:r>
            <a:endParaRPr lang="it-IT" dirty="0"/>
          </a:p>
        </p:txBody>
      </p:sp>
      <p:sp>
        <p:nvSpPr>
          <p:cNvPr id="3" name="Segnaposto contenuto 2">
            <a:extLst>
              <a:ext uri="{FF2B5EF4-FFF2-40B4-BE49-F238E27FC236}">
                <a16:creationId xmlns:a16="http://schemas.microsoft.com/office/drawing/2014/main" id="{16798530-EB38-4A12-970C-5DDA9BEC2082}"/>
              </a:ext>
            </a:extLst>
          </p:cNvPr>
          <p:cNvSpPr>
            <a:spLocks noGrp="1"/>
          </p:cNvSpPr>
          <p:nvPr>
            <p:ph idx="1"/>
          </p:nvPr>
        </p:nvSpPr>
        <p:spPr/>
        <p:txBody>
          <a:bodyPr>
            <a:normAutofit fontScale="92500" lnSpcReduction="10000"/>
          </a:bodyPr>
          <a:lstStyle/>
          <a:p>
            <a:r>
              <a:rPr lang="it-IT" dirty="0">
                <a:solidFill>
                  <a:srgbClr val="FF0000"/>
                </a:solidFill>
                <a:effectLst/>
                <a:latin typeface="Arial" panose="020B0604020202020204" pitchFamily="34" charset="0"/>
              </a:rPr>
              <a:t>Terapia a Pressione Negativa per le ferite (NPWT –Negative Pressure </a:t>
            </a:r>
            <a:r>
              <a:rPr lang="it-IT" dirty="0" err="1">
                <a:solidFill>
                  <a:srgbClr val="FF0000"/>
                </a:solidFill>
                <a:effectLst/>
                <a:latin typeface="Arial" panose="020B0604020202020204" pitchFamily="34" charset="0"/>
              </a:rPr>
              <a:t>Wound</a:t>
            </a:r>
            <a:r>
              <a:rPr lang="it-IT" dirty="0">
                <a:solidFill>
                  <a:srgbClr val="FF0000"/>
                </a:solidFill>
                <a:effectLst/>
                <a:latin typeface="Arial" panose="020B0604020202020204" pitchFamily="34" charset="0"/>
              </a:rPr>
              <a:t> Therapy</a:t>
            </a:r>
          </a:p>
          <a:p>
            <a:r>
              <a:rPr lang="it-IT" sz="2600" dirty="0">
                <a:sym typeface="Wingdings" panose="05000000000000000000" pitchFamily="2" charset="2"/>
              </a:rPr>
              <a:t>Uno studio recente italiano stima una prevalenza del PD del 10,6% nei pazienti assistiti dai servizi territoriali in Italia mentre lo scenario internazionale presenta un tasso di prevalenza di questa complicanza nella popolazione diabetica pari all’1,4%, a sua volta complicato nel 2,9% dei casi nel piede di </a:t>
            </a:r>
            <a:r>
              <a:rPr lang="it-IT" sz="2600" dirty="0" err="1">
                <a:sym typeface="Wingdings" panose="05000000000000000000" pitchFamily="2" charset="2"/>
              </a:rPr>
              <a:t>Charcot</a:t>
            </a:r>
            <a:r>
              <a:rPr lang="it-IT" sz="2600" dirty="0">
                <a:sym typeface="Wingdings" panose="05000000000000000000" pitchFamily="2" charset="2"/>
              </a:rPr>
              <a:t> e nell’1,4% in amputazioni.</a:t>
            </a:r>
          </a:p>
          <a:p>
            <a:r>
              <a:rPr lang="it-IT" sz="2600" dirty="0">
                <a:sym typeface="Wingdings" panose="05000000000000000000" pitchFamily="2" charset="2"/>
              </a:rPr>
              <a:t>L’utilizzo della TPN nelle ulcere del piede diabetico è stato studiato in casi con eziologia vascolare e trattamento già effettuato di rivascolarizzazione</a:t>
            </a:r>
          </a:p>
        </p:txBody>
      </p:sp>
    </p:spTree>
    <p:extLst>
      <p:ext uri="{BB962C8B-B14F-4D97-AF65-F5344CB8AC3E}">
        <p14:creationId xmlns:p14="http://schemas.microsoft.com/office/powerpoint/2010/main" val="2710946895"/>
      </p:ext>
    </p:extLst>
  </p:cSld>
  <p:clrMapOvr>
    <a:masterClrMapping/>
  </p:clrMapOvr>
  <p:transition spd="slow">
    <p:strips dir="ru"/>
  </p:transition>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D8AAC8-CC8F-4217-9301-3B02B226E8BB}"/>
              </a:ext>
            </a:extLst>
          </p:cNvPr>
          <p:cNvSpPr>
            <a:spLocks noGrp="1"/>
          </p:cNvSpPr>
          <p:nvPr>
            <p:ph type="title"/>
          </p:nvPr>
        </p:nvSpPr>
        <p:spPr/>
        <p:txBody>
          <a:bodyPr/>
          <a:lstStyle/>
          <a:p>
            <a:pPr algn="ctr"/>
            <a:r>
              <a:rPr lang="it-IT" dirty="0">
                <a:solidFill>
                  <a:srgbClr val="002060"/>
                </a:solidFill>
              </a:rPr>
              <a:t>Terapia ulcere</a:t>
            </a:r>
            <a:endParaRPr lang="it-IT" dirty="0"/>
          </a:p>
        </p:txBody>
      </p:sp>
      <p:sp>
        <p:nvSpPr>
          <p:cNvPr id="3" name="Segnaposto contenuto 2">
            <a:extLst>
              <a:ext uri="{FF2B5EF4-FFF2-40B4-BE49-F238E27FC236}">
                <a16:creationId xmlns:a16="http://schemas.microsoft.com/office/drawing/2014/main" id="{16798530-EB38-4A12-970C-5DDA9BEC2082}"/>
              </a:ext>
            </a:extLst>
          </p:cNvPr>
          <p:cNvSpPr>
            <a:spLocks noGrp="1"/>
          </p:cNvSpPr>
          <p:nvPr>
            <p:ph idx="1"/>
          </p:nvPr>
        </p:nvSpPr>
        <p:spPr/>
        <p:txBody>
          <a:bodyPr>
            <a:normAutofit fontScale="92500" lnSpcReduction="20000"/>
          </a:bodyPr>
          <a:lstStyle/>
          <a:p>
            <a:r>
              <a:rPr lang="it-IT" dirty="0">
                <a:solidFill>
                  <a:srgbClr val="FF0000"/>
                </a:solidFill>
                <a:effectLst/>
                <a:latin typeface="Arial" panose="020B0604020202020204" pitchFamily="34" charset="0"/>
              </a:rPr>
              <a:t>Terapia a Pressione Negativa per le ferite (NPWT –Negative Pressure </a:t>
            </a:r>
            <a:r>
              <a:rPr lang="it-IT" dirty="0" err="1">
                <a:solidFill>
                  <a:srgbClr val="FF0000"/>
                </a:solidFill>
                <a:effectLst/>
                <a:latin typeface="Arial" panose="020B0604020202020204" pitchFamily="34" charset="0"/>
              </a:rPr>
              <a:t>Wound</a:t>
            </a:r>
            <a:r>
              <a:rPr lang="it-IT" dirty="0">
                <a:solidFill>
                  <a:srgbClr val="FF0000"/>
                </a:solidFill>
                <a:effectLst/>
                <a:latin typeface="Arial" panose="020B0604020202020204" pitchFamily="34" charset="0"/>
              </a:rPr>
              <a:t> Therapy</a:t>
            </a:r>
          </a:p>
          <a:p>
            <a:r>
              <a:rPr lang="it-IT" sz="2600" dirty="0">
                <a:sym typeface="Wingdings" panose="05000000000000000000" pitchFamily="2" charset="2"/>
              </a:rPr>
              <a:t>Le revisioni sistematiche hanno riportato la presenza negli studi di limiti metodologici e l’assenza di indipendenza di finanziamento. Le deboli evidenze prodotte hanno dimostrato effetti alterni costituiti sia da una riduzione dei tempi di guarigione e dei tassi di amputazione che da un peggioramento della qualità di vita.</a:t>
            </a:r>
          </a:p>
          <a:p>
            <a:r>
              <a:rPr lang="it-IT" sz="2600" dirty="0">
                <a:sym typeface="Wingdings" panose="05000000000000000000" pitchFamily="2" charset="2"/>
              </a:rPr>
              <a:t>Un’altra revisione sistematica ha evidenziato la possibilità di prevedere l’utilizzo della TPN in caso di amputazione con moncone aperto o di bonifica chirurgica del piede diabetico, anche se sono stati riscontrati analoghi limiti per gli studi considerati</a:t>
            </a:r>
          </a:p>
        </p:txBody>
      </p:sp>
    </p:spTree>
    <p:extLst>
      <p:ext uri="{BB962C8B-B14F-4D97-AF65-F5344CB8AC3E}">
        <p14:creationId xmlns:p14="http://schemas.microsoft.com/office/powerpoint/2010/main" val="2839963178"/>
      </p:ext>
    </p:extLst>
  </p:cSld>
  <p:clrMapOvr>
    <a:masterClrMapping/>
  </p:clrMapOvr>
  <p:transition spd="slow">
    <p:strips dir="ru"/>
  </p:transition>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D8AAC8-CC8F-4217-9301-3B02B226E8BB}"/>
              </a:ext>
            </a:extLst>
          </p:cNvPr>
          <p:cNvSpPr>
            <a:spLocks noGrp="1"/>
          </p:cNvSpPr>
          <p:nvPr>
            <p:ph type="title"/>
          </p:nvPr>
        </p:nvSpPr>
        <p:spPr/>
        <p:txBody>
          <a:bodyPr/>
          <a:lstStyle/>
          <a:p>
            <a:pPr algn="ctr"/>
            <a:r>
              <a:rPr lang="it-IT" dirty="0">
                <a:solidFill>
                  <a:srgbClr val="002060"/>
                </a:solidFill>
              </a:rPr>
              <a:t>Terapia ulcere</a:t>
            </a:r>
            <a:endParaRPr lang="it-IT" dirty="0"/>
          </a:p>
        </p:txBody>
      </p:sp>
      <p:sp>
        <p:nvSpPr>
          <p:cNvPr id="3" name="Segnaposto contenuto 2">
            <a:extLst>
              <a:ext uri="{FF2B5EF4-FFF2-40B4-BE49-F238E27FC236}">
                <a16:creationId xmlns:a16="http://schemas.microsoft.com/office/drawing/2014/main" id="{16798530-EB38-4A12-970C-5DDA9BEC2082}"/>
              </a:ext>
            </a:extLst>
          </p:cNvPr>
          <p:cNvSpPr>
            <a:spLocks noGrp="1"/>
          </p:cNvSpPr>
          <p:nvPr>
            <p:ph idx="1"/>
          </p:nvPr>
        </p:nvSpPr>
        <p:spPr/>
        <p:txBody>
          <a:bodyPr>
            <a:normAutofit lnSpcReduction="10000"/>
          </a:bodyPr>
          <a:lstStyle/>
          <a:p>
            <a:r>
              <a:rPr lang="it-IT" dirty="0">
                <a:solidFill>
                  <a:srgbClr val="FF0000"/>
                </a:solidFill>
                <a:effectLst/>
                <a:latin typeface="Arial" panose="020B0604020202020204" pitchFamily="34" charset="0"/>
              </a:rPr>
              <a:t>Terapia a Pressione Negativa per le ferite (NPWT –Negative Pressure </a:t>
            </a:r>
            <a:r>
              <a:rPr lang="it-IT" dirty="0" err="1">
                <a:solidFill>
                  <a:srgbClr val="FF0000"/>
                </a:solidFill>
                <a:effectLst/>
                <a:latin typeface="Arial" panose="020B0604020202020204" pitchFamily="34" charset="0"/>
              </a:rPr>
              <a:t>Wound</a:t>
            </a:r>
            <a:r>
              <a:rPr lang="it-IT" dirty="0">
                <a:solidFill>
                  <a:srgbClr val="FF0000"/>
                </a:solidFill>
                <a:effectLst/>
                <a:latin typeface="Arial" panose="020B0604020202020204" pitchFamily="34" charset="0"/>
              </a:rPr>
              <a:t> Therapy</a:t>
            </a:r>
          </a:p>
          <a:p>
            <a:r>
              <a:rPr lang="it-IT" sz="2400" dirty="0">
                <a:sym typeface="Wingdings" panose="05000000000000000000" pitchFamily="2" charset="2"/>
              </a:rPr>
              <a:t>Le lesioni vascolari sono lesioni cutanee croniche che si manifestano generalmente nella parte distale degli arti inferiori</a:t>
            </a:r>
          </a:p>
          <a:p>
            <a:r>
              <a:rPr lang="it-IT" sz="2400" dirty="0">
                <a:sym typeface="Wingdings" panose="05000000000000000000" pitchFamily="2" charset="2"/>
              </a:rPr>
              <a:t>Le ulcere vascolari dell’arto inferiore sono una patologia a carattere tipicamente ciclico e cronico, in cui si alternano periodi di guarigione seguiti da periodi di recidiva, costituiscono una delle cause principali di morbidità e di sofferenza per il paziente e di elevati costi sanitari</a:t>
            </a:r>
          </a:p>
        </p:txBody>
      </p:sp>
    </p:spTree>
    <p:extLst>
      <p:ext uri="{BB962C8B-B14F-4D97-AF65-F5344CB8AC3E}">
        <p14:creationId xmlns:p14="http://schemas.microsoft.com/office/powerpoint/2010/main" val="114364420"/>
      </p:ext>
    </p:extLst>
  </p:cSld>
  <p:clrMapOvr>
    <a:masterClrMapping/>
  </p:clrMapOvr>
  <p:transition spd="slow">
    <p:strips dir="ru"/>
  </p:transition>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D8AAC8-CC8F-4217-9301-3B02B226E8BB}"/>
              </a:ext>
            </a:extLst>
          </p:cNvPr>
          <p:cNvSpPr>
            <a:spLocks noGrp="1"/>
          </p:cNvSpPr>
          <p:nvPr>
            <p:ph type="title"/>
          </p:nvPr>
        </p:nvSpPr>
        <p:spPr/>
        <p:txBody>
          <a:bodyPr/>
          <a:lstStyle/>
          <a:p>
            <a:pPr algn="ctr"/>
            <a:r>
              <a:rPr lang="it-IT" dirty="0">
                <a:solidFill>
                  <a:srgbClr val="002060"/>
                </a:solidFill>
              </a:rPr>
              <a:t>Terapia ulcere</a:t>
            </a:r>
            <a:endParaRPr lang="it-IT" dirty="0"/>
          </a:p>
        </p:txBody>
      </p:sp>
      <p:sp>
        <p:nvSpPr>
          <p:cNvPr id="3" name="Segnaposto contenuto 2">
            <a:extLst>
              <a:ext uri="{FF2B5EF4-FFF2-40B4-BE49-F238E27FC236}">
                <a16:creationId xmlns:a16="http://schemas.microsoft.com/office/drawing/2014/main" id="{16798530-EB38-4A12-970C-5DDA9BEC2082}"/>
              </a:ext>
            </a:extLst>
          </p:cNvPr>
          <p:cNvSpPr>
            <a:spLocks noGrp="1"/>
          </p:cNvSpPr>
          <p:nvPr>
            <p:ph idx="1"/>
          </p:nvPr>
        </p:nvSpPr>
        <p:spPr/>
        <p:txBody>
          <a:bodyPr>
            <a:normAutofit lnSpcReduction="10000"/>
          </a:bodyPr>
          <a:lstStyle/>
          <a:p>
            <a:r>
              <a:rPr lang="it-IT" dirty="0">
                <a:solidFill>
                  <a:srgbClr val="FF0000"/>
                </a:solidFill>
                <a:effectLst/>
                <a:latin typeface="Arial" panose="020B0604020202020204" pitchFamily="34" charset="0"/>
              </a:rPr>
              <a:t>Terapia a Pressione Negativa per le ferite (NPWT –Negative Pressure </a:t>
            </a:r>
            <a:r>
              <a:rPr lang="it-IT" dirty="0" err="1">
                <a:solidFill>
                  <a:srgbClr val="FF0000"/>
                </a:solidFill>
                <a:effectLst/>
                <a:latin typeface="Arial" panose="020B0604020202020204" pitchFamily="34" charset="0"/>
              </a:rPr>
              <a:t>Wound</a:t>
            </a:r>
            <a:r>
              <a:rPr lang="it-IT" dirty="0">
                <a:solidFill>
                  <a:srgbClr val="FF0000"/>
                </a:solidFill>
                <a:effectLst/>
                <a:latin typeface="Arial" panose="020B0604020202020204" pitchFamily="34" charset="0"/>
              </a:rPr>
              <a:t> Therapy</a:t>
            </a:r>
          </a:p>
          <a:p>
            <a:r>
              <a:rPr lang="it-IT" sz="2400" dirty="0">
                <a:sym typeface="Wingdings" panose="05000000000000000000" pitchFamily="2" charset="2"/>
              </a:rPr>
              <a:t>L’impatto negativo sulla qualità di vita di coloro che ne sono affetti è significativo, in termini di riduzione della mobilità, dolore cronico, isolamento sociale</a:t>
            </a:r>
          </a:p>
          <a:p>
            <a:r>
              <a:rPr lang="it-IT" sz="2400" dirty="0">
                <a:sym typeface="Wingdings" panose="05000000000000000000" pitchFamily="2" charset="2"/>
              </a:rPr>
              <a:t>Studi internazionali sulla prevalenza delle lesioni vascolari, indipendentemente dall’eziologia, riportano tassi compresi tra l’1 e il 6 per 1.000 nelle popolazioni dei paesi occidentali. Altri studi di tipo eziologico evidenziano un'origine venosa che oscilla tra il 37-62%</a:t>
            </a:r>
          </a:p>
        </p:txBody>
      </p:sp>
    </p:spTree>
    <p:extLst>
      <p:ext uri="{BB962C8B-B14F-4D97-AF65-F5344CB8AC3E}">
        <p14:creationId xmlns:p14="http://schemas.microsoft.com/office/powerpoint/2010/main" val="2681239628"/>
      </p:ext>
    </p:extLst>
  </p:cSld>
  <p:clrMapOvr>
    <a:masterClrMapping/>
  </p:clrMapOvr>
  <p:transition spd="slow">
    <p:strips dir="ru"/>
  </p:transition>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D8AAC8-CC8F-4217-9301-3B02B226E8BB}"/>
              </a:ext>
            </a:extLst>
          </p:cNvPr>
          <p:cNvSpPr>
            <a:spLocks noGrp="1"/>
          </p:cNvSpPr>
          <p:nvPr>
            <p:ph type="title"/>
          </p:nvPr>
        </p:nvSpPr>
        <p:spPr/>
        <p:txBody>
          <a:bodyPr/>
          <a:lstStyle/>
          <a:p>
            <a:pPr algn="ctr"/>
            <a:r>
              <a:rPr lang="it-IT" dirty="0">
                <a:solidFill>
                  <a:srgbClr val="002060"/>
                </a:solidFill>
              </a:rPr>
              <a:t>Terapia ulcere</a:t>
            </a:r>
            <a:endParaRPr lang="it-IT" dirty="0"/>
          </a:p>
        </p:txBody>
      </p:sp>
      <p:sp>
        <p:nvSpPr>
          <p:cNvPr id="3" name="Segnaposto contenuto 2">
            <a:extLst>
              <a:ext uri="{FF2B5EF4-FFF2-40B4-BE49-F238E27FC236}">
                <a16:creationId xmlns:a16="http://schemas.microsoft.com/office/drawing/2014/main" id="{16798530-EB38-4A12-970C-5DDA9BEC2082}"/>
              </a:ext>
            </a:extLst>
          </p:cNvPr>
          <p:cNvSpPr>
            <a:spLocks noGrp="1"/>
          </p:cNvSpPr>
          <p:nvPr>
            <p:ph idx="1"/>
          </p:nvPr>
        </p:nvSpPr>
        <p:spPr/>
        <p:txBody>
          <a:bodyPr>
            <a:normAutofit fontScale="92500" lnSpcReduction="20000"/>
          </a:bodyPr>
          <a:lstStyle/>
          <a:p>
            <a:r>
              <a:rPr lang="it-IT" dirty="0">
                <a:solidFill>
                  <a:srgbClr val="FF0000"/>
                </a:solidFill>
                <a:effectLst/>
                <a:latin typeface="Arial" panose="020B0604020202020204" pitchFamily="34" charset="0"/>
              </a:rPr>
              <a:t>Terapia a Pressione Negativa per le ferite (NPWT –Negative Pressure </a:t>
            </a:r>
            <a:r>
              <a:rPr lang="it-IT" dirty="0" err="1">
                <a:solidFill>
                  <a:srgbClr val="FF0000"/>
                </a:solidFill>
                <a:effectLst/>
                <a:latin typeface="Arial" panose="020B0604020202020204" pitchFamily="34" charset="0"/>
              </a:rPr>
              <a:t>Wound</a:t>
            </a:r>
            <a:r>
              <a:rPr lang="it-IT" dirty="0">
                <a:solidFill>
                  <a:srgbClr val="FF0000"/>
                </a:solidFill>
                <a:effectLst/>
                <a:latin typeface="Arial" panose="020B0604020202020204" pitchFamily="34" charset="0"/>
              </a:rPr>
              <a:t> Therapy</a:t>
            </a:r>
          </a:p>
          <a:p>
            <a:r>
              <a:rPr lang="it-IT" sz="2600" dirty="0">
                <a:sym typeface="Wingdings" panose="05000000000000000000" pitchFamily="2" charset="2"/>
              </a:rPr>
              <a:t>In Italia il fenomeno è stato recentemente studiato tramite una indagine di prevalenza condotta sui pazienti assistiti a livello domiciliare. I pazienti affetti da lesione agli arti inferiori si collocano in una fascia di età elevata: il 43,4% tra i 70 e gli 84 anni, il 36,3% tra gli 85 e i 94 anni</a:t>
            </a:r>
          </a:p>
          <a:p>
            <a:r>
              <a:rPr lang="it-IT" sz="2600" dirty="0">
                <a:sym typeface="Wingdings" panose="05000000000000000000" pitchFamily="2" charset="2"/>
              </a:rPr>
              <a:t>In entrambe le fasce si riscontra una prevalenza del sesso femminile (rispettivamente il 57,2% e il 72,2%), maschile invece nelle altre classi di età (18-29, 30-54, 55-68 anni). La prevalenza di lesioni di tipo vascolare venoso è del 25,6%, di tipo misto del 13,6%, arterioso nel 9,3%</a:t>
            </a:r>
          </a:p>
        </p:txBody>
      </p:sp>
    </p:spTree>
    <p:extLst>
      <p:ext uri="{BB962C8B-B14F-4D97-AF65-F5344CB8AC3E}">
        <p14:creationId xmlns:p14="http://schemas.microsoft.com/office/powerpoint/2010/main" val="2797734873"/>
      </p:ext>
    </p:extLst>
  </p:cSld>
  <p:clrMapOvr>
    <a:masterClrMapping/>
  </p:clrMapOvr>
  <p:transition spd="slow">
    <p:strips dir="ru"/>
  </p:transition>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D8AAC8-CC8F-4217-9301-3B02B226E8BB}"/>
              </a:ext>
            </a:extLst>
          </p:cNvPr>
          <p:cNvSpPr>
            <a:spLocks noGrp="1"/>
          </p:cNvSpPr>
          <p:nvPr>
            <p:ph type="title"/>
          </p:nvPr>
        </p:nvSpPr>
        <p:spPr/>
        <p:txBody>
          <a:bodyPr/>
          <a:lstStyle/>
          <a:p>
            <a:pPr algn="ctr"/>
            <a:r>
              <a:rPr lang="it-IT" dirty="0">
                <a:solidFill>
                  <a:srgbClr val="002060"/>
                </a:solidFill>
              </a:rPr>
              <a:t>Terapia ulcere</a:t>
            </a:r>
            <a:endParaRPr lang="it-IT" dirty="0"/>
          </a:p>
        </p:txBody>
      </p:sp>
      <p:sp>
        <p:nvSpPr>
          <p:cNvPr id="3" name="Segnaposto contenuto 2">
            <a:extLst>
              <a:ext uri="{FF2B5EF4-FFF2-40B4-BE49-F238E27FC236}">
                <a16:creationId xmlns:a16="http://schemas.microsoft.com/office/drawing/2014/main" id="{16798530-EB38-4A12-970C-5DDA9BEC2082}"/>
              </a:ext>
            </a:extLst>
          </p:cNvPr>
          <p:cNvSpPr>
            <a:spLocks noGrp="1"/>
          </p:cNvSpPr>
          <p:nvPr>
            <p:ph idx="1"/>
          </p:nvPr>
        </p:nvSpPr>
        <p:spPr/>
        <p:txBody>
          <a:bodyPr>
            <a:normAutofit lnSpcReduction="10000"/>
          </a:bodyPr>
          <a:lstStyle/>
          <a:p>
            <a:r>
              <a:rPr lang="it-IT" dirty="0">
                <a:solidFill>
                  <a:srgbClr val="FF0000"/>
                </a:solidFill>
                <a:effectLst/>
                <a:latin typeface="Arial" panose="020B0604020202020204" pitchFamily="34" charset="0"/>
              </a:rPr>
              <a:t>Terapia a Pressione Negativa per le ferite (NPWT –Negative Pressure </a:t>
            </a:r>
            <a:r>
              <a:rPr lang="it-IT" dirty="0" err="1">
                <a:solidFill>
                  <a:srgbClr val="FF0000"/>
                </a:solidFill>
                <a:effectLst/>
                <a:latin typeface="Arial" panose="020B0604020202020204" pitchFamily="34" charset="0"/>
              </a:rPr>
              <a:t>Wound</a:t>
            </a:r>
            <a:r>
              <a:rPr lang="it-IT" dirty="0">
                <a:solidFill>
                  <a:srgbClr val="FF0000"/>
                </a:solidFill>
                <a:effectLst/>
                <a:latin typeface="Arial" panose="020B0604020202020204" pitchFamily="34" charset="0"/>
              </a:rPr>
              <a:t> Therapy</a:t>
            </a:r>
          </a:p>
          <a:p>
            <a:r>
              <a:rPr lang="it-IT" sz="2400" dirty="0">
                <a:sym typeface="Wingdings" panose="05000000000000000000" pitchFamily="2" charset="2"/>
              </a:rPr>
              <a:t>Dalla revisione della letteratura non sono emerse evidenze relative all’efficacia dell’applicazione della TPN nei pazienti con lesioni vascolari venose</a:t>
            </a:r>
          </a:p>
          <a:p>
            <a:r>
              <a:rPr lang="it-IT" sz="2400" dirty="0">
                <a:sym typeface="Wingdings" panose="05000000000000000000" pitchFamily="2" charset="2"/>
              </a:rPr>
              <a:t>Nel caso di lesioni vascolari arteriose, sono disponibili evidenze deboli derivate esclusivamente da studi sponsorizzati che dimostrano una riduzione dei tempi di guarigione a fronte di un peggioramento della qualità di vita per la difficile accettazione del dispositivo da parte del paziente</a:t>
            </a:r>
          </a:p>
        </p:txBody>
      </p:sp>
    </p:spTree>
    <p:extLst>
      <p:ext uri="{BB962C8B-B14F-4D97-AF65-F5344CB8AC3E}">
        <p14:creationId xmlns:p14="http://schemas.microsoft.com/office/powerpoint/2010/main" val="2328940112"/>
      </p:ext>
    </p:extLst>
  </p:cSld>
  <p:clrMapOvr>
    <a:masterClrMapping/>
  </p:clrMapOvr>
  <p:transition spd="slow">
    <p:strips dir="ru"/>
  </p:transition>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D8AAC8-CC8F-4217-9301-3B02B226E8BB}"/>
              </a:ext>
            </a:extLst>
          </p:cNvPr>
          <p:cNvSpPr>
            <a:spLocks noGrp="1"/>
          </p:cNvSpPr>
          <p:nvPr>
            <p:ph type="title"/>
          </p:nvPr>
        </p:nvSpPr>
        <p:spPr/>
        <p:txBody>
          <a:bodyPr/>
          <a:lstStyle/>
          <a:p>
            <a:pPr algn="ctr"/>
            <a:r>
              <a:rPr lang="it-IT" dirty="0">
                <a:solidFill>
                  <a:srgbClr val="002060"/>
                </a:solidFill>
              </a:rPr>
              <a:t>Terapia ulcere</a:t>
            </a:r>
            <a:endParaRPr lang="it-IT" dirty="0"/>
          </a:p>
        </p:txBody>
      </p:sp>
      <p:sp>
        <p:nvSpPr>
          <p:cNvPr id="3" name="Segnaposto contenuto 2">
            <a:extLst>
              <a:ext uri="{FF2B5EF4-FFF2-40B4-BE49-F238E27FC236}">
                <a16:creationId xmlns:a16="http://schemas.microsoft.com/office/drawing/2014/main" id="{16798530-EB38-4A12-970C-5DDA9BEC2082}"/>
              </a:ext>
            </a:extLst>
          </p:cNvPr>
          <p:cNvSpPr>
            <a:spLocks noGrp="1"/>
          </p:cNvSpPr>
          <p:nvPr>
            <p:ph idx="1"/>
          </p:nvPr>
        </p:nvSpPr>
        <p:spPr/>
        <p:txBody>
          <a:bodyPr>
            <a:normAutofit/>
          </a:bodyPr>
          <a:lstStyle/>
          <a:p>
            <a:r>
              <a:rPr lang="it-IT" dirty="0">
                <a:solidFill>
                  <a:srgbClr val="FF0000"/>
                </a:solidFill>
                <a:effectLst/>
                <a:latin typeface="Arial" panose="020B0604020202020204" pitchFamily="34" charset="0"/>
              </a:rPr>
              <a:t>Terapia a Pressione Negativa per le ferite (NPWT –Negative Pressure </a:t>
            </a:r>
            <a:r>
              <a:rPr lang="it-IT" dirty="0" err="1">
                <a:solidFill>
                  <a:srgbClr val="FF0000"/>
                </a:solidFill>
                <a:effectLst/>
                <a:latin typeface="Arial" panose="020B0604020202020204" pitchFamily="34" charset="0"/>
              </a:rPr>
              <a:t>Wound</a:t>
            </a:r>
            <a:r>
              <a:rPr lang="it-IT" dirty="0">
                <a:solidFill>
                  <a:srgbClr val="FF0000"/>
                </a:solidFill>
                <a:effectLst/>
                <a:latin typeface="Arial" panose="020B0604020202020204" pitchFamily="34" charset="0"/>
              </a:rPr>
              <a:t> Therapy</a:t>
            </a:r>
          </a:p>
          <a:p>
            <a:pPr algn="l"/>
            <a:r>
              <a:rPr lang="it-IT" sz="1800" b="0" i="0" u="none" strike="noStrike" baseline="0" dirty="0">
                <a:latin typeface="Verdana" panose="020B0604030504040204" pitchFamily="34" charset="0"/>
              </a:rPr>
              <a:t>Per questi motivi l’utilizzo della TPN è dibattuto nel caso di lesioni vascolari venose (GLM)</a:t>
            </a:r>
          </a:p>
          <a:p>
            <a:pPr algn="l"/>
            <a:r>
              <a:rPr lang="it-IT" sz="1800" b="0" i="0" u="none" strike="noStrike" baseline="0" dirty="0">
                <a:latin typeface="Verdana" panose="020B0604030504040204" pitchFamily="34" charset="0"/>
              </a:rPr>
              <a:t>Nel caso di lesioni vascolari arteriose, l’applicazione del trattamento è obbligatoriamente subordinato alla rivascolarizzazione dell’arto  </a:t>
            </a:r>
          </a:p>
          <a:p>
            <a:pPr algn="l"/>
            <a:r>
              <a:rPr lang="it-IT" sz="1800" b="0" i="0" u="none" strike="noStrike" baseline="0" dirty="0">
                <a:latin typeface="Verdana" panose="020B0604030504040204" pitchFamily="34" charset="0"/>
              </a:rPr>
              <a:t>GLM indica che l’utilizzo deve essere considerato un trattamento di seconda scelta, riferito a lesioni che presentino dimensioni superiori ai 30 cm2 e per cui si prevede una riparazione per seconda intenzione</a:t>
            </a:r>
            <a:endParaRPr lang="it-IT" dirty="0">
              <a:sym typeface="Wingdings" panose="05000000000000000000" pitchFamily="2" charset="2"/>
            </a:endParaRPr>
          </a:p>
        </p:txBody>
      </p:sp>
      <p:pic>
        <p:nvPicPr>
          <p:cNvPr id="5" name="Immagine 4">
            <a:extLst>
              <a:ext uri="{FF2B5EF4-FFF2-40B4-BE49-F238E27FC236}">
                <a16:creationId xmlns:a16="http://schemas.microsoft.com/office/drawing/2014/main" id="{5A826E4E-BC68-4938-BC90-18350CAA830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52120" y="5560295"/>
            <a:ext cx="2863230" cy="1166915"/>
          </a:xfrm>
          <a:prstGeom prst="rect">
            <a:avLst/>
          </a:prstGeom>
        </p:spPr>
      </p:pic>
    </p:spTree>
    <p:extLst>
      <p:ext uri="{BB962C8B-B14F-4D97-AF65-F5344CB8AC3E}">
        <p14:creationId xmlns:p14="http://schemas.microsoft.com/office/powerpoint/2010/main" val="92828544"/>
      </p:ext>
    </p:extLst>
  </p:cSld>
  <p:clrMapOvr>
    <a:masterClrMapping/>
  </p:clrMapOvr>
  <p:transition spd="slow">
    <p:strips dir="ru"/>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4045F30D-EDC6-4548-B7F9-FB7ED5314CD6}"/>
              </a:ext>
            </a:extLst>
          </p:cNvPr>
          <p:cNvSpPr>
            <a:spLocks noGrp="1" noChangeArrowheads="1"/>
          </p:cNvSpPr>
          <p:nvPr>
            <p:ph type="title"/>
          </p:nvPr>
        </p:nvSpPr>
        <p:spPr/>
        <p:txBody>
          <a:bodyPr/>
          <a:lstStyle/>
          <a:p>
            <a:pPr eaLnBrk="1" hangingPunct="1"/>
            <a:r>
              <a:rPr lang="it-IT" altLang="it-IT" b="1">
                <a:solidFill>
                  <a:srgbClr val="FF0000"/>
                </a:solidFill>
              </a:rPr>
              <a:t>Soluzioni</a:t>
            </a:r>
          </a:p>
        </p:txBody>
      </p:sp>
      <p:sp>
        <p:nvSpPr>
          <p:cNvPr id="59395" name="Text Box 5">
            <a:extLst>
              <a:ext uri="{FF2B5EF4-FFF2-40B4-BE49-F238E27FC236}">
                <a16:creationId xmlns:a16="http://schemas.microsoft.com/office/drawing/2014/main" id="{C6893F31-60B1-4B99-B39E-B3B3835D7A2B}"/>
              </a:ext>
            </a:extLst>
          </p:cNvPr>
          <p:cNvSpPr txBox="1">
            <a:spLocks noChangeArrowheads="1"/>
          </p:cNvSpPr>
          <p:nvPr/>
        </p:nvSpPr>
        <p:spPr bwMode="auto">
          <a:xfrm>
            <a:off x="684213" y="1700213"/>
            <a:ext cx="7848600"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pPr>
            <a:r>
              <a:rPr lang="it-IT" altLang="it-IT" sz="3600">
                <a:solidFill>
                  <a:schemeClr val="accent2"/>
                </a:solidFill>
              </a:rPr>
              <a:t> </a:t>
            </a:r>
            <a:r>
              <a:rPr lang="it-IT" altLang="it-IT" sz="2800">
                <a:solidFill>
                  <a:schemeClr val="accent2"/>
                </a:solidFill>
              </a:rPr>
              <a:t>Le soluzioni possono essere formulate dal farmacista su indicazione del medico (galenici) o essere già pronte in commercio   perché preparate dalle industrie.</a:t>
            </a:r>
          </a:p>
          <a:p>
            <a:pPr algn="just" eaLnBrk="1" hangingPunct="1">
              <a:spcBef>
                <a:spcPct val="50000"/>
              </a:spcBef>
            </a:pPr>
            <a:r>
              <a:rPr lang="it-IT" altLang="it-IT" sz="2800">
                <a:solidFill>
                  <a:schemeClr val="accent2"/>
                </a:solidFill>
              </a:rPr>
              <a:t> Possono essere anche spray</a:t>
            </a:r>
          </a:p>
        </p:txBody>
      </p:sp>
    </p:spTree>
  </p:cSld>
  <p:clrMapOvr>
    <a:masterClrMapping/>
  </p:clrMapOvr>
  <p:transition spd="slow">
    <p:strips dir="ru"/>
  </p:transition>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7969E2-306F-4614-A7D1-D4DA06887B46}"/>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7847F9AC-B419-4CC3-A71D-C9CE0A20B544}"/>
              </a:ext>
            </a:extLst>
          </p:cNvPr>
          <p:cNvSpPr>
            <a:spLocks noGrp="1"/>
          </p:cNvSpPr>
          <p:nvPr>
            <p:ph idx="1"/>
          </p:nvPr>
        </p:nvSpPr>
        <p:spPr/>
        <p:txBody>
          <a:bodyPr/>
          <a:lstStyle/>
          <a:p>
            <a:endParaRPr lang="it-IT"/>
          </a:p>
        </p:txBody>
      </p:sp>
      <p:pic>
        <p:nvPicPr>
          <p:cNvPr id="5" name="Immagine 4">
            <a:extLst>
              <a:ext uri="{FF2B5EF4-FFF2-40B4-BE49-F238E27FC236}">
                <a16:creationId xmlns:a16="http://schemas.microsoft.com/office/drawing/2014/main" id="{39C6DE83-8676-4D0B-8D6E-A69F3E8037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8650" y="365126"/>
            <a:ext cx="3528811" cy="4694349"/>
          </a:xfrm>
          <a:prstGeom prst="rect">
            <a:avLst/>
          </a:prstGeom>
        </p:spPr>
      </p:pic>
      <p:pic>
        <p:nvPicPr>
          <p:cNvPr id="7" name="Immagine 6">
            <a:extLst>
              <a:ext uri="{FF2B5EF4-FFF2-40B4-BE49-F238E27FC236}">
                <a16:creationId xmlns:a16="http://schemas.microsoft.com/office/drawing/2014/main" id="{7F3326C9-51A6-4FBD-A95A-84FAD776D5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36670" y="365126"/>
            <a:ext cx="3451538" cy="5157989"/>
          </a:xfrm>
          <a:prstGeom prst="rect">
            <a:avLst/>
          </a:prstGeom>
        </p:spPr>
      </p:pic>
    </p:spTree>
    <p:extLst>
      <p:ext uri="{BB962C8B-B14F-4D97-AF65-F5344CB8AC3E}">
        <p14:creationId xmlns:p14="http://schemas.microsoft.com/office/powerpoint/2010/main" val="4090424335"/>
      </p:ext>
    </p:extLst>
  </p:cSld>
  <p:clrMapOvr>
    <a:masterClrMapping/>
  </p:clrMapOvr>
  <p:transition spd="slow">
    <p:strips dir="ru"/>
  </p:transition>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7969E2-306F-4614-A7D1-D4DA06887B46}"/>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7847F9AC-B419-4CC3-A71D-C9CE0A20B544}"/>
              </a:ext>
            </a:extLst>
          </p:cNvPr>
          <p:cNvSpPr>
            <a:spLocks noGrp="1"/>
          </p:cNvSpPr>
          <p:nvPr>
            <p:ph idx="1"/>
          </p:nvPr>
        </p:nvSpPr>
        <p:spPr/>
        <p:txBody>
          <a:bodyPr/>
          <a:lstStyle/>
          <a:p>
            <a:endParaRPr lang="it-IT"/>
          </a:p>
        </p:txBody>
      </p:sp>
      <p:pic>
        <p:nvPicPr>
          <p:cNvPr id="6" name="Immagine 5">
            <a:extLst>
              <a:ext uri="{FF2B5EF4-FFF2-40B4-BE49-F238E27FC236}">
                <a16:creationId xmlns:a16="http://schemas.microsoft.com/office/drawing/2014/main" id="{D40266B9-4FBB-48B0-BA01-EC509E8D0A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8650" y="365126"/>
            <a:ext cx="3451538" cy="4082603"/>
          </a:xfrm>
          <a:prstGeom prst="rect">
            <a:avLst/>
          </a:prstGeom>
        </p:spPr>
      </p:pic>
      <p:pic>
        <p:nvPicPr>
          <p:cNvPr id="9" name="Immagine 8">
            <a:extLst>
              <a:ext uri="{FF2B5EF4-FFF2-40B4-BE49-F238E27FC236}">
                <a16:creationId xmlns:a16="http://schemas.microsoft.com/office/drawing/2014/main" id="{9CA36C0E-4ACC-457E-B411-E7EE503A441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84693" y="3342131"/>
            <a:ext cx="4424213" cy="3262856"/>
          </a:xfrm>
          <a:prstGeom prst="rect">
            <a:avLst/>
          </a:prstGeom>
        </p:spPr>
      </p:pic>
    </p:spTree>
    <p:extLst>
      <p:ext uri="{BB962C8B-B14F-4D97-AF65-F5344CB8AC3E}">
        <p14:creationId xmlns:p14="http://schemas.microsoft.com/office/powerpoint/2010/main" val="2563880412"/>
      </p:ext>
    </p:extLst>
  </p:cSld>
  <p:clrMapOvr>
    <a:masterClrMapping/>
  </p:clrMapOvr>
  <p:transition spd="slow">
    <p:strips dir="ru"/>
  </p:transition>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D8AAC8-CC8F-4217-9301-3B02B226E8BB}"/>
              </a:ext>
            </a:extLst>
          </p:cNvPr>
          <p:cNvSpPr>
            <a:spLocks noGrp="1"/>
          </p:cNvSpPr>
          <p:nvPr>
            <p:ph type="title"/>
          </p:nvPr>
        </p:nvSpPr>
        <p:spPr/>
        <p:txBody>
          <a:bodyPr/>
          <a:lstStyle/>
          <a:p>
            <a:pPr algn="ctr"/>
            <a:r>
              <a:rPr lang="it-IT" dirty="0">
                <a:solidFill>
                  <a:srgbClr val="002060"/>
                </a:solidFill>
              </a:rPr>
              <a:t>Terapia ulcere</a:t>
            </a:r>
            <a:endParaRPr lang="it-IT" dirty="0"/>
          </a:p>
        </p:txBody>
      </p:sp>
      <p:sp>
        <p:nvSpPr>
          <p:cNvPr id="3" name="Segnaposto contenuto 2">
            <a:extLst>
              <a:ext uri="{FF2B5EF4-FFF2-40B4-BE49-F238E27FC236}">
                <a16:creationId xmlns:a16="http://schemas.microsoft.com/office/drawing/2014/main" id="{16798530-EB38-4A12-970C-5DDA9BEC2082}"/>
              </a:ext>
            </a:extLst>
          </p:cNvPr>
          <p:cNvSpPr>
            <a:spLocks noGrp="1"/>
          </p:cNvSpPr>
          <p:nvPr>
            <p:ph idx="1"/>
          </p:nvPr>
        </p:nvSpPr>
        <p:spPr/>
        <p:txBody>
          <a:bodyPr>
            <a:normAutofit lnSpcReduction="10000"/>
          </a:bodyPr>
          <a:lstStyle/>
          <a:p>
            <a:r>
              <a:rPr lang="it-IT" dirty="0">
                <a:solidFill>
                  <a:srgbClr val="FF0000"/>
                </a:solidFill>
                <a:effectLst/>
                <a:latin typeface="Arial" panose="020B0604020202020204" pitchFamily="34" charset="0"/>
              </a:rPr>
              <a:t>Terapia a Pressione Negativa per le ferite (NPWT –Negative Pressure </a:t>
            </a:r>
            <a:r>
              <a:rPr lang="it-IT" dirty="0" err="1">
                <a:solidFill>
                  <a:srgbClr val="FF0000"/>
                </a:solidFill>
                <a:effectLst/>
                <a:latin typeface="Arial" panose="020B0604020202020204" pitchFamily="34" charset="0"/>
              </a:rPr>
              <a:t>Wound</a:t>
            </a:r>
            <a:r>
              <a:rPr lang="it-IT" dirty="0">
                <a:solidFill>
                  <a:srgbClr val="FF0000"/>
                </a:solidFill>
                <a:effectLst/>
                <a:latin typeface="Arial" panose="020B0604020202020204" pitchFamily="34" charset="0"/>
              </a:rPr>
              <a:t> Therapy</a:t>
            </a:r>
          </a:p>
          <a:p>
            <a:pPr algn="l"/>
            <a:r>
              <a:rPr lang="it-IT" sz="1800" b="0" i="0" u="none" strike="noStrike" baseline="0" dirty="0">
                <a:latin typeface="Verdana" panose="020B0604030504040204" pitchFamily="34" charset="0"/>
              </a:rPr>
              <a:t>Le lesioni da pressione (</a:t>
            </a:r>
            <a:r>
              <a:rPr lang="it-IT" sz="1800" b="0" i="0" u="none" strike="noStrike" baseline="0" dirty="0" err="1">
                <a:latin typeface="Verdana" panose="020B0604030504040204" pitchFamily="34" charset="0"/>
              </a:rPr>
              <a:t>LdP</a:t>
            </a:r>
            <a:r>
              <a:rPr lang="it-IT" sz="1800" b="0" i="0" u="none" strike="noStrike" baseline="0" dirty="0">
                <a:latin typeface="Verdana" panose="020B0604030504040204" pitchFamily="34" charset="0"/>
              </a:rPr>
              <a:t>) sono aree localizzate di danno della cute e del tessuto sottostante che si realizzano per effetto della pressione, in combinazione con altri fattori. La necrosi cellulare tende a svilupparsi quando i tessuti molli vengono compressi tra una prominenza ossea e una superficie solida per un tempo prolungato (RCN 2005)</a:t>
            </a:r>
          </a:p>
          <a:p>
            <a:pPr algn="l"/>
            <a:r>
              <a:rPr lang="it-IT" sz="1800" b="0" i="0" u="none" strike="noStrike" baseline="0" dirty="0">
                <a:latin typeface="Verdana" panose="020B0604030504040204" pitchFamily="34" charset="0"/>
              </a:rPr>
              <a:t>La prevalenza delle lesioni da pressione varia in rapporto all’ambiente in cui il soggetto vive o viene assistito ed alla concomitanza di particolari patologie o morbilità. Da studi epidemiologici condotti si evince che l’incidenza e la prevalenza (dato molto più frequente) delle lesioni da pressione variano a seconda delle popolazioni osservate</a:t>
            </a:r>
          </a:p>
        </p:txBody>
      </p:sp>
    </p:spTree>
    <p:extLst>
      <p:ext uri="{BB962C8B-B14F-4D97-AF65-F5344CB8AC3E}">
        <p14:creationId xmlns:p14="http://schemas.microsoft.com/office/powerpoint/2010/main" val="2179865928"/>
      </p:ext>
    </p:extLst>
  </p:cSld>
  <p:clrMapOvr>
    <a:masterClrMapping/>
  </p:clrMapOvr>
  <p:transition spd="slow">
    <p:strips dir="ru"/>
  </p:transition>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D8AAC8-CC8F-4217-9301-3B02B226E8BB}"/>
              </a:ext>
            </a:extLst>
          </p:cNvPr>
          <p:cNvSpPr>
            <a:spLocks noGrp="1"/>
          </p:cNvSpPr>
          <p:nvPr>
            <p:ph type="title"/>
          </p:nvPr>
        </p:nvSpPr>
        <p:spPr/>
        <p:txBody>
          <a:bodyPr/>
          <a:lstStyle/>
          <a:p>
            <a:pPr algn="ctr"/>
            <a:r>
              <a:rPr lang="it-IT" dirty="0">
                <a:solidFill>
                  <a:srgbClr val="002060"/>
                </a:solidFill>
              </a:rPr>
              <a:t>Terapia ulcere</a:t>
            </a:r>
            <a:endParaRPr lang="it-IT" dirty="0"/>
          </a:p>
        </p:txBody>
      </p:sp>
      <p:sp>
        <p:nvSpPr>
          <p:cNvPr id="3" name="Segnaposto contenuto 2">
            <a:extLst>
              <a:ext uri="{FF2B5EF4-FFF2-40B4-BE49-F238E27FC236}">
                <a16:creationId xmlns:a16="http://schemas.microsoft.com/office/drawing/2014/main" id="{16798530-EB38-4A12-970C-5DDA9BEC2082}"/>
              </a:ext>
            </a:extLst>
          </p:cNvPr>
          <p:cNvSpPr>
            <a:spLocks noGrp="1"/>
          </p:cNvSpPr>
          <p:nvPr>
            <p:ph idx="1"/>
          </p:nvPr>
        </p:nvSpPr>
        <p:spPr/>
        <p:txBody>
          <a:bodyPr>
            <a:normAutofit fontScale="92500" lnSpcReduction="20000"/>
          </a:bodyPr>
          <a:lstStyle/>
          <a:p>
            <a:r>
              <a:rPr lang="it-IT" dirty="0">
                <a:solidFill>
                  <a:srgbClr val="FF0000"/>
                </a:solidFill>
                <a:effectLst/>
                <a:latin typeface="Arial" panose="020B0604020202020204" pitchFamily="34" charset="0"/>
              </a:rPr>
              <a:t>Terapia a Pressione Negativa per le ferite (NPWT –Negative Pressure </a:t>
            </a:r>
            <a:r>
              <a:rPr lang="it-IT" dirty="0" err="1">
                <a:solidFill>
                  <a:srgbClr val="FF0000"/>
                </a:solidFill>
                <a:effectLst/>
                <a:latin typeface="Arial" panose="020B0604020202020204" pitchFamily="34" charset="0"/>
              </a:rPr>
              <a:t>Wound</a:t>
            </a:r>
            <a:r>
              <a:rPr lang="it-IT" dirty="0">
                <a:solidFill>
                  <a:srgbClr val="FF0000"/>
                </a:solidFill>
                <a:effectLst/>
                <a:latin typeface="Arial" panose="020B0604020202020204" pitchFamily="34" charset="0"/>
              </a:rPr>
              <a:t> Therapy</a:t>
            </a:r>
          </a:p>
          <a:p>
            <a:pPr algn="l"/>
            <a:r>
              <a:rPr lang="it-IT" sz="1800" b="0" i="0" u="none" strike="noStrike" baseline="0" dirty="0">
                <a:latin typeface="Verdana" panose="020B0604030504040204" pitchFamily="34" charset="0"/>
              </a:rPr>
              <a:t>Nel mondo anglosassone il fenomeno delle lesioni cutanee è stato studiato attraverso varie indagini condotte in ambito ospedaliero e territoriale: i dati relativi alle strutture ospedaliere mostrano valori di prevalenza compresi tra l’8% e il 22% circa.</a:t>
            </a:r>
          </a:p>
          <a:p>
            <a:pPr algn="l"/>
            <a:r>
              <a:rPr lang="it-IT" sz="1800" b="0" i="0" u="none" strike="noStrike" baseline="0" dirty="0">
                <a:latin typeface="Verdana" panose="020B0604030504040204" pitchFamily="34" charset="0"/>
              </a:rPr>
              <a:t>In Italia i dati disponibili provengono da studi pubblicati negli ultimi 20 anni. Alcuni studi condotti negli anni ’90 su 2.584 e 5.554 utenti hanno riportato, rispettivamente, una prevalenza del 13,2% e del 12,9% (</a:t>
            </a:r>
            <a:r>
              <a:rPr lang="it-IT" sz="1800" b="0" i="0" u="none" strike="noStrike" baseline="0" dirty="0" err="1">
                <a:latin typeface="Verdana" panose="020B0604030504040204" pitchFamily="34" charset="0"/>
              </a:rPr>
              <a:t>AISleC</a:t>
            </a:r>
            <a:r>
              <a:rPr lang="it-IT" sz="1800" b="0" i="0" u="none" strike="noStrike" baseline="0" dirty="0">
                <a:latin typeface="Verdana" panose="020B0604030504040204" pitchFamily="34" charset="0"/>
              </a:rPr>
              <a:t> 1995), uno studio eseguito nella regione Friuli Venezia Giulia evidenzia una prevalenza del 17,6% mentre uno studio più recente condotto in Emilia-Romagna in strutture sanitarie per anziani ha evidenziato una prevalenza di </a:t>
            </a:r>
            <a:r>
              <a:rPr lang="it-IT" sz="1800" b="0" i="0" u="none" strike="noStrike" baseline="0" dirty="0" err="1">
                <a:latin typeface="Verdana" panose="020B0604030504040204" pitchFamily="34" charset="0"/>
              </a:rPr>
              <a:t>LdD</a:t>
            </a:r>
            <a:r>
              <a:rPr lang="it-IT" sz="1800" b="0" i="0" u="none" strike="noStrike" baseline="0" dirty="0">
                <a:latin typeface="Verdana" panose="020B0604030504040204" pitchFamily="34" charset="0"/>
              </a:rPr>
              <a:t> del 15,7% (ASSR 2003, 2004). Il dato nazionale più recente risale al 2010 ed evidenzia una prevalenza ospedaliera, nei reparti di medicina, lungodegenza e terapia intensiva, del 19,52% (</a:t>
            </a:r>
            <a:r>
              <a:rPr lang="it-IT" sz="1800" b="0" i="0" u="none" strike="noStrike" baseline="0" dirty="0" err="1">
                <a:latin typeface="Verdana" panose="020B0604030504040204" pitchFamily="34" charset="0"/>
              </a:rPr>
              <a:t>AISLeC</a:t>
            </a:r>
            <a:r>
              <a:rPr lang="it-IT" sz="1800" b="0" i="0" u="none" strike="noStrike" baseline="0" dirty="0">
                <a:latin typeface="Verdana" panose="020B0604030504040204" pitchFamily="34" charset="0"/>
              </a:rPr>
              <a:t> 2010).</a:t>
            </a:r>
          </a:p>
          <a:p>
            <a:pPr algn="l"/>
            <a:r>
              <a:rPr lang="it-IT" sz="1800" b="0" i="0" u="none" strike="noStrike" baseline="0" dirty="0">
                <a:latin typeface="Verdana" panose="020B0604030504040204" pitchFamily="34" charset="0"/>
              </a:rPr>
              <a:t>Dalla revisione della letteratura si evidenzia che l’applicazione della TPN nelle </a:t>
            </a:r>
            <a:r>
              <a:rPr lang="it-IT" sz="1800" b="0" i="0" u="none" strike="noStrike" baseline="0" dirty="0" err="1">
                <a:latin typeface="Verdana" panose="020B0604030504040204" pitchFamily="34" charset="0"/>
              </a:rPr>
              <a:t>LdP</a:t>
            </a:r>
            <a:r>
              <a:rPr lang="it-IT" sz="1800" b="0" i="0" u="none" strike="noStrike" baseline="0" dirty="0">
                <a:latin typeface="Verdana" panose="020B0604030504040204" pitchFamily="34" charset="0"/>
              </a:rPr>
              <a:t> di III° e IV° stadio si correla con la riduzione dei tempi di ricovero e della necessità di terapie supplementari</a:t>
            </a:r>
            <a:endParaRPr lang="it-IT" dirty="0">
              <a:sym typeface="Wingdings" panose="05000000000000000000" pitchFamily="2" charset="2"/>
            </a:endParaRPr>
          </a:p>
        </p:txBody>
      </p:sp>
    </p:spTree>
    <p:extLst>
      <p:ext uri="{BB962C8B-B14F-4D97-AF65-F5344CB8AC3E}">
        <p14:creationId xmlns:p14="http://schemas.microsoft.com/office/powerpoint/2010/main" val="470542624"/>
      </p:ext>
    </p:extLst>
  </p:cSld>
  <p:clrMapOvr>
    <a:masterClrMapping/>
  </p:clrMapOvr>
  <p:transition spd="slow">
    <p:strips dir="ru"/>
  </p:transition>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D8AAC8-CC8F-4217-9301-3B02B226E8BB}"/>
              </a:ext>
            </a:extLst>
          </p:cNvPr>
          <p:cNvSpPr>
            <a:spLocks noGrp="1"/>
          </p:cNvSpPr>
          <p:nvPr>
            <p:ph type="title"/>
          </p:nvPr>
        </p:nvSpPr>
        <p:spPr/>
        <p:txBody>
          <a:bodyPr/>
          <a:lstStyle/>
          <a:p>
            <a:pPr algn="ctr"/>
            <a:r>
              <a:rPr lang="it-IT" dirty="0">
                <a:solidFill>
                  <a:srgbClr val="002060"/>
                </a:solidFill>
              </a:rPr>
              <a:t>Terapia ulcere</a:t>
            </a:r>
            <a:endParaRPr lang="it-IT" dirty="0"/>
          </a:p>
        </p:txBody>
      </p:sp>
      <p:sp>
        <p:nvSpPr>
          <p:cNvPr id="3" name="Segnaposto contenuto 2">
            <a:extLst>
              <a:ext uri="{FF2B5EF4-FFF2-40B4-BE49-F238E27FC236}">
                <a16:creationId xmlns:a16="http://schemas.microsoft.com/office/drawing/2014/main" id="{16798530-EB38-4A12-970C-5DDA9BEC2082}"/>
              </a:ext>
            </a:extLst>
          </p:cNvPr>
          <p:cNvSpPr>
            <a:spLocks noGrp="1"/>
          </p:cNvSpPr>
          <p:nvPr>
            <p:ph idx="1"/>
          </p:nvPr>
        </p:nvSpPr>
        <p:spPr/>
        <p:txBody>
          <a:bodyPr>
            <a:normAutofit lnSpcReduction="10000"/>
          </a:bodyPr>
          <a:lstStyle/>
          <a:p>
            <a:r>
              <a:rPr lang="it-IT" dirty="0">
                <a:solidFill>
                  <a:srgbClr val="FF0000"/>
                </a:solidFill>
                <a:effectLst/>
                <a:latin typeface="Arial" panose="020B0604020202020204" pitchFamily="34" charset="0"/>
              </a:rPr>
              <a:t>Terapia a Pressione Negativa per le ferite (NPWT –Negative Pressure </a:t>
            </a:r>
            <a:r>
              <a:rPr lang="it-IT" dirty="0" err="1">
                <a:solidFill>
                  <a:srgbClr val="FF0000"/>
                </a:solidFill>
                <a:effectLst/>
                <a:latin typeface="Arial" panose="020B0604020202020204" pitchFamily="34" charset="0"/>
              </a:rPr>
              <a:t>Wound</a:t>
            </a:r>
            <a:r>
              <a:rPr lang="it-IT" dirty="0">
                <a:solidFill>
                  <a:srgbClr val="FF0000"/>
                </a:solidFill>
                <a:effectLst/>
                <a:latin typeface="Arial" panose="020B0604020202020204" pitchFamily="34" charset="0"/>
              </a:rPr>
              <a:t> Therapy</a:t>
            </a:r>
          </a:p>
          <a:p>
            <a:pPr algn="l"/>
            <a:r>
              <a:rPr lang="it-IT" sz="1800" b="0" i="0" u="none" strike="noStrike" baseline="0" dirty="0">
                <a:latin typeface="Verdana" panose="020B0604030504040204" pitchFamily="34" charset="0"/>
              </a:rPr>
              <a:t>La deiscenza della ferita chirurgica indica una complicanza post-operatoria rappresentata dalla riapertura spontanea di una ferita precedentemente suturata. Può essere parziale, e quindi interessare uno o più punti di sutura, o completa. Una forma molto grave riguarda le ferite laparotomiche, in cui l'apertura completa di tutti gli strati della parete comporta la fuoruscita dei visceri mobili all'esterno della cavità addominale (eviscerazione).</a:t>
            </a:r>
          </a:p>
          <a:p>
            <a:pPr algn="l"/>
            <a:r>
              <a:rPr lang="it-IT" sz="1800" b="0" i="0" u="none" strike="noStrike" baseline="0" dirty="0">
                <a:latin typeface="Verdana" panose="020B0604030504040204" pitchFamily="34" charset="0"/>
              </a:rPr>
              <a:t>Nel caso di ferite sternali, la deiscenza della ferita chirurgica, può coinvolgere gli strati profondi fino all’insorgenza di una mediastinite. Questa complicanza si verifica generalmente nell’1%-5% dei pazienti sottoposti a chirurgia toracica a “cielo aperto”</a:t>
            </a:r>
          </a:p>
        </p:txBody>
      </p:sp>
    </p:spTree>
    <p:extLst>
      <p:ext uri="{BB962C8B-B14F-4D97-AF65-F5344CB8AC3E}">
        <p14:creationId xmlns:p14="http://schemas.microsoft.com/office/powerpoint/2010/main" val="2211830391"/>
      </p:ext>
    </p:extLst>
  </p:cSld>
  <p:clrMapOvr>
    <a:masterClrMapping/>
  </p:clrMapOvr>
  <p:transition spd="slow">
    <p:strips dir="ru"/>
  </p:transition>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D8AAC8-CC8F-4217-9301-3B02B226E8BB}"/>
              </a:ext>
            </a:extLst>
          </p:cNvPr>
          <p:cNvSpPr>
            <a:spLocks noGrp="1"/>
          </p:cNvSpPr>
          <p:nvPr>
            <p:ph type="title"/>
          </p:nvPr>
        </p:nvSpPr>
        <p:spPr/>
        <p:txBody>
          <a:bodyPr/>
          <a:lstStyle/>
          <a:p>
            <a:pPr algn="ctr"/>
            <a:r>
              <a:rPr lang="it-IT" dirty="0">
                <a:solidFill>
                  <a:srgbClr val="002060"/>
                </a:solidFill>
              </a:rPr>
              <a:t>Terapia ulcere</a:t>
            </a:r>
            <a:r>
              <a:rPr lang="it-IT" dirty="0">
                <a:solidFill>
                  <a:srgbClr val="FF0000"/>
                </a:solidFill>
              </a:rPr>
              <a:t> </a:t>
            </a:r>
            <a:endParaRPr lang="it-IT" dirty="0"/>
          </a:p>
        </p:txBody>
      </p:sp>
      <p:sp>
        <p:nvSpPr>
          <p:cNvPr id="3" name="Segnaposto contenuto 2">
            <a:extLst>
              <a:ext uri="{FF2B5EF4-FFF2-40B4-BE49-F238E27FC236}">
                <a16:creationId xmlns:a16="http://schemas.microsoft.com/office/drawing/2014/main" id="{16798530-EB38-4A12-970C-5DDA9BEC2082}"/>
              </a:ext>
            </a:extLst>
          </p:cNvPr>
          <p:cNvSpPr>
            <a:spLocks noGrp="1"/>
          </p:cNvSpPr>
          <p:nvPr>
            <p:ph idx="1"/>
          </p:nvPr>
        </p:nvSpPr>
        <p:spPr/>
        <p:txBody>
          <a:bodyPr>
            <a:normAutofit lnSpcReduction="10000"/>
          </a:bodyPr>
          <a:lstStyle/>
          <a:p>
            <a:r>
              <a:rPr lang="it-IT" dirty="0">
                <a:solidFill>
                  <a:srgbClr val="FF0000"/>
                </a:solidFill>
                <a:effectLst/>
                <a:latin typeface="Arial" panose="020B0604020202020204" pitchFamily="34" charset="0"/>
              </a:rPr>
              <a:t>Terapia a Pressione Negativa per le ferite (NPWT –Negative Pressure </a:t>
            </a:r>
            <a:r>
              <a:rPr lang="it-IT" dirty="0" err="1">
                <a:solidFill>
                  <a:srgbClr val="FF0000"/>
                </a:solidFill>
                <a:effectLst/>
                <a:latin typeface="Arial" panose="020B0604020202020204" pitchFamily="34" charset="0"/>
              </a:rPr>
              <a:t>Wound</a:t>
            </a:r>
            <a:r>
              <a:rPr lang="it-IT" dirty="0">
                <a:solidFill>
                  <a:srgbClr val="FF0000"/>
                </a:solidFill>
                <a:effectLst/>
                <a:latin typeface="Arial" panose="020B0604020202020204" pitchFamily="34" charset="0"/>
              </a:rPr>
              <a:t> Therapy</a:t>
            </a:r>
          </a:p>
          <a:p>
            <a:pPr algn="l"/>
            <a:r>
              <a:rPr lang="it-IT" sz="1800" b="0" i="0" u="none" strike="noStrike" baseline="0" dirty="0">
                <a:latin typeface="Verdana" panose="020B0604030504040204" pitchFamily="34" charset="0"/>
              </a:rPr>
              <a:t>La revisione della letteratura ha evidenziato ridotti tempi di guarigione nelle deiscenze delle ferite sternali e migliori tassi di mortalità quando il trattamento con TPN viene confrontato con quello standard, anche se queste conclusioni derivano da studi osservazionali</a:t>
            </a:r>
          </a:p>
          <a:p>
            <a:pPr algn="l"/>
            <a:r>
              <a:rPr lang="it-IT" sz="1800" b="0" i="0" u="none" strike="noStrike" baseline="0" dirty="0">
                <a:latin typeface="Verdana" panose="020B0604030504040204" pitchFamily="34" charset="0"/>
              </a:rPr>
              <a:t>In assenza di evidenze della letteratura derivate da studi ben condotti, il GLM indica che l’utilizzo della TPN deve essere contestualizzato alle situazioni in cui siano presenti deiscenze molto estese e profonde compresi i casi in cui è presente l’esposizione di materiale protesico come ad esempio reti e membrane chirurgiche, mezzi di sintesi, protesi vascolari</a:t>
            </a:r>
            <a:endParaRPr lang="it-IT" dirty="0">
              <a:sym typeface="Wingdings" panose="05000000000000000000" pitchFamily="2" charset="2"/>
            </a:endParaRPr>
          </a:p>
        </p:txBody>
      </p:sp>
    </p:spTree>
    <p:extLst>
      <p:ext uri="{BB962C8B-B14F-4D97-AF65-F5344CB8AC3E}">
        <p14:creationId xmlns:p14="http://schemas.microsoft.com/office/powerpoint/2010/main" val="2307497795"/>
      </p:ext>
    </p:extLst>
  </p:cSld>
  <p:clrMapOvr>
    <a:masterClrMapping/>
  </p:clrMapOvr>
  <p:transition spd="slow">
    <p:strips dir="ru"/>
  </p:transition>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2">
            <a:extLst>
              <a:ext uri="{FF2B5EF4-FFF2-40B4-BE49-F238E27FC236}">
                <a16:creationId xmlns:a16="http://schemas.microsoft.com/office/drawing/2014/main" id="{E21BC0D6-24AF-45B6-A04C-80FFBDB64B0A}"/>
              </a:ext>
            </a:extLst>
          </p:cNvPr>
          <p:cNvSpPr>
            <a:spLocks noGrp="1" noChangeArrowheads="1"/>
          </p:cNvSpPr>
          <p:nvPr>
            <p:ph type="title"/>
          </p:nvPr>
        </p:nvSpPr>
        <p:spPr>
          <a:xfrm>
            <a:off x="457200" y="341313"/>
            <a:ext cx="8229600" cy="1143000"/>
          </a:xfrm>
        </p:spPr>
        <p:txBody>
          <a:bodyPr/>
          <a:lstStyle/>
          <a:p>
            <a:pPr eaLnBrk="1" hangingPunct="1"/>
            <a:r>
              <a:rPr lang="it-IT" altLang="it-IT" b="1">
                <a:solidFill>
                  <a:srgbClr val="FF0000"/>
                </a:solidFill>
              </a:rPr>
              <a:t>Principi attivi</a:t>
            </a:r>
          </a:p>
        </p:txBody>
      </p:sp>
      <p:sp>
        <p:nvSpPr>
          <p:cNvPr id="361475" name="Text Box 3">
            <a:extLst>
              <a:ext uri="{FF2B5EF4-FFF2-40B4-BE49-F238E27FC236}">
                <a16:creationId xmlns:a16="http://schemas.microsoft.com/office/drawing/2014/main" id="{7EBBFAC3-63F3-42CA-9C59-BB4AB3510833}"/>
              </a:ext>
            </a:extLst>
          </p:cNvPr>
          <p:cNvSpPr txBox="1">
            <a:spLocks noChangeArrowheads="1"/>
          </p:cNvSpPr>
          <p:nvPr/>
        </p:nvSpPr>
        <p:spPr bwMode="auto">
          <a:xfrm>
            <a:off x="539750" y="1627188"/>
            <a:ext cx="7848600" cy="497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pPr>
            <a:r>
              <a:rPr lang="it-IT" altLang="it-IT">
                <a:solidFill>
                  <a:schemeClr val="accent2"/>
                </a:solidFill>
              </a:rPr>
              <a:t> Antimicotici</a:t>
            </a:r>
          </a:p>
          <a:p>
            <a:pPr algn="just" eaLnBrk="1" hangingPunct="1">
              <a:spcBef>
                <a:spcPct val="50000"/>
              </a:spcBef>
            </a:pPr>
            <a:r>
              <a:rPr lang="it-IT" altLang="it-IT">
                <a:solidFill>
                  <a:schemeClr val="accent2"/>
                </a:solidFill>
              </a:rPr>
              <a:t> Antibiotici</a:t>
            </a:r>
          </a:p>
          <a:p>
            <a:pPr algn="just" eaLnBrk="1" hangingPunct="1">
              <a:spcBef>
                <a:spcPct val="50000"/>
              </a:spcBef>
            </a:pPr>
            <a:r>
              <a:rPr lang="it-IT" altLang="it-IT">
                <a:solidFill>
                  <a:schemeClr val="accent2"/>
                </a:solidFill>
              </a:rPr>
              <a:t> Antivirali</a:t>
            </a:r>
          </a:p>
          <a:p>
            <a:pPr algn="just" eaLnBrk="1" hangingPunct="1">
              <a:spcBef>
                <a:spcPct val="50000"/>
              </a:spcBef>
            </a:pPr>
            <a:r>
              <a:rPr lang="it-IT" altLang="it-IT">
                <a:solidFill>
                  <a:schemeClr val="accent2"/>
                </a:solidFill>
              </a:rPr>
              <a:t> Fans</a:t>
            </a:r>
          </a:p>
          <a:p>
            <a:pPr algn="just" eaLnBrk="1" hangingPunct="1">
              <a:spcBef>
                <a:spcPct val="50000"/>
              </a:spcBef>
            </a:pPr>
            <a:r>
              <a:rPr lang="it-IT" altLang="it-IT">
                <a:solidFill>
                  <a:schemeClr val="accent2"/>
                </a:solidFill>
              </a:rPr>
              <a:t> Antiblastici</a:t>
            </a:r>
          </a:p>
          <a:p>
            <a:pPr algn="just" eaLnBrk="1" hangingPunct="1">
              <a:spcBef>
                <a:spcPct val="50000"/>
              </a:spcBef>
            </a:pPr>
            <a:r>
              <a:rPr lang="it-IT" altLang="it-IT">
                <a:solidFill>
                  <a:schemeClr val="accent2"/>
                </a:solidFill>
              </a:rPr>
              <a:t> Steroidi</a:t>
            </a:r>
          </a:p>
          <a:p>
            <a:pPr algn="just" eaLnBrk="1" hangingPunct="1">
              <a:spcBef>
                <a:spcPct val="50000"/>
              </a:spcBef>
            </a:pPr>
            <a:r>
              <a:rPr lang="it-IT" altLang="it-IT">
                <a:solidFill>
                  <a:schemeClr val="accent2"/>
                </a:solidFill>
              </a:rPr>
              <a:t> Immunomodulatori (TIMs)</a:t>
            </a:r>
          </a:p>
        </p:txBody>
      </p:sp>
    </p:spTree>
  </p:cSld>
  <p:clrMapOvr>
    <a:masterClrMapping/>
  </p:clrMapOvr>
  <p:transition spd="slow">
    <p:strips dir="ru"/>
  </p:transition>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2">
            <a:extLst>
              <a:ext uri="{FF2B5EF4-FFF2-40B4-BE49-F238E27FC236}">
                <a16:creationId xmlns:a16="http://schemas.microsoft.com/office/drawing/2014/main" id="{D0A413A2-CBCA-482A-B2EA-48394147CC0D}"/>
              </a:ext>
            </a:extLst>
          </p:cNvPr>
          <p:cNvSpPr>
            <a:spLocks noGrp="1" noChangeArrowheads="1"/>
          </p:cNvSpPr>
          <p:nvPr>
            <p:ph type="title"/>
          </p:nvPr>
        </p:nvSpPr>
        <p:spPr>
          <a:xfrm>
            <a:off x="457200" y="-100013"/>
            <a:ext cx="8229600" cy="1143001"/>
          </a:xfrm>
        </p:spPr>
        <p:txBody>
          <a:bodyPr/>
          <a:lstStyle/>
          <a:p>
            <a:pPr eaLnBrk="1" hangingPunct="1"/>
            <a:r>
              <a:rPr lang="it-IT" altLang="it-IT" b="1">
                <a:solidFill>
                  <a:srgbClr val="FF0000"/>
                </a:solidFill>
              </a:rPr>
              <a:t>Principi attivi</a:t>
            </a:r>
          </a:p>
        </p:txBody>
      </p:sp>
      <p:sp>
        <p:nvSpPr>
          <p:cNvPr id="362499" name="Text Box 3">
            <a:extLst>
              <a:ext uri="{FF2B5EF4-FFF2-40B4-BE49-F238E27FC236}">
                <a16:creationId xmlns:a16="http://schemas.microsoft.com/office/drawing/2014/main" id="{12CB1191-660F-490F-8B14-5505AD73B2D7}"/>
              </a:ext>
            </a:extLst>
          </p:cNvPr>
          <p:cNvSpPr txBox="1">
            <a:spLocks noChangeArrowheads="1"/>
          </p:cNvSpPr>
          <p:nvPr/>
        </p:nvSpPr>
        <p:spPr bwMode="auto">
          <a:xfrm>
            <a:off x="395288" y="1196975"/>
            <a:ext cx="7848600" cy="495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pPr>
            <a:r>
              <a:rPr lang="it-IT" altLang="it-IT" sz="2800">
                <a:solidFill>
                  <a:schemeClr val="accent2"/>
                </a:solidFill>
              </a:rPr>
              <a:t> </a:t>
            </a:r>
            <a:r>
              <a:rPr lang="it-IT" altLang="it-IT" sz="2400">
                <a:solidFill>
                  <a:schemeClr val="accent2"/>
                </a:solidFill>
              </a:rPr>
              <a:t>Imiquimod</a:t>
            </a:r>
          </a:p>
          <a:p>
            <a:pPr algn="just" eaLnBrk="1" hangingPunct="1">
              <a:spcBef>
                <a:spcPct val="50000"/>
              </a:spcBef>
            </a:pPr>
            <a:r>
              <a:rPr lang="it-IT" altLang="it-IT" sz="2400">
                <a:solidFill>
                  <a:schemeClr val="accent2"/>
                </a:solidFill>
              </a:rPr>
              <a:t> Diclofenac</a:t>
            </a:r>
          </a:p>
          <a:p>
            <a:pPr algn="just" eaLnBrk="1" hangingPunct="1">
              <a:spcBef>
                <a:spcPct val="50000"/>
              </a:spcBef>
            </a:pPr>
            <a:r>
              <a:rPr lang="it-IT" altLang="it-IT" sz="2400">
                <a:solidFill>
                  <a:schemeClr val="accent2"/>
                </a:solidFill>
              </a:rPr>
              <a:t> Piroxicam </a:t>
            </a:r>
          </a:p>
          <a:p>
            <a:pPr algn="just" eaLnBrk="1" hangingPunct="1">
              <a:spcBef>
                <a:spcPct val="50000"/>
              </a:spcBef>
            </a:pPr>
            <a:r>
              <a:rPr lang="it-IT" altLang="it-IT" sz="2400">
                <a:solidFill>
                  <a:schemeClr val="accent2"/>
                </a:solidFill>
              </a:rPr>
              <a:t> 5-fluoro-uracile</a:t>
            </a:r>
          </a:p>
          <a:p>
            <a:pPr algn="just" eaLnBrk="1" hangingPunct="1">
              <a:spcBef>
                <a:spcPct val="50000"/>
              </a:spcBef>
            </a:pPr>
            <a:r>
              <a:rPr lang="it-IT" altLang="it-IT" sz="2400">
                <a:solidFill>
                  <a:schemeClr val="accent2"/>
                </a:solidFill>
              </a:rPr>
              <a:t> Derivati vit D</a:t>
            </a:r>
          </a:p>
          <a:p>
            <a:pPr algn="just" eaLnBrk="1" hangingPunct="1">
              <a:spcBef>
                <a:spcPct val="50000"/>
              </a:spcBef>
            </a:pPr>
            <a:r>
              <a:rPr lang="it-IT" altLang="it-IT" sz="2400">
                <a:solidFill>
                  <a:schemeClr val="accent2"/>
                </a:solidFill>
              </a:rPr>
              <a:t> Retinoidi</a:t>
            </a:r>
          </a:p>
          <a:p>
            <a:pPr algn="just" eaLnBrk="1" hangingPunct="1">
              <a:spcBef>
                <a:spcPct val="50000"/>
              </a:spcBef>
            </a:pPr>
            <a:r>
              <a:rPr lang="it-IT" altLang="it-IT" sz="2400">
                <a:solidFill>
                  <a:schemeClr val="accent2"/>
                </a:solidFill>
              </a:rPr>
              <a:t> Cheratolitici</a:t>
            </a:r>
          </a:p>
          <a:p>
            <a:pPr algn="just" eaLnBrk="1" hangingPunct="1">
              <a:spcBef>
                <a:spcPct val="50000"/>
              </a:spcBef>
            </a:pPr>
            <a:r>
              <a:rPr lang="it-IT" altLang="it-IT" sz="2400">
                <a:solidFill>
                  <a:schemeClr val="accent2"/>
                </a:solidFill>
              </a:rPr>
              <a:t> Riducenti (catrami)</a:t>
            </a:r>
          </a:p>
          <a:p>
            <a:pPr algn="just" eaLnBrk="1" hangingPunct="1">
              <a:spcBef>
                <a:spcPct val="50000"/>
              </a:spcBef>
            </a:pPr>
            <a:r>
              <a:rPr lang="it-IT" altLang="it-IT" sz="2400">
                <a:solidFill>
                  <a:schemeClr val="accent2"/>
                </a:solidFill>
              </a:rPr>
              <a:t> Anestetici locali</a:t>
            </a:r>
          </a:p>
        </p:txBody>
      </p:sp>
    </p:spTree>
  </p:cSld>
  <p:clrMapOvr>
    <a:masterClrMapping/>
  </p:clrMapOvr>
  <p:transition spd="slow">
    <p:strips dir="ru"/>
  </p:transition>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a:extLst>
              <a:ext uri="{FF2B5EF4-FFF2-40B4-BE49-F238E27FC236}">
                <a16:creationId xmlns:a16="http://schemas.microsoft.com/office/drawing/2014/main" id="{B2B1FE95-727F-47F3-92AB-EBF16FB73736}"/>
              </a:ext>
            </a:extLst>
          </p:cNvPr>
          <p:cNvSpPr>
            <a:spLocks noGrp="1" noChangeArrowheads="1"/>
          </p:cNvSpPr>
          <p:nvPr>
            <p:ph type="title"/>
          </p:nvPr>
        </p:nvSpPr>
        <p:spPr/>
        <p:txBody>
          <a:bodyPr/>
          <a:lstStyle/>
          <a:p>
            <a:pPr eaLnBrk="1" hangingPunct="1"/>
            <a:r>
              <a:rPr lang="it-IT" altLang="it-IT" b="1">
                <a:solidFill>
                  <a:srgbClr val="FF0000"/>
                </a:solidFill>
              </a:rPr>
              <a:t>Fans e Antiblastici</a:t>
            </a:r>
          </a:p>
        </p:txBody>
      </p:sp>
      <p:sp>
        <p:nvSpPr>
          <p:cNvPr id="363523" name="Rectangle 3">
            <a:extLst>
              <a:ext uri="{FF2B5EF4-FFF2-40B4-BE49-F238E27FC236}">
                <a16:creationId xmlns:a16="http://schemas.microsoft.com/office/drawing/2014/main" id="{205FF722-62CE-42E7-BD36-3C6FA62894DE}"/>
              </a:ext>
            </a:extLst>
          </p:cNvPr>
          <p:cNvSpPr>
            <a:spLocks noGrp="1" noChangeArrowheads="1"/>
          </p:cNvSpPr>
          <p:nvPr>
            <p:ph type="body" idx="1"/>
          </p:nvPr>
        </p:nvSpPr>
        <p:spPr>
          <a:xfrm>
            <a:off x="179388" y="1557338"/>
            <a:ext cx="8507412" cy="4995862"/>
          </a:xfrm>
        </p:spPr>
        <p:txBody>
          <a:bodyPr/>
          <a:lstStyle/>
          <a:p>
            <a:pPr lvl="2" eaLnBrk="1" hangingPunct="1">
              <a:buFontTx/>
              <a:buNone/>
            </a:pPr>
            <a:r>
              <a:rPr lang="it-IT" altLang="it-IT" b="1">
                <a:solidFill>
                  <a:schemeClr val="accent2"/>
                </a:solidFill>
              </a:rPr>
              <a:t>Fans:</a:t>
            </a:r>
          </a:p>
          <a:p>
            <a:pPr lvl="2" eaLnBrk="1" hangingPunct="1">
              <a:buFontTx/>
              <a:buNone/>
            </a:pPr>
            <a:r>
              <a:rPr lang="it-IT" altLang="it-IT">
                <a:solidFill>
                  <a:schemeClr val="accent2"/>
                </a:solidFill>
              </a:rPr>
              <a:t>Diclofenac gel 3% in ialuronato 2,5% (Solaraze gel</a:t>
            </a:r>
            <a:r>
              <a:rPr lang="it-IT" altLang="it-IT" i="1" baseline="30000">
                <a:solidFill>
                  <a:schemeClr val="accent2"/>
                </a:solidFill>
              </a:rPr>
              <a:t>®</a:t>
            </a:r>
            <a:r>
              <a:rPr lang="it-IT" altLang="it-IT">
                <a:solidFill>
                  <a:schemeClr val="accent2"/>
                </a:solidFill>
              </a:rPr>
              <a:t>)</a:t>
            </a:r>
          </a:p>
          <a:p>
            <a:pPr lvl="2" eaLnBrk="1" hangingPunct="1">
              <a:buFontTx/>
              <a:buNone/>
            </a:pPr>
            <a:r>
              <a:rPr lang="it-IT" altLang="it-IT">
                <a:solidFill>
                  <a:schemeClr val="accent2"/>
                </a:solidFill>
              </a:rPr>
              <a:t>Indicazioni: cheratosi attiniche</a:t>
            </a:r>
          </a:p>
          <a:p>
            <a:pPr lvl="2" eaLnBrk="1" hangingPunct="1">
              <a:buFontTx/>
              <a:buNone/>
            </a:pPr>
            <a:endParaRPr lang="it-IT" altLang="it-IT">
              <a:solidFill>
                <a:schemeClr val="accent2"/>
              </a:solidFill>
            </a:endParaRPr>
          </a:p>
          <a:p>
            <a:pPr lvl="2" eaLnBrk="1" hangingPunct="1">
              <a:buFontTx/>
              <a:buNone/>
            </a:pPr>
            <a:r>
              <a:rPr lang="it-IT" altLang="it-IT" b="1">
                <a:solidFill>
                  <a:schemeClr val="accent2"/>
                </a:solidFill>
              </a:rPr>
              <a:t>Antiblastici:</a:t>
            </a:r>
          </a:p>
          <a:p>
            <a:pPr lvl="2" eaLnBrk="1" hangingPunct="1">
              <a:buFontTx/>
              <a:buNone/>
            </a:pPr>
            <a:r>
              <a:rPr lang="it-IT" altLang="it-IT">
                <a:solidFill>
                  <a:schemeClr val="accent2"/>
                </a:solidFill>
              </a:rPr>
              <a:t>5-fluorouracile 5% (Efudix unguento/ Actikerall soluzione)</a:t>
            </a:r>
          </a:p>
          <a:p>
            <a:pPr lvl="2" eaLnBrk="1" hangingPunct="1">
              <a:buFontTx/>
              <a:buNone/>
            </a:pPr>
            <a:r>
              <a:rPr lang="it-IT" altLang="it-IT">
                <a:solidFill>
                  <a:schemeClr val="accent2"/>
                </a:solidFill>
              </a:rPr>
              <a:t>Indicazioni: carcinoma basocellulare e cheratosi attiniche</a:t>
            </a:r>
          </a:p>
          <a:p>
            <a:pPr lvl="2" eaLnBrk="1" hangingPunct="1">
              <a:buFontTx/>
              <a:buNone/>
            </a:pPr>
            <a:r>
              <a:rPr lang="it-IT" altLang="it-IT">
                <a:solidFill>
                  <a:schemeClr val="accent2"/>
                </a:solidFill>
              </a:rPr>
              <a:t>Mecloretamina gel (Ledaga gel)</a:t>
            </a:r>
          </a:p>
          <a:p>
            <a:pPr lvl="2" eaLnBrk="1" hangingPunct="1">
              <a:buFontTx/>
              <a:buNone/>
            </a:pPr>
            <a:r>
              <a:rPr lang="it-IT" altLang="it-IT">
                <a:solidFill>
                  <a:schemeClr val="accent2"/>
                </a:solidFill>
              </a:rPr>
              <a:t>Indicazioni: micosi fungoide (LINFOMA CUTANEO A CELLULE T)</a:t>
            </a:r>
          </a:p>
        </p:txBody>
      </p:sp>
    </p:spTree>
  </p:cSld>
  <p:clrMapOvr>
    <a:masterClrMapping/>
  </p:clrMapOvr>
  <p:transition spd="slow">
    <p:strips dir="ru"/>
  </p:transition>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Titolo 1">
            <a:extLst>
              <a:ext uri="{FF2B5EF4-FFF2-40B4-BE49-F238E27FC236}">
                <a16:creationId xmlns:a16="http://schemas.microsoft.com/office/drawing/2014/main" id="{8E0B0EBD-5F7D-464F-B241-D294E6E1B394}"/>
              </a:ext>
            </a:extLst>
          </p:cNvPr>
          <p:cNvSpPr>
            <a:spLocks noGrp="1" noChangeArrowheads="1"/>
          </p:cNvSpPr>
          <p:nvPr>
            <p:ph type="title"/>
          </p:nvPr>
        </p:nvSpPr>
        <p:spPr/>
        <p:txBody>
          <a:bodyPr/>
          <a:lstStyle/>
          <a:p>
            <a:r>
              <a:rPr lang="en-GB" altLang="it-IT" b="1">
                <a:solidFill>
                  <a:srgbClr val="FF0000"/>
                </a:solidFill>
              </a:rPr>
              <a:t>NMSC</a:t>
            </a:r>
          </a:p>
        </p:txBody>
      </p:sp>
      <p:sp>
        <p:nvSpPr>
          <p:cNvPr id="3" name="Segnaposto contenuto 2">
            <a:extLst>
              <a:ext uri="{FF2B5EF4-FFF2-40B4-BE49-F238E27FC236}">
                <a16:creationId xmlns:a16="http://schemas.microsoft.com/office/drawing/2014/main" id="{9111C2B5-5275-4B2E-9128-773D88B9973D}"/>
              </a:ext>
            </a:extLst>
          </p:cNvPr>
          <p:cNvSpPr>
            <a:spLocks noGrp="1"/>
          </p:cNvSpPr>
          <p:nvPr>
            <p:ph idx="1"/>
          </p:nvPr>
        </p:nvSpPr>
        <p:spPr>
          <a:xfrm>
            <a:off x="457200" y="1766888"/>
            <a:ext cx="8229600" cy="3449637"/>
          </a:xfrm>
        </p:spPr>
        <p:txBody>
          <a:bodyPr/>
          <a:lstStyle/>
          <a:p>
            <a:pPr>
              <a:defRPr/>
            </a:pPr>
            <a:r>
              <a:rPr lang="en-GB" b="1" dirty="0">
                <a:solidFill>
                  <a:schemeClr val="accent2"/>
                </a:solidFill>
              </a:rPr>
              <a:t>AK</a:t>
            </a:r>
          </a:p>
          <a:p>
            <a:pPr marL="0" indent="0">
              <a:buFontTx/>
              <a:buNone/>
              <a:defRPr/>
            </a:pPr>
            <a:endParaRPr lang="en-GB" b="1" dirty="0">
              <a:solidFill>
                <a:schemeClr val="accent2"/>
              </a:solidFill>
            </a:endParaRPr>
          </a:p>
          <a:p>
            <a:pPr>
              <a:defRPr/>
            </a:pPr>
            <a:r>
              <a:rPr lang="en-GB" b="1" dirty="0">
                <a:solidFill>
                  <a:schemeClr val="accent2"/>
                </a:solidFill>
              </a:rPr>
              <a:t>BCC</a:t>
            </a:r>
          </a:p>
          <a:p>
            <a:pPr>
              <a:defRPr/>
            </a:pPr>
            <a:endParaRPr lang="en-GB" b="1" dirty="0">
              <a:solidFill>
                <a:schemeClr val="accent2"/>
              </a:solidFill>
            </a:endParaRPr>
          </a:p>
          <a:p>
            <a:pPr>
              <a:defRPr/>
            </a:pPr>
            <a:r>
              <a:rPr lang="en-GB" b="1" dirty="0">
                <a:solidFill>
                  <a:schemeClr val="accent2"/>
                </a:solidFill>
              </a:rPr>
              <a:t>SCC</a:t>
            </a:r>
          </a:p>
        </p:txBody>
      </p:sp>
    </p:spTree>
  </p:cSld>
  <p:clrMapOvr>
    <a:masterClrMapping/>
  </p:clrMapOvr>
  <p:transition spd="slow">
    <p:strips dir="ru"/>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9662DF2-5302-4BE8-A5C9-80B5E0780071}"/>
              </a:ext>
            </a:extLst>
          </p:cNvPr>
          <p:cNvSpPr>
            <a:spLocks noGrp="1"/>
          </p:cNvSpPr>
          <p:nvPr>
            <p:ph type="title"/>
          </p:nvPr>
        </p:nvSpPr>
        <p:spPr/>
        <p:txBody>
          <a:bodyPr/>
          <a:lstStyle/>
          <a:p>
            <a:endParaRPr lang="en-GB"/>
          </a:p>
        </p:txBody>
      </p:sp>
      <p:sp>
        <p:nvSpPr>
          <p:cNvPr id="3" name="Segnaposto contenuto 2">
            <a:extLst>
              <a:ext uri="{FF2B5EF4-FFF2-40B4-BE49-F238E27FC236}">
                <a16:creationId xmlns:a16="http://schemas.microsoft.com/office/drawing/2014/main" id="{1474F27C-51CF-4CF8-B53C-C196863D0F33}"/>
              </a:ext>
            </a:extLst>
          </p:cNvPr>
          <p:cNvSpPr>
            <a:spLocks noGrp="1"/>
          </p:cNvSpPr>
          <p:nvPr>
            <p:ph idx="1"/>
          </p:nvPr>
        </p:nvSpPr>
        <p:spPr/>
        <p:txBody>
          <a:bodyPr/>
          <a:lstStyle/>
          <a:p>
            <a:endParaRPr lang="en-GB" dirty="0"/>
          </a:p>
        </p:txBody>
      </p:sp>
      <p:pic>
        <p:nvPicPr>
          <p:cNvPr id="5" name="Immagine 4">
            <a:extLst>
              <a:ext uri="{FF2B5EF4-FFF2-40B4-BE49-F238E27FC236}">
                <a16:creationId xmlns:a16="http://schemas.microsoft.com/office/drawing/2014/main" id="{B2F2245D-36EB-4392-9E1D-495BE87A6CA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0506" y="258208"/>
            <a:ext cx="4226440" cy="2954768"/>
          </a:xfrm>
          <a:prstGeom prst="rect">
            <a:avLst/>
          </a:prstGeom>
        </p:spPr>
      </p:pic>
      <p:pic>
        <p:nvPicPr>
          <p:cNvPr id="627714" name="Picture 2" descr="ALOVEX® Protezione Attiva Colluttorio 120 ml.">
            <a:extLst>
              <a:ext uri="{FF2B5EF4-FFF2-40B4-BE49-F238E27FC236}">
                <a16:creationId xmlns:a16="http://schemas.microsoft.com/office/drawing/2014/main" id="{0EC1D74E-1FC1-409B-80ED-0A61CDF6F19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96136" y="3068960"/>
            <a:ext cx="3096344" cy="3096344"/>
          </a:xfrm>
          <a:prstGeom prst="rect">
            <a:avLst/>
          </a:prstGeom>
          <a:noFill/>
          <a:extLst>
            <a:ext uri="{909E8E84-426E-40DD-AFC4-6F175D3DCCD1}">
              <a14:hiddenFill xmlns:a14="http://schemas.microsoft.com/office/drawing/2010/main">
                <a:solidFill>
                  <a:srgbClr val="FFFFFF"/>
                </a:solidFill>
              </a14:hiddenFill>
            </a:ext>
          </a:extLst>
        </p:spPr>
      </p:pic>
      <p:pic>
        <p:nvPicPr>
          <p:cNvPr id="627716" name="Picture 4" descr="LFM - Laboratorio Farmacologico Milanese">
            <a:extLst>
              <a:ext uri="{FF2B5EF4-FFF2-40B4-BE49-F238E27FC236}">
                <a16:creationId xmlns:a16="http://schemas.microsoft.com/office/drawing/2014/main" id="{4DA519B8-9C07-4037-A0B2-0A5A21939DF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200" y="3660958"/>
            <a:ext cx="3424962" cy="2484776"/>
          </a:xfrm>
          <a:prstGeom prst="rect">
            <a:avLst/>
          </a:prstGeom>
          <a:noFill/>
          <a:extLst>
            <a:ext uri="{909E8E84-426E-40DD-AFC4-6F175D3DCCD1}">
              <a14:hiddenFill xmlns:a14="http://schemas.microsoft.com/office/drawing/2010/main">
                <a:solidFill>
                  <a:srgbClr val="FFFFFF"/>
                </a:solidFill>
              </a14:hiddenFill>
            </a:ext>
          </a:extLst>
        </p:spPr>
      </p:pic>
      <p:sp>
        <p:nvSpPr>
          <p:cNvPr id="6" name="Croce 5">
            <a:extLst>
              <a:ext uri="{FF2B5EF4-FFF2-40B4-BE49-F238E27FC236}">
                <a16:creationId xmlns:a16="http://schemas.microsoft.com/office/drawing/2014/main" id="{95225312-C3DD-4113-91AA-9CC30064BF07}"/>
              </a:ext>
            </a:extLst>
          </p:cNvPr>
          <p:cNvSpPr/>
          <p:nvPr/>
        </p:nvSpPr>
        <p:spPr bwMode="auto">
          <a:xfrm>
            <a:off x="4676946" y="4437112"/>
            <a:ext cx="913510" cy="936104"/>
          </a:xfrm>
          <a:prstGeom prst="plus">
            <a:avLst/>
          </a:prstGeom>
          <a:solidFill>
            <a:srgbClr val="002060"/>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000" b="1" i="0" u="none" strike="noStrike" cap="none" normalizeH="0" baseline="0" dirty="0">
              <a:ln>
                <a:noFill/>
              </a:ln>
              <a:solidFill>
                <a:srgbClr val="FF0000"/>
              </a:solidFill>
              <a:effectLst/>
              <a:latin typeface="Arial" charset="0"/>
            </a:endParaRPr>
          </a:p>
        </p:txBody>
      </p:sp>
    </p:spTree>
    <p:extLst>
      <p:ext uri="{BB962C8B-B14F-4D97-AF65-F5344CB8AC3E}">
        <p14:creationId xmlns:p14="http://schemas.microsoft.com/office/powerpoint/2010/main" val="4089751659"/>
      </p:ext>
    </p:extLst>
  </p:cSld>
  <p:clrMapOvr>
    <a:masterClrMapping/>
  </p:clrMapOvr>
  <p:transition spd="slow">
    <p:strips dir="ru"/>
  </p:transition>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Titolo 1">
            <a:extLst>
              <a:ext uri="{FF2B5EF4-FFF2-40B4-BE49-F238E27FC236}">
                <a16:creationId xmlns:a16="http://schemas.microsoft.com/office/drawing/2014/main" id="{1110E9DB-E91A-455A-B734-D1649106DE8C}"/>
              </a:ext>
            </a:extLst>
          </p:cNvPr>
          <p:cNvSpPr>
            <a:spLocks noGrp="1" noChangeArrowheads="1"/>
          </p:cNvSpPr>
          <p:nvPr>
            <p:ph type="title"/>
          </p:nvPr>
        </p:nvSpPr>
        <p:spPr>
          <a:xfrm>
            <a:off x="479425" y="188913"/>
            <a:ext cx="8229600" cy="1143000"/>
          </a:xfrm>
        </p:spPr>
        <p:txBody>
          <a:bodyPr/>
          <a:lstStyle/>
          <a:p>
            <a:r>
              <a:rPr lang="en-GB" altLang="it-IT" b="1">
                <a:solidFill>
                  <a:srgbClr val="FF0000"/>
                </a:solidFill>
              </a:rPr>
              <a:t>NMSC</a:t>
            </a:r>
          </a:p>
        </p:txBody>
      </p:sp>
      <p:sp>
        <p:nvSpPr>
          <p:cNvPr id="365571" name="Segnaposto contenuto 2">
            <a:extLst>
              <a:ext uri="{FF2B5EF4-FFF2-40B4-BE49-F238E27FC236}">
                <a16:creationId xmlns:a16="http://schemas.microsoft.com/office/drawing/2014/main" id="{E2D9FEDB-D8A2-4BEE-AF1A-B0C943D929D8}"/>
              </a:ext>
            </a:extLst>
          </p:cNvPr>
          <p:cNvSpPr>
            <a:spLocks noGrp="1" noChangeArrowheads="1"/>
          </p:cNvSpPr>
          <p:nvPr>
            <p:ph idx="1"/>
          </p:nvPr>
        </p:nvSpPr>
        <p:spPr>
          <a:xfrm>
            <a:off x="457200" y="1600200"/>
            <a:ext cx="8229600" cy="3281363"/>
          </a:xfrm>
        </p:spPr>
        <p:txBody>
          <a:bodyPr/>
          <a:lstStyle/>
          <a:p>
            <a:r>
              <a:rPr lang="it-IT" altLang="it-IT" b="1">
                <a:solidFill>
                  <a:schemeClr val="accent2"/>
                </a:solidFill>
              </a:rPr>
              <a:t>Forte aumento dell’incidenza</a:t>
            </a:r>
          </a:p>
          <a:p>
            <a:r>
              <a:rPr lang="it-IT" altLang="it-IT" b="1">
                <a:solidFill>
                  <a:schemeClr val="accent2"/>
                </a:solidFill>
              </a:rPr>
              <a:t>↑↑ fotoesposizione</a:t>
            </a:r>
          </a:p>
          <a:p>
            <a:r>
              <a:rPr lang="it-IT" altLang="it-IT" b="1">
                <a:solidFill>
                  <a:schemeClr val="accent2"/>
                </a:solidFill>
              </a:rPr>
              <a:t>↑↑ popolazione caucasica</a:t>
            </a:r>
          </a:p>
          <a:p>
            <a:r>
              <a:rPr lang="it-IT" altLang="it-IT" b="1">
                <a:solidFill>
                  <a:schemeClr val="accent2"/>
                </a:solidFill>
              </a:rPr>
              <a:t>Rappresentano una sfida terapeutica</a:t>
            </a:r>
          </a:p>
          <a:p>
            <a:r>
              <a:rPr lang="it-IT" altLang="it-IT" b="1">
                <a:solidFill>
                  <a:schemeClr val="accent2"/>
                </a:solidFill>
              </a:rPr>
              <a:t>Ruolo UVA e UVB</a:t>
            </a:r>
          </a:p>
        </p:txBody>
      </p:sp>
    </p:spTree>
  </p:cSld>
  <p:clrMapOvr>
    <a:masterClrMapping/>
  </p:clrMapOvr>
  <p:transition spd="slow">
    <p:strips dir="ru"/>
  </p:transition>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Titolo 1">
            <a:extLst>
              <a:ext uri="{FF2B5EF4-FFF2-40B4-BE49-F238E27FC236}">
                <a16:creationId xmlns:a16="http://schemas.microsoft.com/office/drawing/2014/main" id="{3BC0EA13-4745-46A8-9A14-9DB208E44807}"/>
              </a:ext>
            </a:extLst>
          </p:cNvPr>
          <p:cNvSpPr>
            <a:spLocks noGrp="1" noChangeArrowheads="1"/>
          </p:cNvSpPr>
          <p:nvPr>
            <p:ph type="title"/>
          </p:nvPr>
        </p:nvSpPr>
        <p:spPr/>
        <p:txBody>
          <a:bodyPr/>
          <a:lstStyle/>
          <a:p>
            <a:r>
              <a:rPr lang="en-GB" altLang="it-IT" b="1">
                <a:solidFill>
                  <a:srgbClr val="FF0000"/>
                </a:solidFill>
              </a:rPr>
              <a:t>NMSC</a:t>
            </a:r>
          </a:p>
        </p:txBody>
      </p:sp>
      <p:sp>
        <p:nvSpPr>
          <p:cNvPr id="366595" name="Segnaposto contenuto 2">
            <a:extLst>
              <a:ext uri="{FF2B5EF4-FFF2-40B4-BE49-F238E27FC236}">
                <a16:creationId xmlns:a16="http://schemas.microsoft.com/office/drawing/2014/main" id="{6622894D-149B-428F-B6FC-01CF1ABC69A2}"/>
              </a:ext>
            </a:extLst>
          </p:cNvPr>
          <p:cNvSpPr>
            <a:spLocks noGrp="1" noChangeArrowheads="1"/>
          </p:cNvSpPr>
          <p:nvPr>
            <p:ph idx="1"/>
          </p:nvPr>
        </p:nvSpPr>
        <p:spPr>
          <a:xfrm>
            <a:off x="457200" y="1600200"/>
            <a:ext cx="3948113" cy="4781550"/>
          </a:xfrm>
        </p:spPr>
        <p:txBody>
          <a:bodyPr/>
          <a:lstStyle/>
          <a:p>
            <a:r>
              <a:rPr lang="it-IT" altLang="it-IT" b="1">
                <a:solidFill>
                  <a:schemeClr val="accent2"/>
                </a:solidFill>
              </a:rPr>
              <a:t>Studio USA</a:t>
            </a:r>
          </a:p>
          <a:p>
            <a:r>
              <a:rPr lang="it-IT" altLang="it-IT" b="1">
                <a:solidFill>
                  <a:schemeClr val="accent2"/>
                </a:solidFill>
              </a:rPr>
              <a:t>↑ 13% delle proc. per NMSC (2006/2012)</a:t>
            </a:r>
          </a:p>
          <a:p>
            <a:r>
              <a:rPr lang="it-IT" altLang="it-IT" b="1">
                <a:solidFill>
                  <a:schemeClr val="accent2"/>
                </a:solidFill>
              </a:rPr>
              <a:t>6075 pz→ 7320 casi/100000 pz </a:t>
            </a:r>
          </a:p>
          <a:p>
            <a:r>
              <a:rPr lang="it-IT" altLang="it-IT" b="1">
                <a:solidFill>
                  <a:schemeClr val="accent2"/>
                </a:solidFill>
              </a:rPr>
              <a:t>In USA 5 434 193 pz affetti da NMSC</a:t>
            </a:r>
          </a:p>
        </p:txBody>
      </p:sp>
      <p:pic>
        <p:nvPicPr>
          <p:cNvPr id="366596" name="Immagine 3">
            <a:extLst>
              <a:ext uri="{FF2B5EF4-FFF2-40B4-BE49-F238E27FC236}">
                <a16:creationId xmlns:a16="http://schemas.microsoft.com/office/drawing/2014/main" id="{81982D5C-A4AD-4424-AAFC-2B43E90EBA01}"/>
              </a:ext>
            </a:extLst>
          </p:cNvPr>
          <p:cNvPicPr>
            <a:picLocks noChangeAspect="1"/>
          </p:cNvPicPr>
          <p:nvPr/>
        </p:nvPicPr>
        <p:blipFill>
          <a:blip r:embed="rId2" cstate="email">
            <a:lum bright="-20000" contrast="40000"/>
            <a:extLst>
              <a:ext uri="{28A0092B-C50C-407E-A947-70E740481C1C}">
                <a14:useLocalDpi xmlns:a14="http://schemas.microsoft.com/office/drawing/2010/main"/>
              </a:ext>
            </a:extLst>
          </a:blip>
          <a:srcRect/>
          <a:stretch>
            <a:fillRect/>
          </a:stretch>
        </p:blipFill>
        <p:spPr bwMode="auto">
          <a:xfrm>
            <a:off x="4716463" y="1301750"/>
            <a:ext cx="4248150" cy="5321300"/>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strips dir="ru"/>
  </p:transition>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Titolo 1">
            <a:extLst>
              <a:ext uri="{FF2B5EF4-FFF2-40B4-BE49-F238E27FC236}">
                <a16:creationId xmlns:a16="http://schemas.microsoft.com/office/drawing/2014/main" id="{05BFFE26-44E2-41F2-AA36-02643C3CB20D}"/>
              </a:ext>
            </a:extLst>
          </p:cNvPr>
          <p:cNvSpPr>
            <a:spLocks noGrp="1" noChangeArrowheads="1"/>
          </p:cNvSpPr>
          <p:nvPr>
            <p:ph type="title"/>
          </p:nvPr>
        </p:nvSpPr>
        <p:spPr>
          <a:xfrm>
            <a:off x="468313" y="274638"/>
            <a:ext cx="8229600" cy="1143000"/>
          </a:xfrm>
        </p:spPr>
        <p:txBody>
          <a:bodyPr/>
          <a:lstStyle/>
          <a:p>
            <a:r>
              <a:rPr lang="en-GB" altLang="it-IT" b="1">
                <a:solidFill>
                  <a:srgbClr val="FF0000"/>
                </a:solidFill>
              </a:rPr>
              <a:t>NMSC</a:t>
            </a:r>
          </a:p>
        </p:txBody>
      </p:sp>
      <p:sp>
        <p:nvSpPr>
          <p:cNvPr id="367619" name="Segnaposto contenuto 2">
            <a:extLst>
              <a:ext uri="{FF2B5EF4-FFF2-40B4-BE49-F238E27FC236}">
                <a16:creationId xmlns:a16="http://schemas.microsoft.com/office/drawing/2014/main" id="{A7E171A9-BF21-49EA-8E7F-8BF75805C376}"/>
              </a:ext>
            </a:extLst>
          </p:cNvPr>
          <p:cNvSpPr>
            <a:spLocks noGrp="1" noChangeArrowheads="1"/>
          </p:cNvSpPr>
          <p:nvPr>
            <p:ph idx="1"/>
          </p:nvPr>
        </p:nvSpPr>
        <p:spPr>
          <a:xfrm>
            <a:off x="457200" y="1600200"/>
            <a:ext cx="3225800" cy="4525963"/>
          </a:xfrm>
        </p:spPr>
        <p:txBody>
          <a:bodyPr/>
          <a:lstStyle/>
          <a:p>
            <a:r>
              <a:rPr lang="it-IT" altLang="it-IT" b="1">
                <a:solidFill>
                  <a:schemeClr val="accent2"/>
                </a:solidFill>
              </a:rPr>
              <a:t>Trend in costante crescita</a:t>
            </a:r>
          </a:p>
          <a:p>
            <a:r>
              <a:rPr lang="it-IT" altLang="it-IT" b="1">
                <a:solidFill>
                  <a:schemeClr val="accent2"/>
                </a:solidFill>
              </a:rPr>
              <a:t>↑costi per la comunità</a:t>
            </a:r>
          </a:p>
        </p:txBody>
      </p:sp>
      <p:pic>
        <p:nvPicPr>
          <p:cNvPr id="367620" name="Immagine 3">
            <a:extLst>
              <a:ext uri="{FF2B5EF4-FFF2-40B4-BE49-F238E27FC236}">
                <a16:creationId xmlns:a16="http://schemas.microsoft.com/office/drawing/2014/main" id="{BEDC04E6-74C4-4041-8B46-1758CA5B27AE}"/>
              </a:ext>
            </a:extLst>
          </p:cNvPr>
          <p:cNvPicPr>
            <a:picLocks noChangeAspect="1"/>
          </p:cNvPicPr>
          <p:nvPr/>
        </p:nvPicPr>
        <p:blipFill>
          <a:blip r:embed="rId2">
            <a:lum bright="-20000" contrast="40000"/>
            <a:extLst>
              <a:ext uri="{28A0092B-C50C-407E-A947-70E740481C1C}">
                <a14:useLocalDpi xmlns:a14="http://schemas.microsoft.com/office/drawing/2010/main"/>
              </a:ext>
            </a:extLst>
          </a:blip>
          <a:srcRect/>
          <a:stretch>
            <a:fillRect/>
          </a:stretch>
        </p:blipFill>
        <p:spPr bwMode="auto">
          <a:xfrm>
            <a:off x="5238750" y="1600200"/>
            <a:ext cx="3651250" cy="2727325"/>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367621" name="Immagine 4">
            <a:extLst>
              <a:ext uri="{FF2B5EF4-FFF2-40B4-BE49-F238E27FC236}">
                <a16:creationId xmlns:a16="http://schemas.microsoft.com/office/drawing/2014/main" id="{0A292ECF-96CF-4FE1-A231-F473BB0F56E7}"/>
              </a:ext>
            </a:extLst>
          </p:cNvPr>
          <p:cNvPicPr>
            <a:picLocks noChangeAspect="1"/>
          </p:cNvPicPr>
          <p:nvPr/>
        </p:nvPicPr>
        <p:blipFill>
          <a:blip r:embed="rId3">
            <a:lum bright="-20000" contrast="40000"/>
            <a:extLst>
              <a:ext uri="{28A0092B-C50C-407E-A947-70E740481C1C}">
                <a14:useLocalDpi xmlns:a14="http://schemas.microsoft.com/office/drawing/2010/main"/>
              </a:ext>
            </a:extLst>
          </a:blip>
          <a:srcRect/>
          <a:stretch>
            <a:fillRect/>
          </a:stretch>
        </p:blipFill>
        <p:spPr bwMode="auto">
          <a:xfrm>
            <a:off x="174625" y="4510088"/>
            <a:ext cx="6197600" cy="2095500"/>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strips dir="ru"/>
  </p:transition>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Titolo 1">
            <a:extLst>
              <a:ext uri="{FF2B5EF4-FFF2-40B4-BE49-F238E27FC236}">
                <a16:creationId xmlns:a16="http://schemas.microsoft.com/office/drawing/2014/main" id="{4346726E-118A-4693-80AA-1F32AC1A28A1}"/>
              </a:ext>
            </a:extLst>
          </p:cNvPr>
          <p:cNvSpPr>
            <a:spLocks noGrp="1" noChangeArrowheads="1"/>
          </p:cNvSpPr>
          <p:nvPr>
            <p:ph type="title"/>
          </p:nvPr>
        </p:nvSpPr>
        <p:spPr/>
        <p:txBody>
          <a:bodyPr/>
          <a:lstStyle/>
          <a:p>
            <a:r>
              <a:rPr lang="en-GB" altLang="it-IT" b="1">
                <a:solidFill>
                  <a:srgbClr val="FF0000"/>
                </a:solidFill>
              </a:rPr>
              <a:t>NMSC</a:t>
            </a:r>
          </a:p>
        </p:txBody>
      </p:sp>
      <p:sp>
        <p:nvSpPr>
          <p:cNvPr id="368643" name="Segnaposto contenuto 2">
            <a:extLst>
              <a:ext uri="{FF2B5EF4-FFF2-40B4-BE49-F238E27FC236}">
                <a16:creationId xmlns:a16="http://schemas.microsoft.com/office/drawing/2014/main" id="{6861A1C7-0704-4BFA-8D90-F199B44E6229}"/>
              </a:ext>
            </a:extLst>
          </p:cNvPr>
          <p:cNvSpPr>
            <a:spLocks noGrp="1" noChangeArrowheads="1"/>
          </p:cNvSpPr>
          <p:nvPr>
            <p:ph idx="1"/>
          </p:nvPr>
        </p:nvSpPr>
        <p:spPr>
          <a:xfrm>
            <a:off x="300038" y="1600200"/>
            <a:ext cx="4438650" cy="1336675"/>
          </a:xfrm>
        </p:spPr>
        <p:txBody>
          <a:bodyPr/>
          <a:lstStyle/>
          <a:p>
            <a:r>
              <a:rPr lang="it-IT" altLang="it-IT" b="1">
                <a:solidFill>
                  <a:schemeClr val="accent2"/>
                </a:solidFill>
              </a:rPr>
              <a:t>↑popolazione anziana</a:t>
            </a:r>
          </a:p>
        </p:txBody>
      </p:sp>
      <p:pic>
        <p:nvPicPr>
          <p:cNvPr id="368644" name="Immagine 3">
            <a:extLst>
              <a:ext uri="{FF2B5EF4-FFF2-40B4-BE49-F238E27FC236}">
                <a16:creationId xmlns:a16="http://schemas.microsoft.com/office/drawing/2014/main" id="{F83124B2-3EB8-4CC6-89E4-C64FC817AD01}"/>
              </a:ext>
            </a:extLst>
          </p:cNvPr>
          <p:cNvPicPr>
            <a:picLocks noChangeAspect="1"/>
          </p:cNvPicPr>
          <p:nvPr/>
        </p:nvPicPr>
        <p:blipFill>
          <a:blip r:embed="rId2">
            <a:lum bright="-20000" contrast="40000"/>
            <a:extLst>
              <a:ext uri="{28A0092B-C50C-407E-A947-70E740481C1C}">
                <a14:useLocalDpi xmlns:a14="http://schemas.microsoft.com/office/drawing/2010/main"/>
              </a:ext>
            </a:extLst>
          </a:blip>
          <a:srcRect/>
          <a:stretch>
            <a:fillRect/>
          </a:stretch>
        </p:blipFill>
        <p:spPr bwMode="auto">
          <a:xfrm>
            <a:off x="300038" y="3354388"/>
            <a:ext cx="4438650" cy="3243262"/>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368645" name="Immagine 4">
            <a:extLst>
              <a:ext uri="{FF2B5EF4-FFF2-40B4-BE49-F238E27FC236}">
                <a16:creationId xmlns:a16="http://schemas.microsoft.com/office/drawing/2014/main" id="{3D476BFC-88D1-4B5D-A2A9-87084A93F8D1}"/>
              </a:ext>
            </a:extLst>
          </p:cNvPr>
          <p:cNvPicPr>
            <a:picLocks noChangeAspect="1"/>
          </p:cNvPicPr>
          <p:nvPr/>
        </p:nvPicPr>
        <p:blipFill>
          <a:blip r:embed="rId3">
            <a:lum bright="-20000" contrast="40000"/>
            <a:extLst>
              <a:ext uri="{28A0092B-C50C-407E-A947-70E740481C1C}">
                <a14:useLocalDpi xmlns:a14="http://schemas.microsoft.com/office/drawing/2010/main"/>
              </a:ext>
            </a:extLst>
          </a:blip>
          <a:srcRect/>
          <a:stretch>
            <a:fillRect/>
          </a:stretch>
        </p:blipFill>
        <p:spPr bwMode="auto">
          <a:xfrm>
            <a:off x="4859338" y="1592263"/>
            <a:ext cx="4186237" cy="5005387"/>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strips dir="ru"/>
  </p:transition>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Titolo 1">
            <a:extLst>
              <a:ext uri="{FF2B5EF4-FFF2-40B4-BE49-F238E27FC236}">
                <a16:creationId xmlns:a16="http://schemas.microsoft.com/office/drawing/2014/main" id="{F40DDFAD-FA0E-4382-BD8C-A6A1F86FC579}"/>
              </a:ext>
            </a:extLst>
          </p:cNvPr>
          <p:cNvSpPr>
            <a:spLocks noGrp="1" noChangeArrowheads="1"/>
          </p:cNvSpPr>
          <p:nvPr>
            <p:ph type="title"/>
          </p:nvPr>
        </p:nvSpPr>
        <p:spPr/>
        <p:txBody>
          <a:bodyPr/>
          <a:lstStyle/>
          <a:p>
            <a:r>
              <a:rPr lang="it-IT" altLang="it-IT" b="1">
                <a:solidFill>
                  <a:srgbClr val="FF0000"/>
                </a:solidFill>
              </a:rPr>
              <a:t>Cheratosi attiniche</a:t>
            </a:r>
          </a:p>
        </p:txBody>
      </p:sp>
      <p:sp>
        <p:nvSpPr>
          <p:cNvPr id="369667" name="Segnaposto contenuto 2">
            <a:extLst>
              <a:ext uri="{FF2B5EF4-FFF2-40B4-BE49-F238E27FC236}">
                <a16:creationId xmlns:a16="http://schemas.microsoft.com/office/drawing/2014/main" id="{0D24F353-EBEA-498C-B162-720A3E15923B}"/>
              </a:ext>
            </a:extLst>
          </p:cNvPr>
          <p:cNvSpPr>
            <a:spLocks noGrp="1" noChangeArrowheads="1"/>
          </p:cNvSpPr>
          <p:nvPr>
            <p:ph idx="1"/>
          </p:nvPr>
        </p:nvSpPr>
        <p:spPr>
          <a:xfrm>
            <a:off x="195263" y="1314450"/>
            <a:ext cx="3805237" cy="4816475"/>
          </a:xfrm>
        </p:spPr>
        <p:txBody>
          <a:bodyPr/>
          <a:lstStyle/>
          <a:p>
            <a:r>
              <a:rPr lang="en-US" altLang="it-IT" sz="2800" b="1">
                <a:solidFill>
                  <a:schemeClr val="accent2"/>
                </a:solidFill>
              </a:rPr>
              <a:t>Early in-situ </a:t>
            </a:r>
            <a:r>
              <a:rPr lang="it-IT" altLang="it-IT" sz="3000" b="1">
                <a:solidFill>
                  <a:schemeClr val="accent2"/>
                </a:solidFill>
              </a:rPr>
              <a:t>SCC</a:t>
            </a:r>
          </a:p>
          <a:p>
            <a:r>
              <a:rPr lang="it-IT" altLang="it-IT" sz="3000" b="1">
                <a:solidFill>
                  <a:schemeClr val="accent2"/>
                </a:solidFill>
              </a:rPr>
              <a:t>Insorgono su cute fotodanneggiata</a:t>
            </a:r>
          </a:p>
          <a:p>
            <a:r>
              <a:rPr lang="it-IT" altLang="it-IT" sz="3000" b="1">
                <a:solidFill>
                  <a:schemeClr val="accent2"/>
                </a:solidFill>
              </a:rPr>
              <a:t>60-65% di SCC insorgono su AK</a:t>
            </a:r>
          </a:p>
          <a:p>
            <a:r>
              <a:rPr lang="it-IT" altLang="it-IT" sz="3000" b="1">
                <a:solidFill>
                  <a:schemeClr val="accent2"/>
                </a:solidFill>
              </a:rPr>
              <a:t>Molto importante il campo di cancerizzazione</a:t>
            </a:r>
          </a:p>
          <a:p>
            <a:endParaRPr lang="en-GB" altLang="it-IT"/>
          </a:p>
        </p:txBody>
      </p:sp>
      <p:pic>
        <p:nvPicPr>
          <p:cNvPr id="369668" name="Picture 2" descr="Risultati immagini per field cancerization in head and neck cancer">
            <a:extLst>
              <a:ext uri="{FF2B5EF4-FFF2-40B4-BE49-F238E27FC236}">
                <a16:creationId xmlns:a16="http://schemas.microsoft.com/office/drawing/2014/main" id="{4A04E065-40A3-4B9E-A727-6CF2E080ED5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62438" y="1417638"/>
            <a:ext cx="4686300" cy="2944812"/>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369669" name="Picture 4" descr="Risultati immagini per iceberg ferryland">
            <a:extLst>
              <a:ext uri="{FF2B5EF4-FFF2-40B4-BE49-F238E27FC236}">
                <a16:creationId xmlns:a16="http://schemas.microsoft.com/office/drawing/2014/main" id="{79B85A76-B4C1-45AD-8122-4904D5A9C25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73625" y="4500563"/>
            <a:ext cx="4075113" cy="2292350"/>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strips dir="ru"/>
  </p:transition>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Titolo 1">
            <a:extLst>
              <a:ext uri="{FF2B5EF4-FFF2-40B4-BE49-F238E27FC236}">
                <a16:creationId xmlns:a16="http://schemas.microsoft.com/office/drawing/2014/main" id="{5FCDDC94-C3B9-4A39-B1A6-78C34FF8B210}"/>
              </a:ext>
            </a:extLst>
          </p:cNvPr>
          <p:cNvSpPr>
            <a:spLocks noGrp="1" noChangeArrowheads="1"/>
          </p:cNvSpPr>
          <p:nvPr>
            <p:ph type="title"/>
          </p:nvPr>
        </p:nvSpPr>
        <p:spPr/>
        <p:txBody>
          <a:bodyPr/>
          <a:lstStyle/>
          <a:p>
            <a:r>
              <a:rPr lang="it-IT" altLang="it-IT" b="1">
                <a:solidFill>
                  <a:srgbClr val="FF0000"/>
                </a:solidFill>
              </a:rPr>
              <a:t>AK</a:t>
            </a:r>
            <a:endParaRPr lang="en-GB" altLang="it-IT"/>
          </a:p>
        </p:txBody>
      </p:sp>
      <p:sp>
        <p:nvSpPr>
          <p:cNvPr id="370691" name="Segnaposto contenuto 2">
            <a:extLst>
              <a:ext uri="{FF2B5EF4-FFF2-40B4-BE49-F238E27FC236}">
                <a16:creationId xmlns:a16="http://schemas.microsoft.com/office/drawing/2014/main" id="{8902E1DC-C801-4D6C-9223-FB4B6B270BD2}"/>
              </a:ext>
            </a:extLst>
          </p:cNvPr>
          <p:cNvSpPr>
            <a:spLocks noGrp="1" noChangeArrowheads="1"/>
          </p:cNvSpPr>
          <p:nvPr>
            <p:ph idx="1"/>
          </p:nvPr>
        </p:nvSpPr>
        <p:spPr/>
        <p:txBody>
          <a:bodyPr/>
          <a:lstStyle/>
          <a:p>
            <a:r>
              <a:rPr lang="en-US" altLang="it-IT" b="1">
                <a:solidFill>
                  <a:schemeClr val="accent2"/>
                </a:solidFill>
              </a:rPr>
              <a:t>AK: early in-situ squamous cell carcinoma (SCC)</a:t>
            </a:r>
            <a:endParaRPr lang="en-GB" altLang="it-IT" b="1">
              <a:solidFill>
                <a:schemeClr val="accent2"/>
              </a:solidFill>
            </a:endParaRPr>
          </a:p>
        </p:txBody>
      </p:sp>
      <p:pic>
        <p:nvPicPr>
          <p:cNvPr id="370692" name="Immagine 3">
            <a:extLst>
              <a:ext uri="{FF2B5EF4-FFF2-40B4-BE49-F238E27FC236}">
                <a16:creationId xmlns:a16="http://schemas.microsoft.com/office/drawing/2014/main" id="{33F749E9-271F-4868-88F7-E2A76E098CD5}"/>
              </a:ext>
            </a:extLst>
          </p:cNvPr>
          <p:cNvPicPr>
            <a:picLocks noChangeAspect="1"/>
          </p:cNvPicPr>
          <p:nvPr/>
        </p:nvPicPr>
        <p:blipFill>
          <a:blip r:embed="rId2" cstate="email">
            <a:lum bright="-20000" contrast="40000"/>
            <a:extLst>
              <a:ext uri="{28A0092B-C50C-407E-A947-70E740481C1C}">
                <a14:useLocalDpi xmlns:a14="http://schemas.microsoft.com/office/drawing/2010/main"/>
              </a:ext>
            </a:extLst>
          </a:blip>
          <a:srcRect/>
          <a:stretch>
            <a:fillRect/>
          </a:stretch>
        </p:blipFill>
        <p:spPr bwMode="auto">
          <a:xfrm>
            <a:off x="1258888" y="2852738"/>
            <a:ext cx="7385050" cy="392271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strips dir="ru"/>
  </p:transition>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Titolo 1">
            <a:extLst>
              <a:ext uri="{FF2B5EF4-FFF2-40B4-BE49-F238E27FC236}">
                <a16:creationId xmlns:a16="http://schemas.microsoft.com/office/drawing/2014/main" id="{B2451F4A-FE85-46F4-B4D2-9BB0E72DB779}"/>
              </a:ext>
            </a:extLst>
          </p:cNvPr>
          <p:cNvSpPr>
            <a:spLocks noGrp="1" noChangeArrowheads="1"/>
          </p:cNvSpPr>
          <p:nvPr>
            <p:ph type="title"/>
          </p:nvPr>
        </p:nvSpPr>
        <p:spPr/>
        <p:txBody>
          <a:bodyPr/>
          <a:lstStyle/>
          <a:p>
            <a:r>
              <a:rPr lang="en-GB" altLang="en-US"/>
              <a:t>Cheratosi attiniche</a:t>
            </a:r>
          </a:p>
        </p:txBody>
      </p:sp>
      <p:sp>
        <p:nvSpPr>
          <p:cNvPr id="371715" name="Segnaposto contenuto 2">
            <a:extLst>
              <a:ext uri="{FF2B5EF4-FFF2-40B4-BE49-F238E27FC236}">
                <a16:creationId xmlns:a16="http://schemas.microsoft.com/office/drawing/2014/main" id="{F82F52AA-6DDA-4043-A2D4-BE078812DDCE}"/>
              </a:ext>
            </a:extLst>
          </p:cNvPr>
          <p:cNvSpPr>
            <a:spLocks noGrp="1" noChangeArrowheads="1"/>
          </p:cNvSpPr>
          <p:nvPr>
            <p:ph idx="1"/>
          </p:nvPr>
        </p:nvSpPr>
        <p:spPr>
          <a:xfrm>
            <a:off x="457200" y="1600200"/>
            <a:ext cx="8229600" cy="4002088"/>
          </a:xfrm>
        </p:spPr>
        <p:txBody>
          <a:bodyPr/>
          <a:lstStyle/>
          <a:p>
            <a:r>
              <a:rPr lang="en-GB" altLang="en-US"/>
              <a:t>Incidenza &gt; 40aa </a:t>
            </a:r>
          </a:p>
          <a:p>
            <a:r>
              <a:rPr lang="en-GB" altLang="en-US"/>
              <a:t>Per l’AAD 60% di persone &gt; 40 aa a rischio</a:t>
            </a:r>
          </a:p>
          <a:p>
            <a:r>
              <a:rPr lang="en-GB" altLang="en-US"/>
              <a:t>Sesso M</a:t>
            </a:r>
          </a:p>
          <a:p>
            <a:r>
              <a:rPr lang="en-GB" altLang="en-US"/>
              <a:t>Fototipo I e II</a:t>
            </a:r>
          </a:p>
          <a:p>
            <a:r>
              <a:rPr lang="en-GB" altLang="en-US"/>
              <a:t>Danno cumulativo da raggi UV (UVA+UVB)</a:t>
            </a:r>
          </a:p>
          <a:p>
            <a:r>
              <a:rPr lang="en-GB" altLang="en-US"/>
              <a:t>Sedi: testa-collo, mani (zone fotoesposte)</a:t>
            </a:r>
          </a:p>
        </p:txBody>
      </p:sp>
    </p:spTree>
  </p:cSld>
  <p:clrMapOvr>
    <a:masterClrMapping/>
  </p:clrMapOvr>
  <p:transition spd="slow">
    <p:strips dir="ru"/>
  </p:transition>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Titolo 1">
            <a:extLst>
              <a:ext uri="{FF2B5EF4-FFF2-40B4-BE49-F238E27FC236}">
                <a16:creationId xmlns:a16="http://schemas.microsoft.com/office/drawing/2014/main" id="{75428E31-CE2F-4C6F-932B-02E8C076BD9E}"/>
              </a:ext>
            </a:extLst>
          </p:cNvPr>
          <p:cNvSpPr>
            <a:spLocks noGrp="1" noChangeArrowheads="1"/>
          </p:cNvSpPr>
          <p:nvPr>
            <p:ph type="title"/>
          </p:nvPr>
        </p:nvSpPr>
        <p:spPr/>
        <p:txBody>
          <a:bodyPr/>
          <a:lstStyle/>
          <a:p>
            <a:r>
              <a:rPr lang="en-GB" altLang="en-US"/>
              <a:t>Cheratosi attiniche</a:t>
            </a:r>
          </a:p>
        </p:txBody>
      </p:sp>
      <p:sp>
        <p:nvSpPr>
          <p:cNvPr id="372739" name="Segnaposto contenuto 2">
            <a:extLst>
              <a:ext uri="{FF2B5EF4-FFF2-40B4-BE49-F238E27FC236}">
                <a16:creationId xmlns:a16="http://schemas.microsoft.com/office/drawing/2014/main" id="{6A02E03A-CB6B-4DFA-B1BE-8DA90BC0DCFA}"/>
              </a:ext>
            </a:extLst>
          </p:cNvPr>
          <p:cNvSpPr>
            <a:spLocks noGrp="1" noChangeArrowheads="1"/>
          </p:cNvSpPr>
          <p:nvPr>
            <p:ph idx="1"/>
          </p:nvPr>
        </p:nvSpPr>
        <p:spPr/>
        <p:txBody>
          <a:bodyPr/>
          <a:lstStyle/>
          <a:p>
            <a:r>
              <a:rPr lang="en-GB" altLang="en-US"/>
              <a:t>AK I°-II°-III° grado</a:t>
            </a:r>
          </a:p>
        </p:txBody>
      </p:sp>
      <p:pic>
        <p:nvPicPr>
          <p:cNvPr id="372740" name="Immagine 3">
            <a:extLst>
              <a:ext uri="{FF2B5EF4-FFF2-40B4-BE49-F238E27FC236}">
                <a16:creationId xmlns:a16="http://schemas.microsoft.com/office/drawing/2014/main" id="{49419823-FC74-4AAB-9D42-6C6DA57AE2FD}"/>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16013" y="2538413"/>
            <a:ext cx="7324725" cy="389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trips dir="ru"/>
  </p:transition>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Titolo 1">
            <a:extLst>
              <a:ext uri="{FF2B5EF4-FFF2-40B4-BE49-F238E27FC236}">
                <a16:creationId xmlns:a16="http://schemas.microsoft.com/office/drawing/2014/main" id="{B8D07186-9A25-4043-9FA5-327DC6D1A30C}"/>
              </a:ext>
            </a:extLst>
          </p:cNvPr>
          <p:cNvSpPr>
            <a:spLocks noGrp="1" noChangeArrowheads="1"/>
          </p:cNvSpPr>
          <p:nvPr>
            <p:ph type="title"/>
          </p:nvPr>
        </p:nvSpPr>
        <p:spPr/>
        <p:txBody>
          <a:bodyPr/>
          <a:lstStyle/>
          <a:p>
            <a:r>
              <a:rPr lang="en-GB" altLang="en-US"/>
              <a:t>Cheratosi attiniche</a:t>
            </a:r>
          </a:p>
        </p:txBody>
      </p:sp>
      <p:sp>
        <p:nvSpPr>
          <p:cNvPr id="373763" name="Segnaposto contenuto 2">
            <a:extLst>
              <a:ext uri="{FF2B5EF4-FFF2-40B4-BE49-F238E27FC236}">
                <a16:creationId xmlns:a16="http://schemas.microsoft.com/office/drawing/2014/main" id="{2785A9C7-2605-4F7F-A6FC-8D85619EA7B0}"/>
              </a:ext>
            </a:extLst>
          </p:cNvPr>
          <p:cNvSpPr>
            <a:spLocks noGrp="1" noChangeArrowheads="1"/>
          </p:cNvSpPr>
          <p:nvPr>
            <p:ph idx="1"/>
          </p:nvPr>
        </p:nvSpPr>
        <p:spPr>
          <a:xfrm>
            <a:off x="457200" y="1484313"/>
            <a:ext cx="3676650" cy="5154612"/>
          </a:xfrm>
        </p:spPr>
        <p:txBody>
          <a:bodyPr/>
          <a:lstStyle/>
          <a:p>
            <a:r>
              <a:rPr lang="it-IT" altLang="en-US"/>
              <a:t>Papule e placche su areee fotoesposte</a:t>
            </a:r>
          </a:p>
          <a:p>
            <a:r>
              <a:rPr lang="it-IT" altLang="en-US"/>
              <a:t>Talvolta presenza di squama cheratosica (AK ipertrofica)</a:t>
            </a:r>
          </a:p>
          <a:p>
            <a:r>
              <a:rPr lang="it-IT" altLang="en-US"/>
              <a:t>Cute circostante fotodanneggiata</a:t>
            </a:r>
          </a:p>
        </p:txBody>
      </p:sp>
      <p:pic>
        <p:nvPicPr>
          <p:cNvPr id="373764" name="Immagine 3">
            <a:extLst>
              <a:ext uri="{FF2B5EF4-FFF2-40B4-BE49-F238E27FC236}">
                <a16:creationId xmlns:a16="http://schemas.microsoft.com/office/drawing/2014/main" id="{98C39B66-821E-47D3-9729-98FF5ACC9A56}"/>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519613" y="1973263"/>
            <a:ext cx="4449762" cy="2560637"/>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strips dir="ru"/>
  </p:transition>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Titolo 1">
            <a:extLst>
              <a:ext uri="{FF2B5EF4-FFF2-40B4-BE49-F238E27FC236}">
                <a16:creationId xmlns:a16="http://schemas.microsoft.com/office/drawing/2014/main" id="{08723D43-1805-4764-AB8A-534B836CDDAA}"/>
              </a:ext>
            </a:extLst>
          </p:cNvPr>
          <p:cNvSpPr>
            <a:spLocks noGrp="1" noChangeArrowheads="1"/>
          </p:cNvSpPr>
          <p:nvPr>
            <p:ph type="title"/>
          </p:nvPr>
        </p:nvSpPr>
        <p:spPr/>
        <p:txBody>
          <a:bodyPr/>
          <a:lstStyle/>
          <a:p>
            <a:r>
              <a:rPr lang="en-GB" altLang="en-US"/>
              <a:t>Cheratosi attiniche</a:t>
            </a:r>
          </a:p>
        </p:txBody>
      </p:sp>
      <p:sp>
        <p:nvSpPr>
          <p:cNvPr id="374787" name="Segnaposto contenuto 2">
            <a:extLst>
              <a:ext uri="{FF2B5EF4-FFF2-40B4-BE49-F238E27FC236}">
                <a16:creationId xmlns:a16="http://schemas.microsoft.com/office/drawing/2014/main" id="{22116885-7BBC-4B7F-B762-4733238940B0}"/>
              </a:ext>
            </a:extLst>
          </p:cNvPr>
          <p:cNvSpPr>
            <a:spLocks noGrp="1" noChangeArrowheads="1"/>
          </p:cNvSpPr>
          <p:nvPr>
            <p:ph idx="1"/>
          </p:nvPr>
        </p:nvSpPr>
        <p:spPr>
          <a:xfrm>
            <a:off x="457200" y="1600200"/>
            <a:ext cx="8229600" cy="1465263"/>
          </a:xfrm>
        </p:spPr>
        <p:txBody>
          <a:bodyPr/>
          <a:lstStyle/>
          <a:p>
            <a:r>
              <a:rPr lang="it-IT" altLang="en-US"/>
              <a:t>Non trattate</a:t>
            </a:r>
          </a:p>
          <a:p>
            <a:r>
              <a:rPr lang="it-IT" altLang="en-US"/>
              <a:t>Rischio progressione verso SCC</a:t>
            </a:r>
          </a:p>
          <a:p>
            <a:endParaRPr lang="it-IT" altLang="en-US"/>
          </a:p>
        </p:txBody>
      </p:sp>
      <p:pic>
        <p:nvPicPr>
          <p:cNvPr id="374788" name="Immagine 3">
            <a:extLst>
              <a:ext uri="{FF2B5EF4-FFF2-40B4-BE49-F238E27FC236}">
                <a16:creationId xmlns:a16="http://schemas.microsoft.com/office/drawing/2014/main" id="{31FE31E6-53F8-4F96-BD22-F4BC9969D160}"/>
              </a:ext>
            </a:extLst>
          </p:cNvPr>
          <p:cNvPicPr>
            <a:picLocks noChangeAspect="1"/>
          </p:cNvPicPr>
          <p:nvPr/>
        </p:nvPicPr>
        <p:blipFill>
          <a:blip r:embed="rId2" cstate="email">
            <a:lum contrast="20000"/>
            <a:extLst>
              <a:ext uri="{28A0092B-C50C-407E-A947-70E740481C1C}">
                <a14:useLocalDpi xmlns:a14="http://schemas.microsoft.com/office/drawing/2010/main"/>
              </a:ext>
            </a:extLst>
          </a:blip>
          <a:srcRect/>
          <a:stretch>
            <a:fillRect/>
          </a:stretch>
        </p:blipFill>
        <p:spPr bwMode="auto">
          <a:xfrm>
            <a:off x="1222375" y="2828925"/>
            <a:ext cx="6699250" cy="3889375"/>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strips dir="ru"/>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olo 1">
            <a:extLst>
              <a:ext uri="{FF2B5EF4-FFF2-40B4-BE49-F238E27FC236}">
                <a16:creationId xmlns:a16="http://schemas.microsoft.com/office/drawing/2014/main" id="{CB3CFF7D-9259-40D5-90E5-38CA6F5A0EE1}"/>
              </a:ext>
            </a:extLst>
          </p:cNvPr>
          <p:cNvSpPr>
            <a:spLocks noGrp="1" noChangeArrowheads="1"/>
          </p:cNvSpPr>
          <p:nvPr>
            <p:ph type="title"/>
          </p:nvPr>
        </p:nvSpPr>
        <p:spPr/>
        <p:txBody>
          <a:bodyPr/>
          <a:lstStyle/>
          <a:p>
            <a:r>
              <a:rPr lang="it-IT" altLang="it-IT" b="1">
                <a:solidFill>
                  <a:srgbClr val="FF0000"/>
                </a:solidFill>
              </a:rPr>
              <a:t>Lozione</a:t>
            </a:r>
            <a:endParaRPr lang="en-GB" altLang="it-IT"/>
          </a:p>
        </p:txBody>
      </p:sp>
      <p:sp>
        <p:nvSpPr>
          <p:cNvPr id="60419" name="Segnaposto contenuto 2">
            <a:extLst>
              <a:ext uri="{FF2B5EF4-FFF2-40B4-BE49-F238E27FC236}">
                <a16:creationId xmlns:a16="http://schemas.microsoft.com/office/drawing/2014/main" id="{5EDE7FB6-4411-4F55-B6B6-61F263DDB9FC}"/>
              </a:ext>
            </a:extLst>
          </p:cNvPr>
          <p:cNvSpPr>
            <a:spLocks noGrp="1" noChangeArrowheads="1"/>
          </p:cNvSpPr>
          <p:nvPr>
            <p:ph idx="1"/>
          </p:nvPr>
        </p:nvSpPr>
        <p:spPr/>
        <p:txBody>
          <a:bodyPr/>
          <a:lstStyle/>
          <a:p>
            <a:r>
              <a:rPr lang="it-IT" altLang="it-IT" b="1">
                <a:solidFill>
                  <a:schemeClr val="accent2"/>
                </a:solidFill>
              </a:rPr>
              <a:t>Preparato farmaceutico o cosmetico, il cui veicolo è generalmente costituito da una soluzione idroalcolica o da glicoli</a:t>
            </a:r>
            <a:endParaRPr lang="en-GB" altLang="it-IT" b="1">
              <a:solidFill>
                <a:schemeClr val="accent2"/>
              </a:solidFill>
            </a:endParaRPr>
          </a:p>
        </p:txBody>
      </p:sp>
      <p:pic>
        <p:nvPicPr>
          <p:cNvPr id="3" name="Immagine 2" descr="Immagine che contiene interni, bottiglia, tavolo, sedendo&#10;&#10;Descrizione generata automaticamente">
            <a:extLst>
              <a:ext uri="{FF2B5EF4-FFF2-40B4-BE49-F238E27FC236}">
                <a16:creationId xmlns:a16="http://schemas.microsoft.com/office/drawing/2014/main" id="{F08397F2-9A0C-46C5-B43A-F3D4F84EC5D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92383" y="3629716"/>
            <a:ext cx="2929508" cy="2929508"/>
          </a:xfrm>
          <a:prstGeom prst="rect">
            <a:avLst/>
          </a:prstGeom>
        </p:spPr>
      </p:pic>
    </p:spTree>
  </p:cSld>
  <p:clrMapOvr>
    <a:masterClrMapping/>
  </p:clrMapOvr>
  <p:transition spd="slow">
    <p:strips dir="ru"/>
  </p:transition>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Titolo 1">
            <a:extLst>
              <a:ext uri="{FF2B5EF4-FFF2-40B4-BE49-F238E27FC236}">
                <a16:creationId xmlns:a16="http://schemas.microsoft.com/office/drawing/2014/main" id="{9708CBB3-AEEC-4319-876B-3D8A13BB4308}"/>
              </a:ext>
            </a:extLst>
          </p:cNvPr>
          <p:cNvSpPr>
            <a:spLocks noGrp="1" noChangeArrowheads="1"/>
          </p:cNvSpPr>
          <p:nvPr>
            <p:ph type="title"/>
          </p:nvPr>
        </p:nvSpPr>
        <p:spPr/>
        <p:txBody>
          <a:bodyPr/>
          <a:lstStyle/>
          <a:p>
            <a:r>
              <a:rPr lang="en-GB" altLang="en-US"/>
              <a:t>Cheratosi attiniche</a:t>
            </a:r>
          </a:p>
        </p:txBody>
      </p:sp>
      <p:sp>
        <p:nvSpPr>
          <p:cNvPr id="3" name="Segnaposto contenuto 2">
            <a:extLst>
              <a:ext uri="{FF2B5EF4-FFF2-40B4-BE49-F238E27FC236}">
                <a16:creationId xmlns:a16="http://schemas.microsoft.com/office/drawing/2014/main" id="{38031C0F-8061-4978-A06A-65D10D4A8611}"/>
              </a:ext>
            </a:extLst>
          </p:cNvPr>
          <p:cNvSpPr>
            <a:spLocks noGrp="1"/>
          </p:cNvSpPr>
          <p:nvPr>
            <p:ph idx="1"/>
          </p:nvPr>
        </p:nvSpPr>
        <p:spPr/>
        <p:txBody>
          <a:bodyPr/>
          <a:lstStyle/>
          <a:p>
            <a:pPr>
              <a:defRPr/>
            </a:pPr>
            <a:r>
              <a:rPr lang="it-IT" dirty="0"/>
              <a:t>Istologia: </a:t>
            </a:r>
            <a:r>
              <a:rPr lang="it-IT" dirty="0" err="1"/>
              <a:t>cheratinociti</a:t>
            </a:r>
            <a:r>
              <a:rPr lang="it-IT" dirty="0"/>
              <a:t> atipici nell’epidermide</a:t>
            </a:r>
          </a:p>
          <a:p>
            <a:pPr>
              <a:defRPr/>
            </a:pPr>
            <a:r>
              <a:rPr lang="it-IT" dirty="0"/>
              <a:t>↑mitosi</a:t>
            </a:r>
          </a:p>
          <a:p>
            <a:pPr>
              <a:defRPr/>
            </a:pPr>
            <a:r>
              <a:rPr lang="it-IT" dirty="0"/>
              <a:t>Crescita disorganizzata con ispessimento </a:t>
            </a:r>
            <a:r>
              <a:rPr lang="it-IT" dirty="0" err="1"/>
              <a:t>str</a:t>
            </a:r>
            <a:r>
              <a:rPr lang="it-IT" dirty="0"/>
              <a:t>. corneo</a:t>
            </a:r>
          </a:p>
          <a:p>
            <a:pPr>
              <a:defRPr/>
            </a:pPr>
            <a:r>
              <a:rPr lang="it-IT" dirty="0" err="1"/>
              <a:t>Cheratinociti</a:t>
            </a:r>
            <a:r>
              <a:rPr lang="it-IT" dirty="0"/>
              <a:t> ↑dimensioni con nuclei atipici</a:t>
            </a:r>
          </a:p>
          <a:p>
            <a:pPr>
              <a:defRPr/>
            </a:pPr>
            <a:r>
              <a:rPr lang="it-IT" dirty="0" err="1"/>
              <a:t>Elastolisi</a:t>
            </a:r>
            <a:r>
              <a:rPr lang="it-IT" dirty="0"/>
              <a:t> con infiltrato linfocitico nel derma</a:t>
            </a:r>
          </a:p>
          <a:p>
            <a:pPr marL="0" indent="0">
              <a:buFontTx/>
              <a:buNone/>
              <a:defRPr/>
            </a:pPr>
            <a:endParaRPr lang="it-IT" dirty="0"/>
          </a:p>
        </p:txBody>
      </p:sp>
    </p:spTree>
  </p:cSld>
  <p:clrMapOvr>
    <a:masterClrMapping/>
  </p:clrMapOvr>
  <p:transition spd="slow">
    <p:strips dir="ru"/>
  </p:transition>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4" name="Immagine 3">
            <a:extLst>
              <a:ext uri="{FF2B5EF4-FFF2-40B4-BE49-F238E27FC236}">
                <a16:creationId xmlns:a16="http://schemas.microsoft.com/office/drawing/2014/main" id="{87D09E13-3DAC-4B6C-B708-E42393F415B6}"/>
              </a:ext>
            </a:extLst>
          </p:cNvPr>
          <p:cNvPicPr>
            <a:picLocks noChangeAspect="1"/>
          </p:cNvPicPr>
          <p:nvPr/>
        </p:nvPicPr>
        <p:blipFill>
          <a:blip r:embed="rId2">
            <a:lum contrast="20000"/>
            <a:extLst>
              <a:ext uri="{28A0092B-C50C-407E-A947-70E740481C1C}">
                <a14:useLocalDpi xmlns:a14="http://schemas.microsoft.com/office/drawing/2010/main"/>
              </a:ext>
            </a:extLst>
          </a:blip>
          <a:srcRect/>
          <a:stretch>
            <a:fillRect/>
          </a:stretch>
        </p:blipFill>
        <p:spPr bwMode="auto">
          <a:xfrm>
            <a:off x="350838" y="1409700"/>
            <a:ext cx="8253412" cy="4527550"/>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strips dir="ru"/>
  </p:transition>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Titolo 1">
            <a:extLst>
              <a:ext uri="{FF2B5EF4-FFF2-40B4-BE49-F238E27FC236}">
                <a16:creationId xmlns:a16="http://schemas.microsoft.com/office/drawing/2014/main" id="{A25B7046-6385-4DD6-A3A5-360710D7D4B6}"/>
              </a:ext>
            </a:extLst>
          </p:cNvPr>
          <p:cNvSpPr>
            <a:spLocks noGrp="1" noChangeArrowheads="1"/>
          </p:cNvSpPr>
          <p:nvPr>
            <p:ph type="title"/>
          </p:nvPr>
        </p:nvSpPr>
        <p:spPr/>
        <p:txBody>
          <a:bodyPr/>
          <a:lstStyle/>
          <a:p>
            <a:r>
              <a:rPr lang="en-GB" altLang="en-US"/>
              <a:t>Cheratosi attiniche: terapia</a:t>
            </a:r>
          </a:p>
        </p:txBody>
      </p:sp>
      <p:sp>
        <p:nvSpPr>
          <p:cNvPr id="377859" name="Segnaposto contenuto 2">
            <a:extLst>
              <a:ext uri="{FF2B5EF4-FFF2-40B4-BE49-F238E27FC236}">
                <a16:creationId xmlns:a16="http://schemas.microsoft.com/office/drawing/2014/main" id="{8AB403AF-ABB7-464B-A140-DD83169D59AD}"/>
              </a:ext>
            </a:extLst>
          </p:cNvPr>
          <p:cNvSpPr>
            <a:spLocks noGrp="1" noChangeArrowheads="1"/>
          </p:cNvSpPr>
          <p:nvPr>
            <p:ph idx="1"/>
          </p:nvPr>
        </p:nvSpPr>
        <p:spPr/>
        <p:txBody>
          <a:bodyPr/>
          <a:lstStyle/>
          <a:p>
            <a:r>
              <a:rPr lang="en-GB" altLang="en-US"/>
              <a:t>Dirette sulla singola lesione</a:t>
            </a:r>
          </a:p>
          <a:p>
            <a:endParaRPr lang="en-GB" altLang="en-US"/>
          </a:p>
          <a:p>
            <a:endParaRPr lang="en-GB" altLang="en-US"/>
          </a:p>
          <a:p>
            <a:endParaRPr lang="en-GB" altLang="en-US"/>
          </a:p>
          <a:p>
            <a:endParaRPr lang="en-GB" altLang="en-US"/>
          </a:p>
          <a:p>
            <a:r>
              <a:rPr lang="en-GB" altLang="en-US"/>
              <a:t>Campo di cancerizzazione</a:t>
            </a:r>
          </a:p>
        </p:txBody>
      </p:sp>
    </p:spTree>
  </p:cSld>
  <p:clrMapOvr>
    <a:masterClrMapping/>
  </p:clrMapOvr>
  <p:transition spd="slow">
    <p:strips dir="ru"/>
  </p:transition>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Immagine 3">
            <a:extLst>
              <a:ext uri="{FF2B5EF4-FFF2-40B4-BE49-F238E27FC236}">
                <a16:creationId xmlns:a16="http://schemas.microsoft.com/office/drawing/2014/main" id="{1F3BDA42-4EEF-4836-A9C1-E02E5755C4F0}"/>
              </a:ext>
            </a:extLst>
          </p:cNvPr>
          <p:cNvPicPr>
            <a:picLocks noChangeAspect="1"/>
          </p:cNvPicPr>
          <p:nvPr/>
        </p:nvPicPr>
        <p:blipFill>
          <a:blip r:embed="rId2" cstate="email">
            <a:lum bright="-20000" contrast="40000"/>
            <a:extLst>
              <a:ext uri="{28A0092B-C50C-407E-A947-70E740481C1C}">
                <a14:useLocalDpi xmlns:a14="http://schemas.microsoft.com/office/drawing/2010/main"/>
              </a:ext>
            </a:extLst>
          </a:blip>
          <a:srcRect/>
          <a:stretch>
            <a:fillRect/>
          </a:stretch>
        </p:blipFill>
        <p:spPr bwMode="auto">
          <a:xfrm>
            <a:off x="1670050" y="80963"/>
            <a:ext cx="6335713" cy="6704012"/>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strips dir="ru"/>
  </p:transition>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Titolo 1">
            <a:extLst>
              <a:ext uri="{FF2B5EF4-FFF2-40B4-BE49-F238E27FC236}">
                <a16:creationId xmlns:a16="http://schemas.microsoft.com/office/drawing/2014/main" id="{56F16C98-A16C-44C5-8129-46F58952B778}"/>
              </a:ext>
            </a:extLst>
          </p:cNvPr>
          <p:cNvSpPr>
            <a:spLocks noGrp="1" noChangeArrowheads="1"/>
          </p:cNvSpPr>
          <p:nvPr>
            <p:ph type="title"/>
          </p:nvPr>
        </p:nvSpPr>
        <p:spPr/>
        <p:txBody>
          <a:bodyPr/>
          <a:lstStyle/>
          <a:p>
            <a:r>
              <a:rPr lang="en-GB" altLang="en-US"/>
              <a:t>Cheratosi attiniche: terapia</a:t>
            </a:r>
          </a:p>
        </p:txBody>
      </p:sp>
      <p:sp>
        <p:nvSpPr>
          <p:cNvPr id="379907" name="Segnaposto contenuto 2">
            <a:extLst>
              <a:ext uri="{FF2B5EF4-FFF2-40B4-BE49-F238E27FC236}">
                <a16:creationId xmlns:a16="http://schemas.microsoft.com/office/drawing/2014/main" id="{AD8C322C-461A-4562-B4DD-83E80072F98D}"/>
              </a:ext>
            </a:extLst>
          </p:cNvPr>
          <p:cNvSpPr>
            <a:spLocks noGrp="1" noChangeArrowheads="1"/>
          </p:cNvSpPr>
          <p:nvPr>
            <p:ph idx="1"/>
          </p:nvPr>
        </p:nvSpPr>
        <p:spPr/>
        <p:txBody>
          <a:bodyPr/>
          <a:lstStyle/>
          <a:p>
            <a:r>
              <a:rPr lang="en-GB" altLang="en-US"/>
              <a:t>Terapie fisiche</a:t>
            </a:r>
          </a:p>
          <a:p>
            <a:r>
              <a:rPr lang="en-GB" altLang="en-US"/>
              <a:t>Cuorettage</a:t>
            </a:r>
          </a:p>
          <a:p>
            <a:r>
              <a:rPr lang="en-GB" altLang="en-US"/>
              <a:t>DEC</a:t>
            </a:r>
          </a:p>
          <a:p>
            <a:r>
              <a:rPr lang="en-GB" altLang="en-US"/>
              <a:t>Crioterapia</a:t>
            </a:r>
          </a:p>
          <a:p>
            <a:r>
              <a:rPr lang="en-GB" altLang="en-US"/>
              <a:t>Laser</a:t>
            </a:r>
          </a:p>
        </p:txBody>
      </p:sp>
    </p:spTree>
  </p:cSld>
  <p:clrMapOvr>
    <a:masterClrMapping/>
  </p:clrMapOvr>
  <p:transition spd="slow">
    <p:strips dir="ru"/>
  </p:transition>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Titolo 1">
            <a:extLst>
              <a:ext uri="{FF2B5EF4-FFF2-40B4-BE49-F238E27FC236}">
                <a16:creationId xmlns:a16="http://schemas.microsoft.com/office/drawing/2014/main" id="{9210E387-177C-426E-919A-39F1E05AE113}"/>
              </a:ext>
            </a:extLst>
          </p:cNvPr>
          <p:cNvSpPr>
            <a:spLocks noGrp="1" noChangeArrowheads="1"/>
          </p:cNvSpPr>
          <p:nvPr>
            <p:ph type="title"/>
          </p:nvPr>
        </p:nvSpPr>
        <p:spPr/>
        <p:txBody>
          <a:bodyPr/>
          <a:lstStyle/>
          <a:p>
            <a:r>
              <a:rPr lang="en-GB" altLang="en-US"/>
              <a:t>Cheratosi attiniche: terapia</a:t>
            </a:r>
          </a:p>
        </p:txBody>
      </p:sp>
      <p:sp>
        <p:nvSpPr>
          <p:cNvPr id="380931" name="Segnaposto contenuto 2">
            <a:extLst>
              <a:ext uri="{FF2B5EF4-FFF2-40B4-BE49-F238E27FC236}">
                <a16:creationId xmlns:a16="http://schemas.microsoft.com/office/drawing/2014/main" id="{5BA8C9C2-57F5-4548-B52A-AC6CFFE95A5F}"/>
              </a:ext>
            </a:extLst>
          </p:cNvPr>
          <p:cNvSpPr>
            <a:spLocks noGrp="1" noChangeArrowheads="1"/>
          </p:cNvSpPr>
          <p:nvPr>
            <p:ph idx="1"/>
          </p:nvPr>
        </p:nvSpPr>
        <p:spPr/>
        <p:txBody>
          <a:bodyPr/>
          <a:lstStyle/>
          <a:p>
            <a:r>
              <a:rPr lang="en-GB" altLang="en-US"/>
              <a:t>Diclofenac 3% in sodio ialuronato</a:t>
            </a:r>
          </a:p>
          <a:p>
            <a:r>
              <a:rPr lang="en-GB" altLang="en-US"/>
              <a:t>Imiquimod 5% </a:t>
            </a:r>
          </a:p>
          <a:p>
            <a:r>
              <a:rPr lang="en-GB" altLang="en-US"/>
              <a:t>Imiquimod 3,75% (azione su campo di cancerizzazione)</a:t>
            </a:r>
          </a:p>
          <a:p>
            <a:r>
              <a:rPr lang="en-GB" altLang="en-US"/>
              <a:t>Ingenolo mebutato (azione su campo di cancerizzazione)</a:t>
            </a:r>
          </a:p>
          <a:p>
            <a:r>
              <a:rPr lang="en-GB" altLang="en-US"/>
              <a:t>5-fluorouracile+ac. salicilico</a:t>
            </a:r>
          </a:p>
          <a:p>
            <a:r>
              <a:rPr lang="en-GB" altLang="en-US"/>
              <a:t>PDT (convenzionale/day-light)</a:t>
            </a:r>
          </a:p>
        </p:txBody>
      </p:sp>
    </p:spTree>
  </p:cSld>
  <p:clrMapOvr>
    <a:masterClrMapping/>
  </p:clrMapOvr>
  <p:transition spd="slow">
    <p:strips dir="ru"/>
  </p:transition>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Titolo 1">
            <a:extLst>
              <a:ext uri="{FF2B5EF4-FFF2-40B4-BE49-F238E27FC236}">
                <a16:creationId xmlns:a16="http://schemas.microsoft.com/office/drawing/2014/main" id="{083D1A8C-9500-4692-8D3D-973814C19523}"/>
              </a:ext>
            </a:extLst>
          </p:cNvPr>
          <p:cNvSpPr>
            <a:spLocks noGrp="1" noChangeArrowheads="1"/>
          </p:cNvSpPr>
          <p:nvPr>
            <p:ph type="title"/>
          </p:nvPr>
        </p:nvSpPr>
        <p:spPr/>
        <p:txBody>
          <a:bodyPr/>
          <a:lstStyle/>
          <a:p>
            <a:r>
              <a:rPr lang="en-GB" altLang="en-US"/>
              <a:t>Cheratosi attiniche: terapia</a:t>
            </a:r>
          </a:p>
        </p:txBody>
      </p:sp>
      <p:pic>
        <p:nvPicPr>
          <p:cNvPr id="381955" name="Immagine 4">
            <a:extLst>
              <a:ext uri="{FF2B5EF4-FFF2-40B4-BE49-F238E27FC236}">
                <a16:creationId xmlns:a16="http://schemas.microsoft.com/office/drawing/2014/main" id="{7DF5E184-0CAE-43B4-B70F-27AA3DC60593}"/>
              </a:ext>
            </a:extLst>
          </p:cNvPr>
          <p:cNvPicPr>
            <a:picLocks noChangeAspect="1"/>
          </p:cNvPicPr>
          <p:nvPr/>
        </p:nvPicPr>
        <p:blipFill>
          <a:blip r:embed="rId2" cstate="email">
            <a:lum bright="-20000" contrast="40000"/>
            <a:extLst>
              <a:ext uri="{28A0092B-C50C-407E-A947-70E740481C1C}">
                <a14:useLocalDpi xmlns:a14="http://schemas.microsoft.com/office/drawing/2010/main"/>
              </a:ext>
            </a:extLst>
          </a:blip>
          <a:srcRect/>
          <a:stretch>
            <a:fillRect/>
          </a:stretch>
        </p:blipFill>
        <p:spPr bwMode="auto">
          <a:xfrm>
            <a:off x="274638" y="1873250"/>
            <a:ext cx="8594725" cy="3111500"/>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strips dir="ru"/>
  </p:transition>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Titolo 1">
            <a:extLst>
              <a:ext uri="{FF2B5EF4-FFF2-40B4-BE49-F238E27FC236}">
                <a16:creationId xmlns:a16="http://schemas.microsoft.com/office/drawing/2014/main" id="{6428003B-107D-490A-9E35-0A04FBD8D7D4}"/>
              </a:ext>
            </a:extLst>
          </p:cNvPr>
          <p:cNvSpPr>
            <a:spLocks noGrp="1" noChangeArrowheads="1"/>
          </p:cNvSpPr>
          <p:nvPr>
            <p:ph type="title"/>
          </p:nvPr>
        </p:nvSpPr>
        <p:spPr/>
        <p:txBody>
          <a:bodyPr/>
          <a:lstStyle/>
          <a:p>
            <a:r>
              <a:rPr lang="it-IT" altLang="it-IT" b="1">
                <a:solidFill>
                  <a:srgbClr val="FF0000"/>
                </a:solidFill>
              </a:rPr>
              <a:t>Fans</a:t>
            </a:r>
            <a:endParaRPr lang="en-GB" altLang="it-IT"/>
          </a:p>
        </p:txBody>
      </p:sp>
      <p:sp>
        <p:nvSpPr>
          <p:cNvPr id="382979" name="Segnaposto contenuto 2">
            <a:extLst>
              <a:ext uri="{FF2B5EF4-FFF2-40B4-BE49-F238E27FC236}">
                <a16:creationId xmlns:a16="http://schemas.microsoft.com/office/drawing/2014/main" id="{7971632E-ED06-4D26-B23E-2063DC0D02A5}"/>
              </a:ext>
            </a:extLst>
          </p:cNvPr>
          <p:cNvSpPr>
            <a:spLocks noGrp="1" noChangeArrowheads="1"/>
          </p:cNvSpPr>
          <p:nvPr>
            <p:ph idx="1"/>
          </p:nvPr>
        </p:nvSpPr>
        <p:spPr/>
        <p:txBody>
          <a:bodyPr/>
          <a:lstStyle/>
          <a:p>
            <a:r>
              <a:rPr lang="en-GB" altLang="it-IT" b="1">
                <a:solidFill>
                  <a:schemeClr val="accent2"/>
                </a:solidFill>
              </a:rPr>
              <a:t>Meccanismo d’azione complesso</a:t>
            </a:r>
          </a:p>
          <a:p>
            <a:endParaRPr lang="en-GB" altLang="it-IT" b="1">
              <a:solidFill>
                <a:schemeClr val="accent2"/>
              </a:solidFill>
            </a:endParaRPr>
          </a:p>
          <a:p>
            <a:r>
              <a:rPr lang="en-GB" altLang="it-IT" b="1">
                <a:solidFill>
                  <a:schemeClr val="accent2"/>
                </a:solidFill>
              </a:rPr>
              <a:t>Metaboliti dell’ac. Archidonico coinvolti nella risposta cheratinocitaria anti-UV</a:t>
            </a:r>
          </a:p>
          <a:p>
            <a:endParaRPr lang="en-GB" altLang="it-IT" b="1">
              <a:solidFill>
                <a:schemeClr val="accent2"/>
              </a:solidFill>
            </a:endParaRPr>
          </a:p>
          <a:p>
            <a:r>
              <a:rPr lang="en-GB" altLang="it-IT" b="1">
                <a:solidFill>
                  <a:schemeClr val="accent2"/>
                </a:solidFill>
              </a:rPr>
              <a:t>↑ ↑ ↑ COX-2 è carcinogenica</a:t>
            </a:r>
          </a:p>
        </p:txBody>
      </p:sp>
    </p:spTree>
  </p:cSld>
  <p:clrMapOvr>
    <a:masterClrMapping/>
  </p:clrMapOvr>
  <p:transition spd="slow">
    <p:strips dir="ru"/>
  </p:transition>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Titolo 1">
            <a:extLst>
              <a:ext uri="{FF2B5EF4-FFF2-40B4-BE49-F238E27FC236}">
                <a16:creationId xmlns:a16="http://schemas.microsoft.com/office/drawing/2014/main" id="{5BA452E4-488F-4E0A-B065-4FBDFB51FEA5}"/>
              </a:ext>
            </a:extLst>
          </p:cNvPr>
          <p:cNvSpPr>
            <a:spLocks noGrp="1" noChangeArrowheads="1"/>
          </p:cNvSpPr>
          <p:nvPr>
            <p:ph type="title"/>
          </p:nvPr>
        </p:nvSpPr>
        <p:spPr/>
        <p:txBody>
          <a:bodyPr/>
          <a:lstStyle/>
          <a:p>
            <a:r>
              <a:rPr lang="it-IT" altLang="it-IT" b="1">
                <a:solidFill>
                  <a:srgbClr val="FF0000"/>
                </a:solidFill>
              </a:rPr>
              <a:t>Diclofenac gel 3% in acido ialuronico</a:t>
            </a:r>
            <a:endParaRPr lang="en-GB" altLang="it-IT"/>
          </a:p>
        </p:txBody>
      </p:sp>
      <p:sp>
        <p:nvSpPr>
          <p:cNvPr id="274435" name="Segnaposto contenuto 2">
            <a:extLst>
              <a:ext uri="{FF2B5EF4-FFF2-40B4-BE49-F238E27FC236}">
                <a16:creationId xmlns:a16="http://schemas.microsoft.com/office/drawing/2014/main" id="{AE38E3BC-847E-45C8-A218-53FE8D95946B}"/>
              </a:ext>
            </a:extLst>
          </p:cNvPr>
          <p:cNvSpPr>
            <a:spLocks noGrp="1"/>
          </p:cNvSpPr>
          <p:nvPr>
            <p:ph idx="1"/>
          </p:nvPr>
        </p:nvSpPr>
        <p:spPr/>
        <p:txBody>
          <a:bodyPr/>
          <a:lstStyle/>
          <a:p>
            <a:pPr>
              <a:defRPr/>
            </a:pPr>
            <a:r>
              <a:rPr lang="en-GB" altLang="it-IT" b="1" dirty="0" err="1">
                <a:solidFill>
                  <a:schemeClr val="accent2"/>
                </a:solidFill>
              </a:rPr>
              <a:t>Probabilmente</a:t>
            </a:r>
            <a:r>
              <a:rPr lang="en-GB" altLang="it-IT" b="1" dirty="0">
                <a:solidFill>
                  <a:schemeClr val="accent2"/>
                </a:solidFill>
              </a:rPr>
              <a:t> </a:t>
            </a:r>
            <a:r>
              <a:rPr lang="en-GB" altLang="it-IT" b="1" dirty="0" err="1">
                <a:solidFill>
                  <a:schemeClr val="accent2"/>
                </a:solidFill>
              </a:rPr>
              <a:t>il</a:t>
            </a:r>
            <a:r>
              <a:rPr lang="en-GB" altLang="it-IT" b="1" dirty="0">
                <a:solidFill>
                  <a:schemeClr val="accent2"/>
                </a:solidFill>
              </a:rPr>
              <a:t> diclofenac induce </a:t>
            </a:r>
            <a:r>
              <a:rPr lang="en-GB" altLang="it-IT" b="1" dirty="0" err="1">
                <a:solidFill>
                  <a:schemeClr val="accent2"/>
                </a:solidFill>
              </a:rPr>
              <a:t>apoptosi</a:t>
            </a:r>
            <a:r>
              <a:rPr lang="en-GB" altLang="it-IT" b="1" dirty="0">
                <a:solidFill>
                  <a:schemeClr val="accent2"/>
                </a:solidFill>
              </a:rPr>
              <a:t> </a:t>
            </a:r>
            <a:r>
              <a:rPr lang="en-GB" altLang="it-IT" b="1" dirty="0" err="1">
                <a:solidFill>
                  <a:schemeClr val="accent2"/>
                </a:solidFill>
              </a:rPr>
              <a:t>dei</a:t>
            </a:r>
            <a:r>
              <a:rPr lang="en-GB" altLang="it-IT" b="1" dirty="0">
                <a:solidFill>
                  <a:schemeClr val="accent2"/>
                </a:solidFill>
              </a:rPr>
              <a:t> </a:t>
            </a:r>
            <a:r>
              <a:rPr lang="en-GB" altLang="it-IT" b="1" dirty="0" err="1">
                <a:solidFill>
                  <a:schemeClr val="accent2"/>
                </a:solidFill>
              </a:rPr>
              <a:t>cheratinociti</a:t>
            </a:r>
            <a:r>
              <a:rPr lang="en-GB" altLang="it-IT" b="1" dirty="0">
                <a:solidFill>
                  <a:schemeClr val="accent2"/>
                </a:solidFill>
              </a:rPr>
              <a:t> </a:t>
            </a:r>
            <a:r>
              <a:rPr lang="en-GB" altLang="it-IT" b="1" dirty="0" err="1">
                <a:solidFill>
                  <a:schemeClr val="accent2"/>
                </a:solidFill>
              </a:rPr>
              <a:t>neoplastici</a:t>
            </a:r>
            <a:endParaRPr lang="en-GB" altLang="it-IT" b="1" dirty="0">
              <a:solidFill>
                <a:schemeClr val="accent2"/>
              </a:solidFill>
            </a:endParaRPr>
          </a:p>
          <a:p>
            <a:pPr>
              <a:defRPr/>
            </a:pPr>
            <a:r>
              <a:rPr lang="en-GB" altLang="it-IT" b="1" dirty="0">
                <a:solidFill>
                  <a:schemeClr val="accent2"/>
                </a:solidFill>
              </a:rPr>
              <a:t>↓↓ </a:t>
            </a:r>
            <a:r>
              <a:rPr lang="en-GB" altLang="it-IT" b="1" dirty="0" err="1">
                <a:solidFill>
                  <a:schemeClr val="accent2"/>
                </a:solidFill>
              </a:rPr>
              <a:t>neoangiogenesi</a:t>
            </a:r>
            <a:endParaRPr lang="en-GB" altLang="it-IT" b="1" dirty="0">
              <a:solidFill>
                <a:schemeClr val="accent2"/>
              </a:solidFill>
            </a:endParaRPr>
          </a:p>
          <a:p>
            <a:pPr>
              <a:defRPr/>
            </a:pPr>
            <a:r>
              <a:rPr lang="en-GB" altLang="it-IT" b="1" dirty="0" err="1">
                <a:solidFill>
                  <a:schemeClr val="accent2"/>
                </a:solidFill>
              </a:rPr>
              <a:t>Attivazione</a:t>
            </a:r>
            <a:r>
              <a:rPr lang="en-GB" altLang="it-IT" b="1" dirty="0">
                <a:solidFill>
                  <a:schemeClr val="accent2"/>
                </a:solidFill>
              </a:rPr>
              <a:t> </a:t>
            </a:r>
            <a:r>
              <a:rPr lang="en-GB" altLang="it-IT" b="1" dirty="0" err="1">
                <a:solidFill>
                  <a:schemeClr val="accent2"/>
                </a:solidFill>
              </a:rPr>
              <a:t>dei</a:t>
            </a:r>
            <a:r>
              <a:rPr lang="en-GB" altLang="it-IT" b="1" dirty="0">
                <a:solidFill>
                  <a:schemeClr val="accent2"/>
                </a:solidFill>
              </a:rPr>
              <a:t> </a:t>
            </a:r>
            <a:r>
              <a:rPr lang="en-GB" altLang="it-IT" b="1" dirty="0" err="1">
                <a:solidFill>
                  <a:schemeClr val="accent2"/>
                </a:solidFill>
              </a:rPr>
              <a:t>recettori</a:t>
            </a:r>
            <a:r>
              <a:rPr lang="en-GB" altLang="it-IT" b="1" dirty="0">
                <a:solidFill>
                  <a:schemeClr val="accent2"/>
                </a:solidFill>
              </a:rPr>
              <a:t> peroxisome proliferator-activated (PPAR)-</a:t>
            </a:r>
            <a:r>
              <a:rPr lang="en-GB" altLang="it-IT" b="1" dirty="0" err="1">
                <a:solidFill>
                  <a:schemeClr val="accent2"/>
                </a:solidFill>
              </a:rPr>
              <a:t>gamma..con</a:t>
            </a:r>
            <a:r>
              <a:rPr lang="en-GB" altLang="it-IT" b="1" dirty="0">
                <a:solidFill>
                  <a:schemeClr val="accent2"/>
                </a:solidFill>
              </a:rPr>
              <a:t> </a:t>
            </a:r>
            <a:r>
              <a:rPr lang="en-GB" altLang="it-IT" b="1" dirty="0" err="1">
                <a:solidFill>
                  <a:schemeClr val="accent2"/>
                </a:solidFill>
              </a:rPr>
              <a:t>conseguente</a:t>
            </a:r>
            <a:r>
              <a:rPr lang="en-GB" altLang="it-IT" b="1" dirty="0">
                <a:solidFill>
                  <a:schemeClr val="accent2"/>
                </a:solidFill>
              </a:rPr>
              <a:t> ↓↓ </a:t>
            </a:r>
            <a:r>
              <a:rPr lang="en-GB" altLang="it-IT" b="1" dirty="0" err="1">
                <a:solidFill>
                  <a:schemeClr val="accent2"/>
                </a:solidFill>
              </a:rPr>
              <a:t>proliferazione</a:t>
            </a:r>
            <a:endParaRPr lang="en-GB" altLang="it-IT" b="1" dirty="0">
              <a:solidFill>
                <a:schemeClr val="accent2"/>
              </a:solidFill>
            </a:endParaRPr>
          </a:p>
          <a:p>
            <a:pPr marL="0" indent="0">
              <a:buFontTx/>
              <a:buNone/>
              <a:defRPr/>
            </a:pPr>
            <a:endParaRPr lang="en-GB" altLang="it-IT" b="1" dirty="0">
              <a:solidFill>
                <a:schemeClr val="accent2"/>
              </a:solidFill>
            </a:endParaRPr>
          </a:p>
        </p:txBody>
      </p:sp>
    </p:spTree>
  </p:cSld>
  <p:clrMapOvr>
    <a:masterClrMapping/>
  </p:clrMapOvr>
  <p:transition spd="slow">
    <p:strips dir="ru"/>
  </p:transition>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Titolo 1">
            <a:extLst>
              <a:ext uri="{FF2B5EF4-FFF2-40B4-BE49-F238E27FC236}">
                <a16:creationId xmlns:a16="http://schemas.microsoft.com/office/drawing/2014/main" id="{AC5CD9D8-A934-4835-A82F-6682188BBCDE}"/>
              </a:ext>
            </a:extLst>
          </p:cNvPr>
          <p:cNvSpPr>
            <a:spLocks noGrp="1" noChangeArrowheads="1"/>
          </p:cNvSpPr>
          <p:nvPr>
            <p:ph type="title"/>
          </p:nvPr>
        </p:nvSpPr>
        <p:spPr>
          <a:xfrm>
            <a:off x="457200" y="44450"/>
            <a:ext cx="8229600" cy="635000"/>
          </a:xfrm>
        </p:spPr>
        <p:txBody>
          <a:bodyPr/>
          <a:lstStyle/>
          <a:p>
            <a:r>
              <a:rPr lang="it-IT" altLang="it-IT" sz="3200" b="1">
                <a:solidFill>
                  <a:srgbClr val="FF0000"/>
                </a:solidFill>
              </a:rPr>
              <a:t>Diclofenac gel 3% in acido ialuronico</a:t>
            </a:r>
            <a:endParaRPr lang="en-GB" altLang="it-IT" sz="3200"/>
          </a:p>
        </p:txBody>
      </p:sp>
      <p:sp>
        <p:nvSpPr>
          <p:cNvPr id="385027" name="Segnaposto contenuto 2">
            <a:extLst>
              <a:ext uri="{FF2B5EF4-FFF2-40B4-BE49-F238E27FC236}">
                <a16:creationId xmlns:a16="http://schemas.microsoft.com/office/drawing/2014/main" id="{AD9BB351-23E2-4863-B23D-3174448934A7}"/>
              </a:ext>
            </a:extLst>
          </p:cNvPr>
          <p:cNvSpPr>
            <a:spLocks noGrp="1" noChangeArrowheads="1"/>
          </p:cNvSpPr>
          <p:nvPr>
            <p:ph idx="1"/>
          </p:nvPr>
        </p:nvSpPr>
        <p:spPr>
          <a:xfrm>
            <a:off x="457200" y="863600"/>
            <a:ext cx="8229600" cy="3016250"/>
          </a:xfrm>
        </p:spPr>
        <p:txBody>
          <a:bodyPr/>
          <a:lstStyle/>
          <a:p>
            <a:r>
              <a:rPr lang="it-IT" altLang="it-IT" sz="2200" b="1">
                <a:solidFill>
                  <a:schemeClr val="accent2"/>
                </a:solidFill>
              </a:rPr>
              <a:t>Diclofenac gel 3% in acido ialuronico: l'abbinamento dei due farmaci è indicato per la duplice azione analgesica-antiossidante (dato il prurito/dolore e fotodanneggiamento della cheratosi)</a:t>
            </a:r>
          </a:p>
          <a:p>
            <a:r>
              <a:rPr lang="it-IT" altLang="it-IT" sz="2200" b="1">
                <a:solidFill>
                  <a:schemeClr val="accent2"/>
                </a:solidFill>
              </a:rPr>
              <a:t>L'acido ialuronico potenzia l'azione del diclofenac</a:t>
            </a:r>
          </a:p>
          <a:p>
            <a:r>
              <a:rPr lang="en-GB" altLang="it-IT" sz="2200" b="1">
                <a:solidFill>
                  <a:schemeClr val="accent2"/>
                </a:solidFill>
              </a:rPr>
              <a:t>Applicare 0.5 g di gel per un’area di 5x5 cm</a:t>
            </a:r>
          </a:p>
          <a:p>
            <a:r>
              <a:rPr lang="en-GB" altLang="it-IT" sz="2200" b="1">
                <a:solidFill>
                  <a:schemeClr val="accent2"/>
                </a:solidFill>
              </a:rPr>
              <a:t>Non superare gli 8g al giorno</a:t>
            </a:r>
          </a:p>
          <a:p>
            <a:r>
              <a:rPr lang="en-GB" altLang="it-IT" sz="2200" b="1">
                <a:solidFill>
                  <a:schemeClr val="accent2"/>
                </a:solidFill>
              </a:rPr>
              <a:t>Applicare mattino e sera per 3 mesi</a:t>
            </a:r>
          </a:p>
        </p:txBody>
      </p:sp>
      <p:pic>
        <p:nvPicPr>
          <p:cNvPr id="385028" name="Immagine 4">
            <a:extLst>
              <a:ext uri="{FF2B5EF4-FFF2-40B4-BE49-F238E27FC236}">
                <a16:creationId xmlns:a16="http://schemas.microsoft.com/office/drawing/2014/main" id="{B073FFBC-9F4D-4964-BB42-C57F8C8E92A0}"/>
              </a:ext>
            </a:extLst>
          </p:cNvPr>
          <p:cNvPicPr>
            <a:picLocks noChangeAspect="1"/>
          </p:cNvPicPr>
          <p:nvPr/>
        </p:nvPicPr>
        <p:blipFill>
          <a:blip r:embed="rId2" cstate="email">
            <a:lum bright="-20000" contrast="40000"/>
            <a:extLst>
              <a:ext uri="{28A0092B-C50C-407E-A947-70E740481C1C}">
                <a14:useLocalDpi xmlns:a14="http://schemas.microsoft.com/office/drawing/2010/main"/>
              </a:ext>
            </a:extLst>
          </a:blip>
          <a:srcRect/>
          <a:stretch>
            <a:fillRect/>
          </a:stretch>
        </p:blipFill>
        <p:spPr bwMode="auto">
          <a:xfrm>
            <a:off x="419100" y="4064000"/>
            <a:ext cx="8267700" cy="20828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85029" name="CasellaDiTesto 6">
            <a:extLst>
              <a:ext uri="{FF2B5EF4-FFF2-40B4-BE49-F238E27FC236}">
                <a16:creationId xmlns:a16="http://schemas.microsoft.com/office/drawing/2014/main" id="{DCF405C8-FADB-4DF8-A90D-22F56F753D47}"/>
              </a:ext>
            </a:extLst>
          </p:cNvPr>
          <p:cNvSpPr txBox="1">
            <a:spLocks noChangeArrowheads="1"/>
          </p:cNvSpPr>
          <p:nvPr/>
        </p:nvSpPr>
        <p:spPr bwMode="auto">
          <a:xfrm>
            <a:off x="457200" y="6330950"/>
            <a:ext cx="8229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it-IT" sz="1600" b="0">
                <a:solidFill>
                  <a:schemeClr val="accent2"/>
                </a:solidFill>
              </a:rPr>
              <a:t>Nisticò et al-International Journal of Immunopathology and Pharmacology-2018</a:t>
            </a:r>
          </a:p>
        </p:txBody>
      </p:sp>
    </p:spTree>
  </p:cSld>
  <p:clrMapOvr>
    <a:masterClrMapping/>
  </p:clrMapOvr>
  <p:transition spd="slow">
    <p:strips dir="ru"/>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29C5C03E-1D71-4CDB-90D4-E149064ECF06}"/>
              </a:ext>
            </a:extLst>
          </p:cNvPr>
          <p:cNvSpPr>
            <a:spLocks noGrp="1" noChangeArrowheads="1"/>
          </p:cNvSpPr>
          <p:nvPr>
            <p:ph type="title"/>
          </p:nvPr>
        </p:nvSpPr>
        <p:spPr/>
        <p:txBody>
          <a:bodyPr/>
          <a:lstStyle/>
          <a:p>
            <a:pPr eaLnBrk="1" hangingPunct="1"/>
            <a:r>
              <a:rPr lang="it-IT" altLang="it-IT" b="1">
                <a:solidFill>
                  <a:srgbClr val="FF0000"/>
                </a:solidFill>
              </a:rPr>
              <a:t>Lozioni</a:t>
            </a:r>
          </a:p>
        </p:txBody>
      </p:sp>
      <p:sp>
        <p:nvSpPr>
          <p:cNvPr id="61443" name="Rectangle 3">
            <a:extLst>
              <a:ext uri="{FF2B5EF4-FFF2-40B4-BE49-F238E27FC236}">
                <a16:creationId xmlns:a16="http://schemas.microsoft.com/office/drawing/2014/main" id="{35F5A0EC-59A3-46FF-AB3A-1958E3AD96F2}"/>
              </a:ext>
            </a:extLst>
          </p:cNvPr>
          <p:cNvSpPr>
            <a:spLocks noGrp="1" noChangeArrowheads="1"/>
          </p:cNvSpPr>
          <p:nvPr>
            <p:ph type="body" idx="1"/>
          </p:nvPr>
        </p:nvSpPr>
        <p:spPr>
          <a:xfrm>
            <a:off x="457200" y="1782763"/>
            <a:ext cx="8229600" cy="4525962"/>
          </a:xfrm>
        </p:spPr>
        <p:txBody>
          <a:bodyPr/>
          <a:lstStyle/>
          <a:p>
            <a:pPr eaLnBrk="1" hangingPunct="1"/>
            <a:r>
              <a:rPr lang="it-IT" altLang="it-IT" sz="2800" b="1">
                <a:solidFill>
                  <a:schemeClr val="accent2"/>
                </a:solidFill>
              </a:rPr>
              <a:t>Formulazioni liquide particolarmente adatte al trattamento delle zone coperte di peli; essendo spesso costituite da una soluzione idro-alcolica possono essere mal tollerate se la cute è escoriata.</a:t>
            </a:r>
          </a:p>
          <a:p>
            <a:pPr eaLnBrk="1" hangingPunct="1"/>
            <a:r>
              <a:rPr lang="it-IT" altLang="it-IT" sz="2800" b="1">
                <a:solidFill>
                  <a:schemeClr val="accent2"/>
                </a:solidFill>
              </a:rPr>
              <a:t>Possono essere definite lozioni anche alcune emulsioni.</a:t>
            </a:r>
          </a:p>
          <a:p>
            <a:pPr eaLnBrk="1" hangingPunct="1"/>
            <a:r>
              <a:rPr lang="it-IT" altLang="it-IT" sz="2800" b="1">
                <a:solidFill>
                  <a:schemeClr val="accent2"/>
                </a:solidFill>
              </a:rPr>
              <a:t>Le lozioni sono soprattutto utilizzate come veicoli per antimicotici o corticosteroidi.</a:t>
            </a:r>
          </a:p>
        </p:txBody>
      </p:sp>
    </p:spTree>
  </p:cSld>
  <p:clrMapOvr>
    <a:masterClrMapping/>
  </p:clrMapOvr>
  <p:transition spd="slow">
    <p:strips dir="ru"/>
  </p:transition>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Titolo 1">
            <a:extLst>
              <a:ext uri="{FF2B5EF4-FFF2-40B4-BE49-F238E27FC236}">
                <a16:creationId xmlns:a16="http://schemas.microsoft.com/office/drawing/2014/main" id="{3DE69BB9-70C8-48F0-BD12-FE0FB9CACCD0}"/>
              </a:ext>
            </a:extLst>
          </p:cNvPr>
          <p:cNvSpPr>
            <a:spLocks noGrp="1" noChangeArrowheads="1"/>
          </p:cNvSpPr>
          <p:nvPr>
            <p:ph type="title"/>
          </p:nvPr>
        </p:nvSpPr>
        <p:spPr/>
        <p:txBody>
          <a:bodyPr/>
          <a:lstStyle/>
          <a:p>
            <a:r>
              <a:rPr lang="it-IT" altLang="it-IT" b="1">
                <a:solidFill>
                  <a:srgbClr val="FF0000"/>
                </a:solidFill>
              </a:rPr>
              <a:t>Fans</a:t>
            </a:r>
            <a:endParaRPr lang="en-GB" altLang="it-IT"/>
          </a:p>
        </p:txBody>
      </p:sp>
      <p:sp>
        <p:nvSpPr>
          <p:cNvPr id="386051" name="Segnaposto contenuto 2">
            <a:extLst>
              <a:ext uri="{FF2B5EF4-FFF2-40B4-BE49-F238E27FC236}">
                <a16:creationId xmlns:a16="http://schemas.microsoft.com/office/drawing/2014/main" id="{F2708DC5-7FA2-469D-945F-64AF3BCC74D4}"/>
              </a:ext>
            </a:extLst>
          </p:cNvPr>
          <p:cNvSpPr>
            <a:spLocks noGrp="1" noChangeArrowheads="1"/>
          </p:cNvSpPr>
          <p:nvPr>
            <p:ph idx="1"/>
          </p:nvPr>
        </p:nvSpPr>
        <p:spPr/>
        <p:txBody>
          <a:bodyPr/>
          <a:lstStyle/>
          <a:p>
            <a:r>
              <a:rPr lang="en-GB" altLang="it-IT" b="1">
                <a:solidFill>
                  <a:schemeClr val="accent2"/>
                </a:solidFill>
              </a:rPr>
              <a:t>Buona efficacia </a:t>
            </a:r>
          </a:p>
          <a:p>
            <a:r>
              <a:rPr lang="en-GB" altLang="it-IT" b="1">
                <a:solidFill>
                  <a:schemeClr val="accent2"/>
                </a:solidFill>
              </a:rPr>
              <a:t>Dark side of the  moon..</a:t>
            </a:r>
          </a:p>
          <a:p>
            <a:r>
              <a:rPr lang="en-GB" altLang="it-IT" b="1">
                <a:solidFill>
                  <a:schemeClr val="accent2"/>
                </a:solidFill>
              </a:rPr>
              <a:t>…scarsa aderenza</a:t>
            </a:r>
          </a:p>
          <a:p>
            <a:r>
              <a:rPr lang="en-GB" altLang="it-IT" b="1">
                <a:solidFill>
                  <a:schemeClr val="accent2"/>
                </a:solidFill>
              </a:rPr>
              <a:t>…rischio di DAC</a:t>
            </a:r>
          </a:p>
        </p:txBody>
      </p:sp>
      <p:pic>
        <p:nvPicPr>
          <p:cNvPr id="386052" name="Picture 2" descr="Risultati immagini per dark side of the moon">
            <a:extLst>
              <a:ext uri="{FF2B5EF4-FFF2-40B4-BE49-F238E27FC236}">
                <a16:creationId xmlns:a16="http://schemas.microsoft.com/office/drawing/2014/main" id="{995ED780-21E8-45CB-B247-1D51425EC4F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80063" y="3573463"/>
            <a:ext cx="3106737" cy="310673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strips dir="ru"/>
  </p:transition>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074" name="Immagine 1">
            <a:extLst>
              <a:ext uri="{FF2B5EF4-FFF2-40B4-BE49-F238E27FC236}">
                <a16:creationId xmlns:a16="http://schemas.microsoft.com/office/drawing/2014/main" id="{DE29423F-9786-46A0-BCD4-EF3D29966E7B}"/>
              </a:ext>
            </a:extLst>
          </p:cNvPr>
          <p:cNvPicPr>
            <a:picLocks noChangeAspect="1"/>
          </p:cNvPicPr>
          <p:nvPr/>
        </p:nvPicPr>
        <p:blipFill>
          <a:blip r:embed="rId2" cstate="email">
            <a:lum bright="-20000" contrast="40000"/>
            <a:extLst>
              <a:ext uri="{28A0092B-C50C-407E-A947-70E740481C1C}">
                <a14:useLocalDpi xmlns:a14="http://schemas.microsoft.com/office/drawing/2010/main"/>
              </a:ext>
            </a:extLst>
          </a:blip>
          <a:srcRect/>
          <a:stretch>
            <a:fillRect/>
          </a:stretch>
        </p:blipFill>
        <p:spPr bwMode="auto">
          <a:xfrm>
            <a:off x="541338" y="495300"/>
            <a:ext cx="7905750" cy="2519363"/>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387075" name="Immagine 2">
            <a:extLst>
              <a:ext uri="{FF2B5EF4-FFF2-40B4-BE49-F238E27FC236}">
                <a16:creationId xmlns:a16="http://schemas.microsoft.com/office/drawing/2014/main" id="{30B4BA23-4408-440B-9D77-FFE63E726C16}"/>
              </a:ext>
            </a:extLst>
          </p:cNvPr>
          <p:cNvPicPr>
            <a:picLocks noChangeAspect="1"/>
          </p:cNvPicPr>
          <p:nvPr/>
        </p:nvPicPr>
        <p:blipFill>
          <a:blip r:embed="rId3" cstate="email">
            <a:lum bright="-20000" contrast="40000"/>
            <a:extLst>
              <a:ext uri="{28A0092B-C50C-407E-A947-70E740481C1C}">
                <a14:useLocalDpi xmlns:a14="http://schemas.microsoft.com/office/drawing/2010/main"/>
              </a:ext>
            </a:extLst>
          </a:blip>
          <a:srcRect/>
          <a:stretch>
            <a:fillRect/>
          </a:stretch>
        </p:blipFill>
        <p:spPr bwMode="auto">
          <a:xfrm>
            <a:off x="541338" y="3435350"/>
            <a:ext cx="3517900" cy="2073275"/>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387076" name="Picture 2" descr="Risultati immagini per solaraze gel">
            <a:extLst>
              <a:ext uri="{FF2B5EF4-FFF2-40B4-BE49-F238E27FC236}">
                <a16:creationId xmlns:a16="http://schemas.microsoft.com/office/drawing/2014/main" id="{FDA17CE1-CAFD-4728-953E-16A5C9E58CB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54513" y="3435350"/>
            <a:ext cx="2032000" cy="1524000"/>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387077" name="Picture 4" descr="Risultati immagini per solaraze gel">
            <a:extLst>
              <a:ext uri="{FF2B5EF4-FFF2-40B4-BE49-F238E27FC236}">
                <a16:creationId xmlns:a16="http://schemas.microsoft.com/office/drawing/2014/main" id="{4EBF7C4B-BCC3-4112-977A-BB3183C4ABF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497763" y="3435350"/>
            <a:ext cx="949325" cy="3268663"/>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4" name="Freccia a destra 3">
            <a:extLst>
              <a:ext uri="{FF2B5EF4-FFF2-40B4-BE49-F238E27FC236}">
                <a16:creationId xmlns:a16="http://schemas.microsoft.com/office/drawing/2014/main" id="{EA47EB4F-49A0-4F3A-AAFE-ABB4DE3FB71B}"/>
              </a:ext>
            </a:extLst>
          </p:cNvPr>
          <p:cNvSpPr/>
          <p:nvPr/>
        </p:nvSpPr>
        <p:spPr>
          <a:xfrm>
            <a:off x="6632575" y="4365625"/>
            <a:ext cx="682625" cy="476250"/>
          </a:xfrm>
          <a:prstGeom prst="rightArrow">
            <a:avLst/>
          </a:prstGeom>
          <a:solidFill>
            <a:schemeClr val="accent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0000"/>
              </a:solidFill>
            </a:endParaRPr>
          </a:p>
        </p:txBody>
      </p:sp>
    </p:spTree>
  </p:cSld>
  <p:clrMapOvr>
    <a:masterClrMapping/>
  </p:clrMapOvr>
  <p:transition spd="slow">
    <p:strips dir="ru"/>
  </p:transition>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Titolo 1">
            <a:extLst>
              <a:ext uri="{FF2B5EF4-FFF2-40B4-BE49-F238E27FC236}">
                <a16:creationId xmlns:a16="http://schemas.microsoft.com/office/drawing/2014/main" id="{E6EFD07E-8412-4575-A1AA-75B63ED56312}"/>
              </a:ext>
            </a:extLst>
          </p:cNvPr>
          <p:cNvSpPr>
            <a:spLocks noGrp="1" noChangeArrowheads="1"/>
          </p:cNvSpPr>
          <p:nvPr>
            <p:ph type="title"/>
          </p:nvPr>
        </p:nvSpPr>
        <p:spPr>
          <a:xfrm>
            <a:off x="457200" y="44450"/>
            <a:ext cx="8229600" cy="1143000"/>
          </a:xfrm>
        </p:spPr>
        <p:txBody>
          <a:bodyPr/>
          <a:lstStyle/>
          <a:p>
            <a:r>
              <a:rPr lang="it-IT" altLang="it-IT" b="1">
                <a:solidFill>
                  <a:srgbClr val="FF0000"/>
                </a:solidFill>
              </a:rPr>
              <a:t>Piroxicam SPF50+ </a:t>
            </a:r>
          </a:p>
        </p:txBody>
      </p:sp>
      <p:sp>
        <p:nvSpPr>
          <p:cNvPr id="388099" name="Segnaposto contenuto 2">
            <a:extLst>
              <a:ext uri="{FF2B5EF4-FFF2-40B4-BE49-F238E27FC236}">
                <a16:creationId xmlns:a16="http://schemas.microsoft.com/office/drawing/2014/main" id="{BB17B022-3FFC-4316-B104-98332E5733E4}"/>
              </a:ext>
            </a:extLst>
          </p:cNvPr>
          <p:cNvSpPr>
            <a:spLocks noGrp="1" noChangeArrowheads="1"/>
          </p:cNvSpPr>
          <p:nvPr>
            <p:ph idx="1"/>
          </p:nvPr>
        </p:nvSpPr>
        <p:spPr>
          <a:xfrm>
            <a:off x="457200" y="1412875"/>
            <a:ext cx="8229600" cy="5257800"/>
          </a:xfrm>
        </p:spPr>
        <p:txBody>
          <a:bodyPr/>
          <a:lstStyle/>
          <a:p>
            <a:r>
              <a:rPr lang="it-IT" altLang="it-IT"/>
              <a:t>Applicare due volte al giorno uno strato sottile di prodotto sulla cheratosi, dopo accurata detersione e massaggiare fino a completo assorbimento</a:t>
            </a:r>
          </a:p>
          <a:p>
            <a:r>
              <a:rPr lang="it-IT" altLang="it-IT"/>
              <a:t>Applicare su un’area di 5x5 cm</a:t>
            </a:r>
          </a:p>
          <a:p>
            <a:r>
              <a:rPr lang="it-IT" altLang="it-IT"/>
              <a:t>Ripetere il trattamento per almeno 14 settimane.</a:t>
            </a:r>
          </a:p>
          <a:p>
            <a:r>
              <a:rPr lang="it-IT" altLang="it-IT"/>
              <a:t>Necessario l’uso di un fotoprotettore solare da applicare ogni 2 ore sulle zone fotoesposte nei mesi estivi </a:t>
            </a:r>
            <a:br>
              <a:rPr lang="it-IT" altLang="it-IT"/>
            </a:br>
            <a:endParaRPr lang="it-IT" altLang="it-IT"/>
          </a:p>
        </p:txBody>
      </p:sp>
    </p:spTree>
  </p:cSld>
  <p:clrMapOvr>
    <a:masterClrMapping/>
  </p:clrMapOvr>
  <p:transition spd="slow">
    <p:strips dir="ru"/>
  </p:transition>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Titolo 1">
            <a:extLst>
              <a:ext uri="{FF2B5EF4-FFF2-40B4-BE49-F238E27FC236}">
                <a16:creationId xmlns:a16="http://schemas.microsoft.com/office/drawing/2014/main" id="{5AD00E0C-5F53-4DEC-BDA2-7CE32C7DD846}"/>
              </a:ext>
            </a:extLst>
          </p:cNvPr>
          <p:cNvSpPr>
            <a:spLocks noGrp="1" noChangeArrowheads="1"/>
          </p:cNvSpPr>
          <p:nvPr>
            <p:ph type="title"/>
          </p:nvPr>
        </p:nvSpPr>
        <p:spPr/>
        <p:txBody>
          <a:bodyPr/>
          <a:lstStyle/>
          <a:p>
            <a:r>
              <a:rPr lang="it-IT" altLang="it-IT" b="1">
                <a:solidFill>
                  <a:srgbClr val="FF0000"/>
                </a:solidFill>
              </a:rPr>
              <a:t>5-fluorouracile (0,5%) e acido salicilico (10%)</a:t>
            </a:r>
          </a:p>
        </p:txBody>
      </p:sp>
      <p:sp>
        <p:nvSpPr>
          <p:cNvPr id="389123" name="Segnaposto contenuto 2">
            <a:extLst>
              <a:ext uri="{FF2B5EF4-FFF2-40B4-BE49-F238E27FC236}">
                <a16:creationId xmlns:a16="http://schemas.microsoft.com/office/drawing/2014/main" id="{23B34438-E70F-4433-8A38-620A65EF8BE4}"/>
              </a:ext>
            </a:extLst>
          </p:cNvPr>
          <p:cNvSpPr>
            <a:spLocks noGrp="1" noChangeArrowheads="1"/>
          </p:cNvSpPr>
          <p:nvPr>
            <p:ph idx="1"/>
          </p:nvPr>
        </p:nvSpPr>
        <p:spPr/>
        <p:txBody>
          <a:bodyPr/>
          <a:lstStyle/>
          <a:p>
            <a:r>
              <a:rPr lang="it-IT" altLang="it-IT" sz="2400"/>
              <a:t>Disponibile in Italia: pubblicato in Gazzetta ufficiale del 25 settembre 2018 come aggiornamento della Nota 95 dell'Agenzia Italiana del Farmaco (AIFA).</a:t>
            </a:r>
          </a:p>
          <a:p>
            <a:r>
              <a:rPr lang="it-IT" altLang="it-IT" sz="2400"/>
              <a:t>5-Fluorouracile è un citostatico con effetto antimetabolita e previene la formazione e l’utilizzo della timina, inibendo così la sintesi di DNA e RNA e determinando l’inibizione della proliferazione cellulare </a:t>
            </a:r>
          </a:p>
          <a:p>
            <a:r>
              <a:rPr lang="it-IT" altLang="it-IT" sz="2400"/>
              <a:t>L’acido salicilico è un cheratolitico che riduce l’ipercheratosi della lesione </a:t>
            </a:r>
          </a:p>
          <a:p>
            <a:r>
              <a:rPr lang="it-IT" altLang="it-IT" sz="2400"/>
              <a:t>Indicato per il trattamento della cheratosi attinica (grado I/II) in pazienti adulti immunocompetenti </a:t>
            </a:r>
          </a:p>
          <a:p>
            <a:endParaRPr lang="it-IT" altLang="it-IT" sz="2400"/>
          </a:p>
          <a:p>
            <a:endParaRPr lang="it-IT" altLang="it-IT" sz="2400"/>
          </a:p>
        </p:txBody>
      </p:sp>
    </p:spTree>
  </p:cSld>
  <p:clrMapOvr>
    <a:masterClrMapping/>
  </p:clrMapOvr>
  <p:transition spd="slow">
    <p:strips dir="ru"/>
  </p:transition>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Segnaposto contenuto 2">
            <a:extLst>
              <a:ext uri="{FF2B5EF4-FFF2-40B4-BE49-F238E27FC236}">
                <a16:creationId xmlns:a16="http://schemas.microsoft.com/office/drawing/2014/main" id="{A9E27C43-2701-4C46-85FD-345FEFA99F08}"/>
              </a:ext>
            </a:extLst>
          </p:cNvPr>
          <p:cNvSpPr>
            <a:spLocks noGrp="1" noChangeArrowheads="1"/>
          </p:cNvSpPr>
          <p:nvPr>
            <p:ph idx="1"/>
          </p:nvPr>
        </p:nvSpPr>
        <p:spPr>
          <a:xfrm>
            <a:off x="457200" y="1600200"/>
            <a:ext cx="8229600" cy="5141913"/>
          </a:xfrm>
        </p:spPr>
        <p:txBody>
          <a:bodyPr/>
          <a:lstStyle/>
          <a:p>
            <a:r>
              <a:rPr lang="it-IT" altLang="it-IT" sz="2000"/>
              <a:t>Modalità di applicazione: </a:t>
            </a:r>
          </a:p>
          <a:p>
            <a:pPr lvl="1"/>
            <a:r>
              <a:rPr lang="it-IT" altLang="it-IT" sz="2000"/>
              <a:t>rimuovere (eventualmente con acqua calda) la pellicola bianca sulla cute dovuta all’applicazione del giorno precedente </a:t>
            </a:r>
          </a:p>
          <a:p>
            <a:pPr lvl="1"/>
            <a:r>
              <a:rPr lang="it-IT" altLang="it-IT" sz="2000"/>
              <a:t>Applicare sulle cheratosi attiniche e su una piccola area sana circostante una volta al giorno (praticare tricotomia se aree pelose)</a:t>
            </a:r>
          </a:p>
          <a:p>
            <a:pPr lvl="1"/>
            <a:r>
              <a:rPr lang="it-IT" altLang="it-IT" sz="2000"/>
              <a:t>Lasciare asciugare la soluzione affinché formi una pellicola, non copra con bendaggi</a:t>
            </a:r>
          </a:p>
          <a:p>
            <a:r>
              <a:rPr lang="it-IT" altLang="it-IT" sz="2000"/>
              <a:t>Cheratosi attiniche multiple (fino a 10 lesioni) possono essere trattate contemporaneamente, senza eccedere i 5x5 cm </a:t>
            </a:r>
          </a:p>
          <a:p>
            <a:r>
              <a:rPr lang="it-IT" altLang="it-IT" sz="2000"/>
              <a:t>Trattamento da proseguire finché le lesioni non regrediscono completamente o fino ad un massimo di 12 settimane. </a:t>
            </a:r>
          </a:p>
          <a:p>
            <a:r>
              <a:rPr lang="it-IT" altLang="it-IT" sz="2000"/>
              <a:t>Effetti terapeutici osservati già dopo 4 settimane di trattamento e il miglioramento aumenta nel corso del tempo, fino a 12 settimane</a:t>
            </a:r>
          </a:p>
          <a:p>
            <a:r>
              <a:rPr lang="it-IT" altLang="it-IT" sz="2000"/>
              <a:t>Può dare irritazione </a:t>
            </a:r>
          </a:p>
        </p:txBody>
      </p:sp>
      <p:sp>
        <p:nvSpPr>
          <p:cNvPr id="390147" name="Titolo 1">
            <a:extLst>
              <a:ext uri="{FF2B5EF4-FFF2-40B4-BE49-F238E27FC236}">
                <a16:creationId xmlns:a16="http://schemas.microsoft.com/office/drawing/2014/main" id="{CC008E6A-1301-4688-9AA9-AB0EC15CABFB}"/>
              </a:ext>
            </a:extLst>
          </p:cNvPr>
          <p:cNvSpPr>
            <a:spLocks noGrp="1" noChangeArrowheads="1"/>
          </p:cNvSpPr>
          <p:nvPr>
            <p:ph type="title"/>
          </p:nvPr>
        </p:nvSpPr>
        <p:spPr/>
        <p:txBody>
          <a:bodyPr/>
          <a:lstStyle/>
          <a:p>
            <a:r>
              <a:rPr lang="it-IT" altLang="it-IT" b="1">
                <a:solidFill>
                  <a:srgbClr val="FF0000"/>
                </a:solidFill>
              </a:rPr>
              <a:t>5-fluorouracile (0,5%) e acido salicilico (10%)</a:t>
            </a:r>
          </a:p>
        </p:txBody>
      </p:sp>
    </p:spTree>
  </p:cSld>
  <p:clrMapOvr>
    <a:masterClrMapping/>
  </p:clrMapOvr>
  <p:transition spd="slow">
    <p:strips dir="ru"/>
  </p:transition>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Titolo 1">
            <a:extLst>
              <a:ext uri="{FF2B5EF4-FFF2-40B4-BE49-F238E27FC236}">
                <a16:creationId xmlns:a16="http://schemas.microsoft.com/office/drawing/2014/main" id="{1B5DBF24-1D90-4A39-ABB8-D38671343944}"/>
              </a:ext>
            </a:extLst>
          </p:cNvPr>
          <p:cNvSpPr>
            <a:spLocks noGrp="1" noChangeArrowheads="1"/>
          </p:cNvSpPr>
          <p:nvPr>
            <p:ph type="title"/>
          </p:nvPr>
        </p:nvSpPr>
        <p:spPr/>
        <p:txBody>
          <a:bodyPr/>
          <a:lstStyle/>
          <a:p>
            <a:r>
              <a:rPr lang="en-GB" altLang="it-IT" b="1">
                <a:solidFill>
                  <a:srgbClr val="FF0000"/>
                </a:solidFill>
              </a:rPr>
              <a:t>Ingenolo mebutato</a:t>
            </a:r>
          </a:p>
        </p:txBody>
      </p:sp>
      <p:sp>
        <p:nvSpPr>
          <p:cNvPr id="391171" name="Segnaposto contenuto 2">
            <a:extLst>
              <a:ext uri="{FF2B5EF4-FFF2-40B4-BE49-F238E27FC236}">
                <a16:creationId xmlns:a16="http://schemas.microsoft.com/office/drawing/2014/main" id="{4E3AB8AA-7888-4A20-B3A6-4D32E80AA303}"/>
              </a:ext>
            </a:extLst>
          </p:cNvPr>
          <p:cNvSpPr>
            <a:spLocks noGrp="1" noChangeArrowheads="1"/>
          </p:cNvSpPr>
          <p:nvPr>
            <p:ph idx="1"/>
          </p:nvPr>
        </p:nvSpPr>
        <p:spPr/>
        <p:txBody>
          <a:bodyPr/>
          <a:lstStyle/>
          <a:p>
            <a:r>
              <a:rPr lang="en-GB" altLang="it-IT"/>
              <a:t>Doppia azione </a:t>
            </a:r>
          </a:p>
          <a:p>
            <a:r>
              <a:rPr lang="en-GB" altLang="it-IT"/>
              <a:t>Danno diretto sul sito di applicazione</a:t>
            </a:r>
          </a:p>
          <a:p>
            <a:r>
              <a:rPr lang="en-GB" altLang="it-IT"/>
              <a:t>Risposta immune (dopo alcuni gg)</a:t>
            </a:r>
          </a:p>
          <a:p>
            <a:r>
              <a:rPr lang="en-GB" altLang="it-IT"/>
              <a:t>Risposta Th2 mediata</a:t>
            </a:r>
          </a:p>
        </p:txBody>
      </p:sp>
    </p:spTree>
  </p:cSld>
  <p:clrMapOvr>
    <a:masterClrMapping/>
  </p:clrMapOvr>
  <p:transition spd="slow">
    <p:strips dir="ru"/>
  </p:transition>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Titolo 1">
            <a:extLst>
              <a:ext uri="{FF2B5EF4-FFF2-40B4-BE49-F238E27FC236}">
                <a16:creationId xmlns:a16="http://schemas.microsoft.com/office/drawing/2014/main" id="{DA7F119C-FAA7-4EEE-BA37-343A398F105B}"/>
              </a:ext>
            </a:extLst>
          </p:cNvPr>
          <p:cNvSpPr>
            <a:spLocks noGrp="1" noChangeArrowheads="1"/>
          </p:cNvSpPr>
          <p:nvPr>
            <p:ph type="title"/>
          </p:nvPr>
        </p:nvSpPr>
        <p:spPr/>
        <p:txBody>
          <a:bodyPr/>
          <a:lstStyle/>
          <a:p>
            <a:r>
              <a:rPr lang="en-GB" altLang="it-IT" b="1">
                <a:solidFill>
                  <a:srgbClr val="FF0000"/>
                </a:solidFill>
              </a:rPr>
              <a:t>Ingenolo mebutato</a:t>
            </a:r>
          </a:p>
        </p:txBody>
      </p:sp>
      <p:sp>
        <p:nvSpPr>
          <p:cNvPr id="392195" name="Segnaposto contenuto 2">
            <a:extLst>
              <a:ext uri="{FF2B5EF4-FFF2-40B4-BE49-F238E27FC236}">
                <a16:creationId xmlns:a16="http://schemas.microsoft.com/office/drawing/2014/main" id="{90D22F7E-4C15-4686-8A53-3631F3D8CD38}"/>
              </a:ext>
            </a:extLst>
          </p:cNvPr>
          <p:cNvSpPr>
            <a:spLocks noGrp="1" noChangeArrowheads="1"/>
          </p:cNvSpPr>
          <p:nvPr>
            <p:ph idx="1"/>
          </p:nvPr>
        </p:nvSpPr>
        <p:spPr/>
        <p:txBody>
          <a:bodyPr/>
          <a:lstStyle/>
          <a:p>
            <a:r>
              <a:rPr lang="en-GB" altLang="it-IT"/>
              <a:t>Applicare su un’area 5x5 cm</a:t>
            </a:r>
          </a:p>
          <a:p>
            <a:r>
              <a:rPr lang="en-GB" altLang="it-IT"/>
              <a:t>150 </a:t>
            </a:r>
            <a:r>
              <a:rPr lang="el-GR" altLang="it-IT"/>
              <a:t>μ</a:t>
            </a:r>
            <a:r>
              <a:rPr lang="it-IT" altLang="it-IT"/>
              <a:t>g/g 3 giorni consecutivi su testa-collo</a:t>
            </a:r>
          </a:p>
          <a:p>
            <a:r>
              <a:rPr lang="it-IT" altLang="it-IT"/>
              <a:t>500</a:t>
            </a:r>
            <a:r>
              <a:rPr lang="el-GR" altLang="it-IT"/>
              <a:t> μ</a:t>
            </a:r>
            <a:r>
              <a:rPr lang="it-IT" altLang="it-IT"/>
              <a:t>g/g 2 giorni consecutivi su tronco ed arti</a:t>
            </a:r>
          </a:p>
          <a:p>
            <a:r>
              <a:rPr lang="it-IT" altLang="it-IT"/>
              <a:t>SAEs: prurito e bruciore nella zona di applicazione (max al IV° giorno, decresce in 14-28 giorni)</a:t>
            </a:r>
          </a:p>
          <a:p>
            <a:r>
              <a:rPr lang="it-IT" altLang="it-IT"/>
              <a:t>NO applicazione steroidi!!</a:t>
            </a:r>
            <a:endParaRPr lang="en-GB" altLang="it-IT"/>
          </a:p>
        </p:txBody>
      </p:sp>
    </p:spTree>
  </p:cSld>
  <p:clrMapOvr>
    <a:masterClrMapping/>
  </p:clrMapOvr>
  <p:transition spd="slow">
    <p:strips dir="ru"/>
  </p:transition>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Titolo 1">
            <a:extLst>
              <a:ext uri="{FF2B5EF4-FFF2-40B4-BE49-F238E27FC236}">
                <a16:creationId xmlns:a16="http://schemas.microsoft.com/office/drawing/2014/main" id="{0ACB825E-082B-4FF5-859E-BE6E6B4D938B}"/>
              </a:ext>
            </a:extLst>
          </p:cNvPr>
          <p:cNvSpPr>
            <a:spLocks noGrp="1" noChangeArrowheads="1"/>
          </p:cNvSpPr>
          <p:nvPr>
            <p:ph type="title"/>
          </p:nvPr>
        </p:nvSpPr>
        <p:spPr/>
        <p:txBody>
          <a:bodyPr/>
          <a:lstStyle/>
          <a:p>
            <a:r>
              <a:rPr lang="en-GB" altLang="it-IT" b="1">
                <a:solidFill>
                  <a:srgbClr val="FF0000"/>
                </a:solidFill>
              </a:rPr>
              <a:t>Ingenolo mebutato</a:t>
            </a:r>
            <a:endParaRPr lang="en-GB" altLang="it-IT"/>
          </a:p>
        </p:txBody>
      </p:sp>
      <p:sp>
        <p:nvSpPr>
          <p:cNvPr id="393219" name="Segnaposto contenuto 2">
            <a:extLst>
              <a:ext uri="{FF2B5EF4-FFF2-40B4-BE49-F238E27FC236}">
                <a16:creationId xmlns:a16="http://schemas.microsoft.com/office/drawing/2014/main" id="{D49D6B5E-FDBF-4583-AE66-4411F8A5E6EC}"/>
              </a:ext>
            </a:extLst>
          </p:cNvPr>
          <p:cNvSpPr>
            <a:spLocks noGrp="1" noChangeArrowheads="1"/>
          </p:cNvSpPr>
          <p:nvPr>
            <p:ph idx="1"/>
          </p:nvPr>
        </p:nvSpPr>
        <p:spPr/>
        <p:txBody>
          <a:bodyPr/>
          <a:lstStyle/>
          <a:p>
            <a:r>
              <a:rPr lang="en-GB" altLang="it-IT"/>
              <a:t>RARI casi in cui si è sviluppato un SCC </a:t>
            </a:r>
          </a:p>
          <a:p>
            <a:r>
              <a:rPr lang="en-GB" altLang="it-IT"/>
              <a:t>Secondario alla terapia</a:t>
            </a:r>
          </a:p>
          <a:p>
            <a:r>
              <a:rPr lang="en-GB" altLang="it-IT"/>
              <a:t>Ruolo infiammazione?</a:t>
            </a:r>
          </a:p>
          <a:p>
            <a:r>
              <a:rPr lang="en-GB" altLang="it-IT"/>
              <a:t>Ruolo </a:t>
            </a:r>
            <a:r>
              <a:rPr lang="en-GB" altLang="it-IT" i="1"/>
              <a:t>CDKN2A</a:t>
            </a:r>
            <a:r>
              <a:rPr lang="en-GB" altLang="it-IT"/>
              <a:t>?</a:t>
            </a:r>
          </a:p>
          <a:p>
            <a:r>
              <a:rPr lang="en-GB" altLang="it-IT"/>
              <a:t>Prestare attenzione a fast-growing lesions dopo applicazione di IM</a:t>
            </a:r>
          </a:p>
        </p:txBody>
      </p:sp>
    </p:spTree>
  </p:cSld>
  <p:clrMapOvr>
    <a:masterClrMapping/>
  </p:clrMapOvr>
  <p:transition spd="slow">
    <p:strips dir="ru"/>
  </p:transition>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4242" name="Immagine 3">
            <a:extLst>
              <a:ext uri="{FF2B5EF4-FFF2-40B4-BE49-F238E27FC236}">
                <a16:creationId xmlns:a16="http://schemas.microsoft.com/office/drawing/2014/main" id="{15CD6A35-C385-4626-8384-710FF226F86E}"/>
              </a:ext>
            </a:extLst>
          </p:cNvPr>
          <p:cNvPicPr>
            <a:picLocks noChangeAspect="1"/>
          </p:cNvPicPr>
          <p:nvPr/>
        </p:nvPicPr>
        <p:blipFill>
          <a:blip r:embed="rId2">
            <a:lum bright="-20000" contrast="40000"/>
            <a:extLst>
              <a:ext uri="{28A0092B-C50C-407E-A947-70E740481C1C}">
                <a14:useLocalDpi xmlns:a14="http://schemas.microsoft.com/office/drawing/2010/main"/>
              </a:ext>
            </a:extLst>
          </a:blip>
          <a:srcRect/>
          <a:stretch>
            <a:fillRect/>
          </a:stretch>
        </p:blipFill>
        <p:spPr bwMode="auto">
          <a:xfrm>
            <a:off x="250825" y="765175"/>
            <a:ext cx="8397875" cy="439261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strips dir="ru"/>
  </p:transition>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2">
            <a:extLst>
              <a:ext uri="{FF2B5EF4-FFF2-40B4-BE49-F238E27FC236}">
                <a16:creationId xmlns:a16="http://schemas.microsoft.com/office/drawing/2014/main" id="{E64B04FA-BCC2-4D8D-8C6E-9063C1C34102}"/>
              </a:ext>
            </a:extLst>
          </p:cNvPr>
          <p:cNvSpPr>
            <a:spLocks noGrp="1" noChangeArrowheads="1"/>
          </p:cNvSpPr>
          <p:nvPr>
            <p:ph type="title"/>
          </p:nvPr>
        </p:nvSpPr>
        <p:spPr/>
        <p:txBody>
          <a:bodyPr/>
          <a:lstStyle/>
          <a:p>
            <a:pPr eaLnBrk="1" hangingPunct="1"/>
            <a:r>
              <a:rPr lang="it-IT" altLang="it-IT" b="1">
                <a:solidFill>
                  <a:srgbClr val="FF0000"/>
                </a:solidFill>
              </a:rPr>
              <a:t>Imiquimod</a:t>
            </a:r>
          </a:p>
        </p:txBody>
      </p:sp>
      <p:sp>
        <p:nvSpPr>
          <p:cNvPr id="395267" name="Rectangle 3">
            <a:extLst>
              <a:ext uri="{FF2B5EF4-FFF2-40B4-BE49-F238E27FC236}">
                <a16:creationId xmlns:a16="http://schemas.microsoft.com/office/drawing/2014/main" id="{1C109F01-E254-4885-9AFF-85593FA9BB77}"/>
              </a:ext>
            </a:extLst>
          </p:cNvPr>
          <p:cNvSpPr>
            <a:spLocks noGrp="1" noChangeArrowheads="1"/>
          </p:cNvSpPr>
          <p:nvPr>
            <p:ph type="body" idx="1"/>
          </p:nvPr>
        </p:nvSpPr>
        <p:spPr>
          <a:xfrm>
            <a:off x="468313" y="1557338"/>
            <a:ext cx="5011737" cy="4525962"/>
          </a:xfrm>
        </p:spPr>
        <p:txBody>
          <a:bodyPr/>
          <a:lstStyle/>
          <a:p>
            <a:pPr eaLnBrk="1" hangingPunct="1"/>
            <a:r>
              <a:rPr lang="it-IT" altLang="it-IT" b="1">
                <a:solidFill>
                  <a:schemeClr val="accent2"/>
                </a:solidFill>
              </a:rPr>
              <a:t>Crema al 3,75% e 5%</a:t>
            </a:r>
          </a:p>
          <a:p>
            <a:pPr eaLnBrk="1" hangingPunct="1"/>
            <a:r>
              <a:rPr lang="it-IT" altLang="it-IT" b="1">
                <a:solidFill>
                  <a:schemeClr val="accent2"/>
                </a:solidFill>
                <a:cs typeface="Arial" panose="020B0604020202020204" pitchFamily="34" charset="0"/>
              </a:rPr>
              <a:t>COSTO: elevato</a:t>
            </a:r>
          </a:p>
          <a:p>
            <a:pPr eaLnBrk="1" hangingPunct="1"/>
            <a:r>
              <a:rPr lang="it-IT" altLang="it-IT" b="1">
                <a:solidFill>
                  <a:schemeClr val="accent2"/>
                </a:solidFill>
              </a:rPr>
              <a:t>Stimolatore della risposta immunitaria innata ed adattativa cellulo-mediata.</a:t>
            </a:r>
          </a:p>
        </p:txBody>
      </p:sp>
      <p:pic>
        <p:nvPicPr>
          <p:cNvPr id="395268" name="Picture 4" descr="Aldara">
            <a:extLst>
              <a:ext uri="{FF2B5EF4-FFF2-40B4-BE49-F238E27FC236}">
                <a16:creationId xmlns:a16="http://schemas.microsoft.com/office/drawing/2014/main" id="{0B557B20-2705-435C-9D53-FAAA00997E4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940425" y="1571625"/>
            <a:ext cx="2746375" cy="415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trips dir="ru"/>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4">
            <a:extLst>
              <a:ext uri="{FF2B5EF4-FFF2-40B4-BE49-F238E27FC236}">
                <a16:creationId xmlns:a16="http://schemas.microsoft.com/office/drawing/2014/main" id="{F5345A57-3FDC-49C0-B868-FC9F1BF1F2F6}"/>
              </a:ext>
            </a:extLst>
          </p:cNvPr>
          <p:cNvSpPr>
            <a:spLocks noGrp="1" noChangeArrowheads="1"/>
          </p:cNvSpPr>
          <p:nvPr>
            <p:ph type="title"/>
          </p:nvPr>
        </p:nvSpPr>
        <p:spPr>
          <a:noFill/>
        </p:spPr>
        <p:txBody>
          <a:bodyPr/>
          <a:lstStyle/>
          <a:p>
            <a:pPr eaLnBrk="1" hangingPunct="1"/>
            <a:r>
              <a:rPr lang="it-IT" altLang="it-IT" b="1">
                <a:solidFill>
                  <a:srgbClr val="FF0000"/>
                </a:solidFill>
              </a:rPr>
              <a:t>Tinture</a:t>
            </a:r>
          </a:p>
        </p:txBody>
      </p:sp>
      <p:sp>
        <p:nvSpPr>
          <p:cNvPr id="62467" name="Text Box 5">
            <a:extLst>
              <a:ext uri="{FF2B5EF4-FFF2-40B4-BE49-F238E27FC236}">
                <a16:creationId xmlns:a16="http://schemas.microsoft.com/office/drawing/2014/main" id="{52776DCF-EA89-4B2D-BF2E-CC45F09001FB}"/>
              </a:ext>
            </a:extLst>
          </p:cNvPr>
          <p:cNvSpPr txBox="1">
            <a:spLocks noChangeArrowheads="1"/>
          </p:cNvSpPr>
          <p:nvPr/>
        </p:nvSpPr>
        <p:spPr bwMode="auto">
          <a:xfrm>
            <a:off x="187325" y="2066925"/>
            <a:ext cx="8272463"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it-IT" altLang="it-IT" sz="2400" dirty="0">
                <a:solidFill>
                  <a:schemeClr val="accent2"/>
                </a:solidFill>
              </a:rPr>
              <a:t>Rientrano nel capitolo delle soluzioni</a:t>
            </a:r>
          </a:p>
          <a:p>
            <a:pPr eaLnBrk="1" hangingPunct="1">
              <a:spcBef>
                <a:spcPct val="0"/>
              </a:spcBef>
            </a:pPr>
            <a:r>
              <a:rPr lang="it-IT" altLang="it-IT" sz="2400" dirty="0">
                <a:solidFill>
                  <a:schemeClr val="accent2"/>
                </a:solidFill>
              </a:rPr>
              <a:t>Preparato liquido contenente in poco volume i principi attivi di una sensibile quantità di sostanze medicamentose</a:t>
            </a:r>
          </a:p>
          <a:p>
            <a:pPr eaLnBrk="1" hangingPunct="1">
              <a:spcBef>
                <a:spcPct val="0"/>
              </a:spcBef>
            </a:pPr>
            <a:r>
              <a:rPr lang="it-IT" altLang="it-IT" sz="2400" dirty="0">
                <a:solidFill>
                  <a:schemeClr val="accent2"/>
                </a:solidFill>
              </a:rPr>
              <a:t>Percentuale costante</a:t>
            </a:r>
          </a:p>
          <a:p>
            <a:pPr eaLnBrk="1" hangingPunct="1">
              <a:spcBef>
                <a:spcPct val="0"/>
              </a:spcBef>
            </a:pPr>
            <a:r>
              <a:rPr lang="it-IT" altLang="it-IT" sz="2400" dirty="0">
                <a:solidFill>
                  <a:schemeClr val="accent2"/>
                </a:solidFill>
              </a:rPr>
              <a:t>Ingrediente attivo sciolto in alcool.</a:t>
            </a:r>
          </a:p>
          <a:p>
            <a:pPr eaLnBrk="1" hangingPunct="1">
              <a:spcBef>
                <a:spcPct val="0"/>
              </a:spcBef>
            </a:pPr>
            <a:endParaRPr lang="it-IT" altLang="it-IT" sz="2400" dirty="0">
              <a:solidFill>
                <a:schemeClr val="accent2"/>
              </a:solidFill>
            </a:endParaRPr>
          </a:p>
          <a:p>
            <a:pPr eaLnBrk="1" hangingPunct="1">
              <a:spcBef>
                <a:spcPct val="0"/>
              </a:spcBef>
            </a:pPr>
            <a:r>
              <a:rPr lang="it-IT" altLang="it-IT" sz="2400" dirty="0">
                <a:solidFill>
                  <a:schemeClr val="accent2"/>
                </a:solidFill>
              </a:rPr>
              <a:t> Esempio: tintura rubra di Castellani</a:t>
            </a:r>
          </a:p>
          <a:p>
            <a:pPr eaLnBrk="1" hangingPunct="1">
              <a:spcBef>
                <a:spcPct val="0"/>
              </a:spcBef>
              <a:buFontTx/>
              <a:buNone/>
            </a:pPr>
            <a:r>
              <a:rPr lang="it-IT" altLang="it-IT" sz="2400" dirty="0">
                <a:solidFill>
                  <a:schemeClr val="accent2"/>
                </a:solidFill>
              </a:rPr>
              <a:t>                    tintura di iodio (iodio </a:t>
            </a:r>
            <a:r>
              <a:rPr lang="it-IT" altLang="it-IT" sz="2400" dirty="0" err="1">
                <a:solidFill>
                  <a:schemeClr val="accent2"/>
                </a:solidFill>
              </a:rPr>
              <a:t>povidone</a:t>
            </a:r>
            <a:r>
              <a:rPr lang="it-IT" altLang="it-IT" sz="2400" dirty="0">
                <a:solidFill>
                  <a:schemeClr val="accent2"/>
                </a:solidFill>
              </a:rPr>
              <a:t>)</a:t>
            </a:r>
          </a:p>
          <a:p>
            <a:pPr eaLnBrk="1" hangingPunct="1">
              <a:spcBef>
                <a:spcPct val="0"/>
              </a:spcBef>
              <a:buFontTx/>
              <a:buNone/>
            </a:pPr>
            <a:endParaRPr lang="it-IT" altLang="it-IT" sz="4800" dirty="0">
              <a:solidFill>
                <a:schemeClr val="accent2"/>
              </a:solidFill>
            </a:endParaRPr>
          </a:p>
        </p:txBody>
      </p:sp>
      <p:pic>
        <p:nvPicPr>
          <p:cNvPr id="62468" name="Picture 5" descr="Risultati immagini per tintura di iodio">
            <a:extLst>
              <a:ext uri="{FF2B5EF4-FFF2-40B4-BE49-F238E27FC236}">
                <a16:creationId xmlns:a16="http://schemas.microsoft.com/office/drawing/2014/main" id="{450EE61C-8743-4162-A651-0D0E101ADDF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646168" y="4454525"/>
            <a:ext cx="2246312" cy="22479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strips dir="ru"/>
  </p:transition>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Titolo 1">
            <a:extLst>
              <a:ext uri="{FF2B5EF4-FFF2-40B4-BE49-F238E27FC236}">
                <a16:creationId xmlns:a16="http://schemas.microsoft.com/office/drawing/2014/main" id="{B9F18961-9F4A-4C97-861E-81D7E9E5F3E8}"/>
              </a:ext>
            </a:extLst>
          </p:cNvPr>
          <p:cNvSpPr>
            <a:spLocks noGrp="1" noChangeArrowheads="1"/>
          </p:cNvSpPr>
          <p:nvPr>
            <p:ph type="title"/>
          </p:nvPr>
        </p:nvSpPr>
        <p:spPr/>
        <p:txBody>
          <a:bodyPr/>
          <a:lstStyle/>
          <a:p>
            <a:r>
              <a:rPr lang="it-IT" altLang="it-IT" b="1">
                <a:solidFill>
                  <a:srgbClr val="FF0000"/>
                </a:solidFill>
              </a:rPr>
              <a:t>Imiquimod</a:t>
            </a:r>
            <a:endParaRPr lang="en-GB" altLang="it-IT"/>
          </a:p>
        </p:txBody>
      </p:sp>
      <p:sp>
        <p:nvSpPr>
          <p:cNvPr id="396291" name="Segnaposto contenuto 2">
            <a:extLst>
              <a:ext uri="{FF2B5EF4-FFF2-40B4-BE49-F238E27FC236}">
                <a16:creationId xmlns:a16="http://schemas.microsoft.com/office/drawing/2014/main" id="{67A9BB80-DBBD-4D71-8600-AA7EB385076E}"/>
              </a:ext>
            </a:extLst>
          </p:cNvPr>
          <p:cNvSpPr>
            <a:spLocks noGrp="1" noChangeArrowheads="1"/>
          </p:cNvSpPr>
          <p:nvPr>
            <p:ph idx="1"/>
          </p:nvPr>
        </p:nvSpPr>
        <p:spPr>
          <a:xfrm>
            <a:off x="457200" y="1600200"/>
            <a:ext cx="8229600" cy="4924425"/>
          </a:xfrm>
        </p:spPr>
        <p:txBody>
          <a:bodyPr/>
          <a:lstStyle/>
          <a:p>
            <a:r>
              <a:rPr lang="en-GB" altLang="it-IT" b="1">
                <a:solidFill>
                  <a:schemeClr val="accent2"/>
                </a:solidFill>
              </a:rPr>
              <a:t>Toll-like receptor 7 agonist</a:t>
            </a:r>
          </a:p>
          <a:p>
            <a:r>
              <a:rPr lang="it-IT" altLang="it-IT" b="1">
                <a:solidFill>
                  <a:schemeClr val="accent2"/>
                </a:solidFill>
              </a:rPr>
              <a:t>Stimola la produzione di citochine infiammatorie acute (IFN-</a:t>
            </a:r>
            <a:r>
              <a:rPr lang="el-GR" altLang="it-IT" b="1">
                <a:solidFill>
                  <a:schemeClr val="accent2"/>
                </a:solidFill>
                <a:cs typeface="Arial" panose="020B0604020202020204" pitchFamily="34" charset="0"/>
              </a:rPr>
              <a:t>α</a:t>
            </a:r>
            <a:r>
              <a:rPr lang="it-IT" altLang="it-IT" b="1">
                <a:solidFill>
                  <a:schemeClr val="accent2"/>
                </a:solidFill>
                <a:cs typeface="Arial" panose="020B0604020202020204" pitchFamily="34" charset="0"/>
              </a:rPr>
              <a:t>, TNF, IL</a:t>
            </a:r>
            <a:r>
              <a:rPr lang="en-US" altLang="it-IT" b="1">
                <a:solidFill>
                  <a:schemeClr val="accent2"/>
                </a:solidFill>
              </a:rPr>
              <a:t>1, 6, 8, 10 e 12</a:t>
            </a:r>
            <a:r>
              <a:rPr lang="it-IT" altLang="it-IT" b="1">
                <a:solidFill>
                  <a:schemeClr val="accent2"/>
                </a:solidFill>
                <a:cs typeface="Arial" panose="020B0604020202020204" pitchFamily="34" charset="0"/>
              </a:rPr>
              <a:t>).</a:t>
            </a:r>
          </a:p>
          <a:p>
            <a:pPr eaLnBrk="1" hangingPunct="1"/>
            <a:r>
              <a:rPr lang="it-IT" altLang="it-IT" b="1">
                <a:solidFill>
                  <a:schemeClr val="accent2"/>
                </a:solidFill>
                <a:cs typeface="Arial" panose="020B0604020202020204" pitchFamily="34" charset="0"/>
              </a:rPr>
              <a:t>Attivazione delle cellule di Langerhans e cellule dendritiche</a:t>
            </a:r>
          </a:p>
          <a:p>
            <a:pPr eaLnBrk="1" hangingPunct="1"/>
            <a:r>
              <a:rPr lang="it-IT" altLang="it-IT" b="1">
                <a:solidFill>
                  <a:schemeClr val="accent2"/>
                </a:solidFill>
                <a:cs typeface="Arial" panose="020B0604020202020204" pitchFamily="34" charset="0"/>
              </a:rPr>
              <a:t>Attivazione immunità innata ed acquisita</a:t>
            </a:r>
          </a:p>
        </p:txBody>
      </p:sp>
    </p:spTree>
  </p:cSld>
  <p:clrMapOvr>
    <a:masterClrMapping/>
  </p:clrMapOvr>
  <p:transition spd="slow">
    <p:strips dir="ru"/>
  </p:transition>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Segnaposto contenuto 2">
            <a:extLst>
              <a:ext uri="{FF2B5EF4-FFF2-40B4-BE49-F238E27FC236}">
                <a16:creationId xmlns:a16="http://schemas.microsoft.com/office/drawing/2014/main" id="{E4AF9133-4870-4A74-B793-369A35251410}"/>
              </a:ext>
            </a:extLst>
          </p:cNvPr>
          <p:cNvSpPr>
            <a:spLocks noGrp="1" noChangeArrowheads="1"/>
          </p:cNvSpPr>
          <p:nvPr>
            <p:ph idx="1"/>
          </p:nvPr>
        </p:nvSpPr>
        <p:spPr>
          <a:xfrm>
            <a:off x="107950" y="404813"/>
            <a:ext cx="2744788" cy="4525962"/>
          </a:xfrm>
        </p:spPr>
        <p:txBody>
          <a:bodyPr/>
          <a:lstStyle/>
          <a:p>
            <a:r>
              <a:rPr lang="it-IT" altLang="it-IT" sz="2400" b="1">
                <a:solidFill>
                  <a:schemeClr val="accent2"/>
                </a:solidFill>
                <a:cs typeface="Arial" panose="020B0604020202020204" pitchFamily="34" charset="0"/>
              </a:rPr>
              <a:t>Induzione di fenomeni di apoptosi</a:t>
            </a:r>
          </a:p>
          <a:p>
            <a:r>
              <a:rPr lang="en-GB" altLang="it-IT" sz="2400" b="1">
                <a:solidFill>
                  <a:schemeClr val="accent2"/>
                </a:solidFill>
              </a:rPr>
              <a:t>↑Cellule di Langerhans</a:t>
            </a:r>
          </a:p>
          <a:p>
            <a:r>
              <a:rPr lang="en-GB" altLang="it-IT" sz="2400" b="1">
                <a:solidFill>
                  <a:schemeClr val="accent2"/>
                </a:solidFill>
              </a:rPr>
              <a:t>↑Macrofagi</a:t>
            </a:r>
          </a:p>
          <a:p>
            <a:r>
              <a:rPr lang="en-GB" altLang="it-IT" sz="2400" b="1">
                <a:solidFill>
                  <a:schemeClr val="accent2"/>
                </a:solidFill>
              </a:rPr>
              <a:t>↑Cellule dendritiche plasmocitoidi</a:t>
            </a:r>
          </a:p>
        </p:txBody>
      </p:sp>
      <p:pic>
        <p:nvPicPr>
          <p:cNvPr id="397315" name="Picture 9">
            <a:extLst>
              <a:ext uri="{FF2B5EF4-FFF2-40B4-BE49-F238E27FC236}">
                <a16:creationId xmlns:a16="http://schemas.microsoft.com/office/drawing/2014/main" id="{677470DE-8273-465C-95A2-6A29A32D456F}"/>
              </a:ext>
            </a:extLst>
          </p:cNvPr>
          <p:cNvPicPr>
            <a:picLocks noChangeAspect="1" noChangeArrowheads="1"/>
          </p:cNvPicPr>
          <p:nvPr/>
        </p:nvPicPr>
        <p:blipFill>
          <a:blip r:embed="rId2" cstate="email">
            <a:lum bright="-20000" contrast="40000"/>
            <a:extLst>
              <a:ext uri="{28A0092B-C50C-407E-A947-70E740481C1C}">
                <a14:useLocalDpi xmlns:a14="http://schemas.microsoft.com/office/drawing/2010/main"/>
              </a:ext>
            </a:extLst>
          </a:blip>
          <a:srcRect/>
          <a:stretch>
            <a:fillRect/>
          </a:stretch>
        </p:blipFill>
        <p:spPr bwMode="auto">
          <a:xfrm>
            <a:off x="2852738" y="420688"/>
            <a:ext cx="6156325" cy="6176962"/>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397316" name="Picture 8">
            <a:extLst>
              <a:ext uri="{FF2B5EF4-FFF2-40B4-BE49-F238E27FC236}">
                <a16:creationId xmlns:a16="http://schemas.microsoft.com/office/drawing/2014/main" id="{1D26DD81-CDB0-4F2B-AAEC-A0FD92471E51}"/>
              </a:ext>
            </a:extLst>
          </p:cNvPr>
          <p:cNvPicPr>
            <a:picLocks noChangeAspect="1" noChangeArrowheads="1"/>
          </p:cNvPicPr>
          <p:nvPr/>
        </p:nvPicPr>
        <p:blipFill>
          <a:blip r:embed="rId3" cstate="email">
            <a:lum bright="-20000" contrast="40000"/>
            <a:extLst>
              <a:ext uri="{28A0092B-C50C-407E-A947-70E740481C1C}">
                <a14:useLocalDpi xmlns:a14="http://schemas.microsoft.com/office/drawing/2010/main"/>
              </a:ext>
            </a:extLst>
          </a:blip>
          <a:srcRect/>
          <a:stretch>
            <a:fillRect/>
          </a:stretch>
        </p:blipFill>
        <p:spPr bwMode="auto">
          <a:xfrm>
            <a:off x="292100" y="4421188"/>
            <a:ext cx="2341563" cy="2176462"/>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strips dir="ru"/>
  </p:transition>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Titolo 1">
            <a:extLst>
              <a:ext uri="{FF2B5EF4-FFF2-40B4-BE49-F238E27FC236}">
                <a16:creationId xmlns:a16="http://schemas.microsoft.com/office/drawing/2014/main" id="{574EF79D-CCEE-454A-BFD2-BC7217EB5377}"/>
              </a:ext>
            </a:extLst>
          </p:cNvPr>
          <p:cNvSpPr>
            <a:spLocks noGrp="1" noChangeArrowheads="1"/>
          </p:cNvSpPr>
          <p:nvPr>
            <p:ph type="title"/>
          </p:nvPr>
        </p:nvSpPr>
        <p:spPr/>
        <p:txBody>
          <a:bodyPr/>
          <a:lstStyle/>
          <a:p>
            <a:r>
              <a:rPr lang="it-IT" altLang="it-IT" b="1">
                <a:solidFill>
                  <a:srgbClr val="FF0000"/>
                </a:solidFill>
              </a:rPr>
              <a:t>Imiquimod</a:t>
            </a:r>
            <a:endParaRPr lang="en-GB" altLang="it-IT"/>
          </a:p>
        </p:txBody>
      </p:sp>
      <p:sp>
        <p:nvSpPr>
          <p:cNvPr id="398339" name="Segnaposto contenuto 2">
            <a:extLst>
              <a:ext uri="{FF2B5EF4-FFF2-40B4-BE49-F238E27FC236}">
                <a16:creationId xmlns:a16="http://schemas.microsoft.com/office/drawing/2014/main" id="{68CDE9E0-091D-4D3A-AF7C-BAD6FE637169}"/>
              </a:ext>
            </a:extLst>
          </p:cNvPr>
          <p:cNvSpPr>
            <a:spLocks noGrp="1" noChangeArrowheads="1"/>
          </p:cNvSpPr>
          <p:nvPr>
            <p:ph idx="1"/>
          </p:nvPr>
        </p:nvSpPr>
        <p:spPr/>
        <p:txBody>
          <a:bodyPr/>
          <a:lstStyle/>
          <a:p>
            <a:r>
              <a:rPr lang="en-GB" altLang="it-IT" b="1">
                <a:solidFill>
                  <a:schemeClr val="accent2"/>
                </a:solidFill>
              </a:rPr>
              <a:t>Trattamento diretto contro lesioni cliniche e subcliniche</a:t>
            </a:r>
          </a:p>
          <a:p>
            <a:r>
              <a:rPr lang="en-GB" altLang="it-IT" b="1">
                <a:solidFill>
                  <a:schemeClr val="accent2"/>
                </a:solidFill>
              </a:rPr>
              <a:t>↑numero di lesioni nelle prime fasi di trattamento</a:t>
            </a:r>
          </a:p>
        </p:txBody>
      </p:sp>
      <p:pic>
        <p:nvPicPr>
          <p:cNvPr id="398340" name="Picture 2" descr="Risultati immagini per tip of an iceberg">
            <a:extLst>
              <a:ext uri="{FF2B5EF4-FFF2-40B4-BE49-F238E27FC236}">
                <a16:creationId xmlns:a16="http://schemas.microsoft.com/office/drawing/2014/main" id="{F915F00B-3FAF-4C09-B3C3-F361E8F21FA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13263" y="3573463"/>
            <a:ext cx="4151312" cy="311308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strips dir="ru"/>
  </p:transition>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2">
            <a:extLst>
              <a:ext uri="{FF2B5EF4-FFF2-40B4-BE49-F238E27FC236}">
                <a16:creationId xmlns:a16="http://schemas.microsoft.com/office/drawing/2014/main" id="{CBB79E18-9CA3-4143-B34A-7882F7EC9C7B}"/>
              </a:ext>
            </a:extLst>
          </p:cNvPr>
          <p:cNvSpPr>
            <a:spLocks noGrp="1" noChangeArrowheads="1"/>
          </p:cNvSpPr>
          <p:nvPr>
            <p:ph type="title"/>
          </p:nvPr>
        </p:nvSpPr>
        <p:spPr/>
        <p:txBody>
          <a:bodyPr/>
          <a:lstStyle/>
          <a:p>
            <a:pPr eaLnBrk="1" hangingPunct="1"/>
            <a:r>
              <a:rPr lang="it-IT" altLang="it-IT" b="1">
                <a:solidFill>
                  <a:srgbClr val="FF0000"/>
                </a:solidFill>
              </a:rPr>
              <a:t>Imiquimod</a:t>
            </a:r>
          </a:p>
        </p:txBody>
      </p:sp>
      <p:sp>
        <p:nvSpPr>
          <p:cNvPr id="399363" name="Rectangle 3">
            <a:extLst>
              <a:ext uri="{FF2B5EF4-FFF2-40B4-BE49-F238E27FC236}">
                <a16:creationId xmlns:a16="http://schemas.microsoft.com/office/drawing/2014/main" id="{6DD66F87-C73E-400A-BE39-7AE8D6D4BBDB}"/>
              </a:ext>
            </a:extLst>
          </p:cNvPr>
          <p:cNvSpPr>
            <a:spLocks noGrp="1" noChangeArrowheads="1"/>
          </p:cNvSpPr>
          <p:nvPr>
            <p:ph type="body" idx="1"/>
          </p:nvPr>
        </p:nvSpPr>
        <p:spPr/>
        <p:txBody>
          <a:bodyPr/>
          <a:lstStyle/>
          <a:p>
            <a:pPr eaLnBrk="1" hangingPunct="1">
              <a:lnSpc>
                <a:spcPct val="90000"/>
              </a:lnSpc>
              <a:buFontTx/>
              <a:buNone/>
            </a:pPr>
            <a:r>
              <a:rPr lang="it-IT" altLang="it-IT" b="1">
                <a:solidFill>
                  <a:schemeClr val="accent2"/>
                </a:solidFill>
              </a:rPr>
              <a:t>				</a:t>
            </a:r>
            <a:r>
              <a:rPr lang="it-IT" altLang="it-IT" sz="3600" b="1">
                <a:solidFill>
                  <a:schemeClr val="accent2"/>
                </a:solidFill>
              </a:rPr>
              <a:t>INDICAZIONI</a:t>
            </a:r>
          </a:p>
          <a:p>
            <a:pPr eaLnBrk="1" hangingPunct="1">
              <a:lnSpc>
                <a:spcPct val="90000"/>
              </a:lnSpc>
              <a:buFontTx/>
              <a:buNone/>
            </a:pPr>
            <a:endParaRPr lang="it-IT" altLang="it-IT" sz="3600" b="1">
              <a:solidFill>
                <a:schemeClr val="accent2"/>
              </a:solidFill>
            </a:endParaRPr>
          </a:p>
          <a:p>
            <a:pPr eaLnBrk="1" hangingPunct="1">
              <a:lnSpc>
                <a:spcPct val="90000"/>
              </a:lnSpc>
            </a:pPr>
            <a:r>
              <a:rPr lang="it-IT" altLang="it-IT" b="1">
                <a:solidFill>
                  <a:schemeClr val="accent2"/>
                </a:solidFill>
              </a:rPr>
              <a:t>Condilomi esterni genitali e perianali</a:t>
            </a:r>
          </a:p>
          <a:p>
            <a:pPr eaLnBrk="1" hangingPunct="1">
              <a:lnSpc>
                <a:spcPct val="90000"/>
              </a:lnSpc>
            </a:pPr>
            <a:endParaRPr lang="it-IT" altLang="it-IT" b="1">
              <a:solidFill>
                <a:schemeClr val="accent2"/>
              </a:solidFill>
            </a:endParaRPr>
          </a:p>
          <a:p>
            <a:pPr eaLnBrk="1" hangingPunct="1">
              <a:lnSpc>
                <a:spcPct val="90000"/>
              </a:lnSpc>
            </a:pPr>
            <a:r>
              <a:rPr lang="it-IT" altLang="it-IT" b="1">
                <a:solidFill>
                  <a:schemeClr val="accent2"/>
                </a:solidFill>
              </a:rPr>
              <a:t>Cheratosi attiniche</a:t>
            </a:r>
          </a:p>
          <a:p>
            <a:pPr eaLnBrk="1" hangingPunct="1">
              <a:lnSpc>
                <a:spcPct val="90000"/>
              </a:lnSpc>
              <a:buFontTx/>
              <a:buNone/>
            </a:pPr>
            <a:endParaRPr lang="it-IT" altLang="it-IT" b="1">
              <a:solidFill>
                <a:schemeClr val="accent2"/>
              </a:solidFill>
            </a:endParaRPr>
          </a:p>
          <a:p>
            <a:pPr eaLnBrk="1" hangingPunct="1">
              <a:lnSpc>
                <a:spcPct val="90000"/>
              </a:lnSpc>
            </a:pPr>
            <a:r>
              <a:rPr lang="it-IT" altLang="it-IT" b="1">
                <a:solidFill>
                  <a:schemeClr val="accent2"/>
                </a:solidFill>
              </a:rPr>
              <a:t>Carcinomi basocellulari superficiali di piccole dimensioni nei pazienti adulti</a:t>
            </a:r>
          </a:p>
        </p:txBody>
      </p:sp>
    </p:spTree>
  </p:cSld>
  <p:clrMapOvr>
    <a:masterClrMapping/>
  </p:clrMapOvr>
  <p:transition spd="slow">
    <p:strips dir="ru"/>
  </p:transition>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0386" name="Picture 5" descr="aldara">
            <a:extLst>
              <a:ext uri="{FF2B5EF4-FFF2-40B4-BE49-F238E27FC236}">
                <a16:creationId xmlns:a16="http://schemas.microsoft.com/office/drawing/2014/main" id="{DA5F61B5-1E73-4AE2-8498-B93723CD36C9}"/>
              </a:ext>
            </a:extLst>
          </p:cNvPr>
          <p:cNvPicPr>
            <a:picLocks noGrp="1" noChangeAspect="1" noChangeArrowheads="1"/>
          </p:cNvPicPr>
          <p:nvPr>
            <p:ph/>
          </p:nvPr>
        </p:nvPicPr>
        <p:blipFill>
          <a:blip r:embed="rId2">
            <a:extLst>
              <a:ext uri="{28A0092B-C50C-407E-A947-70E740481C1C}">
                <a14:useLocalDpi xmlns:a14="http://schemas.microsoft.com/office/drawing/2010/main"/>
              </a:ext>
            </a:extLst>
          </a:blip>
          <a:srcRect/>
          <a:stretch>
            <a:fillRect/>
          </a:stretch>
        </p:blipFill>
        <p:spPr>
          <a:xfrm>
            <a:off x="976313" y="115888"/>
            <a:ext cx="7051675" cy="6673850"/>
          </a:xfrm>
          <a:noFill/>
          <a:ln>
            <a:solidFill>
              <a:schemeClr val="tx1"/>
            </a:solidFill>
            <a:miter lim="800000"/>
            <a:headEnd/>
            <a:tailEnd/>
          </a:ln>
        </p:spPr>
      </p:pic>
    </p:spTree>
  </p:cSld>
  <p:clrMapOvr>
    <a:masterClrMapping/>
  </p:clrMapOvr>
  <p:transition spd="slow">
    <p:strips dir="ru"/>
  </p:transition>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2">
            <a:extLst>
              <a:ext uri="{FF2B5EF4-FFF2-40B4-BE49-F238E27FC236}">
                <a16:creationId xmlns:a16="http://schemas.microsoft.com/office/drawing/2014/main" id="{DCB58ECD-6851-488E-907B-487CF5DD124C}"/>
              </a:ext>
            </a:extLst>
          </p:cNvPr>
          <p:cNvSpPr>
            <a:spLocks noGrp="1" noChangeArrowheads="1"/>
          </p:cNvSpPr>
          <p:nvPr>
            <p:ph type="title"/>
          </p:nvPr>
        </p:nvSpPr>
        <p:spPr/>
        <p:txBody>
          <a:bodyPr/>
          <a:lstStyle/>
          <a:p>
            <a:pPr eaLnBrk="1" hangingPunct="1"/>
            <a:r>
              <a:rPr lang="it-IT" altLang="it-IT" b="1">
                <a:solidFill>
                  <a:srgbClr val="FF0000"/>
                </a:solidFill>
              </a:rPr>
              <a:t>Imiquimod 3,75%</a:t>
            </a:r>
          </a:p>
        </p:txBody>
      </p:sp>
      <p:sp>
        <p:nvSpPr>
          <p:cNvPr id="401411" name="Rectangle 3">
            <a:extLst>
              <a:ext uri="{FF2B5EF4-FFF2-40B4-BE49-F238E27FC236}">
                <a16:creationId xmlns:a16="http://schemas.microsoft.com/office/drawing/2014/main" id="{4939EA45-D316-4EC4-A505-D243173DF591}"/>
              </a:ext>
            </a:extLst>
          </p:cNvPr>
          <p:cNvSpPr>
            <a:spLocks noGrp="1" noChangeArrowheads="1"/>
          </p:cNvSpPr>
          <p:nvPr>
            <p:ph type="body" idx="1"/>
          </p:nvPr>
        </p:nvSpPr>
        <p:spPr/>
        <p:txBody>
          <a:bodyPr/>
          <a:lstStyle/>
          <a:p>
            <a:pPr eaLnBrk="1" hangingPunct="1">
              <a:lnSpc>
                <a:spcPct val="90000"/>
              </a:lnSpc>
            </a:pPr>
            <a:r>
              <a:rPr lang="it-IT" altLang="it-IT" b="1">
                <a:solidFill>
                  <a:schemeClr val="accent2"/>
                </a:solidFill>
              </a:rPr>
              <a:t>Applicare su un’areadi 5x5 cm</a:t>
            </a:r>
          </a:p>
          <a:p>
            <a:pPr eaLnBrk="1" hangingPunct="1">
              <a:lnSpc>
                <a:spcPct val="90000"/>
              </a:lnSpc>
            </a:pPr>
            <a:endParaRPr lang="it-IT" altLang="it-IT" b="1">
              <a:solidFill>
                <a:schemeClr val="accent2"/>
              </a:solidFill>
            </a:endParaRPr>
          </a:p>
          <a:p>
            <a:pPr eaLnBrk="1" hangingPunct="1">
              <a:lnSpc>
                <a:spcPct val="90000"/>
              </a:lnSpc>
            </a:pPr>
            <a:r>
              <a:rPr lang="it-IT" altLang="it-IT" b="1">
                <a:solidFill>
                  <a:schemeClr val="accent2"/>
                </a:solidFill>
              </a:rPr>
              <a:t>Applicazione 1 vv/die per 14 giorni</a:t>
            </a:r>
          </a:p>
          <a:p>
            <a:pPr eaLnBrk="1" hangingPunct="1">
              <a:lnSpc>
                <a:spcPct val="90000"/>
              </a:lnSpc>
              <a:buFontTx/>
              <a:buNone/>
            </a:pPr>
            <a:endParaRPr lang="it-IT" altLang="it-IT" b="1">
              <a:solidFill>
                <a:schemeClr val="accent2"/>
              </a:solidFill>
            </a:endParaRPr>
          </a:p>
          <a:p>
            <a:pPr eaLnBrk="1" hangingPunct="1">
              <a:lnSpc>
                <a:spcPct val="90000"/>
              </a:lnSpc>
            </a:pPr>
            <a:r>
              <a:rPr lang="it-IT" altLang="it-IT" b="1">
                <a:solidFill>
                  <a:schemeClr val="accent2"/>
                </a:solidFill>
              </a:rPr>
              <a:t>Pausa 14 giorni</a:t>
            </a:r>
          </a:p>
          <a:p>
            <a:pPr eaLnBrk="1" hangingPunct="1">
              <a:lnSpc>
                <a:spcPct val="90000"/>
              </a:lnSpc>
            </a:pPr>
            <a:endParaRPr lang="it-IT" altLang="it-IT" b="1">
              <a:solidFill>
                <a:schemeClr val="accent2"/>
              </a:solidFill>
            </a:endParaRPr>
          </a:p>
          <a:p>
            <a:pPr eaLnBrk="1" hangingPunct="1">
              <a:lnSpc>
                <a:spcPct val="90000"/>
              </a:lnSpc>
            </a:pPr>
            <a:r>
              <a:rPr lang="it-IT" altLang="it-IT" b="1">
                <a:solidFill>
                  <a:schemeClr val="accent2"/>
                </a:solidFill>
              </a:rPr>
              <a:t>Ripetere 1 vv/die per 14 giorni</a:t>
            </a:r>
          </a:p>
        </p:txBody>
      </p:sp>
    </p:spTree>
  </p:cSld>
  <p:clrMapOvr>
    <a:masterClrMapping/>
  </p:clrMapOvr>
  <p:transition spd="slow">
    <p:strips dir="ru"/>
  </p:transition>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Titolo 1">
            <a:extLst>
              <a:ext uri="{FF2B5EF4-FFF2-40B4-BE49-F238E27FC236}">
                <a16:creationId xmlns:a16="http://schemas.microsoft.com/office/drawing/2014/main" id="{4B825330-FB06-4FB6-AE44-41B6151EA1D1}"/>
              </a:ext>
            </a:extLst>
          </p:cNvPr>
          <p:cNvSpPr>
            <a:spLocks noGrp="1" noChangeArrowheads="1"/>
          </p:cNvSpPr>
          <p:nvPr>
            <p:ph type="title"/>
          </p:nvPr>
        </p:nvSpPr>
        <p:spPr/>
        <p:txBody>
          <a:bodyPr/>
          <a:lstStyle/>
          <a:p>
            <a:r>
              <a:rPr lang="it-IT" altLang="it-IT" b="1">
                <a:solidFill>
                  <a:srgbClr val="FF0000"/>
                </a:solidFill>
              </a:rPr>
              <a:t>Imiquimod 3,75%</a:t>
            </a:r>
            <a:endParaRPr lang="en-GB" altLang="it-IT"/>
          </a:p>
        </p:txBody>
      </p:sp>
      <p:sp>
        <p:nvSpPr>
          <p:cNvPr id="402435" name="Segnaposto contenuto 2">
            <a:extLst>
              <a:ext uri="{FF2B5EF4-FFF2-40B4-BE49-F238E27FC236}">
                <a16:creationId xmlns:a16="http://schemas.microsoft.com/office/drawing/2014/main" id="{CCA2A8E6-B839-4E9D-B390-AF1EA9240422}"/>
              </a:ext>
            </a:extLst>
          </p:cNvPr>
          <p:cNvSpPr>
            <a:spLocks noGrp="1" noChangeArrowheads="1"/>
          </p:cNvSpPr>
          <p:nvPr>
            <p:ph idx="1"/>
          </p:nvPr>
        </p:nvSpPr>
        <p:spPr>
          <a:xfrm>
            <a:off x="457200" y="1600200"/>
            <a:ext cx="8229600" cy="4924425"/>
          </a:xfrm>
        </p:spPr>
        <p:txBody>
          <a:bodyPr/>
          <a:lstStyle/>
          <a:p>
            <a:r>
              <a:rPr lang="it-IT" altLang="it-IT" b="1">
                <a:solidFill>
                  <a:schemeClr val="accent2"/>
                </a:solidFill>
              </a:rPr>
              <a:t>Warning</a:t>
            </a:r>
          </a:p>
          <a:p>
            <a:r>
              <a:rPr lang="it-IT" altLang="it-IT" b="1">
                <a:solidFill>
                  <a:schemeClr val="accent2"/>
                </a:solidFill>
              </a:rPr>
              <a:t>EMA: applicare in paziente trapiantato con cautela in aree &gt; 60cm2</a:t>
            </a:r>
          </a:p>
          <a:p>
            <a:r>
              <a:rPr lang="it-IT" altLang="it-IT" b="1">
                <a:solidFill>
                  <a:schemeClr val="accent2"/>
                </a:solidFill>
              </a:rPr>
              <a:t>FDA: evitare</a:t>
            </a:r>
          </a:p>
          <a:p>
            <a:r>
              <a:rPr lang="it-IT" altLang="it-IT" b="1">
                <a:solidFill>
                  <a:schemeClr val="accent2"/>
                </a:solidFill>
              </a:rPr>
              <a:t>Studi dimostrano NON alterazione terapia immunosoppressiva dopo applicazione di 50mg di IMQD (1 busta)</a:t>
            </a:r>
          </a:p>
          <a:p>
            <a:r>
              <a:rPr lang="it-IT" altLang="it-IT" b="1">
                <a:solidFill>
                  <a:schemeClr val="accent2"/>
                </a:solidFill>
              </a:rPr>
              <a:t>Stesso schema terapeutico</a:t>
            </a:r>
          </a:p>
          <a:p>
            <a:r>
              <a:rPr lang="it-IT" altLang="it-IT" b="1">
                <a:solidFill>
                  <a:schemeClr val="accent2"/>
                </a:solidFill>
              </a:rPr>
              <a:t>NON autorizzato in ER</a:t>
            </a:r>
          </a:p>
          <a:p>
            <a:endParaRPr lang="en-GB" altLang="it-IT"/>
          </a:p>
        </p:txBody>
      </p:sp>
    </p:spTree>
  </p:cSld>
  <p:clrMapOvr>
    <a:masterClrMapping/>
  </p:clrMapOvr>
  <p:transition spd="slow">
    <p:strips dir="ru"/>
  </p:transition>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Titolo 1">
            <a:extLst>
              <a:ext uri="{FF2B5EF4-FFF2-40B4-BE49-F238E27FC236}">
                <a16:creationId xmlns:a16="http://schemas.microsoft.com/office/drawing/2014/main" id="{FEB74684-4EF6-4780-BDBE-0C68BE439D7E}"/>
              </a:ext>
            </a:extLst>
          </p:cNvPr>
          <p:cNvSpPr>
            <a:spLocks noGrp="1" noChangeArrowheads="1"/>
          </p:cNvSpPr>
          <p:nvPr>
            <p:ph type="title"/>
          </p:nvPr>
        </p:nvSpPr>
        <p:spPr/>
        <p:txBody>
          <a:bodyPr/>
          <a:lstStyle/>
          <a:p>
            <a:r>
              <a:rPr lang="it-IT" altLang="it-IT" b="1">
                <a:solidFill>
                  <a:srgbClr val="FF0000"/>
                </a:solidFill>
              </a:rPr>
              <a:t>Imiquimod 3,75%</a:t>
            </a:r>
            <a:endParaRPr lang="en-GB" altLang="it-IT"/>
          </a:p>
        </p:txBody>
      </p:sp>
      <p:sp>
        <p:nvSpPr>
          <p:cNvPr id="403459" name="Segnaposto contenuto 2">
            <a:extLst>
              <a:ext uri="{FF2B5EF4-FFF2-40B4-BE49-F238E27FC236}">
                <a16:creationId xmlns:a16="http://schemas.microsoft.com/office/drawing/2014/main" id="{C3FAC6BB-7D9A-47E8-A544-A210443E9127}"/>
              </a:ext>
            </a:extLst>
          </p:cNvPr>
          <p:cNvSpPr>
            <a:spLocks noGrp="1" noChangeArrowheads="1"/>
          </p:cNvSpPr>
          <p:nvPr>
            <p:ph idx="1"/>
          </p:nvPr>
        </p:nvSpPr>
        <p:spPr/>
        <p:txBody>
          <a:bodyPr/>
          <a:lstStyle/>
          <a:p>
            <a:r>
              <a:rPr lang="it-IT" altLang="it-IT" b="1">
                <a:solidFill>
                  <a:schemeClr val="accent2"/>
                </a:solidFill>
              </a:rPr>
              <a:t>Studi hanno dimostrato una minore efficacia rispetto alla PDT</a:t>
            </a:r>
          </a:p>
          <a:p>
            <a:endParaRPr lang="en-GB" altLang="it-IT"/>
          </a:p>
        </p:txBody>
      </p:sp>
      <p:pic>
        <p:nvPicPr>
          <p:cNvPr id="403460" name="Immagine 3">
            <a:extLst>
              <a:ext uri="{FF2B5EF4-FFF2-40B4-BE49-F238E27FC236}">
                <a16:creationId xmlns:a16="http://schemas.microsoft.com/office/drawing/2014/main" id="{94D58067-7F48-44D8-84F2-7E5D3CDBA4AA}"/>
              </a:ext>
            </a:extLst>
          </p:cNvPr>
          <p:cNvPicPr>
            <a:picLocks noChangeAspect="1"/>
          </p:cNvPicPr>
          <p:nvPr/>
        </p:nvPicPr>
        <p:blipFill>
          <a:blip r:embed="rId2">
            <a:lum bright="-20000" contrast="40000"/>
            <a:extLst>
              <a:ext uri="{28A0092B-C50C-407E-A947-70E740481C1C}">
                <a14:useLocalDpi xmlns:a14="http://schemas.microsoft.com/office/drawing/2010/main"/>
              </a:ext>
            </a:extLst>
          </a:blip>
          <a:srcRect/>
          <a:stretch>
            <a:fillRect/>
          </a:stretch>
        </p:blipFill>
        <p:spPr bwMode="auto">
          <a:xfrm>
            <a:off x="500063" y="2781300"/>
            <a:ext cx="5472112" cy="240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3461" name="Immagine 4">
            <a:extLst>
              <a:ext uri="{FF2B5EF4-FFF2-40B4-BE49-F238E27FC236}">
                <a16:creationId xmlns:a16="http://schemas.microsoft.com/office/drawing/2014/main" id="{09891EAE-52B5-4BB1-99BB-4186B5065416}"/>
              </a:ext>
            </a:extLst>
          </p:cNvPr>
          <p:cNvPicPr>
            <a:picLocks noChangeAspect="1"/>
          </p:cNvPicPr>
          <p:nvPr/>
        </p:nvPicPr>
        <p:blipFill>
          <a:blip r:embed="rId3" cstate="email">
            <a:lum bright="-20000" contrast="40000"/>
            <a:extLst>
              <a:ext uri="{28A0092B-C50C-407E-A947-70E740481C1C}">
                <a14:useLocalDpi xmlns:a14="http://schemas.microsoft.com/office/drawing/2010/main"/>
              </a:ext>
            </a:extLst>
          </a:blip>
          <a:srcRect/>
          <a:stretch>
            <a:fillRect/>
          </a:stretch>
        </p:blipFill>
        <p:spPr bwMode="auto">
          <a:xfrm>
            <a:off x="2282825" y="5183188"/>
            <a:ext cx="638175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3462" name="CasellaDiTesto 5">
            <a:extLst>
              <a:ext uri="{FF2B5EF4-FFF2-40B4-BE49-F238E27FC236}">
                <a16:creationId xmlns:a16="http://schemas.microsoft.com/office/drawing/2014/main" id="{EBF2840C-45DD-4E0F-8D09-172A40B6896D}"/>
              </a:ext>
            </a:extLst>
          </p:cNvPr>
          <p:cNvSpPr txBox="1">
            <a:spLocks noChangeArrowheads="1"/>
          </p:cNvSpPr>
          <p:nvPr/>
        </p:nvSpPr>
        <p:spPr bwMode="auto">
          <a:xfrm>
            <a:off x="5832475" y="4560888"/>
            <a:ext cx="3060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it-IT" sz="1400"/>
              <a:t>Togsverd-Bo K et al, BJD, 2018</a:t>
            </a:r>
            <a:endParaRPr lang="en-GB" altLang="it-IT" sz="1800"/>
          </a:p>
        </p:txBody>
      </p:sp>
    </p:spTree>
  </p:cSld>
  <p:clrMapOvr>
    <a:masterClrMapping/>
  </p:clrMapOvr>
  <p:transition spd="slow">
    <p:strips dir="ru"/>
  </p:transition>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2" name="Immagine 2">
            <a:extLst>
              <a:ext uri="{FF2B5EF4-FFF2-40B4-BE49-F238E27FC236}">
                <a16:creationId xmlns:a16="http://schemas.microsoft.com/office/drawing/2014/main" id="{A2788D8B-AC40-4CCD-84BD-63F7F1BDF3BC}"/>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9750" y="1382713"/>
            <a:ext cx="3275013"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4483" name="Immagine 3">
            <a:extLst>
              <a:ext uri="{FF2B5EF4-FFF2-40B4-BE49-F238E27FC236}">
                <a16:creationId xmlns:a16="http://schemas.microsoft.com/office/drawing/2014/main" id="{86165F6B-258A-4F2C-AEE8-E60709DFF473}"/>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932363" y="1382713"/>
            <a:ext cx="3067050" cy="247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4484" name="Immagine 4">
            <a:extLst>
              <a:ext uri="{FF2B5EF4-FFF2-40B4-BE49-F238E27FC236}">
                <a16:creationId xmlns:a16="http://schemas.microsoft.com/office/drawing/2014/main" id="{F659521C-C81E-4D1D-BB4E-F540F947E5F2}"/>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916238" y="4292600"/>
            <a:ext cx="3132137"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4485" name="CasellaDiTesto 5">
            <a:extLst>
              <a:ext uri="{FF2B5EF4-FFF2-40B4-BE49-F238E27FC236}">
                <a16:creationId xmlns:a16="http://schemas.microsoft.com/office/drawing/2014/main" id="{F9DC6600-E547-4A54-A334-76DF071DD0AE}"/>
              </a:ext>
            </a:extLst>
          </p:cNvPr>
          <p:cNvSpPr txBox="1">
            <a:spLocks noChangeArrowheads="1"/>
          </p:cNvSpPr>
          <p:nvPr/>
        </p:nvSpPr>
        <p:spPr bwMode="auto">
          <a:xfrm>
            <a:off x="1835150" y="476250"/>
            <a:ext cx="71294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2000"/>
              <a:t>Reazione dopo 7 giorni di Imiquimod in crema </a:t>
            </a:r>
          </a:p>
        </p:txBody>
      </p:sp>
    </p:spTree>
  </p:cSld>
  <p:clrMapOvr>
    <a:masterClrMapping/>
  </p:clrMapOvr>
  <p:transition spd="slow">
    <p:strips dir="ru"/>
  </p:transition>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Titolo 1">
            <a:extLst>
              <a:ext uri="{FF2B5EF4-FFF2-40B4-BE49-F238E27FC236}">
                <a16:creationId xmlns:a16="http://schemas.microsoft.com/office/drawing/2014/main" id="{CC19F286-D446-4B69-A818-CA561916120A}"/>
              </a:ext>
            </a:extLst>
          </p:cNvPr>
          <p:cNvSpPr>
            <a:spLocks noGrp="1" noChangeArrowheads="1"/>
          </p:cNvSpPr>
          <p:nvPr>
            <p:ph type="title"/>
          </p:nvPr>
        </p:nvSpPr>
        <p:spPr/>
        <p:txBody>
          <a:bodyPr/>
          <a:lstStyle/>
          <a:p>
            <a:r>
              <a:rPr lang="en-GB" altLang="it-IT"/>
              <a:t>AK: PDT</a:t>
            </a:r>
          </a:p>
        </p:txBody>
      </p:sp>
      <p:sp>
        <p:nvSpPr>
          <p:cNvPr id="405507" name="Segnaposto contenuto 2">
            <a:extLst>
              <a:ext uri="{FF2B5EF4-FFF2-40B4-BE49-F238E27FC236}">
                <a16:creationId xmlns:a16="http://schemas.microsoft.com/office/drawing/2014/main" id="{E34ADD60-BAD3-4FDD-9721-A1CD5D1DEAF4}"/>
              </a:ext>
            </a:extLst>
          </p:cNvPr>
          <p:cNvSpPr>
            <a:spLocks noGrp="1" noChangeArrowheads="1"/>
          </p:cNvSpPr>
          <p:nvPr>
            <p:ph idx="1"/>
          </p:nvPr>
        </p:nvSpPr>
        <p:spPr/>
        <p:txBody>
          <a:bodyPr/>
          <a:lstStyle/>
          <a:p>
            <a:r>
              <a:rPr lang="it-IT" altLang="it-IT"/>
              <a:t>Si basa sull’applicazione di un fotosensibilizzante aminolevulinic acid (ALA) o methyl aminolevulinate (MAL) </a:t>
            </a:r>
          </a:p>
          <a:p>
            <a:r>
              <a:rPr lang="it-IT" altLang="it-IT"/>
              <a:t>Assorbimento ALA/MAL su tessuto target</a:t>
            </a:r>
          </a:p>
          <a:p>
            <a:r>
              <a:rPr lang="it-IT" altLang="it-IT"/>
              <a:t>Esposizione a luce con lunghezza d’onda particolare determina la liberazione di ROS</a:t>
            </a:r>
          </a:p>
          <a:p>
            <a:r>
              <a:rPr lang="it-IT" altLang="it-IT"/>
              <a:t>Distruzione popolazione neoplastica</a:t>
            </a:r>
          </a:p>
        </p:txBody>
      </p:sp>
    </p:spTree>
  </p:cSld>
  <p:clrMapOvr>
    <a:masterClrMapping/>
  </p:clrMapOvr>
  <p:transition spd="slow">
    <p:strips dir="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4">
            <a:extLst>
              <a:ext uri="{FF2B5EF4-FFF2-40B4-BE49-F238E27FC236}">
                <a16:creationId xmlns:a16="http://schemas.microsoft.com/office/drawing/2014/main" id="{2FD6C15C-936A-4EDC-9F19-BD96E5C13B8B}"/>
              </a:ext>
            </a:extLst>
          </p:cNvPr>
          <p:cNvSpPr txBox="1">
            <a:spLocks noChangeArrowheads="1"/>
          </p:cNvSpPr>
          <p:nvPr/>
        </p:nvSpPr>
        <p:spPr bwMode="auto">
          <a:xfrm>
            <a:off x="358775" y="476250"/>
            <a:ext cx="84248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4400">
                <a:solidFill>
                  <a:srgbClr val="FF0000"/>
                </a:solidFill>
              </a:rPr>
              <a:t>Terapia locale o terapia topica</a:t>
            </a:r>
          </a:p>
        </p:txBody>
      </p:sp>
      <p:sp>
        <p:nvSpPr>
          <p:cNvPr id="13315" name="Text Box 5">
            <a:extLst>
              <a:ext uri="{FF2B5EF4-FFF2-40B4-BE49-F238E27FC236}">
                <a16:creationId xmlns:a16="http://schemas.microsoft.com/office/drawing/2014/main" id="{AD264B72-64C8-4ECC-B14B-3CA7D18D1B1F}"/>
              </a:ext>
            </a:extLst>
          </p:cNvPr>
          <p:cNvSpPr txBox="1">
            <a:spLocks noChangeArrowheads="1"/>
          </p:cNvSpPr>
          <p:nvPr/>
        </p:nvSpPr>
        <p:spPr bwMode="auto">
          <a:xfrm>
            <a:off x="250825" y="1773238"/>
            <a:ext cx="8642350"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it-IT" altLang="it-IT" sz="2800" dirty="0">
                <a:solidFill>
                  <a:srgbClr val="FF0000"/>
                </a:solidFill>
              </a:rPr>
              <a:t>Adsorbimento</a:t>
            </a:r>
          </a:p>
          <a:p>
            <a:pPr eaLnBrk="1" hangingPunct="1">
              <a:spcBef>
                <a:spcPct val="50000"/>
              </a:spcBef>
            </a:pPr>
            <a:r>
              <a:rPr lang="it-IT" altLang="it-IT" sz="2800" dirty="0">
                <a:solidFill>
                  <a:schemeClr val="accent2"/>
                </a:solidFill>
              </a:rPr>
              <a:t>Si realizza quando un farmaco aderisce mediante forze fisiche alla barriera cutanea</a:t>
            </a:r>
          </a:p>
          <a:p>
            <a:pPr eaLnBrk="1" hangingPunct="1">
              <a:spcBef>
                <a:spcPct val="50000"/>
              </a:spcBef>
            </a:pPr>
            <a:r>
              <a:rPr lang="it-IT" altLang="it-IT" sz="2800" dirty="0">
                <a:solidFill>
                  <a:srgbClr val="FF0000"/>
                </a:solidFill>
              </a:rPr>
              <a:t>Cessione</a:t>
            </a:r>
            <a:r>
              <a:rPr lang="it-IT" altLang="it-IT" sz="2800" dirty="0">
                <a:solidFill>
                  <a:schemeClr val="accent2"/>
                </a:solidFill>
              </a:rPr>
              <a:t> </a:t>
            </a:r>
          </a:p>
          <a:p>
            <a:pPr eaLnBrk="1" hangingPunct="1">
              <a:spcBef>
                <a:spcPct val="50000"/>
              </a:spcBef>
            </a:pPr>
            <a:r>
              <a:rPr lang="it-IT" altLang="it-IT" sz="2800" dirty="0">
                <a:solidFill>
                  <a:schemeClr val="accent2"/>
                </a:solidFill>
              </a:rPr>
              <a:t>Si realizza quando il farmaco viene rilasciato a livello della cute dal veicolo</a:t>
            </a:r>
          </a:p>
          <a:p>
            <a:pPr eaLnBrk="1" hangingPunct="1">
              <a:spcBef>
                <a:spcPct val="50000"/>
              </a:spcBef>
            </a:pPr>
            <a:endParaRPr lang="it-IT" altLang="it-IT" sz="2800" dirty="0">
              <a:solidFill>
                <a:schemeClr val="accent2"/>
              </a:solidFill>
            </a:endParaRPr>
          </a:p>
        </p:txBody>
      </p:sp>
    </p:spTree>
  </p:cSld>
  <p:clrMapOvr>
    <a:masterClrMapping/>
  </p:clrMapOvr>
  <p:transition spd="slow">
    <p:strips dir="ru"/>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olo 1">
            <a:extLst>
              <a:ext uri="{FF2B5EF4-FFF2-40B4-BE49-F238E27FC236}">
                <a16:creationId xmlns:a16="http://schemas.microsoft.com/office/drawing/2014/main" id="{E9531D70-D120-4DB0-BEC7-E74D3B2C4D6C}"/>
              </a:ext>
            </a:extLst>
          </p:cNvPr>
          <p:cNvSpPr>
            <a:spLocks noGrp="1" noChangeArrowheads="1"/>
          </p:cNvSpPr>
          <p:nvPr>
            <p:ph type="title"/>
          </p:nvPr>
        </p:nvSpPr>
        <p:spPr/>
        <p:txBody>
          <a:bodyPr/>
          <a:lstStyle/>
          <a:p>
            <a:r>
              <a:rPr lang="it-IT" altLang="it-IT" b="1" dirty="0">
                <a:solidFill>
                  <a:srgbClr val="FF0000"/>
                </a:solidFill>
              </a:rPr>
              <a:t>Sospensione </a:t>
            </a:r>
            <a:endParaRPr lang="en-GB" altLang="it-IT" dirty="0"/>
          </a:p>
        </p:txBody>
      </p:sp>
      <p:sp>
        <p:nvSpPr>
          <p:cNvPr id="47107" name="Segnaposto contenuto 2">
            <a:extLst>
              <a:ext uri="{FF2B5EF4-FFF2-40B4-BE49-F238E27FC236}">
                <a16:creationId xmlns:a16="http://schemas.microsoft.com/office/drawing/2014/main" id="{556CE183-2294-4CFC-BB2F-0C44CB30A31E}"/>
              </a:ext>
            </a:extLst>
          </p:cNvPr>
          <p:cNvSpPr>
            <a:spLocks noGrp="1" noChangeArrowheads="1"/>
          </p:cNvSpPr>
          <p:nvPr>
            <p:ph idx="1"/>
          </p:nvPr>
        </p:nvSpPr>
        <p:spPr>
          <a:xfrm>
            <a:off x="457200" y="1557338"/>
            <a:ext cx="8229600" cy="4525962"/>
          </a:xfrm>
        </p:spPr>
        <p:txBody>
          <a:bodyPr/>
          <a:lstStyle/>
          <a:p>
            <a:r>
              <a:rPr lang="it-IT" altLang="it-IT" b="1" dirty="0">
                <a:solidFill>
                  <a:schemeClr val="accent2"/>
                </a:solidFill>
              </a:rPr>
              <a:t>Lozioni caratterizzate da bassa viscosità</a:t>
            </a:r>
          </a:p>
          <a:p>
            <a:r>
              <a:rPr lang="it-IT" altLang="it-IT" b="1" dirty="0">
                <a:solidFill>
                  <a:schemeClr val="accent2"/>
                </a:solidFill>
              </a:rPr>
              <a:t>Sedimentano rapidamente</a:t>
            </a:r>
          </a:p>
          <a:p>
            <a:r>
              <a:rPr lang="it-IT" altLang="it-IT" b="1" dirty="0">
                <a:solidFill>
                  <a:schemeClr val="accent2"/>
                </a:solidFill>
              </a:rPr>
              <a:t>Vanno agitate prima dell’uso</a:t>
            </a:r>
          </a:p>
          <a:p>
            <a:r>
              <a:rPr lang="it-IT" altLang="it-IT" b="1" dirty="0">
                <a:solidFill>
                  <a:schemeClr val="accent2"/>
                </a:solidFill>
              </a:rPr>
              <a:t>Se addizionate con sostanze che ne incrementano la </a:t>
            </a:r>
            <a:r>
              <a:rPr lang="it-IT" altLang="it-IT" b="1">
                <a:solidFill>
                  <a:schemeClr val="accent2"/>
                </a:solidFill>
              </a:rPr>
              <a:t>viscosità (bentonite</a:t>
            </a:r>
            <a:r>
              <a:rPr lang="it-IT" altLang="it-IT" b="1" dirty="0">
                <a:solidFill>
                  <a:schemeClr val="accent2"/>
                </a:solidFill>
              </a:rPr>
              <a:t>, eteri di cellulosa) si trasformano in paste </a:t>
            </a:r>
            <a:r>
              <a:rPr lang="it-IT" altLang="it-IT" b="1" dirty="0" err="1">
                <a:solidFill>
                  <a:schemeClr val="accent2"/>
                </a:solidFill>
              </a:rPr>
              <a:t>idrofiliche</a:t>
            </a:r>
            <a:endParaRPr lang="it-IT" altLang="it-IT" b="1" dirty="0">
              <a:solidFill>
                <a:schemeClr val="accent2"/>
              </a:solidFill>
            </a:endParaRPr>
          </a:p>
        </p:txBody>
      </p:sp>
    </p:spTree>
    <p:extLst>
      <p:ext uri="{BB962C8B-B14F-4D97-AF65-F5344CB8AC3E}">
        <p14:creationId xmlns:p14="http://schemas.microsoft.com/office/powerpoint/2010/main" val="834621412"/>
      </p:ext>
    </p:extLst>
  </p:cSld>
  <p:clrMapOvr>
    <a:masterClrMapping/>
  </p:clrMapOvr>
  <p:transition spd="slow">
    <p:strips dir="ru"/>
  </p:transition>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Titolo 1">
            <a:extLst>
              <a:ext uri="{FF2B5EF4-FFF2-40B4-BE49-F238E27FC236}">
                <a16:creationId xmlns:a16="http://schemas.microsoft.com/office/drawing/2014/main" id="{43A027D0-7FBB-44FA-B881-84763A5E6844}"/>
              </a:ext>
            </a:extLst>
          </p:cNvPr>
          <p:cNvSpPr>
            <a:spLocks noGrp="1" noChangeArrowheads="1"/>
          </p:cNvSpPr>
          <p:nvPr>
            <p:ph type="title"/>
          </p:nvPr>
        </p:nvSpPr>
        <p:spPr/>
        <p:txBody>
          <a:bodyPr/>
          <a:lstStyle/>
          <a:p>
            <a:r>
              <a:rPr lang="en-GB" altLang="it-IT"/>
              <a:t>AK: PDT</a:t>
            </a:r>
          </a:p>
        </p:txBody>
      </p:sp>
      <p:sp>
        <p:nvSpPr>
          <p:cNvPr id="406531" name="Segnaposto contenuto 2">
            <a:extLst>
              <a:ext uri="{FF2B5EF4-FFF2-40B4-BE49-F238E27FC236}">
                <a16:creationId xmlns:a16="http://schemas.microsoft.com/office/drawing/2014/main" id="{5F39CC49-776F-461F-B34B-DB5127E22F60}"/>
              </a:ext>
            </a:extLst>
          </p:cNvPr>
          <p:cNvSpPr>
            <a:spLocks noGrp="1" noChangeArrowheads="1"/>
          </p:cNvSpPr>
          <p:nvPr>
            <p:ph idx="1"/>
          </p:nvPr>
        </p:nvSpPr>
        <p:spPr>
          <a:xfrm>
            <a:off x="457200" y="1766888"/>
            <a:ext cx="8229600" cy="3590925"/>
          </a:xfrm>
        </p:spPr>
        <p:txBody>
          <a:bodyPr/>
          <a:lstStyle/>
          <a:p>
            <a:r>
              <a:rPr lang="it-IT" altLang="it-IT"/>
              <a:t>Se lesioni ipercheratosiche courettage</a:t>
            </a:r>
          </a:p>
          <a:p>
            <a:r>
              <a:rPr lang="it-IT" altLang="it-IT"/>
              <a:t>Applicazione fotosensibilizzante per 3 ore</a:t>
            </a:r>
          </a:p>
          <a:p>
            <a:r>
              <a:rPr lang="it-IT" altLang="it-IT"/>
              <a:t>Rimozione</a:t>
            </a:r>
          </a:p>
          <a:p>
            <a:r>
              <a:rPr lang="it-IT" altLang="it-IT"/>
              <a:t>Esposizione luce</a:t>
            </a:r>
          </a:p>
          <a:p>
            <a:r>
              <a:rPr lang="it-IT" altLang="it-IT"/>
              <a:t>Protocolli da sedute 1vv/sett a 1 vv/mese</a:t>
            </a:r>
          </a:p>
        </p:txBody>
      </p:sp>
    </p:spTree>
  </p:cSld>
  <p:clrMapOvr>
    <a:masterClrMapping/>
  </p:clrMapOvr>
  <p:transition spd="slow">
    <p:strips dir="ru"/>
  </p:transition>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7554" name="Immagine 3">
            <a:extLst>
              <a:ext uri="{FF2B5EF4-FFF2-40B4-BE49-F238E27FC236}">
                <a16:creationId xmlns:a16="http://schemas.microsoft.com/office/drawing/2014/main" id="{0D3C3FD5-E2B4-4796-A0EB-28B552EC59B8}"/>
              </a:ext>
            </a:extLst>
          </p:cNvPr>
          <p:cNvPicPr>
            <a:picLocks noChangeAspect="1"/>
          </p:cNvPicPr>
          <p:nvPr/>
        </p:nvPicPr>
        <p:blipFill>
          <a:blip r:embed="rId2">
            <a:lum bright="-20000" contrast="40000"/>
            <a:extLst>
              <a:ext uri="{28A0092B-C50C-407E-A947-70E740481C1C}">
                <a14:useLocalDpi xmlns:a14="http://schemas.microsoft.com/office/drawing/2010/main"/>
              </a:ext>
            </a:extLst>
          </a:blip>
          <a:srcRect/>
          <a:stretch>
            <a:fillRect/>
          </a:stretch>
        </p:blipFill>
        <p:spPr bwMode="auto">
          <a:xfrm>
            <a:off x="665163" y="1441450"/>
            <a:ext cx="7877175" cy="3668713"/>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strips dir="ru"/>
  </p:transition>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Titolo 1">
            <a:extLst>
              <a:ext uri="{FF2B5EF4-FFF2-40B4-BE49-F238E27FC236}">
                <a16:creationId xmlns:a16="http://schemas.microsoft.com/office/drawing/2014/main" id="{63758B10-A6A4-4A08-A797-A5A8040F771A}"/>
              </a:ext>
            </a:extLst>
          </p:cNvPr>
          <p:cNvSpPr>
            <a:spLocks noGrp="1" noChangeArrowheads="1"/>
          </p:cNvSpPr>
          <p:nvPr>
            <p:ph type="title"/>
          </p:nvPr>
        </p:nvSpPr>
        <p:spPr/>
        <p:txBody>
          <a:bodyPr/>
          <a:lstStyle/>
          <a:p>
            <a:r>
              <a:rPr lang="en-GB" altLang="it-IT"/>
              <a:t>AK: PDT</a:t>
            </a:r>
          </a:p>
        </p:txBody>
      </p:sp>
      <p:sp>
        <p:nvSpPr>
          <p:cNvPr id="408579" name="Segnaposto contenuto 2">
            <a:extLst>
              <a:ext uri="{FF2B5EF4-FFF2-40B4-BE49-F238E27FC236}">
                <a16:creationId xmlns:a16="http://schemas.microsoft.com/office/drawing/2014/main" id="{AC6A34CF-DACA-4575-94BE-EF5A7DF5B58D}"/>
              </a:ext>
            </a:extLst>
          </p:cNvPr>
          <p:cNvSpPr>
            <a:spLocks noGrp="1" noChangeArrowheads="1"/>
          </p:cNvSpPr>
          <p:nvPr>
            <p:ph idx="1"/>
          </p:nvPr>
        </p:nvSpPr>
        <p:spPr>
          <a:xfrm>
            <a:off x="457200" y="1635125"/>
            <a:ext cx="5505450" cy="5003800"/>
          </a:xfrm>
        </p:spPr>
        <p:txBody>
          <a:bodyPr/>
          <a:lstStyle/>
          <a:p>
            <a:r>
              <a:rPr lang="it-IT" altLang="it-IT" sz="2800"/>
              <a:t>Controindicazioni: porfiria, lupus, dermatiti foto mediate, DAC al prodotto/eccipienti</a:t>
            </a:r>
          </a:p>
          <a:p>
            <a:r>
              <a:rPr lang="it-IT" altLang="it-IT" sz="2800"/>
              <a:t>Applicazione di MAL 160 mg/g 3 ore prima dell’esposizione a luce rossa a LED</a:t>
            </a:r>
          </a:p>
          <a:p>
            <a:r>
              <a:rPr lang="it-IT" altLang="it-IT" sz="2800"/>
              <a:t>Esposizione alla lampada o alla luce solare (day-light PDT)</a:t>
            </a:r>
          </a:p>
          <a:p>
            <a:r>
              <a:rPr lang="it-IT" altLang="it-IT" sz="2800"/>
              <a:t>Reazione eritematosa e dolore nella seduta</a:t>
            </a:r>
          </a:p>
          <a:p>
            <a:endParaRPr lang="en-GB" altLang="it-IT"/>
          </a:p>
        </p:txBody>
      </p:sp>
      <p:pic>
        <p:nvPicPr>
          <p:cNvPr id="408580" name="Picture 2" descr="Risultati immagini per terapia fotodinamica cancer">
            <a:extLst>
              <a:ext uri="{FF2B5EF4-FFF2-40B4-BE49-F238E27FC236}">
                <a16:creationId xmlns:a16="http://schemas.microsoft.com/office/drawing/2014/main" id="{AB7289E6-7A05-480B-A0CC-7659FD48C8F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37350" y="4448175"/>
            <a:ext cx="2219325"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8581" name="Picture 2" descr="Risultati immagini per warning">
            <a:extLst>
              <a:ext uri="{FF2B5EF4-FFF2-40B4-BE49-F238E27FC236}">
                <a16:creationId xmlns:a16="http://schemas.microsoft.com/office/drawing/2014/main" id="{523467BA-1CA5-4B3B-AE2F-56653569651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21463" y="1635125"/>
            <a:ext cx="2238375" cy="2047875"/>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strips dir="ru"/>
  </p:transition>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Rectangle 2">
            <a:extLst>
              <a:ext uri="{FF2B5EF4-FFF2-40B4-BE49-F238E27FC236}">
                <a16:creationId xmlns:a16="http://schemas.microsoft.com/office/drawing/2014/main" id="{7E0BD5BE-894B-4820-90F1-6C59232FDFAA}"/>
              </a:ext>
            </a:extLst>
          </p:cNvPr>
          <p:cNvSpPr>
            <a:spLocks noGrp="1" noChangeArrowheads="1"/>
          </p:cNvSpPr>
          <p:nvPr>
            <p:ph type="title"/>
          </p:nvPr>
        </p:nvSpPr>
        <p:spPr>
          <a:xfrm>
            <a:off x="541338" y="914400"/>
            <a:ext cx="7772400" cy="685800"/>
          </a:xfrm>
        </p:spPr>
        <p:txBody>
          <a:bodyPr/>
          <a:lstStyle/>
          <a:p>
            <a:pPr eaLnBrk="1" hangingPunct="1"/>
            <a:r>
              <a:rPr lang="it-IT" altLang="it-IT" b="1">
                <a:solidFill>
                  <a:srgbClr val="FF0000"/>
                </a:solidFill>
              </a:rPr>
              <a:t>La valutazione della resistenza microbiologica</a:t>
            </a:r>
            <a:endParaRPr lang="it-IT" altLang="it-IT"/>
          </a:p>
        </p:txBody>
      </p:sp>
      <p:sp>
        <p:nvSpPr>
          <p:cNvPr id="557059" name="Rectangle 3">
            <a:extLst>
              <a:ext uri="{FF2B5EF4-FFF2-40B4-BE49-F238E27FC236}">
                <a16:creationId xmlns:a16="http://schemas.microsoft.com/office/drawing/2014/main" id="{42F556FB-821E-4212-921E-F413CD14866E}"/>
              </a:ext>
            </a:extLst>
          </p:cNvPr>
          <p:cNvSpPr>
            <a:spLocks noGrp="1" noChangeArrowheads="1"/>
          </p:cNvSpPr>
          <p:nvPr>
            <p:ph type="body" idx="1"/>
          </p:nvPr>
        </p:nvSpPr>
        <p:spPr>
          <a:xfrm>
            <a:off x="677863" y="2667000"/>
            <a:ext cx="8059737" cy="2743200"/>
          </a:xfrm>
        </p:spPr>
        <p:txBody>
          <a:bodyPr/>
          <a:lstStyle/>
          <a:p>
            <a:pPr eaLnBrk="1" hangingPunct="1"/>
            <a:r>
              <a:rPr lang="it-IT" altLang="it-IT">
                <a:solidFill>
                  <a:schemeClr val="accent2"/>
                </a:solidFill>
              </a:rPr>
              <a:t>Challenge Test</a:t>
            </a:r>
          </a:p>
          <a:p>
            <a:pPr eaLnBrk="1" hangingPunct="1"/>
            <a:r>
              <a:rPr lang="it-IT" altLang="it-IT">
                <a:solidFill>
                  <a:schemeClr val="accent2"/>
                </a:solidFill>
              </a:rPr>
              <a:t>Challenge Test alla data di scadenza (3 anni)</a:t>
            </a:r>
          </a:p>
          <a:p>
            <a:pPr eaLnBrk="1" hangingPunct="1"/>
            <a:r>
              <a:rPr lang="it-IT" altLang="it-IT">
                <a:solidFill>
                  <a:schemeClr val="accent2"/>
                </a:solidFill>
              </a:rPr>
              <a:t>Test d’uso</a:t>
            </a:r>
          </a:p>
          <a:p>
            <a:pPr eaLnBrk="1" hangingPunct="1"/>
            <a:r>
              <a:rPr lang="it-IT" altLang="it-IT">
                <a:solidFill>
                  <a:schemeClr val="accent2"/>
                </a:solidFill>
              </a:rPr>
              <a:t>Controllo su ogni lotto</a:t>
            </a:r>
          </a:p>
        </p:txBody>
      </p:sp>
    </p:spTree>
  </p:cSld>
  <p:clrMapOvr>
    <a:masterClrMapping/>
  </p:clrMapOvr>
  <p:transition spd="slow">
    <p:strips dir="ru"/>
  </p:transition>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3">
            <a:extLst>
              <a:ext uri="{FF2B5EF4-FFF2-40B4-BE49-F238E27FC236}">
                <a16:creationId xmlns:a16="http://schemas.microsoft.com/office/drawing/2014/main" id="{4C7F87F7-0F27-4915-9278-F10974CC77B2}"/>
              </a:ext>
            </a:extLst>
          </p:cNvPr>
          <p:cNvSpPr>
            <a:spLocks noGrp="1" noChangeArrowheads="1"/>
          </p:cNvSpPr>
          <p:nvPr>
            <p:ph type="body" idx="1"/>
          </p:nvPr>
        </p:nvSpPr>
        <p:spPr>
          <a:xfrm>
            <a:off x="474663" y="1600200"/>
            <a:ext cx="8262937" cy="4114800"/>
          </a:xfrm>
        </p:spPr>
        <p:txBody>
          <a:bodyPr/>
          <a:lstStyle/>
          <a:p>
            <a:pPr eaLnBrk="1" hangingPunct="1"/>
            <a:r>
              <a:rPr lang="it-IT" altLang="it-IT" b="1">
                <a:solidFill>
                  <a:schemeClr val="accent2"/>
                </a:solidFill>
              </a:rPr>
              <a:t>Senza allergeni comuni</a:t>
            </a:r>
          </a:p>
          <a:p>
            <a:pPr eaLnBrk="1" hangingPunct="1"/>
            <a:r>
              <a:rPr lang="it-IT" altLang="it-IT" b="1">
                <a:solidFill>
                  <a:schemeClr val="accent2"/>
                </a:solidFill>
              </a:rPr>
              <a:t>Nikel &lt; 1ppM</a:t>
            </a:r>
          </a:p>
          <a:p>
            <a:pPr eaLnBrk="1" hangingPunct="1"/>
            <a:r>
              <a:rPr lang="it-IT" altLang="it-IT" b="1">
                <a:solidFill>
                  <a:schemeClr val="accent2"/>
                </a:solidFill>
              </a:rPr>
              <a:t>Conservata con metodi fisici</a:t>
            </a:r>
          </a:p>
          <a:p>
            <a:pPr eaLnBrk="1" hangingPunct="1"/>
            <a:r>
              <a:rPr lang="it-IT" altLang="it-IT" b="1">
                <a:solidFill>
                  <a:schemeClr val="accent2"/>
                </a:solidFill>
              </a:rPr>
              <a:t>Senza profumi</a:t>
            </a:r>
          </a:p>
          <a:p>
            <a:pPr eaLnBrk="1" hangingPunct="1"/>
            <a:r>
              <a:rPr lang="it-IT" altLang="it-IT" b="1">
                <a:solidFill>
                  <a:schemeClr val="accent2"/>
                </a:solidFill>
              </a:rPr>
              <a:t>Con materie prime senza conservanti</a:t>
            </a:r>
          </a:p>
          <a:p>
            <a:pPr eaLnBrk="1" hangingPunct="1"/>
            <a:r>
              <a:rPr lang="it-IT" altLang="it-IT" b="1">
                <a:solidFill>
                  <a:schemeClr val="accent2"/>
                </a:solidFill>
              </a:rPr>
              <a:t>Con materie prime di estremo livello di purezza (100%)</a:t>
            </a:r>
          </a:p>
          <a:p>
            <a:pPr eaLnBrk="1" hangingPunct="1"/>
            <a:r>
              <a:rPr lang="it-IT" altLang="it-IT" b="1">
                <a:solidFill>
                  <a:schemeClr val="accent2"/>
                </a:solidFill>
              </a:rPr>
              <a:t>Idratante e gradevole</a:t>
            </a:r>
          </a:p>
          <a:p>
            <a:pPr eaLnBrk="1" hangingPunct="1"/>
            <a:endParaRPr lang="it-IT" altLang="it-IT" b="1">
              <a:solidFill>
                <a:schemeClr val="accent2"/>
              </a:solidFill>
            </a:endParaRPr>
          </a:p>
        </p:txBody>
      </p:sp>
      <p:sp>
        <p:nvSpPr>
          <p:cNvPr id="558083" name="Rectangle 6">
            <a:extLst>
              <a:ext uri="{FF2B5EF4-FFF2-40B4-BE49-F238E27FC236}">
                <a16:creationId xmlns:a16="http://schemas.microsoft.com/office/drawing/2014/main" id="{AD3B74FF-59B9-4759-8078-C25080DBF20E}"/>
              </a:ext>
            </a:extLst>
          </p:cNvPr>
          <p:cNvSpPr>
            <a:spLocks noChangeArrowheads="1"/>
          </p:cNvSpPr>
          <p:nvPr/>
        </p:nvSpPr>
        <p:spPr bwMode="auto">
          <a:xfrm>
            <a:off x="900113" y="495300"/>
            <a:ext cx="7423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3600">
                <a:solidFill>
                  <a:srgbClr val="FF0000"/>
                </a:solidFill>
              </a:rPr>
              <a:t>VEICOLO O COSMETICO IDEALE</a:t>
            </a:r>
          </a:p>
        </p:txBody>
      </p:sp>
    </p:spTree>
  </p:cSld>
  <p:clrMapOvr>
    <a:masterClrMapping/>
  </p:clrMapOvr>
  <p:transition spd="slow">
    <p:strips dir="ru"/>
  </p:transition>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2">
            <a:extLst>
              <a:ext uri="{FF2B5EF4-FFF2-40B4-BE49-F238E27FC236}">
                <a16:creationId xmlns:a16="http://schemas.microsoft.com/office/drawing/2014/main" id="{EA1B54EB-B83F-41B0-A2E6-A513DA803F30}"/>
              </a:ext>
            </a:extLst>
          </p:cNvPr>
          <p:cNvSpPr>
            <a:spLocks noGrp="1" noChangeArrowheads="1"/>
          </p:cNvSpPr>
          <p:nvPr>
            <p:ph type="title"/>
          </p:nvPr>
        </p:nvSpPr>
        <p:spPr>
          <a:xfrm>
            <a:off x="744538" y="0"/>
            <a:ext cx="7772400" cy="1143000"/>
          </a:xfrm>
        </p:spPr>
        <p:txBody>
          <a:bodyPr/>
          <a:lstStyle/>
          <a:p>
            <a:pPr eaLnBrk="1" hangingPunct="1"/>
            <a:r>
              <a:rPr lang="it-IT" altLang="it-IT" sz="4000" b="1">
                <a:solidFill>
                  <a:srgbClr val="FF0000"/>
                </a:solidFill>
              </a:rPr>
              <a:t>Allergia</a:t>
            </a:r>
            <a:r>
              <a:rPr lang="it-IT" altLang="it-IT" sz="4000" b="1">
                <a:solidFill>
                  <a:srgbClr val="FF0000"/>
                </a:solidFill>
                <a:latin typeface="Comic Sans MS" panose="030F0702030302020204" pitchFamily="66" charset="0"/>
              </a:rPr>
              <a:t> </a:t>
            </a:r>
            <a:r>
              <a:rPr lang="it-IT" altLang="it-IT" sz="4000" b="1">
                <a:solidFill>
                  <a:srgbClr val="FF0000"/>
                </a:solidFill>
              </a:rPr>
              <a:t>cutanea</a:t>
            </a:r>
            <a:endParaRPr lang="it-IT" altLang="it-IT"/>
          </a:p>
        </p:txBody>
      </p:sp>
      <p:sp>
        <p:nvSpPr>
          <p:cNvPr id="559107" name="Rectangle 3">
            <a:extLst>
              <a:ext uri="{FF2B5EF4-FFF2-40B4-BE49-F238E27FC236}">
                <a16:creationId xmlns:a16="http://schemas.microsoft.com/office/drawing/2014/main" id="{776D21B6-5300-4207-8876-6AB6EC54812C}"/>
              </a:ext>
            </a:extLst>
          </p:cNvPr>
          <p:cNvSpPr>
            <a:spLocks noGrp="1" noChangeArrowheads="1"/>
          </p:cNvSpPr>
          <p:nvPr>
            <p:ph type="body" idx="1"/>
          </p:nvPr>
        </p:nvSpPr>
        <p:spPr>
          <a:xfrm>
            <a:off x="179388" y="1268413"/>
            <a:ext cx="8737600" cy="4114800"/>
          </a:xfrm>
        </p:spPr>
        <p:txBody>
          <a:bodyPr/>
          <a:lstStyle/>
          <a:p>
            <a:pPr eaLnBrk="1" hangingPunct="1"/>
            <a:r>
              <a:rPr lang="it-IT" altLang="it-IT" sz="2800" b="1">
                <a:solidFill>
                  <a:schemeClr val="accent2"/>
                </a:solidFill>
              </a:rPr>
              <a:t>Con il termine "allergia", in medicina, s'intende una risposta esagerata da parte dell'organismo nei confronti di certe sostanze .</a:t>
            </a:r>
          </a:p>
          <a:p>
            <a:pPr eaLnBrk="1" hangingPunct="1"/>
            <a:endParaRPr lang="it-IT" altLang="it-IT" sz="2800" b="1">
              <a:solidFill>
                <a:schemeClr val="accent2"/>
              </a:solidFill>
            </a:endParaRPr>
          </a:p>
          <a:p>
            <a:pPr eaLnBrk="1" hangingPunct="1"/>
            <a:r>
              <a:rPr lang="it-IT" altLang="it-IT" sz="2800" b="1">
                <a:solidFill>
                  <a:schemeClr val="accent2"/>
                </a:solidFill>
              </a:rPr>
              <a:t>In pratica, si tratta di una</a:t>
            </a:r>
            <a:r>
              <a:rPr lang="it-IT" altLang="it-IT" sz="2800" b="1">
                <a:solidFill>
                  <a:srgbClr val="FF0000"/>
                </a:solidFill>
              </a:rPr>
              <a:t> "abnorme iper-reattività immunitaria” specifica verso sostanze innocue per i soggetti “normali". </a:t>
            </a:r>
          </a:p>
          <a:p>
            <a:pPr eaLnBrk="1" hangingPunct="1"/>
            <a:endParaRPr lang="it-IT" altLang="it-IT" sz="2800" b="1">
              <a:solidFill>
                <a:srgbClr val="FF0000"/>
              </a:solidFill>
            </a:endParaRPr>
          </a:p>
          <a:p>
            <a:pPr eaLnBrk="1" hangingPunct="1"/>
            <a:r>
              <a:rPr lang="it-IT" altLang="it-IT" sz="2800" b="1">
                <a:solidFill>
                  <a:schemeClr val="accent2"/>
                </a:solidFill>
              </a:rPr>
              <a:t>Il sistema immunitario delle persone allergiche va incontro, così, ad una reazione anomala quando entra in contatto con i cosiddetti allergeni.</a:t>
            </a:r>
          </a:p>
          <a:p>
            <a:pPr eaLnBrk="1" hangingPunct="1"/>
            <a:endParaRPr lang="it-IT" altLang="it-IT" sz="2800" b="1">
              <a:solidFill>
                <a:schemeClr val="accent2"/>
              </a:solidFill>
            </a:endParaRPr>
          </a:p>
        </p:txBody>
      </p:sp>
    </p:spTree>
  </p:cSld>
  <p:clrMapOvr>
    <a:masterClrMapping/>
  </p:clrMapOvr>
  <p:transition spd="slow">
    <p:strips dir="ru"/>
  </p:transition>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Rectangle 2">
            <a:extLst>
              <a:ext uri="{FF2B5EF4-FFF2-40B4-BE49-F238E27FC236}">
                <a16:creationId xmlns:a16="http://schemas.microsoft.com/office/drawing/2014/main" id="{782B4F2A-1E52-4B46-960C-EC0D6C46CC42}"/>
              </a:ext>
            </a:extLst>
          </p:cNvPr>
          <p:cNvSpPr>
            <a:spLocks noGrp="1" noChangeArrowheads="1"/>
          </p:cNvSpPr>
          <p:nvPr>
            <p:ph type="title"/>
          </p:nvPr>
        </p:nvSpPr>
        <p:spPr>
          <a:xfrm>
            <a:off x="609600" y="685800"/>
            <a:ext cx="7772400" cy="609600"/>
          </a:xfrm>
        </p:spPr>
        <p:txBody>
          <a:bodyPr/>
          <a:lstStyle/>
          <a:p>
            <a:pPr eaLnBrk="1" hangingPunct="1"/>
            <a:r>
              <a:rPr lang="it-IT" altLang="it-IT" b="1">
                <a:solidFill>
                  <a:srgbClr val="FF0000"/>
                </a:solidFill>
                <a:latin typeface="Comic Sans MS" panose="030F0702030302020204" pitchFamily="66" charset="0"/>
              </a:rPr>
              <a:t>La reazione allergica cutanea</a:t>
            </a:r>
            <a:endParaRPr lang="it-IT" altLang="it-IT">
              <a:solidFill>
                <a:srgbClr val="FF0000"/>
              </a:solidFill>
              <a:latin typeface="Comic Sans MS" panose="030F0702030302020204" pitchFamily="66" charset="0"/>
            </a:endParaRPr>
          </a:p>
        </p:txBody>
      </p:sp>
      <p:sp>
        <p:nvSpPr>
          <p:cNvPr id="560131" name="Rectangle 3">
            <a:extLst>
              <a:ext uri="{FF2B5EF4-FFF2-40B4-BE49-F238E27FC236}">
                <a16:creationId xmlns:a16="http://schemas.microsoft.com/office/drawing/2014/main" id="{552BF2A4-E846-42C7-8291-B38B2E8B20E6}"/>
              </a:ext>
            </a:extLst>
          </p:cNvPr>
          <p:cNvSpPr>
            <a:spLocks noGrp="1" noChangeArrowheads="1"/>
          </p:cNvSpPr>
          <p:nvPr>
            <p:ph type="body" idx="1"/>
          </p:nvPr>
        </p:nvSpPr>
        <p:spPr>
          <a:xfrm>
            <a:off x="806450" y="2270125"/>
            <a:ext cx="7818438" cy="2682875"/>
          </a:xfrm>
        </p:spPr>
        <p:txBody>
          <a:bodyPr/>
          <a:lstStyle/>
          <a:p>
            <a:pPr eaLnBrk="1" hangingPunct="1"/>
            <a:r>
              <a:rPr lang="it-IT" altLang="it-IT" sz="3600" b="1">
                <a:solidFill>
                  <a:srgbClr val="FF0000"/>
                </a:solidFill>
                <a:latin typeface="Comic Sans MS" panose="030F0702030302020204" pitchFamily="66" charset="0"/>
              </a:rPr>
              <a:t>--</a:t>
            </a:r>
            <a:r>
              <a:rPr lang="it-IT" altLang="it-IT" sz="3600" b="1">
                <a:solidFill>
                  <a:schemeClr val="accent2"/>
                </a:solidFill>
                <a:latin typeface="Comic Sans MS" panose="030F0702030302020204" pitchFamily="66" charset="0"/>
              </a:rPr>
              <a:t>A</a:t>
            </a:r>
            <a:r>
              <a:rPr lang="it-IT" altLang="it-IT" sz="3600" b="1">
                <a:solidFill>
                  <a:srgbClr val="FF0000"/>
                </a:solidFill>
                <a:latin typeface="Comic Sans MS" panose="030F0702030302020204" pitchFamily="66" charset="0"/>
              </a:rPr>
              <a:t>llergene</a:t>
            </a:r>
          </a:p>
          <a:p>
            <a:pPr eaLnBrk="1" hangingPunct="1"/>
            <a:r>
              <a:rPr lang="it-IT" altLang="it-IT" sz="3600" b="1">
                <a:solidFill>
                  <a:srgbClr val="FF0000"/>
                </a:solidFill>
                <a:latin typeface="Comic Sans MS" panose="030F0702030302020204" pitchFamily="66" charset="0"/>
              </a:rPr>
              <a:t>----</a:t>
            </a:r>
            <a:r>
              <a:rPr lang="it-IT" altLang="it-IT" sz="3600" b="1">
                <a:solidFill>
                  <a:schemeClr val="accent2"/>
                </a:solidFill>
                <a:latin typeface="Comic Sans MS" panose="030F0702030302020204" pitchFamily="66" charset="0"/>
              </a:rPr>
              <a:t>C</a:t>
            </a:r>
            <a:r>
              <a:rPr lang="it-IT" altLang="it-IT" sz="3600" b="1">
                <a:solidFill>
                  <a:srgbClr val="FF0000"/>
                </a:solidFill>
                <a:latin typeface="Comic Sans MS" panose="030F0702030302020204" pitchFamily="66" charset="0"/>
              </a:rPr>
              <a:t>ontatto</a:t>
            </a:r>
          </a:p>
          <a:p>
            <a:pPr eaLnBrk="1" hangingPunct="1"/>
            <a:r>
              <a:rPr lang="it-IT" altLang="it-IT" sz="3600" b="1">
                <a:solidFill>
                  <a:srgbClr val="FF0000"/>
                </a:solidFill>
                <a:latin typeface="Comic Sans MS" panose="030F0702030302020204" pitchFamily="66" charset="0"/>
              </a:rPr>
              <a:t>------</a:t>
            </a:r>
            <a:r>
              <a:rPr lang="it-IT" altLang="it-IT" sz="3600" b="1">
                <a:solidFill>
                  <a:schemeClr val="accent2"/>
                </a:solidFill>
                <a:latin typeface="Comic Sans MS" panose="030F0702030302020204" pitchFamily="66" charset="0"/>
              </a:rPr>
              <a:t>A</a:t>
            </a:r>
            <a:r>
              <a:rPr lang="it-IT" altLang="it-IT" sz="3600" b="1">
                <a:solidFill>
                  <a:srgbClr val="FF0000"/>
                </a:solidFill>
                <a:latin typeface="Comic Sans MS" panose="030F0702030302020204" pitchFamily="66" charset="0"/>
              </a:rPr>
              <a:t>ssorbimento percutaneo</a:t>
            </a:r>
          </a:p>
          <a:p>
            <a:pPr eaLnBrk="1" hangingPunct="1"/>
            <a:r>
              <a:rPr lang="it-IT" altLang="it-IT" sz="3600" b="1">
                <a:solidFill>
                  <a:srgbClr val="FF0000"/>
                </a:solidFill>
                <a:latin typeface="Comic Sans MS" panose="030F0702030302020204" pitchFamily="66" charset="0"/>
              </a:rPr>
              <a:t>--------</a:t>
            </a:r>
            <a:r>
              <a:rPr lang="it-IT" altLang="it-IT" sz="3600" b="1">
                <a:solidFill>
                  <a:schemeClr val="accent2"/>
                </a:solidFill>
                <a:latin typeface="Comic Sans MS" panose="030F0702030302020204" pitchFamily="66" charset="0"/>
              </a:rPr>
              <a:t>R</a:t>
            </a:r>
            <a:r>
              <a:rPr lang="it-IT" altLang="it-IT" sz="3600" b="1">
                <a:solidFill>
                  <a:srgbClr val="FF0000"/>
                </a:solidFill>
                <a:latin typeface="Comic Sans MS" panose="030F0702030302020204" pitchFamily="66" charset="0"/>
              </a:rPr>
              <a:t>iconoscimento</a:t>
            </a:r>
            <a:endParaRPr lang="it-IT" altLang="it-IT" b="1">
              <a:solidFill>
                <a:srgbClr val="FF0000"/>
              </a:solidFill>
              <a:latin typeface="Comic Sans MS" panose="030F0702030302020204" pitchFamily="66" charset="0"/>
            </a:endParaRPr>
          </a:p>
        </p:txBody>
      </p:sp>
    </p:spTree>
  </p:cSld>
  <p:clrMapOvr>
    <a:masterClrMapping/>
  </p:clrMapOvr>
  <p:transition spd="slow">
    <p:strips dir="ru"/>
  </p:transition>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Rectangle 2">
            <a:extLst>
              <a:ext uri="{FF2B5EF4-FFF2-40B4-BE49-F238E27FC236}">
                <a16:creationId xmlns:a16="http://schemas.microsoft.com/office/drawing/2014/main" id="{ED59CAA0-D247-4229-BC39-B23B67338D50}"/>
              </a:ext>
            </a:extLst>
          </p:cNvPr>
          <p:cNvSpPr>
            <a:spLocks noGrp="1" noChangeArrowheads="1"/>
          </p:cNvSpPr>
          <p:nvPr>
            <p:ph type="title"/>
          </p:nvPr>
        </p:nvSpPr>
        <p:spPr>
          <a:xfrm>
            <a:off x="677863" y="228600"/>
            <a:ext cx="7772400" cy="838200"/>
          </a:xfrm>
        </p:spPr>
        <p:txBody>
          <a:bodyPr/>
          <a:lstStyle/>
          <a:p>
            <a:pPr eaLnBrk="1" hangingPunct="1"/>
            <a:r>
              <a:rPr lang="it-IT" altLang="it-IT" sz="4000" b="1">
                <a:solidFill>
                  <a:srgbClr val="FF0000"/>
                </a:solidFill>
              </a:rPr>
              <a:t>Allergeni da contatto</a:t>
            </a:r>
            <a:endParaRPr lang="it-IT" altLang="it-IT"/>
          </a:p>
        </p:txBody>
      </p:sp>
      <p:sp>
        <p:nvSpPr>
          <p:cNvPr id="561155" name="Rectangle 3">
            <a:extLst>
              <a:ext uri="{FF2B5EF4-FFF2-40B4-BE49-F238E27FC236}">
                <a16:creationId xmlns:a16="http://schemas.microsoft.com/office/drawing/2014/main" id="{E3CC5EAC-5BD6-4383-9D4E-F42B3250DD91}"/>
              </a:ext>
            </a:extLst>
          </p:cNvPr>
          <p:cNvSpPr>
            <a:spLocks noGrp="1" noChangeArrowheads="1"/>
          </p:cNvSpPr>
          <p:nvPr>
            <p:ph type="body" idx="1"/>
          </p:nvPr>
        </p:nvSpPr>
        <p:spPr>
          <a:xfrm>
            <a:off x="395288" y="1628775"/>
            <a:ext cx="8602662" cy="4343400"/>
          </a:xfrm>
        </p:spPr>
        <p:txBody>
          <a:bodyPr/>
          <a:lstStyle/>
          <a:p>
            <a:pPr eaLnBrk="1" hangingPunct="1"/>
            <a:r>
              <a:rPr lang="it-IT" altLang="it-IT" sz="2400" b="1">
                <a:solidFill>
                  <a:schemeClr val="accent2"/>
                </a:solidFill>
              </a:rPr>
              <a:t>i metalli</a:t>
            </a:r>
            <a:r>
              <a:rPr lang="it-IT" altLang="it-IT" sz="2400" b="1">
                <a:solidFill>
                  <a:srgbClr val="FF0000"/>
                </a:solidFill>
              </a:rPr>
              <a:t> (nickel, cromo, cobalto, …)</a:t>
            </a:r>
          </a:p>
          <a:p>
            <a:pPr eaLnBrk="1" hangingPunct="1"/>
            <a:r>
              <a:rPr lang="it-IT" altLang="it-IT" sz="2400" b="1">
                <a:solidFill>
                  <a:schemeClr val="accent2"/>
                </a:solidFill>
              </a:rPr>
              <a:t>sostanze chimiche dell'industria</a:t>
            </a:r>
            <a:r>
              <a:rPr lang="it-IT" altLang="it-IT" sz="2400" b="1">
                <a:solidFill>
                  <a:srgbClr val="FF0000"/>
                </a:solidFill>
              </a:rPr>
              <a:t> (coloranti, acidi, …)</a:t>
            </a:r>
          </a:p>
          <a:p>
            <a:pPr eaLnBrk="1" hangingPunct="1"/>
            <a:r>
              <a:rPr lang="it-IT" altLang="it-IT" sz="2400" b="1">
                <a:solidFill>
                  <a:schemeClr val="accent2"/>
                </a:solidFill>
              </a:rPr>
              <a:t>additivi della gomma</a:t>
            </a:r>
            <a:r>
              <a:rPr lang="it-IT" altLang="it-IT" sz="2400" b="1">
                <a:solidFill>
                  <a:srgbClr val="FF0000"/>
                </a:solidFill>
              </a:rPr>
              <a:t> (mercaptobenzitiazolo, …)</a:t>
            </a:r>
          </a:p>
          <a:p>
            <a:pPr eaLnBrk="1" hangingPunct="1"/>
            <a:r>
              <a:rPr lang="it-IT" altLang="it-IT" sz="2400" b="1">
                <a:solidFill>
                  <a:schemeClr val="accent2"/>
                </a:solidFill>
              </a:rPr>
              <a:t>farmaci per uso topico</a:t>
            </a:r>
            <a:r>
              <a:rPr lang="it-IT" altLang="it-IT" sz="2400" b="1">
                <a:solidFill>
                  <a:srgbClr val="FF0000"/>
                </a:solidFill>
              </a:rPr>
              <a:t> (anestetici locali, antibiotici, antisettici, FANS, …)</a:t>
            </a:r>
          </a:p>
          <a:p>
            <a:pPr eaLnBrk="1" hangingPunct="1"/>
            <a:r>
              <a:rPr lang="it-IT" altLang="it-IT" sz="2400" b="1">
                <a:solidFill>
                  <a:schemeClr val="accent2"/>
                </a:solidFill>
              </a:rPr>
              <a:t>alcune sostanze vegetali</a:t>
            </a:r>
            <a:r>
              <a:rPr lang="it-IT" altLang="it-IT" sz="2400" b="1">
                <a:solidFill>
                  <a:srgbClr val="FF0000"/>
                </a:solidFill>
              </a:rPr>
              <a:t> (resine, legni esotici, …)</a:t>
            </a:r>
          </a:p>
          <a:p>
            <a:pPr eaLnBrk="1" hangingPunct="1"/>
            <a:r>
              <a:rPr lang="it-IT" altLang="it-IT" sz="2400" b="1">
                <a:solidFill>
                  <a:srgbClr val="000066"/>
                </a:solidFill>
              </a:rPr>
              <a:t>sostanze proteiche</a:t>
            </a:r>
            <a:r>
              <a:rPr lang="it-IT" altLang="it-IT" sz="2400" b="1">
                <a:solidFill>
                  <a:srgbClr val="FF0000"/>
                </a:solidFill>
              </a:rPr>
              <a:t> (farine..)</a:t>
            </a:r>
          </a:p>
          <a:p>
            <a:pPr eaLnBrk="1" hangingPunct="1"/>
            <a:r>
              <a:rPr lang="it-IT" altLang="it-IT" sz="2400" b="1">
                <a:solidFill>
                  <a:schemeClr val="accent2"/>
                </a:solidFill>
              </a:rPr>
              <a:t>cosmetici</a:t>
            </a:r>
            <a:endParaRPr lang="it-IT" altLang="it-IT" sz="2000" b="1">
              <a:solidFill>
                <a:schemeClr val="accent2"/>
              </a:solidFill>
            </a:endParaRPr>
          </a:p>
          <a:p>
            <a:pPr eaLnBrk="1" hangingPunct="1"/>
            <a:endParaRPr lang="it-IT" altLang="it-IT" sz="2000" b="1">
              <a:solidFill>
                <a:schemeClr val="accent2"/>
              </a:solidFill>
            </a:endParaRPr>
          </a:p>
          <a:p>
            <a:pPr eaLnBrk="1" hangingPunct="1">
              <a:buFontTx/>
              <a:buNone/>
            </a:pPr>
            <a:r>
              <a:rPr lang="it-IT" altLang="it-IT" sz="2000" b="1">
                <a:solidFill>
                  <a:schemeClr val="accent2"/>
                </a:solidFill>
              </a:rPr>
              <a:t>GIRDCA</a:t>
            </a:r>
            <a:r>
              <a:rPr lang="it-IT" altLang="it-IT" sz="2000" b="1">
                <a:solidFill>
                  <a:srgbClr val="FF0000"/>
                </a:solidFill>
              </a:rPr>
              <a:t> (Gruppo Italiano Ricerca Dermatiti da Contatto e Ambientali)</a:t>
            </a:r>
            <a:endParaRPr lang="it-IT" altLang="it-IT" sz="2800" b="1">
              <a:solidFill>
                <a:srgbClr val="FF0000"/>
              </a:solidFill>
            </a:endParaRPr>
          </a:p>
          <a:p>
            <a:pPr eaLnBrk="1" hangingPunct="1">
              <a:buFontTx/>
              <a:buNone/>
            </a:pPr>
            <a:r>
              <a:rPr lang="it-IT" altLang="it-IT" sz="2800" b="1">
                <a:solidFill>
                  <a:srgbClr val="FF0000"/>
                </a:solidFill>
              </a:rPr>
              <a:t> </a:t>
            </a:r>
          </a:p>
        </p:txBody>
      </p:sp>
    </p:spTree>
  </p:cSld>
  <p:clrMapOvr>
    <a:masterClrMapping/>
  </p:clrMapOvr>
  <p:transition spd="slow">
    <p:strips dir="ru"/>
  </p:transition>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Rectangle 2">
            <a:extLst>
              <a:ext uri="{FF2B5EF4-FFF2-40B4-BE49-F238E27FC236}">
                <a16:creationId xmlns:a16="http://schemas.microsoft.com/office/drawing/2014/main" id="{FC773D31-BD8D-4EAE-87E2-D014F7FDAFA2}"/>
              </a:ext>
            </a:extLst>
          </p:cNvPr>
          <p:cNvSpPr>
            <a:spLocks noGrp="1" noChangeArrowheads="1"/>
          </p:cNvSpPr>
          <p:nvPr>
            <p:ph type="title"/>
          </p:nvPr>
        </p:nvSpPr>
        <p:spPr>
          <a:xfrm>
            <a:off x="609600" y="381000"/>
            <a:ext cx="7772400" cy="838200"/>
          </a:xfrm>
        </p:spPr>
        <p:txBody>
          <a:bodyPr/>
          <a:lstStyle/>
          <a:p>
            <a:pPr eaLnBrk="1" hangingPunct="1"/>
            <a:r>
              <a:rPr lang="it-IT" altLang="it-IT" sz="4000" b="1">
                <a:solidFill>
                  <a:srgbClr val="FF0000"/>
                </a:solidFill>
                <a:latin typeface="Comic Sans MS" panose="030F0702030302020204" pitchFamily="66" charset="0"/>
              </a:rPr>
              <a:t>Allergeni Comuni Dermocosmetici</a:t>
            </a:r>
            <a:endParaRPr lang="it-IT" altLang="it-IT" b="1">
              <a:solidFill>
                <a:srgbClr val="FF0000"/>
              </a:solidFill>
            </a:endParaRPr>
          </a:p>
        </p:txBody>
      </p:sp>
      <p:sp>
        <p:nvSpPr>
          <p:cNvPr id="562179" name="Rectangle 3">
            <a:extLst>
              <a:ext uri="{FF2B5EF4-FFF2-40B4-BE49-F238E27FC236}">
                <a16:creationId xmlns:a16="http://schemas.microsoft.com/office/drawing/2014/main" id="{E9D5F2A0-70C8-4FF7-BC56-51E97D869A65}"/>
              </a:ext>
            </a:extLst>
          </p:cNvPr>
          <p:cNvSpPr>
            <a:spLocks noGrp="1" noChangeArrowheads="1"/>
          </p:cNvSpPr>
          <p:nvPr>
            <p:ph type="body" idx="1"/>
          </p:nvPr>
        </p:nvSpPr>
        <p:spPr>
          <a:xfrm>
            <a:off x="539750" y="1916113"/>
            <a:ext cx="8423275" cy="4114800"/>
          </a:xfrm>
        </p:spPr>
        <p:txBody>
          <a:bodyPr/>
          <a:lstStyle/>
          <a:p>
            <a:pPr eaLnBrk="1" hangingPunct="1"/>
            <a:r>
              <a:rPr lang="it-IT" altLang="it-IT" b="1">
                <a:solidFill>
                  <a:srgbClr val="FF0000"/>
                </a:solidFill>
                <a:latin typeface="Comic Sans MS" panose="030F0702030302020204" pitchFamily="66" charset="0"/>
              </a:rPr>
              <a:t> </a:t>
            </a:r>
            <a:r>
              <a:rPr lang="it-IT" altLang="it-IT" b="1">
                <a:solidFill>
                  <a:srgbClr val="000066"/>
                </a:solidFill>
                <a:latin typeface="Comic Sans MS" panose="030F0702030302020204" pitchFamily="66" charset="0"/>
              </a:rPr>
              <a:t>P</a:t>
            </a:r>
            <a:r>
              <a:rPr lang="it-IT" altLang="it-IT" b="1">
                <a:solidFill>
                  <a:srgbClr val="FF0000"/>
                </a:solidFill>
                <a:latin typeface="Comic Sans MS" panose="030F0702030302020204" pitchFamily="66" charset="0"/>
              </a:rPr>
              <a:t>rofumi</a:t>
            </a:r>
          </a:p>
          <a:p>
            <a:pPr eaLnBrk="1" hangingPunct="1"/>
            <a:r>
              <a:rPr lang="it-IT" altLang="it-IT" b="1">
                <a:solidFill>
                  <a:srgbClr val="FF0000"/>
                </a:solidFill>
                <a:latin typeface="Comic Sans MS" panose="030F0702030302020204" pitchFamily="66" charset="0"/>
              </a:rPr>
              <a:t>  </a:t>
            </a:r>
            <a:r>
              <a:rPr lang="it-IT" altLang="it-IT" b="1">
                <a:solidFill>
                  <a:srgbClr val="000066"/>
                </a:solidFill>
                <a:latin typeface="Comic Sans MS" panose="030F0702030302020204" pitchFamily="66" charset="0"/>
              </a:rPr>
              <a:t>S</a:t>
            </a:r>
            <a:r>
              <a:rPr lang="it-IT" altLang="it-IT" b="1">
                <a:solidFill>
                  <a:srgbClr val="FF0000"/>
                </a:solidFill>
                <a:latin typeface="Comic Sans MS" panose="030F0702030302020204" pitchFamily="66" charset="0"/>
              </a:rPr>
              <a:t>ostanze”Farmacologicamente attive”</a:t>
            </a:r>
            <a:endParaRPr lang="it-IT" altLang="it-IT" b="1">
              <a:latin typeface="Comic Sans MS" panose="030F0702030302020204" pitchFamily="66" charset="0"/>
            </a:endParaRPr>
          </a:p>
          <a:p>
            <a:pPr eaLnBrk="1" hangingPunct="1"/>
            <a:r>
              <a:rPr lang="it-IT" altLang="it-IT" b="1">
                <a:solidFill>
                  <a:srgbClr val="FF0000"/>
                </a:solidFill>
                <a:latin typeface="Comic Sans MS" panose="030F0702030302020204" pitchFamily="66" charset="0"/>
              </a:rPr>
              <a:t>    </a:t>
            </a:r>
            <a:r>
              <a:rPr lang="it-IT" altLang="it-IT" b="1">
                <a:solidFill>
                  <a:srgbClr val="000066"/>
                </a:solidFill>
                <a:latin typeface="Comic Sans MS" panose="030F0702030302020204" pitchFamily="66" charset="0"/>
              </a:rPr>
              <a:t>C</a:t>
            </a:r>
            <a:r>
              <a:rPr lang="it-IT" altLang="it-IT" b="1">
                <a:solidFill>
                  <a:srgbClr val="FF0000"/>
                </a:solidFill>
                <a:latin typeface="Comic Sans MS" panose="030F0702030302020204" pitchFamily="66" charset="0"/>
              </a:rPr>
              <a:t>onservanti</a:t>
            </a:r>
          </a:p>
          <a:p>
            <a:pPr eaLnBrk="1" hangingPunct="1"/>
            <a:r>
              <a:rPr lang="it-IT" altLang="it-IT" b="1">
                <a:solidFill>
                  <a:srgbClr val="FF0000"/>
                </a:solidFill>
                <a:latin typeface="Comic Sans MS" panose="030F0702030302020204" pitchFamily="66" charset="0"/>
              </a:rPr>
              <a:t>     </a:t>
            </a:r>
            <a:r>
              <a:rPr lang="it-IT" altLang="it-IT" b="1">
                <a:latin typeface="Comic Sans MS" panose="030F0702030302020204" pitchFamily="66" charset="0"/>
              </a:rPr>
              <a:t> </a:t>
            </a:r>
            <a:r>
              <a:rPr lang="it-IT" altLang="it-IT" b="1">
                <a:solidFill>
                  <a:srgbClr val="000066"/>
                </a:solidFill>
                <a:latin typeface="Comic Sans MS" panose="030F0702030302020204" pitchFamily="66" charset="0"/>
              </a:rPr>
              <a:t>C</a:t>
            </a:r>
            <a:r>
              <a:rPr lang="it-IT" altLang="it-IT" b="1">
                <a:solidFill>
                  <a:srgbClr val="FF0000"/>
                </a:solidFill>
                <a:latin typeface="Comic Sans MS" panose="030F0702030302020204" pitchFamily="66" charset="0"/>
              </a:rPr>
              <a:t>oloranti</a:t>
            </a:r>
          </a:p>
          <a:p>
            <a:pPr eaLnBrk="1" hangingPunct="1"/>
            <a:r>
              <a:rPr lang="it-IT" altLang="it-IT" b="1">
                <a:solidFill>
                  <a:srgbClr val="FF0000"/>
                </a:solidFill>
                <a:latin typeface="Comic Sans MS" panose="030F0702030302020204" pitchFamily="66" charset="0"/>
              </a:rPr>
              <a:t>        </a:t>
            </a:r>
            <a:r>
              <a:rPr lang="it-IT" altLang="it-IT" b="1">
                <a:solidFill>
                  <a:srgbClr val="000066"/>
                </a:solidFill>
                <a:latin typeface="Comic Sans MS" panose="030F0702030302020204" pitchFamily="66" charset="0"/>
              </a:rPr>
              <a:t>D</a:t>
            </a:r>
            <a:r>
              <a:rPr lang="it-IT" altLang="it-IT" b="1">
                <a:solidFill>
                  <a:srgbClr val="FF0000"/>
                </a:solidFill>
                <a:latin typeface="Comic Sans MS" panose="030F0702030302020204" pitchFamily="66" charset="0"/>
              </a:rPr>
              <a:t>erivati Botanici</a:t>
            </a:r>
            <a:r>
              <a:rPr lang="it-IT" altLang="it-IT" b="1">
                <a:solidFill>
                  <a:srgbClr val="FF0000"/>
                </a:solidFill>
              </a:rPr>
              <a:t> </a:t>
            </a:r>
          </a:p>
          <a:p>
            <a:pPr eaLnBrk="1" hangingPunct="1"/>
            <a:r>
              <a:rPr lang="it-IT" altLang="it-IT" b="1">
                <a:solidFill>
                  <a:srgbClr val="FF0000"/>
                </a:solidFill>
              </a:rPr>
              <a:t>                </a:t>
            </a:r>
            <a:r>
              <a:rPr lang="it-IT" altLang="it-IT" b="1">
                <a:solidFill>
                  <a:srgbClr val="000066"/>
                </a:solidFill>
                <a:latin typeface="Comic Sans MS" panose="030F0702030302020204" pitchFamily="66" charset="0"/>
              </a:rPr>
              <a:t>L</a:t>
            </a:r>
            <a:r>
              <a:rPr lang="it-IT" altLang="it-IT" b="1">
                <a:solidFill>
                  <a:srgbClr val="FF0000"/>
                </a:solidFill>
                <a:latin typeface="Comic Sans MS" panose="030F0702030302020204" pitchFamily="66" charset="0"/>
              </a:rPr>
              <a:t>anolina</a:t>
            </a:r>
          </a:p>
          <a:p>
            <a:pPr eaLnBrk="1" hangingPunct="1"/>
            <a:r>
              <a:rPr lang="it-IT" altLang="it-IT" b="1">
                <a:solidFill>
                  <a:srgbClr val="FF0000"/>
                </a:solidFill>
              </a:rPr>
              <a:t>                    </a:t>
            </a:r>
            <a:r>
              <a:rPr lang="it-IT" altLang="it-IT" b="1">
                <a:solidFill>
                  <a:srgbClr val="000066"/>
                </a:solidFill>
                <a:latin typeface="Comic Sans MS" panose="030F0702030302020204" pitchFamily="66" charset="0"/>
              </a:rPr>
              <a:t>N</a:t>
            </a:r>
            <a:r>
              <a:rPr lang="it-IT" altLang="it-IT" b="1">
                <a:solidFill>
                  <a:srgbClr val="FF0000"/>
                </a:solidFill>
                <a:latin typeface="Comic Sans MS" panose="030F0702030302020204" pitchFamily="66" charset="0"/>
              </a:rPr>
              <a:t>ickel</a:t>
            </a:r>
          </a:p>
        </p:txBody>
      </p:sp>
    </p:spTree>
  </p:cSld>
  <p:clrMapOvr>
    <a:masterClrMapping/>
  </p:clrMapOvr>
  <p:transition spd="slow">
    <p:strips dir="ru"/>
  </p:transition>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a:extLst>
              <a:ext uri="{FF2B5EF4-FFF2-40B4-BE49-F238E27FC236}">
                <a16:creationId xmlns:a16="http://schemas.microsoft.com/office/drawing/2014/main" id="{BECC53B0-9F46-4EA9-8A5C-7160A8B824FC}"/>
              </a:ext>
            </a:extLst>
          </p:cNvPr>
          <p:cNvSpPr>
            <a:spLocks noGrp="1" noChangeArrowheads="1"/>
          </p:cNvSpPr>
          <p:nvPr>
            <p:ph type="title"/>
          </p:nvPr>
        </p:nvSpPr>
        <p:spPr>
          <a:xfrm>
            <a:off x="338138" y="762000"/>
            <a:ext cx="8602662" cy="1143000"/>
          </a:xfrm>
        </p:spPr>
        <p:txBody>
          <a:bodyPr/>
          <a:lstStyle/>
          <a:p>
            <a:pPr eaLnBrk="1" hangingPunct="1"/>
            <a:r>
              <a:rPr lang="it-IT" altLang="it-IT">
                <a:solidFill>
                  <a:srgbClr val="FF0000"/>
                </a:solidFill>
              </a:rPr>
              <a:t>“SANITA”: ALLERGIA NICKEL</a:t>
            </a:r>
            <a:r>
              <a:rPr lang="it-IT" altLang="it-IT">
                <a:solidFill>
                  <a:srgbClr val="000066"/>
                </a:solidFill>
              </a:rPr>
              <a:t> </a:t>
            </a:r>
            <a:br>
              <a:rPr lang="it-IT" altLang="it-IT">
                <a:solidFill>
                  <a:srgbClr val="000066"/>
                </a:solidFill>
              </a:rPr>
            </a:br>
            <a:endParaRPr lang="it-IT" altLang="it-IT">
              <a:solidFill>
                <a:srgbClr val="FF0000"/>
              </a:solidFill>
            </a:endParaRPr>
          </a:p>
        </p:txBody>
      </p:sp>
      <p:sp>
        <p:nvSpPr>
          <p:cNvPr id="563203" name="Rectangle 3">
            <a:extLst>
              <a:ext uri="{FF2B5EF4-FFF2-40B4-BE49-F238E27FC236}">
                <a16:creationId xmlns:a16="http://schemas.microsoft.com/office/drawing/2014/main" id="{27A903CE-ABBE-4818-9493-4CDFADD69DA0}"/>
              </a:ext>
            </a:extLst>
          </p:cNvPr>
          <p:cNvSpPr>
            <a:spLocks noGrp="1" noChangeArrowheads="1"/>
          </p:cNvSpPr>
          <p:nvPr>
            <p:ph type="body" idx="1"/>
          </p:nvPr>
        </p:nvSpPr>
        <p:spPr>
          <a:xfrm>
            <a:off x="134938" y="1828800"/>
            <a:ext cx="8805862" cy="4114800"/>
          </a:xfrm>
        </p:spPr>
        <p:txBody>
          <a:bodyPr/>
          <a:lstStyle/>
          <a:p>
            <a:pPr eaLnBrk="1" hangingPunct="1"/>
            <a:r>
              <a:rPr lang="it-IT" altLang="it-IT" sz="2800">
                <a:solidFill>
                  <a:srgbClr val="FF0000"/>
                </a:solidFill>
              </a:rPr>
              <a:t>Negli ultimi anni in Europa vi e' stato un aumento dell'allergia, a esempio in </a:t>
            </a:r>
            <a:r>
              <a:rPr lang="it-IT" altLang="it-IT" sz="2800">
                <a:solidFill>
                  <a:srgbClr val="000066"/>
                </a:solidFill>
              </a:rPr>
              <a:t>Finlandia</a:t>
            </a:r>
            <a:r>
              <a:rPr lang="it-IT" altLang="it-IT" sz="2800">
                <a:solidFill>
                  <a:srgbClr val="FF0000"/>
                </a:solidFill>
              </a:rPr>
              <a:t> la percentuale di sensibilizzazione al nickel e' </a:t>
            </a:r>
            <a:r>
              <a:rPr lang="it-IT" altLang="it-IT" sz="2800">
                <a:solidFill>
                  <a:srgbClr val="000066"/>
                </a:solidFill>
              </a:rPr>
              <a:t>fra il 27 e il 31%,</a:t>
            </a:r>
            <a:r>
              <a:rPr lang="it-IT" altLang="it-IT" sz="2800">
                <a:solidFill>
                  <a:srgbClr val="FF0000"/>
                </a:solidFill>
              </a:rPr>
              <a:t> e un recente studio ha messo in evidenza che in </a:t>
            </a:r>
            <a:r>
              <a:rPr lang="it-IT" altLang="it-IT" sz="2800">
                <a:solidFill>
                  <a:srgbClr val="000066"/>
                </a:solidFill>
              </a:rPr>
              <a:t>Italia</a:t>
            </a:r>
            <a:r>
              <a:rPr lang="it-IT" altLang="it-IT" sz="2800">
                <a:solidFill>
                  <a:srgbClr val="FF0000"/>
                </a:solidFill>
              </a:rPr>
              <a:t> nelle professioni sanitarie l'incidenza e' fra il </a:t>
            </a:r>
            <a:r>
              <a:rPr lang="it-IT" altLang="it-IT" sz="2800">
                <a:solidFill>
                  <a:srgbClr val="000066"/>
                </a:solidFill>
              </a:rPr>
              <a:t>9,4 e il 25%.</a:t>
            </a:r>
            <a:r>
              <a:rPr lang="it-IT" altLang="it-IT" sz="2800">
                <a:solidFill>
                  <a:srgbClr val="FF0000"/>
                </a:solidFill>
              </a:rPr>
              <a:t> </a:t>
            </a:r>
          </a:p>
          <a:p>
            <a:pPr eaLnBrk="1" hangingPunct="1"/>
            <a:r>
              <a:rPr lang="it-IT" altLang="it-IT" sz="2800">
                <a:solidFill>
                  <a:srgbClr val="000066"/>
                </a:solidFill>
              </a:rPr>
              <a:t>A livello mondiale</a:t>
            </a:r>
            <a:r>
              <a:rPr lang="it-IT" altLang="it-IT" sz="2800">
                <a:solidFill>
                  <a:srgbClr val="FF0000"/>
                </a:solidFill>
              </a:rPr>
              <a:t> i dati oscillano in una media fra lo </a:t>
            </a:r>
            <a:r>
              <a:rPr lang="it-IT" altLang="it-IT" sz="2800">
                <a:solidFill>
                  <a:srgbClr val="000066"/>
                </a:solidFill>
              </a:rPr>
              <a:t>0,9 e il 5,1%</a:t>
            </a:r>
            <a:r>
              <a:rPr lang="it-IT" altLang="it-IT" sz="2800">
                <a:solidFill>
                  <a:srgbClr val="FF0000"/>
                </a:solidFill>
              </a:rPr>
              <a:t> in base alle diverse abitudini delle varie popolazioni. </a:t>
            </a:r>
          </a:p>
          <a:p>
            <a:pPr eaLnBrk="1" hangingPunct="1"/>
            <a:r>
              <a:rPr lang="it-IT" altLang="it-IT" sz="2800">
                <a:solidFill>
                  <a:srgbClr val="FF0000"/>
                </a:solidFill>
              </a:rPr>
              <a:t>L'incidenza dell' allergia e' maggiore (in rapporto dieci a uno) nelle donne</a:t>
            </a:r>
          </a:p>
        </p:txBody>
      </p:sp>
    </p:spTree>
  </p:cSld>
  <p:clrMapOvr>
    <a:masterClrMapping/>
  </p:clrMapOvr>
  <p:transition spd="slow">
    <p:strips dir="ru"/>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olo 1">
            <a:extLst>
              <a:ext uri="{FF2B5EF4-FFF2-40B4-BE49-F238E27FC236}">
                <a16:creationId xmlns:a16="http://schemas.microsoft.com/office/drawing/2014/main" id="{E9531D70-D120-4DB0-BEC7-E74D3B2C4D6C}"/>
              </a:ext>
            </a:extLst>
          </p:cNvPr>
          <p:cNvSpPr>
            <a:spLocks noGrp="1" noChangeArrowheads="1"/>
          </p:cNvSpPr>
          <p:nvPr>
            <p:ph type="title"/>
          </p:nvPr>
        </p:nvSpPr>
        <p:spPr/>
        <p:txBody>
          <a:bodyPr/>
          <a:lstStyle/>
          <a:p>
            <a:r>
              <a:rPr lang="it-IT" altLang="it-IT" b="1" dirty="0">
                <a:solidFill>
                  <a:srgbClr val="FF0000"/>
                </a:solidFill>
              </a:rPr>
              <a:t>Sospensione </a:t>
            </a:r>
            <a:endParaRPr lang="en-GB" altLang="it-IT" dirty="0"/>
          </a:p>
        </p:txBody>
      </p:sp>
      <p:sp>
        <p:nvSpPr>
          <p:cNvPr id="47107" name="Segnaposto contenuto 2">
            <a:extLst>
              <a:ext uri="{FF2B5EF4-FFF2-40B4-BE49-F238E27FC236}">
                <a16:creationId xmlns:a16="http://schemas.microsoft.com/office/drawing/2014/main" id="{556CE183-2294-4CFC-BB2F-0C44CB30A31E}"/>
              </a:ext>
            </a:extLst>
          </p:cNvPr>
          <p:cNvSpPr>
            <a:spLocks noGrp="1" noChangeArrowheads="1"/>
          </p:cNvSpPr>
          <p:nvPr>
            <p:ph idx="1"/>
          </p:nvPr>
        </p:nvSpPr>
        <p:spPr>
          <a:xfrm>
            <a:off x="457200" y="1557338"/>
            <a:ext cx="8229600" cy="4525962"/>
          </a:xfrm>
        </p:spPr>
        <p:txBody>
          <a:bodyPr/>
          <a:lstStyle/>
          <a:p>
            <a:r>
              <a:rPr lang="it-IT" altLang="it-IT" b="1" dirty="0">
                <a:solidFill>
                  <a:schemeClr val="accent2"/>
                </a:solidFill>
              </a:rPr>
              <a:t>Forme </a:t>
            </a:r>
            <a:r>
              <a:rPr lang="it-IT" altLang="it-IT" b="1" dirty="0" err="1">
                <a:solidFill>
                  <a:schemeClr val="accent2"/>
                </a:solidFill>
              </a:rPr>
              <a:t>lipofiliche</a:t>
            </a:r>
            <a:endParaRPr lang="it-IT" altLang="it-IT" b="1" dirty="0">
              <a:solidFill>
                <a:schemeClr val="accent2"/>
              </a:solidFill>
            </a:endParaRPr>
          </a:p>
          <a:p>
            <a:r>
              <a:rPr lang="it-IT" altLang="it-IT" b="1" dirty="0">
                <a:solidFill>
                  <a:schemeClr val="accent2"/>
                </a:solidFill>
              </a:rPr>
              <a:t>Olio + dispersione di pigmenti organici (ossido di </a:t>
            </a:r>
            <a:r>
              <a:rPr lang="it-IT" altLang="it-IT" b="1" dirty="0" err="1">
                <a:solidFill>
                  <a:schemeClr val="accent2"/>
                </a:solidFill>
              </a:rPr>
              <a:t>zn</a:t>
            </a:r>
            <a:r>
              <a:rPr lang="it-IT" altLang="it-IT" b="1" dirty="0">
                <a:solidFill>
                  <a:schemeClr val="accent2"/>
                </a:solidFill>
              </a:rPr>
              <a:t>, talco, diossido di titanio)</a:t>
            </a:r>
          </a:p>
          <a:p>
            <a:r>
              <a:rPr lang="it-IT" altLang="it-IT" b="1" dirty="0">
                <a:solidFill>
                  <a:schemeClr val="accent2"/>
                </a:solidFill>
              </a:rPr>
              <a:t>Associabile farmaco disperso o sospeso</a:t>
            </a:r>
          </a:p>
        </p:txBody>
      </p:sp>
    </p:spTree>
    <p:extLst>
      <p:ext uri="{BB962C8B-B14F-4D97-AF65-F5344CB8AC3E}">
        <p14:creationId xmlns:p14="http://schemas.microsoft.com/office/powerpoint/2010/main" val="2209555532"/>
      </p:ext>
    </p:extLst>
  </p:cSld>
  <p:clrMapOvr>
    <a:masterClrMapping/>
  </p:clrMapOvr>
  <p:transition spd="slow">
    <p:strips dir="ru"/>
  </p:transition>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4226" name="Picture 2">
            <a:extLst>
              <a:ext uri="{FF2B5EF4-FFF2-40B4-BE49-F238E27FC236}">
                <a16:creationId xmlns:a16="http://schemas.microsoft.com/office/drawing/2014/main" id="{693C18E4-10D2-46CD-9DF0-691CEB4F0DA7}"/>
              </a:ext>
            </a:extLst>
          </p:cNvPr>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8313" y="1700213"/>
            <a:ext cx="3522662" cy="28194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6803" name="Text Box 3">
            <a:extLst>
              <a:ext uri="{FF2B5EF4-FFF2-40B4-BE49-F238E27FC236}">
                <a16:creationId xmlns:a16="http://schemas.microsoft.com/office/drawing/2014/main" id="{E7224B4C-14B1-4BE8-87A7-5FB3B0B2D354}"/>
              </a:ext>
            </a:extLst>
          </p:cNvPr>
          <p:cNvSpPr txBox="1">
            <a:spLocks noChangeArrowheads="1"/>
          </p:cNvSpPr>
          <p:nvPr/>
        </p:nvSpPr>
        <p:spPr bwMode="auto">
          <a:xfrm>
            <a:off x="203200" y="228600"/>
            <a:ext cx="8805863" cy="1066800"/>
          </a:xfrm>
          <a:prstGeom prst="rect">
            <a:avLst/>
          </a:prstGeom>
          <a:noFill/>
          <a:ln w="9525">
            <a:noFill/>
            <a:miter lim="800000"/>
            <a:headEnd/>
            <a:tailEnd/>
          </a:ln>
          <a:effectLst/>
        </p:spPr>
        <p:txBody>
          <a:bodyPr>
            <a:spAutoFit/>
          </a:bodyPr>
          <a:lstStyle/>
          <a:p>
            <a:pPr algn="ctr">
              <a:defRPr/>
            </a:pPr>
            <a:r>
              <a:rPr lang="it-IT" sz="3200">
                <a:solidFill>
                  <a:srgbClr val="FF0000"/>
                </a:solidFill>
                <a:latin typeface="Arial" charset="0"/>
              </a:rPr>
              <a:t>Assorbimento: il ruolo dei lipidi intercorneocitari</a:t>
            </a:r>
            <a:endParaRPr lang="it-IT" sz="2400" b="0">
              <a:solidFill>
                <a:srgbClr val="FF0000"/>
              </a:solidFill>
              <a:effectLst>
                <a:outerShdw blurRad="38100" dist="38100" dir="2700000" algn="tl">
                  <a:srgbClr val="C0C0C0"/>
                </a:outerShdw>
              </a:effectLst>
              <a:latin typeface="Arial" charset="0"/>
            </a:endParaRPr>
          </a:p>
        </p:txBody>
      </p:sp>
      <p:sp>
        <p:nvSpPr>
          <p:cNvPr id="564228" name="Text Box 4">
            <a:extLst>
              <a:ext uri="{FF2B5EF4-FFF2-40B4-BE49-F238E27FC236}">
                <a16:creationId xmlns:a16="http://schemas.microsoft.com/office/drawing/2014/main" id="{1B82A693-2C75-490B-9635-48CC4CD900EF}"/>
              </a:ext>
            </a:extLst>
          </p:cNvPr>
          <p:cNvSpPr txBox="1">
            <a:spLocks noChangeArrowheads="1"/>
          </p:cNvSpPr>
          <p:nvPr/>
        </p:nvSpPr>
        <p:spPr bwMode="auto">
          <a:xfrm>
            <a:off x="6011863" y="1557338"/>
            <a:ext cx="2881312" cy="138271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2800">
                <a:solidFill>
                  <a:schemeClr val="accent2"/>
                </a:solidFill>
              </a:rPr>
              <a:t>Inibizione</a:t>
            </a:r>
          </a:p>
          <a:p>
            <a:pPr>
              <a:spcBef>
                <a:spcPct val="0"/>
              </a:spcBef>
              <a:buFontTx/>
              <a:buNone/>
            </a:pPr>
            <a:r>
              <a:rPr lang="it-IT" altLang="it-IT" sz="2800">
                <a:solidFill>
                  <a:schemeClr val="accent2"/>
                </a:solidFill>
              </a:rPr>
              <a:t>assorbimento </a:t>
            </a:r>
          </a:p>
          <a:p>
            <a:pPr>
              <a:spcBef>
                <a:spcPct val="0"/>
              </a:spcBef>
              <a:buFontTx/>
              <a:buNone/>
            </a:pPr>
            <a:r>
              <a:rPr lang="it-IT" altLang="it-IT" sz="2800">
                <a:solidFill>
                  <a:schemeClr val="accent2"/>
                </a:solidFill>
              </a:rPr>
              <a:t>transcutaneo</a:t>
            </a:r>
            <a:endParaRPr lang="it-IT" altLang="it-IT">
              <a:solidFill>
                <a:schemeClr val="accent2"/>
              </a:solidFill>
            </a:endParaRPr>
          </a:p>
        </p:txBody>
      </p:sp>
      <p:pic>
        <p:nvPicPr>
          <p:cNvPr id="564229" name="Picture 5" descr="Immagine in meeting">
            <a:extLst>
              <a:ext uri="{FF2B5EF4-FFF2-40B4-BE49-F238E27FC236}">
                <a16:creationId xmlns:a16="http://schemas.microsoft.com/office/drawing/2014/main" id="{86F6394E-9E77-4E57-B10A-C80C11EEABC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11738" y="3200400"/>
            <a:ext cx="3590925" cy="34290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6806" name="Rectangle 6">
            <a:extLst>
              <a:ext uri="{FF2B5EF4-FFF2-40B4-BE49-F238E27FC236}">
                <a16:creationId xmlns:a16="http://schemas.microsoft.com/office/drawing/2014/main" id="{BB340D89-D600-44C5-B4EE-B9BC5D09BD9A}"/>
              </a:ext>
            </a:extLst>
          </p:cNvPr>
          <p:cNvSpPr>
            <a:spLocks noChangeArrowheads="1"/>
          </p:cNvSpPr>
          <p:nvPr/>
        </p:nvSpPr>
        <p:spPr bwMode="auto">
          <a:xfrm>
            <a:off x="323850" y="4697413"/>
            <a:ext cx="4319588"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it-IT" altLang="it-IT" sz="2400">
                <a:solidFill>
                  <a:schemeClr val="accent2"/>
                </a:solidFill>
              </a:rPr>
              <a:t>Popolazione a “rischio”:</a:t>
            </a:r>
          </a:p>
          <a:p>
            <a:pPr eaLnBrk="1" hangingPunct="1"/>
            <a:r>
              <a:rPr lang="it-IT" altLang="it-IT" sz="2400">
                <a:solidFill>
                  <a:schemeClr val="accent2"/>
                </a:solidFill>
              </a:rPr>
              <a:t>Bambini</a:t>
            </a:r>
          </a:p>
          <a:p>
            <a:pPr eaLnBrk="1" hangingPunct="1"/>
            <a:r>
              <a:rPr lang="it-IT" altLang="it-IT" sz="2400">
                <a:solidFill>
                  <a:schemeClr val="accent2"/>
                </a:solidFill>
              </a:rPr>
              <a:t>Anziani</a:t>
            </a:r>
          </a:p>
          <a:p>
            <a:pPr eaLnBrk="1" hangingPunct="1"/>
            <a:r>
              <a:rPr lang="it-IT" altLang="it-IT" sz="2400">
                <a:solidFill>
                  <a:schemeClr val="accent2"/>
                </a:solidFill>
              </a:rPr>
              <a:t>Soggetti con patologie cutanee</a:t>
            </a:r>
            <a:endParaRPr lang="it-IT" altLang="it-IT" sz="2000">
              <a:solidFill>
                <a:schemeClr val="accent2"/>
              </a:solidFill>
            </a:endParaRPr>
          </a:p>
        </p:txBody>
      </p:sp>
    </p:spTree>
  </p:cSld>
  <p:clrMapOvr>
    <a:masterClrMapping/>
  </p:clrMapOvr>
  <p:transition spd="slow">
    <p:strips dir="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6806"/>
                                        </p:tgtEl>
                                        <p:attrNameLst>
                                          <p:attrName>style.visibility</p:attrName>
                                        </p:attrNameLst>
                                      </p:cBhvr>
                                      <p:to>
                                        <p:strVal val="visible"/>
                                      </p:to>
                                    </p:set>
                                    <p:anim calcmode="lin" valueType="num">
                                      <p:cBhvr additive="base">
                                        <p:cTn id="7" dur="500" fill="hold"/>
                                        <p:tgtEl>
                                          <p:spTgt spid="76806"/>
                                        </p:tgtEl>
                                        <p:attrNameLst>
                                          <p:attrName>ppt_x</p:attrName>
                                        </p:attrNameLst>
                                      </p:cBhvr>
                                      <p:tavLst>
                                        <p:tav tm="0">
                                          <p:val>
                                            <p:strVal val="0-#ppt_w/2"/>
                                          </p:val>
                                        </p:tav>
                                        <p:tav tm="100000">
                                          <p:val>
                                            <p:strVal val="#ppt_x"/>
                                          </p:val>
                                        </p:tav>
                                      </p:tavLst>
                                    </p:anim>
                                    <p:anim calcmode="lin" valueType="num">
                                      <p:cBhvr additive="base">
                                        <p:cTn id="8" dur="500" fill="hold"/>
                                        <p:tgtEl>
                                          <p:spTgt spid="7680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6" grpId="0" autoUpdateAnimBg="0"/>
    </p:bldLst>
  </p:timing>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2">
            <a:extLst>
              <a:ext uri="{FF2B5EF4-FFF2-40B4-BE49-F238E27FC236}">
                <a16:creationId xmlns:a16="http://schemas.microsoft.com/office/drawing/2014/main" id="{B80648C9-ECDA-4081-BF3E-C5C493D85A25}"/>
              </a:ext>
            </a:extLst>
          </p:cNvPr>
          <p:cNvSpPr>
            <a:spLocks noGrp="1" noChangeArrowheads="1"/>
          </p:cNvSpPr>
          <p:nvPr>
            <p:ph type="body" idx="1"/>
          </p:nvPr>
        </p:nvSpPr>
        <p:spPr>
          <a:xfrm>
            <a:off x="0" y="1125538"/>
            <a:ext cx="8805863" cy="3095625"/>
          </a:xfrm>
        </p:spPr>
        <p:txBody>
          <a:bodyPr/>
          <a:lstStyle/>
          <a:p>
            <a:pPr lvl="1" algn="ctr" eaLnBrk="1" hangingPunct="1">
              <a:lnSpc>
                <a:spcPct val="90000"/>
              </a:lnSpc>
              <a:spcBef>
                <a:spcPts val="500"/>
              </a:spcBef>
              <a:spcAft>
                <a:spcPts val="500"/>
              </a:spcAft>
              <a:buFontTx/>
              <a:buNone/>
            </a:pPr>
            <a:r>
              <a:rPr lang="it-IT" altLang="it-IT" b="1">
                <a:solidFill>
                  <a:srgbClr val="FF0000"/>
                </a:solidFill>
              </a:rPr>
              <a:t>Si trova in molti metalli e oggetti laminati in</a:t>
            </a:r>
          </a:p>
          <a:p>
            <a:pPr lvl="1" eaLnBrk="1" hangingPunct="1">
              <a:lnSpc>
                <a:spcPct val="90000"/>
              </a:lnSpc>
              <a:spcBef>
                <a:spcPts val="500"/>
              </a:spcBef>
              <a:spcAft>
                <a:spcPts val="500"/>
              </a:spcAft>
              <a:buFontTx/>
              <a:buNone/>
            </a:pPr>
            <a:r>
              <a:rPr lang="it-IT" altLang="it-IT" b="1">
                <a:solidFill>
                  <a:srgbClr val="FF0000"/>
                </a:solidFill>
              </a:rPr>
              <a:t>	 metallo.</a:t>
            </a:r>
          </a:p>
          <a:p>
            <a:pPr lvl="1" eaLnBrk="1" hangingPunct="1">
              <a:lnSpc>
                <a:spcPct val="90000"/>
              </a:lnSpc>
              <a:spcBef>
                <a:spcPts val="500"/>
              </a:spcBef>
              <a:spcAft>
                <a:spcPts val="500"/>
              </a:spcAft>
            </a:pPr>
            <a:r>
              <a:rPr lang="it-IT" altLang="it-IT" b="1">
                <a:solidFill>
                  <a:srgbClr val="FF0000"/>
                </a:solidFill>
              </a:rPr>
              <a:t>cibi con alto contenuto in nickel: </a:t>
            </a:r>
            <a:r>
              <a:rPr lang="it-IT" altLang="it-IT" b="1">
                <a:solidFill>
                  <a:schemeClr val="accent2"/>
                </a:solidFill>
              </a:rPr>
              <a:t>aringhe,ostriche, asparagi, fagioli, funghi, cipolle, granoturco, spinaci, pomodori, piselli, farina integrale, pere, noccioline, uva passa, rabarbaro, thè, cacao, lievito in polvere, cavoli, cavolini di Bruxelles. </a:t>
            </a:r>
          </a:p>
          <a:p>
            <a:pPr lvl="1" eaLnBrk="1" hangingPunct="1">
              <a:lnSpc>
                <a:spcPct val="90000"/>
              </a:lnSpc>
              <a:spcBef>
                <a:spcPts val="500"/>
              </a:spcBef>
              <a:spcAft>
                <a:spcPts val="500"/>
              </a:spcAft>
            </a:pPr>
            <a:r>
              <a:rPr lang="it-IT" altLang="it-IT" b="1">
                <a:solidFill>
                  <a:srgbClr val="FF0000"/>
                </a:solidFill>
              </a:rPr>
              <a:t>evitare, infine, tutti i cibi in scatola o cibi cotti in pentolame  contenente nichel.</a:t>
            </a:r>
            <a:endParaRPr lang="it-IT" altLang="it-IT" sz="3200" b="1">
              <a:solidFill>
                <a:srgbClr val="FF0000"/>
              </a:solidFill>
            </a:endParaRPr>
          </a:p>
        </p:txBody>
      </p:sp>
      <p:sp>
        <p:nvSpPr>
          <p:cNvPr id="78851" name="Rectangle 3">
            <a:extLst>
              <a:ext uri="{FF2B5EF4-FFF2-40B4-BE49-F238E27FC236}">
                <a16:creationId xmlns:a16="http://schemas.microsoft.com/office/drawing/2014/main" id="{F94945E2-7D81-42C1-84FF-F8D5E709DCFD}"/>
              </a:ext>
            </a:extLst>
          </p:cNvPr>
          <p:cNvSpPr>
            <a:spLocks noChangeArrowheads="1"/>
          </p:cNvSpPr>
          <p:nvPr/>
        </p:nvSpPr>
        <p:spPr bwMode="auto">
          <a:xfrm>
            <a:off x="433388" y="5440363"/>
            <a:ext cx="8602662"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2800">
                <a:solidFill>
                  <a:schemeClr val="accent2"/>
                </a:solidFill>
              </a:rPr>
              <a:t>In cosmetica il Nickel può essere presente “come impurezze nelle materie prime”“dalla cessione dal metallo dei contenitori di stoccaggio”</a:t>
            </a:r>
          </a:p>
        </p:txBody>
      </p:sp>
      <p:sp>
        <p:nvSpPr>
          <p:cNvPr id="565252" name="Rectangle 4">
            <a:extLst>
              <a:ext uri="{FF2B5EF4-FFF2-40B4-BE49-F238E27FC236}">
                <a16:creationId xmlns:a16="http://schemas.microsoft.com/office/drawing/2014/main" id="{E72BBC4F-8966-4079-9A63-9C811249B9C2}"/>
              </a:ext>
            </a:extLst>
          </p:cNvPr>
          <p:cNvSpPr>
            <a:spLocks noGrp="1" noChangeArrowheads="1"/>
          </p:cNvSpPr>
          <p:nvPr>
            <p:ph type="title"/>
          </p:nvPr>
        </p:nvSpPr>
        <p:spPr>
          <a:xfrm>
            <a:off x="323850" y="44450"/>
            <a:ext cx="8602663" cy="1143000"/>
          </a:xfrm>
          <a:noFill/>
        </p:spPr>
        <p:txBody>
          <a:bodyPr/>
          <a:lstStyle/>
          <a:p>
            <a:pPr eaLnBrk="1" hangingPunct="1"/>
            <a:r>
              <a:rPr lang="it-IT" altLang="it-IT">
                <a:solidFill>
                  <a:srgbClr val="FF0000"/>
                </a:solidFill>
              </a:rPr>
              <a:t>IL  NICKEL</a:t>
            </a:r>
            <a:r>
              <a:rPr lang="it-IT" altLang="it-IT"/>
              <a:t> </a:t>
            </a:r>
          </a:p>
        </p:txBody>
      </p:sp>
    </p:spTree>
  </p:cSld>
  <p:clrMapOvr>
    <a:masterClrMapping/>
  </p:clrMapOvr>
  <p:transition spd="slow">
    <p:strips dir="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8851"/>
                                        </p:tgtEl>
                                        <p:attrNameLst>
                                          <p:attrName>style.visibility</p:attrName>
                                        </p:attrNameLst>
                                      </p:cBhvr>
                                      <p:to>
                                        <p:strVal val="visible"/>
                                      </p:to>
                                    </p:set>
                                    <p:anim calcmode="lin" valueType="num">
                                      <p:cBhvr additive="base">
                                        <p:cTn id="7" dur="500" fill="hold"/>
                                        <p:tgtEl>
                                          <p:spTgt spid="78851"/>
                                        </p:tgtEl>
                                        <p:attrNameLst>
                                          <p:attrName>ppt_x</p:attrName>
                                        </p:attrNameLst>
                                      </p:cBhvr>
                                      <p:tavLst>
                                        <p:tav tm="0">
                                          <p:val>
                                            <p:strVal val="0-#ppt_w/2"/>
                                          </p:val>
                                        </p:tav>
                                        <p:tav tm="100000">
                                          <p:val>
                                            <p:strVal val="#ppt_x"/>
                                          </p:val>
                                        </p:tav>
                                      </p:tavLst>
                                    </p:anim>
                                    <p:anim calcmode="lin" valueType="num">
                                      <p:cBhvr additive="base">
                                        <p:cTn id="8" dur="500" fill="hold"/>
                                        <p:tgtEl>
                                          <p:spTgt spid="788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p:bldLst>
  </p:timing>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Rectangle 2">
            <a:extLst>
              <a:ext uri="{FF2B5EF4-FFF2-40B4-BE49-F238E27FC236}">
                <a16:creationId xmlns:a16="http://schemas.microsoft.com/office/drawing/2014/main" id="{89CFE38C-2491-49A2-AC3D-0500E413FBA0}"/>
              </a:ext>
            </a:extLst>
          </p:cNvPr>
          <p:cNvSpPr>
            <a:spLocks noGrp="1" noChangeArrowheads="1"/>
          </p:cNvSpPr>
          <p:nvPr>
            <p:ph type="title"/>
          </p:nvPr>
        </p:nvSpPr>
        <p:spPr>
          <a:xfrm>
            <a:off x="744538" y="381000"/>
            <a:ext cx="7772400" cy="762000"/>
          </a:xfrm>
        </p:spPr>
        <p:txBody>
          <a:bodyPr/>
          <a:lstStyle/>
          <a:p>
            <a:pPr eaLnBrk="1" hangingPunct="1"/>
            <a:r>
              <a:rPr lang="it-IT" altLang="it-IT" b="1">
                <a:solidFill>
                  <a:srgbClr val="FF0000"/>
                </a:solidFill>
              </a:rPr>
              <a:t>Nickel Free</a:t>
            </a:r>
            <a:endParaRPr lang="it-IT" altLang="it-IT">
              <a:solidFill>
                <a:srgbClr val="FF0000"/>
              </a:solidFill>
            </a:endParaRPr>
          </a:p>
        </p:txBody>
      </p:sp>
      <p:sp>
        <p:nvSpPr>
          <p:cNvPr id="566275" name="Rectangle 3">
            <a:extLst>
              <a:ext uri="{FF2B5EF4-FFF2-40B4-BE49-F238E27FC236}">
                <a16:creationId xmlns:a16="http://schemas.microsoft.com/office/drawing/2014/main" id="{E8674D93-32D1-4AC2-8AD1-27F589EBCDB0}"/>
              </a:ext>
            </a:extLst>
          </p:cNvPr>
          <p:cNvSpPr>
            <a:spLocks noGrp="1" noChangeArrowheads="1"/>
          </p:cNvSpPr>
          <p:nvPr>
            <p:ph type="body" idx="1"/>
          </p:nvPr>
        </p:nvSpPr>
        <p:spPr>
          <a:xfrm>
            <a:off x="406400" y="1447800"/>
            <a:ext cx="8331200" cy="4800600"/>
          </a:xfrm>
        </p:spPr>
        <p:txBody>
          <a:bodyPr/>
          <a:lstStyle/>
          <a:p>
            <a:pPr eaLnBrk="1" hangingPunct="1"/>
            <a:r>
              <a:rPr lang="it-IT" altLang="it-IT" b="1">
                <a:solidFill>
                  <a:schemeClr val="accent2"/>
                </a:solidFill>
              </a:rPr>
              <a:t>Non esiste lo “zero” analitico</a:t>
            </a:r>
          </a:p>
          <a:p>
            <a:pPr eaLnBrk="1" hangingPunct="1"/>
            <a:r>
              <a:rPr lang="it-IT" altLang="it-IT" b="1">
                <a:solidFill>
                  <a:schemeClr val="accent2"/>
                </a:solidFill>
              </a:rPr>
              <a:t>&lt;1 Parte Per Milione (0,0000001 gr)</a:t>
            </a:r>
          </a:p>
          <a:p>
            <a:pPr eaLnBrk="1" hangingPunct="1"/>
            <a:r>
              <a:rPr lang="it-IT" altLang="it-IT" b="1">
                <a:solidFill>
                  <a:schemeClr val="accent2"/>
                </a:solidFill>
              </a:rPr>
              <a:t>Analisi tramite Spettroscopia per   </a:t>
            </a:r>
          </a:p>
          <a:p>
            <a:pPr eaLnBrk="1" hangingPunct="1">
              <a:buFontTx/>
              <a:buNone/>
            </a:pPr>
            <a:r>
              <a:rPr lang="it-IT" altLang="it-IT" b="1">
                <a:solidFill>
                  <a:schemeClr val="accent2"/>
                </a:solidFill>
              </a:rPr>
              <a:t>   Assorbimento Atomico</a:t>
            </a:r>
          </a:p>
          <a:p>
            <a:pPr eaLnBrk="1" hangingPunct="1"/>
            <a:r>
              <a:rPr lang="it-IT" altLang="it-IT" b="1">
                <a:solidFill>
                  <a:schemeClr val="accent2"/>
                </a:solidFill>
              </a:rPr>
              <a:t>Riscontri dermatologici che indicano concentrazioni inferiori a 1 PPM la dose in Ni che garantisce la non induzione di manifestazione allergica in soggetti già sensibilizzati</a:t>
            </a:r>
          </a:p>
          <a:p>
            <a:pPr eaLnBrk="1" hangingPunct="1"/>
            <a:endParaRPr lang="it-IT" altLang="it-IT" b="1">
              <a:solidFill>
                <a:schemeClr val="accent2"/>
              </a:solidFill>
            </a:endParaRPr>
          </a:p>
        </p:txBody>
      </p:sp>
    </p:spTree>
  </p:cSld>
  <p:clrMapOvr>
    <a:masterClrMapping/>
  </p:clrMapOvr>
  <p:transition spd="slow">
    <p:strips dir="ru"/>
  </p:transition>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2">
            <a:extLst>
              <a:ext uri="{FF2B5EF4-FFF2-40B4-BE49-F238E27FC236}">
                <a16:creationId xmlns:a16="http://schemas.microsoft.com/office/drawing/2014/main" id="{0878FA56-A2C5-4369-9210-33AA4F8571B3}"/>
              </a:ext>
            </a:extLst>
          </p:cNvPr>
          <p:cNvSpPr>
            <a:spLocks noGrp="1" noChangeArrowheads="1"/>
          </p:cNvSpPr>
          <p:nvPr>
            <p:ph type="title"/>
          </p:nvPr>
        </p:nvSpPr>
        <p:spPr>
          <a:xfrm>
            <a:off x="677863" y="457200"/>
            <a:ext cx="7772400" cy="609600"/>
          </a:xfrm>
        </p:spPr>
        <p:txBody>
          <a:bodyPr/>
          <a:lstStyle/>
          <a:p>
            <a:pPr eaLnBrk="1" hangingPunct="1"/>
            <a:r>
              <a:rPr lang="it-IT" altLang="it-IT" b="1">
                <a:solidFill>
                  <a:srgbClr val="FF0000"/>
                </a:solidFill>
              </a:rPr>
              <a:t>I conservanti</a:t>
            </a:r>
          </a:p>
        </p:txBody>
      </p:sp>
      <p:sp>
        <p:nvSpPr>
          <p:cNvPr id="567299" name="Rectangle 3">
            <a:extLst>
              <a:ext uri="{FF2B5EF4-FFF2-40B4-BE49-F238E27FC236}">
                <a16:creationId xmlns:a16="http://schemas.microsoft.com/office/drawing/2014/main" id="{F92CBF11-77E4-450B-9435-EA5894FFAEC0}"/>
              </a:ext>
            </a:extLst>
          </p:cNvPr>
          <p:cNvSpPr>
            <a:spLocks noGrp="1" noChangeArrowheads="1"/>
          </p:cNvSpPr>
          <p:nvPr>
            <p:ph type="body" idx="1"/>
          </p:nvPr>
        </p:nvSpPr>
        <p:spPr>
          <a:xfrm>
            <a:off x="250825" y="1524000"/>
            <a:ext cx="8669338" cy="4114800"/>
          </a:xfrm>
        </p:spPr>
        <p:txBody>
          <a:bodyPr/>
          <a:lstStyle/>
          <a:p>
            <a:pPr eaLnBrk="1" hangingPunct="1"/>
            <a:r>
              <a:rPr lang="it-IT" altLang="it-IT" b="1">
                <a:solidFill>
                  <a:schemeClr val="accent2"/>
                </a:solidFill>
              </a:rPr>
              <a:t>Perché: </a:t>
            </a:r>
            <a:r>
              <a:rPr lang="it-IT" altLang="it-IT" sz="2400" b="1">
                <a:solidFill>
                  <a:schemeClr val="accent2"/>
                </a:solidFill>
              </a:rPr>
              <a:t>i cosmetici sono prodotti inquinabili  in quanto contengono acqua, sostanze nutrienti (proteine, zuccheri, grassi).</a:t>
            </a:r>
          </a:p>
          <a:p>
            <a:pPr eaLnBrk="1" hangingPunct="1"/>
            <a:endParaRPr lang="it-IT" altLang="it-IT" b="1">
              <a:solidFill>
                <a:schemeClr val="accent2"/>
              </a:solidFill>
            </a:endParaRPr>
          </a:p>
          <a:p>
            <a:pPr eaLnBrk="1" hangingPunct="1"/>
            <a:r>
              <a:rPr lang="it-IT" altLang="it-IT" b="1">
                <a:solidFill>
                  <a:schemeClr val="accent2"/>
                </a:solidFill>
              </a:rPr>
              <a:t>Per conservare cosa: </a:t>
            </a:r>
            <a:r>
              <a:rPr lang="it-IT" altLang="it-IT" sz="2400" b="1">
                <a:solidFill>
                  <a:schemeClr val="accent2"/>
                </a:solidFill>
              </a:rPr>
              <a:t>non solo il prodotto finito ma anche le materie prime microbiologicamente degradabili (quasi tutti i principi attivi)</a:t>
            </a:r>
          </a:p>
          <a:p>
            <a:pPr eaLnBrk="1" hangingPunct="1"/>
            <a:endParaRPr lang="it-IT" altLang="it-IT" sz="2400" b="1">
              <a:solidFill>
                <a:schemeClr val="accent2"/>
              </a:solidFill>
            </a:endParaRPr>
          </a:p>
          <a:p>
            <a:pPr eaLnBrk="1" hangingPunct="1"/>
            <a:r>
              <a:rPr lang="it-IT" altLang="it-IT" b="1">
                <a:solidFill>
                  <a:schemeClr val="accent2"/>
                </a:solidFill>
              </a:rPr>
              <a:t>Senza conservanti o senza conservanti aggiunti ?</a:t>
            </a:r>
          </a:p>
        </p:txBody>
      </p:sp>
    </p:spTree>
  </p:cSld>
  <p:clrMapOvr>
    <a:masterClrMapping/>
  </p:clrMapOvr>
  <p:transition spd="slow">
    <p:strips dir="ru"/>
  </p:transition>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2" name="Rectangle 2">
            <a:extLst>
              <a:ext uri="{FF2B5EF4-FFF2-40B4-BE49-F238E27FC236}">
                <a16:creationId xmlns:a16="http://schemas.microsoft.com/office/drawing/2014/main" id="{9AF9973F-E380-4382-BB5E-0FD7128B1BCE}"/>
              </a:ext>
            </a:extLst>
          </p:cNvPr>
          <p:cNvSpPr>
            <a:spLocks noChangeArrowheads="1"/>
          </p:cNvSpPr>
          <p:nvPr/>
        </p:nvSpPr>
        <p:spPr bwMode="auto">
          <a:xfrm>
            <a:off x="395288" y="476250"/>
            <a:ext cx="8331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it-IT" sz="4400" b="0">
                <a:solidFill>
                  <a:srgbClr val="FF0000"/>
                </a:solidFill>
              </a:rPr>
              <a:t>Modalità d’azione dei conservanti</a:t>
            </a:r>
          </a:p>
        </p:txBody>
      </p:sp>
      <p:sp>
        <p:nvSpPr>
          <p:cNvPr id="82947" name="Rectangle 3">
            <a:extLst>
              <a:ext uri="{FF2B5EF4-FFF2-40B4-BE49-F238E27FC236}">
                <a16:creationId xmlns:a16="http://schemas.microsoft.com/office/drawing/2014/main" id="{39657BFA-29F7-44A3-82F9-18DFB8E29680}"/>
              </a:ext>
            </a:extLst>
          </p:cNvPr>
          <p:cNvSpPr>
            <a:spLocks noChangeArrowheads="1"/>
          </p:cNvSpPr>
          <p:nvPr/>
        </p:nvSpPr>
        <p:spPr bwMode="auto">
          <a:xfrm>
            <a:off x="395288" y="5661025"/>
            <a:ext cx="8059737"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Clr>
                <a:srgbClr val="CC6600"/>
              </a:buClr>
              <a:buFont typeface="Monotype Sorts" pitchFamily="2" charset="2"/>
              <a:buNone/>
            </a:pPr>
            <a:r>
              <a:rPr lang="en-US" altLang="it-IT" sz="2800">
                <a:solidFill>
                  <a:srgbClr val="FF0000"/>
                </a:solidFill>
                <a:sym typeface="Wingdings" panose="05000000000000000000" pitchFamily="2" charset="2"/>
              </a:rPr>
              <a:t> </a:t>
            </a:r>
            <a:r>
              <a:rPr lang="en-US" altLang="it-IT" sz="2800">
                <a:solidFill>
                  <a:srgbClr val="FF0000"/>
                </a:solidFill>
              </a:rPr>
              <a:t>(Fisica) </a:t>
            </a:r>
            <a:r>
              <a:rPr lang="en-US" altLang="it-IT" sz="2000" b="0">
                <a:solidFill>
                  <a:srgbClr val="FF0000"/>
                </a:solidFill>
              </a:rPr>
              <a:t>CREARE UN AMBIENTE ESTERNO ALLA CELLULA MICROBICA IN GRADO DI INIBIRNE LO SVILUPPO</a:t>
            </a:r>
          </a:p>
        </p:txBody>
      </p:sp>
      <p:sp>
        <p:nvSpPr>
          <p:cNvPr id="568324" name="Rectangle 4">
            <a:extLst>
              <a:ext uri="{FF2B5EF4-FFF2-40B4-BE49-F238E27FC236}">
                <a16:creationId xmlns:a16="http://schemas.microsoft.com/office/drawing/2014/main" id="{8B3834E4-C11C-4EC2-89D3-D3995CE3E23F}"/>
              </a:ext>
            </a:extLst>
          </p:cNvPr>
          <p:cNvSpPr>
            <a:spLocks noChangeArrowheads="1"/>
          </p:cNvSpPr>
          <p:nvPr/>
        </p:nvSpPr>
        <p:spPr bwMode="auto">
          <a:xfrm>
            <a:off x="250825" y="1628775"/>
            <a:ext cx="8737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Clr>
                <a:srgbClr val="CC6600"/>
              </a:buClr>
              <a:buFont typeface="Monotype Sorts" pitchFamily="2" charset="2"/>
              <a:buNone/>
            </a:pPr>
            <a:r>
              <a:rPr lang="en-US" altLang="it-IT" sz="2800">
                <a:solidFill>
                  <a:srgbClr val="FF0000"/>
                </a:solidFill>
                <a:sym typeface="Wingdings" panose="05000000000000000000" pitchFamily="2" charset="2"/>
              </a:rPr>
              <a:t> </a:t>
            </a:r>
            <a:r>
              <a:rPr lang="en-US" altLang="it-IT" sz="2800">
                <a:solidFill>
                  <a:srgbClr val="FF0000"/>
                </a:solidFill>
              </a:rPr>
              <a:t>(Chimica)</a:t>
            </a:r>
            <a:r>
              <a:rPr lang="en-US" altLang="it-IT" sz="2800" b="0">
                <a:solidFill>
                  <a:srgbClr val="FF0000"/>
                </a:solidFill>
              </a:rPr>
              <a:t> reazione con parti essenziali della   </a:t>
            </a:r>
          </a:p>
          <a:p>
            <a:pPr eaLnBrk="1" hangingPunct="1">
              <a:buClr>
                <a:srgbClr val="CC6600"/>
              </a:buClr>
              <a:buFont typeface="Monotype Sorts" pitchFamily="2" charset="2"/>
              <a:buNone/>
            </a:pPr>
            <a:r>
              <a:rPr lang="en-US" altLang="it-IT" sz="2800" b="0">
                <a:solidFill>
                  <a:srgbClr val="FF0000"/>
                </a:solidFill>
              </a:rPr>
              <a:t>     cellula microbica</a:t>
            </a:r>
            <a:r>
              <a:rPr lang="en-US" altLang="it-IT" sz="2800" b="0">
                <a:solidFill>
                  <a:srgbClr val="FFFF00"/>
                </a:solidFill>
              </a:rPr>
              <a:t>                                                      </a:t>
            </a:r>
          </a:p>
          <a:p>
            <a:pPr eaLnBrk="1" hangingPunct="1">
              <a:buClr>
                <a:srgbClr val="CC6600"/>
              </a:buClr>
              <a:buFont typeface="Monotype Sorts" pitchFamily="2" charset="2"/>
              <a:buNone/>
            </a:pPr>
            <a:r>
              <a:rPr lang="it-IT" altLang="it-IT" sz="2000" b="0">
                <a:solidFill>
                  <a:schemeClr val="accent2"/>
                </a:solidFill>
              </a:rPr>
              <a:t>Vengono definiti conservanti le sostanze contenute negli allegati delle normative internazionali e quindi anche CEE. </a:t>
            </a:r>
          </a:p>
          <a:p>
            <a:pPr eaLnBrk="1" hangingPunct="1">
              <a:buClr>
                <a:srgbClr val="CC6600"/>
              </a:buClr>
              <a:buFont typeface="Monotype Sorts" pitchFamily="2" charset="2"/>
              <a:buNone/>
            </a:pPr>
            <a:r>
              <a:rPr lang="it-IT" altLang="it-IT" sz="2000" b="0">
                <a:solidFill>
                  <a:schemeClr val="accent2"/>
                </a:solidFill>
              </a:rPr>
              <a:t>Tutte le molecole o le sostanze non contenute in tali allegati ma in grado di inibire lo sviluppo batterico consentono di affermare</a:t>
            </a:r>
            <a:r>
              <a:rPr lang="it-IT" altLang="it-IT" sz="2000" b="0">
                <a:solidFill>
                  <a:srgbClr val="FF0000"/>
                </a:solidFill>
              </a:rPr>
              <a:t>: “senza conservanti”</a:t>
            </a:r>
            <a:r>
              <a:rPr lang="it-IT" altLang="it-IT" sz="2000" b="0">
                <a:solidFill>
                  <a:schemeClr val="accent2"/>
                </a:solidFill>
              </a:rPr>
              <a:t>. </a:t>
            </a:r>
          </a:p>
          <a:p>
            <a:pPr eaLnBrk="1" hangingPunct="1">
              <a:buClr>
                <a:srgbClr val="CC6600"/>
              </a:buClr>
              <a:buFont typeface="Monotype Sorts" pitchFamily="2" charset="2"/>
              <a:buNone/>
            </a:pPr>
            <a:r>
              <a:rPr lang="it-IT" altLang="it-IT" sz="2000" b="0">
                <a:solidFill>
                  <a:schemeClr val="accent2"/>
                </a:solidFill>
              </a:rPr>
              <a:t>Ma un sostanza che inibisce lo sviluppo batterico per via chimica, anche se non contenuta nelle liste positive delle normative, ha sicuramente una attività che lo rende a “rischio”</a:t>
            </a:r>
            <a:r>
              <a:rPr lang="it-IT" altLang="it-IT" sz="2800" b="0">
                <a:solidFill>
                  <a:srgbClr val="000066"/>
                </a:solidFill>
              </a:rPr>
              <a:t> </a:t>
            </a:r>
            <a:endParaRPr lang="en-US" altLang="it-IT" sz="2800" b="0">
              <a:solidFill>
                <a:srgbClr val="000066"/>
              </a:solidFill>
            </a:endParaRPr>
          </a:p>
        </p:txBody>
      </p:sp>
    </p:spTree>
  </p:cSld>
  <p:clrMapOvr>
    <a:masterClrMapping/>
  </p:clrMapOvr>
  <p:transition spd="slow">
    <p:strips dir="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2947"/>
                                        </p:tgtEl>
                                        <p:attrNameLst>
                                          <p:attrName>style.visibility</p:attrName>
                                        </p:attrNameLst>
                                      </p:cBhvr>
                                      <p:to>
                                        <p:strVal val="visible"/>
                                      </p:to>
                                    </p:set>
                                    <p:anim calcmode="lin" valueType="num">
                                      <p:cBhvr additive="base">
                                        <p:cTn id="7" dur="500" fill="hold"/>
                                        <p:tgtEl>
                                          <p:spTgt spid="82947"/>
                                        </p:tgtEl>
                                        <p:attrNameLst>
                                          <p:attrName>ppt_x</p:attrName>
                                        </p:attrNameLst>
                                      </p:cBhvr>
                                      <p:tavLst>
                                        <p:tav tm="0">
                                          <p:val>
                                            <p:strVal val="0-#ppt_w/2"/>
                                          </p:val>
                                        </p:tav>
                                        <p:tav tm="100000">
                                          <p:val>
                                            <p:strVal val="#ppt_x"/>
                                          </p:val>
                                        </p:tav>
                                      </p:tavLst>
                                    </p:anim>
                                    <p:anim calcmode="lin" valueType="num">
                                      <p:cBhvr additive="base">
                                        <p:cTn id="8" dur="500" fill="hold"/>
                                        <p:tgtEl>
                                          <p:spTgt spid="829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autoUpdateAnimBg="0"/>
    </p:bldLst>
  </p:timing>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9346" name="Picture 2" descr="Risultati immagini per elenco conservanti">
            <a:extLst>
              <a:ext uri="{FF2B5EF4-FFF2-40B4-BE49-F238E27FC236}">
                <a16:creationId xmlns:a16="http://schemas.microsoft.com/office/drawing/2014/main" id="{D054F1CA-D159-4781-B3EB-A43EDBC5D61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51050" y="153988"/>
            <a:ext cx="5473700" cy="655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trips dir="ru"/>
  </p:transition>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0370" name="Picture 2" descr="acqua">
            <a:extLst>
              <a:ext uri="{FF2B5EF4-FFF2-40B4-BE49-F238E27FC236}">
                <a16:creationId xmlns:a16="http://schemas.microsoft.com/office/drawing/2014/main" id="{E8F6D444-6115-4430-BCF8-2E79119E895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3200" y="457200"/>
            <a:ext cx="196215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0371" name="Rectangle 3">
            <a:extLst>
              <a:ext uri="{FF2B5EF4-FFF2-40B4-BE49-F238E27FC236}">
                <a16:creationId xmlns:a16="http://schemas.microsoft.com/office/drawing/2014/main" id="{68D35CF5-38A2-49DA-916C-20ED3B7FC51F}"/>
              </a:ext>
            </a:extLst>
          </p:cNvPr>
          <p:cNvSpPr>
            <a:spLocks noChangeArrowheads="1"/>
          </p:cNvSpPr>
          <p:nvPr/>
        </p:nvSpPr>
        <p:spPr bwMode="auto">
          <a:xfrm>
            <a:off x="2700338" y="692150"/>
            <a:ext cx="6162675"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b"/>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it-IT" sz="3600">
                <a:solidFill>
                  <a:srgbClr val="FF0000"/>
                </a:solidFill>
              </a:rPr>
              <a:t>Conservazione Fisica: controllo della Water Activity</a:t>
            </a:r>
            <a:endParaRPr lang="en-US" altLang="it-IT" sz="4400">
              <a:solidFill>
                <a:srgbClr val="FF0000"/>
              </a:solidFill>
            </a:endParaRPr>
          </a:p>
        </p:txBody>
      </p:sp>
      <p:sp>
        <p:nvSpPr>
          <p:cNvPr id="570372" name="Rectangle 4">
            <a:extLst>
              <a:ext uri="{FF2B5EF4-FFF2-40B4-BE49-F238E27FC236}">
                <a16:creationId xmlns:a16="http://schemas.microsoft.com/office/drawing/2014/main" id="{87B263E4-BC90-498F-91D2-0E7FFA12A0E7}"/>
              </a:ext>
            </a:extLst>
          </p:cNvPr>
          <p:cNvSpPr>
            <a:spLocks noChangeArrowheads="1"/>
          </p:cNvSpPr>
          <p:nvPr/>
        </p:nvSpPr>
        <p:spPr bwMode="auto">
          <a:xfrm>
            <a:off x="2235200" y="2060575"/>
            <a:ext cx="69088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r>
              <a:rPr lang="en-US" altLang="it-IT" sz="2400">
                <a:solidFill>
                  <a:schemeClr val="accent2"/>
                </a:solidFill>
              </a:rPr>
              <a:t>Water Activity: misura della disponibilità dell’acqua allo sviluppo microbico.</a:t>
            </a:r>
          </a:p>
          <a:p>
            <a:pPr eaLnBrk="1" hangingPunct="1"/>
            <a:r>
              <a:rPr lang="en-US" altLang="it-IT" sz="2400">
                <a:solidFill>
                  <a:schemeClr val="accent2"/>
                </a:solidFill>
              </a:rPr>
              <a:t>Un metodo antico (salatura, zuccheratura </a:t>
            </a:r>
          </a:p>
          <a:p>
            <a:pPr eaLnBrk="1" hangingPunct="1">
              <a:buFontTx/>
              <a:buNone/>
            </a:pPr>
            <a:r>
              <a:rPr lang="en-US" altLang="it-IT" sz="2400">
                <a:solidFill>
                  <a:schemeClr val="accent2"/>
                </a:solidFill>
              </a:rPr>
              <a:t>	… sciroppi)</a:t>
            </a:r>
          </a:p>
          <a:p>
            <a:pPr eaLnBrk="1" hangingPunct="1"/>
            <a:r>
              <a:rPr lang="en-US" altLang="it-IT" sz="2400">
                <a:solidFill>
                  <a:schemeClr val="accent2"/>
                </a:solidFill>
              </a:rPr>
              <a:t>In assenza di conservanti chimici il controllo della Water Activity determina la capacità di un sistema di resistere all’inquinamento microbico.</a:t>
            </a:r>
          </a:p>
          <a:p>
            <a:pPr eaLnBrk="1" hangingPunct="1"/>
            <a:r>
              <a:rPr lang="en-US" altLang="it-IT" sz="2400">
                <a:solidFill>
                  <a:schemeClr val="accent2"/>
                </a:solidFill>
              </a:rPr>
              <a:t>I microrganismi non possono sopravvivere in assenza di acqua disponibile al loro metabolismo ed alla loro crescita.</a:t>
            </a:r>
          </a:p>
        </p:txBody>
      </p:sp>
    </p:spTree>
  </p:cSld>
  <p:clrMapOvr>
    <a:masterClrMapping/>
  </p:clrMapOvr>
  <p:transition spd="slow">
    <p:strips dir="ru"/>
  </p:transition>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4" name="Rectangle 2">
            <a:extLst>
              <a:ext uri="{FF2B5EF4-FFF2-40B4-BE49-F238E27FC236}">
                <a16:creationId xmlns:a16="http://schemas.microsoft.com/office/drawing/2014/main" id="{DEF2CDB5-E20C-4D8B-A55C-F7567560144A}"/>
              </a:ext>
            </a:extLst>
          </p:cNvPr>
          <p:cNvSpPr>
            <a:spLocks noChangeArrowheads="1"/>
          </p:cNvSpPr>
          <p:nvPr/>
        </p:nvSpPr>
        <p:spPr bwMode="auto">
          <a:xfrm>
            <a:off x="744538" y="2057400"/>
            <a:ext cx="8102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altLang="it-IT">
                <a:solidFill>
                  <a:schemeClr val="accent2"/>
                </a:solidFill>
              </a:rPr>
              <a:t>Sostanze che abbassano la Water Activity :</a:t>
            </a:r>
          </a:p>
          <a:p>
            <a:pPr lvl="1" eaLnBrk="1" hangingPunct="1"/>
            <a:r>
              <a:rPr lang="en-US" altLang="it-IT">
                <a:solidFill>
                  <a:schemeClr val="accent2"/>
                </a:solidFill>
              </a:rPr>
              <a:t>glicoli (PEG’s, glicole pentilenico)</a:t>
            </a:r>
          </a:p>
          <a:p>
            <a:pPr lvl="1" eaLnBrk="1" hangingPunct="1"/>
            <a:r>
              <a:rPr lang="en-US" altLang="it-IT">
                <a:solidFill>
                  <a:schemeClr val="accent2"/>
                </a:solidFill>
              </a:rPr>
              <a:t>alcool</a:t>
            </a:r>
          </a:p>
          <a:p>
            <a:pPr lvl="1" eaLnBrk="1" hangingPunct="1"/>
            <a:r>
              <a:rPr lang="en-US" altLang="it-IT">
                <a:solidFill>
                  <a:schemeClr val="accent2"/>
                </a:solidFill>
              </a:rPr>
              <a:t>zuccheri (sciroppi ad alto contenuto in fruttosio, sorbitolo)</a:t>
            </a:r>
          </a:p>
          <a:p>
            <a:pPr lvl="1" eaLnBrk="1" hangingPunct="1"/>
            <a:r>
              <a:rPr lang="en-US" altLang="it-IT">
                <a:solidFill>
                  <a:schemeClr val="accent2"/>
                </a:solidFill>
              </a:rPr>
              <a:t>sali di calcio e sodio</a:t>
            </a:r>
          </a:p>
          <a:p>
            <a:pPr lvl="1" eaLnBrk="1" hangingPunct="1"/>
            <a:r>
              <a:rPr lang="en-US" altLang="it-IT">
                <a:solidFill>
                  <a:schemeClr val="accent2"/>
                </a:solidFill>
              </a:rPr>
              <a:t>glicerina</a:t>
            </a:r>
          </a:p>
          <a:p>
            <a:pPr lvl="1" eaLnBrk="1" hangingPunct="1"/>
            <a:r>
              <a:rPr lang="en-US" altLang="it-IT">
                <a:solidFill>
                  <a:schemeClr val="accent2"/>
                </a:solidFill>
              </a:rPr>
              <a:t>gomme (xanthan) e polimeri (carbomer)</a:t>
            </a:r>
          </a:p>
          <a:p>
            <a:pPr lvl="1" eaLnBrk="1" hangingPunct="1">
              <a:buFontTx/>
              <a:buNone/>
            </a:pPr>
            <a:r>
              <a:rPr lang="en-US" altLang="it-IT" b="0">
                <a:solidFill>
                  <a:schemeClr val="accent2"/>
                </a:solidFill>
              </a:rPr>
              <a:t>	</a:t>
            </a:r>
          </a:p>
        </p:txBody>
      </p:sp>
      <p:sp>
        <p:nvSpPr>
          <p:cNvPr id="571395" name="Rectangle 3">
            <a:extLst>
              <a:ext uri="{FF2B5EF4-FFF2-40B4-BE49-F238E27FC236}">
                <a16:creationId xmlns:a16="http://schemas.microsoft.com/office/drawing/2014/main" id="{D4BE4013-EC77-4CA3-B2FB-95BC3DFB38E0}"/>
              </a:ext>
            </a:extLst>
          </p:cNvPr>
          <p:cNvSpPr>
            <a:spLocks noChangeArrowheads="1"/>
          </p:cNvSpPr>
          <p:nvPr/>
        </p:nvSpPr>
        <p:spPr bwMode="auto">
          <a:xfrm>
            <a:off x="338138" y="381000"/>
            <a:ext cx="8399462"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b"/>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it-IT" sz="4400">
                <a:solidFill>
                  <a:srgbClr val="FF0000"/>
                </a:solidFill>
              </a:rPr>
              <a:t>Come conservare con metodi fisici?</a:t>
            </a:r>
            <a:endParaRPr lang="en-US" altLang="it-IT" sz="4400">
              <a:solidFill>
                <a:schemeClr val="tx2"/>
              </a:solidFill>
            </a:endParaRPr>
          </a:p>
        </p:txBody>
      </p:sp>
    </p:spTree>
  </p:cSld>
  <p:clrMapOvr>
    <a:masterClrMapping/>
  </p:clrMapOvr>
  <p:transition spd="slow">
    <p:strips dir="ru"/>
  </p:transition>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Segnaposto contenuto 2">
            <a:extLst>
              <a:ext uri="{FF2B5EF4-FFF2-40B4-BE49-F238E27FC236}">
                <a16:creationId xmlns:a16="http://schemas.microsoft.com/office/drawing/2014/main" id="{4B40E5D5-A46A-408D-A6A1-996725BA1834}"/>
              </a:ext>
            </a:extLst>
          </p:cNvPr>
          <p:cNvSpPr>
            <a:spLocks noGrp="1" noChangeArrowheads="1"/>
          </p:cNvSpPr>
          <p:nvPr>
            <p:ph idx="1"/>
          </p:nvPr>
        </p:nvSpPr>
        <p:spPr>
          <a:xfrm>
            <a:off x="314325" y="1412875"/>
            <a:ext cx="4537075" cy="5338763"/>
          </a:xfrm>
        </p:spPr>
        <p:txBody>
          <a:bodyPr/>
          <a:lstStyle/>
          <a:p>
            <a:r>
              <a:rPr lang="it-IT" altLang="it-IT" sz="2200"/>
              <a:t>L’Agenzia Europea per i Medicinali (EMA) e la Commissione Europea hanno aggiornato l’allegato alle Linee guida sugli eccipienti nell’etichettatura e nel foglio illustrativo dei medicinali.</a:t>
            </a:r>
          </a:p>
          <a:p>
            <a:r>
              <a:rPr lang="it-IT" altLang="it-IT" sz="2200"/>
              <a:t>26 sostanze profumate considerate allergizzanti, che per legge devono essere elencate in etichetta quando la loro percentuale supera lo 0,001% nei prodotti leave-on e lo 0,01% nei prodotti da risciacquo</a:t>
            </a:r>
            <a:r>
              <a:rPr lang="it-IT" altLang="it-IT" sz="2400"/>
              <a:t>.</a:t>
            </a:r>
          </a:p>
          <a:p>
            <a:endParaRPr lang="it-IT" altLang="it-IT" sz="2400"/>
          </a:p>
        </p:txBody>
      </p:sp>
      <p:pic>
        <p:nvPicPr>
          <p:cNvPr id="572419" name="Immagine 6">
            <a:extLst>
              <a:ext uri="{FF2B5EF4-FFF2-40B4-BE49-F238E27FC236}">
                <a16:creationId xmlns:a16="http://schemas.microsoft.com/office/drawing/2014/main" id="{15B68994-432B-40CE-807B-0E2F4945921E}"/>
              </a:ext>
            </a:extLst>
          </p:cNvPr>
          <p:cNvPicPr>
            <a:picLocks noChangeAspect="1"/>
          </p:cNvPicPr>
          <p:nvPr/>
        </p:nvPicPr>
        <p:blipFill>
          <a:blip r:embed="rId2" cstate="email">
            <a:lum bright="-20000" contrast="40000"/>
            <a:extLst>
              <a:ext uri="{28A0092B-C50C-407E-A947-70E740481C1C}">
                <a14:useLocalDpi xmlns:a14="http://schemas.microsoft.com/office/drawing/2010/main"/>
              </a:ext>
            </a:extLst>
          </a:blip>
          <a:srcRect/>
          <a:stretch>
            <a:fillRect/>
          </a:stretch>
        </p:blipFill>
        <p:spPr bwMode="auto">
          <a:xfrm>
            <a:off x="4921250" y="136525"/>
            <a:ext cx="4197350" cy="661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2420" name="Segnaposto contenuto 3">
            <a:extLst>
              <a:ext uri="{FF2B5EF4-FFF2-40B4-BE49-F238E27FC236}">
                <a16:creationId xmlns:a16="http://schemas.microsoft.com/office/drawing/2014/main" id="{B09FD6EC-830B-4979-B2F0-E62FB12D6659}"/>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6838" y="79375"/>
            <a:ext cx="2709862"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2421" name="Segnaposto contenuto 8">
            <a:extLst>
              <a:ext uri="{FF2B5EF4-FFF2-40B4-BE49-F238E27FC236}">
                <a16:creationId xmlns:a16="http://schemas.microsoft.com/office/drawing/2014/main" id="{C0235B94-D15B-4C0B-8B9B-82CA84D2C43A}"/>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965450" y="90488"/>
            <a:ext cx="17399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trips dir="ru"/>
  </p:transition>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Titolo 3">
            <a:extLst>
              <a:ext uri="{FF2B5EF4-FFF2-40B4-BE49-F238E27FC236}">
                <a16:creationId xmlns:a16="http://schemas.microsoft.com/office/drawing/2014/main" id="{A2665BD4-41FC-44EC-935E-3FCB0015715F}"/>
              </a:ext>
            </a:extLst>
          </p:cNvPr>
          <p:cNvSpPr>
            <a:spLocks noGrp="1" noChangeArrowheads="1"/>
          </p:cNvSpPr>
          <p:nvPr>
            <p:ph type="title"/>
          </p:nvPr>
        </p:nvSpPr>
        <p:spPr/>
        <p:txBody>
          <a:bodyPr/>
          <a:lstStyle/>
          <a:p>
            <a:r>
              <a:rPr lang="it-IT" altLang="it-IT"/>
              <a:t>Effetti indesiderati delle terapie topiche: eccipienti</a:t>
            </a:r>
          </a:p>
        </p:txBody>
      </p:sp>
      <p:sp>
        <p:nvSpPr>
          <p:cNvPr id="573443" name="Segnaposto testo 4">
            <a:extLst>
              <a:ext uri="{FF2B5EF4-FFF2-40B4-BE49-F238E27FC236}">
                <a16:creationId xmlns:a16="http://schemas.microsoft.com/office/drawing/2014/main" id="{0E77BB6C-6313-4B27-B597-EF0BE6AF17C2}"/>
              </a:ext>
            </a:extLst>
          </p:cNvPr>
          <p:cNvSpPr>
            <a:spLocks noGrp="1" noChangeArrowheads="1"/>
          </p:cNvSpPr>
          <p:nvPr>
            <p:ph type="body" idx="1"/>
          </p:nvPr>
        </p:nvSpPr>
        <p:spPr>
          <a:xfrm>
            <a:off x="395288" y="1844675"/>
            <a:ext cx="4040187" cy="669925"/>
          </a:xfrm>
        </p:spPr>
        <p:txBody>
          <a:bodyPr/>
          <a:lstStyle/>
          <a:p>
            <a:r>
              <a:rPr lang="it-IT" altLang="it-IT"/>
              <a:t>Novità 	</a:t>
            </a:r>
          </a:p>
        </p:txBody>
      </p:sp>
      <p:sp>
        <p:nvSpPr>
          <p:cNvPr id="6" name="Segnaposto contenuto 5">
            <a:extLst>
              <a:ext uri="{FF2B5EF4-FFF2-40B4-BE49-F238E27FC236}">
                <a16:creationId xmlns:a16="http://schemas.microsoft.com/office/drawing/2014/main" id="{01571ACF-3D1C-4E93-A7B8-3C2BC7196E44}"/>
              </a:ext>
            </a:extLst>
          </p:cNvPr>
          <p:cNvSpPr>
            <a:spLocks noGrp="1"/>
          </p:cNvSpPr>
          <p:nvPr>
            <p:ph sz="half" idx="2"/>
          </p:nvPr>
        </p:nvSpPr>
        <p:spPr>
          <a:xfrm>
            <a:off x="349250" y="2665413"/>
            <a:ext cx="3868738" cy="3684587"/>
          </a:xfrm>
        </p:spPr>
        <p:txBody>
          <a:bodyPr>
            <a:normAutofit fontScale="70000" lnSpcReduction="20000"/>
          </a:bodyPr>
          <a:lstStyle/>
          <a:p>
            <a:pPr>
              <a:defRPr/>
            </a:pPr>
            <a:r>
              <a:rPr lang="it-IT" dirty="0"/>
              <a:t>Acido benzoico (E 210) e benzoati (es: Sodio benzoato (E 211) e Potassio benzoato (E 212): conservante, antibatterico, DIC</a:t>
            </a:r>
          </a:p>
          <a:p>
            <a:pPr>
              <a:defRPr/>
            </a:pPr>
            <a:r>
              <a:rPr lang="it-IT" dirty="0"/>
              <a:t>Alcol benzilico: aroma</a:t>
            </a:r>
          </a:p>
          <a:p>
            <a:pPr>
              <a:defRPr/>
            </a:pPr>
            <a:r>
              <a:rPr lang="it-IT" dirty="0" err="1"/>
              <a:t>Benzalconio</a:t>
            </a:r>
            <a:r>
              <a:rPr lang="it-IT" dirty="0"/>
              <a:t> cloruro: surfattante (balsami per capelli), no in allattamento</a:t>
            </a:r>
          </a:p>
          <a:p>
            <a:pPr>
              <a:defRPr/>
            </a:pPr>
            <a:r>
              <a:rPr lang="it-IT" dirty="0" err="1"/>
              <a:t>Ciclodestrine</a:t>
            </a:r>
            <a:r>
              <a:rPr lang="it-IT" dirty="0"/>
              <a:t>: stabilizzanti, ed emulsionanti, no bambini &lt; 2 aa </a:t>
            </a:r>
          </a:p>
          <a:p>
            <a:pPr>
              <a:defRPr/>
            </a:pPr>
            <a:r>
              <a:rPr lang="it-IT" dirty="0"/>
              <a:t>Propilene glicole (E 1520) e suoi esteri: umettante e solvente, no bambini &lt; 1 mese</a:t>
            </a:r>
          </a:p>
          <a:p>
            <a:pPr>
              <a:defRPr/>
            </a:pPr>
            <a:r>
              <a:rPr lang="it-IT" dirty="0"/>
              <a:t>Sodio </a:t>
            </a:r>
            <a:r>
              <a:rPr lang="it-IT" dirty="0" err="1"/>
              <a:t>lauril</a:t>
            </a:r>
            <a:r>
              <a:rPr lang="it-IT" dirty="0"/>
              <a:t> solfato (E 487): tensioattivi</a:t>
            </a:r>
          </a:p>
        </p:txBody>
      </p:sp>
      <p:sp>
        <p:nvSpPr>
          <p:cNvPr id="573445" name="Segnaposto testo 6">
            <a:extLst>
              <a:ext uri="{FF2B5EF4-FFF2-40B4-BE49-F238E27FC236}">
                <a16:creationId xmlns:a16="http://schemas.microsoft.com/office/drawing/2014/main" id="{71FD5911-3C61-43CE-AEEB-4C35779D9D32}"/>
              </a:ext>
            </a:extLst>
          </p:cNvPr>
          <p:cNvSpPr>
            <a:spLocks noGrp="1" noChangeArrowheads="1"/>
          </p:cNvSpPr>
          <p:nvPr>
            <p:ph type="body" sz="quarter" idx="3"/>
          </p:nvPr>
        </p:nvSpPr>
        <p:spPr>
          <a:xfrm>
            <a:off x="4629150" y="1690688"/>
            <a:ext cx="3887788" cy="823912"/>
          </a:xfrm>
        </p:spPr>
        <p:txBody>
          <a:bodyPr/>
          <a:lstStyle/>
          <a:p>
            <a:r>
              <a:rPr lang="it-IT" altLang="it-IT"/>
              <a:t>Eccipienti già noti</a:t>
            </a:r>
          </a:p>
        </p:txBody>
      </p:sp>
      <p:sp>
        <p:nvSpPr>
          <p:cNvPr id="10" name="Segnaposto contenuto 9">
            <a:extLst>
              <a:ext uri="{FF2B5EF4-FFF2-40B4-BE49-F238E27FC236}">
                <a16:creationId xmlns:a16="http://schemas.microsoft.com/office/drawing/2014/main" id="{D4E078BB-2164-410E-ACEE-92FAFABA406D}"/>
              </a:ext>
            </a:extLst>
          </p:cNvPr>
          <p:cNvSpPr>
            <a:spLocks noGrp="1"/>
          </p:cNvSpPr>
          <p:nvPr>
            <p:ph sz="quarter" idx="4"/>
          </p:nvPr>
        </p:nvSpPr>
        <p:spPr>
          <a:xfrm>
            <a:off x="4629150" y="2733675"/>
            <a:ext cx="4121150" cy="3952875"/>
          </a:xfrm>
        </p:spPr>
        <p:txBody>
          <a:bodyPr>
            <a:normAutofit fontScale="62500" lnSpcReduction="20000"/>
          </a:bodyPr>
          <a:lstStyle/>
          <a:p>
            <a:pPr>
              <a:defRPr/>
            </a:pPr>
            <a:r>
              <a:rPr lang="it-IT" dirty="0"/>
              <a:t>Olio di arachidi raffinato</a:t>
            </a:r>
          </a:p>
          <a:p>
            <a:pPr>
              <a:defRPr/>
            </a:pPr>
            <a:r>
              <a:rPr lang="it-IT" dirty="0"/>
              <a:t>Balsamo del Perù</a:t>
            </a:r>
          </a:p>
          <a:p>
            <a:pPr>
              <a:defRPr/>
            </a:pPr>
            <a:r>
              <a:rPr lang="it-IT" dirty="0"/>
              <a:t>Olio essenziale di bergamotto </a:t>
            </a:r>
          </a:p>
          <a:p>
            <a:pPr>
              <a:defRPr/>
            </a:pPr>
            <a:r>
              <a:rPr lang="it-IT" dirty="0" err="1"/>
              <a:t>Bronopol</a:t>
            </a:r>
            <a:endParaRPr lang="it-IT" dirty="0"/>
          </a:p>
          <a:p>
            <a:pPr>
              <a:defRPr/>
            </a:pPr>
            <a:r>
              <a:rPr lang="it-IT" dirty="0"/>
              <a:t>Formaldeide</a:t>
            </a:r>
          </a:p>
          <a:p>
            <a:pPr>
              <a:defRPr/>
            </a:pPr>
            <a:r>
              <a:rPr lang="it-IT" dirty="0" err="1"/>
              <a:t>Idrossianisolo</a:t>
            </a:r>
            <a:r>
              <a:rPr lang="it-IT" dirty="0"/>
              <a:t> e </a:t>
            </a:r>
            <a:r>
              <a:rPr lang="it-IT" dirty="0" err="1"/>
              <a:t>idrossitoluene</a:t>
            </a:r>
            <a:r>
              <a:rPr lang="it-IT" dirty="0"/>
              <a:t> </a:t>
            </a:r>
            <a:r>
              <a:rPr lang="it-IT" dirty="0" err="1"/>
              <a:t>butilato</a:t>
            </a:r>
            <a:r>
              <a:rPr lang="it-IT" dirty="0"/>
              <a:t> (E 321)</a:t>
            </a:r>
          </a:p>
          <a:p>
            <a:pPr>
              <a:defRPr/>
            </a:pPr>
            <a:r>
              <a:rPr lang="it-IT" dirty="0"/>
              <a:t>Alcol </a:t>
            </a:r>
            <a:r>
              <a:rPr lang="it-IT" dirty="0" err="1"/>
              <a:t>cetostearilico</a:t>
            </a:r>
            <a:r>
              <a:rPr lang="it-IT" dirty="0"/>
              <a:t> </a:t>
            </a:r>
          </a:p>
          <a:p>
            <a:pPr>
              <a:defRPr/>
            </a:pPr>
            <a:r>
              <a:rPr lang="it-IT" dirty="0" err="1"/>
              <a:t>Clorocresolo</a:t>
            </a:r>
            <a:endParaRPr lang="it-IT" dirty="0"/>
          </a:p>
          <a:p>
            <a:pPr>
              <a:defRPr/>
            </a:pPr>
            <a:r>
              <a:rPr lang="it-IT" dirty="0" err="1"/>
              <a:t>Dimetilsolfossido</a:t>
            </a:r>
            <a:endParaRPr lang="it-IT" dirty="0"/>
          </a:p>
          <a:p>
            <a:pPr>
              <a:defRPr/>
            </a:pPr>
            <a:r>
              <a:rPr lang="it-IT" dirty="0"/>
              <a:t>Gomma naturale</a:t>
            </a:r>
          </a:p>
          <a:p>
            <a:pPr>
              <a:defRPr/>
            </a:pPr>
            <a:r>
              <a:rPr lang="it-IT" dirty="0"/>
              <a:t>Olio di ricino: stabilizzante, </a:t>
            </a:r>
            <a:r>
              <a:rPr lang="it-IT" dirty="0" err="1"/>
              <a:t>viscosizzante</a:t>
            </a:r>
            <a:r>
              <a:rPr lang="it-IT" dirty="0"/>
              <a:t> </a:t>
            </a:r>
          </a:p>
          <a:p>
            <a:pPr>
              <a:defRPr/>
            </a:pPr>
            <a:r>
              <a:rPr lang="it-IT" dirty="0"/>
              <a:t>Composti organici del mercurio</a:t>
            </a:r>
          </a:p>
          <a:p>
            <a:pPr>
              <a:defRPr/>
            </a:pPr>
            <a:r>
              <a:rPr lang="it-IT" dirty="0"/>
              <a:t>Acido sorbico (E 200) </a:t>
            </a:r>
          </a:p>
          <a:p>
            <a:pPr>
              <a:defRPr/>
            </a:pPr>
            <a:r>
              <a:rPr lang="it-IT" dirty="0"/>
              <a:t>Alcol </a:t>
            </a:r>
            <a:r>
              <a:rPr lang="it-IT" dirty="0" err="1"/>
              <a:t>Stearilico</a:t>
            </a:r>
            <a:endParaRPr lang="it-IT" dirty="0"/>
          </a:p>
          <a:p>
            <a:pPr>
              <a:defRPr/>
            </a:pPr>
            <a:r>
              <a:rPr lang="it-IT" dirty="0"/>
              <a:t>Lanolina:</a:t>
            </a:r>
          </a:p>
          <a:p>
            <a:pPr>
              <a:defRPr/>
            </a:pPr>
            <a:endParaRPr lang="it-IT" dirty="0"/>
          </a:p>
        </p:txBody>
      </p:sp>
    </p:spTree>
  </p:cSld>
  <p:clrMapOvr>
    <a:masterClrMapping/>
  </p:clrMapOvr>
  <p:transition spd="slow">
    <p:strips dir="ru"/>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olo 1">
            <a:extLst>
              <a:ext uri="{FF2B5EF4-FFF2-40B4-BE49-F238E27FC236}">
                <a16:creationId xmlns:a16="http://schemas.microsoft.com/office/drawing/2014/main" id="{E9531D70-D120-4DB0-BEC7-E74D3B2C4D6C}"/>
              </a:ext>
            </a:extLst>
          </p:cNvPr>
          <p:cNvSpPr>
            <a:spLocks noGrp="1" noChangeArrowheads="1"/>
          </p:cNvSpPr>
          <p:nvPr>
            <p:ph type="title"/>
          </p:nvPr>
        </p:nvSpPr>
        <p:spPr/>
        <p:txBody>
          <a:bodyPr/>
          <a:lstStyle/>
          <a:p>
            <a:r>
              <a:rPr lang="it-IT" altLang="it-IT" b="1" dirty="0">
                <a:solidFill>
                  <a:srgbClr val="FF0000"/>
                </a:solidFill>
              </a:rPr>
              <a:t>Sospensione </a:t>
            </a:r>
            <a:endParaRPr lang="en-GB" altLang="it-IT" dirty="0"/>
          </a:p>
        </p:txBody>
      </p:sp>
      <p:sp>
        <p:nvSpPr>
          <p:cNvPr id="47107" name="Segnaposto contenuto 2">
            <a:extLst>
              <a:ext uri="{FF2B5EF4-FFF2-40B4-BE49-F238E27FC236}">
                <a16:creationId xmlns:a16="http://schemas.microsoft.com/office/drawing/2014/main" id="{556CE183-2294-4CFC-BB2F-0C44CB30A31E}"/>
              </a:ext>
            </a:extLst>
          </p:cNvPr>
          <p:cNvSpPr>
            <a:spLocks noGrp="1" noChangeArrowheads="1"/>
          </p:cNvSpPr>
          <p:nvPr>
            <p:ph idx="1"/>
          </p:nvPr>
        </p:nvSpPr>
        <p:spPr>
          <a:xfrm>
            <a:off x="457200" y="1557338"/>
            <a:ext cx="8229600" cy="4525962"/>
          </a:xfrm>
        </p:spPr>
        <p:txBody>
          <a:bodyPr/>
          <a:lstStyle/>
          <a:p>
            <a:r>
              <a:rPr lang="it-IT" altLang="it-IT" b="1" dirty="0">
                <a:solidFill>
                  <a:schemeClr val="accent2"/>
                </a:solidFill>
              </a:rPr>
              <a:t>Forme </a:t>
            </a:r>
            <a:r>
              <a:rPr lang="it-IT" altLang="it-IT" b="1" dirty="0" err="1">
                <a:solidFill>
                  <a:schemeClr val="accent2"/>
                </a:solidFill>
              </a:rPr>
              <a:t>idrofiliche</a:t>
            </a:r>
            <a:endParaRPr lang="it-IT" altLang="it-IT" b="1" dirty="0">
              <a:solidFill>
                <a:schemeClr val="accent2"/>
              </a:solidFill>
            </a:endParaRPr>
          </a:p>
          <a:p>
            <a:r>
              <a:rPr lang="it-IT" altLang="it-IT" b="1" dirty="0">
                <a:solidFill>
                  <a:schemeClr val="accent2"/>
                </a:solidFill>
              </a:rPr>
              <a:t>I pigmenti sono insolubili</a:t>
            </a:r>
          </a:p>
          <a:p>
            <a:r>
              <a:rPr lang="it-IT" altLang="it-IT" b="1" dirty="0">
                <a:solidFill>
                  <a:schemeClr val="accent2"/>
                </a:solidFill>
              </a:rPr>
              <a:t>Rimangono depositati come sottile strato dopo evaporazione solvente</a:t>
            </a:r>
          </a:p>
          <a:p>
            <a:r>
              <a:rPr lang="it-IT" altLang="it-IT" b="1" dirty="0">
                <a:solidFill>
                  <a:schemeClr val="accent2"/>
                </a:solidFill>
              </a:rPr>
              <a:t>Dette per questo «polveri liquide»</a:t>
            </a:r>
          </a:p>
          <a:p>
            <a:r>
              <a:rPr lang="it-IT" altLang="it-IT" b="1" dirty="0">
                <a:solidFill>
                  <a:schemeClr val="accent2"/>
                </a:solidFill>
              </a:rPr>
              <a:t>Adesione pigmenti incrementata con l’aggiunta di </a:t>
            </a:r>
            <a:r>
              <a:rPr lang="it-IT" altLang="it-IT" b="1" dirty="0" err="1">
                <a:solidFill>
                  <a:schemeClr val="accent2"/>
                </a:solidFill>
              </a:rPr>
              <a:t>polioli</a:t>
            </a:r>
            <a:r>
              <a:rPr lang="it-IT" altLang="it-IT" b="1" dirty="0">
                <a:solidFill>
                  <a:schemeClr val="accent2"/>
                </a:solidFill>
              </a:rPr>
              <a:t> che non evaporano (glicerolo, </a:t>
            </a:r>
            <a:r>
              <a:rPr lang="it-IT" altLang="it-IT" b="1">
                <a:solidFill>
                  <a:schemeClr val="accent2"/>
                </a:solidFill>
              </a:rPr>
              <a:t>glicole propilenico)</a:t>
            </a:r>
            <a:endParaRPr lang="it-IT" altLang="it-IT" b="1" dirty="0">
              <a:solidFill>
                <a:schemeClr val="accent2"/>
              </a:solidFill>
            </a:endParaRPr>
          </a:p>
        </p:txBody>
      </p:sp>
    </p:spTree>
    <p:extLst>
      <p:ext uri="{BB962C8B-B14F-4D97-AF65-F5344CB8AC3E}">
        <p14:creationId xmlns:p14="http://schemas.microsoft.com/office/powerpoint/2010/main" val="1584524719"/>
      </p:ext>
    </p:extLst>
  </p:cSld>
  <p:clrMapOvr>
    <a:masterClrMapping/>
  </p:clrMapOvr>
  <p:transition spd="slow">
    <p:strips dir="ru"/>
  </p:transition>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FF1D2A32-9C5F-4DEE-BAE6-2B46D3649FB5}"/>
              </a:ext>
            </a:extLst>
          </p:cNvPr>
          <p:cNvSpPr>
            <a:spLocks noGrp="1"/>
          </p:cNvSpPr>
          <p:nvPr>
            <p:ph idx="1"/>
          </p:nvPr>
        </p:nvSpPr>
        <p:spPr>
          <a:xfrm>
            <a:off x="-3175" y="2541588"/>
            <a:ext cx="8804275" cy="4057650"/>
          </a:xfrm>
        </p:spPr>
        <p:txBody>
          <a:bodyPr>
            <a:normAutofit fontScale="77500" lnSpcReduction="20000"/>
          </a:bodyPr>
          <a:lstStyle/>
          <a:p>
            <a:pPr>
              <a:defRPr/>
            </a:pPr>
            <a:r>
              <a:rPr lang="it-IT" dirty="0"/>
              <a:t>I prodotti farmaceutici topici sono, in generale, applicati su cute infiammata, la cui funzione barriera compromessa, portando ad una maggiore penetrazione</a:t>
            </a:r>
            <a:br>
              <a:rPr lang="it-IT" dirty="0"/>
            </a:br>
            <a:r>
              <a:rPr lang="it-IT" dirty="0"/>
              <a:t>delle sostanze chimiche applicate e </a:t>
            </a:r>
            <a:r>
              <a:rPr lang="it-IT" dirty="0" err="1"/>
              <a:t>senbilizzazione</a:t>
            </a:r>
            <a:r>
              <a:rPr lang="it-IT" dirty="0"/>
              <a:t>. </a:t>
            </a:r>
          </a:p>
          <a:p>
            <a:pPr>
              <a:defRPr/>
            </a:pPr>
            <a:r>
              <a:rPr lang="it-IT" dirty="0"/>
              <a:t>DAC da prodotti farmaceutici topici è comune, (pz con eczema da stasi e/o ulcere AAII, dermatite perianale, otite esterna, DA, DIC)</a:t>
            </a:r>
          </a:p>
          <a:p>
            <a:pPr>
              <a:defRPr/>
            </a:pPr>
            <a:r>
              <a:rPr lang="it-IT" dirty="0"/>
              <a:t>14,5%: DAC iatrogena (da trattamento topico: principio attivo, veicolo, eccipienti etc..) ovvero 2513 su una popolazione totale di 17.367 pazienti testati tra il 1990 e il 2013</a:t>
            </a:r>
          </a:p>
        </p:txBody>
      </p:sp>
      <p:pic>
        <p:nvPicPr>
          <p:cNvPr id="574467" name="Immagine 3">
            <a:extLst>
              <a:ext uri="{FF2B5EF4-FFF2-40B4-BE49-F238E27FC236}">
                <a16:creationId xmlns:a16="http://schemas.microsoft.com/office/drawing/2014/main" id="{26FC8B88-F827-492E-8FD7-995CEAACDA34}"/>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2088" y="107950"/>
            <a:ext cx="5765800"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4468" name="Immagine 4">
            <a:extLst>
              <a:ext uri="{FF2B5EF4-FFF2-40B4-BE49-F238E27FC236}">
                <a16:creationId xmlns:a16="http://schemas.microsoft.com/office/drawing/2014/main" id="{9B7F4F97-4407-4461-8507-6E14A3967EEC}"/>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2088" y="2033588"/>
            <a:ext cx="2846387"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4469" name="Immagine 5">
            <a:extLst>
              <a:ext uri="{FF2B5EF4-FFF2-40B4-BE49-F238E27FC236}">
                <a16:creationId xmlns:a16="http://schemas.microsoft.com/office/drawing/2014/main" id="{F60E8A3F-2B34-4FD5-B001-2705C76E85B6}"/>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45050" y="6481763"/>
            <a:ext cx="41656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trips dir="ru"/>
  </p:transition>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5490" name="Immagine 3">
            <a:extLst>
              <a:ext uri="{FF2B5EF4-FFF2-40B4-BE49-F238E27FC236}">
                <a16:creationId xmlns:a16="http://schemas.microsoft.com/office/drawing/2014/main" id="{90628F2D-0735-4564-BF76-4E3641921040}"/>
              </a:ext>
            </a:extLst>
          </p:cNvPr>
          <p:cNvPicPr>
            <a:picLocks noChangeAspect="1"/>
          </p:cNvPicPr>
          <p:nvPr/>
        </p:nvPicPr>
        <p:blipFill>
          <a:blip r:embed="rId2" cstate="email">
            <a:lum bright="-20000" contrast="40000"/>
            <a:extLst>
              <a:ext uri="{28A0092B-C50C-407E-A947-70E740481C1C}">
                <a14:useLocalDpi xmlns:a14="http://schemas.microsoft.com/office/drawing/2010/main"/>
              </a:ext>
            </a:extLst>
          </a:blip>
          <a:srcRect/>
          <a:stretch>
            <a:fillRect/>
          </a:stretch>
        </p:blipFill>
        <p:spPr bwMode="auto">
          <a:xfrm>
            <a:off x="101600" y="328613"/>
            <a:ext cx="85725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5491" name="Immagine 4">
            <a:extLst>
              <a:ext uri="{FF2B5EF4-FFF2-40B4-BE49-F238E27FC236}">
                <a16:creationId xmlns:a16="http://schemas.microsoft.com/office/drawing/2014/main" id="{5AE2BE82-A767-40E8-A93B-E2365521E073}"/>
              </a:ext>
            </a:extLst>
          </p:cNvPr>
          <p:cNvPicPr>
            <a:picLocks noChangeAspect="1"/>
          </p:cNvPicPr>
          <p:nvPr/>
        </p:nvPicPr>
        <p:blipFill>
          <a:blip r:embed="rId3" cstate="email">
            <a:lum bright="-20000" contrast="40000"/>
            <a:extLst>
              <a:ext uri="{28A0092B-C50C-407E-A947-70E740481C1C}">
                <a14:useLocalDpi xmlns:a14="http://schemas.microsoft.com/office/drawing/2010/main"/>
              </a:ext>
            </a:extLst>
          </a:blip>
          <a:srcRect/>
          <a:stretch>
            <a:fillRect/>
          </a:stretch>
        </p:blipFill>
        <p:spPr bwMode="auto">
          <a:xfrm>
            <a:off x="1160463" y="2146300"/>
            <a:ext cx="6734175" cy="457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5492" name="Immagine 1">
            <a:extLst>
              <a:ext uri="{FF2B5EF4-FFF2-40B4-BE49-F238E27FC236}">
                <a16:creationId xmlns:a16="http://schemas.microsoft.com/office/drawing/2014/main" id="{9EA4F26E-4988-4ABC-A4B0-19D850E0A8DB}"/>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7204075" y="6423025"/>
            <a:ext cx="1608138"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5493" name="Immagine 2">
            <a:extLst>
              <a:ext uri="{FF2B5EF4-FFF2-40B4-BE49-F238E27FC236}">
                <a16:creationId xmlns:a16="http://schemas.microsoft.com/office/drawing/2014/main" id="{4BA34C81-6ED3-4138-9B4B-A1E775E10190}"/>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1600" y="79375"/>
            <a:ext cx="38227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trips dir="ru"/>
  </p:transition>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6514" name="Immagine 1">
            <a:extLst>
              <a:ext uri="{FF2B5EF4-FFF2-40B4-BE49-F238E27FC236}">
                <a16:creationId xmlns:a16="http://schemas.microsoft.com/office/drawing/2014/main" id="{CC3D56F0-4AF8-4670-AE21-2DA9F6BE493F}"/>
              </a:ext>
            </a:extLst>
          </p:cNvPr>
          <p:cNvPicPr>
            <a:picLocks noChangeAspect="1"/>
          </p:cNvPicPr>
          <p:nvPr/>
        </p:nvPicPr>
        <p:blipFill>
          <a:blip r:embed="rId3" cstate="email">
            <a:lum bright="-20000" contrast="40000"/>
            <a:extLst>
              <a:ext uri="{28A0092B-C50C-407E-A947-70E740481C1C}">
                <a14:useLocalDpi xmlns:a14="http://schemas.microsoft.com/office/drawing/2010/main"/>
              </a:ext>
            </a:extLst>
          </a:blip>
          <a:srcRect l="1187" t="3761" r="2138"/>
          <a:stretch>
            <a:fillRect/>
          </a:stretch>
        </p:blipFill>
        <p:spPr bwMode="auto">
          <a:xfrm>
            <a:off x="1150938" y="2232025"/>
            <a:ext cx="6827837" cy="429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ttangolo 5">
            <a:extLst>
              <a:ext uri="{FF2B5EF4-FFF2-40B4-BE49-F238E27FC236}">
                <a16:creationId xmlns:a16="http://schemas.microsoft.com/office/drawing/2014/main" id="{FB4AF488-9ADB-4B00-8407-5971410C36AD}"/>
              </a:ext>
            </a:extLst>
          </p:cNvPr>
          <p:cNvSpPr/>
          <p:nvPr/>
        </p:nvSpPr>
        <p:spPr>
          <a:xfrm>
            <a:off x="5435600" y="2362200"/>
            <a:ext cx="955675" cy="461963"/>
          </a:xfrm>
          <a:prstGeom prst="rect">
            <a:avLst/>
          </a:prstGeom>
        </p:spPr>
        <p:txBody>
          <a:bodyPr wrap="none">
            <a:spAutoFit/>
          </a:bodyPr>
          <a:lstStyle/>
          <a:p>
            <a:pPr eaLnBrk="1" hangingPunct="1">
              <a:defRPr/>
            </a:pPr>
            <a:r>
              <a:rPr lang="it-IT" sz="2400" dirty="0">
                <a:solidFill>
                  <a:schemeClr val="accent6"/>
                </a:solidFill>
              </a:rPr>
              <a:t>25,9%</a:t>
            </a:r>
          </a:p>
        </p:txBody>
      </p:sp>
      <p:sp>
        <p:nvSpPr>
          <p:cNvPr id="576516" name="Rettangolo 8">
            <a:extLst>
              <a:ext uri="{FF2B5EF4-FFF2-40B4-BE49-F238E27FC236}">
                <a16:creationId xmlns:a16="http://schemas.microsoft.com/office/drawing/2014/main" id="{E5BDE1CB-B43A-4BE0-9779-D103201EAC5F}"/>
              </a:ext>
            </a:extLst>
          </p:cNvPr>
          <p:cNvSpPr>
            <a:spLocks noChangeArrowheads="1"/>
          </p:cNvSpPr>
          <p:nvPr/>
        </p:nvSpPr>
        <p:spPr bwMode="auto">
          <a:xfrm>
            <a:off x="6249988" y="3213100"/>
            <a:ext cx="9556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2400">
                <a:solidFill>
                  <a:srgbClr val="FFC000"/>
                </a:solidFill>
              </a:rPr>
              <a:t>19,4%</a:t>
            </a:r>
          </a:p>
        </p:txBody>
      </p:sp>
      <p:sp>
        <p:nvSpPr>
          <p:cNvPr id="10" name="Rettangolo 9">
            <a:extLst>
              <a:ext uri="{FF2B5EF4-FFF2-40B4-BE49-F238E27FC236}">
                <a16:creationId xmlns:a16="http://schemas.microsoft.com/office/drawing/2014/main" id="{FB747F6E-B003-4A64-9086-43D324D204D9}"/>
              </a:ext>
            </a:extLst>
          </p:cNvPr>
          <p:cNvSpPr/>
          <p:nvPr/>
        </p:nvSpPr>
        <p:spPr>
          <a:xfrm>
            <a:off x="4329113" y="3732213"/>
            <a:ext cx="957262" cy="461962"/>
          </a:xfrm>
          <a:prstGeom prst="rect">
            <a:avLst/>
          </a:prstGeom>
        </p:spPr>
        <p:txBody>
          <a:bodyPr wrap="none">
            <a:spAutoFit/>
          </a:bodyPr>
          <a:lstStyle/>
          <a:p>
            <a:pPr eaLnBrk="1" hangingPunct="1">
              <a:defRPr/>
            </a:pPr>
            <a:r>
              <a:rPr lang="it-IT" sz="2400" dirty="0">
                <a:solidFill>
                  <a:schemeClr val="accent1">
                    <a:lumMod val="50000"/>
                  </a:schemeClr>
                </a:solidFill>
              </a:rPr>
              <a:t>17,4%</a:t>
            </a:r>
          </a:p>
        </p:txBody>
      </p:sp>
      <p:sp>
        <p:nvSpPr>
          <p:cNvPr id="576518" name="Rettangolo 10">
            <a:extLst>
              <a:ext uri="{FF2B5EF4-FFF2-40B4-BE49-F238E27FC236}">
                <a16:creationId xmlns:a16="http://schemas.microsoft.com/office/drawing/2014/main" id="{F8D88D92-C52E-4B50-A34D-993EA4CFEEFA}"/>
              </a:ext>
            </a:extLst>
          </p:cNvPr>
          <p:cNvSpPr>
            <a:spLocks noChangeArrowheads="1"/>
          </p:cNvSpPr>
          <p:nvPr/>
        </p:nvSpPr>
        <p:spPr bwMode="auto">
          <a:xfrm>
            <a:off x="249238" y="282575"/>
            <a:ext cx="84915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it-IT" altLang="it-IT" sz="2400"/>
              <a:t>14.911 pazienti testati  (1990 -2014)</a:t>
            </a:r>
          </a:p>
          <a:p>
            <a:pPr eaLnBrk="1" hangingPunct="1">
              <a:spcBef>
                <a:spcPct val="0"/>
              </a:spcBef>
            </a:pPr>
            <a:r>
              <a:rPr lang="it-IT" altLang="it-IT" sz="2400"/>
              <a:t>56% con patch positivo (Centro di riferimento di III livello)</a:t>
            </a:r>
          </a:p>
          <a:p>
            <a:pPr eaLnBrk="1" hangingPunct="1">
              <a:spcBef>
                <a:spcPct val="0"/>
              </a:spcBef>
            </a:pPr>
            <a:r>
              <a:rPr lang="it-IT" altLang="it-IT" sz="2400"/>
              <a:t>F&gt;M</a:t>
            </a:r>
          </a:p>
        </p:txBody>
      </p:sp>
      <p:pic>
        <p:nvPicPr>
          <p:cNvPr id="576519" name="Immagine 11">
            <a:extLst>
              <a:ext uri="{FF2B5EF4-FFF2-40B4-BE49-F238E27FC236}">
                <a16:creationId xmlns:a16="http://schemas.microsoft.com/office/drawing/2014/main" id="{4AF0463E-E8BC-438D-AA7B-08E0D5A85591}"/>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7204075" y="6423025"/>
            <a:ext cx="1608138"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trips dir="ru"/>
  </p:transition>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8562" name="Immagine 2">
            <a:extLst>
              <a:ext uri="{FF2B5EF4-FFF2-40B4-BE49-F238E27FC236}">
                <a16:creationId xmlns:a16="http://schemas.microsoft.com/office/drawing/2014/main" id="{711A8744-2D8D-4B25-AE27-9DA58E00FD62}"/>
              </a:ext>
            </a:extLst>
          </p:cNvPr>
          <p:cNvPicPr>
            <a:picLocks noChangeAspect="1"/>
          </p:cNvPicPr>
          <p:nvPr/>
        </p:nvPicPr>
        <p:blipFill>
          <a:blip r:embed="rId3" cstate="email">
            <a:lum bright="-20000" contrast="40000"/>
            <a:extLst>
              <a:ext uri="{28A0092B-C50C-407E-A947-70E740481C1C}">
                <a14:useLocalDpi xmlns:a14="http://schemas.microsoft.com/office/drawing/2010/main"/>
              </a:ext>
            </a:extLst>
          </a:blip>
          <a:srcRect/>
          <a:stretch>
            <a:fillRect/>
          </a:stretch>
        </p:blipFill>
        <p:spPr bwMode="auto">
          <a:xfrm>
            <a:off x="3687763" y="225425"/>
            <a:ext cx="5062537" cy="321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egnaposto contenuto 5">
            <a:extLst>
              <a:ext uri="{FF2B5EF4-FFF2-40B4-BE49-F238E27FC236}">
                <a16:creationId xmlns:a16="http://schemas.microsoft.com/office/drawing/2014/main" id="{BD3D9059-A2F5-42E5-A0FC-3758C4ACFE8F}"/>
              </a:ext>
            </a:extLst>
          </p:cNvPr>
          <p:cNvSpPr>
            <a:spLocks noGrp="1"/>
          </p:cNvSpPr>
          <p:nvPr>
            <p:ph idx="1"/>
          </p:nvPr>
        </p:nvSpPr>
        <p:spPr>
          <a:xfrm>
            <a:off x="117475" y="225425"/>
            <a:ext cx="3349625" cy="4351338"/>
          </a:xfrm>
        </p:spPr>
        <p:txBody>
          <a:bodyPr>
            <a:normAutofit fontScale="92500"/>
          </a:bodyPr>
          <a:lstStyle/>
          <a:p>
            <a:pPr marL="0" indent="0">
              <a:buFontTx/>
              <a:buNone/>
              <a:defRPr/>
            </a:pPr>
            <a:r>
              <a:rPr lang="it-IT" sz="2400" dirty="0"/>
              <a:t>Dermatiti iatrogene:</a:t>
            </a:r>
          </a:p>
          <a:p>
            <a:pPr>
              <a:defRPr/>
            </a:pPr>
            <a:r>
              <a:rPr lang="it-IT" sz="2400" dirty="0"/>
              <a:t>93,4% DAC  e 14,9% DIC (alcuni avevano entrambe le diagnosi).</a:t>
            </a:r>
          </a:p>
          <a:p>
            <a:pPr>
              <a:defRPr/>
            </a:pPr>
            <a:r>
              <a:rPr lang="it-IT" sz="2400" dirty="0"/>
              <a:t>L'età media: 47 anni</a:t>
            </a:r>
          </a:p>
          <a:p>
            <a:pPr>
              <a:defRPr/>
            </a:pPr>
            <a:r>
              <a:rPr lang="it-IT" sz="2400" dirty="0"/>
              <a:t>&gt; F </a:t>
            </a:r>
          </a:p>
          <a:p>
            <a:pPr>
              <a:defRPr/>
            </a:pPr>
            <a:r>
              <a:rPr lang="it-IT" sz="2400" dirty="0"/>
              <a:t>15.8 – 18.1% atopici</a:t>
            </a:r>
          </a:p>
          <a:p>
            <a:pPr>
              <a:defRPr/>
            </a:pPr>
            <a:r>
              <a:rPr lang="it-IT" sz="2400" dirty="0"/>
              <a:t>Spesso complicazione di dermatite preesistente</a:t>
            </a:r>
            <a:br>
              <a:rPr lang="it-IT" sz="2400" dirty="0"/>
            </a:br>
            <a:endParaRPr lang="it-IT" sz="2400" dirty="0"/>
          </a:p>
        </p:txBody>
      </p:sp>
      <p:pic>
        <p:nvPicPr>
          <p:cNvPr id="578564" name="Immagine 6">
            <a:extLst>
              <a:ext uri="{FF2B5EF4-FFF2-40B4-BE49-F238E27FC236}">
                <a16:creationId xmlns:a16="http://schemas.microsoft.com/office/drawing/2014/main" id="{17FE61A1-F5B9-4CBD-89C4-563E22F0E168}"/>
              </a:ext>
            </a:extLst>
          </p:cNvPr>
          <p:cNvPicPr>
            <a:picLocks noChangeAspect="1"/>
          </p:cNvPicPr>
          <p:nvPr/>
        </p:nvPicPr>
        <p:blipFill>
          <a:blip r:embed="rId4" cstate="email">
            <a:lum bright="-20000" contrast="40000"/>
            <a:extLst>
              <a:ext uri="{28A0092B-C50C-407E-A947-70E740481C1C}">
                <a14:useLocalDpi xmlns:a14="http://schemas.microsoft.com/office/drawing/2010/main"/>
              </a:ext>
            </a:extLst>
          </a:blip>
          <a:srcRect/>
          <a:stretch>
            <a:fillRect/>
          </a:stretch>
        </p:blipFill>
        <p:spPr bwMode="auto">
          <a:xfrm>
            <a:off x="2400300" y="3490913"/>
            <a:ext cx="6578600" cy="336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8565" name="Immagine 7">
            <a:extLst>
              <a:ext uri="{FF2B5EF4-FFF2-40B4-BE49-F238E27FC236}">
                <a16:creationId xmlns:a16="http://schemas.microsoft.com/office/drawing/2014/main" id="{8C953FE1-9D25-4935-9F2E-23DA29424C15}"/>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84150" y="6308725"/>
            <a:ext cx="1608138"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trips dir="ru"/>
  </p:transition>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0610" name="Immagine 4">
            <a:extLst>
              <a:ext uri="{FF2B5EF4-FFF2-40B4-BE49-F238E27FC236}">
                <a16:creationId xmlns:a16="http://schemas.microsoft.com/office/drawing/2014/main" id="{93D69173-A1B2-4E5F-8EA4-47D701AF1355}"/>
              </a:ext>
            </a:extLst>
          </p:cNvPr>
          <p:cNvPicPr>
            <a:picLocks noChangeAspect="1"/>
          </p:cNvPicPr>
          <p:nvPr/>
        </p:nvPicPr>
        <p:blipFill>
          <a:blip r:embed="rId3" cstate="email">
            <a:lum bright="-20000" contrast="40000"/>
            <a:extLst>
              <a:ext uri="{28A0092B-C50C-407E-A947-70E740481C1C}">
                <a14:useLocalDpi xmlns:a14="http://schemas.microsoft.com/office/drawing/2010/main"/>
              </a:ext>
            </a:extLst>
          </a:blip>
          <a:srcRect/>
          <a:stretch>
            <a:fillRect/>
          </a:stretch>
        </p:blipFill>
        <p:spPr bwMode="auto">
          <a:xfrm>
            <a:off x="239713" y="4618038"/>
            <a:ext cx="8496300" cy="213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0611" name="Immagine 5">
            <a:extLst>
              <a:ext uri="{FF2B5EF4-FFF2-40B4-BE49-F238E27FC236}">
                <a16:creationId xmlns:a16="http://schemas.microsoft.com/office/drawing/2014/main" id="{B091D0C4-071F-4587-8E4E-9725C342F9A4}"/>
              </a:ext>
            </a:extLst>
          </p:cNvPr>
          <p:cNvPicPr>
            <a:picLocks noChangeAspect="1"/>
          </p:cNvPicPr>
          <p:nvPr/>
        </p:nvPicPr>
        <p:blipFill>
          <a:blip r:embed="rId4" cstate="email">
            <a:lum bright="-20000" contrast="40000"/>
            <a:extLst>
              <a:ext uri="{28A0092B-C50C-407E-A947-70E740481C1C}">
                <a14:useLocalDpi xmlns:a14="http://schemas.microsoft.com/office/drawing/2010/main"/>
              </a:ext>
            </a:extLst>
          </a:blip>
          <a:srcRect/>
          <a:stretch>
            <a:fillRect/>
          </a:stretch>
        </p:blipFill>
        <p:spPr bwMode="auto">
          <a:xfrm>
            <a:off x="2209800" y="79375"/>
            <a:ext cx="4557713" cy="448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0612" name="Immagine 6">
            <a:extLst>
              <a:ext uri="{FF2B5EF4-FFF2-40B4-BE49-F238E27FC236}">
                <a16:creationId xmlns:a16="http://schemas.microsoft.com/office/drawing/2014/main" id="{52C98CDD-9930-4FAA-8D14-9A7C433D1AA8}"/>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394575" y="136525"/>
            <a:ext cx="1608138"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trips dir="ru"/>
  </p:transition>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2658" name="Segnaposto contenuto 3">
            <a:extLst>
              <a:ext uri="{FF2B5EF4-FFF2-40B4-BE49-F238E27FC236}">
                <a16:creationId xmlns:a16="http://schemas.microsoft.com/office/drawing/2014/main" id="{5547D24C-006A-48DF-A1E6-A85655E2151F}"/>
              </a:ext>
            </a:extLst>
          </p:cNvPr>
          <p:cNvPicPr>
            <a:picLocks noGrp="1" noChangeAspect="1" noChangeArrowheads="1"/>
          </p:cNvPicPr>
          <p:nvPr>
            <p:ph idx="1"/>
          </p:nvPr>
        </p:nvPicPr>
        <p:blipFill>
          <a:blip r:embed="rId3" cstate="email">
            <a:lum bright="-20000" contrast="40000"/>
            <a:extLst>
              <a:ext uri="{28A0092B-C50C-407E-A947-70E740481C1C}">
                <a14:useLocalDpi xmlns:a14="http://schemas.microsoft.com/office/drawing/2010/main"/>
              </a:ext>
            </a:extLst>
          </a:blip>
          <a:srcRect/>
          <a:stretch>
            <a:fillRect/>
          </a:stretch>
        </p:blipFill>
        <p:spPr>
          <a:xfrm>
            <a:off x="3659188" y="133350"/>
            <a:ext cx="5424487" cy="6615113"/>
          </a:xfrm>
        </p:spPr>
      </p:pic>
      <p:sp>
        <p:nvSpPr>
          <p:cNvPr id="6" name="Rettangolo 5">
            <a:extLst>
              <a:ext uri="{FF2B5EF4-FFF2-40B4-BE49-F238E27FC236}">
                <a16:creationId xmlns:a16="http://schemas.microsoft.com/office/drawing/2014/main" id="{E64D62B1-E7CC-46DB-8BBC-42AE1A0404D1}"/>
              </a:ext>
            </a:extLst>
          </p:cNvPr>
          <p:cNvSpPr/>
          <p:nvPr/>
        </p:nvSpPr>
        <p:spPr>
          <a:xfrm>
            <a:off x="3744913" y="976313"/>
            <a:ext cx="5276850" cy="82391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pic>
        <p:nvPicPr>
          <p:cNvPr id="582660" name="Immagine 6">
            <a:extLst>
              <a:ext uri="{FF2B5EF4-FFF2-40B4-BE49-F238E27FC236}">
                <a16:creationId xmlns:a16="http://schemas.microsoft.com/office/drawing/2014/main" id="{A9A5E6B3-07D1-4103-AC3C-C3EB4D173E16}"/>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7638" y="268288"/>
            <a:ext cx="3240087" cy="308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2661" name="Immagine 7">
            <a:extLst>
              <a:ext uri="{FF2B5EF4-FFF2-40B4-BE49-F238E27FC236}">
                <a16:creationId xmlns:a16="http://schemas.microsoft.com/office/drawing/2014/main" id="{F61D374C-1DD9-4BDC-9D90-B00C5FB87394}"/>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1963" y="3489325"/>
            <a:ext cx="2795587" cy="195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2662" name="Rettangolo 8">
            <a:extLst>
              <a:ext uri="{FF2B5EF4-FFF2-40B4-BE49-F238E27FC236}">
                <a16:creationId xmlns:a16="http://schemas.microsoft.com/office/drawing/2014/main" id="{5D562237-A3BA-4374-A580-013FFBCDD33F}"/>
              </a:ext>
            </a:extLst>
          </p:cNvPr>
          <p:cNvSpPr>
            <a:spLocks noChangeArrowheads="1"/>
          </p:cNvSpPr>
          <p:nvPr/>
        </p:nvSpPr>
        <p:spPr bwMode="auto">
          <a:xfrm>
            <a:off x="133350" y="5424488"/>
            <a:ext cx="3675063"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600"/>
              <a:t>DAC da alcool cetilico in un bambino atopico di 15 mesi, contenuto in una crema farmaceutica.</a:t>
            </a:r>
          </a:p>
        </p:txBody>
      </p:sp>
      <p:pic>
        <p:nvPicPr>
          <p:cNvPr id="582663" name="Immagine 10">
            <a:extLst>
              <a:ext uri="{FF2B5EF4-FFF2-40B4-BE49-F238E27FC236}">
                <a16:creationId xmlns:a16="http://schemas.microsoft.com/office/drawing/2014/main" id="{D904801B-6410-4851-989F-F1D1824BCC2F}"/>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112713" y="6481763"/>
            <a:ext cx="3362325"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trips dir="ru"/>
  </p:transition>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4706" name="Immagine 8">
            <a:extLst>
              <a:ext uri="{FF2B5EF4-FFF2-40B4-BE49-F238E27FC236}">
                <a16:creationId xmlns:a16="http://schemas.microsoft.com/office/drawing/2014/main" id="{D3E5A1E9-E249-4640-84D8-8F362CBCA92D}"/>
              </a:ext>
            </a:extLst>
          </p:cNvPr>
          <p:cNvPicPr>
            <a:picLocks noChangeAspect="1"/>
          </p:cNvPicPr>
          <p:nvPr/>
        </p:nvPicPr>
        <p:blipFill>
          <a:blip r:embed="rId3" cstate="email">
            <a:lum bright="-20000" contrast="40000"/>
            <a:extLst>
              <a:ext uri="{28A0092B-C50C-407E-A947-70E740481C1C}">
                <a14:useLocalDpi xmlns:a14="http://schemas.microsoft.com/office/drawing/2010/main"/>
              </a:ext>
            </a:extLst>
          </a:blip>
          <a:srcRect/>
          <a:stretch>
            <a:fillRect/>
          </a:stretch>
        </p:blipFill>
        <p:spPr bwMode="auto">
          <a:xfrm>
            <a:off x="2914650" y="333375"/>
            <a:ext cx="6107113"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707" name="Immagine 3">
            <a:extLst>
              <a:ext uri="{FF2B5EF4-FFF2-40B4-BE49-F238E27FC236}">
                <a16:creationId xmlns:a16="http://schemas.microsoft.com/office/drawing/2014/main" id="{DA0E7B48-6770-4ACD-B90B-2935CAD72F0B}"/>
              </a:ext>
            </a:extLst>
          </p:cNvPr>
          <p:cNvPicPr>
            <a:picLocks noChangeAspect="1"/>
          </p:cNvPicPr>
          <p:nvPr/>
        </p:nvPicPr>
        <p:blipFill>
          <a:blip r:embed="rId4" cstate="email">
            <a:lum bright="-20000" contrast="40000"/>
            <a:extLst>
              <a:ext uri="{28A0092B-C50C-407E-A947-70E740481C1C}">
                <a14:useLocalDpi xmlns:a14="http://schemas.microsoft.com/office/drawing/2010/main"/>
              </a:ext>
            </a:extLst>
          </a:blip>
          <a:srcRect r="1845"/>
          <a:stretch>
            <a:fillRect/>
          </a:stretch>
        </p:blipFill>
        <p:spPr bwMode="auto">
          <a:xfrm>
            <a:off x="2868613" y="1330325"/>
            <a:ext cx="6142037"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708" name="Immagine 4">
            <a:extLst>
              <a:ext uri="{FF2B5EF4-FFF2-40B4-BE49-F238E27FC236}">
                <a16:creationId xmlns:a16="http://schemas.microsoft.com/office/drawing/2014/main" id="{39234E81-2FF9-4274-8522-B5473BE2EE88}"/>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69863" y="284163"/>
            <a:ext cx="2532062"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709" name="Immagine 5">
            <a:extLst>
              <a:ext uri="{FF2B5EF4-FFF2-40B4-BE49-F238E27FC236}">
                <a16:creationId xmlns:a16="http://schemas.microsoft.com/office/drawing/2014/main" id="{2F974086-E0BB-4E2D-BFF6-B77FB623D0C8}"/>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254000" y="3832225"/>
            <a:ext cx="1870075" cy="245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4710" name="Rettangolo 6">
            <a:extLst>
              <a:ext uri="{FF2B5EF4-FFF2-40B4-BE49-F238E27FC236}">
                <a16:creationId xmlns:a16="http://schemas.microsoft.com/office/drawing/2014/main" id="{DD3942F3-6124-4B6E-86D2-8F37F3BEFC46}"/>
              </a:ext>
            </a:extLst>
          </p:cNvPr>
          <p:cNvSpPr>
            <a:spLocks noChangeArrowheads="1"/>
          </p:cNvSpPr>
          <p:nvPr/>
        </p:nvSpPr>
        <p:spPr bwMode="auto">
          <a:xfrm>
            <a:off x="2401888" y="4797425"/>
            <a:ext cx="5554662"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2000"/>
              <a:t>DAC da topico contenente antibiotico e corticosteroide, causata dal sorbato di potassio</a:t>
            </a:r>
          </a:p>
        </p:txBody>
      </p:sp>
      <p:sp>
        <p:nvSpPr>
          <p:cNvPr id="8" name="Rettangolo 7">
            <a:extLst>
              <a:ext uri="{FF2B5EF4-FFF2-40B4-BE49-F238E27FC236}">
                <a16:creationId xmlns:a16="http://schemas.microsoft.com/office/drawing/2014/main" id="{EFAEBA3F-DFAB-4240-B473-5532DEB8BF06}"/>
              </a:ext>
            </a:extLst>
          </p:cNvPr>
          <p:cNvSpPr/>
          <p:nvPr/>
        </p:nvSpPr>
        <p:spPr>
          <a:xfrm>
            <a:off x="2959100" y="1336675"/>
            <a:ext cx="5961063" cy="10064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pic>
        <p:nvPicPr>
          <p:cNvPr id="584712" name="Immagine 9">
            <a:extLst>
              <a:ext uri="{FF2B5EF4-FFF2-40B4-BE49-F238E27FC236}">
                <a16:creationId xmlns:a16="http://schemas.microsoft.com/office/drawing/2014/main" id="{2129BDF5-80BC-42A2-8AF4-ACDDE279F811}"/>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4845050" y="6481763"/>
            <a:ext cx="41656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trips dir="ru"/>
  </p:transition>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6754" name="Immagine 3">
            <a:extLst>
              <a:ext uri="{FF2B5EF4-FFF2-40B4-BE49-F238E27FC236}">
                <a16:creationId xmlns:a16="http://schemas.microsoft.com/office/drawing/2014/main" id="{8CA4D194-658C-4864-8FD5-E301B4D21F23}"/>
              </a:ext>
            </a:extLst>
          </p:cNvPr>
          <p:cNvPicPr>
            <a:picLocks noChangeAspect="1"/>
          </p:cNvPicPr>
          <p:nvPr/>
        </p:nvPicPr>
        <p:blipFill>
          <a:blip r:embed="rId3" cstate="email">
            <a:lum bright="-20000" contrast="40000"/>
            <a:extLst>
              <a:ext uri="{28A0092B-C50C-407E-A947-70E740481C1C}">
                <a14:useLocalDpi xmlns:a14="http://schemas.microsoft.com/office/drawing/2010/main"/>
              </a:ext>
            </a:extLst>
          </a:blip>
          <a:srcRect r="2003"/>
          <a:stretch>
            <a:fillRect/>
          </a:stretch>
        </p:blipFill>
        <p:spPr bwMode="auto">
          <a:xfrm>
            <a:off x="3184525" y="2481263"/>
            <a:ext cx="5948363"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6755" name="Immagine 4">
            <a:extLst>
              <a:ext uri="{FF2B5EF4-FFF2-40B4-BE49-F238E27FC236}">
                <a16:creationId xmlns:a16="http://schemas.microsoft.com/office/drawing/2014/main" id="{E022E999-A860-4B0D-80A2-E3D1A125580F}"/>
              </a:ext>
            </a:extLst>
          </p:cNvPr>
          <p:cNvPicPr>
            <a:picLocks noChangeAspect="1"/>
          </p:cNvPicPr>
          <p:nvPr/>
        </p:nvPicPr>
        <p:blipFill>
          <a:blip r:embed="rId4" cstate="email">
            <a:lum bright="-20000" contrast="40000"/>
            <a:extLst>
              <a:ext uri="{28A0092B-C50C-407E-A947-70E740481C1C}">
                <a14:useLocalDpi xmlns:a14="http://schemas.microsoft.com/office/drawing/2010/main"/>
              </a:ext>
            </a:extLst>
          </a:blip>
          <a:srcRect/>
          <a:stretch>
            <a:fillRect/>
          </a:stretch>
        </p:blipFill>
        <p:spPr bwMode="auto">
          <a:xfrm>
            <a:off x="3221038" y="1530350"/>
            <a:ext cx="5922962"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ttangolo 5">
            <a:extLst>
              <a:ext uri="{FF2B5EF4-FFF2-40B4-BE49-F238E27FC236}">
                <a16:creationId xmlns:a16="http://schemas.microsoft.com/office/drawing/2014/main" id="{DB48F824-9DD4-48BE-AAAE-62565140CFC8}"/>
              </a:ext>
            </a:extLst>
          </p:cNvPr>
          <p:cNvSpPr/>
          <p:nvPr/>
        </p:nvSpPr>
        <p:spPr>
          <a:xfrm>
            <a:off x="3273425" y="3502025"/>
            <a:ext cx="5737225" cy="6873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7" name="Rettangolo 6">
            <a:extLst>
              <a:ext uri="{FF2B5EF4-FFF2-40B4-BE49-F238E27FC236}">
                <a16:creationId xmlns:a16="http://schemas.microsoft.com/office/drawing/2014/main" id="{6DAAA624-5F38-48BB-8338-CC19C0DFA5D6}"/>
              </a:ext>
            </a:extLst>
          </p:cNvPr>
          <p:cNvSpPr/>
          <p:nvPr/>
        </p:nvSpPr>
        <p:spPr>
          <a:xfrm>
            <a:off x="3289300" y="2555875"/>
            <a:ext cx="5721350" cy="6381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pic>
        <p:nvPicPr>
          <p:cNvPr id="586758" name="Immagine 7">
            <a:extLst>
              <a:ext uri="{FF2B5EF4-FFF2-40B4-BE49-F238E27FC236}">
                <a16:creationId xmlns:a16="http://schemas.microsoft.com/office/drawing/2014/main" id="{F99FA77B-76A1-414D-9516-D741AAC39D1E}"/>
              </a:ext>
            </a:extLst>
          </p:cNvPr>
          <p:cNvPicPr>
            <a:picLocks noChangeAspect="1"/>
          </p:cNvPicPr>
          <p:nvPr/>
        </p:nvPicPr>
        <p:blipFill>
          <a:blip r:embed="rId5" cstate="email">
            <a:lum bright="-20000" contrast="40000"/>
            <a:extLst>
              <a:ext uri="{28A0092B-C50C-407E-A947-70E740481C1C}">
                <a14:useLocalDpi xmlns:a14="http://schemas.microsoft.com/office/drawing/2010/main"/>
              </a:ext>
            </a:extLst>
          </a:blip>
          <a:srcRect/>
          <a:stretch>
            <a:fillRect/>
          </a:stretch>
        </p:blipFill>
        <p:spPr bwMode="auto">
          <a:xfrm>
            <a:off x="136525" y="2887663"/>
            <a:ext cx="3003550" cy="205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6759" name="Rettangolo 8">
            <a:extLst>
              <a:ext uri="{FF2B5EF4-FFF2-40B4-BE49-F238E27FC236}">
                <a16:creationId xmlns:a16="http://schemas.microsoft.com/office/drawing/2014/main" id="{540027DF-45BB-471E-A50A-0B756871C361}"/>
              </a:ext>
            </a:extLst>
          </p:cNvPr>
          <p:cNvSpPr>
            <a:spLocks noChangeArrowheads="1"/>
          </p:cNvSpPr>
          <p:nvPr/>
        </p:nvSpPr>
        <p:spPr bwMode="auto">
          <a:xfrm>
            <a:off x="180975" y="5135563"/>
            <a:ext cx="300355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800"/>
              <a:t>DAC da olio di lavanda contenuto in un prodotto anti-infiammatorio non steroideo</a:t>
            </a:r>
            <a:r>
              <a:rPr lang="it-IT" altLang="it-IT" sz="2000"/>
              <a:t>.</a:t>
            </a:r>
          </a:p>
        </p:txBody>
      </p:sp>
      <p:pic>
        <p:nvPicPr>
          <p:cNvPr id="586760" name="Immagine 10">
            <a:extLst>
              <a:ext uri="{FF2B5EF4-FFF2-40B4-BE49-F238E27FC236}">
                <a16:creationId xmlns:a16="http://schemas.microsoft.com/office/drawing/2014/main" id="{E0434201-08E6-42DB-958D-39CDF987B3E4}"/>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0" y="6530975"/>
            <a:ext cx="3386138"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6761" name="Immagine 11">
            <a:extLst>
              <a:ext uri="{FF2B5EF4-FFF2-40B4-BE49-F238E27FC236}">
                <a16:creationId xmlns:a16="http://schemas.microsoft.com/office/drawing/2014/main" id="{2BC84215-6268-4F98-AC93-1BAAC5B9B526}"/>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192088" y="107950"/>
            <a:ext cx="4578350" cy="142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trips dir="ru"/>
  </p:transition>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2" name="Titolo 1">
            <a:extLst>
              <a:ext uri="{FF2B5EF4-FFF2-40B4-BE49-F238E27FC236}">
                <a16:creationId xmlns:a16="http://schemas.microsoft.com/office/drawing/2014/main" id="{98279EBE-5E7C-49FA-990F-DF45F073A4FF}"/>
              </a:ext>
            </a:extLst>
          </p:cNvPr>
          <p:cNvSpPr>
            <a:spLocks noGrp="1" noChangeArrowheads="1"/>
          </p:cNvSpPr>
          <p:nvPr>
            <p:ph type="title"/>
          </p:nvPr>
        </p:nvSpPr>
        <p:spPr/>
        <p:txBody>
          <a:bodyPr/>
          <a:lstStyle/>
          <a:p>
            <a:r>
              <a:rPr lang="it-IT" altLang="it-IT"/>
              <a:t>Effetti indesiderati SIPPS</a:t>
            </a:r>
          </a:p>
        </p:txBody>
      </p:sp>
      <p:sp>
        <p:nvSpPr>
          <p:cNvPr id="3" name="Segnaposto contenuto 2">
            <a:extLst>
              <a:ext uri="{FF2B5EF4-FFF2-40B4-BE49-F238E27FC236}">
                <a16:creationId xmlns:a16="http://schemas.microsoft.com/office/drawing/2014/main" id="{BA2ADB6C-6A2D-40F3-9F2E-B500100995A0}"/>
              </a:ext>
            </a:extLst>
          </p:cNvPr>
          <p:cNvSpPr>
            <a:spLocks noGrp="1"/>
          </p:cNvSpPr>
          <p:nvPr>
            <p:ph idx="1"/>
          </p:nvPr>
        </p:nvSpPr>
        <p:spPr/>
        <p:txBody>
          <a:bodyPr>
            <a:normAutofit fontScale="77500" lnSpcReduction="20000"/>
          </a:bodyPr>
          <a:lstStyle/>
          <a:p>
            <a:pPr>
              <a:defRPr/>
            </a:pPr>
            <a:r>
              <a:rPr lang="it-IT" dirty="0"/>
              <a:t>L’enorme diffusione degli steroidi in formulazioni per uso topico (utilizzati anche in automedicazione)</a:t>
            </a:r>
          </a:p>
          <a:p>
            <a:pPr>
              <a:defRPr/>
            </a:pPr>
            <a:r>
              <a:rPr lang="it-IT" dirty="0"/>
              <a:t>Possibili DAC da: principi attivi  (CTS: </a:t>
            </a:r>
            <a:r>
              <a:rPr lang="it-IT" dirty="0" err="1"/>
              <a:t>budesonide</a:t>
            </a:r>
            <a:r>
              <a:rPr lang="it-IT" dirty="0"/>
              <a:t>, </a:t>
            </a:r>
            <a:r>
              <a:rPr lang="it-IT" dirty="0" err="1"/>
              <a:t>tixocortolo</a:t>
            </a:r>
            <a:r>
              <a:rPr lang="it-IT" dirty="0"/>
              <a:t> </a:t>
            </a:r>
            <a:r>
              <a:rPr lang="it-IT" dirty="0" err="1"/>
              <a:t>pivalato</a:t>
            </a:r>
            <a:r>
              <a:rPr lang="it-IT" dirty="0"/>
              <a:t> e idrocortisone 17-butirrato)  e/o eccipienti (lanolina, conservanti, stabilizzanti, emulsionanti, </a:t>
            </a:r>
            <a:r>
              <a:rPr lang="it-IT" dirty="0" err="1"/>
              <a:t>ecc</a:t>
            </a:r>
            <a:r>
              <a:rPr lang="it-IT" dirty="0"/>
              <a:t>).</a:t>
            </a:r>
          </a:p>
          <a:p>
            <a:pPr>
              <a:defRPr/>
            </a:pPr>
            <a:r>
              <a:rPr lang="it-IT" dirty="0"/>
              <a:t>Da sospettare nei casi in cui si osserva un peggioramento dei sintomi o una mancata risposta alla terapia topica cortisonica.</a:t>
            </a:r>
          </a:p>
          <a:p>
            <a:pPr>
              <a:defRPr/>
            </a:pPr>
            <a:r>
              <a:rPr lang="it-IT" dirty="0"/>
              <a:t>La prevalenza della sensibilizzazione da contatto agli steroidi topici varia in relazione ai diversi studi pubblicati: dal 0,2 al 6%.</a:t>
            </a:r>
          </a:p>
        </p:txBody>
      </p:sp>
    </p:spTree>
  </p:cSld>
  <p:clrMapOvr>
    <a:masterClrMapping/>
  </p:clrMapOvr>
  <p:transition spd="slow">
    <p:strips dir="ru"/>
  </p:transition>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6" name="Titolo 1">
            <a:extLst>
              <a:ext uri="{FF2B5EF4-FFF2-40B4-BE49-F238E27FC236}">
                <a16:creationId xmlns:a16="http://schemas.microsoft.com/office/drawing/2014/main" id="{F874EFA0-2EB4-4399-AD7B-22FC70949F58}"/>
              </a:ext>
            </a:extLst>
          </p:cNvPr>
          <p:cNvSpPr>
            <a:spLocks noGrp="1" noChangeArrowheads="1"/>
          </p:cNvSpPr>
          <p:nvPr>
            <p:ph type="title"/>
          </p:nvPr>
        </p:nvSpPr>
        <p:spPr/>
        <p:txBody>
          <a:bodyPr/>
          <a:lstStyle/>
          <a:p>
            <a:r>
              <a:rPr lang="it-IT" altLang="it-IT"/>
              <a:t>Effetti indesiderati SIPPS</a:t>
            </a:r>
          </a:p>
        </p:txBody>
      </p:sp>
      <p:sp>
        <p:nvSpPr>
          <p:cNvPr id="3" name="Segnaposto contenuto 2">
            <a:extLst>
              <a:ext uri="{FF2B5EF4-FFF2-40B4-BE49-F238E27FC236}">
                <a16:creationId xmlns:a16="http://schemas.microsoft.com/office/drawing/2014/main" id="{E33F35E4-05D0-4255-AD27-F8F2D7BD928F}"/>
              </a:ext>
            </a:extLst>
          </p:cNvPr>
          <p:cNvSpPr>
            <a:spLocks noGrp="1"/>
          </p:cNvSpPr>
          <p:nvPr>
            <p:ph idx="1"/>
          </p:nvPr>
        </p:nvSpPr>
        <p:spPr/>
        <p:txBody>
          <a:bodyPr>
            <a:normAutofit fontScale="92500" lnSpcReduction="10000"/>
          </a:bodyPr>
          <a:lstStyle/>
          <a:p>
            <a:pPr>
              <a:defRPr/>
            </a:pPr>
            <a:r>
              <a:rPr lang="it-IT" dirty="0"/>
              <a:t>Il tipo di preparazione (crema, unguento, gel, ecc.) infine, e gli eccipienti (acqua, paraffina, glicole propilenico, ecc.) possono influenzare la penetrazione del principio attivo e il suo assorbimento</a:t>
            </a:r>
          </a:p>
          <a:p>
            <a:pPr>
              <a:defRPr/>
            </a:pPr>
            <a:r>
              <a:rPr lang="it-IT" dirty="0"/>
              <a:t>Il veicolo può avere influenza sulle caratteristiche dello strato corneo, come la sua idratazione, e sul coefficiente di ripartizione/diffusione della sostanza, potenziandone l’assorbimento percutaneo</a:t>
            </a:r>
          </a:p>
        </p:txBody>
      </p:sp>
    </p:spTree>
  </p:cSld>
  <p:clrMapOvr>
    <a:masterClrMapping/>
  </p:clrMapOvr>
  <p:transition spd="slow">
    <p:strips dir="ru"/>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olo 1">
            <a:extLst>
              <a:ext uri="{FF2B5EF4-FFF2-40B4-BE49-F238E27FC236}">
                <a16:creationId xmlns:a16="http://schemas.microsoft.com/office/drawing/2014/main" id="{7EB3CEE3-F964-4541-BF6A-C1AEE58A48B3}"/>
              </a:ext>
            </a:extLst>
          </p:cNvPr>
          <p:cNvSpPr>
            <a:spLocks noGrp="1" noChangeArrowheads="1"/>
          </p:cNvSpPr>
          <p:nvPr>
            <p:ph type="title"/>
          </p:nvPr>
        </p:nvSpPr>
        <p:spPr/>
        <p:txBody>
          <a:bodyPr/>
          <a:lstStyle/>
          <a:p>
            <a:r>
              <a:rPr lang="it-IT" altLang="it-IT" b="1">
                <a:solidFill>
                  <a:srgbClr val="FF0000"/>
                </a:solidFill>
              </a:rPr>
              <a:t>Paste</a:t>
            </a:r>
            <a:endParaRPr lang="en-GB" altLang="it-IT"/>
          </a:p>
        </p:txBody>
      </p:sp>
      <p:sp>
        <p:nvSpPr>
          <p:cNvPr id="66563" name="Segnaposto contenuto 2">
            <a:extLst>
              <a:ext uri="{FF2B5EF4-FFF2-40B4-BE49-F238E27FC236}">
                <a16:creationId xmlns:a16="http://schemas.microsoft.com/office/drawing/2014/main" id="{57238E53-4983-41F2-8AD0-30B540093521}"/>
              </a:ext>
            </a:extLst>
          </p:cNvPr>
          <p:cNvSpPr>
            <a:spLocks noGrp="1" noChangeArrowheads="1"/>
          </p:cNvSpPr>
          <p:nvPr>
            <p:ph idx="1"/>
          </p:nvPr>
        </p:nvSpPr>
        <p:spPr/>
        <p:txBody>
          <a:bodyPr/>
          <a:lstStyle/>
          <a:p>
            <a:r>
              <a:rPr lang="it-IT" altLang="it-IT" b="1" dirty="0">
                <a:solidFill>
                  <a:schemeClr val="accent2"/>
                </a:solidFill>
              </a:rPr>
              <a:t>Preparazione farmaceutica per uso esterno, di consistenza semisolida</a:t>
            </a:r>
          </a:p>
          <a:p>
            <a:r>
              <a:rPr lang="it-IT" altLang="it-IT" b="1" dirty="0">
                <a:solidFill>
                  <a:schemeClr val="accent2"/>
                </a:solidFill>
              </a:rPr>
              <a:t>Contiene una o più sostanze medicamentose (amido, ossido di zinco, caolino, in polvere di solito) mescolate in eccipiente anidro, talvolta con aggiunta di tensioattivi o di grassi, oppure incorporate in acqua e glicerina</a:t>
            </a:r>
            <a:endParaRPr lang="en-GB" altLang="it-IT" b="1" dirty="0">
              <a:solidFill>
                <a:schemeClr val="accent2"/>
              </a:solidFill>
            </a:endParaRPr>
          </a:p>
        </p:txBody>
      </p:sp>
    </p:spTree>
    <p:extLst>
      <p:ext uri="{BB962C8B-B14F-4D97-AF65-F5344CB8AC3E}">
        <p14:creationId xmlns:p14="http://schemas.microsoft.com/office/powerpoint/2010/main" val="2675759388"/>
      </p:ext>
    </p:extLst>
  </p:cSld>
  <p:clrMapOvr>
    <a:masterClrMapping/>
  </p:clrMapOvr>
  <p:transition spd="slow">
    <p:strips dir="ru"/>
  </p:transition>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0850" name="Gruppo 26">
            <a:extLst>
              <a:ext uri="{FF2B5EF4-FFF2-40B4-BE49-F238E27FC236}">
                <a16:creationId xmlns:a16="http://schemas.microsoft.com/office/drawing/2014/main" id="{35AFA1A4-ED5E-4546-AE8F-2A102A31A2BC}"/>
              </a:ext>
            </a:extLst>
          </p:cNvPr>
          <p:cNvGrpSpPr>
            <a:grpSpLocks/>
          </p:cNvGrpSpPr>
          <p:nvPr/>
        </p:nvGrpSpPr>
        <p:grpSpPr bwMode="auto">
          <a:xfrm>
            <a:off x="661988" y="657225"/>
            <a:ext cx="6959600" cy="5643563"/>
            <a:chOff x="0" y="-1"/>
            <a:chExt cx="9279466" cy="7524752"/>
          </a:xfrm>
        </p:grpSpPr>
        <p:pic>
          <p:nvPicPr>
            <p:cNvPr id="590851" name="Picture 4" descr="Risultati immagini per mustela inci">
              <a:extLst>
                <a:ext uri="{FF2B5EF4-FFF2-40B4-BE49-F238E27FC236}">
                  <a16:creationId xmlns:a16="http://schemas.microsoft.com/office/drawing/2014/main" id="{3EDFD0A6-ACDE-4BCF-89BF-18638DB9696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04321" y="1432877"/>
              <a:ext cx="6875145" cy="3233690"/>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90852" name="Picture 7">
              <a:extLst>
                <a:ext uri="{FF2B5EF4-FFF2-40B4-BE49-F238E27FC236}">
                  <a16:creationId xmlns:a16="http://schemas.microsoft.com/office/drawing/2014/main" id="{E9188FF8-282F-4237-B37F-3B222116E64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4320" y="4670775"/>
              <a:ext cx="2288258" cy="1912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tangolo 7">
              <a:extLst>
                <a:ext uri="{FF2B5EF4-FFF2-40B4-BE49-F238E27FC236}">
                  <a16:creationId xmlns:a16="http://schemas.microsoft.com/office/drawing/2014/main" id="{E9F0C285-9643-4603-BF36-26B810F1A95B}"/>
                </a:ext>
              </a:extLst>
            </p:cNvPr>
            <p:cNvSpPr/>
            <p:nvPr/>
          </p:nvSpPr>
          <p:spPr>
            <a:xfrm>
              <a:off x="0" y="1401233"/>
              <a:ext cx="9143999" cy="166158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sz="1350" dirty="0">
                <a:solidFill>
                  <a:prstClr val="white"/>
                </a:solidFill>
              </a:endParaRPr>
            </a:p>
          </p:txBody>
        </p:sp>
        <p:sp>
          <p:nvSpPr>
            <p:cNvPr id="9" name="Freccia in giù 8">
              <a:extLst>
                <a:ext uri="{FF2B5EF4-FFF2-40B4-BE49-F238E27FC236}">
                  <a16:creationId xmlns:a16="http://schemas.microsoft.com/office/drawing/2014/main" id="{3B092447-8E98-4D83-8B4A-3754C789153A}"/>
                </a:ext>
              </a:extLst>
            </p:cNvPr>
            <p:cNvSpPr/>
            <p:nvPr/>
          </p:nvSpPr>
          <p:spPr>
            <a:xfrm>
              <a:off x="1312333" y="1151466"/>
              <a:ext cx="1066800" cy="3115734"/>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sz="1350" dirty="0">
                <a:solidFill>
                  <a:prstClr val="white"/>
                </a:solidFill>
              </a:endParaRPr>
            </a:p>
          </p:txBody>
        </p:sp>
        <p:sp>
          <p:nvSpPr>
            <p:cNvPr id="496647" name="CasellaDiTesto 9">
              <a:extLst>
                <a:ext uri="{FF2B5EF4-FFF2-40B4-BE49-F238E27FC236}">
                  <a16:creationId xmlns:a16="http://schemas.microsoft.com/office/drawing/2014/main" id="{AEED18CB-CAC8-4858-BFEC-AD23BF18F234}"/>
                </a:ext>
              </a:extLst>
            </p:cNvPr>
            <p:cNvSpPr txBox="1">
              <a:spLocks noChangeArrowheads="1"/>
            </p:cNvSpPr>
            <p:nvPr/>
          </p:nvSpPr>
          <p:spPr bwMode="auto">
            <a:xfrm>
              <a:off x="0" y="198966"/>
              <a:ext cx="1490133" cy="400051"/>
            </a:xfrm>
            <a:prstGeom prst="rect">
              <a:avLst/>
            </a:prstGeom>
            <a:solidFill>
              <a:srgbClr val="00B050"/>
            </a:solidFill>
            <a:ln>
              <a:noFill/>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it-IT" altLang="it-IT" sz="1350">
                  <a:solidFill>
                    <a:srgbClr val="FFFFFF"/>
                  </a:solidFill>
                  <a:latin typeface="Calibri" panose="020F0502020204030204" pitchFamily="34" charset="0"/>
                </a:rPr>
                <a:t>2 ingredients</a:t>
              </a:r>
            </a:p>
          </p:txBody>
        </p:sp>
        <p:sp>
          <p:nvSpPr>
            <p:cNvPr id="12" name="Rettangolo arrotondato 11">
              <a:extLst>
                <a:ext uri="{FF2B5EF4-FFF2-40B4-BE49-F238E27FC236}">
                  <a16:creationId xmlns:a16="http://schemas.microsoft.com/office/drawing/2014/main" id="{F64CD45A-9FD0-45B5-9065-3652C262BDEA}"/>
                </a:ext>
              </a:extLst>
            </p:cNvPr>
            <p:cNvSpPr/>
            <p:nvPr/>
          </p:nvSpPr>
          <p:spPr>
            <a:xfrm>
              <a:off x="2315633" y="3033184"/>
              <a:ext cx="6644216" cy="1157816"/>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sz="1350" dirty="0">
                <a:solidFill>
                  <a:srgbClr val="FFC000"/>
                </a:solidFill>
              </a:endParaRPr>
            </a:p>
          </p:txBody>
        </p:sp>
        <p:sp>
          <p:nvSpPr>
            <p:cNvPr id="13" name="Freccia in giù 12">
              <a:extLst>
                <a:ext uri="{FF2B5EF4-FFF2-40B4-BE49-F238E27FC236}">
                  <a16:creationId xmlns:a16="http://schemas.microsoft.com/office/drawing/2014/main" id="{F20C1368-98A8-458E-92FA-CA61D76C07B7}"/>
                </a:ext>
              </a:extLst>
            </p:cNvPr>
            <p:cNvSpPr/>
            <p:nvPr/>
          </p:nvSpPr>
          <p:spPr>
            <a:xfrm>
              <a:off x="3748616" y="380999"/>
              <a:ext cx="1737784" cy="2607734"/>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sz="1350">
                <a:solidFill>
                  <a:prstClr val="white"/>
                </a:solidFill>
              </a:endParaRPr>
            </a:p>
          </p:txBody>
        </p:sp>
        <p:sp>
          <p:nvSpPr>
            <p:cNvPr id="496650" name="CasellaDiTesto 13">
              <a:extLst>
                <a:ext uri="{FF2B5EF4-FFF2-40B4-BE49-F238E27FC236}">
                  <a16:creationId xmlns:a16="http://schemas.microsoft.com/office/drawing/2014/main" id="{18CEC006-9419-4208-AD22-28A450F62C3C}"/>
                </a:ext>
              </a:extLst>
            </p:cNvPr>
            <p:cNvSpPr txBox="1">
              <a:spLocks noChangeArrowheads="1"/>
            </p:cNvSpPr>
            <p:nvPr/>
          </p:nvSpPr>
          <p:spPr bwMode="auto">
            <a:xfrm>
              <a:off x="3856566" y="-1"/>
              <a:ext cx="1540933" cy="677333"/>
            </a:xfrm>
            <a:prstGeom prst="rect">
              <a:avLst/>
            </a:prstGeom>
            <a:solidFill>
              <a:srgbClr val="FFC000"/>
            </a:solid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it-IT" altLang="it-IT" sz="1350">
                  <a:solidFill>
                    <a:srgbClr val="000000"/>
                  </a:solidFill>
                  <a:latin typeface="Calibri" panose="020F0502020204030204" pitchFamily="34" charset="0"/>
                </a:rPr>
                <a:t>25 ingredients</a:t>
              </a:r>
            </a:p>
          </p:txBody>
        </p:sp>
        <p:pic>
          <p:nvPicPr>
            <p:cNvPr id="590859" name="Picture 8" descr="C:\Users\Amministratore\Desktop\IMG_2625.JPG">
              <a:extLst>
                <a:ext uri="{FF2B5EF4-FFF2-40B4-BE49-F238E27FC236}">
                  <a16:creationId xmlns:a16="http://schemas.microsoft.com/office/drawing/2014/main" id="{9CBB2F8C-7ECF-4750-B489-95CD82ED5F6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766632"/>
              <a:ext cx="2971482" cy="463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6652" name="CasellaDiTesto 15">
              <a:extLst>
                <a:ext uri="{FF2B5EF4-FFF2-40B4-BE49-F238E27FC236}">
                  <a16:creationId xmlns:a16="http://schemas.microsoft.com/office/drawing/2014/main" id="{1FB95616-CA3A-4038-A5CE-EBF82C99C883}"/>
                </a:ext>
              </a:extLst>
            </p:cNvPr>
            <p:cNvSpPr txBox="1">
              <a:spLocks noChangeArrowheads="1"/>
            </p:cNvSpPr>
            <p:nvPr/>
          </p:nvSpPr>
          <p:spPr bwMode="auto">
            <a:xfrm>
              <a:off x="1140883" y="791632"/>
              <a:ext cx="1606551" cy="400051"/>
            </a:xfrm>
            <a:prstGeom prst="rect">
              <a:avLst/>
            </a:prstGeom>
            <a:solidFill>
              <a:srgbClr val="0070C0"/>
            </a:solidFill>
            <a:ln>
              <a:noFill/>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it-IT" altLang="it-IT" sz="1350">
                  <a:solidFill>
                    <a:srgbClr val="FFFFFF"/>
                  </a:solidFill>
                  <a:latin typeface="Calibri" panose="020F0502020204030204" pitchFamily="34" charset="0"/>
                </a:rPr>
                <a:t>15 ingredients</a:t>
              </a:r>
            </a:p>
          </p:txBody>
        </p:sp>
        <p:sp>
          <p:nvSpPr>
            <p:cNvPr id="17" name="Freccia in giù 16">
              <a:extLst>
                <a:ext uri="{FF2B5EF4-FFF2-40B4-BE49-F238E27FC236}">
                  <a16:creationId xmlns:a16="http://schemas.microsoft.com/office/drawing/2014/main" id="{4FC4726B-6DFF-444D-908D-245A671D7DE1}"/>
                </a:ext>
              </a:extLst>
            </p:cNvPr>
            <p:cNvSpPr/>
            <p:nvPr/>
          </p:nvSpPr>
          <p:spPr>
            <a:xfrm>
              <a:off x="410633" y="533399"/>
              <a:ext cx="762000" cy="123401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sz="1350">
                <a:solidFill>
                  <a:prstClr val="white"/>
                </a:solidFill>
              </a:endParaRPr>
            </a:p>
          </p:txBody>
        </p:sp>
        <p:pic>
          <p:nvPicPr>
            <p:cNvPr id="590862" name="Picture 10" descr="http://2.bp.blogspot.com/-0AL94ufK-9Q/Veda-IQ7zWI/AAAAAAAAKh0/KV6--FjfmBU/s400/IMG_0116.jpg">
              <a:extLst>
                <a:ext uri="{FF2B5EF4-FFF2-40B4-BE49-F238E27FC236}">
                  <a16:creationId xmlns:a16="http://schemas.microsoft.com/office/drawing/2014/main" id="{0D8A20F8-2E64-457E-9F25-76A87BC2908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765925" y="4476750"/>
              <a:ext cx="2181225" cy="304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ttangolo 18">
              <a:extLst>
                <a:ext uri="{FF2B5EF4-FFF2-40B4-BE49-F238E27FC236}">
                  <a16:creationId xmlns:a16="http://schemas.microsoft.com/office/drawing/2014/main" id="{A859BF21-CA6E-4A57-8D43-EB1DC959CBD9}"/>
                </a:ext>
              </a:extLst>
            </p:cNvPr>
            <p:cNvSpPr/>
            <p:nvPr/>
          </p:nvSpPr>
          <p:spPr>
            <a:xfrm>
              <a:off x="6477000" y="4220633"/>
              <a:ext cx="495300" cy="295275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sz="1350">
                <a:solidFill>
                  <a:prstClr val="white"/>
                </a:solidFill>
              </a:endParaRPr>
            </a:p>
          </p:txBody>
        </p:sp>
        <p:sp>
          <p:nvSpPr>
            <p:cNvPr id="20" name="Rettangolo 19">
              <a:extLst>
                <a:ext uri="{FF2B5EF4-FFF2-40B4-BE49-F238E27FC236}">
                  <a16:creationId xmlns:a16="http://schemas.microsoft.com/office/drawing/2014/main" id="{0FCBBB7C-0BA3-41BF-8A6C-DD8338E10B63}"/>
                </a:ext>
              </a:extLst>
            </p:cNvPr>
            <p:cNvSpPr/>
            <p:nvPr/>
          </p:nvSpPr>
          <p:spPr>
            <a:xfrm>
              <a:off x="8762999" y="4248150"/>
              <a:ext cx="495300" cy="295275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sz="1350">
                <a:solidFill>
                  <a:prstClr val="white"/>
                </a:solidFill>
              </a:endParaRPr>
            </a:p>
          </p:txBody>
        </p:sp>
        <p:sp>
          <p:nvSpPr>
            <p:cNvPr id="22" name="Rettangolo 21">
              <a:extLst>
                <a:ext uri="{FF2B5EF4-FFF2-40B4-BE49-F238E27FC236}">
                  <a16:creationId xmlns:a16="http://schemas.microsoft.com/office/drawing/2014/main" id="{7B1E3A9C-428B-4FE1-9BA3-03C351893DE2}"/>
                </a:ext>
              </a:extLst>
            </p:cNvPr>
            <p:cNvSpPr/>
            <p:nvPr/>
          </p:nvSpPr>
          <p:spPr>
            <a:xfrm>
              <a:off x="2391833" y="4233333"/>
              <a:ext cx="4292600" cy="44026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sz="1350">
                <a:solidFill>
                  <a:prstClr val="white"/>
                </a:solidFill>
              </a:endParaRPr>
            </a:p>
          </p:txBody>
        </p:sp>
        <p:sp>
          <p:nvSpPr>
            <p:cNvPr id="11" name="Rettangolo arrotondato 10">
              <a:extLst>
                <a:ext uri="{FF2B5EF4-FFF2-40B4-BE49-F238E27FC236}">
                  <a16:creationId xmlns:a16="http://schemas.microsoft.com/office/drawing/2014/main" id="{A0D2EFFB-4D9B-4C6A-B69D-4F3B4F459BFD}"/>
                </a:ext>
              </a:extLst>
            </p:cNvPr>
            <p:cNvSpPr/>
            <p:nvPr/>
          </p:nvSpPr>
          <p:spPr>
            <a:xfrm>
              <a:off x="0" y="4548717"/>
              <a:ext cx="2631016" cy="2309283"/>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sz="1350">
                <a:solidFill>
                  <a:prstClr val="white"/>
                </a:solidFill>
              </a:endParaRPr>
            </a:p>
          </p:txBody>
        </p:sp>
        <p:sp>
          <p:nvSpPr>
            <p:cNvPr id="23" name="Rettangolo 22">
              <a:extLst>
                <a:ext uri="{FF2B5EF4-FFF2-40B4-BE49-F238E27FC236}">
                  <a16:creationId xmlns:a16="http://schemas.microsoft.com/office/drawing/2014/main" id="{6628666C-2C19-4CB3-A373-02C482F50901}"/>
                </a:ext>
              </a:extLst>
            </p:cNvPr>
            <p:cNvSpPr/>
            <p:nvPr/>
          </p:nvSpPr>
          <p:spPr>
            <a:xfrm>
              <a:off x="6887633" y="4222750"/>
              <a:ext cx="1985433" cy="33866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sz="1350">
                <a:solidFill>
                  <a:prstClr val="white"/>
                </a:solidFill>
              </a:endParaRPr>
            </a:p>
          </p:txBody>
        </p:sp>
        <p:sp>
          <p:nvSpPr>
            <p:cNvPr id="24" name="Rettangolo 23">
              <a:extLst>
                <a:ext uri="{FF2B5EF4-FFF2-40B4-BE49-F238E27FC236}">
                  <a16:creationId xmlns:a16="http://schemas.microsoft.com/office/drawing/2014/main" id="{AFBC9258-063F-408A-B6E4-2F99CD93BD7B}"/>
                </a:ext>
              </a:extLst>
            </p:cNvPr>
            <p:cNvSpPr/>
            <p:nvPr/>
          </p:nvSpPr>
          <p:spPr>
            <a:xfrm>
              <a:off x="6891866" y="6858000"/>
              <a:ext cx="1987549" cy="33866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sz="1350">
                <a:solidFill>
                  <a:prstClr val="white"/>
                </a:solidFill>
              </a:endParaRPr>
            </a:p>
          </p:txBody>
        </p:sp>
        <p:sp>
          <p:nvSpPr>
            <p:cNvPr id="25" name="Freccia in giù 24">
              <a:extLst>
                <a:ext uri="{FF2B5EF4-FFF2-40B4-BE49-F238E27FC236}">
                  <a16:creationId xmlns:a16="http://schemas.microsoft.com/office/drawing/2014/main" id="{1945DB57-304B-410B-B699-5FBF4430CFDF}"/>
                </a:ext>
              </a:extLst>
            </p:cNvPr>
            <p:cNvSpPr/>
            <p:nvPr/>
          </p:nvSpPr>
          <p:spPr>
            <a:xfrm>
              <a:off x="7224182" y="349250"/>
              <a:ext cx="1276351" cy="408728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sz="1350">
                <a:solidFill>
                  <a:prstClr val="white"/>
                </a:solidFill>
              </a:endParaRPr>
            </a:p>
          </p:txBody>
        </p:sp>
        <p:sp>
          <p:nvSpPr>
            <p:cNvPr id="496662" name="CasellaDiTesto 25">
              <a:extLst>
                <a:ext uri="{FF2B5EF4-FFF2-40B4-BE49-F238E27FC236}">
                  <a16:creationId xmlns:a16="http://schemas.microsoft.com/office/drawing/2014/main" id="{EFF30F88-8567-4779-8E03-C36E67A2A5E1}"/>
                </a:ext>
              </a:extLst>
            </p:cNvPr>
            <p:cNvSpPr txBox="1">
              <a:spLocks noChangeArrowheads="1"/>
            </p:cNvSpPr>
            <p:nvPr/>
          </p:nvSpPr>
          <p:spPr bwMode="auto">
            <a:xfrm>
              <a:off x="7033682" y="-1"/>
              <a:ext cx="1606551" cy="400051"/>
            </a:xfrm>
            <a:prstGeom prst="rect">
              <a:avLst/>
            </a:prstGeom>
            <a:solidFill>
              <a:srgbClr val="FF0000"/>
            </a:solidFill>
            <a:ln>
              <a:noFill/>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it-IT" altLang="it-IT" sz="1350">
                  <a:solidFill>
                    <a:srgbClr val="000000"/>
                  </a:solidFill>
                  <a:latin typeface="Calibri" panose="020F0502020204030204" pitchFamily="34" charset="0"/>
                </a:rPr>
                <a:t>39 ingredients</a:t>
              </a:r>
            </a:p>
          </p:txBody>
        </p:sp>
      </p:grpSp>
    </p:spTree>
  </p:cSld>
  <p:clrMapOvr>
    <a:masterClrMapping/>
  </p:clrMapOvr>
  <p:transition spd="slow">
    <p:strips dir="ru"/>
  </p:transition>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4" name="Titolo 1">
            <a:extLst>
              <a:ext uri="{FF2B5EF4-FFF2-40B4-BE49-F238E27FC236}">
                <a16:creationId xmlns:a16="http://schemas.microsoft.com/office/drawing/2014/main" id="{D8EEE0C5-2E91-49D9-ABC4-1C5B355C3B67}"/>
              </a:ext>
            </a:extLst>
          </p:cNvPr>
          <p:cNvSpPr>
            <a:spLocks noGrp="1" noChangeArrowheads="1"/>
          </p:cNvSpPr>
          <p:nvPr>
            <p:ph type="title"/>
          </p:nvPr>
        </p:nvSpPr>
        <p:spPr>
          <a:xfrm>
            <a:off x="571500" y="239713"/>
            <a:ext cx="7886700" cy="1325562"/>
          </a:xfrm>
        </p:spPr>
        <p:txBody>
          <a:bodyPr/>
          <a:lstStyle/>
          <a:p>
            <a:r>
              <a:rPr lang="it-IT" altLang="it-IT"/>
              <a:t>Effetti indesiderati delle terapie topiche: eccipienti</a:t>
            </a:r>
          </a:p>
        </p:txBody>
      </p:sp>
      <p:sp>
        <p:nvSpPr>
          <p:cNvPr id="591875" name="Segnaposto contenuto 2">
            <a:extLst>
              <a:ext uri="{FF2B5EF4-FFF2-40B4-BE49-F238E27FC236}">
                <a16:creationId xmlns:a16="http://schemas.microsoft.com/office/drawing/2014/main" id="{A779A521-33E2-45BD-8D55-BC78113DA9E1}"/>
              </a:ext>
            </a:extLst>
          </p:cNvPr>
          <p:cNvSpPr>
            <a:spLocks noGrp="1" noChangeArrowheads="1"/>
          </p:cNvSpPr>
          <p:nvPr>
            <p:ph idx="1"/>
          </p:nvPr>
        </p:nvSpPr>
        <p:spPr>
          <a:xfrm>
            <a:off x="290513" y="1628775"/>
            <a:ext cx="8732837" cy="5157788"/>
          </a:xfrm>
        </p:spPr>
        <p:txBody>
          <a:bodyPr/>
          <a:lstStyle/>
          <a:p>
            <a:r>
              <a:rPr lang="it-IT" altLang="it-IT" sz="2400"/>
              <a:t>Olio di arachidi raffinato: non usare negli allergici ad arachidi o alla soia (SCCS: 0,5 ppm il livello massimo di proteine accettabile nell’olio di arachidi raffinato per uso cosmetico)</a:t>
            </a:r>
          </a:p>
          <a:p>
            <a:r>
              <a:rPr lang="it-IT" altLang="it-IT" sz="2400"/>
              <a:t>Balsamo del Perù: profumi, cosmetici ed è presente in molti alimenti e bevande. Comune allergene</a:t>
            </a:r>
          </a:p>
          <a:p>
            <a:r>
              <a:rPr lang="it-IT" altLang="it-IT" sz="2400"/>
              <a:t>Olio essenziale di bergamotto contenente bergaptene: Può aumentare la sensibilità ai raggi UV </a:t>
            </a:r>
          </a:p>
          <a:p>
            <a:r>
              <a:rPr lang="it-IT" altLang="it-IT" sz="2400"/>
              <a:t>Bronopol: conservante, cessore di formaldeide, presente negli smalti, make-up, docciaschiuma e prodotti per capelli </a:t>
            </a:r>
          </a:p>
        </p:txBody>
      </p:sp>
    </p:spTree>
  </p:cSld>
  <p:clrMapOvr>
    <a:masterClrMapping/>
  </p:clrMapOvr>
  <p:transition spd="slow">
    <p:strips dir="ru"/>
  </p:transition>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Titolo 1">
            <a:extLst>
              <a:ext uri="{FF2B5EF4-FFF2-40B4-BE49-F238E27FC236}">
                <a16:creationId xmlns:a16="http://schemas.microsoft.com/office/drawing/2014/main" id="{128E05A1-D79A-4573-9516-EED20E7B8098}"/>
              </a:ext>
            </a:extLst>
          </p:cNvPr>
          <p:cNvSpPr>
            <a:spLocks noGrp="1" noChangeArrowheads="1"/>
          </p:cNvSpPr>
          <p:nvPr>
            <p:ph type="title"/>
          </p:nvPr>
        </p:nvSpPr>
        <p:spPr/>
        <p:txBody>
          <a:bodyPr/>
          <a:lstStyle/>
          <a:p>
            <a:r>
              <a:rPr lang="it-IT" altLang="it-IT"/>
              <a:t>Effetti indesiderati delle terapie topiche: eccipienti</a:t>
            </a:r>
            <a:endParaRPr lang="en-GB" altLang="it-IT"/>
          </a:p>
        </p:txBody>
      </p:sp>
      <p:sp>
        <p:nvSpPr>
          <p:cNvPr id="593923" name="Segnaposto contenuto 2">
            <a:extLst>
              <a:ext uri="{FF2B5EF4-FFF2-40B4-BE49-F238E27FC236}">
                <a16:creationId xmlns:a16="http://schemas.microsoft.com/office/drawing/2014/main" id="{3161B2CE-1909-4B8F-86C5-9AAE727DB740}"/>
              </a:ext>
            </a:extLst>
          </p:cNvPr>
          <p:cNvSpPr>
            <a:spLocks noGrp="1" noChangeArrowheads="1"/>
          </p:cNvSpPr>
          <p:nvPr>
            <p:ph idx="1"/>
          </p:nvPr>
        </p:nvSpPr>
        <p:spPr>
          <a:xfrm>
            <a:off x="457200" y="1711325"/>
            <a:ext cx="8229600" cy="4525963"/>
          </a:xfrm>
        </p:spPr>
        <p:txBody>
          <a:bodyPr/>
          <a:lstStyle/>
          <a:p>
            <a:r>
              <a:rPr lang="it-IT" altLang="it-IT" sz="2400"/>
              <a:t>Formaldeide: Bandita dall'Unione Europea in forma pura dai prodotti cosmetici, ma può comunque essere presente nei prodotti attraverso i cessori di formaldeide.</a:t>
            </a:r>
          </a:p>
          <a:p>
            <a:r>
              <a:rPr lang="it-IT" altLang="it-IT" sz="2400"/>
              <a:t>Idrossianisolo e idrossitoluene butilato (E 321): antiossidante, conservante. Usato in lozioni solari, stick per le labbra, mascara, creme per il viso.</a:t>
            </a:r>
            <a:endParaRPr lang="it-IT" altLang="it-IT" sz="2400" b="1"/>
          </a:p>
          <a:p>
            <a:r>
              <a:rPr lang="it-IT" altLang="it-IT" sz="2400"/>
              <a:t>Alcol cetostearilico compreso alcool cetilico: emulsionante, fornisce viscosità ai prodotti e ne migliora la texture emollienti</a:t>
            </a:r>
          </a:p>
          <a:p>
            <a:r>
              <a:rPr lang="it-IT" altLang="it-IT" sz="2400"/>
              <a:t>Clorocresolo: conservante antisettico (presente nella gentamicina crema)</a:t>
            </a:r>
          </a:p>
          <a:p>
            <a:endParaRPr lang="en-GB" altLang="it-IT"/>
          </a:p>
        </p:txBody>
      </p:sp>
    </p:spTree>
  </p:cSld>
  <p:clrMapOvr>
    <a:masterClrMapping/>
  </p:clrMapOvr>
  <p:transition spd="slow">
    <p:strips dir="ru"/>
  </p:transition>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Titolo 1">
            <a:extLst>
              <a:ext uri="{FF2B5EF4-FFF2-40B4-BE49-F238E27FC236}">
                <a16:creationId xmlns:a16="http://schemas.microsoft.com/office/drawing/2014/main" id="{C0AE12C1-6782-463D-8698-6E0AFF59AC38}"/>
              </a:ext>
            </a:extLst>
          </p:cNvPr>
          <p:cNvSpPr>
            <a:spLocks noGrp="1" noChangeArrowheads="1"/>
          </p:cNvSpPr>
          <p:nvPr>
            <p:ph type="title"/>
          </p:nvPr>
        </p:nvSpPr>
        <p:spPr/>
        <p:txBody>
          <a:bodyPr/>
          <a:lstStyle/>
          <a:p>
            <a:r>
              <a:rPr lang="it-IT" altLang="it-IT"/>
              <a:t>Effetti indesiderati delle terapie topiche: eccipienti</a:t>
            </a:r>
          </a:p>
        </p:txBody>
      </p:sp>
      <p:sp>
        <p:nvSpPr>
          <p:cNvPr id="594947" name="Segnaposto contenuto 2">
            <a:extLst>
              <a:ext uri="{FF2B5EF4-FFF2-40B4-BE49-F238E27FC236}">
                <a16:creationId xmlns:a16="http://schemas.microsoft.com/office/drawing/2014/main" id="{B55A8BE1-4B81-4759-AB79-3962860C808E}"/>
              </a:ext>
            </a:extLst>
          </p:cNvPr>
          <p:cNvSpPr>
            <a:spLocks noGrp="1" noChangeArrowheads="1"/>
          </p:cNvSpPr>
          <p:nvPr>
            <p:ph idx="1"/>
          </p:nvPr>
        </p:nvSpPr>
        <p:spPr>
          <a:xfrm>
            <a:off x="628650" y="1825625"/>
            <a:ext cx="8412163" cy="4351338"/>
          </a:xfrm>
        </p:spPr>
        <p:txBody>
          <a:bodyPr/>
          <a:lstStyle/>
          <a:p>
            <a:r>
              <a:rPr lang="it-IT" altLang="it-IT" sz="2400"/>
              <a:t>Dimetilsolfossido: usato nelle creme analgesiche per artropatie e cicatrizzanti post-ustioni </a:t>
            </a:r>
          </a:p>
          <a:p>
            <a:r>
              <a:rPr lang="it-IT" altLang="it-IT" sz="2400"/>
              <a:t>Gomma naturale: gelificante naturale, stabilizzante, viscosizzante (usato nei tonici per il viso. bagnodoccia etc..)</a:t>
            </a:r>
          </a:p>
          <a:p>
            <a:r>
              <a:rPr lang="it-IT" altLang="it-IT" sz="2400"/>
              <a:t>Olio di ricino: stabilizzante, viscosizzante </a:t>
            </a:r>
          </a:p>
          <a:p>
            <a:r>
              <a:rPr lang="it-IT" altLang="it-IT" sz="2400"/>
              <a:t>Composti organici del mercurio: conservante nei cosmetici, mascara, creme idratanti occhio e togliere trucco, sapone, pomate oftalmiche; farmaci topici; e spray antisettico, detergenti per le lenti a contatto, conservante nei vaccini</a:t>
            </a:r>
            <a:endParaRPr lang="it-IT" altLang="it-IT"/>
          </a:p>
          <a:p>
            <a:endParaRPr lang="it-IT" altLang="it-IT"/>
          </a:p>
          <a:p>
            <a:endParaRPr lang="it-IT" altLang="it-IT"/>
          </a:p>
          <a:p>
            <a:endParaRPr lang="it-IT" altLang="it-IT"/>
          </a:p>
          <a:p>
            <a:endParaRPr lang="it-IT" altLang="it-IT"/>
          </a:p>
        </p:txBody>
      </p:sp>
    </p:spTree>
  </p:cSld>
  <p:clrMapOvr>
    <a:masterClrMapping/>
  </p:clrMapOvr>
  <p:transition spd="slow">
    <p:strips dir="ru"/>
  </p:transition>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4" name="Titolo 1">
            <a:extLst>
              <a:ext uri="{FF2B5EF4-FFF2-40B4-BE49-F238E27FC236}">
                <a16:creationId xmlns:a16="http://schemas.microsoft.com/office/drawing/2014/main" id="{D02BBFD1-7121-44F3-BC21-D9AE3D6E52CB}"/>
              </a:ext>
            </a:extLst>
          </p:cNvPr>
          <p:cNvSpPr>
            <a:spLocks noGrp="1" noChangeArrowheads="1"/>
          </p:cNvSpPr>
          <p:nvPr>
            <p:ph type="title"/>
          </p:nvPr>
        </p:nvSpPr>
        <p:spPr/>
        <p:txBody>
          <a:bodyPr/>
          <a:lstStyle/>
          <a:p>
            <a:r>
              <a:rPr lang="it-IT" altLang="it-IT"/>
              <a:t>Effetti indesiderati delle terapie topiche: eccipienti</a:t>
            </a:r>
            <a:endParaRPr lang="en-GB" altLang="it-IT"/>
          </a:p>
        </p:txBody>
      </p:sp>
      <p:sp>
        <p:nvSpPr>
          <p:cNvPr id="596995" name="Segnaposto contenuto 2">
            <a:extLst>
              <a:ext uri="{FF2B5EF4-FFF2-40B4-BE49-F238E27FC236}">
                <a16:creationId xmlns:a16="http://schemas.microsoft.com/office/drawing/2014/main" id="{F2413735-77D0-4EA1-85E0-DEF035216199}"/>
              </a:ext>
            </a:extLst>
          </p:cNvPr>
          <p:cNvSpPr>
            <a:spLocks noGrp="1" noChangeArrowheads="1"/>
          </p:cNvSpPr>
          <p:nvPr>
            <p:ph idx="1"/>
          </p:nvPr>
        </p:nvSpPr>
        <p:spPr/>
        <p:txBody>
          <a:bodyPr/>
          <a:lstStyle/>
          <a:p>
            <a:r>
              <a:rPr lang="it-IT" altLang="it-IT" sz="2400"/>
              <a:t>Acido sorbico (E 200) e Sali: conservante, attività antimicrobica vs lieviti e funghi. lozioni, creme, prodotti per capelli e deodoranti</a:t>
            </a:r>
          </a:p>
          <a:p>
            <a:r>
              <a:rPr lang="it-IT" altLang="it-IT" sz="2400"/>
              <a:t>Alcol Stearilico: alcol grasso di origine naturale, usato come emolliente viscosizzante migliora la texture dei cosmetici </a:t>
            </a:r>
          </a:p>
          <a:p>
            <a:r>
              <a:rPr lang="it-IT" altLang="it-IT" sz="2400"/>
              <a:t>Lanolina: cera, obbligo scrivere in etichetta</a:t>
            </a:r>
          </a:p>
        </p:txBody>
      </p:sp>
    </p:spTree>
  </p:cSld>
  <p:clrMapOvr>
    <a:masterClrMapping/>
  </p:clrMapOvr>
  <p:transition spd="slow">
    <p:strips dir="ru"/>
  </p:transition>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8" name="Titolo 1">
            <a:extLst>
              <a:ext uri="{FF2B5EF4-FFF2-40B4-BE49-F238E27FC236}">
                <a16:creationId xmlns:a16="http://schemas.microsoft.com/office/drawing/2014/main" id="{30BB383E-76B4-46D5-B164-CAFF7D9371F3}"/>
              </a:ext>
            </a:extLst>
          </p:cNvPr>
          <p:cNvSpPr>
            <a:spLocks noGrp="1" noChangeArrowheads="1"/>
          </p:cNvSpPr>
          <p:nvPr>
            <p:ph type="title"/>
          </p:nvPr>
        </p:nvSpPr>
        <p:spPr/>
        <p:txBody>
          <a:bodyPr/>
          <a:lstStyle/>
          <a:p>
            <a:r>
              <a:rPr lang="it-IT" altLang="it-IT"/>
              <a:t>Effetti indesiderati delle terapie topiche: eccipienti nuovi</a:t>
            </a:r>
          </a:p>
        </p:txBody>
      </p:sp>
      <p:sp>
        <p:nvSpPr>
          <p:cNvPr id="3" name="Segnaposto contenuto 2">
            <a:extLst>
              <a:ext uri="{FF2B5EF4-FFF2-40B4-BE49-F238E27FC236}">
                <a16:creationId xmlns:a16="http://schemas.microsoft.com/office/drawing/2014/main" id="{C9A36CE3-DBFE-4439-864B-81759DDD1B42}"/>
              </a:ext>
            </a:extLst>
          </p:cNvPr>
          <p:cNvSpPr>
            <a:spLocks noGrp="1"/>
          </p:cNvSpPr>
          <p:nvPr>
            <p:ph idx="1"/>
          </p:nvPr>
        </p:nvSpPr>
        <p:spPr>
          <a:xfrm>
            <a:off x="628650" y="1825625"/>
            <a:ext cx="8412163" cy="4351338"/>
          </a:xfrm>
        </p:spPr>
        <p:txBody>
          <a:bodyPr>
            <a:normAutofit fontScale="70000" lnSpcReduction="20000"/>
          </a:bodyPr>
          <a:lstStyle/>
          <a:p>
            <a:pPr>
              <a:defRPr/>
            </a:pPr>
            <a:r>
              <a:rPr lang="it-IT" dirty="0">
                <a:solidFill>
                  <a:srgbClr val="002060"/>
                </a:solidFill>
              </a:rPr>
              <a:t>Acido benzoico (E 210) e benzoati (es: Sodio benzoato (E 211) e Potassio benzoato (E 212):</a:t>
            </a:r>
            <a:r>
              <a:rPr lang="it-IT" dirty="0">
                <a:solidFill>
                  <a:srgbClr val="FF0000"/>
                </a:solidFill>
              </a:rPr>
              <a:t> </a:t>
            </a:r>
            <a:r>
              <a:rPr lang="it-IT" dirty="0"/>
              <a:t>conservante, antibatterico. Può causare irritazione locale</a:t>
            </a:r>
          </a:p>
          <a:p>
            <a:pPr>
              <a:defRPr/>
            </a:pPr>
            <a:r>
              <a:rPr lang="it-IT" dirty="0">
                <a:solidFill>
                  <a:srgbClr val="002060"/>
                </a:solidFill>
              </a:rPr>
              <a:t>Alcol benzilico:</a:t>
            </a:r>
            <a:r>
              <a:rPr lang="it-IT" dirty="0">
                <a:solidFill>
                  <a:srgbClr val="FF0000"/>
                </a:solidFill>
              </a:rPr>
              <a:t> </a:t>
            </a:r>
            <a:r>
              <a:rPr lang="it-IT" dirty="0"/>
              <a:t>componente delle fragranze, solvente e conservante. attività antimicrobica vs </a:t>
            </a:r>
            <a:r>
              <a:rPr lang="it-IT" dirty="0" err="1"/>
              <a:t>gram</a:t>
            </a:r>
            <a:r>
              <a:rPr lang="it-IT" dirty="0"/>
              <a:t> positivi. Può causare irritazione locale. Elenco delle 26 sostanze</a:t>
            </a:r>
            <a:endParaRPr lang="it-IT" dirty="0">
              <a:solidFill>
                <a:srgbClr val="FF0000"/>
              </a:solidFill>
            </a:endParaRPr>
          </a:p>
          <a:p>
            <a:pPr>
              <a:defRPr/>
            </a:pPr>
            <a:r>
              <a:rPr lang="it-IT" dirty="0" err="1">
                <a:solidFill>
                  <a:srgbClr val="002060"/>
                </a:solidFill>
              </a:rPr>
              <a:t>Benzalconio</a:t>
            </a:r>
            <a:r>
              <a:rPr lang="it-IT" dirty="0">
                <a:solidFill>
                  <a:srgbClr val="002060"/>
                </a:solidFill>
              </a:rPr>
              <a:t> cloruro: surfattante usato </a:t>
            </a:r>
            <a:r>
              <a:rPr lang="it-IT" dirty="0" err="1">
                <a:solidFill>
                  <a:srgbClr val="002060"/>
                </a:solidFill>
              </a:rPr>
              <a:t>sprattutto</a:t>
            </a:r>
            <a:r>
              <a:rPr lang="it-IT" dirty="0">
                <a:solidFill>
                  <a:srgbClr val="002060"/>
                </a:solidFill>
              </a:rPr>
              <a:t> nei balsami per capelli</a:t>
            </a:r>
            <a:r>
              <a:rPr lang="it-IT" dirty="0">
                <a:solidFill>
                  <a:srgbClr val="FF0000"/>
                </a:solidFill>
              </a:rPr>
              <a:t> </a:t>
            </a:r>
            <a:r>
              <a:rPr lang="it-IT" dirty="0"/>
              <a:t>no in allattamento</a:t>
            </a:r>
            <a:endParaRPr lang="it-IT" dirty="0">
              <a:solidFill>
                <a:srgbClr val="FF0000"/>
              </a:solidFill>
            </a:endParaRPr>
          </a:p>
          <a:p>
            <a:pPr>
              <a:defRPr/>
            </a:pPr>
            <a:r>
              <a:rPr lang="it-IT" dirty="0" err="1">
                <a:solidFill>
                  <a:srgbClr val="002060"/>
                </a:solidFill>
              </a:rPr>
              <a:t>Ciclodestrine</a:t>
            </a:r>
            <a:r>
              <a:rPr lang="it-IT" dirty="0">
                <a:solidFill>
                  <a:srgbClr val="002060"/>
                </a:solidFill>
              </a:rPr>
              <a:t>:</a:t>
            </a:r>
            <a:r>
              <a:rPr lang="it-IT" dirty="0">
                <a:solidFill>
                  <a:srgbClr val="FF0000"/>
                </a:solidFill>
              </a:rPr>
              <a:t> </a:t>
            </a:r>
            <a:r>
              <a:rPr lang="it-IT" dirty="0"/>
              <a:t>stabilizzanti, ed emulsionanti, no uso  bambini &lt; 2 aa </a:t>
            </a:r>
          </a:p>
          <a:p>
            <a:pPr>
              <a:defRPr/>
            </a:pPr>
            <a:r>
              <a:rPr lang="it-IT" dirty="0">
                <a:solidFill>
                  <a:srgbClr val="002060"/>
                </a:solidFill>
              </a:rPr>
              <a:t>Propilene glicole (E 1520) e suoi esteri:</a:t>
            </a:r>
            <a:r>
              <a:rPr lang="it-IT" dirty="0">
                <a:solidFill>
                  <a:srgbClr val="FF0000"/>
                </a:solidFill>
              </a:rPr>
              <a:t> </a:t>
            </a:r>
            <a:r>
              <a:rPr lang="it-IT" dirty="0"/>
              <a:t>umettante e solvente, da non usare nei bambini &lt; 1 mese</a:t>
            </a:r>
          </a:p>
          <a:p>
            <a:pPr>
              <a:defRPr/>
            </a:pPr>
            <a:r>
              <a:rPr lang="it-IT" dirty="0">
                <a:solidFill>
                  <a:srgbClr val="002060"/>
                </a:solidFill>
              </a:rPr>
              <a:t>Sodio </a:t>
            </a:r>
            <a:r>
              <a:rPr lang="it-IT" dirty="0" err="1">
                <a:solidFill>
                  <a:srgbClr val="002060"/>
                </a:solidFill>
              </a:rPr>
              <a:t>lauril</a:t>
            </a:r>
            <a:r>
              <a:rPr lang="it-IT" dirty="0">
                <a:solidFill>
                  <a:srgbClr val="002060"/>
                </a:solidFill>
              </a:rPr>
              <a:t> solfato (E 487):</a:t>
            </a:r>
            <a:r>
              <a:rPr lang="it-IT" dirty="0">
                <a:solidFill>
                  <a:srgbClr val="FF0000"/>
                </a:solidFill>
              </a:rPr>
              <a:t> </a:t>
            </a:r>
            <a:r>
              <a:rPr lang="it-IT" dirty="0"/>
              <a:t>tensioattivi, buon potere sgrassante, schiumogeno, usati nei detergenti </a:t>
            </a:r>
          </a:p>
          <a:p>
            <a:pPr>
              <a:defRPr/>
            </a:pPr>
            <a:endParaRPr lang="it-IT" dirty="0">
              <a:solidFill>
                <a:srgbClr val="FF0000"/>
              </a:solidFill>
            </a:endParaRPr>
          </a:p>
          <a:p>
            <a:pPr>
              <a:defRPr/>
            </a:pPr>
            <a:endParaRPr lang="it-IT" dirty="0"/>
          </a:p>
        </p:txBody>
      </p:sp>
    </p:spTree>
  </p:cSld>
  <p:clrMapOvr>
    <a:masterClrMapping/>
  </p:clrMapOvr>
  <p:transition spd="slow">
    <p:strips dir="ru"/>
  </p:transition>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Titolo 1">
            <a:extLst>
              <a:ext uri="{FF2B5EF4-FFF2-40B4-BE49-F238E27FC236}">
                <a16:creationId xmlns:a16="http://schemas.microsoft.com/office/drawing/2014/main" id="{61C87BFC-E356-4521-A916-A9FD47E1ACBD}"/>
              </a:ext>
            </a:extLst>
          </p:cNvPr>
          <p:cNvSpPr>
            <a:spLocks noGrp="1" noChangeArrowheads="1"/>
          </p:cNvSpPr>
          <p:nvPr>
            <p:ph type="title"/>
          </p:nvPr>
        </p:nvSpPr>
        <p:spPr/>
        <p:txBody>
          <a:bodyPr/>
          <a:lstStyle/>
          <a:p>
            <a:r>
              <a:rPr lang="it-IT" altLang="it-IT">
                <a:solidFill>
                  <a:srgbClr val="FF0000"/>
                </a:solidFill>
              </a:rPr>
              <a:t>Che cos’è la terapia locale?</a:t>
            </a:r>
          </a:p>
        </p:txBody>
      </p:sp>
      <p:sp>
        <p:nvSpPr>
          <p:cNvPr id="600067" name="Segnaposto contenuto 2">
            <a:extLst>
              <a:ext uri="{FF2B5EF4-FFF2-40B4-BE49-F238E27FC236}">
                <a16:creationId xmlns:a16="http://schemas.microsoft.com/office/drawing/2014/main" id="{9F2E94A1-08F8-49FF-83A1-C12AD3744AD0}"/>
              </a:ext>
            </a:extLst>
          </p:cNvPr>
          <p:cNvSpPr>
            <a:spLocks noGrp="1" noChangeArrowheads="1"/>
          </p:cNvSpPr>
          <p:nvPr>
            <p:ph idx="1"/>
          </p:nvPr>
        </p:nvSpPr>
        <p:spPr>
          <a:xfrm>
            <a:off x="457200" y="1600200"/>
            <a:ext cx="8229600" cy="4997450"/>
          </a:xfrm>
        </p:spPr>
        <p:txBody>
          <a:bodyPr/>
          <a:lstStyle/>
          <a:p>
            <a:pPr marL="514350" indent="-514350">
              <a:buFontTx/>
              <a:buAutoNum type="alphaUcPeriod"/>
            </a:pPr>
            <a:r>
              <a:rPr lang="it-IT" altLang="it-IT">
                <a:solidFill>
                  <a:schemeClr val="accent2"/>
                </a:solidFill>
              </a:rPr>
              <a:t>Terapia che si applica unicamente sulle mucose</a:t>
            </a:r>
          </a:p>
          <a:p>
            <a:pPr marL="514350" indent="-514350">
              <a:buFontTx/>
              <a:buAutoNum type="alphaUcPeriod"/>
            </a:pPr>
            <a:r>
              <a:rPr lang="it-IT" altLang="it-IT">
                <a:solidFill>
                  <a:schemeClr val="accent2"/>
                </a:solidFill>
              </a:rPr>
              <a:t>Terapia assunta oralmente</a:t>
            </a:r>
          </a:p>
          <a:p>
            <a:pPr marL="514350" indent="-514350">
              <a:buFontTx/>
              <a:buAutoNum type="alphaUcPeriod"/>
            </a:pPr>
            <a:r>
              <a:rPr lang="it-IT" altLang="it-IT">
                <a:solidFill>
                  <a:schemeClr val="accent2"/>
                </a:solidFill>
              </a:rPr>
              <a:t>Terapia endovenosa</a:t>
            </a:r>
          </a:p>
          <a:p>
            <a:pPr marL="514350" indent="-514350">
              <a:buFontTx/>
              <a:buAutoNum type="alphaUcPeriod"/>
            </a:pPr>
            <a:r>
              <a:rPr lang="it-IT" altLang="it-IT">
                <a:solidFill>
                  <a:schemeClr val="accent2"/>
                </a:solidFill>
              </a:rPr>
              <a:t>Terapia che si effettua esclusivamente in occlusione</a:t>
            </a:r>
          </a:p>
          <a:p>
            <a:pPr marL="514350" indent="-514350">
              <a:buFontTx/>
              <a:buAutoNum type="alphaUcPeriod"/>
            </a:pPr>
            <a:r>
              <a:rPr lang="it-IT" altLang="it-IT">
                <a:solidFill>
                  <a:schemeClr val="accent2"/>
                </a:solidFill>
              </a:rPr>
              <a:t>Terapia che si avvale di farmaci applicati localmente sulla cute in diverse aree corporee</a:t>
            </a:r>
          </a:p>
          <a:p>
            <a:pPr marL="514350" indent="-514350">
              <a:buFontTx/>
              <a:buAutoNum type="alphaUcPeriod"/>
            </a:pPr>
            <a:endParaRPr lang="it-IT" altLang="it-IT">
              <a:solidFill>
                <a:schemeClr val="accent2"/>
              </a:solidFill>
            </a:endParaRPr>
          </a:p>
          <a:p>
            <a:pPr marL="514350" indent="-514350">
              <a:buFontTx/>
              <a:buAutoNum type="alphaUcPeriod"/>
            </a:pPr>
            <a:endParaRPr lang="it-IT" altLang="it-IT">
              <a:solidFill>
                <a:schemeClr val="accent2"/>
              </a:solidFill>
            </a:endParaRPr>
          </a:p>
          <a:p>
            <a:pPr marL="514350" indent="-514350"/>
            <a:endParaRPr lang="it-IT" altLang="it-IT"/>
          </a:p>
        </p:txBody>
      </p:sp>
    </p:spTree>
  </p:cSld>
  <p:clrMapOvr>
    <a:masterClrMapping/>
  </p:clrMapOvr>
  <p:transition spd="slow">
    <p:strips dir="ru"/>
  </p:transition>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0" name="CasellaDiTesto 1">
            <a:extLst>
              <a:ext uri="{FF2B5EF4-FFF2-40B4-BE49-F238E27FC236}">
                <a16:creationId xmlns:a16="http://schemas.microsoft.com/office/drawing/2014/main" id="{9A74ED84-6D19-434C-A552-CFF1301DC9C0}"/>
              </a:ext>
            </a:extLst>
          </p:cNvPr>
          <p:cNvSpPr txBox="1">
            <a:spLocks noChangeArrowheads="1"/>
          </p:cNvSpPr>
          <p:nvPr/>
        </p:nvSpPr>
        <p:spPr bwMode="auto">
          <a:xfrm>
            <a:off x="323850" y="620713"/>
            <a:ext cx="8593138"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4000">
                <a:solidFill>
                  <a:srgbClr val="FF0000"/>
                </a:solidFill>
              </a:rPr>
              <a:t>Qual è la composizione di un </a:t>
            </a:r>
          </a:p>
          <a:p>
            <a:pPr eaLnBrk="1" hangingPunct="1">
              <a:spcBef>
                <a:spcPct val="0"/>
              </a:spcBef>
              <a:buFontTx/>
              <a:buNone/>
            </a:pPr>
            <a:r>
              <a:rPr lang="it-IT" altLang="it-IT" sz="4000">
                <a:solidFill>
                  <a:srgbClr val="FF0000"/>
                </a:solidFill>
              </a:rPr>
              <a:t>farmaco da applicare localmente?</a:t>
            </a:r>
          </a:p>
          <a:p>
            <a:pPr eaLnBrk="1" hangingPunct="1">
              <a:spcBef>
                <a:spcPct val="0"/>
              </a:spcBef>
              <a:buFontTx/>
              <a:buNone/>
            </a:pPr>
            <a:endParaRPr lang="it-IT" altLang="it-IT" sz="2000"/>
          </a:p>
        </p:txBody>
      </p:sp>
      <p:sp>
        <p:nvSpPr>
          <p:cNvPr id="601091" name="Rettangolo 3">
            <a:extLst>
              <a:ext uri="{FF2B5EF4-FFF2-40B4-BE49-F238E27FC236}">
                <a16:creationId xmlns:a16="http://schemas.microsoft.com/office/drawing/2014/main" id="{8268C7BE-3653-410C-8391-B37BA472C8AD}"/>
              </a:ext>
            </a:extLst>
          </p:cNvPr>
          <p:cNvSpPr>
            <a:spLocks noChangeArrowheads="1"/>
          </p:cNvSpPr>
          <p:nvPr/>
        </p:nvSpPr>
        <p:spPr bwMode="auto">
          <a:xfrm>
            <a:off x="900113" y="2349500"/>
            <a:ext cx="7272337"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AutoNum type="alphaUcPeriod"/>
            </a:pPr>
            <a:r>
              <a:rPr lang="it-IT" altLang="it-IT" sz="2400">
                <a:solidFill>
                  <a:schemeClr val="accent2"/>
                </a:solidFill>
              </a:rPr>
              <a:t>Veicolo</a:t>
            </a:r>
          </a:p>
          <a:p>
            <a:pPr eaLnBrk="1" hangingPunct="1">
              <a:spcBef>
                <a:spcPct val="50000"/>
              </a:spcBef>
              <a:buFontTx/>
              <a:buAutoNum type="alphaUcPeriod"/>
            </a:pPr>
            <a:r>
              <a:rPr lang="it-IT" altLang="it-IT" sz="2400">
                <a:solidFill>
                  <a:schemeClr val="accent2"/>
                </a:solidFill>
              </a:rPr>
              <a:t>Principio/i attivo/i</a:t>
            </a:r>
          </a:p>
          <a:p>
            <a:pPr eaLnBrk="1" hangingPunct="1">
              <a:spcBef>
                <a:spcPct val="50000"/>
              </a:spcBef>
              <a:buFontTx/>
              <a:buAutoNum type="alphaUcPeriod"/>
            </a:pPr>
            <a:r>
              <a:rPr lang="it-IT" altLang="it-IT" sz="2400">
                <a:solidFill>
                  <a:schemeClr val="accent2"/>
                </a:solidFill>
              </a:rPr>
              <a:t>Eccipienti</a:t>
            </a:r>
          </a:p>
          <a:p>
            <a:pPr eaLnBrk="1" hangingPunct="1">
              <a:spcBef>
                <a:spcPct val="50000"/>
              </a:spcBef>
              <a:buFontTx/>
              <a:buAutoNum type="alphaUcPeriod"/>
            </a:pPr>
            <a:r>
              <a:rPr lang="it-IT" altLang="it-IT" sz="2400">
                <a:solidFill>
                  <a:schemeClr val="accent2"/>
                </a:solidFill>
              </a:rPr>
              <a:t>Tutti i precedenti</a:t>
            </a:r>
          </a:p>
          <a:p>
            <a:pPr eaLnBrk="1" hangingPunct="1">
              <a:spcBef>
                <a:spcPct val="50000"/>
              </a:spcBef>
              <a:buFontTx/>
              <a:buAutoNum type="alphaUcPeriod"/>
            </a:pPr>
            <a:r>
              <a:rPr lang="it-IT" altLang="it-IT" sz="2400">
                <a:solidFill>
                  <a:schemeClr val="accent2"/>
                </a:solidFill>
              </a:rPr>
              <a:t>Nessuno dei precedenti</a:t>
            </a:r>
          </a:p>
        </p:txBody>
      </p:sp>
    </p:spTree>
  </p:cSld>
  <p:clrMapOvr>
    <a:masterClrMapping/>
  </p:clrMapOvr>
  <p:transition spd="slow">
    <p:strips dir="ru"/>
  </p:transition>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DD98DA9A-C7CC-44FA-91C1-073ECA8E03A2}"/>
              </a:ext>
            </a:extLst>
          </p:cNvPr>
          <p:cNvSpPr/>
          <p:nvPr/>
        </p:nvSpPr>
        <p:spPr>
          <a:xfrm>
            <a:off x="395288" y="2565400"/>
            <a:ext cx="8734425" cy="3570288"/>
          </a:xfrm>
          <a:prstGeom prst="rect">
            <a:avLst/>
          </a:prstGeom>
        </p:spPr>
        <p:txBody>
          <a:bodyPr wrap="none">
            <a:spAutoFit/>
          </a:bodyPr>
          <a:lstStyle/>
          <a:p>
            <a:pPr marL="457200" indent="-457200" eaLnBrk="1" hangingPunct="1">
              <a:spcBef>
                <a:spcPct val="50000"/>
              </a:spcBef>
              <a:buFont typeface="+mj-lt"/>
              <a:buAutoNum type="alphaUcPeriod"/>
              <a:defRPr/>
            </a:pPr>
            <a:r>
              <a:rPr lang="it-IT" sz="2800" dirty="0">
                <a:solidFill>
                  <a:schemeClr val="accent2"/>
                </a:solidFill>
              </a:rPr>
              <a:t>Non sono mai grassi puri o miscelati tra loro</a:t>
            </a:r>
          </a:p>
          <a:p>
            <a:pPr marL="457200" indent="-457200" eaLnBrk="1" hangingPunct="1">
              <a:spcBef>
                <a:spcPct val="50000"/>
              </a:spcBef>
              <a:buFont typeface="+mj-lt"/>
              <a:buAutoNum type="alphaUcPeriod"/>
              <a:defRPr/>
            </a:pPr>
            <a:r>
              <a:rPr lang="it-IT" sz="2800" dirty="0">
                <a:solidFill>
                  <a:schemeClr val="accent2"/>
                </a:solidFill>
              </a:rPr>
              <a:t>Sono grassi puri o miscelati tra loro</a:t>
            </a:r>
          </a:p>
          <a:p>
            <a:pPr marL="457200" indent="-457200" eaLnBrk="1" hangingPunct="1">
              <a:spcBef>
                <a:spcPct val="50000"/>
              </a:spcBef>
              <a:buFont typeface="+mj-lt"/>
              <a:buAutoNum type="alphaUcPeriod"/>
              <a:defRPr/>
            </a:pPr>
            <a:r>
              <a:rPr lang="it-IT" sz="2800" dirty="0">
                <a:solidFill>
                  <a:schemeClr val="accent2"/>
                </a:solidFill>
              </a:rPr>
              <a:t> I veicoli grassi sono costituiti solo da oli</a:t>
            </a:r>
          </a:p>
          <a:p>
            <a:pPr marL="457200" indent="-457200" eaLnBrk="1" hangingPunct="1">
              <a:spcBef>
                <a:spcPct val="50000"/>
              </a:spcBef>
              <a:buFont typeface="+mj-lt"/>
              <a:buAutoNum type="alphaUcPeriod"/>
              <a:defRPr/>
            </a:pPr>
            <a:r>
              <a:rPr lang="it-IT" sz="2800" dirty="0">
                <a:solidFill>
                  <a:schemeClr val="accent2"/>
                </a:solidFill>
              </a:rPr>
              <a:t>I veicoli grassi sono costituiti solo da unguenti</a:t>
            </a:r>
          </a:p>
          <a:p>
            <a:pPr marL="457200" indent="-457200" eaLnBrk="1" hangingPunct="1">
              <a:spcBef>
                <a:spcPct val="50000"/>
              </a:spcBef>
              <a:buFont typeface="+mj-lt"/>
              <a:buAutoNum type="alphaUcPeriod"/>
              <a:defRPr/>
            </a:pPr>
            <a:r>
              <a:rPr lang="it-IT" sz="2800" dirty="0">
                <a:solidFill>
                  <a:schemeClr val="accent2"/>
                </a:solidFill>
              </a:rPr>
              <a:t>I veicoli grassi costituiscono solo oli emulsioni</a:t>
            </a:r>
          </a:p>
          <a:p>
            <a:pPr algn="ctr" eaLnBrk="1" hangingPunct="1">
              <a:spcBef>
                <a:spcPct val="50000"/>
              </a:spcBef>
              <a:defRPr/>
            </a:pPr>
            <a:endParaRPr lang="it-IT" dirty="0">
              <a:solidFill>
                <a:schemeClr val="accent2"/>
              </a:solidFill>
            </a:endParaRPr>
          </a:p>
        </p:txBody>
      </p:sp>
      <p:sp>
        <p:nvSpPr>
          <p:cNvPr id="602115" name="Rettangolo 2">
            <a:extLst>
              <a:ext uri="{FF2B5EF4-FFF2-40B4-BE49-F238E27FC236}">
                <a16:creationId xmlns:a16="http://schemas.microsoft.com/office/drawing/2014/main" id="{CB6F6D8D-DDD9-4F3E-8CA0-F15F690DFE8C}"/>
              </a:ext>
            </a:extLst>
          </p:cNvPr>
          <p:cNvSpPr>
            <a:spLocks noChangeArrowheads="1"/>
          </p:cNvSpPr>
          <p:nvPr/>
        </p:nvSpPr>
        <p:spPr bwMode="auto">
          <a:xfrm>
            <a:off x="2593975" y="735013"/>
            <a:ext cx="38227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4400">
                <a:solidFill>
                  <a:srgbClr val="FF0000"/>
                </a:solidFill>
              </a:rPr>
              <a:t>Gli unguenti?</a:t>
            </a:r>
          </a:p>
        </p:txBody>
      </p:sp>
    </p:spTree>
  </p:cSld>
  <p:clrMapOvr>
    <a:masterClrMapping/>
  </p:clrMapOvr>
  <p:transition spd="slow">
    <p:strips dir="ru"/>
  </p:transition>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B5E28EE4-AFF7-44E3-9083-EE79E83E8312}"/>
              </a:ext>
            </a:extLst>
          </p:cNvPr>
          <p:cNvSpPr/>
          <p:nvPr/>
        </p:nvSpPr>
        <p:spPr>
          <a:xfrm>
            <a:off x="395288" y="2565400"/>
            <a:ext cx="7913687" cy="3570288"/>
          </a:xfrm>
          <a:prstGeom prst="rect">
            <a:avLst/>
          </a:prstGeom>
        </p:spPr>
        <p:txBody>
          <a:bodyPr wrap="none">
            <a:spAutoFit/>
          </a:bodyPr>
          <a:lstStyle/>
          <a:p>
            <a:pPr marL="457200" indent="-457200" eaLnBrk="1" hangingPunct="1">
              <a:spcBef>
                <a:spcPct val="50000"/>
              </a:spcBef>
              <a:buFont typeface="+mj-lt"/>
              <a:buAutoNum type="alphaUcPeriod"/>
              <a:defRPr/>
            </a:pPr>
            <a:r>
              <a:rPr lang="it-IT" sz="2800">
                <a:solidFill>
                  <a:schemeClr val="accent2"/>
                </a:solidFill>
              </a:rPr>
              <a:t>Comprendono </a:t>
            </a:r>
            <a:r>
              <a:rPr lang="it-IT" sz="2800" dirty="0">
                <a:solidFill>
                  <a:schemeClr val="accent2"/>
                </a:solidFill>
              </a:rPr>
              <a:t>le emulsioni e gli unguenti</a:t>
            </a:r>
          </a:p>
          <a:p>
            <a:pPr marL="457200" indent="-457200" eaLnBrk="1" hangingPunct="1">
              <a:spcBef>
                <a:spcPct val="50000"/>
              </a:spcBef>
              <a:buFont typeface="+mj-lt"/>
              <a:buAutoNum type="alphaUcPeriod"/>
              <a:defRPr/>
            </a:pPr>
            <a:r>
              <a:rPr lang="it-IT" sz="2800" dirty="0">
                <a:solidFill>
                  <a:schemeClr val="accent2"/>
                </a:solidFill>
              </a:rPr>
              <a:t>Comprendono solo gli unguenti</a:t>
            </a:r>
          </a:p>
          <a:p>
            <a:pPr marL="457200" indent="-457200" eaLnBrk="1" hangingPunct="1">
              <a:spcBef>
                <a:spcPct val="50000"/>
              </a:spcBef>
              <a:buFont typeface="+mj-lt"/>
              <a:buAutoNum type="alphaUcPeriod"/>
              <a:defRPr/>
            </a:pPr>
            <a:r>
              <a:rPr lang="it-IT" sz="2800" dirty="0">
                <a:solidFill>
                  <a:schemeClr val="accent2"/>
                </a:solidFill>
              </a:rPr>
              <a:t>Comprendono solo le emulsioni</a:t>
            </a:r>
          </a:p>
          <a:p>
            <a:pPr marL="457200" indent="-457200" eaLnBrk="1" hangingPunct="1">
              <a:spcBef>
                <a:spcPct val="50000"/>
              </a:spcBef>
              <a:buFont typeface="+mj-lt"/>
              <a:buAutoNum type="alphaUcPeriod"/>
              <a:defRPr/>
            </a:pPr>
            <a:r>
              <a:rPr lang="it-IT" sz="2800" dirty="0">
                <a:solidFill>
                  <a:schemeClr val="accent2"/>
                </a:solidFill>
              </a:rPr>
              <a:t>Nessuna delle precedenti</a:t>
            </a:r>
          </a:p>
          <a:p>
            <a:pPr marL="457200" indent="-457200" eaLnBrk="1" hangingPunct="1">
              <a:spcBef>
                <a:spcPct val="50000"/>
              </a:spcBef>
              <a:defRPr/>
            </a:pPr>
            <a:endParaRPr lang="it-IT" sz="2800" dirty="0">
              <a:solidFill>
                <a:schemeClr val="accent2"/>
              </a:solidFill>
            </a:endParaRPr>
          </a:p>
          <a:p>
            <a:pPr algn="ctr" eaLnBrk="1" hangingPunct="1">
              <a:spcBef>
                <a:spcPct val="50000"/>
              </a:spcBef>
              <a:defRPr/>
            </a:pPr>
            <a:endParaRPr lang="it-IT" dirty="0">
              <a:solidFill>
                <a:schemeClr val="accent2"/>
              </a:solidFill>
            </a:endParaRPr>
          </a:p>
        </p:txBody>
      </p:sp>
      <p:sp>
        <p:nvSpPr>
          <p:cNvPr id="603139" name="Rettangolo 2">
            <a:extLst>
              <a:ext uri="{FF2B5EF4-FFF2-40B4-BE49-F238E27FC236}">
                <a16:creationId xmlns:a16="http://schemas.microsoft.com/office/drawing/2014/main" id="{9140EC99-DF14-4B13-8EBC-8DB15F5A8941}"/>
              </a:ext>
            </a:extLst>
          </p:cNvPr>
          <p:cNvSpPr>
            <a:spLocks noChangeArrowheads="1"/>
          </p:cNvSpPr>
          <p:nvPr/>
        </p:nvSpPr>
        <p:spPr bwMode="auto">
          <a:xfrm>
            <a:off x="3203575" y="735013"/>
            <a:ext cx="26035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IT" sz="4400">
                <a:solidFill>
                  <a:srgbClr val="FF0000"/>
                </a:solidFill>
              </a:rPr>
              <a:t>I veicoli?</a:t>
            </a:r>
          </a:p>
        </p:txBody>
      </p:sp>
    </p:spTree>
  </p:cSld>
  <p:clrMapOvr>
    <a:masterClrMapping/>
  </p:clrMapOvr>
  <p:transition spd="slow">
    <p:strips dir="ru"/>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olo 1">
            <a:extLst>
              <a:ext uri="{FF2B5EF4-FFF2-40B4-BE49-F238E27FC236}">
                <a16:creationId xmlns:a16="http://schemas.microsoft.com/office/drawing/2014/main" id="{7EB3CEE3-F964-4541-BF6A-C1AEE58A48B3}"/>
              </a:ext>
            </a:extLst>
          </p:cNvPr>
          <p:cNvSpPr>
            <a:spLocks noGrp="1" noChangeArrowheads="1"/>
          </p:cNvSpPr>
          <p:nvPr>
            <p:ph type="title"/>
          </p:nvPr>
        </p:nvSpPr>
        <p:spPr/>
        <p:txBody>
          <a:bodyPr/>
          <a:lstStyle/>
          <a:p>
            <a:r>
              <a:rPr lang="it-IT" altLang="it-IT" b="1">
                <a:solidFill>
                  <a:srgbClr val="FF0000"/>
                </a:solidFill>
              </a:rPr>
              <a:t>Paste</a:t>
            </a:r>
            <a:endParaRPr lang="en-GB" altLang="it-IT"/>
          </a:p>
        </p:txBody>
      </p:sp>
      <p:sp>
        <p:nvSpPr>
          <p:cNvPr id="66563" name="Segnaposto contenuto 2">
            <a:extLst>
              <a:ext uri="{FF2B5EF4-FFF2-40B4-BE49-F238E27FC236}">
                <a16:creationId xmlns:a16="http://schemas.microsoft.com/office/drawing/2014/main" id="{57238E53-4983-41F2-8AD0-30B540093521}"/>
              </a:ext>
            </a:extLst>
          </p:cNvPr>
          <p:cNvSpPr>
            <a:spLocks noGrp="1" noChangeArrowheads="1"/>
          </p:cNvSpPr>
          <p:nvPr>
            <p:ph idx="1"/>
          </p:nvPr>
        </p:nvSpPr>
        <p:spPr/>
        <p:txBody>
          <a:bodyPr/>
          <a:lstStyle/>
          <a:p>
            <a:r>
              <a:rPr lang="it-IT" altLang="it-IT" b="1" dirty="0">
                <a:solidFill>
                  <a:schemeClr val="accent2"/>
                </a:solidFill>
              </a:rPr>
              <a:t>Costituite da componenti solidi ad alta concentrazione finemente disperse nelle basi</a:t>
            </a:r>
          </a:p>
          <a:p>
            <a:r>
              <a:rPr lang="it-IT" altLang="it-IT" b="1" dirty="0">
                <a:solidFill>
                  <a:schemeClr val="accent2"/>
                </a:solidFill>
              </a:rPr>
              <a:t>Per lo più usate paste idrofobiche contenenti ossido di </a:t>
            </a:r>
            <a:r>
              <a:rPr lang="it-IT" altLang="it-IT" b="1" dirty="0" err="1">
                <a:solidFill>
                  <a:schemeClr val="accent2"/>
                </a:solidFill>
              </a:rPr>
              <a:t>zn</a:t>
            </a:r>
            <a:r>
              <a:rPr lang="it-IT" altLang="it-IT" b="1" dirty="0">
                <a:solidFill>
                  <a:schemeClr val="accent2"/>
                </a:solidFill>
              </a:rPr>
              <a:t> o </a:t>
            </a:r>
            <a:r>
              <a:rPr lang="it-IT" altLang="it-IT" b="1" dirty="0" err="1">
                <a:solidFill>
                  <a:schemeClr val="accent2"/>
                </a:solidFill>
              </a:rPr>
              <a:t>lipogel</a:t>
            </a:r>
            <a:endParaRPr lang="it-IT" altLang="it-IT" b="1" dirty="0">
              <a:solidFill>
                <a:schemeClr val="accent2"/>
              </a:solidFill>
            </a:endParaRPr>
          </a:p>
          <a:p>
            <a:endParaRPr lang="en-GB" altLang="it-IT" b="1" dirty="0">
              <a:solidFill>
                <a:schemeClr val="accent2"/>
              </a:solidFill>
            </a:endParaRPr>
          </a:p>
        </p:txBody>
      </p:sp>
    </p:spTree>
    <p:extLst>
      <p:ext uri="{BB962C8B-B14F-4D97-AF65-F5344CB8AC3E}">
        <p14:creationId xmlns:p14="http://schemas.microsoft.com/office/powerpoint/2010/main" val="2786666697"/>
      </p:ext>
    </p:extLst>
  </p:cSld>
  <p:clrMapOvr>
    <a:masterClrMapping/>
  </p:clrMapOvr>
  <p:transition spd="slow">
    <p:strips dir="ru"/>
  </p:transition>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BAD874F7-2168-4D23-B4EE-FD5D006B4D6E}"/>
              </a:ext>
            </a:extLst>
          </p:cNvPr>
          <p:cNvSpPr/>
          <p:nvPr/>
        </p:nvSpPr>
        <p:spPr>
          <a:xfrm>
            <a:off x="539750" y="1412875"/>
            <a:ext cx="8135938" cy="5262563"/>
          </a:xfrm>
          <a:prstGeom prst="rect">
            <a:avLst/>
          </a:prstGeom>
        </p:spPr>
        <p:txBody>
          <a:bodyPr>
            <a:spAutoFit/>
          </a:bodyPr>
          <a:lstStyle/>
          <a:p>
            <a:pPr marL="342900" indent="-342900" eaLnBrk="1" hangingPunct="1">
              <a:buFont typeface="+mj-lt"/>
              <a:buAutoNum type="alphaUcPeriod"/>
              <a:defRPr/>
            </a:pPr>
            <a:r>
              <a:rPr lang="it-IT" sz="1800" dirty="0">
                <a:solidFill>
                  <a:schemeClr val="accent2"/>
                </a:solidFill>
              </a:rPr>
              <a:t>Gli unguenti sono indicati se l’area da trattare è ispessita e </a:t>
            </a:r>
            <a:r>
              <a:rPr lang="it-IT" sz="1800" dirty="0" err="1">
                <a:solidFill>
                  <a:schemeClr val="accent2"/>
                </a:solidFill>
              </a:rPr>
              <a:t>lichenificata</a:t>
            </a:r>
            <a:r>
              <a:rPr lang="it-IT" sz="1800" dirty="0">
                <a:solidFill>
                  <a:schemeClr val="accent2"/>
                </a:solidFill>
              </a:rPr>
              <a:t> o se si vuole ottenere una maggiore penetrazione del principio attivo, mentre le creme sono adeguate sia per lesioni cutanee </a:t>
            </a:r>
            <a:r>
              <a:rPr lang="it-IT" sz="1800" dirty="0" err="1">
                <a:solidFill>
                  <a:schemeClr val="accent2"/>
                </a:solidFill>
              </a:rPr>
              <a:t>eritemato-desquamative</a:t>
            </a:r>
            <a:r>
              <a:rPr lang="it-IT" sz="1800" dirty="0">
                <a:solidFill>
                  <a:schemeClr val="accent2"/>
                </a:solidFill>
              </a:rPr>
              <a:t>, che per lesioni essudanti, per cui sono molto duttili.</a:t>
            </a:r>
          </a:p>
          <a:p>
            <a:pPr marL="342900" indent="-342900" eaLnBrk="1" hangingPunct="1">
              <a:buFont typeface="+mj-lt"/>
              <a:buAutoNum type="alphaUcPeriod"/>
              <a:defRPr/>
            </a:pPr>
            <a:endParaRPr lang="it-IT" sz="1800" dirty="0">
              <a:solidFill>
                <a:schemeClr val="accent2"/>
              </a:solidFill>
            </a:endParaRPr>
          </a:p>
          <a:p>
            <a:pPr marL="342900" indent="-342900" eaLnBrk="1" hangingPunct="1">
              <a:buFont typeface="+mj-lt"/>
              <a:buAutoNum type="alphaUcPeriod"/>
              <a:defRPr/>
            </a:pPr>
            <a:r>
              <a:rPr lang="it-IT" sz="1800" dirty="0">
                <a:solidFill>
                  <a:schemeClr val="accent2"/>
                </a:solidFill>
              </a:rPr>
              <a:t>Le creme sono formulazioni non molto utilizzate come tali o come veicoli per antimicotici, antibiotici, steroidi.</a:t>
            </a:r>
          </a:p>
          <a:p>
            <a:pPr marL="342900" indent="-342900" eaLnBrk="1" hangingPunct="1">
              <a:buFont typeface="+mj-lt"/>
              <a:buAutoNum type="alphaUcPeriod"/>
              <a:defRPr/>
            </a:pPr>
            <a:endParaRPr lang="it-IT" sz="1800" dirty="0">
              <a:solidFill>
                <a:schemeClr val="accent2"/>
              </a:solidFill>
            </a:endParaRPr>
          </a:p>
          <a:p>
            <a:pPr marL="342900" indent="-342900" eaLnBrk="1" hangingPunct="1">
              <a:buFont typeface="+mj-lt"/>
              <a:buAutoNum type="alphaUcPeriod"/>
              <a:defRPr/>
            </a:pPr>
            <a:r>
              <a:rPr lang="it-IT" sz="1800" dirty="0">
                <a:solidFill>
                  <a:schemeClr val="accent2"/>
                </a:solidFill>
              </a:rPr>
              <a:t>Gli unguenti non imbrattano la cute, i peli, gli indumenti e occludono i follicoli   </a:t>
            </a:r>
          </a:p>
          <a:p>
            <a:pPr marL="342900" indent="-342900" eaLnBrk="1" hangingPunct="1">
              <a:buFont typeface="+mj-lt"/>
              <a:buAutoNum type="alphaUcPeriod"/>
              <a:defRPr/>
            </a:pPr>
            <a:endParaRPr lang="it-IT" sz="1800" dirty="0">
              <a:solidFill>
                <a:schemeClr val="accent2"/>
              </a:solidFill>
            </a:endParaRPr>
          </a:p>
          <a:p>
            <a:pPr marL="342900" indent="-342900" eaLnBrk="1" hangingPunct="1">
              <a:buFont typeface="+mj-lt"/>
              <a:buAutoNum type="alphaUcPeriod"/>
              <a:defRPr/>
            </a:pPr>
            <a:r>
              <a:rPr lang="it-IT" sz="1800" dirty="0">
                <a:solidFill>
                  <a:schemeClr val="accent2"/>
                </a:solidFill>
              </a:rPr>
              <a:t>Sia gli unguenti che le creme sono dotati di scarsa maneggevolezza e </a:t>
            </a:r>
            <a:r>
              <a:rPr lang="it-IT" sz="1800" dirty="0" err="1">
                <a:solidFill>
                  <a:schemeClr val="accent2"/>
                </a:solidFill>
              </a:rPr>
              <a:t>spalmabilità</a:t>
            </a:r>
            <a:r>
              <a:rPr lang="it-IT" sz="1800" dirty="0"/>
              <a:t> </a:t>
            </a:r>
          </a:p>
          <a:p>
            <a:pPr marL="342900" indent="-342900" eaLnBrk="1" hangingPunct="1">
              <a:buFont typeface="+mj-lt"/>
              <a:buAutoNum type="alphaUcPeriod"/>
              <a:defRPr/>
            </a:pPr>
            <a:endParaRPr lang="it-IT" sz="1800" dirty="0"/>
          </a:p>
          <a:p>
            <a:pPr marL="342900" indent="-342900" eaLnBrk="1" hangingPunct="1">
              <a:buFont typeface="+mj-lt"/>
              <a:buAutoNum type="alphaUcPeriod"/>
              <a:defRPr/>
            </a:pPr>
            <a:r>
              <a:rPr lang="it-IT" sz="1800" dirty="0">
                <a:solidFill>
                  <a:schemeClr val="accent2"/>
                </a:solidFill>
              </a:rPr>
              <a:t>Le creme sono dotate di scarsa maneggevolezza e </a:t>
            </a:r>
            <a:r>
              <a:rPr lang="it-IT" sz="1800" dirty="0" err="1">
                <a:solidFill>
                  <a:schemeClr val="accent2"/>
                </a:solidFill>
              </a:rPr>
              <a:t>spalmabilità</a:t>
            </a:r>
            <a:r>
              <a:rPr lang="it-IT" sz="1800" dirty="0">
                <a:solidFill>
                  <a:schemeClr val="accent2"/>
                </a:solidFill>
              </a:rPr>
              <a:t>, mentre gli unguenti sono dotati di elevata maneggevolezza e </a:t>
            </a:r>
            <a:r>
              <a:rPr lang="it-IT" sz="1800" dirty="0" err="1">
                <a:solidFill>
                  <a:schemeClr val="accent2"/>
                </a:solidFill>
              </a:rPr>
              <a:t>spalmabilità</a:t>
            </a:r>
            <a:r>
              <a:rPr lang="it-IT" sz="1800" dirty="0">
                <a:solidFill>
                  <a:schemeClr val="accent2"/>
                </a:solidFill>
              </a:rPr>
              <a:t> </a:t>
            </a:r>
            <a:endParaRPr lang="it-IT" sz="1200" dirty="0"/>
          </a:p>
          <a:p>
            <a:pPr eaLnBrk="1" hangingPunct="1">
              <a:buFontTx/>
              <a:buChar char="•"/>
              <a:defRPr/>
            </a:pPr>
            <a:endParaRPr lang="it-IT" sz="1200" dirty="0"/>
          </a:p>
        </p:txBody>
      </p:sp>
      <p:sp>
        <p:nvSpPr>
          <p:cNvPr id="604163" name="CasellaDiTesto 2">
            <a:extLst>
              <a:ext uri="{FF2B5EF4-FFF2-40B4-BE49-F238E27FC236}">
                <a16:creationId xmlns:a16="http://schemas.microsoft.com/office/drawing/2014/main" id="{F7EE5B22-EC80-47FB-B880-4FC6231354CF}"/>
              </a:ext>
            </a:extLst>
          </p:cNvPr>
          <p:cNvSpPr txBox="1">
            <a:spLocks noChangeArrowheads="1"/>
          </p:cNvSpPr>
          <p:nvPr/>
        </p:nvSpPr>
        <p:spPr bwMode="auto">
          <a:xfrm>
            <a:off x="258763" y="549275"/>
            <a:ext cx="88503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4000">
                <a:solidFill>
                  <a:srgbClr val="FF0000"/>
                </a:solidFill>
              </a:rPr>
              <a:t>Le differenze tra unguenti e creme?</a:t>
            </a:r>
          </a:p>
        </p:txBody>
      </p:sp>
    </p:spTree>
  </p:cSld>
  <p:clrMapOvr>
    <a:masterClrMapping/>
  </p:clrMapOvr>
  <p:transition spd="slow">
    <p:strips dir="ru"/>
  </p:transition>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6" name="Rettangolo 1">
            <a:extLst>
              <a:ext uri="{FF2B5EF4-FFF2-40B4-BE49-F238E27FC236}">
                <a16:creationId xmlns:a16="http://schemas.microsoft.com/office/drawing/2014/main" id="{497F164D-96A9-4F1C-B96A-5F20B6948019}"/>
              </a:ext>
            </a:extLst>
          </p:cNvPr>
          <p:cNvSpPr>
            <a:spLocks noChangeArrowheads="1"/>
          </p:cNvSpPr>
          <p:nvPr/>
        </p:nvSpPr>
        <p:spPr bwMode="auto">
          <a:xfrm>
            <a:off x="539750" y="1916113"/>
            <a:ext cx="8135938"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AutoNum type="alphaUcPeriod"/>
            </a:pPr>
            <a:r>
              <a:rPr lang="it-IT" altLang="it-IT" sz="2400">
                <a:solidFill>
                  <a:schemeClr val="accent2"/>
                </a:solidFill>
              </a:rPr>
              <a:t>L’area da trattare è limitata</a:t>
            </a:r>
          </a:p>
          <a:p>
            <a:pPr eaLnBrk="1" hangingPunct="1">
              <a:spcBef>
                <a:spcPct val="0"/>
              </a:spcBef>
              <a:buFontTx/>
              <a:buAutoNum type="alphaUcPeriod"/>
            </a:pPr>
            <a:endParaRPr lang="it-IT" altLang="it-IT" sz="2400">
              <a:solidFill>
                <a:schemeClr val="accent2"/>
              </a:solidFill>
            </a:endParaRPr>
          </a:p>
          <a:p>
            <a:pPr eaLnBrk="1" hangingPunct="1">
              <a:spcBef>
                <a:spcPct val="0"/>
              </a:spcBef>
              <a:buFontTx/>
              <a:buAutoNum type="alphaUcPeriod"/>
            </a:pPr>
            <a:r>
              <a:rPr lang="it-IT" altLang="it-IT" sz="2400">
                <a:solidFill>
                  <a:schemeClr val="accent2"/>
                </a:solidFill>
              </a:rPr>
              <a:t>Utilizzata in associazione alla terapia generale</a:t>
            </a:r>
          </a:p>
          <a:p>
            <a:pPr eaLnBrk="1" hangingPunct="1">
              <a:spcBef>
                <a:spcPct val="0"/>
              </a:spcBef>
              <a:buFontTx/>
              <a:buAutoNum type="alphaUcPeriod"/>
            </a:pPr>
            <a:endParaRPr lang="it-IT" altLang="it-IT" sz="2400">
              <a:solidFill>
                <a:schemeClr val="accent2"/>
              </a:solidFill>
            </a:endParaRPr>
          </a:p>
          <a:p>
            <a:pPr eaLnBrk="1" hangingPunct="1">
              <a:spcBef>
                <a:spcPct val="0"/>
              </a:spcBef>
              <a:buFontTx/>
              <a:buAutoNum type="alphaUcPeriod"/>
            </a:pPr>
            <a:r>
              <a:rPr lang="it-IT" altLang="it-IT" sz="2400">
                <a:solidFill>
                  <a:schemeClr val="accent2"/>
                </a:solidFill>
              </a:rPr>
              <a:t>Il paziente è un bambino</a:t>
            </a:r>
          </a:p>
          <a:p>
            <a:pPr eaLnBrk="1" hangingPunct="1">
              <a:spcBef>
                <a:spcPct val="0"/>
              </a:spcBef>
              <a:buFontTx/>
              <a:buAutoNum type="alphaUcPeriod"/>
            </a:pPr>
            <a:endParaRPr lang="it-IT" altLang="it-IT" sz="2400">
              <a:solidFill>
                <a:schemeClr val="accent2"/>
              </a:solidFill>
            </a:endParaRPr>
          </a:p>
          <a:p>
            <a:pPr eaLnBrk="1" hangingPunct="1">
              <a:spcBef>
                <a:spcPct val="0"/>
              </a:spcBef>
              <a:buFontTx/>
              <a:buAutoNum type="alphaUcPeriod"/>
            </a:pPr>
            <a:r>
              <a:rPr lang="it-IT" altLang="it-IT" sz="2400">
                <a:solidFill>
                  <a:schemeClr val="accent2"/>
                </a:solidFill>
              </a:rPr>
              <a:t>L’impetigine è sostenuta da streptococco</a:t>
            </a:r>
          </a:p>
          <a:p>
            <a:pPr eaLnBrk="1" hangingPunct="1">
              <a:spcBef>
                <a:spcPct val="0"/>
              </a:spcBef>
              <a:buFontTx/>
              <a:buAutoNum type="alphaUcPeriod"/>
            </a:pPr>
            <a:endParaRPr lang="it-IT" altLang="it-IT" sz="2400">
              <a:solidFill>
                <a:schemeClr val="accent2"/>
              </a:solidFill>
            </a:endParaRPr>
          </a:p>
          <a:p>
            <a:pPr eaLnBrk="1" hangingPunct="1">
              <a:spcBef>
                <a:spcPct val="0"/>
              </a:spcBef>
              <a:buFontTx/>
              <a:buAutoNum type="alphaUcPeriod"/>
            </a:pPr>
            <a:r>
              <a:rPr lang="it-IT" altLang="it-IT" sz="2400">
                <a:solidFill>
                  <a:schemeClr val="accent2"/>
                </a:solidFill>
              </a:rPr>
              <a:t>L’impetigine è sostenuta da stafilococco</a:t>
            </a:r>
          </a:p>
          <a:p>
            <a:pPr eaLnBrk="1" hangingPunct="1">
              <a:spcBef>
                <a:spcPct val="0"/>
              </a:spcBef>
              <a:buFontTx/>
              <a:buAutoNum type="alphaUcPeriod"/>
            </a:pPr>
            <a:endParaRPr lang="it-IT" altLang="it-IT" sz="1800">
              <a:solidFill>
                <a:schemeClr val="accent2"/>
              </a:solidFill>
            </a:endParaRPr>
          </a:p>
          <a:p>
            <a:pPr eaLnBrk="1" hangingPunct="1">
              <a:spcBef>
                <a:spcPct val="0"/>
              </a:spcBef>
              <a:buFontTx/>
              <a:buAutoNum type="alphaUcPeriod"/>
            </a:pPr>
            <a:endParaRPr lang="it-IT" altLang="it-IT" sz="1800">
              <a:solidFill>
                <a:schemeClr val="accent2"/>
              </a:solidFill>
            </a:endParaRPr>
          </a:p>
          <a:p>
            <a:pPr eaLnBrk="1" hangingPunct="1">
              <a:spcBef>
                <a:spcPct val="0"/>
              </a:spcBef>
              <a:buFontTx/>
              <a:buAutoNum type="alphaUcPeriod"/>
            </a:pPr>
            <a:endParaRPr lang="it-IT" altLang="it-IT" sz="1800">
              <a:solidFill>
                <a:schemeClr val="accent2"/>
              </a:solidFill>
            </a:endParaRPr>
          </a:p>
          <a:p>
            <a:pPr eaLnBrk="1" hangingPunct="1">
              <a:spcBef>
                <a:spcPct val="0"/>
              </a:spcBef>
              <a:buFontTx/>
              <a:buAutoNum type="alphaUcPeriod"/>
            </a:pPr>
            <a:endParaRPr lang="it-IT" altLang="it-IT" sz="1800">
              <a:solidFill>
                <a:schemeClr val="accent2"/>
              </a:solidFill>
            </a:endParaRPr>
          </a:p>
        </p:txBody>
      </p:sp>
      <p:sp>
        <p:nvSpPr>
          <p:cNvPr id="605187" name="CasellaDiTesto 2">
            <a:extLst>
              <a:ext uri="{FF2B5EF4-FFF2-40B4-BE49-F238E27FC236}">
                <a16:creationId xmlns:a16="http://schemas.microsoft.com/office/drawing/2014/main" id="{7998E59A-6CD8-4CC7-8BB1-FBD833521259}"/>
              </a:ext>
            </a:extLst>
          </p:cNvPr>
          <p:cNvSpPr txBox="1">
            <a:spLocks noChangeArrowheads="1"/>
          </p:cNvSpPr>
          <p:nvPr/>
        </p:nvSpPr>
        <p:spPr bwMode="auto">
          <a:xfrm>
            <a:off x="258763" y="549275"/>
            <a:ext cx="88550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2800">
                <a:solidFill>
                  <a:srgbClr val="FF0000"/>
                </a:solidFill>
              </a:rPr>
              <a:t>La terapia locale è sufficiente nella impetigine solo</a:t>
            </a:r>
          </a:p>
          <a:p>
            <a:pPr eaLnBrk="1" hangingPunct="1">
              <a:spcBef>
                <a:spcPct val="0"/>
              </a:spcBef>
              <a:buFontTx/>
              <a:buNone/>
            </a:pPr>
            <a:r>
              <a:rPr lang="it-IT" altLang="it-IT" sz="2800">
                <a:solidFill>
                  <a:srgbClr val="FF0000"/>
                </a:solidFill>
              </a:rPr>
              <a:t>se:</a:t>
            </a:r>
          </a:p>
        </p:txBody>
      </p:sp>
    </p:spTree>
  </p:cSld>
  <p:clrMapOvr>
    <a:masterClrMapping/>
  </p:clrMapOvr>
  <p:transition spd="slow">
    <p:strips dir="ru"/>
  </p:transition>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10" name="Rettangolo 1">
            <a:extLst>
              <a:ext uri="{FF2B5EF4-FFF2-40B4-BE49-F238E27FC236}">
                <a16:creationId xmlns:a16="http://schemas.microsoft.com/office/drawing/2014/main" id="{D12C239E-DB86-4902-811A-6969814A9948}"/>
              </a:ext>
            </a:extLst>
          </p:cNvPr>
          <p:cNvSpPr>
            <a:spLocks noChangeArrowheads="1"/>
          </p:cNvSpPr>
          <p:nvPr/>
        </p:nvSpPr>
        <p:spPr bwMode="auto">
          <a:xfrm>
            <a:off x="539750" y="1916113"/>
            <a:ext cx="8135938"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AutoNum type="alphaUcPeriod"/>
            </a:pPr>
            <a:r>
              <a:rPr lang="it-IT" altLang="it-IT" sz="2400">
                <a:solidFill>
                  <a:schemeClr val="accent2"/>
                </a:solidFill>
              </a:rPr>
              <a:t>Tinea capitis</a:t>
            </a:r>
          </a:p>
          <a:p>
            <a:pPr eaLnBrk="1" hangingPunct="1">
              <a:spcBef>
                <a:spcPct val="0"/>
              </a:spcBef>
              <a:buFontTx/>
              <a:buAutoNum type="alphaUcPeriod"/>
            </a:pPr>
            <a:endParaRPr lang="it-IT" altLang="it-IT" sz="2400">
              <a:solidFill>
                <a:schemeClr val="accent2"/>
              </a:solidFill>
            </a:endParaRPr>
          </a:p>
          <a:p>
            <a:pPr eaLnBrk="1" hangingPunct="1">
              <a:spcBef>
                <a:spcPct val="0"/>
              </a:spcBef>
              <a:buFontTx/>
              <a:buAutoNum type="alphaUcPeriod"/>
            </a:pPr>
            <a:r>
              <a:rPr lang="it-IT" altLang="it-IT" sz="2400">
                <a:solidFill>
                  <a:schemeClr val="accent2"/>
                </a:solidFill>
              </a:rPr>
              <a:t>Tinea corporis estesa</a:t>
            </a:r>
          </a:p>
          <a:p>
            <a:pPr eaLnBrk="1" hangingPunct="1">
              <a:spcBef>
                <a:spcPct val="0"/>
              </a:spcBef>
              <a:buFontTx/>
              <a:buAutoNum type="alphaUcPeriod"/>
            </a:pPr>
            <a:endParaRPr lang="it-IT" altLang="it-IT" sz="2400">
              <a:solidFill>
                <a:schemeClr val="accent2"/>
              </a:solidFill>
            </a:endParaRPr>
          </a:p>
          <a:p>
            <a:pPr eaLnBrk="1" hangingPunct="1">
              <a:spcBef>
                <a:spcPct val="0"/>
              </a:spcBef>
              <a:buFontTx/>
              <a:buAutoNum type="alphaUcPeriod"/>
            </a:pPr>
            <a:r>
              <a:rPr lang="it-IT" altLang="it-IT" sz="2400">
                <a:solidFill>
                  <a:schemeClr val="accent2"/>
                </a:solidFill>
              </a:rPr>
              <a:t>Onicomicosi</a:t>
            </a:r>
          </a:p>
          <a:p>
            <a:pPr eaLnBrk="1" hangingPunct="1">
              <a:spcBef>
                <a:spcPct val="0"/>
              </a:spcBef>
              <a:buFontTx/>
              <a:buAutoNum type="alphaUcPeriod"/>
            </a:pPr>
            <a:endParaRPr lang="it-IT" altLang="it-IT" sz="2400">
              <a:solidFill>
                <a:schemeClr val="accent2"/>
              </a:solidFill>
            </a:endParaRPr>
          </a:p>
          <a:p>
            <a:pPr eaLnBrk="1" hangingPunct="1">
              <a:spcBef>
                <a:spcPct val="0"/>
              </a:spcBef>
              <a:buFontTx/>
              <a:buAutoNum type="alphaUcPeriod"/>
            </a:pPr>
            <a:r>
              <a:rPr lang="it-IT" altLang="it-IT" sz="2400">
                <a:solidFill>
                  <a:schemeClr val="accent2"/>
                </a:solidFill>
              </a:rPr>
              <a:t>Pitiriasis versicolor</a:t>
            </a:r>
          </a:p>
          <a:p>
            <a:pPr eaLnBrk="1" hangingPunct="1">
              <a:spcBef>
                <a:spcPct val="0"/>
              </a:spcBef>
              <a:buFontTx/>
              <a:buAutoNum type="alphaUcPeriod"/>
            </a:pPr>
            <a:endParaRPr lang="it-IT" altLang="it-IT" sz="2400">
              <a:solidFill>
                <a:schemeClr val="accent2"/>
              </a:solidFill>
            </a:endParaRPr>
          </a:p>
          <a:p>
            <a:pPr eaLnBrk="1" hangingPunct="1">
              <a:spcBef>
                <a:spcPct val="0"/>
              </a:spcBef>
              <a:buFontTx/>
              <a:buAutoNum type="alphaUcPeriod"/>
            </a:pPr>
            <a:r>
              <a:rPr lang="it-IT" altLang="it-IT" sz="2400">
                <a:solidFill>
                  <a:schemeClr val="accent2"/>
                </a:solidFill>
              </a:rPr>
              <a:t>Tutte le precedenti</a:t>
            </a:r>
          </a:p>
          <a:p>
            <a:pPr eaLnBrk="1" hangingPunct="1">
              <a:spcBef>
                <a:spcPct val="0"/>
              </a:spcBef>
              <a:buFontTx/>
              <a:buAutoNum type="alphaUcPeriod"/>
            </a:pPr>
            <a:endParaRPr lang="it-IT" altLang="it-IT" sz="1800">
              <a:solidFill>
                <a:schemeClr val="accent2"/>
              </a:solidFill>
            </a:endParaRPr>
          </a:p>
          <a:p>
            <a:pPr eaLnBrk="1" hangingPunct="1">
              <a:spcBef>
                <a:spcPct val="0"/>
              </a:spcBef>
              <a:buFontTx/>
              <a:buAutoNum type="alphaUcPeriod"/>
            </a:pPr>
            <a:endParaRPr lang="it-IT" altLang="it-IT" sz="1800">
              <a:solidFill>
                <a:schemeClr val="accent2"/>
              </a:solidFill>
            </a:endParaRPr>
          </a:p>
          <a:p>
            <a:pPr eaLnBrk="1" hangingPunct="1">
              <a:spcBef>
                <a:spcPct val="0"/>
              </a:spcBef>
              <a:buFontTx/>
              <a:buAutoNum type="alphaUcPeriod"/>
            </a:pPr>
            <a:endParaRPr lang="it-IT" altLang="it-IT" sz="1800">
              <a:solidFill>
                <a:schemeClr val="accent2"/>
              </a:solidFill>
            </a:endParaRPr>
          </a:p>
          <a:p>
            <a:pPr eaLnBrk="1" hangingPunct="1">
              <a:spcBef>
                <a:spcPct val="0"/>
              </a:spcBef>
              <a:buFontTx/>
              <a:buAutoNum type="alphaUcPeriod"/>
            </a:pPr>
            <a:endParaRPr lang="it-IT" altLang="it-IT" sz="1800">
              <a:solidFill>
                <a:schemeClr val="accent2"/>
              </a:solidFill>
            </a:endParaRPr>
          </a:p>
        </p:txBody>
      </p:sp>
      <p:sp>
        <p:nvSpPr>
          <p:cNvPr id="606211" name="CasellaDiTesto 2">
            <a:extLst>
              <a:ext uri="{FF2B5EF4-FFF2-40B4-BE49-F238E27FC236}">
                <a16:creationId xmlns:a16="http://schemas.microsoft.com/office/drawing/2014/main" id="{D88283BB-E3E5-44F2-8BB7-E3EDD66FE444}"/>
              </a:ext>
            </a:extLst>
          </p:cNvPr>
          <p:cNvSpPr txBox="1">
            <a:spLocks noChangeArrowheads="1"/>
          </p:cNvSpPr>
          <p:nvPr/>
        </p:nvSpPr>
        <p:spPr bwMode="auto">
          <a:xfrm>
            <a:off x="258763" y="549275"/>
            <a:ext cx="62404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2800">
                <a:solidFill>
                  <a:srgbClr val="FF0000"/>
                </a:solidFill>
              </a:rPr>
              <a:t>La terapia locale è sufficiente nella:</a:t>
            </a:r>
          </a:p>
        </p:txBody>
      </p:sp>
    </p:spTree>
  </p:cSld>
  <p:clrMapOvr>
    <a:masterClrMapping/>
  </p:clrMapOvr>
  <p:transition spd="slow">
    <p:strips dir="ru"/>
  </p:transition>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4" name="Rettangolo 1">
            <a:extLst>
              <a:ext uri="{FF2B5EF4-FFF2-40B4-BE49-F238E27FC236}">
                <a16:creationId xmlns:a16="http://schemas.microsoft.com/office/drawing/2014/main" id="{1FF1C9CC-0800-4980-A651-35895962725D}"/>
              </a:ext>
            </a:extLst>
          </p:cNvPr>
          <p:cNvSpPr>
            <a:spLocks noChangeArrowheads="1"/>
          </p:cNvSpPr>
          <p:nvPr/>
        </p:nvSpPr>
        <p:spPr bwMode="auto">
          <a:xfrm>
            <a:off x="539750" y="1916113"/>
            <a:ext cx="8135938" cy="480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AutoNum type="alphaUcPeriod"/>
            </a:pPr>
            <a:r>
              <a:rPr lang="it-IT" altLang="it-IT" sz="2800">
                <a:solidFill>
                  <a:schemeClr val="accent2"/>
                </a:solidFill>
              </a:rPr>
              <a:t>Dermatite atopica lieve</a:t>
            </a:r>
          </a:p>
          <a:p>
            <a:pPr eaLnBrk="1" hangingPunct="1">
              <a:spcBef>
                <a:spcPct val="0"/>
              </a:spcBef>
              <a:buFontTx/>
              <a:buAutoNum type="alphaUcPeriod"/>
            </a:pPr>
            <a:endParaRPr lang="it-IT" altLang="it-IT" sz="2800">
              <a:solidFill>
                <a:schemeClr val="accent2"/>
              </a:solidFill>
            </a:endParaRPr>
          </a:p>
          <a:p>
            <a:pPr eaLnBrk="1" hangingPunct="1">
              <a:spcBef>
                <a:spcPct val="0"/>
              </a:spcBef>
              <a:buFontTx/>
              <a:buAutoNum type="alphaUcPeriod"/>
            </a:pPr>
            <a:r>
              <a:rPr lang="it-IT" altLang="it-IT" sz="2800">
                <a:solidFill>
                  <a:schemeClr val="accent2"/>
                </a:solidFill>
              </a:rPr>
              <a:t>Dermatite atopica moderata</a:t>
            </a:r>
          </a:p>
          <a:p>
            <a:pPr eaLnBrk="1" hangingPunct="1">
              <a:spcBef>
                <a:spcPct val="0"/>
              </a:spcBef>
              <a:buFontTx/>
              <a:buAutoNum type="alphaUcPeriod"/>
            </a:pPr>
            <a:endParaRPr lang="it-IT" altLang="it-IT" sz="2800">
              <a:solidFill>
                <a:schemeClr val="accent2"/>
              </a:solidFill>
            </a:endParaRPr>
          </a:p>
          <a:p>
            <a:pPr eaLnBrk="1" hangingPunct="1">
              <a:spcBef>
                <a:spcPct val="0"/>
              </a:spcBef>
              <a:buFontTx/>
              <a:buAutoNum type="alphaUcPeriod"/>
            </a:pPr>
            <a:r>
              <a:rPr lang="it-IT" altLang="it-IT" sz="2800">
                <a:solidFill>
                  <a:schemeClr val="accent2"/>
                </a:solidFill>
              </a:rPr>
              <a:t>Dermatite atopica impetiginizzata</a:t>
            </a:r>
          </a:p>
          <a:p>
            <a:pPr eaLnBrk="1" hangingPunct="1">
              <a:spcBef>
                <a:spcPct val="0"/>
              </a:spcBef>
              <a:buFontTx/>
              <a:buAutoNum type="alphaUcPeriod"/>
            </a:pPr>
            <a:endParaRPr lang="it-IT" altLang="it-IT" sz="2800">
              <a:solidFill>
                <a:schemeClr val="accent2"/>
              </a:solidFill>
            </a:endParaRPr>
          </a:p>
          <a:p>
            <a:pPr eaLnBrk="1" hangingPunct="1">
              <a:spcBef>
                <a:spcPct val="0"/>
              </a:spcBef>
              <a:buFontTx/>
              <a:buAutoNum type="alphaUcPeriod"/>
            </a:pPr>
            <a:r>
              <a:rPr lang="it-IT" altLang="it-IT" sz="2800">
                <a:solidFill>
                  <a:schemeClr val="accent2"/>
                </a:solidFill>
              </a:rPr>
              <a:t>Tutte le precedenti</a:t>
            </a:r>
          </a:p>
          <a:p>
            <a:pPr eaLnBrk="1" hangingPunct="1">
              <a:spcBef>
                <a:spcPct val="0"/>
              </a:spcBef>
              <a:buFontTx/>
              <a:buAutoNum type="alphaUcPeriod"/>
            </a:pPr>
            <a:endParaRPr lang="it-IT" altLang="it-IT" sz="2800">
              <a:solidFill>
                <a:schemeClr val="accent2"/>
              </a:solidFill>
            </a:endParaRPr>
          </a:p>
          <a:p>
            <a:pPr eaLnBrk="1" hangingPunct="1">
              <a:spcBef>
                <a:spcPct val="0"/>
              </a:spcBef>
              <a:buFontTx/>
              <a:buAutoNum type="alphaUcPeriod"/>
            </a:pPr>
            <a:r>
              <a:rPr lang="it-IT" altLang="it-IT" sz="2800">
                <a:solidFill>
                  <a:schemeClr val="accent2"/>
                </a:solidFill>
              </a:rPr>
              <a:t>Nessuna delle precedenti</a:t>
            </a:r>
          </a:p>
          <a:p>
            <a:pPr eaLnBrk="1" hangingPunct="1">
              <a:spcBef>
                <a:spcPct val="0"/>
              </a:spcBef>
              <a:buFontTx/>
              <a:buAutoNum type="alphaUcPeriod"/>
            </a:pPr>
            <a:endParaRPr lang="it-IT" altLang="it-IT" sz="1800">
              <a:solidFill>
                <a:schemeClr val="accent2"/>
              </a:solidFill>
            </a:endParaRPr>
          </a:p>
          <a:p>
            <a:pPr eaLnBrk="1" hangingPunct="1">
              <a:spcBef>
                <a:spcPct val="0"/>
              </a:spcBef>
              <a:buFontTx/>
              <a:buAutoNum type="alphaUcPeriod"/>
            </a:pPr>
            <a:endParaRPr lang="it-IT" altLang="it-IT" sz="1800">
              <a:solidFill>
                <a:schemeClr val="accent2"/>
              </a:solidFill>
            </a:endParaRPr>
          </a:p>
          <a:p>
            <a:pPr eaLnBrk="1" hangingPunct="1">
              <a:spcBef>
                <a:spcPct val="0"/>
              </a:spcBef>
              <a:buFontTx/>
              <a:buAutoNum type="alphaUcPeriod"/>
            </a:pPr>
            <a:endParaRPr lang="it-IT" altLang="it-IT" sz="1800">
              <a:solidFill>
                <a:schemeClr val="accent2"/>
              </a:solidFill>
            </a:endParaRPr>
          </a:p>
        </p:txBody>
      </p:sp>
      <p:sp>
        <p:nvSpPr>
          <p:cNvPr id="607235" name="CasellaDiTesto 2">
            <a:extLst>
              <a:ext uri="{FF2B5EF4-FFF2-40B4-BE49-F238E27FC236}">
                <a16:creationId xmlns:a16="http://schemas.microsoft.com/office/drawing/2014/main" id="{AC0B4F41-8275-43DF-B0CB-E9D64725F7DF}"/>
              </a:ext>
            </a:extLst>
          </p:cNvPr>
          <p:cNvSpPr txBox="1">
            <a:spLocks noChangeArrowheads="1"/>
          </p:cNvSpPr>
          <p:nvPr/>
        </p:nvSpPr>
        <p:spPr bwMode="auto">
          <a:xfrm>
            <a:off x="258763" y="549275"/>
            <a:ext cx="62404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2800">
                <a:solidFill>
                  <a:srgbClr val="FF0000"/>
                </a:solidFill>
              </a:rPr>
              <a:t>La terapia locale è sufficiente nella:</a:t>
            </a:r>
          </a:p>
        </p:txBody>
      </p:sp>
    </p:spTree>
  </p:cSld>
  <p:clrMapOvr>
    <a:masterClrMapping/>
  </p:clrMapOvr>
  <p:transition spd="slow">
    <p:strips dir="ru"/>
  </p:transition>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8" name="Rettangolo 1">
            <a:extLst>
              <a:ext uri="{FF2B5EF4-FFF2-40B4-BE49-F238E27FC236}">
                <a16:creationId xmlns:a16="http://schemas.microsoft.com/office/drawing/2014/main" id="{4D425D86-2D36-40BC-BEDE-87962207F794}"/>
              </a:ext>
            </a:extLst>
          </p:cNvPr>
          <p:cNvSpPr>
            <a:spLocks noChangeArrowheads="1"/>
          </p:cNvSpPr>
          <p:nvPr/>
        </p:nvSpPr>
        <p:spPr bwMode="auto">
          <a:xfrm>
            <a:off x="539750" y="1916113"/>
            <a:ext cx="8135938" cy="480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AutoNum type="alphaUcPeriod"/>
            </a:pPr>
            <a:r>
              <a:rPr lang="it-IT" altLang="it-IT" sz="2800">
                <a:solidFill>
                  <a:schemeClr val="accent2"/>
                </a:solidFill>
              </a:rPr>
              <a:t>Psoriai lieve</a:t>
            </a:r>
          </a:p>
          <a:p>
            <a:pPr eaLnBrk="1" hangingPunct="1">
              <a:spcBef>
                <a:spcPct val="0"/>
              </a:spcBef>
              <a:buFontTx/>
              <a:buAutoNum type="alphaUcPeriod"/>
            </a:pPr>
            <a:endParaRPr lang="it-IT" altLang="it-IT" sz="2800">
              <a:solidFill>
                <a:schemeClr val="accent2"/>
              </a:solidFill>
            </a:endParaRPr>
          </a:p>
          <a:p>
            <a:pPr eaLnBrk="1" hangingPunct="1">
              <a:spcBef>
                <a:spcPct val="0"/>
              </a:spcBef>
              <a:buFontTx/>
              <a:buAutoNum type="alphaUcPeriod"/>
            </a:pPr>
            <a:r>
              <a:rPr lang="it-IT" altLang="it-IT" sz="2800">
                <a:solidFill>
                  <a:schemeClr val="accent2"/>
                </a:solidFill>
              </a:rPr>
              <a:t>Psoroasi moderata</a:t>
            </a:r>
          </a:p>
          <a:p>
            <a:pPr eaLnBrk="1" hangingPunct="1">
              <a:spcBef>
                <a:spcPct val="0"/>
              </a:spcBef>
              <a:buFontTx/>
              <a:buAutoNum type="alphaUcPeriod"/>
            </a:pPr>
            <a:endParaRPr lang="it-IT" altLang="it-IT" sz="2800">
              <a:solidFill>
                <a:schemeClr val="accent2"/>
              </a:solidFill>
            </a:endParaRPr>
          </a:p>
          <a:p>
            <a:pPr eaLnBrk="1" hangingPunct="1">
              <a:spcBef>
                <a:spcPct val="0"/>
              </a:spcBef>
              <a:buFontTx/>
              <a:buAutoNum type="alphaUcPeriod"/>
            </a:pPr>
            <a:r>
              <a:rPr lang="it-IT" altLang="it-IT" sz="2800">
                <a:solidFill>
                  <a:schemeClr val="accent2"/>
                </a:solidFill>
              </a:rPr>
              <a:t>Psoriasi impetiginizzata</a:t>
            </a:r>
          </a:p>
          <a:p>
            <a:pPr eaLnBrk="1" hangingPunct="1">
              <a:spcBef>
                <a:spcPct val="0"/>
              </a:spcBef>
              <a:buFontTx/>
              <a:buAutoNum type="alphaUcPeriod"/>
            </a:pPr>
            <a:endParaRPr lang="it-IT" altLang="it-IT" sz="2800">
              <a:solidFill>
                <a:schemeClr val="accent2"/>
              </a:solidFill>
            </a:endParaRPr>
          </a:p>
          <a:p>
            <a:pPr eaLnBrk="1" hangingPunct="1">
              <a:spcBef>
                <a:spcPct val="0"/>
              </a:spcBef>
              <a:buFontTx/>
              <a:buAutoNum type="alphaUcPeriod"/>
            </a:pPr>
            <a:r>
              <a:rPr lang="it-IT" altLang="it-IT" sz="2800">
                <a:solidFill>
                  <a:schemeClr val="accent2"/>
                </a:solidFill>
              </a:rPr>
              <a:t>Tutte le precedenti</a:t>
            </a:r>
          </a:p>
          <a:p>
            <a:pPr eaLnBrk="1" hangingPunct="1">
              <a:spcBef>
                <a:spcPct val="0"/>
              </a:spcBef>
              <a:buFontTx/>
              <a:buAutoNum type="alphaUcPeriod"/>
            </a:pPr>
            <a:endParaRPr lang="it-IT" altLang="it-IT" sz="2800">
              <a:solidFill>
                <a:schemeClr val="accent2"/>
              </a:solidFill>
            </a:endParaRPr>
          </a:p>
          <a:p>
            <a:pPr eaLnBrk="1" hangingPunct="1">
              <a:spcBef>
                <a:spcPct val="0"/>
              </a:spcBef>
              <a:buFontTx/>
              <a:buAutoNum type="alphaUcPeriod"/>
            </a:pPr>
            <a:r>
              <a:rPr lang="it-IT" altLang="it-IT" sz="2800">
                <a:solidFill>
                  <a:schemeClr val="accent2"/>
                </a:solidFill>
              </a:rPr>
              <a:t>Nessuna delle precedenti</a:t>
            </a:r>
          </a:p>
          <a:p>
            <a:pPr eaLnBrk="1" hangingPunct="1">
              <a:spcBef>
                <a:spcPct val="0"/>
              </a:spcBef>
              <a:buFontTx/>
              <a:buAutoNum type="alphaUcPeriod"/>
            </a:pPr>
            <a:endParaRPr lang="it-IT" altLang="it-IT" sz="1800">
              <a:solidFill>
                <a:schemeClr val="accent2"/>
              </a:solidFill>
            </a:endParaRPr>
          </a:p>
          <a:p>
            <a:pPr eaLnBrk="1" hangingPunct="1">
              <a:spcBef>
                <a:spcPct val="0"/>
              </a:spcBef>
              <a:buFontTx/>
              <a:buAutoNum type="alphaUcPeriod"/>
            </a:pPr>
            <a:endParaRPr lang="it-IT" altLang="it-IT" sz="1800">
              <a:solidFill>
                <a:schemeClr val="accent2"/>
              </a:solidFill>
            </a:endParaRPr>
          </a:p>
          <a:p>
            <a:pPr eaLnBrk="1" hangingPunct="1">
              <a:spcBef>
                <a:spcPct val="0"/>
              </a:spcBef>
              <a:buFontTx/>
              <a:buAutoNum type="alphaUcPeriod"/>
            </a:pPr>
            <a:endParaRPr lang="it-IT" altLang="it-IT" sz="1800">
              <a:solidFill>
                <a:schemeClr val="accent2"/>
              </a:solidFill>
            </a:endParaRPr>
          </a:p>
        </p:txBody>
      </p:sp>
      <p:sp>
        <p:nvSpPr>
          <p:cNvPr id="608259" name="CasellaDiTesto 2">
            <a:extLst>
              <a:ext uri="{FF2B5EF4-FFF2-40B4-BE49-F238E27FC236}">
                <a16:creationId xmlns:a16="http://schemas.microsoft.com/office/drawing/2014/main" id="{04A79ED6-DEB5-4FBC-9647-71C78CA95FA4}"/>
              </a:ext>
            </a:extLst>
          </p:cNvPr>
          <p:cNvSpPr txBox="1">
            <a:spLocks noChangeArrowheads="1"/>
          </p:cNvSpPr>
          <p:nvPr/>
        </p:nvSpPr>
        <p:spPr bwMode="auto">
          <a:xfrm>
            <a:off x="258763" y="549275"/>
            <a:ext cx="62404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2800">
                <a:solidFill>
                  <a:srgbClr val="FF0000"/>
                </a:solidFill>
              </a:rPr>
              <a:t>La terapia locale è sufficiente nella:</a:t>
            </a:r>
          </a:p>
        </p:txBody>
      </p:sp>
    </p:spTree>
  </p:cSld>
  <p:clrMapOvr>
    <a:masterClrMapping/>
  </p:clrMapOvr>
  <p:transition spd="slow">
    <p:strips dir="ru"/>
  </p:transition>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Rettangolo 1">
            <a:extLst>
              <a:ext uri="{FF2B5EF4-FFF2-40B4-BE49-F238E27FC236}">
                <a16:creationId xmlns:a16="http://schemas.microsoft.com/office/drawing/2014/main" id="{C4FCB181-DD28-45CF-8363-E0DCFC63AB6C}"/>
              </a:ext>
            </a:extLst>
          </p:cNvPr>
          <p:cNvSpPr>
            <a:spLocks noChangeArrowheads="1"/>
          </p:cNvSpPr>
          <p:nvPr/>
        </p:nvSpPr>
        <p:spPr bwMode="auto">
          <a:xfrm>
            <a:off x="539750" y="1916113"/>
            <a:ext cx="8135938" cy="480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AutoNum type="alphaUcPeriod"/>
            </a:pPr>
            <a:r>
              <a:rPr lang="it-IT" altLang="it-IT" sz="2800">
                <a:solidFill>
                  <a:schemeClr val="accent2"/>
                </a:solidFill>
              </a:rPr>
              <a:t>Acne lieve comedonica</a:t>
            </a:r>
          </a:p>
          <a:p>
            <a:pPr eaLnBrk="1" hangingPunct="1">
              <a:spcBef>
                <a:spcPct val="0"/>
              </a:spcBef>
              <a:buFontTx/>
              <a:buAutoNum type="alphaUcPeriod"/>
            </a:pPr>
            <a:endParaRPr lang="it-IT" altLang="it-IT" sz="2800">
              <a:solidFill>
                <a:schemeClr val="accent2"/>
              </a:solidFill>
            </a:endParaRPr>
          </a:p>
          <a:p>
            <a:pPr eaLnBrk="1" hangingPunct="1">
              <a:spcBef>
                <a:spcPct val="0"/>
              </a:spcBef>
              <a:buFontTx/>
              <a:buAutoNum type="alphaUcPeriod"/>
            </a:pPr>
            <a:r>
              <a:rPr lang="it-IT" altLang="it-IT" sz="2800">
                <a:solidFill>
                  <a:schemeClr val="accent2"/>
                </a:solidFill>
              </a:rPr>
              <a:t>Acne volto e tronco</a:t>
            </a:r>
          </a:p>
          <a:p>
            <a:pPr eaLnBrk="1" hangingPunct="1">
              <a:spcBef>
                <a:spcPct val="0"/>
              </a:spcBef>
              <a:buFontTx/>
              <a:buAutoNum type="alphaUcPeriod"/>
            </a:pPr>
            <a:endParaRPr lang="it-IT" altLang="it-IT" sz="2800">
              <a:solidFill>
                <a:schemeClr val="accent2"/>
              </a:solidFill>
            </a:endParaRPr>
          </a:p>
          <a:p>
            <a:pPr eaLnBrk="1" hangingPunct="1">
              <a:spcBef>
                <a:spcPct val="0"/>
              </a:spcBef>
              <a:buFontTx/>
              <a:buAutoNum type="alphaUcPeriod"/>
            </a:pPr>
            <a:r>
              <a:rPr lang="it-IT" altLang="it-IT" sz="2800">
                <a:solidFill>
                  <a:schemeClr val="accent2"/>
                </a:solidFill>
              </a:rPr>
              <a:t>Acne nodulare</a:t>
            </a:r>
          </a:p>
          <a:p>
            <a:pPr eaLnBrk="1" hangingPunct="1">
              <a:spcBef>
                <a:spcPct val="0"/>
              </a:spcBef>
              <a:buFontTx/>
              <a:buAutoNum type="alphaUcPeriod"/>
            </a:pPr>
            <a:endParaRPr lang="it-IT" altLang="it-IT" sz="2800">
              <a:solidFill>
                <a:schemeClr val="accent2"/>
              </a:solidFill>
            </a:endParaRPr>
          </a:p>
          <a:p>
            <a:pPr eaLnBrk="1" hangingPunct="1">
              <a:spcBef>
                <a:spcPct val="0"/>
              </a:spcBef>
              <a:buFontTx/>
              <a:buAutoNum type="alphaUcPeriod"/>
            </a:pPr>
            <a:r>
              <a:rPr lang="it-IT" altLang="it-IT" sz="2800">
                <a:solidFill>
                  <a:schemeClr val="accent2"/>
                </a:solidFill>
              </a:rPr>
              <a:t>Tutte le precedenti</a:t>
            </a:r>
          </a:p>
          <a:p>
            <a:pPr eaLnBrk="1" hangingPunct="1">
              <a:spcBef>
                <a:spcPct val="0"/>
              </a:spcBef>
              <a:buFontTx/>
              <a:buAutoNum type="alphaUcPeriod"/>
            </a:pPr>
            <a:endParaRPr lang="it-IT" altLang="it-IT" sz="2800">
              <a:solidFill>
                <a:schemeClr val="accent2"/>
              </a:solidFill>
            </a:endParaRPr>
          </a:p>
          <a:p>
            <a:pPr eaLnBrk="1" hangingPunct="1">
              <a:spcBef>
                <a:spcPct val="0"/>
              </a:spcBef>
              <a:buFontTx/>
              <a:buAutoNum type="alphaUcPeriod"/>
            </a:pPr>
            <a:r>
              <a:rPr lang="it-IT" altLang="it-IT" sz="2800">
                <a:solidFill>
                  <a:schemeClr val="accent2"/>
                </a:solidFill>
              </a:rPr>
              <a:t>Nessuna delle precedenti</a:t>
            </a:r>
          </a:p>
          <a:p>
            <a:pPr eaLnBrk="1" hangingPunct="1">
              <a:spcBef>
                <a:spcPct val="0"/>
              </a:spcBef>
              <a:buFontTx/>
              <a:buAutoNum type="alphaUcPeriod"/>
            </a:pPr>
            <a:endParaRPr lang="it-IT" altLang="it-IT" sz="1800">
              <a:solidFill>
                <a:schemeClr val="accent2"/>
              </a:solidFill>
            </a:endParaRPr>
          </a:p>
          <a:p>
            <a:pPr eaLnBrk="1" hangingPunct="1">
              <a:spcBef>
                <a:spcPct val="0"/>
              </a:spcBef>
              <a:buFontTx/>
              <a:buAutoNum type="alphaUcPeriod"/>
            </a:pPr>
            <a:endParaRPr lang="it-IT" altLang="it-IT" sz="1800">
              <a:solidFill>
                <a:schemeClr val="accent2"/>
              </a:solidFill>
            </a:endParaRPr>
          </a:p>
          <a:p>
            <a:pPr eaLnBrk="1" hangingPunct="1">
              <a:spcBef>
                <a:spcPct val="0"/>
              </a:spcBef>
              <a:buFontTx/>
              <a:buAutoNum type="alphaUcPeriod"/>
            </a:pPr>
            <a:endParaRPr lang="it-IT" altLang="it-IT" sz="1800">
              <a:solidFill>
                <a:schemeClr val="accent2"/>
              </a:solidFill>
            </a:endParaRPr>
          </a:p>
        </p:txBody>
      </p:sp>
      <p:sp>
        <p:nvSpPr>
          <p:cNvPr id="609283" name="CasellaDiTesto 2">
            <a:extLst>
              <a:ext uri="{FF2B5EF4-FFF2-40B4-BE49-F238E27FC236}">
                <a16:creationId xmlns:a16="http://schemas.microsoft.com/office/drawing/2014/main" id="{F299520C-7D76-4221-B935-F92C7F388B5B}"/>
              </a:ext>
            </a:extLst>
          </p:cNvPr>
          <p:cNvSpPr txBox="1">
            <a:spLocks noChangeArrowheads="1"/>
          </p:cNvSpPr>
          <p:nvPr/>
        </p:nvSpPr>
        <p:spPr bwMode="auto">
          <a:xfrm>
            <a:off x="258763" y="549275"/>
            <a:ext cx="62404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2800">
                <a:solidFill>
                  <a:srgbClr val="FF0000"/>
                </a:solidFill>
              </a:rPr>
              <a:t>La terapia locale è sufficiente nella:</a:t>
            </a:r>
          </a:p>
        </p:txBody>
      </p:sp>
    </p:spTree>
  </p:cSld>
  <p:clrMapOvr>
    <a:masterClrMapping/>
  </p:clrMapOvr>
  <p:transition spd="slow">
    <p:strips dir="ru"/>
  </p:transition>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6" name="Rettangolo 1">
            <a:extLst>
              <a:ext uri="{FF2B5EF4-FFF2-40B4-BE49-F238E27FC236}">
                <a16:creationId xmlns:a16="http://schemas.microsoft.com/office/drawing/2014/main" id="{05B74976-F5B7-458F-8C5E-14746CC6C447}"/>
              </a:ext>
            </a:extLst>
          </p:cNvPr>
          <p:cNvSpPr>
            <a:spLocks noChangeArrowheads="1"/>
          </p:cNvSpPr>
          <p:nvPr/>
        </p:nvSpPr>
        <p:spPr bwMode="auto">
          <a:xfrm>
            <a:off x="539750" y="1916113"/>
            <a:ext cx="8135938"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AutoNum type="alphaUcPeriod"/>
            </a:pPr>
            <a:r>
              <a:rPr lang="it-IT" altLang="it-IT" sz="2800">
                <a:solidFill>
                  <a:schemeClr val="accent2"/>
                </a:solidFill>
              </a:rPr>
              <a:t>Gentamicina</a:t>
            </a:r>
          </a:p>
          <a:p>
            <a:pPr eaLnBrk="1" hangingPunct="1">
              <a:spcBef>
                <a:spcPct val="0"/>
              </a:spcBef>
              <a:buFontTx/>
              <a:buAutoNum type="alphaUcPeriod"/>
            </a:pPr>
            <a:endParaRPr lang="it-IT" altLang="it-IT" sz="2800">
              <a:solidFill>
                <a:schemeClr val="accent2"/>
              </a:solidFill>
            </a:endParaRPr>
          </a:p>
          <a:p>
            <a:pPr eaLnBrk="1" hangingPunct="1">
              <a:spcBef>
                <a:spcPct val="0"/>
              </a:spcBef>
              <a:buFontTx/>
              <a:buAutoNum type="alphaUcPeriod"/>
            </a:pPr>
            <a:r>
              <a:rPr lang="it-IT" altLang="it-IT" sz="2800">
                <a:solidFill>
                  <a:schemeClr val="accent2"/>
                </a:solidFill>
              </a:rPr>
              <a:t>Acido fusidico</a:t>
            </a:r>
          </a:p>
          <a:p>
            <a:pPr eaLnBrk="1" hangingPunct="1">
              <a:spcBef>
                <a:spcPct val="0"/>
              </a:spcBef>
              <a:buFontTx/>
              <a:buAutoNum type="alphaUcPeriod"/>
            </a:pPr>
            <a:endParaRPr lang="it-IT" altLang="it-IT" sz="2800">
              <a:solidFill>
                <a:schemeClr val="accent2"/>
              </a:solidFill>
            </a:endParaRPr>
          </a:p>
          <a:p>
            <a:pPr eaLnBrk="1" hangingPunct="1">
              <a:spcBef>
                <a:spcPct val="0"/>
              </a:spcBef>
              <a:buFontTx/>
              <a:buAutoNum type="alphaUcPeriod"/>
            </a:pPr>
            <a:r>
              <a:rPr lang="it-IT" altLang="it-IT" sz="2800">
                <a:solidFill>
                  <a:schemeClr val="accent2"/>
                </a:solidFill>
              </a:rPr>
              <a:t>Mupirocina</a:t>
            </a:r>
          </a:p>
          <a:p>
            <a:pPr eaLnBrk="1" hangingPunct="1">
              <a:spcBef>
                <a:spcPct val="0"/>
              </a:spcBef>
              <a:buFontTx/>
              <a:buAutoNum type="alphaUcPeriod"/>
            </a:pPr>
            <a:endParaRPr lang="it-IT" altLang="it-IT" sz="2800">
              <a:solidFill>
                <a:schemeClr val="accent2"/>
              </a:solidFill>
            </a:endParaRPr>
          </a:p>
          <a:p>
            <a:pPr eaLnBrk="1" hangingPunct="1">
              <a:spcBef>
                <a:spcPct val="0"/>
              </a:spcBef>
              <a:buFontTx/>
              <a:buAutoNum type="alphaUcPeriod"/>
            </a:pPr>
            <a:r>
              <a:rPr lang="it-IT" altLang="it-IT" sz="2800">
                <a:solidFill>
                  <a:schemeClr val="accent2"/>
                </a:solidFill>
              </a:rPr>
              <a:t>Retapamulina</a:t>
            </a:r>
          </a:p>
          <a:p>
            <a:pPr eaLnBrk="1" hangingPunct="1">
              <a:spcBef>
                <a:spcPct val="0"/>
              </a:spcBef>
              <a:buFontTx/>
              <a:buAutoNum type="alphaUcPeriod"/>
            </a:pPr>
            <a:endParaRPr lang="it-IT" altLang="it-IT" sz="2800">
              <a:solidFill>
                <a:schemeClr val="accent2"/>
              </a:solidFill>
            </a:endParaRPr>
          </a:p>
          <a:p>
            <a:pPr eaLnBrk="1" hangingPunct="1">
              <a:spcBef>
                <a:spcPct val="0"/>
              </a:spcBef>
              <a:buFontTx/>
              <a:buAutoNum type="alphaUcPeriod"/>
            </a:pPr>
            <a:r>
              <a:rPr lang="it-IT" altLang="it-IT" sz="2800">
                <a:solidFill>
                  <a:schemeClr val="accent2"/>
                </a:solidFill>
              </a:rPr>
              <a:t>Tutte le precedenti</a:t>
            </a:r>
            <a:endParaRPr lang="it-IT" altLang="it-IT" sz="1800">
              <a:solidFill>
                <a:schemeClr val="accent2"/>
              </a:solidFill>
            </a:endParaRPr>
          </a:p>
          <a:p>
            <a:pPr eaLnBrk="1" hangingPunct="1">
              <a:spcBef>
                <a:spcPct val="0"/>
              </a:spcBef>
              <a:buFontTx/>
              <a:buAutoNum type="alphaUcPeriod"/>
            </a:pPr>
            <a:endParaRPr lang="it-IT" altLang="it-IT" sz="1800">
              <a:solidFill>
                <a:schemeClr val="accent2"/>
              </a:solidFill>
            </a:endParaRPr>
          </a:p>
        </p:txBody>
      </p:sp>
      <p:sp>
        <p:nvSpPr>
          <p:cNvPr id="610307" name="CasellaDiTesto 2">
            <a:extLst>
              <a:ext uri="{FF2B5EF4-FFF2-40B4-BE49-F238E27FC236}">
                <a16:creationId xmlns:a16="http://schemas.microsoft.com/office/drawing/2014/main" id="{7752E43E-1D20-468E-9248-A61502B10F8B}"/>
              </a:ext>
            </a:extLst>
          </p:cNvPr>
          <p:cNvSpPr txBox="1">
            <a:spLocks noChangeArrowheads="1"/>
          </p:cNvSpPr>
          <p:nvPr/>
        </p:nvSpPr>
        <p:spPr bwMode="auto">
          <a:xfrm>
            <a:off x="258763" y="549275"/>
            <a:ext cx="88328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a:solidFill>
                  <a:srgbClr val="FF0000"/>
                </a:solidFill>
              </a:rPr>
              <a:t>La terapia locale dell’impetigine di avvale di:</a:t>
            </a:r>
          </a:p>
        </p:txBody>
      </p:sp>
    </p:spTree>
  </p:cSld>
  <p:clrMapOvr>
    <a:masterClrMapping/>
  </p:clrMapOvr>
  <p:transition spd="slow">
    <p:strips dir="ru"/>
  </p:transition>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1330" name="Picture 2" descr="Risultati immagini per the end doors">
            <a:extLst>
              <a:ext uri="{FF2B5EF4-FFF2-40B4-BE49-F238E27FC236}">
                <a16:creationId xmlns:a16="http://schemas.microsoft.com/office/drawing/2014/main" id="{ED1F12F0-9351-4D0B-972C-112D03C229C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39975" y="476250"/>
            <a:ext cx="4103688" cy="580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trips dir="ru"/>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5FBBFF48-EB84-4F14-B61D-0948A39F8858}"/>
              </a:ext>
            </a:extLst>
          </p:cNvPr>
          <p:cNvSpPr>
            <a:spLocks noGrp="1" noChangeArrowheads="1"/>
          </p:cNvSpPr>
          <p:nvPr>
            <p:ph type="title"/>
          </p:nvPr>
        </p:nvSpPr>
        <p:spPr/>
        <p:txBody>
          <a:bodyPr/>
          <a:lstStyle/>
          <a:p>
            <a:pPr eaLnBrk="1" hangingPunct="1"/>
            <a:r>
              <a:rPr lang="it-IT" altLang="it-IT" b="1">
                <a:solidFill>
                  <a:srgbClr val="FF0000"/>
                </a:solidFill>
              </a:rPr>
              <a:t>Paste</a:t>
            </a:r>
          </a:p>
        </p:txBody>
      </p:sp>
      <p:sp>
        <p:nvSpPr>
          <p:cNvPr id="67587" name="Rectangle 3">
            <a:extLst>
              <a:ext uri="{FF2B5EF4-FFF2-40B4-BE49-F238E27FC236}">
                <a16:creationId xmlns:a16="http://schemas.microsoft.com/office/drawing/2014/main" id="{0F41A88F-A778-4A18-A5B1-6EFCDA633917}"/>
              </a:ext>
            </a:extLst>
          </p:cNvPr>
          <p:cNvSpPr>
            <a:spLocks noGrp="1" noChangeArrowheads="1"/>
          </p:cNvSpPr>
          <p:nvPr>
            <p:ph type="body" idx="1"/>
          </p:nvPr>
        </p:nvSpPr>
        <p:spPr/>
        <p:txBody>
          <a:bodyPr/>
          <a:lstStyle/>
          <a:p>
            <a:pPr eaLnBrk="1" hangingPunct="1">
              <a:lnSpc>
                <a:spcPct val="80000"/>
              </a:lnSpc>
              <a:buFontTx/>
              <a:buNone/>
            </a:pPr>
            <a:r>
              <a:rPr lang="it-IT" altLang="it-IT" sz="2800" b="1">
                <a:solidFill>
                  <a:schemeClr val="accent2"/>
                </a:solidFill>
              </a:rPr>
              <a:t>Paste grasse: preparazioni semisolide ad elevato contenuto di sostanze solide (20-25%) disperse in una monofase grassa o acquosa. La base grassa è normalmente ottenuta con oli minerali.</a:t>
            </a:r>
          </a:p>
          <a:p>
            <a:pPr eaLnBrk="1" hangingPunct="1">
              <a:lnSpc>
                <a:spcPct val="80000"/>
              </a:lnSpc>
              <a:buFontTx/>
              <a:buNone/>
            </a:pPr>
            <a:r>
              <a:rPr lang="it-IT" altLang="it-IT" sz="2800" b="1">
                <a:solidFill>
                  <a:schemeClr val="accent2"/>
                </a:solidFill>
              </a:rPr>
              <a:t>Pasta anidra: il grasso si posiziona intorno all’acqua ed alla polvere         non potere adsorbente</a:t>
            </a:r>
          </a:p>
          <a:p>
            <a:pPr eaLnBrk="1" hangingPunct="1">
              <a:lnSpc>
                <a:spcPct val="80000"/>
              </a:lnSpc>
              <a:buFontTx/>
              <a:buNone/>
            </a:pPr>
            <a:endParaRPr lang="it-IT" altLang="it-IT" sz="2800" b="1">
              <a:solidFill>
                <a:schemeClr val="accent2"/>
              </a:solidFill>
            </a:endParaRPr>
          </a:p>
          <a:p>
            <a:pPr eaLnBrk="1" hangingPunct="1">
              <a:lnSpc>
                <a:spcPct val="80000"/>
              </a:lnSpc>
              <a:buFontTx/>
              <a:buNone/>
            </a:pPr>
            <a:r>
              <a:rPr lang="it-IT" altLang="it-IT" sz="2800" b="1">
                <a:solidFill>
                  <a:srgbClr val="FF0000"/>
                </a:solidFill>
              </a:rPr>
              <a:t>Presentano elevata consistenza, alta adesività alla pelle e buona protezione cutanea.</a:t>
            </a:r>
          </a:p>
        </p:txBody>
      </p:sp>
      <p:sp>
        <p:nvSpPr>
          <p:cNvPr id="43012" name="Line 4">
            <a:extLst>
              <a:ext uri="{FF2B5EF4-FFF2-40B4-BE49-F238E27FC236}">
                <a16:creationId xmlns:a16="http://schemas.microsoft.com/office/drawing/2014/main" id="{7A3C5D8A-E5DB-4374-AF18-D39F496DF3B4}"/>
              </a:ext>
            </a:extLst>
          </p:cNvPr>
          <p:cNvSpPr>
            <a:spLocks noChangeShapeType="1"/>
          </p:cNvSpPr>
          <p:nvPr/>
        </p:nvSpPr>
        <p:spPr bwMode="auto">
          <a:xfrm>
            <a:off x="5219700" y="4005263"/>
            <a:ext cx="504825" cy="0"/>
          </a:xfrm>
          <a:prstGeom prst="line">
            <a:avLst/>
          </a:prstGeom>
          <a:noFill/>
          <a:ln w="9525">
            <a:solidFill>
              <a:schemeClr val="accent2"/>
            </a:solidFill>
            <a:round/>
            <a:headEnd/>
            <a:tailEnd type="triangle" w="med" len="med"/>
          </a:ln>
        </p:spPr>
        <p:txBody>
          <a:bodyPr/>
          <a:lstStyle/>
          <a:p>
            <a:pPr>
              <a:defRPr/>
            </a:pPr>
            <a:endParaRPr lang="en-GB">
              <a:ln>
                <a:solidFill>
                  <a:schemeClr val="accent2"/>
                </a:solidFill>
              </a:ln>
            </a:endParaRPr>
          </a:p>
        </p:txBody>
      </p:sp>
    </p:spTree>
    <p:extLst>
      <p:ext uri="{BB962C8B-B14F-4D97-AF65-F5344CB8AC3E}">
        <p14:creationId xmlns:p14="http://schemas.microsoft.com/office/powerpoint/2010/main" val="204231374"/>
      </p:ext>
    </p:extLst>
  </p:cSld>
  <p:clrMapOvr>
    <a:masterClrMapping/>
  </p:clrMapOvr>
  <p:transition spd="slow">
    <p:strips dir="ru"/>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17F37E4A-5756-4AB0-B49F-BCAD1FB88706}"/>
              </a:ext>
            </a:extLst>
          </p:cNvPr>
          <p:cNvSpPr>
            <a:spLocks noGrp="1" noChangeArrowheads="1"/>
          </p:cNvSpPr>
          <p:nvPr>
            <p:ph type="title"/>
          </p:nvPr>
        </p:nvSpPr>
        <p:spPr/>
        <p:txBody>
          <a:bodyPr/>
          <a:lstStyle/>
          <a:p>
            <a:pPr eaLnBrk="1" hangingPunct="1"/>
            <a:r>
              <a:rPr lang="it-IT" altLang="it-IT" b="1">
                <a:solidFill>
                  <a:srgbClr val="FF0000"/>
                </a:solidFill>
              </a:rPr>
              <a:t>Paste</a:t>
            </a:r>
          </a:p>
        </p:txBody>
      </p:sp>
      <p:sp>
        <p:nvSpPr>
          <p:cNvPr id="68611" name="Rectangle 3">
            <a:extLst>
              <a:ext uri="{FF2B5EF4-FFF2-40B4-BE49-F238E27FC236}">
                <a16:creationId xmlns:a16="http://schemas.microsoft.com/office/drawing/2014/main" id="{7E0067BC-206D-461E-AF45-F613ED204C72}"/>
              </a:ext>
            </a:extLst>
          </p:cNvPr>
          <p:cNvSpPr>
            <a:spLocks noGrp="1" noChangeArrowheads="1"/>
          </p:cNvSpPr>
          <p:nvPr>
            <p:ph type="body" idx="1"/>
          </p:nvPr>
        </p:nvSpPr>
        <p:spPr/>
        <p:txBody>
          <a:bodyPr/>
          <a:lstStyle/>
          <a:p>
            <a:pPr eaLnBrk="1" hangingPunct="1">
              <a:lnSpc>
                <a:spcPct val="90000"/>
              </a:lnSpc>
              <a:buFontTx/>
              <a:buNone/>
            </a:pPr>
            <a:r>
              <a:rPr lang="it-IT" altLang="it-IT" b="1">
                <a:solidFill>
                  <a:schemeClr val="accent2"/>
                </a:solidFill>
              </a:rPr>
              <a:t>Azioni:	- adsorbenti</a:t>
            </a:r>
          </a:p>
          <a:p>
            <a:pPr eaLnBrk="1" hangingPunct="1">
              <a:lnSpc>
                <a:spcPct val="90000"/>
              </a:lnSpc>
              <a:buFontTx/>
              <a:buNone/>
            </a:pPr>
            <a:r>
              <a:rPr lang="it-IT" altLang="it-IT" b="1">
                <a:solidFill>
                  <a:schemeClr val="accent2"/>
                </a:solidFill>
              </a:rPr>
              <a:t>			- antiprurito</a:t>
            </a:r>
          </a:p>
          <a:p>
            <a:pPr eaLnBrk="1" hangingPunct="1">
              <a:lnSpc>
                <a:spcPct val="90000"/>
              </a:lnSpc>
              <a:buFontTx/>
              <a:buNone/>
            </a:pPr>
            <a:r>
              <a:rPr lang="it-IT" altLang="it-IT" b="1">
                <a:solidFill>
                  <a:schemeClr val="accent2"/>
                </a:solidFill>
              </a:rPr>
              <a:t>                - barriera</a:t>
            </a:r>
          </a:p>
          <a:p>
            <a:pPr eaLnBrk="1" hangingPunct="1">
              <a:lnSpc>
                <a:spcPct val="90000"/>
              </a:lnSpc>
              <a:buFontTx/>
              <a:buNone/>
            </a:pPr>
            <a:r>
              <a:rPr lang="it-IT" altLang="it-IT" b="1">
                <a:solidFill>
                  <a:schemeClr val="accent2"/>
                </a:solidFill>
              </a:rPr>
              <a:t>                - fotoprotezione</a:t>
            </a:r>
          </a:p>
          <a:p>
            <a:pPr eaLnBrk="1" hangingPunct="1">
              <a:lnSpc>
                <a:spcPct val="90000"/>
              </a:lnSpc>
              <a:buFontTx/>
              <a:buNone/>
            </a:pPr>
            <a:endParaRPr lang="it-IT" altLang="it-IT" b="1">
              <a:solidFill>
                <a:schemeClr val="accent2"/>
              </a:solidFill>
            </a:endParaRPr>
          </a:p>
          <a:p>
            <a:pPr eaLnBrk="1" hangingPunct="1">
              <a:lnSpc>
                <a:spcPct val="90000"/>
              </a:lnSpc>
              <a:buFontTx/>
              <a:buNone/>
            </a:pPr>
            <a:r>
              <a:rPr lang="it-IT" altLang="it-IT" b="1">
                <a:solidFill>
                  <a:schemeClr val="accent2"/>
                </a:solidFill>
              </a:rPr>
              <a:t>Tipico esempio: </a:t>
            </a:r>
            <a:r>
              <a:rPr lang="it-IT" altLang="it-IT" b="1">
                <a:solidFill>
                  <a:srgbClr val="FF0000"/>
                </a:solidFill>
              </a:rPr>
              <a:t>pasta all’acqua o paste 				  all’ossido di zinco</a:t>
            </a:r>
          </a:p>
        </p:txBody>
      </p:sp>
    </p:spTree>
    <p:extLst>
      <p:ext uri="{BB962C8B-B14F-4D97-AF65-F5344CB8AC3E}">
        <p14:creationId xmlns:p14="http://schemas.microsoft.com/office/powerpoint/2010/main" val="1255811802"/>
      </p:ext>
    </p:extLst>
  </p:cSld>
  <p:clrMapOvr>
    <a:masterClrMapping/>
  </p:clrMapOvr>
  <p:transition spd="slow">
    <p:strips dir="ru"/>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917AA60C-4803-4314-95D6-D706551F7B28}"/>
              </a:ext>
            </a:extLst>
          </p:cNvPr>
          <p:cNvSpPr>
            <a:spLocks noGrp="1" noChangeArrowheads="1"/>
          </p:cNvSpPr>
          <p:nvPr>
            <p:ph type="title"/>
          </p:nvPr>
        </p:nvSpPr>
        <p:spPr/>
        <p:txBody>
          <a:bodyPr/>
          <a:lstStyle/>
          <a:p>
            <a:pPr eaLnBrk="1" hangingPunct="1"/>
            <a:r>
              <a:rPr lang="it-IT" altLang="it-IT" b="1">
                <a:solidFill>
                  <a:srgbClr val="FF0000"/>
                </a:solidFill>
              </a:rPr>
              <a:t>Paste</a:t>
            </a:r>
          </a:p>
        </p:txBody>
      </p:sp>
      <p:sp>
        <p:nvSpPr>
          <p:cNvPr id="69635" name="Rectangle 3">
            <a:extLst>
              <a:ext uri="{FF2B5EF4-FFF2-40B4-BE49-F238E27FC236}">
                <a16:creationId xmlns:a16="http://schemas.microsoft.com/office/drawing/2014/main" id="{43C26BC9-123C-4299-B9CF-A69B14CEA2C7}"/>
              </a:ext>
            </a:extLst>
          </p:cNvPr>
          <p:cNvSpPr>
            <a:spLocks noGrp="1" noChangeArrowheads="1"/>
          </p:cNvSpPr>
          <p:nvPr>
            <p:ph type="body" idx="1"/>
          </p:nvPr>
        </p:nvSpPr>
        <p:spPr/>
        <p:txBody>
          <a:bodyPr/>
          <a:lstStyle/>
          <a:p>
            <a:pPr eaLnBrk="1" hangingPunct="1">
              <a:lnSpc>
                <a:spcPct val="90000"/>
              </a:lnSpc>
              <a:buFontTx/>
              <a:buNone/>
            </a:pPr>
            <a:r>
              <a:rPr lang="it-IT" altLang="it-IT" b="1">
                <a:solidFill>
                  <a:schemeClr val="accent2"/>
                </a:solidFill>
              </a:rPr>
              <a:t>Vantaggi:</a:t>
            </a:r>
          </a:p>
          <a:p>
            <a:pPr eaLnBrk="1" hangingPunct="1">
              <a:lnSpc>
                <a:spcPct val="90000"/>
              </a:lnSpc>
              <a:buFontTx/>
              <a:buNone/>
            </a:pPr>
            <a:r>
              <a:rPr lang="it-IT" altLang="it-IT" b="1">
                <a:solidFill>
                  <a:schemeClr val="accent2"/>
                </a:solidFill>
              </a:rPr>
              <a:t>   le paste sono composti molto semplici e le polveri che contengono sono per lo più innocue </a:t>
            </a:r>
          </a:p>
          <a:p>
            <a:pPr eaLnBrk="1" hangingPunct="1">
              <a:lnSpc>
                <a:spcPct val="90000"/>
              </a:lnSpc>
              <a:buFontTx/>
              <a:buNone/>
            </a:pPr>
            <a:r>
              <a:rPr lang="it-IT" altLang="it-IT" b="1">
                <a:solidFill>
                  <a:schemeClr val="accent2"/>
                </a:solidFill>
              </a:rPr>
              <a:t>Svantaggi: </a:t>
            </a:r>
          </a:p>
          <a:p>
            <a:pPr eaLnBrk="1" hangingPunct="1">
              <a:lnSpc>
                <a:spcPct val="90000"/>
              </a:lnSpc>
              <a:buFontTx/>
              <a:buNone/>
            </a:pPr>
            <a:r>
              <a:rPr lang="it-IT" altLang="it-IT" b="1">
                <a:solidFill>
                  <a:schemeClr val="accent2"/>
                </a:solidFill>
              </a:rPr>
              <a:t>	scarsa spalmabilità e forte potere imbrattante</a:t>
            </a:r>
          </a:p>
          <a:p>
            <a:pPr eaLnBrk="1" hangingPunct="1">
              <a:lnSpc>
                <a:spcPct val="90000"/>
              </a:lnSpc>
              <a:buFontTx/>
              <a:buNone/>
            </a:pPr>
            <a:endParaRPr lang="it-IT" altLang="it-IT" b="1">
              <a:solidFill>
                <a:schemeClr val="accent2"/>
              </a:solidFill>
            </a:endParaRPr>
          </a:p>
          <a:p>
            <a:pPr eaLnBrk="1" hangingPunct="1">
              <a:lnSpc>
                <a:spcPct val="90000"/>
              </a:lnSpc>
              <a:buFontTx/>
              <a:buNone/>
            </a:pPr>
            <a:endParaRPr lang="it-IT" altLang="it-IT" b="1">
              <a:solidFill>
                <a:schemeClr val="accent2"/>
              </a:solidFill>
            </a:endParaRPr>
          </a:p>
        </p:txBody>
      </p:sp>
    </p:spTree>
    <p:extLst>
      <p:ext uri="{BB962C8B-B14F-4D97-AF65-F5344CB8AC3E}">
        <p14:creationId xmlns:p14="http://schemas.microsoft.com/office/powerpoint/2010/main" val="930272224"/>
      </p:ext>
    </p:extLst>
  </p:cSld>
  <p:clrMapOvr>
    <a:masterClrMapping/>
  </p:clrMapOvr>
  <p:transition spd="slow">
    <p:strips dir="ru"/>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5BA96F-7508-4DE8-B1E7-0BD05053EF42}"/>
              </a:ext>
            </a:extLst>
          </p:cNvPr>
          <p:cNvSpPr>
            <a:spLocks noGrp="1"/>
          </p:cNvSpPr>
          <p:nvPr>
            <p:ph type="title"/>
          </p:nvPr>
        </p:nvSpPr>
        <p:spPr/>
        <p:txBody>
          <a:bodyPr/>
          <a:lstStyle/>
          <a:p>
            <a:endParaRPr lang="en-GB"/>
          </a:p>
        </p:txBody>
      </p:sp>
      <p:pic>
        <p:nvPicPr>
          <p:cNvPr id="5" name="Segnaposto contenuto 4" descr="Immagine che contiene toeletta, crema, lozione&#10;&#10;Descrizione generata automaticamente">
            <a:extLst>
              <a:ext uri="{FF2B5EF4-FFF2-40B4-BE49-F238E27FC236}">
                <a16:creationId xmlns:a16="http://schemas.microsoft.com/office/drawing/2014/main" id="{21F7472E-2F12-4CF4-9F58-43E56DF69474}"/>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5724128" y="3068960"/>
            <a:ext cx="3168352" cy="3384376"/>
          </a:xfrm>
        </p:spPr>
      </p:pic>
      <p:pic>
        <p:nvPicPr>
          <p:cNvPr id="6" name="Segnaposto contenuto 8" descr="Immagine che contiene letto, interni, posando, gatto&#10;&#10;Descrizione generata automaticamente">
            <a:extLst>
              <a:ext uri="{FF2B5EF4-FFF2-40B4-BE49-F238E27FC236}">
                <a16:creationId xmlns:a16="http://schemas.microsoft.com/office/drawing/2014/main" id="{48C88283-A893-43EC-99F8-C854814CB0E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tretch>
            <a:fillRect/>
          </a:stretch>
        </p:blipFill>
        <p:spPr bwMode="auto">
          <a:xfrm>
            <a:off x="107504" y="248269"/>
            <a:ext cx="4792769" cy="2650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ccia a destra 6">
            <a:extLst>
              <a:ext uri="{FF2B5EF4-FFF2-40B4-BE49-F238E27FC236}">
                <a16:creationId xmlns:a16="http://schemas.microsoft.com/office/drawing/2014/main" id="{E79A110E-D4A1-4E15-9BBA-5CA305D793AC}"/>
              </a:ext>
            </a:extLst>
          </p:cNvPr>
          <p:cNvSpPr/>
          <p:nvPr/>
        </p:nvSpPr>
        <p:spPr bwMode="auto">
          <a:xfrm>
            <a:off x="4572000" y="3435288"/>
            <a:ext cx="936104" cy="720080"/>
          </a:xfrm>
          <a:prstGeom prst="rightArrow">
            <a:avLst/>
          </a:prstGeom>
          <a:solidFill>
            <a:srgbClr val="002060"/>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000" b="1"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798278675"/>
      </p:ext>
    </p:extLst>
  </p:cSld>
  <p:clrMapOvr>
    <a:masterClrMapping/>
  </p:clrMapOvr>
  <p:transition spd="slow">
    <p:strips dir="ru"/>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063EE0AE-FA1E-473B-861E-A550A071B179}"/>
              </a:ext>
            </a:extLst>
          </p:cNvPr>
          <p:cNvSpPr>
            <a:spLocks noGrp="1" noChangeArrowheads="1"/>
          </p:cNvSpPr>
          <p:nvPr>
            <p:ph type="title"/>
          </p:nvPr>
        </p:nvSpPr>
        <p:spPr/>
        <p:txBody>
          <a:bodyPr/>
          <a:lstStyle/>
          <a:p>
            <a:pPr eaLnBrk="1" hangingPunct="1"/>
            <a:r>
              <a:rPr lang="it-IT" altLang="it-IT" b="1">
                <a:solidFill>
                  <a:srgbClr val="FF0000"/>
                </a:solidFill>
              </a:rPr>
              <a:t>Gel</a:t>
            </a:r>
          </a:p>
        </p:txBody>
      </p:sp>
      <p:sp>
        <p:nvSpPr>
          <p:cNvPr id="70659" name="Rectangle 3">
            <a:extLst>
              <a:ext uri="{FF2B5EF4-FFF2-40B4-BE49-F238E27FC236}">
                <a16:creationId xmlns:a16="http://schemas.microsoft.com/office/drawing/2014/main" id="{2BDBF88F-6358-482F-8268-E87C4E438847}"/>
              </a:ext>
            </a:extLst>
          </p:cNvPr>
          <p:cNvSpPr>
            <a:spLocks noGrp="1" noChangeArrowheads="1"/>
          </p:cNvSpPr>
          <p:nvPr>
            <p:ph type="body" idx="1"/>
          </p:nvPr>
        </p:nvSpPr>
        <p:spPr>
          <a:xfrm>
            <a:off x="457200" y="1412875"/>
            <a:ext cx="8229600" cy="5140325"/>
          </a:xfrm>
        </p:spPr>
        <p:txBody>
          <a:bodyPr/>
          <a:lstStyle/>
          <a:p>
            <a:pPr eaLnBrk="1" hangingPunct="1">
              <a:lnSpc>
                <a:spcPct val="80000"/>
              </a:lnSpc>
              <a:buFontTx/>
              <a:buNone/>
            </a:pPr>
            <a:r>
              <a:rPr lang="it-IT" altLang="it-IT" sz="2400" b="1">
                <a:solidFill>
                  <a:schemeClr val="accent2"/>
                </a:solidFill>
              </a:rPr>
              <a:t>Materiale colloidale bifasico</a:t>
            </a:r>
            <a:endParaRPr lang="it-IT" altLang="it-IT" sz="2000" b="1">
              <a:solidFill>
                <a:schemeClr val="accent2"/>
              </a:solidFill>
            </a:endParaRPr>
          </a:p>
          <a:p>
            <a:pPr eaLnBrk="1" hangingPunct="1">
              <a:lnSpc>
                <a:spcPct val="80000"/>
              </a:lnSpc>
              <a:buFontTx/>
              <a:buNone/>
            </a:pPr>
            <a:endParaRPr lang="it-IT" altLang="it-IT" sz="2400" b="1">
              <a:solidFill>
                <a:schemeClr val="accent2"/>
              </a:solidFill>
            </a:endParaRPr>
          </a:p>
          <a:p>
            <a:pPr eaLnBrk="1" hangingPunct="1">
              <a:lnSpc>
                <a:spcPct val="80000"/>
              </a:lnSpc>
              <a:buFontTx/>
              <a:buNone/>
            </a:pPr>
            <a:r>
              <a:rPr lang="it-IT" altLang="it-IT" sz="2400" b="1">
                <a:solidFill>
                  <a:schemeClr val="accent2"/>
                </a:solidFill>
              </a:rPr>
              <a:t>I gel sono costituiti da liquidi resi gelatinosi cioè gelificati con opportuni agenti gelificanti cioè mediante aggiunta di quantità limitate di sostanze addensanti (in genere polimeri ad alto peso molecolare) che, disperse nella matrice idrofila o lipofila del gel, conferiscono la tipica viscosità mediante la formazione di un sistema a “rete tridimensionale” che immobilizza la fase liquida continua.</a:t>
            </a:r>
          </a:p>
          <a:p>
            <a:pPr eaLnBrk="1" hangingPunct="1">
              <a:lnSpc>
                <a:spcPct val="80000"/>
              </a:lnSpc>
              <a:buFontTx/>
              <a:buNone/>
            </a:pPr>
            <a:endParaRPr lang="it-IT" altLang="it-IT" sz="2400" b="1">
              <a:solidFill>
                <a:schemeClr val="accent2"/>
              </a:solidFill>
            </a:endParaRPr>
          </a:p>
          <a:p>
            <a:pPr eaLnBrk="1" hangingPunct="1">
              <a:lnSpc>
                <a:spcPct val="80000"/>
              </a:lnSpc>
              <a:buFontTx/>
              <a:buNone/>
            </a:pPr>
            <a:r>
              <a:rPr lang="it-IT" altLang="it-IT" sz="2400" b="1">
                <a:solidFill>
                  <a:schemeClr val="accent2"/>
                </a:solidFill>
              </a:rPr>
              <a:t>Si distinguono due tipi di gel:	Idrofobi/Lipogel o 						Oleogel</a:t>
            </a:r>
          </a:p>
          <a:p>
            <a:pPr eaLnBrk="1" hangingPunct="1">
              <a:lnSpc>
                <a:spcPct val="80000"/>
              </a:lnSpc>
              <a:buFontTx/>
              <a:buNone/>
            </a:pPr>
            <a:r>
              <a:rPr lang="it-IT" altLang="it-IT" sz="2400" b="1">
                <a:solidFill>
                  <a:schemeClr val="accent2"/>
                </a:solidFill>
              </a:rPr>
              <a:t>						</a:t>
            </a:r>
          </a:p>
          <a:p>
            <a:pPr eaLnBrk="1" hangingPunct="1">
              <a:lnSpc>
                <a:spcPct val="80000"/>
              </a:lnSpc>
              <a:buFontTx/>
              <a:buNone/>
            </a:pPr>
            <a:r>
              <a:rPr lang="it-IT" altLang="it-IT" sz="2400" b="1">
                <a:solidFill>
                  <a:schemeClr val="accent2"/>
                </a:solidFill>
              </a:rPr>
              <a:t>						Idrofili/Idrogel</a:t>
            </a:r>
          </a:p>
          <a:p>
            <a:pPr eaLnBrk="1" hangingPunct="1">
              <a:lnSpc>
                <a:spcPct val="80000"/>
              </a:lnSpc>
              <a:buFontTx/>
              <a:buNone/>
            </a:pPr>
            <a:endParaRPr lang="it-IT" altLang="it-IT" sz="2000" b="1">
              <a:solidFill>
                <a:schemeClr val="accent2"/>
              </a:solidFill>
            </a:endParaRPr>
          </a:p>
        </p:txBody>
      </p:sp>
    </p:spTree>
    <p:extLst>
      <p:ext uri="{BB962C8B-B14F-4D97-AF65-F5344CB8AC3E}">
        <p14:creationId xmlns:p14="http://schemas.microsoft.com/office/powerpoint/2010/main" val="3572193022"/>
      </p:ext>
    </p:extLst>
  </p:cSld>
  <p:clrMapOvr>
    <a:masterClrMapping/>
  </p:clrMapOvr>
  <p:transition spd="slow">
    <p:strips dir="ru"/>
  </p:transition>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000" b="1" i="0" u="none" strike="noStrike" cap="none" normalizeH="0" baseline="0" smtClean="0">
            <a:ln>
              <a:noFill/>
            </a:ln>
            <a:solidFill>
              <a:schemeClr val="tx1"/>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3396</TotalTime>
  <Words>36881</Words>
  <Application>Microsoft Office PowerPoint</Application>
  <PresentationFormat>Presentazione su schermo (4:3)</PresentationFormat>
  <Paragraphs>5355</Paragraphs>
  <Slides>947</Slides>
  <Notes>132</Notes>
  <HiddenSlides>1</HiddenSlides>
  <MMClips>0</MMClips>
  <ScaleCrop>false</ScaleCrop>
  <HeadingPairs>
    <vt:vector size="8" baseType="variant">
      <vt:variant>
        <vt:lpstr>Caratteri utilizzati</vt:lpstr>
      </vt:variant>
      <vt:variant>
        <vt:i4>16</vt:i4>
      </vt:variant>
      <vt:variant>
        <vt:lpstr>Tema</vt:lpstr>
      </vt:variant>
      <vt:variant>
        <vt:i4>1</vt:i4>
      </vt:variant>
      <vt:variant>
        <vt:lpstr>Server OLE incorporati</vt:lpstr>
      </vt:variant>
      <vt:variant>
        <vt:i4>6</vt:i4>
      </vt:variant>
      <vt:variant>
        <vt:lpstr>Titoli diapositive</vt:lpstr>
      </vt:variant>
      <vt:variant>
        <vt:i4>947</vt:i4>
      </vt:variant>
    </vt:vector>
  </HeadingPairs>
  <TitlesOfParts>
    <vt:vector size="970" baseType="lpstr">
      <vt:lpstr>MS PGothic</vt:lpstr>
      <vt:lpstr>AdvOTc4f305bd.I</vt:lpstr>
      <vt:lpstr>AdvSTONE-R</vt:lpstr>
      <vt:lpstr>Arial</vt:lpstr>
      <vt:lpstr>Arial Black</vt:lpstr>
      <vt:lpstr>Arial Narrow</vt:lpstr>
      <vt:lpstr>Calibri</vt:lpstr>
      <vt:lpstr>Comic Sans MS</vt:lpstr>
      <vt:lpstr>Helvetica</vt:lpstr>
      <vt:lpstr>Monotype Sorts</vt:lpstr>
      <vt:lpstr>Small Fonts</vt:lpstr>
      <vt:lpstr>Symbol</vt:lpstr>
      <vt:lpstr>Times</vt:lpstr>
      <vt:lpstr>Times New Roman</vt:lpstr>
      <vt:lpstr>Verdana</vt:lpstr>
      <vt:lpstr>Wingdings</vt:lpstr>
      <vt:lpstr>Struttura predefinita</vt:lpstr>
      <vt:lpstr>Photo Editor Photo</vt:lpstr>
      <vt:lpstr>ISIS/Draw Sketch</vt:lpstr>
      <vt:lpstr>Chart</vt:lpstr>
      <vt:lpstr>Document</vt:lpstr>
      <vt:lpstr>Image</vt:lpstr>
      <vt:lpstr>CorelPhotoPaint.Image.7</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Scelta del topico: considerazioni generali</vt:lpstr>
      <vt:lpstr>Scelta del topico: considerazioni generali</vt:lpstr>
      <vt:lpstr>Scelta del topico</vt:lpstr>
      <vt:lpstr>Presentazione standard di PowerPoint</vt:lpstr>
      <vt:lpstr>Scelta del topico</vt:lpstr>
      <vt:lpstr>Presentazione standard di PowerPoint</vt:lpstr>
      <vt:lpstr>Scelta del topico</vt:lpstr>
      <vt:lpstr>Scelta del topico</vt:lpstr>
      <vt:lpstr>Scelta del topico</vt:lpstr>
      <vt:lpstr>Scelta del topico</vt:lpstr>
      <vt:lpstr>Scelta del topico</vt:lpstr>
      <vt:lpstr>Presentazione standard di PowerPoint</vt:lpstr>
      <vt:lpstr>Presentazione standard di PowerPoint</vt:lpstr>
      <vt:lpstr>Presentazione standard di PowerPoint</vt:lpstr>
      <vt:lpstr>Veicoli</vt:lpstr>
      <vt:lpstr>Veicoli</vt:lpstr>
      <vt:lpstr>Veicoli</vt:lpstr>
      <vt:lpstr>Veicoli</vt:lpstr>
      <vt:lpstr>Veicoli</vt:lpstr>
      <vt:lpstr>Veicoli</vt:lpstr>
      <vt:lpstr>Veicoli</vt:lpstr>
      <vt:lpstr>Veicoli</vt:lpstr>
      <vt:lpstr>Tipi di formulazioni topiche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Emulsioni </vt:lpstr>
      <vt:lpstr>Emulsioni </vt:lpstr>
      <vt:lpstr>Emulsioni </vt:lpstr>
      <vt:lpstr>Lozioni </vt:lpstr>
      <vt:lpstr>Latti (emulsioni)</vt:lpstr>
      <vt:lpstr>Presentazione standard di PowerPoint</vt:lpstr>
      <vt:lpstr>Creme</vt:lpstr>
      <vt:lpstr>Creme</vt:lpstr>
      <vt:lpstr>Creme</vt:lpstr>
      <vt:lpstr>Creme</vt:lpstr>
      <vt:lpstr>Creme</vt:lpstr>
      <vt:lpstr>Creme</vt:lpstr>
      <vt:lpstr>Creme</vt:lpstr>
      <vt:lpstr>Creme</vt:lpstr>
      <vt:lpstr>Creme</vt:lpstr>
      <vt:lpstr>Presentazione standard di PowerPoint</vt:lpstr>
      <vt:lpstr>Presentazione standard di PowerPoint</vt:lpstr>
      <vt:lpstr>Presentazione standard di PowerPoint</vt:lpstr>
      <vt:lpstr>Soluzione</vt:lpstr>
      <vt:lpstr>Soluzioni: solvente</vt:lpstr>
      <vt:lpstr>Soluzioni: soluto</vt:lpstr>
      <vt:lpstr>Soluzione</vt:lpstr>
      <vt:lpstr>Soluzione</vt:lpstr>
      <vt:lpstr>Soluzioni</vt:lpstr>
      <vt:lpstr>Soluzioni</vt:lpstr>
      <vt:lpstr>Soluzioni: usi</vt:lpstr>
      <vt:lpstr>Soluzioni</vt:lpstr>
      <vt:lpstr>Presentazione standard di PowerPoint</vt:lpstr>
      <vt:lpstr>Soluzioni</vt:lpstr>
      <vt:lpstr>Soluzioni</vt:lpstr>
      <vt:lpstr>Presentazione standard di PowerPoint</vt:lpstr>
      <vt:lpstr>Presentazione standard di PowerPoint</vt:lpstr>
      <vt:lpstr>Soluzioni</vt:lpstr>
      <vt:lpstr>Soluzioni</vt:lpstr>
      <vt:lpstr>Presentazione standard di PowerPoint</vt:lpstr>
      <vt:lpstr>Lozione</vt:lpstr>
      <vt:lpstr>Lozioni</vt:lpstr>
      <vt:lpstr>Tinture</vt:lpstr>
      <vt:lpstr>Sospensione </vt:lpstr>
      <vt:lpstr>Sospensione </vt:lpstr>
      <vt:lpstr>Sospensione </vt:lpstr>
      <vt:lpstr>Paste</vt:lpstr>
      <vt:lpstr>Paste</vt:lpstr>
      <vt:lpstr>Paste</vt:lpstr>
      <vt:lpstr>Paste</vt:lpstr>
      <vt:lpstr>Paste</vt:lpstr>
      <vt:lpstr>Presentazione standard di PowerPoint</vt:lpstr>
      <vt:lpstr>Gel</vt:lpstr>
      <vt:lpstr>Gel</vt:lpstr>
      <vt:lpstr>Gel</vt:lpstr>
      <vt:lpstr>Gel</vt:lpstr>
      <vt:lpstr>Gel</vt:lpstr>
      <vt:lpstr>Presentazione standard di PowerPoint</vt:lpstr>
      <vt:lpstr>Gel idrofili</vt:lpstr>
      <vt:lpstr>Gel</vt:lpstr>
      <vt:lpstr>Gel</vt:lpstr>
      <vt:lpstr>Altro: Polveri e/o talchi</vt:lpstr>
      <vt:lpstr>Altro: Polveri e/o talchi</vt:lpstr>
      <vt:lpstr>Altro: Polveri e/o talchi</vt:lpstr>
      <vt:lpstr>Altro: Polveri e/o talchi</vt:lpstr>
      <vt:lpstr>Presentazione standard di PowerPoint</vt:lpstr>
      <vt:lpstr>Altro: mousse</vt:lpstr>
      <vt:lpstr>Presentazione standard di PowerPoint</vt:lpstr>
      <vt:lpstr>Presentazione standard di PowerPoint</vt:lpstr>
      <vt:lpstr>Principi attivi</vt:lpstr>
      <vt:lpstr>Principi attivi</vt:lpstr>
      <vt:lpstr>Antimicotici Topici</vt:lpstr>
      <vt:lpstr>Presentazione standard di PowerPoint</vt:lpstr>
      <vt:lpstr>Antimicotici Topici</vt:lpstr>
      <vt:lpstr>Antimicotici Topici</vt:lpstr>
      <vt:lpstr>Antimicotici Topici</vt:lpstr>
      <vt:lpstr>Antimicotici Topici</vt:lpstr>
      <vt:lpstr>Antimicotici Topici</vt:lpstr>
      <vt:lpstr>Antimicotici Topici</vt:lpstr>
      <vt:lpstr>Presentazione standard di PowerPoint</vt:lpstr>
      <vt:lpstr>Presentazione standard di PowerPoint</vt:lpstr>
      <vt:lpstr>Presentazione standard di PowerPoint</vt:lpstr>
      <vt:lpstr>Antimicotici</vt:lpstr>
      <vt:lpstr>Antimicotici</vt:lpstr>
      <vt:lpstr>Antimicotici</vt:lpstr>
      <vt:lpstr>Antibiotici Topici</vt:lpstr>
      <vt:lpstr>Antibiotici Topici</vt:lpstr>
      <vt:lpstr>Antibiotici Topici</vt:lpstr>
      <vt:lpstr>Presentazione standard di PowerPoint</vt:lpstr>
      <vt:lpstr>Antibiotici Topici</vt:lpstr>
      <vt:lpstr>Presentazione standard di PowerPoint</vt:lpstr>
      <vt:lpstr>Antibiotici Topici</vt:lpstr>
      <vt:lpstr>Antibiotici Topici</vt:lpstr>
      <vt:lpstr>Antibiotici Topici</vt:lpstr>
      <vt:lpstr>IMPETIGO</vt:lpstr>
      <vt:lpstr>IMPETIGO: TERAPIA</vt:lpstr>
      <vt:lpstr>IMPETIGO: TERAPIA</vt:lpstr>
      <vt:lpstr>Presentazione standard di PowerPoint</vt:lpstr>
      <vt:lpstr>Presentazione standard di PowerPoint</vt:lpstr>
      <vt:lpstr>TERAPIA</vt:lpstr>
      <vt:lpstr>TERAPIA</vt:lpstr>
      <vt:lpstr>TERAPIA</vt:lpstr>
      <vt:lpstr>TERAPIA</vt:lpstr>
      <vt:lpstr>TERAPIA</vt:lpstr>
      <vt:lpstr>Presentazione standard di PowerPoint</vt:lpstr>
      <vt:lpstr>TERAPIA</vt:lpstr>
      <vt:lpstr>TERAPIA</vt:lpstr>
      <vt:lpstr>Presentazione standard di PowerPoint</vt:lpstr>
      <vt:lpstr>ANTIBIOTICO RESISTENZA</vt:lpstr>
      <vt:lpstr>Nuovi antibiotici</vt:lpstr>
      <vt:lpstr>Presentazione standard di PowerPoint</vt:lpstr>
      <vt:lpstr>L’antibiotico-resistenza mette in pericolo l’efficacia dei trattamenti</vt:lpstr>
      <vt:lpstr>Presentazione standard di PowerPoint</vt:lpstr>
      <vt:lpstr>Presentazione standard di PowerPoint</vt:lpstr>
      <vt:lpstr>Presentazione standard di PowerPoint</vt:lpstr>
      <vt:lpstr>Retapamulina: nuova pleuromutilina per il trattamento delle infezioni cutanee non complicate</vt:lpstr>
      <vt:lpstr>Presentazione standard di PowerPoint</vt:lpstr>
      <vt:lpstr>Retapamulina : meccanismo d’azione</vt:lpstr>
      <vt:lpstr>Retapamulina: test in vitro della potenza antimicrobica</vt:lpstr>
      <vt:lpstr>Presentazione standard di PowerPoint</vt:lpstr>
      <vt:lpstr>Presentazione standard di PowerPoint</vt:lpstr>
      <vt:lpstr>Presentazione standard di PowerPoint</vt:lpstr>
      <vt:lpstr>Presentazione standard di PowerPoint</vt:lpstr>
      <vt:lpstr>RETAPAMULINA</vt:lpstr>
      <vt:lpstr>RETAPAMULINA: studi clinici</vt:lpstr>
      <vt:lpstr>Efficacia e sicurezza di Altargo® nel trattamento dell’impetigine: due studi (fase 3)</vt:lpstr>
      <vt:lpstr>Presentazione standard di PowerPoint</vt:lpstr>
      <vt:lpstr>1. Altargo® verso placebo</vt:lpstr>
      <vt:lpstr>S. aureus: il patogeno più comune isolato at baseline</vt:lpstr>
      <vt:lpstr>Elevata efficacia clinica complessiva</vt:lpstr>
      <vt:lpstr>Elevata efficacia clinica per-patogeno at EOT</vt:lpstr>
      <vt:lpstr>Altargo®: più efficace contro fusRSA</vt:lpstr>
      <vt:lpstr>Presentazione standard di PowerPoint</vt:lpstr>
      <vt:lpstr>2. Altargo® verso acido fusidico</vt:lpstr>
      <vt:lpstr>S. aureus: il più comune patogeno isolato at baseline</vt:lpstr>
      <vt:lpstr>Ceppi di S. aureus resistenti a meticillina, mupirocina o acido fusidico al basale</vt:lpstr>
      <vt:lpstr>Altargo®: statisticamente superiore ad acido fusidico nell’endpoint primario (EOT) </vt:lpstr>
      <vt:lpstr>Altargo®: efficacia clinica per-patogeno simile ad acido fusidico</vt:lpstr>
      <vt:lpstr>Altargo®: alta efficacia clinica contro ceppi di S. aureus resistenti alle attuali terapie (EOT)  </vt:lpstr>
      <vt:lpstr>Studi clinici di fase III nell’impetigine:</vt:lpstr>
      <vt:lpstr>Presentazione standard di PowerPoint</vt:lpstr>
      <vt:lpstr>Eventi avversi (AE s)</vt:lpstr>
      <vt:lpstr>Presentazione standard di PowerPoint</vt:lpstr>
      <vt:lpstr>Ozenoxacina crema 10 mg/g</vt:lpstr>
      <vt:lpstr>Ozenoxacina crema 10 mg/g</vt:lpstr>
      <vt:lpstr>Ozenoxacina crema 10 mg/g</vt:lpstr>
      <vt:lpstr>DAC da Ab</vt:lpstr>
      <vt:lpstr>Presentazione standard di PowerPoint</vt:lpstr>
      <vt:lpstr>Antibiotici Topici</vt:lpstr>
      <vt:lpstr>Antibiotici Topici</vt:lpstr>
      <vt:lpstr>Antibiotici Topici</vt:lpstr>
      <vt:lpstr>Antibiotici Topici</vt:lpstr>
      <vt:lpstr>Presentazione standard di PowerPoint</vt:lpstr>
      <vt:lpstr>Presentazione standard di PowerPoint</vt:lpstr>
      <vt:lpstr>Antibiotici Topici</vt:lpstr>
      <vt:lpstr>Presentazione standard di PowerPoint</vt:lpstr>
      <vt:lpstr>Presentazione standard di PowerPoint</vt:lpstr>
      <vt:lpstr>Antibiotici Topici</vt:lpstr>
      <vt:lpstr>Antibiotici Topici</vt:lpstr>
      <vt:lpstr>Presentazione standard di PowerPoint</vt:lpstr>
      <vt:lpstr>Antibiotici Topici</vt:lpstr>
      <vt:lpstr>Antibiotici Topici</vt:lpstr>
      <vt:lpstr>Antibiotici Topici</vt:lpstr>
      <vt:lpstr>Antibiotici Topici</vt:lpstr>
      <vt:lpstr>Antivirali</vt:lpstr>
      <vt:lpstr>Presentazione standard di PowerPoint</vt:lpstr>
      <vt:lpstr>Presentazione standard di PowerPoint</vt:lpstr>
      <vt:lpstr>Antivirali sistemici</vt:lpstr>
      <vt:lpstr>Antivirali topici</vt:lpstr>
      <vt:lpstr>Antivirali topici</vt:lpstr>
      <vt:lpstr>Presentazione standard di PowerPoint</vt:lpstr>
      <vt:lpstr>Antivirali topici</vt:lpstr>
      <vt:lpstr>Antivirali topici</vt:lpstr>
      <vt:lpstr>Presentazione standard di PowerPoint</vt:lpstr>
      <vt:lpstr>Antivirali topici</vt:lpstr>
      <vt:lpstr>Antivirali topici</vt:lpstr>
      <vt:lpstr>Antivirali topici</vt:lpstr>
      <vt:lpstr>Presentazione standard di PowerPoint</vt:lpstr>
      <vt:lpstr>Antivirali topici</vt:lpstr>
      <vt:lpstr>Antivirali topici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Corticosteroidi Topici</vt:lpstr>
      <vt:lpstr>Corticosteroidi Topici</vt:lpstr>
      <vt:lpstr>Terapia Topica Steroidea </vt:lpstr>
      <vt:lpstr>Presentazione standard di PowerPoint</vt:lpstr>
      <vt:lpstr>Presentazione standard di PowerPoint</vt:lpstr>
      <vt:lpstr>Presentazione standard di PowerPoint</vt:lpstr>
      <vt:lpstr>Presentazione standard di PowerPoint</vt:lpstr>
      <vt:lpstr>Presentazione standard di PowerPoint</vt:lpstr>
      <vt:lpstr>Corticosteroidi Topici</vt:lpstr>
      <vt:lpstr>Presentazione standard di PowerPoint</vt:lpstr>
      <vt:lpstr>Corticosteroidi Topici</vt:lpstr>
      <vt:lpstr>Presentazione standard di PowerPoint</vt:lpstr>
      <vt:lpstr>Terapia Topica Steroidea </vt:lpstr>
      <vt:lpstr>Corticosteroidi Topici</vt:lpstr>
      <vt:lpstr>Terapia Topica Steroidea </vt:lpstr>
      <vt:lpstr>Corticosteroidi Topici</vt:lpstr>
      <vt:lpstr>Corticosteroidi Topici</vt:lpstr>
      <vt:lpstr>Corticosteroidi Topici</vt:lpstr>
      <vt:lpstr>Corticosteroidi Topici</vt:lpstr>
      <vt:lpstr>Presentazione standard di PowerPoint</vt:lpstr>
      <vt:lpstr>Corticosteroidi Topici</vt:lpstr>
      <vt:lpstr>Presentazione standard di PowerPoint</vt:lpstr>
      <vt:lpstr>Corticosteroidi Topici</vt:lpstr>
      <vt:lpstr>Presentazione standard di PowerPoint</vt:lpstr>
      <vt:lpstr>Presentazione standard di PowerPoint</vt:lpstr>
      <vt:lpstr>Terapia Topica Steroidea </vt:lpstr>
      <vt:lpstr>Corticosteroidi Topici</vt:lpstr>
      <vt:lpstr>Corticosteroidi Topici</vt:lpstr>
      <vt:lpstr>Corticosteroidi Topici</vt:lpstr>
      <vt:lpstr>Corticosteroidi Topici</vt:lpstr>
      <vt:lpstr>Corticosteroidi Topici</vt:lpstr>
      <vt:lpstr>Presentazione standard di PowerPoint</vt:lpstr>
      <vt:lpstr>Corticosteroidi Topici</vt:lpstr>
      <vt:lpstr>Cortisonici topici tradizionali </vt:lpstr>
      <vt:lpstr>Presentazione standard di PowerPoint</vt:lpstr>
      <vt:lpstr>Steroidi topici moderni</vt:lpstr>
      <vt:lpstr>Nuovi cortisonici topici </vt:lpstr>
      <vt:lpstr>Terapia Topica Steroidea </vt:lpstr>
      <vt:lpstr>Cortisonici topici: applicazione</vt:lpstr>
      <vt:lpstr>Cortisonici topici: applicazione</vt:lpstr>
      <vt:lpstr>Unità Falangetta</vt:lpstr>
      <vt:lpstr>Grammi di pomata necessari per ricoprire le varie parti del corpo</vt:lpstr>
      <vt:lpstr>Presentazione standard di PowerPoint</vt:lpstr>
      <vt:lpstr>Presentazione standard di PowerPoint</vt:lpstr>
      <vt:lpstr>Cortisonici topici: applicazione</vt:lpstr>
      <vt:lpstr>Cortisonici topici: applicazione</vt:lpstr>
      <vt:lpstr>Cortisonici topici: applicazione</vt:lpstr>
      <vt:lpstr>Presentazione standard di PowerPoint</vt:lpstr>
      <vt:lpstr>Terapia Topica Steroidea </vt:lpstr>
      <vt:lpstr>Associazioni</vt:lpstr>
      <vt:lpstr>Terapia Topica Steroidea </vt:lpstr>
      <vt:lpstr>Corticosteroidi: tecniche di medicazione</vt:lpstr>
      <vt:lpstr>Corticosteroidi: tecniche di medicazione</vt:lpstr>
      <vt:lpstr>Corticosteroidi: tecniche di medicazione</vt:lpstr>
      <vt:lpstr>Presentazione standard di PowerPoint</vt:lpstr>
      <vt:lpstr>Presentazione standard di PowerPoint</vt:lpstr>
      <vt:lpstr>Presentazione standard di PowerPoint</vt:lpstr>
      <vt:lpstr>Presentazione standard di PowerPoint</vt:lpstr>
      <vt:lpstr>Wet-wrap dressings</vt:lpstr>
      <vt:lpstr>Presentazione standard di PowerPoint</vt:lpstr>
      <vt:lpstr>Presentazione standard di PowerPoint</vt:lpstr>
      <vt:lpstr>Derivati della vitamina D </vt:lpstr>
      <vt:lpstr>Derivati della vitamina D </vt:lpstr>
      <vt:lpstr>Derivati della vitamina D </vt:lpstr>
      <vt:lpstr>Derivati della vitamina D </vt:lpstr>
      <vt:lpstr>Derivati della vitamina D </vt:lpstr>
      <vt:lpstr>Presentazione standard di PowerPoint</vt:lpstr>
      <vt:lpstr>Derivati della vitamina D </vt:lpstr>
      <vt:lpstr>Derivati della vitamina D </vt:lpstr>
      <vt:lpstr>Derivati della vitamina D </vt:lpstr>
      <vt:lpstr>Derivati della vitamina D </vt:lpstr>
      <vt:lpstr>Derivati della vitamina D </vt:lpstr>
      <vt:lpstr>Presentazione standard di PowerPoint</vt:lpstr>
      <vt:lpstr>Derivati della vitamina D </vt:lpstr>
      <vt:lpstr>Derivati della vitamina D </vt:lpstr>
      <vt:lpstr>Derivati della vitamina D </vt:lpstr>
      <vt:lpstr>Topici e patologie: cosa utilizziamo?</vt:lpstr>
      <vt:lpstr>PSORIASI</vt:lpstr>
      <vt:lpstr>Presentazione standard di PowerPoint</vt:lpstr>
      <vt:lpstr>Presentazione standard di PowerPoint</vt:lpstr>
      <vt:lpstr>Presentazione standard di PowerPoint</vt:lpstr>
      <vt:lpstr>Presentazione standard di PowerPoint</vt:lpstr>
      <vt:lpstr>Presentazione standard di PowerPoint</vt:lpstr>
      <vt:lpstr>Cheratolitici</vt:lpstr>
      <vt:lpstr>Cheratolitici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Retinoidi Topici</vt:lpstr>
      <vt:lpstr>Presentazione standard di PowerPoint</vt:lpstr>
      <vt:lpstr>Retinoidi Topici</vt:lpstr>
      <vt:lpstr>Retinoidi Topici</vt:lpstr>
      <vt:lpstr>Retinoidi Topici</vt:lpstr>
      <vt:lpstr>Retinoidi Topici</vt:lpstr>
      <vt:lpstr>Retinoidi Topici</vt:lpstr>
      <vt:lpstr>Retinoidi Topici</vt:lpstr>
      <vt:lpstr>Retinoidi Topici</vt:lpstr>
      <vt:lpstr>Retinoidi Topici</vt:lpstr>
      <vt:lpstr>Retinoidi Topici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Nuovi approcci di terapia topica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Vitiligine</vt:lpstr>
      <vt:lpstr>Vitiligine</vt:lpstr>
      <vt:lpstr>Presentazione standard di PowerPoint</vt:lpstr>
      <vt:lpstr>Presentazione standard di PowerPoint</vt:lpstr>
      <vt:lpstr>Vitiligine</vt:lpstr>
      <vt:lpstr>Vitiligine</vt:lpstr>
      <vt:lpstr>Vitiligine</vt:lpstr>
      <vt:lpstr>Vitiligine</vt:lpstr>
      <vt:lpstr>Vitiligine</vt:lpstr>
      <vt:lpstr>Vitiligine</vt:lpstr>
      <vt:lpstr>Vitiligine</vt:lpstr>
      <vt:lpstr>Presentazione standard di PowerPoint</vt:lpstr>
      <vt:lpstr>Presentazione standard di PowerPoint</vt:lpstr>
      <vt:lpstr>Vitiligine</vt:lpstr>
      <vt:lpstr>Vitiligine</vt:lpstr>
      <vt:lpstr>Vitiligine</vt:lpstr>
      <vt:lpstr>Presentazione standard di PowerPoint</vt:lpstr>
      <vt:lpstr>Presentazione standard di PowerPoint</vt:lpstr>
      <vt:lpstr>Vitiligine</vt:lpstr>
      <vt:lpstr>Vitiligine</vt:lpstr>
      <vt:lpstr>Vitiligine</vt:lpstr>
      <vt:lpstr>Vitiligine</vt:lpstr>
      <vt:lpstr>Vitiligine</vt:lpstr>
      <vt:lpstr>Vitiligine</vt:lpstr>
      <vt:lpstr>Presentazione standard di PowerPoint</vt:lpstr>
      <vt:lpstr>Vitiligine</vt:lpstr>
      <vt:lpstr>Vitiligine</vt:lpstr>
      <vt:lpstr>Vitiligine</vt:lpstr>
      <vt:lpstr>Presentazione standard di PowerPoint</vt:lpstr>
      <vt:lpstr>Vitiligine</vt:lpstr>
      <vt:lpstr>Vitiligine</vt:lpstr>
      <vt:lpstr>Vitiligine</vt:lpstr>
      <vt:lpstr>Vitiligine</vt:lpstr>
      <vt:lpstr>Vitiligine</vt:lpstr>
      <vt:lpstr>Vitiligine</vt:lpstr>
      <vt:lpstr>Presentazione standard di PowerPoint</vt:lpstr>
      <vt:lpstr>SA-VES</vt:lpstr>
      <vt:lpstr>Presentazione standard di PowerPoint</vt:lpstr>
      <vt:lpstr>VASI </vt:lpstr>
      <vt:lpstr>Presentazione standard di PowerPoint</vt:lpstr>
      <vt:lpstr>Presentazione standard di PowerPoint</vt:lpstr>
      <vt:lpstr>SA-VES</vt:lpstr>
      <vt:lpstr>Presentazione standard di PowerPoint</vt:lpstr>
      <vt:lpstr>Vitiligine</vt:lpstr>
      <vt:lpstr>Presentazione standard di PowerPoint</vt:lpstr>
      <vt:lpstr>Presentazione standard di PowerPoint</vt:lpstr>
      <vt:lpstr>Vitiligine</vt:lpstr>
      <vt:lpstr>Vitiligine</vt:lpstr>
      <vt:lpstr>Vitiligine</vt:lpstr>
      <vt:lpstr>Vitiligine</vt:lpstr>
      <vt:lpstr>Vitiligine</vt:lpstr>
      <vt:lpstr>Vitiligine</vt:lpstr>
      <vt:lpstr>Vitiligine</vt:lpstr>
      <vt:lpstr>Presentazione standard di PowerPoint</vt:lpstr>
      <vt:lpstr>Vitiligine</vt:lpstr>
      <vt:lpstr>Vitiligine</vt:lpstr>
      <vt:lpstr>Vitiligine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Vitiligine</vt:lpstr>
      <vt:lpstr>Presentazione standard di PowerPoint</vt:lpstr>
      <vt:lpstr>Vitiligine</vt:lpstr>
      <vt:lpstr>Presentazione standard di PowerPoint</vt:lpstr>
      <vt:lpstr>Presentazione standard di PowerPoint</vt:lpstr>
      <vt:lpstr>Vitiligine</vt:lpstr>
      <vt:lpstr>Presentazione standard di PowerPoint</vt:lpstr>
      <vt:lpstr>Vitiligine</vt:lpstr>
      <vt:lpstr>Ustioni</vt:lpstr>
      <vt:lpstr>Ustioni</vt:lpstr>
      <vt:lpstr>Ustioni </vt:lpstr>
      <vt:lpstr>Presentazione standard di PowerPoint</vt:lpstr>
      <vt:lpstr>Presentazione standard di PowerPoint</vt:lpstr>
      <vt:lpstr>Presentazione standard di PowerPoint</vt:lpstr>
      <vt:lpstr>Presentazione standard di PowerPoint</vt:lpstr>
      <vt:lpstr>Ustioni</vt:lpstr>
      <vt:lpstr>Ustioni</vt:lpstr>
      <vt:lpstr>Ustioni </vt:lpstr>
      <vt:lpstr>Ustioni </vt:lpstr>
      <vt:lpstr>Regola del 9 di Wallace</vt:lpstr>
      <vt:lpstr>Ustioni </vt:lpstr>
      <vt:lpstr>Ustioni </vt:lpstr>
      <vt:lpstr>Ustioni </vt:lpstr>
      <vt:lpstr>Ustioni </vt:lpstr>
      <vt:lpstr>Ustioni </vt:lpstr>
      <vt:lpstr>Ustioni </vt:lpstr>
      <vt:lpstr>Ustioni </vt:lpstr>
      <vt:lpstr>Ustioni </vt:lpstr>
      <vt:lpstr>Ustioni </vt:lpstr>
      <vt:lpstr>Ustioni </vt:lpstr>
      <vt:lpstr>Ustioni </vt:lpstr>
      <vt:lpstr>Ustioni </vt:lpstr>
      <vt:lpstr>Ustioni </vt:lpstr>
      <vt:lpstr>Ustioni </vt:lpstr>
      <vt:lpstr>Ustioni </vt:lpstr>
      <vt:lpstr>Ustioni </vt:lpstr>
      <vt:lpstr>Ustioni </vt:lpstr>
      <vt:lpstr>Ustioni </vt:lpstr>
      <vt:lpstr>Ustioni </vt:lpstr>
      <vt:lpstr>Ustioni </vt:lpstr>
      <vt:lpstr>Presentazione standard di PowerPoint</vt:lpstr>
      <vt:lpstr>Ustioni </vt:lpstr>
      <vt:lpstr>Ustioni </vt:lpstr>
      <vt:lpstr>Ustioni </vt:lpstr>
      <vt:lpstr>Ustioni </vt:lpstr>
      <vt:lpstr>Ustioni </vt:lpstr>
      <vt:lpstr>Ustioni </vt:lpstr>
      <vt:lpstr>Ustioni </vt:lpstr>
      <vt:lpstr>Ustioni </vt:lpstr>
      <vt:lpstr>Ustioni </vt:lpstr>
      <vt:lpstr>Ustioni </vt:lpstr>
      <vt:lpstr>Ustioni </vt:lpstr>
      <vt:lpstr>Ustioni </vt:lpstr>
      <vt:lpstr>Ustioni </vt:lpstr>
      <vt:lpstr>Ustioni </vt:lpstr>
      <vt:lpstr>Ustioni </vt:lpstr>
      <vt:lpstr>Ustioni </vt:lpstr>
      <vt:lpstr>Ustioni </vt:lpstr>
      <vt:lpstr>Ustioni </vt:lpstr>
      <vt:lpstr>Ustioni </vt:lpstr>
      <vt:lpstr>Ustioni </vt:lpstr>
      <vt:lpstr>Ustioni </vt:lpstr>
      <vt:lpstr>Ustioni </vt:lpstr>
      <vt:lpstr>Presentazione standard di PowerPoint</vt:lpstr>
      <vt:lpstr>Presentazione standard di PowerPoint</vt:lpstr>
      <vt:lpstr>Ustioni </vt:lpstr>
      <vt:lpstr>Ustioni </vt:lpstr>
      <vt:lpstr>Ustioni </vt:lpstr>
      <vt:lpstr>Ustioni </vt:lpstr>
      <vt:lpstr>Ustioni </vt:lpstr>
      <vt:lpstr>Ustioni </vt:lpstr>
      <vt:lpstr>Ustioni </vt:lpstr>
      <vt:lpstr>Ustioni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Mycosis fungoides</vt:lpstr>
      <vt:lpstr>Presentazione standard di PowerPoint</vt:lpstr>
      <vt:lpstr>Mycosis fungoides</vt:lpstr>
      <vt:lpstr>Risk factor</vt:lpstr>
      <vt:lpstr>MF: clinica</vt:lpstr>
      <vt:lpstr>MF: varianti</vt:lpstr>
      <vt:lpstr>Presentazione standard di PowerPoint</vt:lpstr>
      <vt:lpstr>Presentazione standard di PowerPoint</vt:lpstr>
      <vt:lpstr>Presentazione standard di PowerPoint</vt:lpstr>
      <vt:lpstr>Presentazione standard di PowerPoint</vt:lpstr>
      <vt:lpstr>Presentazione standard di PowerPoint</vt:lpstr>
      <vt:lpstr>MF: istologia</vt:lpstr>
      <vt:lpstr>Presentazione standard di PowerPoint</vt:lpstr>
      <vt:lpstr>Presentazione standard di PowerPoint</vt:lpstr>
      <vt:lpstr>Presentazione standard di PowerPoint</vt:lpstr>
      <vt:lpstr>MF: considerazioni</vt:lpstr>
      <vt:lpstr>MF</vt:lpstr>
      <vt:lpstr>Presentazione standard di PowerPoint</vt:lpstr>
      <vt:lpstr>Presentazione standard di PowerPoint</vt:lpstr>
      <vt:lpstr>Presentazione standard di PowerPoint</vt:lpstr>
      <vt:lpstr>MF: ruolo del dermatologo</vt:lpstr>
      <vt:lpstr>MF: terapia/1</vt:lpstr>
      <vt:lpstr>Olsen et al Blood. 2007 Sep 15;110(6):1713-22. </vt:lpstr>
      <vt:lpstr>Olsen et al Blood. 2007 Sep 15;110(6):1713-22. </vt:lpstr>
      <vt:lpstr>Presentazione standard di PowerPoint</vt:lpstr>
      <vt:lpstr>Presentazione standard di PowerPoint</vt:lpstr>
      <vt:lpstr>Presentazione standard di PowerPoint</vt:lpstr>
      <vt:lpstr>MF: terapia/2</vt:lpstr>
      <vt:lpstr>Therapy</vt:lpstr>
      <vt:lpstr>Presentazione standard di PowerPoint</vt:lpstr>
      <vt:lpstr>Mycosis fungoides</vt:lpstr>
      <vt:lpstr>Therapy</vt:lpstr>
      <vt:lpstr>Presentazione standard di PowerPoint</vt:lpstr>
      <vt:lpstr>Presentazione standard di PowerPoint</vt:lpstr>
      <vt:lpstr>EORTC-CLTF recommendations</vt:lpstr>
      <vt:lpstr>Therapy </vt:lpstr>
      <vt:lpstr>Presentazione standard di PowerPoint</vt:lpstr>
      <vt:lpstr>Presentazione standard di PowerPoint</vt:lpstr>
      <vt:lpstr>Therapy</vt:lpstr>
      <vt:lpstr>Therapy</vt:lpstr>
      <vt:lpstr>Phototherapy</vt:lpstr>
      <vt:lpstr>Presentazione standard di PowerPoint</vt:lpstr>
      <vt:lpstr>Presentazione standard di PowerPoint</vt:lpstr>
      <vt:lpstr>Phototherapy</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UV-based therapies</vt:lpstr>
      <vt:lpstr>UV-based therapies</vt:lpstr>
      <vt:lpstr>Presentazione standard di PowerPoint</vt:lpstr>
      <vt:lpstr>Mecloretamina</vt:lpstr>
      <vt:lpstr>Mecloretamina</vt:lpstr>
      <vt:lpstr>Mecloretamina</vt:lpstr>
      <vt:lpstr>Mecloretamina in unguento</vt:lpstr>
      <vt:lpstr>Mecloretamina in unguento</vt:lpstr>
      <vt:lpstr>Mecloretamina gel</vt:lpstr>
      <vt:lpstr>Mecloretamina in gel</vt:lpstr>
      <vt:lpstr>Mecloretamina in gel</vt:lpstr>
      <vt:lpstr>Presentazione standard di PowerPoint</vt:lpstr>
      <vt:lpstr>Presentazione standard di PowerPoint</vt:lpstr>
      <vt:lpstr>Presentazione standard di PowerPoint</vt:lpstr>
      <vt:lpstr>Presentazione standard di PowerPoint</vt:lpstr>
      <vt:lpstr>Mecloretamina in unguento</vt:lpstr>
      <vt:lpstr>Mecloretamina in gel</vt:lpstr>
      <vt:lpstr>Presentazione standard di PowerPoint</vt:lpstr>
      <vt:lpstr>Presentazione standard di PowerPoint</vt:lpstr>
      <vt:lpstr>Mecloretamina in gel</vt:lpstr>
      <vt:lpstr>Presentazione standard di PowerPoint</vt:lpstr>
      <vt:lpstr>Mecloretamina in gel</vt:lpstr>
      <vt:lpstr>PROVE study</vt:lpstr>
      <vt:lpstr>Presentazione standard di PowerPoint</vt:lpstr>
      <vt:lpstr>Altre esperienze</vt:lpstr>
      <vt:lpstr>Altre esperienze</vt:lpstr>
      <vt:lpstr>Presentazione standard di PowerPoint</vt:lpstr>
      <vt:lpstr>Altre esperienze</vt:lpstr>
      <vt:lpstr>Presentazione standard di PowerPoint</vt:lpstr>
      <vt:lpstr>Altre esperienze</vt:lpstr>
      <vt:lpstr>Presentazione standard di PowerPoint</vt:lpstr>
      <vt:lpstr>Altre esperienze</vt:lpstr>
      <vt:lpstr>Mecloretamina in gel</vt:lpstr>
      <vt:lpstr>Mecloretamina in gel</vt:lpstr>
      <vt:lpstr>Mecloretamina in gel</vt:lpstr>
      <vt:lpstr>Mecloretamina in gel</vt:lpstr>
      <vt:lpstr>Esperienza di Bologna</vt:lpstr>
      <vt:lpstr>Esperienza di Bologna</vt:lpstr>
      <vt:lpstr>Esperienza di Bologna</vt:lpstr>
      <vt:lpstr>Altre esperienze</vt:lpstr>
      <vt:lpstr>Altre esperienze</vt:lpstr>
      <vt:lpstr>Altre esperienze</vt:lpstr>
      <vt:lpstr>Altre esperienze</vt:lpstr>
      <vt:lpstr>Altre esperienze</vt:lpstr>
      <vt:lpstr>Altre esperienze</vt:lpstr>
      <vt:lpstr>Altre esperienze</vt:lpstr>
      <vt:lpstr>Altre esperienze</vt:lpstr>
      <vt:lpstr>Altre esperienze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Corticosteroidi e TIMs</vt:lpstr>
      <vt:lpstr>Presentazione standard di PowerPoint</vt:lpstr>
      <vt:lpstr>Confronto di efficacia ed effetti collaterali tra i due TIMs disponibili e i dermocorticoidi</vt:lpstr>
      <vt:lpstr>Dermocorticoidi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Il profilo di sicurezza del pimecrolimus topico nella terapia della dermatite atopica  di  Giampiero Girolomoni, Carlo Gelmetti, Alberto Vierucci</vt:lpstr>
      <vt:lpstr>Il profilo di sicurezza del pimecrolimus topico nella terapia della dermatite atopica  di  Giampiero Girolomoni, Carlo Gelmetti, Alberto Vierucci</vt:lpstr>
      <vt:lpstr>Presentazione standard di PowerPoint</vt:lpstr>
      <vt:lpstr>Terapia dell’eczema</vt:lpstr>
      <vt:lpstr>Presentazione standard di PowerPoint</vt:lpstr>
      <vt:lpstr>Presentazione standard di PowerPoint</vt:lpstr>
      <vt:lpstr>Presentazione standard di PowerPoint</vt:lpstr>
      <vt:lpstr>DA: schemi terapeutici classici</vt:lpstr>
      <vt:lpstr>Presentazione standard di PowerPoint</vt:lpstr>
      <vt:lpstr>Il decorso della DA è solitamente caratterizzato da brevi episodi di eczema acuto (essudante) e lunghi periodi di eczema subacuto o cronico  (cute secca e/o lichenificata)</vt:lpstr>
      <vt:lpstr>Talvolta la  DA è acuta  ed essudante... </vt:lpstr>
      <vt:lpstr>Presentazione standard di PowerPoint</vt:lpstr>
      <vt:lpstr>Anche la cute xerotica in corso di DA è un segno di attività della malattia</vt:lpstr>
      <vt:lpstr>Anche la cute xerotica in corso di DA è un segno di attività della malattia</vt:lpstr>
      <vt:lpstr>Se cute xerotica = DA  attiva il trattamento deve essere continuato sino a scomparsa della xerosi</vt:lpstr>
      <vt:lpstr>Presentazione standard di PowerPoint</vt:lpstr>
      <vt:lpstr>Schema di trattamento convenzionale della Dermatite Atopica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Steroidi topici e “steroid sparing agents”</vt:lpstr>
      <vt:lpstr>DA: schemi terapeutici innovativi WEEK END THERAPY</vt:lpstr>
      <vt:lpstr>Presentazione standard di PowerPoint</vt:lpstr>
      <vt:lpstr>Dermocorticoidi e corticofobia</vt:lpstr>
      <vt:lpstr>Dermocorticoidi e corticofobia: conseguenze</vt:lpstr>
      <vt:lpstr>Presentazione standard di PowerPoint</vt:lpstr>
      <vt:lpstr>Presentazione standard di PowerPoint</vt:lpstr>
      <vt:lpstr>Presentazione standard di PowerPoint</vt:lpstr>
      <vt:lpstr>Presentazione standard di PowerPoint</vt:lpstr>
      <vt:lpstr>Presentazione standard di PowerPoint</vt:lpstr>
      <vt:lpstr>DA: schemi terapeutici innovativi WEEK END THERAPY</vt:lpstr>
      <vt:lpstr>DA: terapia</vt:lpstr>
      <vt:lpstr>Terapia proattiva</vt:lpstr>
      <vt:lpstr>Insufficienza venosa ed ulcere</vt:lpstr>
      <vt:lpstr>Insufficienza venosa</vt:lpstr>
      <vt:lpstr>Insufficienza venosa</vt:lpstr>
      <vt:lpstr>Insufficienza venosa</vt:lpstr>
      <vt:lpstr>Insufficienza venosa</vt:lpstr>
      <vt:lpstr>Insufficienza venosa</vt:lpstr>
      <vt:lpstr>Presentazione standard di PowerPoint</vt:lpstr>
      <vt:lpstr>Definizioni </vt:lpstr>
      <vt:lpstr>Definizioni </vt:lpstr>
      <vt:lpstr>Definizioni </vt:lpstr>
      <vt:lpstr>Presentazione standard di PowerPoint</vt:lpstr>
      <vt:lpstr>Presentazione standard di PowerPoint</vt:lpstr>
      <vt:lpstr>Presentazione standard di PowerPoint</vt:lpstr>
      <vt:lpstr>Definizioni </vt:lpstr>
      <vt:lpstr>Definizioni </vt:lpstr>
      <vt:lpstr>Presentazione standard di PowerPoint</vt:lpstr>
      <vt:lpstr>Ulcere degli arti inferiori</vt:lpstr>
      <vt:lpstr>Presentazione standard di PowerPoint</vt:lpstr>
      <vt:lpstr>Ulcere degli arti inferiori</vt:lpstr>
      <vt:lpstr>Ulcere degli arti inferiori</vt:lpstr>
      <vt:lpstr>Ulcere da stasi</vt:lpstr>
      <vt:lpstr>Ulcere da stasi</vt:lpstr>
      <vt:lpstr>Presentazione standard di PowerPoint</vt:lpstr>
      <vt:lpstr>Ulcere da stasi</vt:lpstr>
      <vt:lpstr>Ulcere da stasi</vt:lpstr>
      <vt:lpstr>Terapia ulcere</vt:lpstr>
      <vt:lpstr>Terapia ulcere</vt:lpstr>
      <vt:lpstr>Terapia ulcere</vt:lpstr>
      <vt:lpstr>Terapia ulcere</vt:lpstr>
      <vt:lpstr>Terapia ulcere</vt:lpstr>
      <vt:lpstr>Terapia ulcere</vt:lpstr>
      <vt:lpstr>Terapia ulcere</vt:lpstr>
      <vt:lpstr>Terapia ulcere</vt:lpstr>
      <vt:lpstr>Terapia ulcere</vt:lpstr>
      <vt:lpstr>Terapia ulcere</vt:lpstr>
      <vt:lpstr>Terapia ulcere</vt:lpstr>
      <vt:lpstr>Terapia ulcere</vt:lpstr>
      <vt:lpstr>Terapia ulcere</vt:lpstr>
      <vt:lpstr>Presentazione standard di PowerPoint</vt:lpstr>
      <vt:lpstr>Terapia ulcere</vt:lpstr>
      <vt:lpstr>Terapia ulcere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Terapia ulcere</vt:lpstr>
      <vt:lpstr>Terapia ulcere</vt:lpstr>
      <vt:lpstr>Terapia ulcere</vt:lpstr>
      <vt:lpstr>Terapia ulcere</vt:lpstr>
      <vt:lpstr>Terapia ulcere</vt:lpstr>
      <vt:lpstr>Terapia ulcere</vt:lpstr>
      <vt:lpstr>Terapia ulcere</vt:lpstr>
      <vt:lpstr>Terapia ulcere</vt:lpstr>
      <vt:lpstr>Terapia ulcere</vt:lpstr>
      <vt:lpstr>Terapia ulcere</vt:lpstr>
      <vt:lpstr>Presentazione standard di PowerPoint</vt:lpstr>
      <vt:lpstr>Terapia ulcere</vt:lpstr>
      <vt:lpstr>Terapia ulcere</vt:lpstr>
      <vt:lpstr>Terapia ulcere</vt:lpstr>
      <vt:lpstr>Terapia ulcere</vt:lpstr>
      <vt:lpstr>Terapia ulcere</vt:lpstr>
      <vt:lpstr>Terapia ulcere</vt:lpstr>
      <vt:lpstr>Terapia ulcere</vt:lpstr>
      <vt:lpstr>Terapia ulcere</vt:lpstr>
      <vt:lpstr>Terapia ulcere</vt:lpstr>
      <vt:lpstr>Presentazione standard di PowerPoint</vt:lpstr>
      <vt:lpstr>Presentazione standard di PowerPoint</vt:lpstr>
      <vt:lpstr>Terapia ulcere</vt:lpstr>
      <vt:lpstr>Terapia ulcere</vt:lpstr>
      <vt:lpstr>Terapia ulcere</vt:lpstr>
      <vt:lpstr>Terapia ulcere </vt:lpstr>
      <vt:lpstr>Principi attivi</vt:lpstr>
      <vt:lpstr>Principi attivi</vt:lpstr>
      <vt:lpstr>Fans e Antiblastici</vt:lpstr>
      <vt:lpstr>NMSC</vt:lpstr>
      <vt:lpstr>NMSC</vt:lpstr>
      <vt:lpstr>NMSC</vt:lpstr>
      <vt:lpstr>NMSC</vt:lpstr>
      <vt:lpstr>NMSC</vt:lpstr>
      <vt:lpstr>Cheratosi attiniche</vt:lpstr>
      <vt:lpstr>AK</vt:lpstr>
      <vt:lpstr>Cheratosi attiniche</vt:lpstr>
      <vt:lpstr>Cheratosi attiniche</vt:lpstr>
      <vt:lpstr>Cheratosi attiniche</vt:lpstr>
      <vt:lpstr>Cheratosi attiniche</vt:lpstr>
      <vt:lpstr>Cheratosi attiniche</vt:lpstr>
      <vt:lpstr>Presentazione standard di PowerPoint</vt:lpstr>
      <vt:lpstr>Cheratosi attiniche: terapia</vt:lpstr>
      <vt:lpstr>Presentazione standard di PowerPoint</vt:lpstr>
      <vt:lpstr>Cheratosi attiniche: terapia</vt:lpstr>
      <vt:lpstr>Cheratosi attiniche: terapia</vt:lpstr>
      <vt:lpstr>Cheratosi attiniche: terapia</vt:lpstr>
      <vt:lpstr>Fans</vt:lpstr>
      <vt:lpstr>Diclofenac gel 3% in acido ialuronico</vt:lpstr>
      <vt:lpstr>Diclofenac gel 3% in acido ialuronico</vt:lpstr>
      <vt:lpstr>Fans</vt:lpstr>
      <vt:lpstr>Presentazione standard di PowerPoint</vt:lpstr>
      <vt:lpstr>Piroxicam SPF50+ </vt:lpstr>
      <vt:lpstr>5-fluorouracile (0,5%) e acido salicilico (10%)</vt:lpstr>
      <vt:lpstr>5-fluorouracile (0,5%) e acido salicilico (10%)</vt:lpstr>
      <vt:lpstr>Ingenolo mebutato</vt:lpstr>
      <vt:lpstr>Ingenolo mebutato</vt:lpstr>
      <vt:lpstr>Ingenolo mebutato</vt:lpstr>
      <vt:lpstr>Presentazione standard di PowerPoint</vt:lpstr>
      <vt:lpstr>Imiquimod</vt:lpstr>
      <vt:lpstr>Imiquimod</vt:lpstr>
      <vt:lpstr>Presentazione standard di PowerPoint</vt:lpstr>
      <vt:lpstr>Imiquimod</vt:lpstr>
      <vt:lpstr>Imiquimod</vt:lpstr>
      <vt:lpstr>Presentazione standard di PowerPoint</vt:lpstr>
      <vt:lpstr>Imiquimod 3,75%</vt:lpstr>
      <vt:lpstr>Imiquimod 3,75%</vt:lpstr>
      <vt:lpstr>Imiquimod 3,75%</vt:lpstr>
      <vt:lpstr>Presentazione standard di PowerPoint</vt:lpstr>
      <vt:lpstr>AK: PDT</vt:lpstr>
      <vt:lpstr>AK: PDT</vt:lpstr>
      <vt:lpstr>Presentazione standard di PowerPoint</vt:lpstr>
      <vt:lpstr>AK: PDT</vt:lpstr>
      <vt:lpstr>La valutazione della resistenza microbiologica</vt:lpstr>
      <vt:lpstr>Presentazione standard di PowerPoint</vt:lpstr>
      <vt:lpstr>Allergia cutanea</vt:lpstr>
      <vt:lpstr>La reazione allergica cutanea</vt:lpstr>
      <vt:lpstr>Allergeni da contatto</vt:lpstr>
      <vt:lpstr>Allergeni Comuni Dermocosmetici</vt:lpstr>
      <vt:lpstr>“SANITA”: ALLERGIA NICKEL  </vt:lpstr>
      <vt:lpstr>Presentazione standard di PowerPoint</vt:lpstr>
      <vt:lpstr>IL  NICKEL </vt:lpstr>
      <vt:lpstr>Nickel Free</vt:lpstr>
      <vt:lpstr>I conservanti</vt:lpstr>
      <vt:lpstr>Presentazione standard di PowerPoint</vt:lpstr>
      <vt:lpstr>Presentazione standard di PowerPoint</vt:lpstr>
      <vt:lpstr>Presentazione standard di PowerPoint</vt:lpstr>
      <vt:lpstr>Presentazione standard di PowerPoint</vt:lpstr>
      <vt:lpstr>Presentazione standard di PowerPoint</vt:lpstr>
      <vt:lpstr>Effetti indesiderati delle terapie topiche: eccipienti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Effetti indesiderati SIPPS</vt:lpstr>
      <vt:lpstr>Effetti indesiderati SIPPS</vt:lpstr>
      <vt:lpstr>Presentazione standard di PowerPoint</vt:lpstr>
      <vt:lpstr>Effetti indesiderati delle terapie topiche: eccipienti</vt:lpstr>
      <vt:lpstr>Effetti indesiderati delle terapie topiche: eccipienti</vt:lpstr>
      <vt:lpstr>Effetti indesiderati delle terapie topiche: eccipienti</vt:lpstr>
      <vt:lpstr>Effetti indesiderati delle terapie topiche: eccipienti</vt:lpstr>
      <vt:lpstr>Effetti indesiderati delle terapie topiche: eccipienti nuovi</vt:lpstr>
      <vt:lpstr>Che cos’è la terapia locale?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alessandro pileri</dc:creator>
  <cp:lastModifiedBy>Alessandro Pileri</cp:lastModifiedBy>
  <cp:revision>173</cp:revision>
  <dcterms:created xsi:type="dcterms:W3CDTF">2020-10-08T14:07:14Z</dcterms:created>
  <dcterms:modified xsi:type="dcterms:W3CDTF">2024-10-20T13:57:59Z</dcterms:modified>
</cp:coreProperties>
</file>