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78" r:id="rId6"/>
    <p:sldId id="261" r:id="rId7"/>
    <p:sldId id="266" r:id="rId8"/>
    <p:sldId id="262" r:id="rId9"/>
    <p:sldId id="263" r:id="rId10"/>
    <p:sldId id="264" r:id="rId11"/>
    <p:sldId id="265" r:id="rId12"/>
    <p:sldId id="268" r:id="rId13"/>
    <p:sldId id="297" r:id="rId14"/>
    <p:sldId id="288" r:id="rId15"/>
    <p:sldId id="296" r:id="rId16"/>
    <p:sldId id="267" r:id="rId17"/>
    <p:sldId id="301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90" r:id="rId27"/>
    <p:sldId id="291" r:id="rId28"/>
    <p:sldId id="292" r:id="rId29"/>
    <p:sldId id="306" r:id="rId30"/>
    <p:sldId id="279" r:id="rId31"/>
    <p:sldId id="280" r:id="rId32"/>
    <p:sldId id="281" r:id="rId33"/>
    <p:sldId id="286" r:id="rId34"/>
    <p:sldId id="287" r:id="rId35"/>
    <p:sldId id="298" r:id="rId36"/>
    <p:sldId id="282" r:id="rId37"/>
    <p:sldId id="283" r:id="rId38"/>
    <p:sldId id="284" r:id="rId39"/>
    <p:sldId id="285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3E282-C025-43D9-A3A4-AE97ECD1940F}" v="38" dt="2023-10-30T21:23:00.86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1" autoAdjust="0"/>
    <p:restoredTop sz="80816" autoAdjust="0"/>
  </p:normalViewPr>
  <p:slideViewPr>
    <p:cSldViewPr snapToGrid="0">
      <p:cViewPr varScale="1">
        <p:scale>
          <a:sx n="102" d="100"/>
          <a:sy n="102" d="100"/>
        </p:scale>
        <p:origin x="1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707BE-F046-48C0-8305-2778A095625B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8EAA-0F3F-42BA-A268-7CFC319DE51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6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8EAA-0F3F-42BA-A268-7CFC319DE5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5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Ricordare</a:t>
            </a:r>
            <a:r>
              <a:rPr lang="en-GB" dirty="0"/>
              <a:t> </a:t>
            </a:r>
            <a:r>
              <a:rPr lang="en-GB" dirty="0" err="1"/>
              <a:t>sintesi</a:t>
            </a:r>
            <a:r>
              <a:rPr lang="en-GB" dirty="0"/>
              <a:t> half adder con exor e and.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8EAA-0F3F-42BA-A268-7CFC319DE51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2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Fare </a:t>
            </a:r>
            <a:r>
              <a:rPr lang="en-GB" dirty="0" err="1"/>
              <a:t>vedere</a:t>
            </a:r>
            <a:r>
              <a:rPr lang="en-GB" dirty="0"/>
              <a:t> </a:t>
            </a:r>
            <a:r>
              <a:rPr lang="en-GB" dirty="0" err="1"/>
              <a:t>analisi</a:t>
            </a:r>
            <a:r>
              <a:rPr lang="en-GB" dirty="0"/>
              <a:t>. </a:t>
            </a:r>
          </a:p>
          <a:p>
            <a:r>
              <a:rPr lang="en-GB" dirty="0"/>
              <a:t>Fare </a:t>
            </a:r>
            <a:r>
              <a:rPr lang="en-GB" dirty="0" err="1"/>
              <a:t>vedere</a:t>
            </a:r>
            <a:r>
              <a:rPr lang="en-GB" dirty="0"/>
              <a:t> </a:t>
            </a:r>
            <a:r>
              <a:rPr lang="en-GB" dirty="0" err="1"/>
              <a:t>alea</a:t>
            </a:r>
            <a:r>
              <a:rPr lang="en-GB" dirty="0"/>
              <a:t> con </a:t>
            </a:r>
            <a:r>
              <a:rPr lang="en-GB" dirty="0" err="1"/>
              <a:t>a,b,c</a:t>
            </a:r>
            <a:r>
              <a:rPr lang="en-GB" dirty="0"/>
              <a:t> </a:t>
            </a:r>
            <a:r>
              <a:rPr lang="en-GB" dirty="0" err="1"/>
              <a:t>attiva</a:t>
            </a:r>
            <a:r>
              <a:rPr lang="en-GB" dirty="0"/>
              <a:t> e poi </a:t>
            </a:r>
            <a:r>
              <a:rPr lang="en-GB" dirty="0" err="1"/>
              <a:t>disattivo</a:t>
            </a:r>
            <a:r>
              <a:rPr lang="en-GB" dirty="0"/>
              <a:t> b.</a:t>
            </a:r>
          </a:p>
          <a:p>
            <a:r>
              <a:rPr lang="en-GB" dirty="0"/>
              <a:t>Fare </a:t>
            </a:r>
            <a:r>
              <a:rPr lang="en-GB" dirty="0" err="1"/>
              <a:t>vedere</a:t>
            </a:r>
            <a:r>
              <a:rPr lang="en-GB" dirty="0"/>
              <a:t> tutti </a:t>
            </a:r>
            <a:r>
              <a:rPr lang="en-GB" dirty="0" err="1"/>
              <a:t>gli</a:t>
            </a:r>
            <a:r>
              <a:rPr lang="en-GB" dirty="0"/>
              <a:t> 8 </a:t>
            </a:r>
            <a:r>
              <a:rPr lang="en-GB" dirty="0" err="1"/>
              <a:t>casi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input.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8EAA-0F3F-42BA-A268-7CFC319DE51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6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8EAA-0F3F-42BA-A268-7CFC319DE51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4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8EAA-0F3F-42BA-A268-7CFC319DE51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1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9CF05-A553-3440-FD07-92B7B68C0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AA96D86-F762-E248-0C01-9E957E4A4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8FEADFC-8F6E-92EA-9C60-EE7E05C4D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68BB02-0A05-793C-808A-58C8595C0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8EAA-0F3F-42BA-A268-7CFC319DE51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3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30780-9D47-02CC-4A3A-3662B9A0A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BD8A1D-0E4B-EA0B-2286-E8DACBC0F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23EA5C2-A41D-187C-BED8-5624F626A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Fare </a:t>
            </a:r>
            <a:r>
              <a:rPr lang="en-GB" dirty="0" err="1"/>
              <a:t>vedere</a:t>
            </a:r>
            <a:r>
              <a:rPr lang="en-GB" dirty="0"/>
              <a:t> </a:t>
            </a:r>
            <a:r>
              <a:rPr lang="en-GB" dirty="0" err="1"/>
              <a:t>alea</a:t>
            </a:r>
            <a:r>
              <a:rPr lang="en-GB" dirty="0"/>
              <a:t> </a:t>
            </a:r>
            <a:r>
              <a:rPr lang="en-GB" dirty="0" err="1"/>
              <a:t>statica</a:t>
            </a:r>
            <a:endParaRPr lang="en-GB" dirty="0"/>
          </a:p>
          <a:p>
            <a:r>
              <a:rPr lang="en-GB" dirty="0" err="1"/>
              <a:t>Ripetere</a:t>
            </a:r>
            <a:r>
              <a:rPr lang="en-GB" dirty="0"/>
              <a:t> </a:t>
            </a: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produce </a:t>
            </a:r>
            <a:r>
              <a:rPr lang="en-GB" dirty="0" err="1"/>
              <a:t>alea</a:t>
            </a:r>
            <a:r>
              <a:rPr lang="en-GB" dirty="0"/>
              <a:t> </a:t>
            </a:r>
            <a:r>
              <a:rPr lang="en-GB" dirty="0" err="1"/>
              <a:t>statica</a:t>
            </a:r>
            <a:r>
              <a:rPr lang="en-GB" dirty="0"/>
              <a:t> di 1 (passaggio da 1 a 0 di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variabile</a:t>
            </a:r>
            <a:r>
              <a:rPr lang="en-GB" dirty="0"/>
              <a:t> dove </a:t>
            </a:r>
            <a:r>
              <a:rPr lang="en-GB" dirty="0" err="1"/>
              <a:t>l’uscita</a:t>
            </a:r>
            <a:r>
              <a:rPr lang="en-GB" dirty="0"/>
              <a:t> </a:t>
            </a:r>
            <a:r>
              <a:rPr lang="en-GB" dirty="0" err="1"/>
              <a:t>dovrebbe</a:t>
            </a:r>
            <a:r>
              <a:rPr lang="en-GB" dirty="0"/>
              <a:t> </a:t>
            </a:r>
            <a:r>
              <a:rPr lang="en-GB" dirty="0" err="1"/>
              <a:t>rimanere</a:t>
            </a:r>
            <a:r>
              <a:rPr lang="en-GB" dirty="0"/>
              <a:t> </a:t>
            </a:r>
            <a:r>
              <a:rPr lang="en-GB" dirty="0" err="1"/>
              <a:t>costante</a:t>
            </a:r>
            <a:r>
              <a:rPr lang="en-GB" dirty="0"/>
              <a:t> a 1. </a:t>
            </a:r>
            <a:r>
              <a:rPr lang="en-GB" dirty="0" err="1"/>
              <a:t>però</a:t>
            </a:r>
            <a:r>
              <a:rPr lang="en-GB" dirty="0"/>
              <a:t> per lo </a:t>
            </a:r>
            <a:r>
              <a:rPr lang="en-GB" dirty="0" err="1"/>
              <a:t>sfasamento</a:t>
            </a:r>
            <a:r>
              <a:rPr lang="en-GB" dirty="0"/>
              <a:t> </a:t>
            </a:r>
            <a:r>
              <a:rPr lang="en-GB" dirty="0" err="1"/>
              <a:t>dovuto</a:t>
            </a:r>
            <a:r>
              <a:rPr lang="en-GB" dirty="0"/>
              <a:t> al </a:t>
            </a:r>
            <a:r>
              <a:rPr lang="en-GB" dirty="0" err="1"/>
              <a:t>ritardo</a:t>
            </a:r>
            <a:r>
              <a:rPr lang="en-GB" dirty="0"/>
              <a:t> dell’</a:t>
            </a:r>
          </a:p>
          <a:p>
            <a:r>
              <a:rPr lang="en-GB" dirty="0" err="1"/>
              <a:t>Ricondursi</a:t>
            </a:r>
            <a:r>
              <a:rPr lang="en-GB" dirty="0"/>
              <a:t> a </a:t>
            </a:r>
            <a:r>
              <a:rPr lang="en-GB" dirty="0" err="1"/>
              <a:t>mappa</a:t>
            </a:r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6B39E7-21B9-47BD-71BD-FAA2B89D6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8EAA-0F3F-42BA-A268-7CFC319DE51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8EAA-0F3F-42BA-A268-7CFC319DE51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0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8EAA-0F3F-42BA-A268-7CFC319DE51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7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095D1-0788-F750-753A-19E86DC11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D06A84-CD8F-6DAF-BAFA-B1C4F6ADD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774C6D-C946-5601-EDB9-C3D3F11E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DC99BB-6739-CC07-FA95-A68BA39D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6BDF34-E2B9-FF5F-B183-35EEFB25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12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F8799-A32F-65D1-CC2B-4C00E916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21427C-C9E4-1EF7-7611-F3B33A22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CEC6D8-ED51-6342-B788-32A968AE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06BC7C-AEB4-13CD-D101-D26B1709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3C6369-A18B-FEB2-049B-79D4CBFB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8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50E59E-04D9-7D5F-3A98-3E45958C5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6379C1-1579-0B26-7ADD-D0E268F73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046FED-DC77-46D4-7E14-91794141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9A054B-1B53-2CA2-73FB-1AD07474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8398CF-954B-E802-FC22-67E61442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6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A131E-269D-BDA6-6129-BB276AB8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FB2BF7-8696-6561-30BE-DAAD08EDE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A304CD-B213-1CE2-6F8F-6257D993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CCB904-41CE-1581-C1F0-CA1CACB2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D8C348-A2FF-88BD-BEE9-39841511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F11087-44B9-D216-0161-B6CC504C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BC0F6E-B443-A791-E26B-94EB63DA5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876A1C-2200-AE0E-FF56-F40982F1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34652-2DC6-938C-48BD-E50A257D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5B6CE6-5ACD-66A1-60BD-E94F4D4F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8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C3496-43CC-3FCD-D0AF-210C86C7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5026AD-AD88-9B68-FBA2-BF6CAA1C1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B400C8-3379-497E-8631-31BD3863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0620A4-9FAB-10BE-DCB6-E00C7E1A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C7618C-7AA0-D576-2573-A4824D61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98EE72-B3A5-6FFB-E246-E2FF9ED0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5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F8D4B-1B67-96D1-8FFD-589762EE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4DC608-2FCD-E656-3D3F-BA3F5B6FF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AE3CF4-0683-60BA-D29E-AE0D18928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4B4FD3-B492-DDE4-A046-6C9945DF8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2F03759-CA5D-A1D7-B351-0FD0718C5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5C28485-6C3F-6410-5E6D-D433E8FD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C4CE545-80DE-FFB1-8B64-21011117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BCBFCB-DCC2-783B-8FCF-3441B24E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6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F00C2-B452-BA48-7E20-1A2E5D08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E8231E3-5FB8-7115-DAE6-84FCC49F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955A55-6859-F93F-243B-825EDAF8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C13BAF-F244-2E9E-EBE8-72909809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2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E847DFA-7BEB-B1DF-5F15-442E1C54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CC6E1D0-EC38-D911-8852-9DF6DA98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3EAC04-5C0C-0B23-312A-8EF8B359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1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63C28-3842-6733-8CCE-DCF709E3E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17CAE0-E2BB-D7AF-1C80-5AB450F31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9A9EE7-E8C6-1A4F-AC43-1192F2353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213FF8-4659-8462-8803-9489FEDD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C4DB9D-89A1-92C0-C1B1-36763D66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1721CD-0309-459F-F5C4-AF3F9AC6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EFB5DB-29A1-062C-84D3-C18A385F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58BB97-C210-9B3F-AB8B-26D9F150F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F66699-73B7-D584-C938-42727DA23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FB4C84-74B1-86E4-6D31-5A68A446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E8C1FF-2775-9959-CF00-4DD89B52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57D3FD-E983-00AD-EA96-476A07A8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15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AF3393-4AC2-6769-0736-593E1317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C3C6D7-65C5-8467-5CDE-5CC17413F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BE9D57-E86E-1BD5-E33C-E8E8B4C90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77CE-B578-4BA8-A510-610921C5E858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8D7102-2A77-901E-96FA-FF4E72D67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BC813B-E5D4-952A-5248-E06CAA763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ACF5-8625-4428-B585-2425875938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9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neemann/Digital/releas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41114-0B95-6621-4870-3E358152D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Digital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1FBC77-7EFA-1688-A10B-A49503D87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6957"/>
            <a:ext cx="9144000" cy="2138679"/>
          </a:xfrm>
        </p:spPr>
        <p:txBody>
          <a:bodyPr>
            <a:normAutofit fontScale="85000" lnSpcReduction="20000"/>
          </a:bodyPr>
          <a:lstStyle/>
          <a:p>
            <a:r>
              <a:rPr lang="en-GB" sz="4000" dirty="0" err="1"/>
              <a:t>Simulatore</a:t>
            </a:r>
            <a:r>
              <a:rPr lang="en-GB" sz="4000" dirty="0"/>
              <a:t> di </a:t>
            </a:r>
            <a:r>
              <a:rPr lang="en-GB" sz="4000" dirty="0" err="1"/>
              <a:t>Reti</a:t>
            </a:r>
            <a:r>
              <a:rPr lang="en-GB" sz="4000" dirty="0"/>
              <a:t> </a:t>
            </a:r>
            <a:r>
              <a:rPr lang="en-GB" sz="4000" dirty="0" err="1"/>
              <a:t>Logiche</a:t>
            </a:r>
            <a:r>
              <a:rPr lang="en-GB" sz="4000" dirty="0"/>
              <a:t> Open Source</a:t>
            </a:r>
          </a:p>
          <a:p>
            <a:r>
              <a:rPr lang="it-IT" dirty="0"/>
              <a:t>Reti Logiche 2022/2023</a:t>
            </a:r>
          </a:p>
          <a:p>
            <a:br>
              <a:rPr lang="it-IT" dirty="0"/>
            </a:br>
            <a:r>
              <a:rPr lang="it-IT" dirty="0"/>
              <a:t>Credits:</a:t>
            </a:r>
          </a:p>
          <a:p>
            <a:r>
              <a:rPr lang="it-IT" dirty="0"/>
              <a:t>Pierluigi Zama Ramirez</a:t>
            </a:r>
          </a:p>
          <a:p>
            <a:r>
              <a:rPr lang="it-IT" dirty="0"/>
              <a:t>pierluigi.zama@unibo.it</a:t>
            </a:r>
          </a:p>
          <a:p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BC294F-5041-D712-01DB-AD2B50F69C4F}"/>
              </a:ext>
            </a:extLst>
          </p:cNvPr>
          <p:cNvSpPr txBox="1"/>
          <p:nvPr/>
        </p:nvSpPr>
        <p:spPr>
          <a:xfrm>
            <a:off x="3821788" y="6101080"/>
            <a:ext cx="4548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Slides in </a:t>
            </a:r>
            <a:r>
              <a:rPr lang="en-GB" dirty="0" err="1">
                <a:solidFill>
                  <a:srgbClr val="FF0000"/>
                </a:solidFill>
              </a:rPr>
              <a:t>parte</a:t>
            </a:r>
            <a:r>
              <a:rPr lang="en-GB" dirty="0">
                <a:solidFill>
                  <a:srgbClr val="FF0000"/>
                </a:solidFill>
              </a:rPr>
              <a:t> di Luca De Luigi e </a:t>
            </a:r>
            <a:r>
              <a:rPr lang="en-GB" dirty="0" err="1">
                <a:solidFill>
                  <a:srgbClr val="FF0000"/>
                </a:solidFill>
              </a:rPr>
              <a:t>Samuele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Salti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34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DF51-3D02-4CF5-B01F-BED13B18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Circuito 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B900D-7FD3-40E0-B2C6-DA752212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41"/>
            <a:ext cx="10850880" cy="571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Diamo un nome ai pin di input ed output del nostro sistema cliccandoci con il tasto dx.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7F6F4-8EFE-4E8E-B97F-F323FA763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000" y="2207577"/>
            <a:ext cx="5760000" cy="43382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094CA6-F16D-425D-82C4-1E57DC2D68B2}"/>
              </a:ext>
            </a:extLst>
          </p:cNvPr>
          <p:cNvCxnSpPr>
            <a:cxnSpLocks/>
          </p:cNvCxnSpPr>
          <p:nvPr/>
        </p:nvCxnSpPr>
        <p:spPr>
          <a:xfrm>
            <a:off x="5332520" y="3773011"/>
            <a:ext cx="825624" cy="6036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46CA1C-F25D-424E-8E4F-AFFCDFABC4E1}"/>
              </a:ext>
            </a:extLst>
          </p:cNvPr>
          <p:cNvSpPr txBox="1"/>
          <p:nvPr/>
        </p:nvSpPr>
        <p:spPr>
          <a:xfrm>
            <a:off x="4126260" y="3915026"/>
            <a:ext cx="1880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Click DX </a:t>
            </a:r>
          </a:p>
          <a:p>
            <a:pPr algn="ctr"/>
            <a:r>
              <a:rPr lang="it-IT" dirty="0"/>
              <a:t>o </a:t>
            </a:r>
          </a:p>
          <a:p>
            <a:pPr algn="ctr"/>
            <a:r>
              <a:rPr lang="it-IT" dirty="0" err="1"/>
              <a:t>CTRL+click</a:t>
            </a:r>
            <a:r>
              <a:rPr lang="it-IT" dirty="0"/>
              <a:t> su </a:t>
            </a:r>
            <a:r>
              <a:rPr lang="it-IT" dirty="0" err="1"/>
              <a:t>mac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479AF15-E0BD-4752-A036-33D4AC9E6D56}"/>
              </a:ext>
            </a:extLst>
          </p:cNvPr>
          <p:cNvSpPr/>
          <p:nvPr/>
        </p:nvSpPr>
        <p:spPr>
          <a:xfrm>
            <a:off x="6457180" y="4304957"/>
            <a:ext cx="246987" cy="161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48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692F-2642-40BA-A6FA-8EB74589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Circuito 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6BA08-6855-4CB0-9ABD-5D49DCF4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72"/>
            <a:ext cx="10673716" cy="81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Siamo pronti a testare il funzionamento del nostro circuito. Clicchiamo play per passare in modalità simulazione. Verde chiaro codifica un ‘1’, verde scuro uno ‘0’.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4F9AB31-6DC8-9289-9859-A272B3773FF2}"/>
              </a:ext>
            </a:extLst>
          </p:cNvPr>
          <p:cNvGrpSpPr/>
          <p:nvPr/>
        </p:nvGrpSpPr>
        <p:grpSpPr>
          <a:xfrm>
            <a:off x="3551331" y="2478010"/>
            <a:ext cx="5089337" cy="4014865"/>
            <a:chOff x="3195217" y="2287757"/>
            <a:chExt cx="5760000" cy="43382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6C4C4A-B297-4983-ACBF-6C8137DE0494}"/>
                </a:ext>
              </a:extLst>
            </p:cNvPr>
            <p:cNvGrpSpPr/>
            <p:nvPr/>
          </p:nvGrpSpPr>
          <p:grpSpPr>
            <a:xfrm>
              <a:off x="3195217" y="2287757"/>
              <a:ext cx="5760000" cy="4338228"/>
              <a:chOff x="1692000" y="2181225"/>
              <a:chExt cx="5760000" cy="433822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7D59AA1-106E-466F-9971-606C52AE6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2000" y="2181225"/>
                <a:ext cx="5760000" cy="4338228"/>
              </a:xfrm>
              <a:prstGeom prst="rect">
                <a:avLst/>
              </a:prstGeom>
            </p:spPr>
          </p:pic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B491B4A-5442-454F-8ECD-CEDCFF43E5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92708" y="3693943"/>
                <a:ext cx="857251" cy="656396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869D27-0714-477A-B354-C8A853195CD4}"/>
                  </a:ext>
                </a:extLst>
              </p:cNvPr>
              <p:cNvSpPr txBox="1"/>
              <p:nvPr/>
            </p:nvSpPr>
            <p:spPr>
              <a:xfrm>
                <a:off x="3887915" y="4291250"/>
                <a:ext cx="23812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Click </a:t>
                </a:r>
                <a:r>
                  <a:rPr lang="it-IT" dirty="0" err="1"/>
                  <a:t>sx</a:t>
                </a:r>
                <a:r>
                  <a:rPr lang="it-IT" dirty="0"/>
                  <a:t> per cambiare valori degli input</a:t>
                </a:r>
                <a:endParaRPr lang="en-US" dirty="0"/>
              </a:p>
            </p:txBody>
          </p: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DF598EA-27EE-4590-BA38-A09E72F4D4FD}"/>
                </a:ext>
              </a:extLst>
            </p:cNvPr>
            <p:cNvSpPr txBox="1"/>
            <p:nvPr/>
          </p:nvSpPr>
          <p:spPr>
            <a:xfrm>
              <a:off x="4753860" y="2861893"/>
              <a:ext cx="238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235457D-CFA9-4233-A838-211D8FA06447}"/>
                </a:ext>
              </a:extLst>
            </p:cNvPr>
            <p:cNvSpPr txBox="1"/>
            <p:nvPr/>
          </p:nvSpPr>
          <p:spPr>
            <a:xfrm>
              <a:off x="4770312" y="4028450"/>
              <a:ext cx="238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51A1226-E52C-4B49-B582-1F80DCDA6E9F}"/>
                </a:ext>
              </a:extLst>
            </p:cNvPr>
            <p:cNvSpPr txBox="1"/>
            <p:nvPr/>
          </p:nvSpPr>
          <p:spPr>
            <a:xfrm>
              <a:off x="7495343" y="3948760"/>
              <a:ext cx="238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0</a:t>
              </a: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0DD1D77B-D8B8-492C-B4B9-9D2692CF9873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5008418" y="3886200"/>
              <a:ext cx="175780" cy="3269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4797E196-0B98-46DD-818B-E47A83555B91}"/>
                </a:ext>
              </a:extLst>
            </p:cNvPr>
            <p:cNvCxnSpPr>
              <a:cxnSpLocks/>
            </p:cNvCxnSpPr>
            <p:nvPr/>
          </p:nvCxnSpPr>
          <p:spPr>
            <a:xfrm>
              <a:off x="4991966" y="3068675"/>
              <a:ext cx="192232" cy="1625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C06DF3F1-FC40-4B2A-9A5A-FD5C2B181ABB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H="1" flipV="1">
              <a:off x="7495342" y="3701040"/>
              <a:ext cx="119054" cy="2477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546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51DD-9AB6-4839-85CA-BF37107E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Circuito 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1433-1F9A-456F-BBD2-BBAB4AA1E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021"/>
            <a:ext cx="10515600" cy="1465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Durante la simulazione, cliccare su «</a:t>
            </a:r>
            <a:r>
              <a:rPr lang="it-IT" sz="2400" dirty="0" err="1"/>
              <a:t>Simulation</a:t>
            </a:r>
            <a:r>
              <a:rPr lang="it-IT" sz="2400" dirty="0"/>
              <a:t> &gt;&gt; Show </a:t>
            </a:r>
            <a:r>
              <a:rPr lang="it-IT" sz="2400" dirty="0" err="1"/>
              <a:t>Measurement</a:t>
            </a:r>
            <a:r>
              <a:rPr lang="it-IT" sz="2400" dirty="0"/>
              <a:t> </a:t>
            </a:r>
            <a:r>
              <a:rPr lang="it-IT" sz="2400" dirty="0" err="1"/>
              <a:t>Graph</a:t>
            </a:r>
            <a:r>
              <a:rPr lang="it-IT" sz="2400" dirty="0"/>
              <a:t>», per aprire il grafico delle forme d’onda associato al circuito. Una volta aperto il grafico, interagendo con il circuito si vedranno comparire le forme d’onda relative alla configurazione input/output della rete.</a:t>
            </a:r>
            <a:endParaRPr lang="en-US" sz="24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5D0830D-1563-4072-9647-4A3FE282B56A}"/>
              </a:ext>
            </a:extLst>
          </p:cNvPr>
          <p:cNvGrpSpPr/>
          <p:nvPr/>
        </p:nvGrpSpPr>
        <p:grpSpPr>
          <a:xfrm>
            <a:off x="3648890" y="2895600"/>
            <a:ext cx="4746900" cy="3712118"/>
            <a:chOff x="1834875" y="3145882"/>
            <a:chExt cx="5760000" cy="43382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17C222-689B-4622-B4F9-99662058A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4875" y="3145882"/>
              <a:ext cx="5760000" cy="4338228"/>
            </a:xfrm>
            <a:prstGeom prst="rect">
              <a:avLst/>
            </a:prstGeom>
          </p:spPr>
        </p:pic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68832B20-4DCB-45B5-A803-1D250CC64175}"/>
                </a:ext>
              </a:extLst>
            </p:cNvPr>
            <p:cNvGrpSpPr/>
            <p:nvPr/>
          </p:nvGrpSpPr>
          <p:grpSpPr>
            <a:xfrm>
              <a:off x="2395740" y="3270250"/>
              <a:ext cx="982851" cy="1468120"/>
              <a:chOff x="2271915" y="2413000"/>
              <a:chExt cx="982851" cy="146812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11B7697-B2F5-4D35-9D72-719ED64DAB76}"/>
                  </a:ext>
                </a:extLst>
              </p:cNvPr>
              <p:cNvSpPr/>
              <p:nvPr/>
            </p:nvSpPr>
            <p:spPr>
              <a:xfrm>
                <a:off x="2271915" y="2413000"/>
                <a:ext cx="402936" cy="23876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AEBFBBB3-067C-44A7-B16C-27B62DC0A9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269" y="2651760"/>
                <a:ext cx="757497" cy="12293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1146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51DD-9AB6-4839-85CA-BF37107E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Circuito 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1433-1F9A-456F-BBD2-BBAB4AA1E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021"/>
            <a:ext cx="10515600" cy="1465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Alternativa a </a:t>
            </a:r>
            <a:r>
              <a:rPr lang="en-US" sz="2400" dirty="0" err="1"/>
              <a:t>simulazione</a:t>
            </a:r>
            <a:r>
              <a:rPr lang="en-US" sz="2400" dirty="0"/>
              <a:t>: </a:t>
            </a:r>
            <a:r>
              <a:rPr lang="en-US" sz="2400" dirty="0" err="1"/>
              <a:t>Aggiungere</a:t>
            </a:r>
            <a:r>
              <a:rPr lang="en-US" sz="2400" dirty="0"/>
              <a:t> </a:t>
            </a:r>
            <a:r>
              <a:rPr lang="en-US" sz="2400" dirty="0" err="1"/>
              <a:t>Componente</a:t>
            </a:r>
            <a:r>
              <a:rPr lang="en-US" sz="2400" dirty="0"/>
              <a:t> </a:t>
            </a:r>
            <a:r>
              <a:rPr lang="en-US" sz="2400" dirty="0" err="1"/>
              <a:t>Grafico</a:t>
            </a:r>
            <a:r>
              <a:rPr lang="en-US" sz="2400" dirty="0"/>
              <a:t> </a:t>
            </a:r>
            <a:r>
              <a:rPr lang="en-US" sz="2400" dirty="0" err="1"/>
              <a:t>Dati</a:t>
            </a:r>
            <a:endParaRPr lang="en-US" sz="24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61C8DC5-0BED-FCAF-5C77-3A31B6460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80" y="2045463"/>
            <a:ext cx="5520017" cy="4401056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C0E5F7E0-B4C7-EE59-A028-972895FF94BA}"/>
              </a:ext>
            </a:extLst>
          </p:cNvPr>
          <p:cNvSpPr/>
          <p:nvPr/>
        </p:nvSpPr>
        <p:spPr>
          <a:xfrm>
            <a:off x="3088640" y="3464560"/>
            <a:ext cx="889000" cy="228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BDDE303-E488-3582-A51F-A7387C9C64D6}"/>
              </a:ext>
            </a:extLst>
          </p:cNvPr>
          <p:cNvCxnSpPr>
            <a:stCxn id="13" idx="6"/>
          </p:cNvCxnSpPr>
          <p:nvPr/>
        </p:nvCxnSpPr>
        <p:spPr>
          <a:xfrm>
            <a:off x="3977640" y="3578860"/>
            <a:ext cx="1132840" cy="12623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9C178753-C6BD-3B70-17DB-2EB80EB1EE4E}"/>
              </a:ext>
            </a:extLst>
          </p:cNvPr>
          <p:cNvSpPr/>
          <p:nvPr/>
        </p:nvSpPr>
        <p:spPr>
          <a:xfrm>
            <a:off x="5167331" y="4620260"/>
            <a:ext cx="889000" cy="5715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3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51DD-9AB6-4839-85CA-BF37107E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Circuito 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1433-1F9A-456F-BBD2-BBAB4AA1E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021"/>
            <a:ext cx="10515600" cy="805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Simulazione passo a passo. </a:t>
            </a:r>
            <a:endParaRPr lang="en-US" sz="24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9CEC249-60D9-2830-F2AF-F74ACFB3A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1" y="2397760"/>
            <a:ext cx="4542938" cy="362204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46FB7AB-42CE-1A25-5E8F-ACDB67EBB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862" y="2397760"/>
            <a:ext cx="4542938" cy="3622040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456AED8-A67E-2143-A84A-00CC3FFD3697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5319469" y="4208780"/>
            <a:ext cx="149139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3FAD0FC2-01E2-81CF-992B-03AB94C42AD4}"/>
              </a:ext>
            </a:extLst>
          </p:cNvPr>
          <p:cNvSpPr/>
          <p:nvPr/>
        </p:nvSpPr>
        <p:spPr>
          <a:xfrm>
            <a:off x="2797736" y="2628581"/>
            <a:ext cx="164540" cy="1612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BC9D5A1E-48A0-6CCB-F5D7-0793EB3A372E}"/>
              </a:ext>
            </a:extLst>
          </p:cNvPr>
          <p:cNvSpPr/>
          <p:nvPr/>
        </p:nvSpPr>
        <p:spPr>
          <a:xfrm>
            <a:off x="2962276" y="2628581"/>
            <a:ext cx="164540" cy="1644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60E8830-19CB-B40E-2A6E-FD1512B1B846}"/>
              </a:ext>
            </a:extLst>
          </p:cNvPr>
          <p:cNvCxnSpPr>
            <a:cxnSpLocks/>
          </p:cNvCxnSpPr>
          <p:nvPr/>
        </p:nvCxnSpPr>
        <p:spPr>
          <a:xfrm>
            <a:off x="1001949" y="2397760"/>
            <a:ext cx="1878057" cy="2308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A3ADA1B5-6C78-7CF6-373B-90E8C94D3381}"/>
              </a:ext>
            </a:extLst>
          </p:cNvPr>
          <p:cNvCxnSpPr>
            <a:cxnSpLocks/>
          </p:cNvCxnSpPr>
          <p:nvPr/>
        </p:nvCxnSpPr>
        <p:spPr>
          <a:xfrm flipH="1">
            <a:off x="3126816" y="2076172"/>
            <a:ext cx="2500635" cy="5730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EE36AA6-383E-5002-EAA0-B67D813466DB}"/>
              </a:ext>
            </a:extLst>
          </p:cNvPr>
          <p:cNvSpPr txBox="1"/>
          <p:nvPr/>
        </p:nvSpPr>
        <p:spPr>
          <a:xfrm>
            <a:off x="295478" y="2076172"/>
            <a:ext cx="3187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C00000"/>
                </a:solidFill>
              </a:rPr>
              <a:t>Avviare</a:t>
            </a:r>
            <a:r>
              <a:rPr lang="it-IT" sz="1800" dirty="0"/>
              <a:t> con il relativo pulsante. </a:t>
            </a:r>
            <a:endParaRPr lang="en-GB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FDFAC8B-0FAF-9C06-B492-95B51AB3E2C5}"/>
              </a:ext>
            </a:extLst>
          </p:cNvPr>
          <p:cNvSpPr txBox="1"/>
          <p:nvPr/>
        </p:nvSpPr>
        <p:spPr>
          <a:xfrm>
            <a:off x="4244906" y="1753117"/>
            <a:ext cx="682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dirty="0"/>
              <a:t>Posso far </a:t>
            </a:r>
            <a:r>
              <a:rPr lang="it-IT" sz="1800" dirty="0">
                <a:solidFill>
                  <a:srgbClr val="C00000"/>
                </a:solidFill>
              </a:rPr>
              <a:t>avanzare</a:t>
            </a:r>
            <a:r>
              <a:rPr lang="it-IT" sz="1800" dirty="0"/>
              <a:t> il segnale un gate alla volta con il comando </a:t>
            </a:r>
            <a:r>
              <a:rPr lang="it-IT" sz="1800" dirty="0" err="1"/>
              <a:t>forward</a:t>
            </a:r>
            <a:r>
              <a:rPr lang="it-IT" sz="1800" dirty="0"/>
              <a:t>.</a:t>
            </a:r>
            <a:endParaRPr lang="en-US" sz="1800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48C34BB-94BA-8A33-2ED5-465DDACA06DE}"/>
              </a:ext>
            </a:extLst>
          </p:cNvPr>
          <p:cNvSpPr txBox="1"/>
          <p:nvPr/>
        </p:nvSpPr>
        <p:spPr>
          <a:xfrm>
            <a:off x="5577370" y="3781485"/>
            <a:ext cx="9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forward</a:t>
            </a:r>
          </a:p>
        </p:txBody>
      </p:sp>
    </p:spTree>
    <p:extLst>
      <p:ext uri="{BB962C8B-B14F-4D97-AF65-F5344CB8AC3E}">
        <p14:creationId xmlns:p14="http://schemas.microsoft.com/office/powerpoint/2010/main" val="153356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51DD-9AB6-4839-85CA-BF37107E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Circuito 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1433-1F9A-456F-BBD2-BBAB4AA1E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021"/>
            <a:ext cx="9259958" cy="14523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000" dirty="0"/>
              <a:t>Aggiungere il componente </a:t>
            </a:r>
            <a:r>
              <a:rPr lang="it-IT" sz="2000" dirty="0" err="1"/>
              <a:t>Async</a:t>
            </a:r>
            <a:r>
              <a:rPr lang="it-IT" sz="2000" dirty="0"/>
              <a:t> (in una posizione a piacere) per fare andare avanti in automatico il tempo. </a:t>
            </a:r>
          </a:p>
          <a:p>
            <a:pPr marL="0" indent="0">
              <a:buNone/>
            </a:pPr>
            <a:r>
              <a:rPr lang="it-IT" sz="2000" dirty="0"/>
              <a:t>Cliccare destro su </a:t>
            </a:r>
            <a:r>
              <a:rPr lang="it-IT" sz="2000" dirty="0" err="1"/>
              <a:t>Async</a:t>
            </a:r>
            <a:r>
              <a:rPr lang="it-IT" sz="2000" dirty="0"/>
              <a:t> attivare/disattivare il componente e per impostare la frequenza del clock.</a:t>
            </a:r>
          </a:p>
          <a:p>
            <a:pPr marL="0" indent="0">
              <a:buNone/>
            </a:pPr>
            <a:r>
              <a:rPr lang="it-IT" sz="2000" dirty="0"/>
              <a:t>In questo modo posso simulare passo a passo senza bisogno di premere forward ogni volta.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A275BE0-89B7-27FA-E0C7-9BD543172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23" y="3327400"/>
            <a:ext cx="3759233" cy="29972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148C126-1317-B65F-9797-283E8B50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340" y="3265408"/>
            <a:ext cx="3914738" cy="3121183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FD65B8F5-4E6D-BDF6-ED0C-C085B68941EC}"/>
              </a:ext>
            </a:extLst>
          </p:cNvPr>
          <p:cNvSpPr/>
          <p:nvPr/>
        </p:nvSpPr>
        <p:spPr>
          <a:xfrm>
            <a:off x="1745340" y="5532120"/>
            <a:ext cx="889000" cy="228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99C3990-6B94-E69B-D9D5-190537B37A3D}"/>
              </a:ext>
            </a:extLst>
          </p:cNvPr>
          <p:cNvCxnSpPr>
            <a:cxnSpLocks/>
            <a:stCxn id="11" idx="6"/>
            <a:endCxn id="13" idx="4"/>
          </p:cNvCxnSpPr>
          <p:nvPr/>
        </p:nvCxnSpPr>
        <p:spPr>
          <a:xfrm flipV="1">
            <a:off x="2634340" y="4897121"/>
            <a:ext cx="294281" cy="74929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9071E9D0-CD21-02CC-FCDD-CD617F5D1862}"/>
              </a:ext>
            </a:extLst>
          </p:cNvPr>
          <p:cNvSpPr/>
          <p:nvPr/>
        </p:nvSpPr>
        <p:spPr>
          <a:xfrm>
            <a:off x="2738121" y="4546600"/>
            <a:ext cx="381000" cy="35052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92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99C3-4E3E-4A79-A092-41790632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Circuito 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7782B-021B-4C25-A539-1D67806E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728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Usciamo dalla modalità simulazione (premendo «stop») e visualizziamo la tabella della verità per il circuito tramite il menù «</a:t>
            </a:r>
            <a:r>
              <a:rPr lang="it-IT" sz="2400" dirty="0" err="1"/>
              <a:t>Analysys</a:t>
            </a:r>
            <a:r>
              <a:rPr lang="it-IT" sz="2400" dirty="0"/>
              <a:t> &gt;&gt; </a:t>
            </a:r>
            <a:r>
              <a:rPr lang="it-IT" sz="2400" dirty="0" err="1"/>
              <a:t>Analysys</a:t>
            </a:r>
            <a:r>
              <a:rPr lang="it-IT" sz="2400" dirty="0"/>
              <a:t>».</a:t>
            </a:r>
            <a:endParaRPr lang="en-US" sz="24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1A033AD-3FED-4EC4-A007-C7A419248926}"/>
              </a:ext>
            </a:extLst>
          </p:cNvPr>
          <p:cNvGrpSpPr/>
          <p:nvPr/>
        </p:nvGrpSpPr>
        <p:grpSpPr>
          <a:xfrm>
            <a:off x="3195216" y="2319199"/>
            <a:ext cx="5760000" cy="4338228"/>
            <a:chOff x="1671217" y="2157274"/>
            <a:chExt cx="5760000" cy="43382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4BB623-F5AA-46A2-9A4F-9B2DDB9C6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1217" y="2157274"/>
              <a:ext cx="5760000" cy="4338228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931D63-8637-4679-A008-A53E7513D491}"/>
                </a:ext>
              </a:extLst>
            </p:cNvPr>
            <p:cNvSpPr/>
            <p:nvPr/>
          </p:nvSpPr>
          <p:spPr>
            <a:xfrm>
              <a:off x="2632595" y="2301240"/>
              <a:ext cx="350520" cy="187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41E869B-CC9A-44AE-A6BE-BCE4484F54DD}"/>
                </a:ext>
              </a:extLst>
            </p:cNvPr>
            <p:cNvCxnSpPr/>
            <p:nvPr/>
          </p:nvCxnSpPr>
          <p:spPr>
            <a:xfrm>
              <a:off x="2961640" y="2479040"/>
              <a:ext cx="508000" cy="6908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5974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A6CF2F7-8A47-96A9-836C-D89E588FC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it-IT" dirty="0"/>
              <a:t>Simuliamo qualche rete logica!</a:t>
            </a:r>
          </a:p>
        </p:txBody>
      </p:sp>
    </p:spTree>
    <p:extLst>
      <p:ext uri="{BB962C8B-B14F-4D97-AF65-F5344CB8AC3E}">
        <p14:creationId xmlns:p14="http://schemas.microsoft.com/office/powerpoint/2010/main" val="91379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4912-7BDE-4ECE-8341-24A6839C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Half </a:t>
            </a:r>
            <a:r>
              <a:rPr lang="it-IT" dirty="0" err="1"/>
              <a:t>Adder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F4E4-3A42-4C74-B688-7815A2A08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032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Implementare ora un </a:t>
            </a:r>
            <a:r>
              <a:rPr lang="it-IT" sz="2400" dirty="0" err="1"/>
              <a:t>half</a:t>
            </a:r>
            <a:r>
              <a:rPr lang="it-IT" sz="2400" dirty="0"/>
              <a:t> </a:t>
            </a:r>
            <a:r>
              <a:rPr lang="it-IT" sz="2400" dirty="0" err="1"/>
              <a:t>adder</a:t>
            </a:r>
            <a:r>
              <a:rPr lang="it-IT" sz="2400" dirty="0"/>
              <a:t>. </a:t>
            </a:r>
          </a:p>
          <a:p>
            <a:pPr marL="0" indent="0">
              <a:buNone/>
            </a:pPr>
            <a:r>
              <a:rPr lang="it-IT" sz="2400" dirty="0"/>
              <a:t>Un </a:t>
            </a:r>
            <a:r>
              <a:rPr lang="it-IT" sz="2400" dirty="0" err="1"/>
              <a:t>half</a:t>
            </a:r>
            <a:r>
              <a:rPr lang="it-IT" sz="2400" dirty="0"/>
              <a:t> </a:t>
            </a:r>
            <a:r>
              <a:rPr lang="it-IT" sz="2400" dirty="0" err="1"/>
              <a:t>adder</a:t>
            </a:r>
            <a:r>
              <a:rPr lang="it-IT" sz="2400" dirty="0"/>
              <a:t> prende due bit ‘a’ e ‘b’ in input e produce in uscita un bit ‘s’ equivalente alla somma ‘</a:t>
            </a:r>
            <a:r>
              <a:rPr lang="it-IT" sz="2400" dirty="0" err="1"/>
              <a:t>a+b</a:t>
            </a:r>
            <a:r>
              <a:rPr lang="it-IT" sz="2400" dirty="0"/>
              <a:t>’ e un bit ‘r’ equivalente al resto della somma. </a:t>
            </a: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9F9DCA-8F48-442D-9B7F-4B290C617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03529"/>
              </p:ext>
            </p:extLst>
          </p:nvPr>
        </p:nvGraphicFramePr>
        <p:xfrm>
          <a:off x="2306320" y="3222387"/>
          <a:ext cx="1209040" cy="2750292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604520">
                  <a:extLst>
                    <a:ext uri="{9D8B030D-6E8A-4147-A177-3AD203B41FA5}">
                      <a16:colId xmlns:a16="http://schemas.microsoft.com/office/drawing/2014/main" val="2651948695"/>
                    </a:ext>
                  </a:extLst>
                </a:gridCol>
                <a:gridCol w="604520">
                  <a:extLst>
                    <a:ext uri="{9D8B030D-6E8A-4147-A177-3AD203B41FA5}">
                      <a16:colId xmlns:a16="http://schemas.microsoft.com/office/drawing/2014/main" val="3347751085"/>
                    </a:ext>
                  </a:extLst>
                </a:gridCol>
              </a:tblGrid>
              <a:tr h="36343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014656"/>
                  </a:ext>
                </a:extLst>
              </a:tr>
              <a:tr h="59613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67706"/>
                  </a:ext>
                </a:extLst>
              </a:tr>
              <a:tr h="59613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887210"/>
                  </a:ext>
                </a:extLst>
              </a:tr>
              <a:tr h="59613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442161"/>
                  </a:ext>
                </a:extLst>
              </a:tr>
              <a:tr h="59613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304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29F15E-09B1-4869-96ED-F9BA5C4CE9BC}"/>
                  </a:ext>
                </a:extLst>
              </p:cNvPr>
              <p:cNvSpPr txBox="1"/>
              <p:nvPr/>
            </p:nvSpPr>
            <p:spPr>
              <a:xfrm>
                <a:off x="7755208" y="4105091"/>
                <a:ext cx="1885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32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it-IT" sz="3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29F15E-09B1-4869-96ED-F9BA5C4CE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208" y="4105091"/>
                <a:ext cx="188532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2718B9-523D-468E-A4B5-BC42A4617176}"/>
                  </a:ext>
                </a:extLst>
              </p:cNvPr>
              <p:cNvSpPr txBox="1"/>
              <p:nvPr/>
            </p:nvSpPr>
            <p:spPr>
              <a:xfrm>
                <a:off x="7898358" y="4786579"/>
                <a:ext cx="1599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sz="3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2718B9-523D-468E-A4B5-BC42A4617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358" y="4786579"/>
                <a:ext cx="159902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54FF557-5AF1-401A-8469-CC2A86583B06}"/>
              </a:ext>
            </a:extLst>
          </p:cNvPr>
          <p:cNvSpPr/>
          <p:nvPr/>
        </p:nvSpPr>
        <p:spPr>
          <a:xfrm>
            <a:off x="7223760" y="3222387"/>
            <a:ext cx="2875280" cy="27502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E76F19-DEA4-4CCD-892A-4B00754C75F9}"/>
              </a:ext>
            </a:extLst>
          </p:cNvPr>
          <p:cNvCxnSpPr>
            <a:cxnSpLocks/>
          </p:cNvCxnSpPr>
          <p:nvPr/>
        </p:nvCxnSpPr>
        <p:spPr>
          <a:xfrm>
            <a:off x="5008880" y="4597533"/>
            <a:ext cx="168656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3EA23D1-80D2-4B1E-9C22-2FBE96E8F58C}"/>
              </a:ext>
            </a:extLst>
          </p:cNvPr>
          <p:cNvSpPr txBox="1"/>
          <p:nvPr/>
        </p:nvSpPr>
        <p:spPr>
          <a:xfrm>
            <a:off x="5080000" y="4220396"/>
            <a:ext cx="15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Sintesi</a:t>
            </a:r>
            <a:endParaRPr lang="en-US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AC2B0363-25D9-9A83-A099-BAF82C3B1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31729"/>
              </p:ext>
            </p:extLst>
          </p:nvPr>
        </p:nvGraphicFramePr>
        <p:xfrm>
          <a:off x="1014801" y="3214582"/>
          <a:ext cx="1209040" cy="27502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520">
                  <a:extLst>
                    <a:ext uri="{9D8B030D-6E8A-4147-A177-3AD203B41FA5}">
                      <a16:colId xmlns:a16="http://schemas.microsoft.com/office/drawing/2014/main" val="926919424"/>
                    </a:ext>
                  </a:extLst>
                </a:gridCol>
                <a:gridCol w="604520">
                  <a:extLst>
                    <a:ext uri="{9D8B030D-6E8A-4147-A177-3AD203B41FA5}">
                      <a16:colId xmlns:a16="http://schemas.microsoft.com/office/drawing/2014/main" val="1981677728"/>
                    </a:ext>
                  </a:extLst>
                </a:gridCol>
              </a:tblGrid>
              <a:tr h="36343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428858"/>
                  </a:ext>
                </a:extLst>
              </a:tr>
              <a:tr h="596133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866093"/>
                  </a:ext>
                </a:extLst>
              </a:tr>
              <a:tr h="596133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606905"/>
                  </a:ext>
                </a:extLst>
              </a:tr>
              <a:tr h="596133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7714"/>
                  </a:ext>
                </a:extLst>
              </a:tr>
              <a:tr h="59613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23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6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ABAB-F7B4-4FB3-8567-43A6A756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Half </a:t>
            </a:r>
            <a:r>
              <a:rPr lang="it-IT" dirty="0" err="1"/>
              <a:t>Adder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92D0-B7DA-4127-83A6-28E2D727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483"/>
            <a:ext cx="10220960" cy="914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Implementiamo le due reti logiche che producono ‘s’ ed ‘r’ in Digital.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C7D83-062B-4019-9866-FF3E217A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000" y="2154647"/>
            <a:ext cx="5760000" cy="43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0E6F6E89-C576-8772-EC22-50A654D51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364"/>
          <a:stretch/>
        </p:blipFill>
        <p:spPr>
          <a:xfrm>
            <a:off x="4299276" y="2852039"/>
            <a:ext cx="2141814" cy="3115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EC759-4908-455A-B3FE-351B966D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1E75E-75E4-424D-8B90-D967CADC6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324"/>
            <a:ext cx="8520547" cy="1639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Simulatore Open Source di circuiti digitali scritto in Java.</a:t>
            </a:r>
          </a:p>
          <a:p>
            <a:pPr marL="0" indent="0">
              <a:buNone/>
            </a:pPr>
            <a:r>
              <a:rPr lang="it-IT" sz="2400" dirty="0"/>
              <a:t>Scaricabile da: </a:t>
            </a:r>
            <a:r>
              <a:rPr lang="it-IT" sz="2400" dirty="0">
                <a:hlinkClick r:id="rId3"/>
              </a:rPr>
              <a:t>https://github.com/hneemann/Digital/releases</a:t>
            </a:r>
            <a:endParaRPr lang="it-IT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EBB4A7-0568-4F68-8A80-8BAE1EDB7C4B}"/>
              </a:ext>
            </a:extLst>
          </p:cNvPr>
          <p:cNvSpPr/>
          <p:nvPr/>
        </p:nvSpPr>
        <p:spPr>
          <a:xfrm>
            <a:off x="4328683" y="2962031"/>
            <a:ext cx="891670" cy="1733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A253E0-502E-48AA-B023-5F19C5E6FBA1}"/>
              </a:ext>
            </a:extLst>
          </p:cNvPr>
          <p:cNvCxnSpPr>
            <a:cxnSpLocks/>
            <a:stCxn id="5" idx="2"/>
            <a:endCxn id="8" idx="3"/>
          </p:cNvCxnSpPr>
          <p:nvPr/>
        </p:nvCxnSpPr>
        <p:spPr>
          <a:xfrm flipH="1" flipV="1">
            <a:off x="3493061" y="3048170"/>
            <a:ext cx="835622" cy="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49A108-D14C-4E6F-B3EF-DEB776D163E6}"/>
              </a:ext>
            </a:extLst>
          </p:cNvPr>
          <p:cNvSpPr txBox="1"/>
          <p:nvPr/>
        </p:nvSpPr>
        <p:spPr>
          <a:xfrm>
            <a:off x="2183605" y="2863504"/>
            <a:ext cx="130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rlito" panose="020F0502020204030204"/>
              </a:rPr>
              <a:t>Download</a:t>
            </a:r>
            <a:endParaRPr lang="en-US" dirty="0">
              <a:latin typeface="Carlito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81B3A-9A0F-498E-A8B5-D8AFCA47CE56}"/>
              </a:ext>
            </a:extLst>
          </p:cNvPr>
          <p:cNvSpPr/>
          <p:nvPr/>
        </p:nvSpPr>
        <p:spPr>
          <a:xfrm>
            <a:off x="4328683" y="4747279"/>
            <a:ext cx="1067454" cy="173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DD05BA-9752-4597-9A1C-1687D7C6B2E8}"/>
              </a:ext>
            </a:extLst>
          </p:cNvPr>
          <p:cNvCxnSpPr>
            <a:cxnSpLocks/>
            <a:stCxn id="9" idx="2"/>
            <a:endCxn id="15" idx="3"/>
          </p:cNvCxnSpPr>
          <p:nvPr/>
        </p:nvCxnSpPr>
        <p:spPr>
          <a:xfrm flipH="1">
            <a:off x="3193161" y="4833954"/>
            <a:ext cx="11355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FE03AB4-74CE-4536-BC54-EB1AFAD300DA}"/>
              </a:ext>
            </a:extLst>
          </p:cNvPr>
          <p:cNvSpPr txBox="1"/>
          <p:nvPr/>
        </p:nvSpPr>
        <p:spPr>
          <a:xfrm>
            <a:off x="1319973" y="4649288"/>
            <a:ext cx="18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rlito" panose="020F0502020204030204"/>
              </a:rPr>
              <a:t>Documentazione</a:t>
            </a:r>
            <a:endParaRPr lang="en-US" dirty="0">
              <a:latin typeface="Carlito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9330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B4CE-A234-451F-8E9A-A75C1343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Half </a:t>
            </a:r>
            <a:r>
              <a:rPr lang="it-IT" dirty="0" err="1"/>
              <a:t>Adder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B20-4109-4AA2-861F-16B124A7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54921"/>
            <a:ext cx="10515599" cy="10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Simuliamone il funzionamento e verifichiamo che la tabella della verità corrisponda a quella che ci aspettiamo.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0218F-E605-4DA1-9C97-670A63CC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124" y="2305458"/>
            <a:ext cx="5420876" cy="40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34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B4CE-A234-451F-8E9A-A75C1343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Salvare il Circuito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B20-4109-4AA2-861F-16B124A7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187"/>
            <a:ext cx="10515600" cy="500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Salviamo il circuito in un file chiamato ‘</a:t>
            </a:r>
            <a:r>
              <a:rPr lang="it-IT" sz="2400" dirty="0" err="1"/>
              <a:t>half_adder</a:t>
            </a:r>
            <a:r>
              <a:rPr lang="it-IT" sz="2400" dirty="0"/>
              <a:t>’. Per salvare il design usare il menù «File&gt;&gt;Save </a:t>
            </a:r>
            <a:r>
              <a:rPr lang="it-IT" sz="2400" dirty="0" err="1"/>
              <a:t>as</a:t>
            </a:r>
            <a:r>
              <a:rPr lang="it-IT" sz="2400" dirty="0"/>
              <a:t>».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28634-A333-482F-A058-CB3F08B9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954" y="2836208"/>
            <a:ext cx="4382418" cy="33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06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B4CE-A234-451F-8E9A-A75C1343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Creare Nuovo Progetto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B20-4109-4AA2-861F-16B124A7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230"/>
            <a:ext cx="10515600" cy="1530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Creiamo un nuovo file vuoto e salviamolo nella stessa cartella dove abbiamo salvato «</a:t>
            </a:r>
            <a:r>
              <a:rPr lang="it-IT" sz="2400" dirty="0" err="1"/>
              <a:t>half_addder</a:t>
            </a:r>
            <a:r>
              <a:rPr lang="it-IT" sz="2400" dirty="0"/>
              <a:t>».</a:t>
            </a:r>
            <a:endParaRPr lang="en-US" sz="24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461BF0B-BFE7-4DD0-932E-C8935210F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56" y="2576976"/>
            <a:ext cx="5278643" cy="397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8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B4CE-A234-451F-8E9A-A75C1343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Full </a:t>
            </a:r>
            <a:r>
              <a:rPr lang="it-IT" dirty="0" err="1"/>
              <a:t>Adder</a:t>
            </a:r>
            <a:r>
              <a:rPr lang="it-IT" dirty="0"/>
              <a:t>: 2 HA e 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B20-4109-4AA2-861F-16B124A7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508"/>
            <a:ext cx="10515600" cy="1239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Implementiamo in Digital un Full </a:t>
            </a:r>
            <a:r>
              <a:rPr lang="it-IT" sz="2400" dirty="0" err="1"/>
              <a:t>Adder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dirty="0"/>
              <a:t>Un full </a:t>
            </a:r>
            <a:r>
              <a:rPr lang="it-IT" sz="2400" dirty="0" err="1"/>
              <a:t>adder</a:t>
            </a:r>
            <a:r>
              <a:rPr lang="it-IT" sz="2400" dirty="0"/>
              <a:t> è un sommatore a tre ingressi ‘</a:t>
            </a:r>
            <a:r>
              <a:rPr lang="it-IT" sz="2400" dirty="0" err="1"/>
              <a:t>a,b,c</a:t>
            </a:r>
            <a:r>
              <a:rPr lang="it-IT" sz="2400" dirty="0"/>
              <a:t>’ con due uscite, ‘s’ che codifica la somma tra i tre bit e ‘r’ che codifica il resto.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1C210D-3690-4A7F-B36C-540317867390}"/>
              </a:ext>
            </a:extLst>
          </p:cNvPr>
          <p:cNvGrpSpPr/>
          <p:nvPr/>
        </p:nvGrpSpPr>
        <p:grpSpPr>
          <a:xfrm>
            <a:off x="4495800" y="2811596"/>
            <a:ext cx="2656840" cy="1094013"/>
            <a:chOff x="2971800" y="2580045"/>
            <a:chExt cx="3124662" cy="13255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E3A5168-A142-48E8-84BB-B44E6FDB3518}"/>
                </a:ext>
              </a:extLst>
            </p:cNvPr>
            <p:cNvGrpSpPr/>
            <p:nvPr/>
          </p:nvGrpSpPr>
          <p:grpSpPr>
            <a:xfrm>
              <a:off x="3594331" y="2580045"/>
              <a:ext cx="1955338" cy="1325563"/>
              <a:chOff x="3633585" y="2493963"/>
              <a:chExt cx="1955338" cy="132556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FD9F82-0D82-4E0B-B18B-C22B4AC44A0E}"/>
                  </a:ext>
                </a:extLst>
              </p:cNvPr>
              <p:cNvSpPr/>
              <p:nvPr/>
            </p:nvSpPr>
            <p:spPr>
              <a:xfrm>
                <a:off x="3633585" y="2493963"/>
                <a:ext cx="1879600" cy="13255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err="1"/>
                  <a:t>Fulll</a:t>
                </a:r>
                <a:br>
                  <a:rPr lang="it-IT" dirty="0"/>
                </a:br>
                <a:r>
                  <a:rPr lang="it-IT" dirty="0"/>
                  <a:t> </a:t>
                </a:r>
                <a:r>
                  <a:rPr lang="it-IT" dirty="0" err="1"/>
                  <a:t>Adder</a:t>
                </a:r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82564E-362C-41C5-9B12-0C99B1456777}"/>
                  </a:ext>
                </a:extLst>
              </p:cNvPr>
              <p:cNvSpPr txBox="1"/>
              <p:nvPr/>
            </p:nvSpPr>
            <p:spPr>
              <a:xfrm>
                <a:off x="3633585" y="2539366"/>
                <a:ext cx="375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AF61E3-11D5-4D5D-9EF4-A287B7E71F67}"/>
                  </a:ext>
                </a:extLst>
              </p:cNvPr>
              <p:cNvSpPr txBox="1"/>
              <p:nvPr/>
            </p:nvSpPr>
            <p:spPr>
              <a:xfrm>
                <a:off x="3633585" y="2972078"/>
                <a:ext cx="375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571E53-6A96-40C1-BA93-9C920F8D5AB6}"/>
                  </a:ext>
                </a:extLst>
              </p:cNvPr>
              <p:cNvSpPr txBox="1"/>
              <p:nvPr/>
            </p:nvSpPr>
            <p:spPr>
              <a:xfrm>
                <a:off x="3633585" y="3364112"/>
                <a:ext cx="375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BA4DB4-F434-42A1-9F8A-31388B4F53C1}"/>
                  </a:ext>
                </a:extLst>
              </p:cNvPr>
              <p:cNvSpPr txBox="1"/>
              <p:nvPr/>
            </p:nvSpPr>
            <p:spPr>
              <a:xfrm>
                <a:off x="5198225" y="2671446"/>
                <a:ext cx="375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3F41FC-4BF0-4DF2-B16A-28476234D413}"/>
                  </a:ext>
                </a:extLst>
              </p:cNvPr>
              <p:cNvSpPr txBox="1"/>
              <p:nvPr/>
            </p:nvSpPr>
            <p:spPr>
              <a:xfrm>
                <a:off x="5213003" y="3082609"/>
                <a:ext cx="375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2DE4E2-A313-4C6A-B092-EF7F873766C5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2971800" y="2810114"/>
              <a:ext cx="62253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C776D5-DAE4-4B5B-B8AC-2A409B19F7B6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3253860"/>
              <a:ext cx="62253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37E415-37E1-43C6-AFFA-3E4FCAAEA612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3662920"/>
              <a:ext cx="62253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FC12FB-46D8-44B3-9D7F-52F7A5E5965C}"/>
                </a:ext>
              </a:extLst>
            </p:cNvPr>
            <p:cNvCxnSpPr>
              <a:cxnSpLocks/>
            </p:cNvCxnSpPr>
            <p:nvPr/>
          </p:nvCxnSpPr>
          <p:spPr>
            <a:xfrm>
              <a:off x="5473931" y="2979780"/>
              <a:ext cx="62253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AC8570-C293-497C-BC41-0A4F460D1D5F}"/>
                </a:ext>
              </a:extLst>
            </p:cNvPr>
            <p:cNvCxnSpPr>
              <a:cxnSpLocks/>
            </p:cNvCxnSpPr>
            <p:nvPr/>
          </p:nvCxnSpPr>
          <p:spPr>
            <a:xfrm>
              <a:off x="5473931" y="3353357"/>
              <a:ext cx="62253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236E4D1-5607-4AEE-9D49-B34F7F66B4E3}"/>
              </a:ext>
            </a:extLst>
          </p:cNvPr>
          <p:cNvGrpSpPr/>
          <p:nvPr/>
        </p:nvGrpSpPr>
        <p:grpSpPr>
          <a:xfrm>
            <a:off x="2364855" y="4832646"/>
            <a:ext cx="7462291" cy="1713908"/>
            <a:chOff x="782549" y="4443052"/>
            <a:chExt cx="7462291" cy="17139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4F85C9-D55A-4725-B526-78BEF0E9D0D2}"/>
                </a:ext>
              </a:extLst>
            </p:cNvPr>
            <p:cNvSpPr/>
            <p:nvPr/>
          </p:nvSpPr>
          <p:spPr>
            <a:xfrm>
              <a:off x="1783080" y="4450120"/>
              <a:ext cx="5737860" cy="170684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C398C61-2540-480D-B041-8021C68F0A28}"/>
                </a:ext>
              </a:extLst>
            </p:cNvPr>
            <p:cNvGrpSpPr/>
            <p:nvPr/>
          </p:nvGrpSpPr>
          <p:grpSpPr>
            <a:xfrm>
              <a:off x="2301240" y="4549337"/>
              <a:ext cx="1310640" cy="1036320"/>
              <a:chOff x="2301240" y="4549337"/>
              <a:chExt cx="1310640" cy="10363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3ED193B-9557-4724-8873-468BF2B30A4D}"/>
                  </a:ext>
                </a:extLst>
              </p:cNvPr>
              <p:cNvSpPr/>
              <p:nvPr/>
            </p:nvSpPr>
            <p:spPr>
              <a:xfrm>
                <a:off x="2301240" y="4549337"/>
                <a:ext cx="1310640" cy="10363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Half</a:t>
                </a:r>
                <a:br>
                  <a:rPr lang="it-IT" dirty="0"/>
                </a:br>
                <a:r>
                  <a:rPr lang="it-IT" dirty="0" err="1"/>
                  <a:t>Adder</a:t>
                </a:r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79258B-549E-47B2-864A-D3C00B0A0104}"/>
                  </a:ext>
                </a:extLst>
              </p:cNvPr>
              <p:cNvSpPr txBox="1"/>
              <p:nvPr/>
            </p:nvSpPr>
            <p:spPr>
              <a:xfrm>
                <a:off x="2301240" y="4623751"/>
                <a:ext cx="284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161E60-89D1-47ED-A999-B8C6D6388089}"/>
                  </a:ext>
                </a:extLst>
              </p:cNvPr>
              <p:cNvSpPr txBox="1"/>
              <p:nvPr/>
            </p:nvSpPr>
            <p:spPr>
              <a:xfrm>
                <a:off x="2301240" y="5152466"/>
                <a:ext cx="284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3559E0-189E-4D37-B433-2BBE069503FD}"/>
                  </a:ext>
                </a:extLst>
              </p:cNvPr>
              <p:cNvSpPr txBox="1"/>
              <p:nvPr/>
            </p:nvSpPr>
            <p:spPr>
              <a:xfrm>
                <a:off x="3327400" y="4651553"/>
                <a:ext cx="284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5E2787-675D-4733-9F7B-48762FEE468A}"/>
                  </a:ext>
                </a:extLst>
              </p:cNvPr>
              <p:cNvSpPr txBox="1"/>
              <p:nvPr/>
            </p:nvSpPr>
            <p:spPr>
              <a:xfrm>
                <a:off x="3327400" y="5133492"/>
                <a:ext cx="284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460406-5CF4-40E7-97BB-40E2E57645C3}"/>
                </a:ext>
              </a:extLst>
            </p:cNvPr>
            <p:cNvGrpSpPr/>
            <p:nvPr/>
          </p:nvGrpSpPr>
          <p:grpSpPr>
            <a:xfrm>
              <a:off x="4691611" y="4553304"/>
              <a:ext cx="1310640" cy="1036320"/>
              <a:chOff x="2301240" y="4549337"/>
              <a:chExt cx="1310640" cy="103632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E15482-07D8-43A4-8595-DC8B4E4786EC}"/>
                  </a:ext>
                </a:extLst>
              </p:cNvPr>
              <p:cNvSpPr/>
              <p:nvPr/>
            </p:nvSpPr>
            <p:spPr>
              <a:xfrm>
                <a:off x="2301240" y="4549337"/>
                <a:ext cx="1310640" cy="10363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Half</a:t>
                </a:r>
                <a:br>
                  <a:rPr lang="it-IT" dirty="0"/>
                </a:br>
                <a:r>
                  <a:rPr lang="it-IT" dirty="0" err="1"/>
                  <a:t>Adder</a:t>
                </a:r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16FF2B-2CF6-4F84-9964-78805A5D3E4D}"/>
                  </a:ext>
                </a:extLst>
              </p:cNvPr>
              <p:cNvSpPr txBox="1"/>
              <p:nvPr/>
            </p:nvSpPr>
            <p:spPr>
              <a:xfrm>
                <a:off x="2301240" y="4623751"/>
                <a:ext cx="284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8BA5A2-20B4-46B6-94C2-F377C1C3C980}"/>
                  </a:ext>
                </a:extLst>
              </p:cNvPr>
              <p:cNvSpPr txBox="1"/>
              <p:nvPr/>
            </p:nvSpPr>
            <p:spPr>
              <a:xfrm>
                <a:off x="2301240" y="5152466"/>
                <a:ext cx="284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FEF362-9DDF-4BC9-8A80-48771DCF57B2}"/>
                  </a:ext>
                </a:extLst>
              </p:cNvPr>
              <p:cNvSpPr txBox="1"/>
              <p:nvPr/>
            </p:nvSpPr>
            <p:spPr>
              <a:xfrm>
                <a:off x="3327400" y="4651553"/>
                <a:ext cx="284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7735D0-1EA5-4854-A915-6178A7C6AB60}"/>
                  </a:ext>
                </a:extLst>
              </p:cNvPr>
              <p:cNvSpPr txBox="1"/>
              <p:nvPr/>
            </p:nvSpPr>
            <p:spPr>
              <a:xfrm>
                <a:off x="3327400" y="5133492"/>
                <a:ext cx="284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C43CC2F-CA54-43FA-BA40-B2085DFDF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7110" y="5222319"/>
              <a:ext cx="620665" cy="614520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8B420D-CE3B-4F1D-BAB7-7E26B648322F}"/>
                </a:ext>
              </a:extLst>
            </p:cNvPr>
            <p:cNvCxnSpPr>
              <a:stCxn id="23" idx="1"/>
            </p:cNvCxnSpPr>
            <p:nvPr/>
          </p:nvCxnSpPr>
          <p:spPr>
            <a:xfrm flipH="1">
              <a:off x="782551" y="4808417"/>
              <a:ext cx="151868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34CFA21-6E57-450D-9FAD-74478C983382}"/>
                </a:ext>
              </a:extLst>
            </p:cNvPr>
            <p:cNvCxnSpPr/>
            <p:nvPr/>
          </p:nvCxnSpPr>
          <p:spPr>
            <a:xfrm flipH="1">
              <a:off x="782550" y="5377377"/>
              <a:ext cx="151868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B048E92F-2235-4E15-8CE4-8B13C0B3D241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rot="10800000" flipV="1">
              <a:off x="782549" y="5341098"/>
              <a:ext cx="3909062" cy="564081"/>
            </a:xfrm>
            <a:prstGeom prst="bentConnector3">
              <a:avLst>
                <a:gd name="adj1" fmla="val 1010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044F7C-DF2C-44F7-9F9F-51C68EE399E5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flipH="1">
              <a:off x="3611880" y="4836219"/>
              <a:ext cx="10797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6AAC9D-FEDE-4E21-ACA2-3321BFD140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2252" y="4836219"/>
              <a:ext cx="22425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3E714478-C684-4FF9-B294-F13F0836EFE6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3611880" y="5318158"/>
              <a:ext cx="3154680" cy="373298"/>
            </a:xfrm>
            <a:prstGeom prst="bentConnector3">
              <a:avLst>
                <a:gd name="adj1" fmla="val 917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5CB77CF-63A2-4CC1-A4EB-61C965D991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2251" y="5377397"/>
              <a:ext cx="76430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981745D-B390-45D0-80F3-98492C814C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64186" y="5518064"/>
              <a:ext cx="1080654" cy="115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42BC4EB-E42A-45A2-8A90-A092C56148F8}"/>
                </a:ext>
              </a:extLst>
            </p:cNvPr>
            <p:cNvSpPr txBox="1"/>
            <p:nvPr/>
          </p:nvSpPr>
          <p:spPr>
            <a:xfrm>
              <a:off x="846513" y="4450120"/>
              <a:ext cx="311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a</a:t>
              </a:r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5F8D475-CE1B-4784-80F7-28392293642C}"/>
                </a:ext>
              </a:extLst>
            </p:cNvPr>
            <p:cNvSpPr txBox="1"/>
            <p:nvPr/>
          </p:nvSpPr>
          <p:spPr>
            <a:xfrm>
              <a:off x="830128" y="5069776"/>
              <a:ext cx="311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b</a:t>
              </a:r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F290615-177E-4FF9-8CC3-3965EF3456B4}"/>
                </a:ext>
              </a:extLst>
            </p:cNvPr>
            <p:cNvSpPr txBox="1"/>
            <p:nvPr/>
          </p:nvSpPr>
          <p:spPr>
            <a:xfrm>
              <a:off x="815252" y="5602457"/>
              <a:ext cx="311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</a:t>
              </a:r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E7DA6B3-25DD-4054-AD9B-D6E78A4F097A}"/>
                </a:ext>
              </a:extLst>
            </p:cNvPr>
            <p:cNvSpPr txBox="1"/>
            <p:nvPr/>
          </p:nvSpPr>
          <p:spPr>
            <a:xfrm>
              <a:off x="7914880" y="4443052"/>
              <a:ext cx="311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</a:t>
              </a:r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E1FB4D8-5EB7-42A5-82C5-FED3EB3B234F}"/>
                </a:ext>
              </a:extLst>
            </p:cNvPr>
            <p:cNvSpPr txBox="1"/>
            <p:nvPr/>
          </p:nvSpPr>
          <p:spPr>
            <a:xfrm>
              <a:off x="7946510" y="5158416"/>
              <a:ext cx="261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</a:t>
              </a:r>
              <a:endParaRPr lang="en-US" dirty="0"/>
            </a:p>
          </p:txBody>
        </p:sp>
      </p:grpSp>
      <p:cxnSp>
        <p:nvCxnSpPr>
          <p:cNvPr id="46" name="Straight Arrow Connector 11">
            <a:extLst>
              <a:ext uri="{FF2B5EF4-FFF2-40B4-BE49-F238E27FC236}">
                <a16:creationId xmlns:a16="http://schemas.microsoft.com/office/drawing/2014/main" id="{0388BEAC-B403-4375-9D39-F2CE62478671}"/>
              </a:ext>
            </a:extLst>
          </p:cNvPr>
          <p:cNvCxnSpPr>
            <a:cxnSpLocks/>
          </p:cNvCxnSpPr>
          <p:nvPr/>
        </p:nvCxnSpPr>
        <p:spPr>
          <a:xfrm>
            <a:off x="5734051" y="4161088"/>
            <a:ext cx="0" cy="5263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4">
            <a:extLst>
              <a:ext uri="{FF2B5EF4-FFF2-40B4-BE49-F238E27FC236}">
                <a16:creationId xmlns:a16="http://schemas.microsoft.com/office/drawing/2014/main" id="{3BA5D79E-7B08-4186-86D2-3D0CEC4D2909}"/>
              </a:ext>
            </a:extLst>
          </p:cNvPr>
          <p:cNvSpPr txBox="1"/>
          <p:nvPr/>
        </p:nvSpPr>
        <p:spPr>
          <a:xfrm>
            <a:off x="5453611" y="4160819"/>
            <a:ext cx="15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Sintesi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B4CE-A234-451F-8E9A-A75C1343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Importare Circuito Custom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B20-4109-4AA2-861F-16B124A7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120"/>
            <a:ext cx="10459720" cy="1530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Tra i componenti «Custom» dovrebbe essere disponibile il componente «</a:t>
            </a:r>
            <a:r>
              <a:rPr lang="it-IT" sz="2400" dirty="0" err="1"/>
              <a:t>half_adder</a:t>
            </a:r>
            <a:r>
              <a:rPr lang="it-IT" sz="2400" dirty="0"/>
              <a:t>» che abbiamo creato precedentemente.</a:t>
            </a:r>
            <a:br>
              <a:rPr lang="it-IT" sz="2400" dirty="0"/>
            </a:br>
            <a:r>
              <a:rPr lang="it-IT" sz="2400" dirty="0"/>
              <a:t>Se non compare, disabilitare e riabilitare «Component </a:t>
            </a:r>
            <a:r>
              <a:rPr lang="it-IT" sz="2400" dirty="0" err="1"/>
              <a:t>Tree</a:t>
            </a:r>
            <a:r>
              <a:rPr lang="it-IT" sz="2400" dirty="0"/>
              <a:t> </a:t>
            </a:r>
            <a:r>
              <a:rPr lang="it-IT" sz="2400" dirty="0" err="1"/>
              <a:t>View</a:t>
            </a:r>
            <a:r>
              <a:rPr lang="it-IT" sz="2400" dirty="0"/>
              <a:t>» dal menù «</a:t>
            </a:r>
            <a:r>
              <a:rPr lang="it-IT" sz="2400" dirty="0" err="1"/>
              <a:t>view</a:t>
            </a:r>
            <a:r>
              <a:rPr lang="it-IT" sz="2400" dirty="0"/>
              <a:t>» o premendo F5 (due volte).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14394-7211-45C8-8E01-542E8B621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26" y="3071109"/>
            <a:ext cx="4468148" cy="33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48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B4CE-A234-451F-8E9A-A75C1343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Full </a:t>
            </a:r>
            <a:r>
              <a:rPr lang="it-IT" dirty="0" err="1"/>
              <a:t>Adder</a:t>
            </a:r>
            <a:r>
              <a:rPr lang="it-IT" dirty="0"/>
              <a:t>: 2 HA e 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B20-4109-4AA2-861F-16B124A7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600"/>
            <a:ext cx="10967720" cy="145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Completiamo il design del circuito con i pin di ingresso, uscita e tutti i collegamenti.</a:t>
            </a:r>
          </a:p>
          <a:p>
            <a:pPr marL="0" indent="0">
              <a:buNone/>
            </a:pPr>
            <a:r>
              <a:rPr lang="it-IT" sz="2400" dirty="0"/>
              <a:t>Simuliamone il comportamento e controlliamo che sia quello desiderato.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2074C-6DEC-4C68-9791-C612AE068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981" y="2661993"/>
            <a:ext cx="4629140" cy="34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B4CE-A234-451F-8E9A-A75C1343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Full </a:t>
            </a:r>
            <a:r>
              <a:rPr lang="it-IT" dirty="0" err="1"/>
              <a:t>Adder</a:t>
            </a:r>
            <a:r>
              <a:rPr lang="it-IT" dirty="0"/>
              <a:t>: Sintesi Canonica</a:t>
            </a:r>
            <a:endParaRPr lang="en-US" dirty="0"/>
          </a:p>
        </p:txBody>
      </p:sp>
      <p:graphicFrame>
        <p:nvGraphicFramePr>
          <p:cNvPr id="4" name="Segnaposto contenuto 6">
            <a:extLst>
              <a:ext uri="{FF2B5EF4-FFF2-40B4-BE49-F238E27FC236}">
                <a16:creationId xmlns:a16="http://schemas.microsoft.com/office/drawing/2014/main" id="{87027F90-8598-3E05-E3CB-7C4E64E45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083281"/>
              </p:ext>
            </p:extLst>
          </p:nvPr>
        </p:nvGraphicFramePr>
        <p:xfrm>
          <a:off x="796082" y="1947387"/>
          <a:ext cx="3008104" cy="3195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66628">
                  <a:extLst>
                    <a:ext uri="{9D8B030D-6E8A-4147-A177-3AD203B41FA5}">
                      <a16:colId xmlns:a16="http://schemas.microsoft.com/office/drawing/2014/main" val="1200460674"/>
                    </a:ext>
                  </a:extLst>
                </a:gridCol>
                <a:gridCol w="566628">
                  <a:extLst>
                    <a:ext uri="{9D8B030D-6E8A-4147-A177-3AD203B41FA5}">
                      <a16:colId xmlns:a16="http://schemas.microsoft.com/office/drawing/2014/main" val="788014490"/>
                    </a:ext>
                  </a:extLst>
                </a:gridCol>
                <a:gridCol w="566628">
                  <a:extLst>
                    <a:ext uri="{9D8B030D-6E8A-4147-A177-3AD203B41FA5}">
                      <a16:colId xmlns:a16="http://schemas.microsoft.com/office/drawing/2014/main" val="1346784046"/>
                    </a:ext>
                  </a:extLst>
                </a:gridCol>
                <a:gridCol w="666842">
                  <a:extLst>
                    <a:ext uri="{9D8B030D-6E8A-4147-A177-3AD203B41FA5}">
                      <a16:colId xmlns:a16="http://schemas.microsoft.com/office/drawing/2014/main" val="3150277555"/>
                    </a:ext>
                  </a:extLst>
                </a:gridCol>
                <a:gridCol w="641378">
                  <a:extLst>
                    <a:ext uri="{9D8B030D-6E8A-4147-A177-3AD203B41FA5}">
                      <a16:colId xmlns:a16="http://schemas.microsoft.com/office/drawing/2014/main" val="2991592411"/>
                    </a:ext>
                  </a:extLst>
                </a:gridCol>
              </a:tblGrid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440094"/>
                  </a:ext>
                </a:extLst>
              </a:tr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13505"/>
                  </a:ext>
                </a:extLst>
              </a:tr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399139"/>
                  </a:ext>
                </a:extLst>
              </a:tr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735659"/>
                  </a:ext>
                </a:extLst>
              </a:tr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60905"/>
                  </a:ext>
                </a:extLst>
              </a:tr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4505"/>
                  </a:ext>
                </a:extLst>
              </a:tr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25683"/>
                  </a:ext>
                </a:extLst>
              </a:tr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98940"/>
                  </a:ext>
                </a:extLst>
              </a:tr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1200" marR="111200" marT="55600" marB="55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247881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D8345C-ABE9-CA07-2D29-B98A7DF5A47C}"/>
              </a:ext>
            </a:extLst>
          </p:cNvPr>
          <p:cNvSpPr txBox="1"/>
          <p:nvPr/>
        </p:nvSpPr>
        <p:spPr>
          <a:xfrm>
            <a:off x="4882033" y="2331131"/>
            <a:ext cx="481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s = 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</a:rPr>
              <a:t>a’bc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’ + 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</a:rPr>
              <a:t>ab’c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’ + 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</a:rPr>
              <a:t>a’b’c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</a:rPr>
              <a:t>abc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DAD3EA-E970-FA26-0D34-48A496D3D60D}"/>
              </a:ext>
            </a:extLst>
          </p:cNvPr>
          <p:cNvSpPr txBox="1"/>
          <p:nvPr/>
        </p:nvSpPr>
        <p:spPr>
          <a:xfrm>
            <a:off x="4882033" y="1870021"/>
            <a:ext cx="451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r = </a:t>
            </a:r>
            <a:r>
              <a:rPr lang="en-GB" sz="3200" dirty="0" err="1">
                <a:solidFill>
                  <a:srgbClr val="C00000"/>
                </a:solidFill>
              </a:rPr>
              <a:t>abc</a:t>
            </a:r>
            <a:r>
              <a:rPr lang="en-GB" sz="3200" dirty="0">
                <a:solidFill>
                  <a:srgbClr val="C00000"/>
                </a:solidFill>
              </a:rPr>
              <a:t>’ + </a:t>
            </a:r>
            <a:r>
              <a:rPr lang="en-GB" sz="3200" dirty="0" err="1">
                <a:solidFill>
                  <a:srgbClr val="C00000"/>
                </a:solidFill>
              </a:rPr>
              <a:t>a’bc</a:t>
            </a:r>
            <a:r>
              <a:rPr lang="en-GB" sz="3200" dirty="0">
                <a:solidFill>
                  <a:srgbClr val="C00000"/>
                </a:solidFill>
              </a:rPr>
              <a:t> + </a:t>
            </a:r>
            <a:r>
              <a:rPr lang="en-GB" sz="3200" dirty="0" err="1">
                <a:solidFill>
                  <a:srgbClr val="C00000"/>
                </a:solidFill>
              </a:rPr>
              <a:t>ab’c</a:t>
            </a:r>
            <a:r>
              <a:rPr lang="en-GB" sz="3200" dirty="0">
                <a:solidFill>
                  <a:srgbClr val="C00000"/>
                </a:solidFill>
              </a:rPr>
              <a:t> + </a:t>
            </a:r>
            <a:r>
              <a:rPr lang="en-GB" sz="3200" dirty="0" err="1">
                <a:solidFill>
                  <a:srgbClr val="C00000"/>
                </a:solidFill>
              </a:rPr>
              <a:t>abc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EF5A9A-E496-0216-12A7-0DAEE4A94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946" y="2915906"/>
            <a:ext cx="4635705" cy="3696003"/>
          </a:xfrm>
          <a:prstGeom prst="rect">
            <a:avLst/>
          </a:prstGeom>
        </p:spPr>
      </p:pic>
      <p:graphicFrame>
        <p:nvGraphicFramePr>
          <p:cNvPr id="38" name="Tabella 6">
            <a:extLst>
              <a:ext uri="{FF2B5EF4-FFF2-40B4-BE49-F238E27FC236}">
                <a16:creationId xmlns:a16="http://schemas.microsoft.com/office/drawing/2014/main" id="{A16ACA24-909A-7F3B-B939-E15C39D49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70519"/>
              </p:ext>
            </p:extLst>
          </p:nvPr>
        </p:nvGraphicFramePr>
        <p:xfrm>
          <a:off x="576056" y="5730725"/>
          <a:ext cx="1879600" cy="85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49895625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741007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65921449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704573147"/>
                    </a:ext>
                  </a:extLst>
                </a:gridCol>
              </a:tblGrid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57664"/>
                  </a:ext>
                </a:extLst>
              </a:tr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453475"/>
                  </a:ext>
                </a:extLst>
              </a:tr>
            </a:tbl>
          </a:graphicData>
        </a:graphic>
      </p:graphicFrame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353A8AC-F856-F8D2-DD98-E3CCA4C1ECF9}"/>
              </a:ext>
            </a:extLst>
          </p:cNvPr>
          <p:cNvSpPr txBox="1"/>
          <p:nvPr/>
        </p:nvSpPr>
        <p:spPr>
          <a:xfrm>
            <a:off x="576056" y="5407299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00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F922F12-AC9D-2751-A79B-E6D6B3C6D341}"/>
              </a:ext>
            </a:extLst>
          </p:cNvPr>
          <p:cNvSpPr txBox="1"/>
          <p:nvPr/>
        </p:nvSpPr>
        <p:spPr>
          <a:xfrm>
            <a:off x="1036090" y="5407299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01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BB9EC6D-75A7-2694-145D-1B853F9560DF}"/>
              </a:ext>
            </a:extLst>
          </p:cNvPr>
          <p:cNvSpPr txBox="1"/>
          <p:nvPr/>
        </p:nvSpPr>
        <p:spPr>
          <a:xfrm>
            <a:off x="1515856" y="5407299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11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8219FB01-103F-DD47-95F2-0C35584FF53B}"/>
              </a:ext>
            </a:extLst>
          </p:cNvPr>
          <p:cNvSpPr txBox="1"/>
          <p:nvPr/>
        </p:nvSpPr>
        <p:spPr>
          <a:xfrm>
            <a:off x="1995622" y="5407299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7848CDE-D3E6-18BF-245D-22985C58B6FD}"/>
              </a:ext>
            </a:extLst>
          </p:cNvPr>
          <p:cNvSpPr txBox="1"/>
          <p:nvPr/>
        </p:nvSpPr>
        <p:spPr>
          <a:xfrm>
            <a:off x="175106" y="576893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05F4F12-7B40-5046-32EC-5FCF25FE1424}"/>
              </a:ext>
            </a:extLst>
          </p:cNvPr>
          <p:cNvSpPr txBox="1"/>
          <p:nvPr/>
        </p:nvSpPr>
        <p:spPr>
          <a:xfrm>
            <a:off x="165240" y="6174855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C9762BF1-D3D3-BAEF-4878-0FE1831721FA}"/>
              </a:ext>
            </a:extLst>
          </p:cNvPr>
          <p:cNvCxnSpPr/>
          <p:nvPr/>
        </p:nvCxnSpPr>
        <p:spPr>
          <a:xfrm>
            <a:off x="576056" y="5730725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7A99D17-1130-6B4F-E90B-2BCCEDEE2ED7}"/>
              </a:ext>
            </a:extLst>
          </p:cNvPr>
          <p:cNvCxnSpPr>
            <a:cxnSpLocks/>
          </p:cNvCxnSpPr>
          <p:nvPr/>
        </p:nvCxnSpPr>
        <p:spPr>
          <a:xfrm flipH="1" flipV="1">
            <a:off x="202994" y="5403449"/>
            <a:ext cx="373062" cy="32727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817F5B9-BA3E-F276-C6FF-DC8C1DC32113}"/>
              </a:ext>
            </a:extLst>
          </p:cNvPr>
          <p:cNvSpPr txBox="1"/>
          <p:nvPr/>
        </p:nvSpPr>
        <p:spPr>
          <a:xfrm>
            <a:off x="96290" y="5425595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9E483F0-452F-84F1-92A6-FEEA1A7C017F}"/>
              </a:ext>
            </a:extLst>
          </p:cNvPr>
          <p:cNvSpPr txBox="1"/>
          <p:nvPr/>
        </p:nvSpPr>
        <p:spPr>
          <a:xfrm>
            <a:off x="229640" y="5240929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8C026C00-655C-1B94-9B6D-7FA84CB471E4}"/>
              </a:ext>
            </a:extLst>
          </p:cNvPr>
          <p:cNvSpPr/>
          <p:nvPr/>
        </p:nvSpPr>
        <p:spPr>
          <a:xfrm>
            <a:off x="1565255" y="5768932"/>
            <a:ext cx="359833" cy="331126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2526708D-A883-2E47-94F6-FE898F97D769}"/>
              </a:ext>
            </a:extLst>
          </p:cNvPr>
          <p:cNvSpPr/>
          <p:nvPr/>
        </p:nvSpPr>
        <p:spPr>
          <a:xfrm>
            <a:off x="1080205" y="6178633"/>
            <a:ext cx="359833" cy="3600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0D9BA903-B0DD-92F6-E3B0-6AE88FB9AFD2}"/>
              </a:ext>
            </a:extLst>
          </p:cNvPr>
          <p:cNvSpPr/>
          <p:nvPr/>
        </p:nvSpPr>
        <p:spPr>
          <a:xfrm>
            <a:off x="2067950" y="6178633"/>
            <a:ext cx="345367" cy="3600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79BC9C2B-4CA6-795C-A35E-AF3AC07CA1E3}"/>
              </a:ext>
            </a:extLst>
          </p:cNvPr>
          <p:cNvSpPr/>
          <p:nvPr/>
        </p:nvSpPr>
        <p:spPr>
          <a:xfrm>
            <a:off x="1565255" y="6186882"/>
            <a:ext cx="345367" cy="3600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54" name="Tabella 6">
            <a:extLst>
              <a:ext uri="{FF2B5EF4-FFF2-40B4-BE49-F238E27FC236}">
                <a16:creationId xmlns:a16="http://schemas.microsoft.com/office/drawing/2014/main" id="{749832BB-907B-F454-B1C2-E7749111B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8692"/>
              </p:ext>
            </p:extLst>
          </p:nvPr>
        </p:nvGraphicFramePr>
        <p:xfrm>
          <a:off x="2953795" y="5761855"/>
          <a:ext cx="1879600" cy="85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49895625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741007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65921449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704573147"/>
                    </a:ext>
                  </a:extLst>
                </a:gridCol>
              </a:tblGrid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57664"/>
                  </a:ext>
                </a:extLst>
              </a:tr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453475"/>
                  </a:ext>
                </a:extLst>
              </a:tr>
            </a:tbl>
          </a:graphicData>
        </a:graphic>
      </p:graphicFrame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2A8F29F-1797-7266-0460-925D41947049}"/>
              </a:ext>
            </a:extLst>
          </p:cNvPr>
          <p:cNvSpPr txBox="1"/>
          <p:nvPr/>
        </p:nvSpPr>
        <p:spPr>
          <a:xfrm>
            <a:off x="2953795" y="5438429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00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A0A50EA-FCA6-A5ED-9470-05598FA78F9A}"/>
              </a:ext>
            </a:extLst>
          </p:cNvPr>
          <p:cNvSpPr txBox="1"/>
          <p:nvPr/>
        </p:nvSpPr>
        <p:spPr>
          <a:xfrm>
            <a:off x="3413829" y="5438429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01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E367212-55DF-0C10-4D35-D75EEEDECF09}"/>
              </a:ext>
            </a:extLst>
          </p:cNvPr>
          <p:cNvSpPr txBox="1"/>
          <p:nvPr/>
        </p:nvSpPr>
        <p:spPr>
          <a:xfrm>
            <a:off x="3893595" y="5438429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11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D98778EE-10F5-668A-A816-D12CE9DB8E02}"/>
              </a:ext>
            </a:extLst>
          </p:cNvPr>
          <p:cNvSpPr txBox="1"/>
          <p:nvPr/>
        </p:nvSpPr>
        <p:spPr>
          <a:xfrm>
            <a:off x="4373361" y="5438429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5261F8FB-8515-7984-A705-41F217E09D7C}"/>
              </a:ext>
            </a:extLst>
          </p:cNvPr>
          <p:cNvSpPr txBox="1"/>
          <p:nvPr/>
        </p:nvSpPr>
        <p:spPr>
          <a:xfrm>
            <a:off x="2552845" y="580006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2D585B9-AF1F-7461-B0F1-0A88AF294B81}"/>
              </a:ext>
            </a:extLst>
          </p:cNvPr>
          <p:cNvSpPr txBox="1"/>
          <p:nvPr/>
        </p:nvSpPr>
        <p:spPr>
          <a:xfrm>
            <a:off x="2542979" y="6205985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3453BE8D-E6D0-B968-162B-EED48A487E17}"/>
              </a:ext>
            </a:extLst>
          </p:cNvPr>
          <p:cNvCxnSpPr/>
          <p:nvPr/>
        </p:nvCxnSpPr>
        <p:spPr>
          <a:xfrm>
            <a:off x="2953795" y="5761855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934559F6-9C51-B8B8-3BFD-A174627F7AC2}"/>
              </a:ext>
            </a:extLst>
          </p:cNvPr>
          <p:cNvCxnSpPr>
            <a:cxnSpLocks/>
          </p:cNvCxnSpPr>
          <p:nvPr/>
        </p:nvCxnSpPr>
        <p:spPr>
          <a:xfrm flipH="1" flipV="1">
            <a:off x="2580733" y="5434579"/>
            <a:ext cx="373062" cy="32727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CB653614-4F87-638E-BF37-1B32C510069B}"/>
              </a:ext>
            </a:extLst>
          </p:cNvPr>
          <p:cNvSpPr txBox="1"/>
          <p:nvPr/>
        </p:nvSpPr>
        <p:spPr>
          <a:xfrm>
            <a:off x="2474029" y="5456725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BCCA1E62-4638-5E58-E989-B132CB33D677}"/>
              </a:ext>
            </a:extLst>
          </p:cNvPr>
          <p:cNvSpPr txBox="1"/>
          <p:nvPr/>
        </p:nvSpPr>
        <p:spPr>
          <a:xfrm>
            <a:off x="2607379" y="5272059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</a:t>
            </a: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342E8C56-4355-9B7B-4C90-2D8E71F34478}"/>
              </a:ext>
            </a:extLst>
          </p:cNvPr>
          <p:cNvSpPr/>
          <p:nvPr/>
        </p:nvSpPr>
        <p:spPr>
          <a:xfrm>
            <a:off x="3474494" y="5787957"/>
            <a:ext cx="359833" cy="360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1AE8DBD0-BA8F-C24E-F732-34C9BD685CB6}"/>
              </a:ext>
            </a:extLst>
          </p:cNvPr>
          <p:cNvSpPr/>
          <p:nvPr/>
        </p:nvSpPr>
        <p:spPr>
          <a:xfrm>
            <a:off x="3003895" y="6207617"/>
            <a:ext cx="359833" cy="360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701FCFE0-D1D6-C166-254C-0A6003DFC443}"/>
              </a:ext>
            </a:extLst>
          </p:cNvPr>
          <p:cNvSpPr/>
          <p:nvPr/>
        </p:nvSpPr>
        <p:spPr>
          <a:xfrm>
            <a:off x="3943695" y="6205985"/>
            <a:ext cx="359833" cy="360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57B3A1C7-2DEF-3688-0EB9-AA67B91F24CC}"/>
              </a:ext>
            </a:extLst>
          </p:cNvPr>
          <p:cNvSpPr/>
          <p:nvPr/>
        </p:nvSpPr>
        <p:spPr>
          <a:xfrm>
            <a:off x="4423461" y="5795833"/>
            <a:ext cx="359833" cy="360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5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48" grpId="0"/>
      <p:bldP spid="49" grpId="0" animBg="1"/>
      <p:bldP spid="50" grpId="0" animBg="1"/>
      <p:bldP spid="51" grpId="0" animBg="1"/>
      <p:bldP spid="53" grpId="0" animBg="1"/>
      <p:bldP spid="55" grpId="0"/>
      <p:bldP spid="56" grpId="0"/>
      <p:bldP spid="57" grpId="0"/>
      <p:bldP spid="58" grpId="0"/>
      <p:bldP spid="59" grpId="0"/>
      <p:bldP spid="60" grpId="0"/>
      <p:bldP spid="64" grpId="0"/>
      <p:bldP spid="65" grpId="0" animBg="1"/>
      <p:bldP spid="66" grpId="0" animBg="1"/>
      <p:bldP spid="67" grpId="0" animBg="1"/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B4CE-A234-451F-8E9A-A75C1343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Full </a:t>
            </a:r>
            <a:r>
              <a:rPr lang="it-IT" dirty="0" err="1"/>
              <a:t>Adder</a:t>
            </a:r>
            <a:r>
              <a:rPr lang="it-IT" dirty="0"/>
              <a:t>: Sintesi Minima</a:t>
            </a:r>
            <a:endParaRPr lang="en-US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35050CD3-A9CA-2A6A-0709-A706CCA43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375030"/>
              </p:ext>
            </p:extLst>
          </p:nvPr>
        </p:nvGraphicFramePr>
        <p:xfrm>
          <a:off x="2418633" y="4331697"/>
          <a:ext cx="1879600" cy="85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49895625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741007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65921449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704573147"/>
                    </a:ext>
                  </a:extLst>
                </a:gridCol>
              </a:tblGrid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57664"/>
                  </a:ext>
                </a:extLst>
              </a:tr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453475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5782C8-A9BD-F4FE-B2BD-AB23412DA22B}"/>
              </a:ext>
            </a:extLst>
          </p:cNvPr>
          <p:cNvSpPr txBox="1"/>
          <p:nvPr/>
        </p:nvSpPr>
        <p:spPr>
          <a:xfrm>
            <a:off x="2418633" y="400827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3B06D1-CE69-E2AD-61E6-04806BEFB53F}"/>
              </a:ext>
            </a:extLst>
          </p:cNvPr>
          <p:cNvSpPr txBox="1"/>
          <p:nvPr/>
        </p:nvSpPr>
        <p:spPr>
          <a:xfrm>
            <a:off x="2878667" y="4008271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CEA399E-0C7E-068B-563B-3A0416437779}"/>
              </a:ext>
            </a:extLst>
          </p:cNvPr>
          <p:cNvSpPr txBox="1"/>
          <p:nvPr/>
        </p:nvSpPr>
        <p:spPr>
          <a:xfrm>
            <a:off x="3358433" y="400827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2929C65-5D30-A8B8-779C-86493B9DAEA7}"/>
              </a:ext>
            </a:extLst>
          </p:cNvPr>
          <p:cNvSpPr txBox="1"/>
          <p:nvPr/>
        </p:nvSpPr>
        <p:spPr>
          <a:xfrm>
            <a:off x="3838199" y="400827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389C03-404E-F729-E1A6-C51E6EFCAF74}"/>
              </a:ext>
            </a:extLst>
          </p:cNvPr>
          <p:cNvSpPr txBox="1"/>
          <p:nvPr/>
        </p:nvSpPr>
        <p:spPr>
          <a:xfrm>
            <a:off x="2017683" y="4369903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4E7246A-13A4-4393-B9DB-C74197A4D899}"/>
              </a:ext>
            </a:extLst>
          </p:cNvPr>
          <p:cNvSpPr txBox="1"/>
          <p:nvPr/>
        </p:nvSpPr>
        <p:spPr>
          <a:xfrm>
            <a:off x="2007817" y="4775827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031E5B4-93BF-04AA-FA90-C73440E979D2}"/>
              </a:ext>
            </a:extLst>
          </p:cNvPr>
          <p:cNvCxnSpPr/>
          <p:nvPr/>
        </p:nvCxnSpPr>
        <p:spPr>
          <a:xfrm>
            <a:off x="2418633" y="4331697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5837D78-CD84-B659-EADA-5F6557BCCCA4}"/>
              </a:ext>
            </a:extLst>
          </p:cNvPr>
          <p:cNvCxnSpPr>
            <a:cxnSpLocks/>
          </p:cNvCxnSpPr>
          <p:nvPr/>
        </p:nvCxnSpPr>
        <p:spPr>
          <a:xfrm flipH="1" flipV="1">
            <a:off x="2045571" y="4004421"/>
            <a:ext cx="373062" cy="32727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064BEF5-8D99-ADCA-9493-6AE3D497A942}"/>
              </a:ext>
            </a:extLst>
          </p:cNvPr>
          <p:cNvSpPr txBox="1"/>
          <p:nvPr/>
        </p:nvSpPr>
        <p:spPr>
          <a:xfrm>
            <a:off x="1938867" y="4026567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D885DC9-DD99-1F5E-F1FD-CFAA4DABAE4D}"/>
              </a:ext>
            </a:extLst>
          </p:cNvPr>
          <p:cNvSpPr txBox="1"/>
          <p:nvPr/>
        </p:nvSpPr>
        <p:spPr>
          <a:xfrm>
            <a:off x="2072217" y="3841901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</a:t>
            </a:r>
          </a:p>
        </p:txBody>
      </p:sp>
      <p:graphicFrame>
        <p:nvGraphicFramePr>
          <p:cNvPr id="24" name="Tabella 6">
            <a:extLst>
              <a:ext uri="{FF2B5EF4-FFF2-40B4-BE49-F238E27FC236}">
                <a16:creationId xmlns:a16="http://schemas.microsoft.com/office/drawing/2014/main" id="{2276D0AC-7818-46C0-6AC6-353248ABE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85266"/>
              </p:ext>
            </p:extLst>
          </p:nvPr>
        </p:nvGraphicFramePr>
        <p:xfrm>
          <a:off x="2418633" y="2107601"/>
          <a:ext cx="1879600" cy="85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49895625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741007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65921449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704573147"/>
                    </a:ext>
                  </a:extLst>
                </a:gridCol>
              </a:tblGrid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57664"/>
                  </a:ext>
                </a:extLst>
              </a:tr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453475"/>
                  </a:ext>
                </a:extLst>
              </a:tr>
            </a:tbl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5E8AFE1-DF2A-4FA5-4E4D-C10C6C73A8C8}"/>
              </a:ext>
            </a:extLst>
          </p:cNvPr>
          <p:cNvSpPr txBox="1"/>
          <p:nvPr/>
        </p:nvSpPr>
        <p:spPr>
          <a:xfrm>
            <a:off x="2418633" y="1784175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00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F0B5B5C-3CF2-7EA2-D350-1D2C69B751B4}"/>
              </a:ext>
            </a:extLst>
          </p:cNvPr>
          <p:cNvSpPr txBox="1"/>
          <p:nvPr/>
        </p:nvSpPr>
        <p:spPr>
          <a:xfrm>
            <a:off x="2878667" y="1784175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01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A55E2EF-84EC-F666-D435-BC7A2CFB4841}"/>
              </a:ext>
            </a:extLst>
          </p:cNvPr>
          <p:cNvSpPr txBox="1"/>
          <p:nvPr/>
        </p:nvSpPr>
        <p:spPr>
          <a:xfrm>
            <a:off x="3358433" y="1784175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86AF6DD-9CDF-80EC-8AEB-1DACF975BDAF}"/>
              </a:ext>
            </a:extLst>
          </p:cNvPr>
          <p:cNvSpPr txBox="1"/>
          <p:nvPr/>
        </p:nvSpPr>
        <p:spPr>
          <a:xfrm>
            <a:off x="3838199" y="1784175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ABB89F6-7491-C89D-8F95-C28DC30542CE}"/>
              </a:ext>
            </a:extLst>
          </p:cNvPr>
          <p:cNvSpPr txBox="1"/>
          <p:nvPr/>
        </p:nvSpPr>
        <p:spPr>
          <a:xfrm>
            <a:off x="2017683" y="2145807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A8822A6-612E-0D5D-0312-438617A4D571}"/>
              </a:ext>
            </a:extLst>
          </p:cNvPr>
          <p:cNvSpPr txBox="1"/>
          <p:nvPr/>
        </p:nvSpPr>
        <p:spPr>
          <a:xfrm>
            <a:off x="2007817" y="2551731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82A13959-B286-F0DB-2FF2-29EF7F5B8F5C}"/>
              </a:ext>
            </a:extLst>
          </p:cNvPr>
          <p:cNvCxnSpPr/>
          <p:nvPr/>
        </p:nvCxnSpPr>
        <p:spPr>
          <a:xfrm>
            <a:off x="2418633" y="2107601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237D3677-0BB7-1328-E883-ECAAEDE08A24}"/>
              </a:ext>
            </a:extLst>
          </p:cNvPr>
          <p:cNvCxnSpPr>
            <a:cxnSpLocks/>
          </p:cNvCxnSpPr>
          <p:nvPr/>
        </p:nvCxnSpPr>
        <p:spPr>
          <a:xfrm flipH="1" flipV="1">
            <a:off x="2045571" y="1780325"/>
            <a:ext cx="373062" cy="32727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9B3B471-83DC-1566-5C44-5E90B18B0F24}"/>
              </a:ext>
            </a:extLst>
          </p:cNvPr>
          <p:cNvSpPr txBox="1"/>
          <p:nvPr/>
        </p:nvSpPr>
        <p:spPr>
          <a:xfrm>
            <a:off x="1938867" y="180247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282AABF-92A2-52BE-794D-9ADEB240F1EF}"/>
              </a:ext>
            </a:extLst>
          </p:cNvPr>
          <p:cNvSpPr txBox="1"/>
          <p:nvPr/>
        </p:nvSpPr>
        <p:spPr>
          <a:xfrm>
            <a:off x="2072217" y="1617805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CE36341D-3338-F4ED-F11F-B2B956AC1663}"/>
              </a:ext>
            </a:extLst>
          </p:cNvPr>
          <p:cNvSpPr/>
          <p:nvPr/>
        </p:nvSpPr>
        <p:spPr>
          <a:xfrm>
            <a:off x="2939332" y="4357799"/>
            <a:ext cx="359833" cy="360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CF6616EF-AEA7-DEE9-22FE-2B1BD62497B0}"/>
              </a:ext>
            </a:extLst>
          </p:cNvPr>
          <p:cNvSpPr/>
          <p:nvPr/>
        </p:nvSpPr>
        <p:spPr>
          <a:xfrm>
            <a:off x="2468733" y="4777459"/>
            <a:ext cx="359833" cy="360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391302AB-4A1A-E366-1904-6CAD5BC2D419}"/>
              </a:ext>
            </a:extLst>
          </p:cNvPr>
          <p:cNvSpPr/>
          <p:nvPr/>
        </p:nvSpPr>
        <p:spPr>
          <a:xfrm>
            <a:off x="3408533" y="4775827"/>
            <a:ext cx="359833" cy="360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0CB6DCD4-8F20-356D-A7CF-3E6A1D6A1506}"/>
              </a:ext>
            </a:extLst>
          </p:cNvPr>
          <p:cNvSpPr/>
          <p:nvPr/>
        </p:nvSpPr>
        <p:spPr>
          <a:xfrm>
            <a:off x="3888299" y="4365675"/>
            <a:ext cx="359833" cy="360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F5F67222-BD3F-D5DF-68DC-7D184CEEC788}"/>
              </a:ext>
            </a:extLst>
          </p:cNvPr>
          <p:cNvSpPr/>
          <p:nvPr/>
        </p:nvSpPr>
        <p:spPr>
          <a:xfrm>
            <a:off x="3407832" y="2145807"/>
            <a:ext cx="359833" cy="73184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5EE04527-8F1B-586A-F2A4-343DAB9B650C}"/>
              </a:ext>
            </a:extLst>
          </p:cNvPr>
          <p:cNvSpPr/>
          <p:nvPr/>
        </p:nvSpPr>
        <p:spPr>
          <a:xfrm>
            <a:off x="2922782" y="2555509"/>
            <a:ext cx="829032" cy="3600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1EF9167D-4D5E-2D94-4206-87B2ABCBEDA8}"/>
              </a:ext>
            </a:extLst>
          </p:cNvPr>
          <p:cNvSpPr/>
          <p:nvPr/>
        </p:nvSpPr>
        <p:spPr>
          <a:xfrm>
            <a:off x="3426863" y="2555509"/>
            <a:ext cx="829032" cy="3600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0BEC40D-2D0E-37D0-2EFC-F3A1B1C39D68}"/>
              </a:ext>
            </a:extLst>
          </p:cNvPr>
          <p:cNvSpPr txBox="1"/>
          <p:nvPr/>
        </p:nvSpPr>
        <p:spPr>
          <a:xfrm>
            <a:off x="989131" y="5533208"/>
            <a:ext cx="481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s = 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</a:rPr>
              <a:t>a’bc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’ + 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</a:rPr>
              <a:t>ab’c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’ + 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</a:rPr>
              <a:t>a’b’c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</a:rPr>
              <a:t>abc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D22ABF9-A6D6-2B89-5CC6-F9F516A277F0}"/>
              </a:ext>
            </a:extLst>
          </p:cNvPr>
          <p:cNvSpPr txBox="1"/>
          <p:nvPr/>
        </p:nvSpPr>
        <p:spPr>
          <a:xfrm>
            <a:off x="2089798" y="3095145"/>
            <a:ext cx="2674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r = ab + </a:t>
            </a:r>
            <a:r>
              <a:rPr lang="en-GB" sz="3200" dirty="0" err="1">
                <a:solidFill>
                  <a:srgbClr val="C00000"/>
                </a:solidFill>
              </a:rPr>
              <a:t>bc</a:t>
            </a:r>
            <a:r>
              <a:rPr lang="en-GB" sz="3200" dirty="0">
                <a:solidFill>
                  <a:srgbClr val="C00000"/>
                </a:solidFill>
              </a:rPr>
              <a:t> + ac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0DAB996C-FC7A-4AC8-352E-AB623D1C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36" y="1690688"/>
            <a:ext cx="5060098" cy="40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1" grpId="0"/>
      <p:bldP spid="2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3585B-509A-7BF7-E19E-F80BC1A8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3FB6-0791-26FC-06EC-92F87E4B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Mux</a:t>
            </a:r>
            <a:r>
              <a:rPr lang="it-IT" dirty="0"/>
              <a:t> a 2 vie</a:t>
            </a:r>
            <a:endParaRPr lang="en-US" dirty="0"/>
          </a:p>
        </p:txBody>
      </p:sp>
      <p:graphicFrame>
        <p:nvGraphicFramePr>
          <p:cNvPr id="18" name="Tabella 6">
            <a:extLst>
              <a:ext uri="{FF2B5EF4-FFF2-40B4-BE49-F238E27FC236}">
                <a16:creationId xmlns:a16="http://schemas.microsoft.com/office/drawing/2014/main" id="{04F0148C-FA92-83F6-7F1C-CE986478DC31}"/>
              </a:ext>
            </a:extLst>
          </p:cNvPr>
          <p:cNvGraphicFramePr>
            <a:graphicFrameLocks noGrp="1"/>
          </p:cNvGraphicFramePr>
          <p:nvPr/>
        </p:nvGraphicFramePr>
        <p:xfrm>
          <a:off x="1849250" y="4229347"/>
          <a:ext cx="1879600" cy="85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49895625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741007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65921449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704573147"/>
                    </a:ext>
                  </a:extLst>
                </a:gridCol>
              </a:tblGrid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57664"/>
                  </a:ext>
                </a:extLst>
              </a:tr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453475"/>
                  </a:ext>
                </a:extLst>
              </a:tr>
            </a:tbl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E183A99-8E19-78AC-B3CB-39A76E6E138F}"/>
              </a:ext>
            </a:extLst>
          </p:cNvPr>
          <p:cNvSpPr txBox="1"/>
          <p:nvPr/>
        </p:nvSpPr>
        <p:spPr>
          <a:xfrm>
            <a:off x="1849250" y="390592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00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48A4F44-8853-E5F1-82DB-D4188AD1C783}"/>
              </a:ext>
            </a:extLst>
          </p:cNvPr>
          <p:cNvSpPr txBox="1"/>
          <p:nvPr/>
        </p:nvSpPr>
        <p:spPr>
          <a:xfrm>
            <a:off x="2309284" y="3905921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C1E597B-1F4C-291F-186D-A50BC3F8A97E}"/>
              </a:ext>
            </a:extLst>
          </p:cNvPr>
          <p:cNvSpPr txBox="1"/>
          <p:nvPr/>
        </p:nvSpPr>
        <p:spPr>
          <a:xfrm>
            <a:off x="2789050" y="390592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B38A953-D2BC-C028-FF86-D97D170F770D}"/>
              </a:ext>
            </a:extLst>
          </p:cNvPr>
          <p:cNvSpPr txBox="1"/>
          <p:nvPr/>
        </p:nvSpPr>
        <p:spPr>
          <a:xfrm>
            <a:off x="3268816" y="390592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017A191-1794-3895-C26F-0CF02FE657E0}"/>
              </a:ext>
            </a:extLst>
          </p:cNvPr>
          <p:cNvSpPr txBox="1"/>
          <p:nvPr/>
        </p:nvSpPr>
        <p:spPr>
          <a:xfrm>
            <a:off x="1448300" y="4267553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7FB244B-FDEA-5381-8DF8-CC3752D5E16B}"/>
              </a:ext>
            </a:extLst>
          </p:cNvPr>
          <p:cNvSpPr txBox="1"/>
          <p:nvPr/>
        </p:nvSpPr>
        <p:spPr>
          <a:xfrm>
            <a:off x="1438434" y="4683416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E41FBD01-388F-6221-B05E-24A0C108F998}"/>
              </a:ext>
            </a:extLst>
          </p:cNvPr>
          <p:cNvCxnSpPr/>
          <p:nvPr/>
        </p:nvCxnSpPr>
        <p:spPr>
          <a:xfrm>
            <a:off x="1849250" y="4229347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B45AD135-B706-4058-638B-C40335FE10D1}"/>
              </a:ext>
            </a:extLst>
          </p:cNvPr>
          <p:cNvCxnSpPr>
            <a:cxnSpLocks/>
          </p:cNvCxnSpPr>
          <p:nvPr/>
        </p:nvCxnSpPr>
        <p:spPr>
          <a:xfrm flipH="1" flipV="1">
            <a:off x="1476188" y="3902071"/>
            <a:ext cx="373062" cy="32727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5F376ED-A8DD-4C75-9102-6F74ADEE7931}"/>
              </a:ext>
            </a:extLst>
          </p:cNvPr>
          <p:cNvSpPr txBox="1"/>
          <p:nvPr/>
        </p:nvSpPr>
        <p:spPr>
          <a:xfrm>
            <a:off x="1369484" y="3924217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9F007FD-B87D-0D06-5D8E-0F1DFD6C2C8F}"/>
              </a:ext>
            </a:extLst>
          </p:cNvPr>
          <p:cNvSpPr txBox="1"/>
          <p:nvPr/>
        </p:nvSpPr>
        <p:spPr>
          <a:xfrm>
            <a:off x="1502834" y="3739551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1CBC2B2D-9E61-2EE1-EA1E-9BCD26B19BD0}"/>
              </a:ext>
            </a:extLst>
          </p:cNvPr>
          <p:cNvSpPr/>
          <p:nvPr/>
        </p:nvSpPr>
        <p:spPr>
          <a:xfrm>
            <a:off x="2834568" y="4682809"/>
            <a:ext cx="829032" cy="3600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63F9F97-932F-79AF-1452-DF6FE10ACB4B}"/>
              </a:ext>
            </a:extLst>
          </p:cNvPr>
          <p:cNvSpPr txBox="1"/>
          <p:nvPr/>
        </p:nvSpPr>
        <p:spPr>
          <a:xfrm>
            <a:off x="1777899" y="5255572"/>
            <a:ext cx="1980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z = ac + </a:t>
            </a:r>
            <a:r>
              <a:rPr lang="en-GB" sz="3200" dirty="0" err="1">
                <a:solidFill>
                  <a:srgbClr val="C00000"/>
                </a:solidFill>
              </a:rPr>
              <a:t>bc</a:t>
            </a:r>
            <a:r>
              <a:rPr lang="en-GB" sz="3200" dirty="0">
                <a:solidFill>
                  <a:srgbClr val="C00000"/>
                </a:solidFill>
              </a:rPr>
              <a:t>’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8ADD9086-5C97-24AD-5E2D-BE3C53F7619C}"/>
              </a:ext>
            </a:extLst>
          </p:cNvPr>
          <p:cNvSpPr/>
          <p:nvPr/>
        </p:nvSpPr>
        <p:spPr>
          <a:xfrm>
            <a:off x="2353398" y="4262577"/>
            <a:ext cx="829032" cy="3600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71938AB9-6917-7A2F-E0AA-4E1ACD6C3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889" y="3603628"/>
            <a:ext cx="3701971" cy="295154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D47DDC-633C-00A9-D80A-5C74AD443BF2}"/>
              </a:ext>
            </a:extLst>
          </p:cNvPr>
          <p:cNvSpPr txBox="1"/>
          <p:nvPr/>
        </p:nvSpPr>
        <p:spPr>
          <a:xfrm>
            <a:off x="838200" y="1554480"/>
            <a:ext cx="10612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Un </a:t>
            </a:r>
            <a:r>
              <a:rPr lang="it-IT" sz="2400" dirty="0" err="1"/>
              <a:t>mux</a:t>
            </a:r>
            <a:r>
              <a:rPr lang="it-IT" sz="2400" dirty="0"/>
              <a:t> a due vie è un circuito che indirizza sulla linea di uscita uno di due segnali di ingresso ‘a’ e ‘b’ dipendentemente dal valore di una variabile di controllo ‘c’. </a:t>
            </a:r>
          </a:p>
          <a:p>
            <a:endParaRPr lang="it-IT" sz="2400" dirty="0"/>
          </a:p>
          <a:p>
            <a:r>
              <a:rPr lang="it-IT" sz="2400" dirty="0"/>
              <a:t>Simuliamo un </a:t>
            </a:r>
            <a:r>
              <a:rPr lang="it-IT" sz="2400" dirty="0" err="1"/>
              <a:t>mux</a:t>
            </a:r>
            <a:r>
              <a:rPr lang="it-IT" sz="2400" dirty="0"/>
              <a:t> a due vie ottenuto con sintesi di costo minimo</a:t>
            </a:r>
          </a:p>
        </p:txBody>
      </p:sp>
    </p:spTree>
    <p:extLst>
      <p:ext uri="{BB962C8B-B14F-4D97-AF65-F5344CB8AC3E}">
        <p14:creationId xmlns:p14="http://schemas.microsoft.com/office/powerpoint/2010/main" val="40972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4FE5F-4F52-32D4-F399-E21942162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AA13-BD0C-A8DB-FE70-F1C7328D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Mux</a:t>
            </a:r>
            <a:r>
              <a:rPr lang="it-IT" dirty="0"/>
              <a:t> a 2 vie</a:t>
            </a:r>
            <a:endParaRPr lang="en-US" dirty="0"/>
          </a:p>
        </p:txBody>
      </p:sp>
      <p:graphicFrame>
        <p:nvGraphicFramePr>
          <p:cNvPr id="18" name="Tabella 6">
            <a:extLst>
              <a:ext uri="{FF2B5EF4-FFF2-40B4-BE49-F238E27FC236}">
                <a16:creationId xmlns:a16="http://schemas.microsoft.com/office/drawing/2014/main" id="{8897F875-DEEB-C3EC-6C53-B55D4ABF1B85}"/>
              </a:ext>
            </a:extLst>
          </p:cNvPr>
          <p:cNvGraphicFramePr>
            <a:graphicFrameLocks noGrp="1"/>
          </p:cNvGraphicFramePr>
          <p:nvPr/>
        </p:nvGraphicFramePr>
        <p:xfrm>
          <a:off x="1849250" y="4229347"/>
          <a:ext cx="1879600" cy="85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49895625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741007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65921449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704573147"/>
                    </a:ext>
                  </a:extLst>
                </a:gridCol>
              </a:tblGrid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57664"/>
                  </a:ext>
                </a:extLst>
              </a:tr>
              <a:tr h="4250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453475"/>
                  </a:ext>
                </a:extLst>
              </a:tr>
            </a:tbl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530F661-5B72-FCAF-861C-9A766ED94C5F}"/>
              </a:ext>
            </a:extLst>
          </p:cNvPr>
          <p:cNvSpPr txBox="1"/>
          <p:nvPr/>
        </p:nvSpPr>
        <p:spPr>
          <a:xfrm>
            <a:off x="1849250" y="390592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00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567AE3F-F23F-DC78-8600-3882FFC5A127}"/>
              </a:ext>
            </a:extLst>
          </p:cNvPr>
          <p:cNvSpPr txBox="1"/>
          <p:nvPr/>
        </p:nvSpPr>
        <p:spPr>
          <a:xfrm>
            <a:off x="2309284" y="3905921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3A72028-0A04-02C6-9358-2EA6B8C15AB9}"/>
              </a:ext>
            </a:extLst>
          </p:cNvPr>
          <p:cNvSpPr txBox="1"/>
          <p:nvPr/>
        </p:nvSpPr>
        <p:spPr>
          <a:xfrm>
            <a:off x="2789050" y="390592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EECD1BF-6640-BBD5-EC44-D738B56FF93B}"/>
              </a:ext>
            </a:extLst>
          </p:cNvPr>
          <p:cNvSpPr txBox="1"/>
          <p:nvPr/>
        </p:nvSpPr>
        <p:spPr>
          <a:xfrm>
            <a:off x="3268816" y="3905921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6DAEDEB-3F95-0261-69C5-1DF2C611A383}"/>
              </a:ext>
            </a:extLst>
          </p:cNvPr>
          <p:cNvSpPr txBox="1"/>
          <p:nvPr/>
        </p:nvSpPr>
        <p:spPr>
          <a:xfrm>
            <a:off x="1448300" y="4267553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CF71722-E1F0-207B-8E97-43961D3D2373}"/>
              </a:ext>
            </a:extLst>
          </p:cNvPr>
          <p:cNvSpPr txBox="1"/>
          <p:nvPr/>
        </p:nvSpPr>
        <p:spPr>
          <a:xfrm>
            <a:off x="1438434" y="4683416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5EA8327-6F44-D7A3-C9E2-69FB4182E734}"/>
              </a:ext>
            </a:extLst>
          </p:cNvPr>
          <p:cNvCxnSpPr/>
          <p:nvPr/>
        </p:nvCxnSpPr>
        <p:spPr>
          <a:xfrm>
            <a:off x="1849250" y="4229347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01C9797-6A86-6232-3EC7-D2C4FF24C818}"/>
              </a:ext>
            </a:extLst>
          </p:cNvPr>
          <p:cNvCxnSpPr>
            <a:cxnSpLocks/>
          </p:cNvCxnSpPr>
          <p:nvPr/>
        </p:nvCxnSpPr>
        <p:spPr>
          <a:xfrm flipH="1" flipV="1">
            <a:off x="1476188" y="3902071"/>
            <a:ext cx="373062" cy="32727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2FCCF6E-2D3D-325A-000A-869321959D3A}"/>
              </a:ext>
            </a:extLst>
          </p:cNvPr>
          <p:cNvSpPr txBox="1"/>
          <p:nvPr/>
        </p:nvSpPr>
        <p:spPr>
          <a:xfrm>
            <a:off x="1369484" y="3924217"/>
            <a:ext cx="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C65B5E2-B6CB-18C5-A986-0715E8FF580E}"/>
              </a:ext>
            </a:extLst>
          </p:cNvPr>
          <p:cNvSpPr txBox="1"/>
          <p:nvPr/>
        </p:nvSpPr>
        <p:spPr>
          <a:xfrm>
            <a:off x="1502834" y="3739551"/>
            <a:ext cx="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C6507A37-378C-F1E5-17AB-AAF8DDE12D54}"/>
              </a:ext>
            </a:extLst>
          </p:cNvPr>
          <p:cNvSpPr/>
          <p:nvPr/>
        </p:nvSpPr>
        <p:spPr>
          <a:xfrm>
            <a:off x="2834568" y="4682809"/>
            <a:ext cx="829032" cy="3600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FF86643-5522-F967-6367-123A2CD621F2}"/>
              </a:ext>
            </a:extLst>
          </p:cNvPr>
          <p:cNvSpPr txBox="1"/>
          <p:nvPr/>
        </p:nvSpPr>
        <p:spPr>
          <a:xfrm>
            <a:off x="1777899" y="5255572"/>
            <a:ext cx="1980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z = ac + </a:t>
            </a:r>
            <a:r>
              <a:rPr lang="en-GB" sz="3200" dirty="0" err="1">
                <a:solidFill>
                  <a:srgbClr val="C00000"/>
                </a:solidFill>
              </a:rPr>
              <a:t>bc</a:t>
            </a:r>
            <a:r>
              <a:rPr lang="en-GB" sz="3200" dirty="0">
                <a:solidFill>
                  <a:srgbClr val="C00000"/>
                </a:solidFill>
              </a:rPr>
              <a:t>’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907CAFD1-4F13-F4F0-F59A-A58E86B49640}"/>
              </a:ext>
            </a:extLst>
          </p:cNvPr>
          <p:cNvSpPr/>
          <p:nvPr/>
        </p:nvSpPr>
        <p:spPr>
          <a:xfrm>
            <a:off x="2353398" y="4262577"/>
            <a:ext cx="829032" cy="3600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8CE9BBD1-2A59-887A-2906-18F73BFA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889" y="3603628"/>
            <a:ext cx="3701971" cy="295154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426BE8-3B05-D9FC-4800-BFBB467C03F7}"/>
              </a:ext>
            </a:extLst>
          </p:cNvPr>
          <p:cNvSpPr txBox="1"/>
          <p:nvPr/>
        </p:nvSpPr>
        <p:spPr>
          <a:xfrm>
            <a:off x="838200" y="1554480"/>
            <a:ext cx="1061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Simuliamone ora il comportamento…</a:t>
            </a:r>
          </a:p>
        </p:txBody>
      </p:sp>
    </p:spTree>
    <p:extLst>
      <p:ext uri="{BB962C8B-B14F-4D97-AF65-F5344CB8AC3E}">
        <p14:creationId xmlns:p14="http://schemas.microsoft.com/office/powerpoint/2010/main" val="39452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2517-C134-4FE0-898B-02EDF1ED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Digital - Interfaccia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B6FA-3C2B-471F-B453-A2F4E3CF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065"/>
            <a:ext cx="8520547" cy="4721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Dopo aver scompattato l’archivio «digital.zip», per avviare il simulatore:</a:t>
            </a:r>
          </a:p>
          <a:p>
            <a:r>
              <a:rPr lang="it-IT" sz="2000" dirty="0"/>
              <a:t>Su Windows eseguire «Digital.exe»</a:t>
            </a:r>
          </a:p>
          <a:p>
            <a:r>
              <a:rPr lang="it-IT" sz="2000" dirty="0"/>
              <a:t>Su Linux eseguire «Digital.sh»</a:t>
            </a:r>
          </a:p>
          <a:p>
            <a:r>
              <a:rPr lang="it-IT" sz="2000" dirty="0"/>
              <a:t>Su MacOS eseguire «Digital.jar»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CCFBB-1E74-4136-AE55-7285BE905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299" y="3286213"/>
            <a:ext cx="3594290" cy="27070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5EF887-FF21-4493-AB23-560B27DC6358}"/>
              </a:ext>
            </a:extLst>
          </p:cNvPr>
          <p:cNvSpPr txBox="1"/>
          <p:nvPr/>
        </p:nvSpPr>
        <p:spPr>
          <a:xfrm>
            <a:off x="1630453" y="6123543"/>
            <a:ext cx="848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 primo avvio viene proposto di seguire un breve tutorial, è fortemente consigliato farlo.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9448FC-F4FB-4B95-8924-1DAE15E8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di BUS di segnali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429860-E13A-477C-966C-395295C9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145" y="1472486"/>
            <a:ext cx="2223335" cy="11775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838A3DA-798A-47A4-BF05-7F07551F5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196" y="3891701"/>
            <a:ext cx="2857500" cy="231711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45DC2D-CEE8-40E1-9AFC-A8CF5D34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05" y="1435888"/>
            <a:ext cx="7522095" cy="1530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Inseriamo un pin di input e, tramite click destro, impostiamo le sue proprietà «Basic» assegnandogli una label (ad esempio «N») e specificando che si tratta di un BUS composto da più segnali, in questo caso 5.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DF1C22-9B95-485B-8EF9-098F24EB2A55}"/>
              </a:ext>
            </a:extLst>
          </p:cNvPr>
          <p:cNvSpPr txBox="1">
            <a:spLocks/>
          </p:cNvSpPr>
          <p:nvPr/>
        </p:nvSpPr>
        <p:spPr>
          <a:xfrm>
            <a:off x="783705" y="3891701"/>
            <a:ext cx="7268095" cy="27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Nelle proprietà «Advanced» del pin possiamo specificare il «</a:t>
            </a:r>
            <a:r>
              <a:rPr lang="it-IT" sz="2400" dirty="0" err="1"/>
              <a:t>Number</a:t>
            </a:r>
            <a:r>
              <a:rPr lang="it-IT" sz="2400" dirty="0"/>
              <a:t> Format» con cui il valore codificato dal BUS verrà mostrato durante la simulazione.</a:t>
            </a:r>
            <a:br>
              <a:rPr lang="it-IT" sz="2400" dirty="0"/>
            </a:br>
            <a:r>
              <a:rPr lang="it-IT" sz="2400" dirty="0"/>
              <a:t>Scegliamo, ad esempio, «bin» per la rappresentazione binaria.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3B7219B-0F2C-4B9C-A0CD-577360ADFA97}"/>
              </a:ext>
            </a:extLst>
          </p:cNvPr>
          <p:cNvSpPr/>
          <p:nvPr/>
        </p:nvSpPr>
        <p:spPr>
          <a:xfrm>
            <a:off x="9170437" y="2108525"/>
            <a:ext cx="876302" cy="3047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BBDD4EE-5B08-483F-BA9C-6D4217199904}"/>
              </a:ext>
            </a:extLst>
          </p:cNvPr>
          <p:cNvSpPr/>
          <p:nvPr/>
        </p:nvSpPr>
        <p:spPr>
          <a:xfrm>
            <a:off x="8305800" y="5197401"/>
            <a:ext cx="1371597" cy="363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030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569BEE-3A4F-436F-8425-F24E3CAD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di BUS di segnali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016366-58C2-4FD7-8E8C-1D086B24A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52"/>
            <a:ext cx="8520547" cy="1584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/>
              <a:t>Molto spesso dovremo «scomporre» un BUS nei singoli segnali che lo compongono o, viceversa, «accorpare» singoli segnali in un unico BUS.</a:t>
            </a:r>
          </a:p>
          <a:p>
            <a:pPr marL="0" indent="0">
              <a:buNone/>
            </a:pPr>
            <a:r>
              <a:rPr lang="it-IT" sz="2200" dirty="0"/>
              <a:t>Per fare questo, si utilizza il componente «Splitter» (sotto «</a:t>
            </a:r>
            <a:r>
              <a:rPr lang="it-IT" sz="2200" dirty="0" err="1"/>
              <a:t>Wires</a:t>
            </a:r>
            <a:r>
              <a:rPr lang="it-IT" sz="2200" dirty="0"/>
              <a:t>»).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70B59D-93BD-4A31-B245-4F5EABA04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960" y="1158970"/>
            <a:ext cx="1245082" cy="165010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FE68C31-A093-42CC-B6AF-91943E993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924" y="3348549"/>
            <a:ext cx="3276600" cy="1819275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2C28FD55-B3E9-4E21-85F6-106980979E22}"/>
              </a:ext>
            </a:extLst>
          </p:cNvPr>
          <p:cNvSpPr/>
          <p:nvPr/>
        </p:nvSpPr>
        <p:spPr>
          <a:xfrm>
            <a:off x="9789350" y="1753887"/>
            <a:ext cx="876302" cy="2512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580B2BC-20EB-4791-B6EB-83FDB3C2EA9E}"/>
              </a:ext>
            </a:extLst>
          </p:cNvPr>
          <p:cNvSpPr txBox="1">
            <a:spLocks/>
          </p:cNvSpPr>
          <p:nvPr/>
        </p:nvSpPr>
        <p:spPr>
          <a:xfrm>
            <a:off x="838200" y="3507261"/>
            <a:ext cx="7448780" cy="24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>
                <a:latin typeface="+mn-lt"/>
              </a:rPr>
              <a:t>Dalle proprietà «Basic» di uno splitter (click destro), possiamo impostare quanti e quali segnali deve prendere in ingresso e quanti e quali segnali sono richiesti in uscita.</a:t>
            </a:r>
          </a:p>
          <a:p>
            <a:pPr marL="0" indent="0">
              <a:buNone/>
            </a:pPr>
            <a:r>
              <a:rPr lang="it-IT" sz="2200" dirty="0">
                <a:latin typeface="+mn-lt"/>
              </a:rPr>
              <a:t>In questo caso, creiamo uno splitter che prenda in ingresso un BUS composto da 5 segnali e lo «</a:t>
            </a:r>
            <a:r>
              <a:rPr lang="it-IT" sz="2200" dirty="0" err="1">
                <a:latin typeface="+mn-lt"/>
              </a:rPr>
              <a:t>splitti</a:t>
            </a:r>
            <a:r>
              <a:rPr lang="it-IT" sz="2200" dirty="0">
                <a:latin typeface="+mn-lt"/>
              </a:rPr>
              <a:t>» nei 5 segnali singoli che lo compongono.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2FBC97-0E0E-4675-B6AC-8ED2D113331F}"/>
              </a:ext>
            </a:extLst>
          </p:cNvPr>
          <p:cNvSpPr txBox="1"/>
          <p:nvPr/>
        </p:nvSpPr>
        <p:spPr>
          <a:xfrm>
            <a:off x="9318022" y="5178462"/>
            <a:ext cx="227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alternativa si può usare la sintassi «1*5»</a:t>
            </a:r>
            <a:endParaRPr lang="en-US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887122-7061-49B7-86C3-627C76D8D4E7}"/>
              </a:ext>
            </a:extLst>
          </p:cNvPr>
          <p:cNvSpPr/>
          <p:nvPr/>
        </p:nvSpPr>
        <p:spPr>
          <a:xfrm>
            <a:off x="10147904" y="4308750"/>
            <a:ext cx="737237" cy="2340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BB4B8BD-2DDF-4204-B6CE-BB8A9BC3E7D9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10453772" y="4542758"/>
            <a:ext cx="62750" cy="6356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30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61DB3-9502-4F10-8515-07D687B1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di BUS di segnali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A1E0F5-D78A-4D1F-A4E6-FAE0B0C0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800"/>
            <a:ext cx="7147560" cy="794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Colleghiamo il nostro bus N allo splitter e colleghiamo ogni uscita dello splitter ad un pin di output.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E82A1B-9CE8-467D-B55E-B5351FDC6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892" y="1289606"/>
            <a:ext cx="3088560" cy="15594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323CB5-B707-475E-8B51-A39FE894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213" y="3409003"/>
            <a:ext cx="3667782" cy="2358860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29991CE-6D05-47F2-832F-50F36E97DE1F}"/>
              </a:ext>
            </a:extLst>
          </p:cNvPr>
          <p:cNvSpPr txBox="1">
            <a:spLocks/>
          </p:cNvSpPr>
          <p:nvPr/>
        </p:nvSpPr>
        <p:spPr>
          <a:xfrm>
            <a:off x="838200" y="2625183"/>
            <a:ext cx="8520547" cy="794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/>
              <a:t>Avviamo la simulazione. Cliccando sul pin di input N, possiamo impostare il valore codificato da N, sia inserendo il valore in una particolare codifica, sia impostando i singoli segnali che compongono il BUS (i «tic» corrispondo a «1»)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437BCA7F-1B32-41F8-AAAF-268A33FD42BA}"/>
              </a:ext>
            </a:extLst>
          </p:cNvPr>
          <p:cNvSpPr/>
          <p:nvPr/>
        </p:nvSpPr>
        <p:spPr>
          <a:xfrm>
            <a:off x="4526723" y="4076331"/>
            <a:ext cx="876302" cy="2756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0AB7035-D321-47FB-895A-B3588E45ADC4}"/>
              </a:ext>
            </a:extLst>
          </p:cNvPr>
          <p:cNvSpPr/>
          <p:nvPr/>
        </p:nvSpPr>
        <p:spPr>
          <a:xfrm>
            <a:off x="5831602" y="3947133"/>
            <a:ext cx="570271" cy="1797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FDE91BB-DD95-4E5A-B566-D21B3B808FBC}"/>
              </a:ext>
            </a:extLst>
          </p:cNvPr>
          <p:cNvSpPr/>
          <p:nvPr/>
        </p:nvSpPr>
        <p:spPr>
          <a:xfrm>
            <a:off x="6282105" y="3768469"/>
            <a:ext cx="570271" cy="1797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33D855A-072D-4D3D-B0F1-76F32B86FEE5}"/>
              </a:ext>
            </a:extLst>
          </p:cNvPr>
          <p:cNvSpPr/>
          <p:nvPr/>
        </p:nvSpPr>
        <p:spPr>
          <a:xfrm>
            <a:off x="5330156" y="4268172"/>
            <a:ext cx="384102" cy="285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6A17FF-0EA9-4F9F-86A1-687B01F07ABC}"/>
              </a:ext>
            </a:extLst>
          </p:cNvPr>
          <p:cNvSpPr txBox="1"/>
          <p:nvPr/>
        </p:nvSpPr>
        <p:spPr>
          <a:xfrm>
            <a:off x="8510892" y="4730668"/>
            <a:ext cx="1907458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Valore impostato con codifica «</a:t>
            </a:r>
            <a:r>
              <a:rPr lang="it-IT" dirty="0" err="1"/>
              <a:t>Binary</a:t>
            </a:r>
            <a:r>
              <a:rPr lang="it-IT" dirty="0"/>
              <a:t>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A07C2D-C185-4630-91F6-8EF430A0D00D}"/>
              </a:ext>
            </a:extLst>
          </p:cNvPr>
          <p:cNvSpPr txBox="1"/>
          <p:nvPr/>
        </p:nvSpPr>
        <p:spPr>
          <a:xfrm>
            <a:off x="8510892" y="3561403"/>
            <a:ext cx="1907458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Valore impostato con codifica «</a:t>
            </a:r>
            <a:r>
              <a:rPr lang="it-IT" dirty="0" err="1"/>
              <a:t>Decimal</a:t>
            </a:r>
            <a:r>
              <a:rPr lang="it-IT" dirty="0"/>
              <a:t>»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B0CD5C4-342B-4FA7-91DF-EECB1F0AC7EF}"/>
              </a:ext>
            </a:extLst>
          </p:cNvPr>
          <p:cNvCxnSpPr>
            <a:stCxn id="9" idx="6"/>
          </p:cNvCxnSpPr>
          <p:nvPr/>
        </p:nvCxnSpPr>
        <p:spPr>
          <a:xfrm>
            <a:off x="6852375" y="3858340"/>
            <a:ext cx="1574942" cy="1786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037B850-E676-4AFB-B4FC-1FF088633BFD}"/>
              </a:ext>
            </a:extLst>
          </p:cNvPr>
          <p:cNvCxnSpPr>
            <a:cxnSpLocks/>
          </p:cNvCxnSpPr>
          <p:nvPr/>
        </p:nvCxnSpPr>
        <p:spPr>
          <a:xfrm>
            <a:off x="6401872" y="4037542"/>
            <a:ext cx="2109020" cy="6931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DB0455A-993D-4E03-AC3D-7DD562688C07}"/>
              </a:ext>
            </a:extLst>
          </p:cNvPr>
          <p:cNvSpPr txBox="1"/>
          <p:nvPr/>
        </p:nvSpPr>
        <p:spPr>
          <a:xfrm>
            <a:off x="1743057" y="3574129"/>
            <a:ext cx="2412465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Valore visualizzato durante la simulazione, con codifica «</a:t>
            </a:r>
            <a:r>
              <a:rPr lang="it-IT" dirty="0" err="1"/>
              <a:t>binary</a:t>
            </a:r>
            <a:r>
              <a:rPr lang="it-IT" dirty="0"/>
              <a:t>» come impostato nelle proprietà del pin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BF59A4E4-3840-4A8F-BA4E-C2DF8608547C}"/>
              </a:ext>
            </a:extLst>
          </p:cNvPr>
          <p:cNvCxnSpPr>
            <a:cxnSpLocks/>
          </p:cNvCxnSpPr>
          <p:nvPr/>
        </p:nvCxnSpPr>
        <p:spPr>
          <a:xfrm flipH="1">
            <a:off x="4020663" y="4235636"/>
            <a:ext cx="491636" cy="325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FDE43CF-0223-4F3F-812F-6F0E1DC5A977}"/>
              </a:ext>
            </a:extLst>
          </p:cNvPr>
          <p:cNvSpPr txBox="1"/>
          <p:nvPr/>
        </p:nvSpPr>
        <p:spPr>
          <a:xfrm>
            <a:off x="1717554" y="5196275"/>
            <a:ext cx="4548918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Valore con </a:t>
            </a:r>
            <a:r>
              <a:rPr lang="it-IT" dirty="0" err="1"/>
              <a:t>codica</a:t>
            </a:r>
            <a:r>
              <a:rPr lang="it-IT" dirty="0"/>
              <a:t> «</a:t>
            </a:r>
            <a:r>
              <a:rPr lang="it-IT" dirty="0" err="1"/>
              <a:t>hex</a:t>
            </a:r>
            <a:r>
              <a:rPr lang="it-IT" dirty="0"/>
              <a:t>» e dimensione del bus. Per visualizzare la dimensione del bus occorre abilitare il flag «Show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wires</a:t>
            </a:r>
            <a:r>
              <a:rPr lang="it-IT" dirty="0"/>
              <a:t> on a bus» in «</a:t>
            </a:r>
            <a:r>
              <a:rPr lang="it-IT" dirty="0" err="1"/>
              <a:t>Edit</a:t>
            </a:r>
            <a:r>
              <a:rPr lang="it-IT" dirty="0"/>
              <a:t>» &gt;&gt; «Settings»; il valore compare solo dopo la prima simulazione.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A4494CA5-80F2-4096-BE46-39C313358028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4642543" y="4553829"/>
            <a:ext cx="879665" cy="624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25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C516-B9BF-4E57-A13F-77789C72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Formato dei numeri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708D2E-31BF-4018-BFE0-336361967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128"/>
            <a:ext cx="10515599" cy="14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Quando si utilizzano BUS di segnali, è possibile specificare la codifica con cui vengono visualizzati i valori durante la simulazione.</a:t>
            </a:r>
          </a:p>
          <a:p>
            <a:pPr marL="0" indent="0">
              <a:buNone/>
            </a:pPr>
            <a:r>
              <a:rPr lang="it-IT" sz="2000" dirty="0"/>
              <a:t>Creiamo un circuito costituito da un pin di input e da un pin di output, entrambi di «dimensione» 3.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7D0877F-B819-4429-B9B7-8396D518EEBE}"/>
              </a:ext>
            </a:extLst>
          </p:cNvPr>
          <p:cNvSpPr txBox="1">
            <a:spLocks/>
          </p:cNvSpPr>
          <p:nvPr/>
        </p:nvSpPr>
        <p:spPr>
          <a:xfrm>
            <a:off x="838199" y="3300402"/>
            <a:ext cx="10515600" cy="146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/>
              <a:t>Nelle proprietà «Advanced» dei pin (click destro), possiamo impostare il «</a:t>
            </a:r>
            <a:r>
              <a:rPr lang="it-IT" sz="2000" dirty="0" err="1"/>
              <a:t>Number</a:t>
            </a:r>
            <a:r>
              <a:rPr lang="it-IT" sz="2000" dirty="0"/>
              <a:t> Format» con cui verranno visualizzati i valori durante la simulazione.</a:t>
            </a:r>
          </a:p>
          <a:p>
            <a:pPr marL="0" indent="0">
              <a:buNone/>
            </a:pPr>
            <a:r>
              <a:rPr lang="it-IT" sz="2000" dirty="0"/>
              <a:t>Per fare una prova, impostiamo «</a:t>
            </a:r>
            <a:r>
              <a:rPr lang="it-IT" sz="2000" dirty="0" err="1"/>
              <a:t>Signed</a:t>
            </a:r>
            <a:r>
              <a:rPr lang="it-IT" sz="2000" dirty="0"/>
              <a:t> </a:t>
            </a:r>
            <a:r>
              <a:rPr lang="it-IT" sz="2000" dirty="0" err="1"/>
              <a:t>Decimal</a:t>
            </a:r>
            <a:r>
              <a:rPr lang="it-IT" sz="2000" dirty="0"/>
              <a:t>» per il pin di input e «</a:t>
            </a:r>
            <a:r>
              <a:rPr lang="it-IT" sz="2000" dirty="0" err="1"/>
              <a:t>Decimal</a:t>
            </a:r>
            <a:r>
              <a:rPr lang="it-IT" sz="2000" dirty="0"/>
              <a:t>» per il pin di output.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95829DD-E781-40C1-8251-6FC2D73A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911" y="4614974"/>
            <a:ext cx="3028335" cy="2095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BAE2AE4-EEBC-48EA-8602-4A3D5D998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47" y="4593412"/>
            <a:ext cx="3028335" cy="21170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51000FD-6086-FC32-EA4A-7C8A574F5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103" y="2457804"/>
            <a:ext cx="2741394" cy="7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64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8E32430-9AF4-CE5C-5582-A49C9830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65" y="2928546"/>
            <a:ext cx="4798270" cy="127256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BA09493-CE4D-4307-90C7-C8A3BB60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Formato dei numeri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CF677C-7E0F-43CB-A3D6-1980D9722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461"/>
            <a:ext cx="10515600" cy="222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Avviamo la simulazione.</a:t>
            </a:r>
          </a:p>
          <a:p>
            <a:pPr marL="0" indent="0">
              <a:buNone/>
            </a:pPr>
            <a:r>
              <a:rPr lang="it-IT" sz="2000" dirty="0"/>
              <a:t>Cliccando sul pin di input, possiamo immettere un valore, scegliendo quale codifica utilizzare. Con il campo «</a:t>
            </a:r>
            <a:r>
              <a:rPr lang="it-IT" sz="2000" dirty="0" err="1"/>
              <a:t>Signed</a:t>
            </a:r>
            <a:r>
              <a:rPr lang="it-IT" sz="2000" dirty="0"/>
              <a:t> </a:t>
            </a:r>
            <a:r>
              <a:rPr lang="it-IT" sz="2000" dirty="0" err="1"/>
              <a:t>Decimal</a:t>
            </a:r>
            <a:r>
              <a:rPr lang="it-IT" sz="2000" dirty="0"/>
              <a:t>» è possibile inserire numeri con segno.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F807BCC-9EBC-451C-A39A-A1B32D3835B4}"/>
              </a:ext>
            </a:extLst>
          </p:cNvPr>
          <p:cNvSpPr txBox="1">
            <a:spLocks/>
          </p:cNvSpPr>
          <p:nvPr/>
        </p:nvSpPr>
        <p:spPr>
          <a:xfrm>
            <a:off x="792481" y="4620507"/>
            <a:ext cx="10561319" cy="103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/>
              <a:t>Dopo aver dato conferma, vediamo che il pin di input assume correttamente il valore «-3», mentre il pin di output assume il valore «5». Questo si spiega considerando che i due pin usano una codifica diversa e che quindi interpretano in modo diverso la stringa binaria «101».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CEF0E8A-0E1A-ADC0-A914-2A158FAA1716}"/>
              </a:ext>
            </a:extLst>
          </p:cNvPr>
          <p:cNvSpPr/>
          <p:nvPr/>
        </p:nvSpPr>
        <p:spPr>
          <a:xfrm>
            <a:off x="6386209" y="3852153"/>
            <a:ext cx="607978" cy="1799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20C8B6A4-6420-9561-6A53-574EEA256F4F}"/>
              </a:ext>
            </a:extLst>
          </p:cNvPr>
          <p:cNvSpPr/>
          <p:nvPr/>
        </p:nvSpPr>
        <p:spPr>
          <a:xfrm>
            <a:off x="7349247" y="3373564"/>
            <a:ext cx="248055" cy="2208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27BCEA3-8C6F-0503-8116-6482E1F4C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865" y="5739568"/>
            <a:ext cx="2852410" cy="8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67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B4CE-A234-451F-8E9A-A75C1343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Adder</a:t>
            </a:r>
            <a:r>
              <a:rPr lang="it-IT" dirty="0"/>
              <a:t> a 4 bit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D62381-F02D-A9EB-2D19-60808FC94DB6}"/>
              </a:ext>
            </a:extLst>
          </p:cNvPr>
          <p:cNvSpPr txBox="1"/>
          <p:nvPr/>
        </p:nvSpPr>
        <p:spPr>
          <a:xfrm>
            <a:off x="838199" y="1506022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Implementiamo in Digital un </a:t>
            </a:r>
            <a:r>
              <a:rPr lang="it-IT" sz="2400" dirty="0" err="1"/>
              <a:t>Adder</a:t>
            </a:r>
            <a:r>
              <a:rPr lang="it-IT" sz="2400" dirty="0"/>
              <a:t> a 4 bit usando i BUS e uno dei 3 tipi differenti di Full </a:t>
            </a:r>
            <a:r>
              <a:rPr lang="it-IT" sz="2400" dirty="0" err="1"/>
              <a:t>Adder</a:t>
            </a:r>
            <a:r>
              <a:rPr lang="it-IT" sz="2400" dirty="0"/>
              <a:t> </a:t>
            </a:r>
            <a:r>
              <a:rPr lang="it-IT" sz="2400"/>
              <a:t>implementati precedentemente. </a:t>
            </a:r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30F5B0B-1DA3-D0B9-AEC3-50BBFC755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217" y="2607749"/>
            <a:ext cx="3715646" cy="29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9BD08-EAAE-4106-8948-F83A9D29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Indirizzamento di MUX e DEC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A9FA83D-78EF-4DF1-A04C-E2B4D09EE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222" y="1095510"/>
            <a:ext cx="1300071" cy="13255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6198E5-D5AE-4762-A6F2-DD7282F2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401" y="3398618"/>
            <a:ext cx="2990850" cy="16948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7F452E1-F9F0-4E35-84C1-261C69D0C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53" y="3398618"/>
            <a:ext cx="3333667" cy="162250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ED935CE-DE77-4CF1-B07D-170CDC49F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138" y="5258046"/>
            <a:ext cx="1524963" cy="1493520"/>
          </a:xfrm>
          <a:prstGeom prst="rect">
            <a:avLst/>
          </a:prstGeo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B506227B-EE38-4E5F-8D36-FBAFB060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671"/>
            <a:ext cx="8520547" cy="561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Inseriamo un MUX e un DEC selezionandoli da «</a:t>
            </a:r>
            <a:r>
              <a:rPr lang="it-IT" sz="2400" dirty="0" err="1"/>
              <a:t>Plexers</a:t>
            </a:r>
            <a:r>
              <a:rPr lang="it-IT" sz="2400" dirty="0"/>
              <a:t>».</a:t>
            </a:r>
          </a:p>
        </p:txBody>
      </p:sp>
      <p:sp>
        <p:nvSpPr>
          <p:cNvPr id="11" name="Segnaposto contenuto 9">
            <a:extLst>
              <a:ext uri="{FF2B5EF4-FFF2-40B4-BE49-F238E27FC236}">
                <a16:creationId xmlns:a16="http://schemas.microsoft.com/office/drawing/2014/main" id="{0CB76DE0-DF04-4B39-9737-400B251CE411}"/>
              </a:ext>
            </a:extLst>
          </p:cNvPr>
          <p:cNvSpPr txBox="1">
            <a:spLocks/>
          </p:cNvSpPr>
          <p:nvPr/>
        </p:nvSpPr>
        <p:spPr>
          <a:xfrm>
            <a:off x="838200" y="2558418"/>
            <a:ext cx="10515599" cy="796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Impostiamo nelle proprietà di entrambi (tramite click destro), 3 bit di indirizzo («</a:t>
            </a:r>
            <a:r>
              <a:rPr lang="it-IT" sz="2400" dirty="0" err="1"/>
              <a:t>Number</a:t>
            </a:r>
            <a:r>
              <a:rPr lang="it-IT" sz="2400" dirty="0"/>
              <a:t> of </a:t>
            </a:r>
            <a:r>
              <a:rPr lang="it-IT" sz="2400" dirty="0" err="1"/>
              <a:t>Selector</a:t>
            </a:r>
            <a:r>
              <a:rPr lang="it-IT" sz="2400" dirty="0"/>
              <a:t> Bits»)</a:t>
            </a:r>
          </a:p>
        </p:txBody>
      </p:sp>
      <p:sp>
        <p:nvSpPr>
          <p:cNvPr id="12" name="Segnaposto contenuto 9">
            <a:extLst>
              <a:ext uri="{FF2B5EF4-FFF2-40B4-BE49-F238E27FC236}">
                <a16:creationId xmlns:a16="http://schemas.microsoft.com/office/drawing/2014/main" id="{E7157CDA-B0FF-4AC8-B9EA-D82C3523196B}"/>
              </a:ext>
            </a:extLst>
          </p:cNvPr>
          <p:cNvSpPr txBox="1">
            <a:spLocks/>
          </p:cNvSpPr>
          <p:nvPr/>
        </p:nvSpPr>
        <p:spPr>
          <a:xfrm>
            <a:off x="838200" y="5492893"/>
            <a:ext cx="7997433" cy="92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Vediamo come il MUX (sinistra) preveda 8 vie d’ingresso, mentre il DEC (destra) preveda 8 output.</a:t>
            </a:r>
          </a:p>
        </p:txBody>
      </p:sp>
    </p:spTree>
    <p:extLst>
      <p:ext uri="{BB962C8B-B14F-4D97-AF65-F5344CB8AC3E}">
        <p14:creationId xmlns:p14="http://schemas.microsoft.com/office/powerpoint/2010/main" val="1841536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30C3E-F8D6-4707-880C-7722B229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Indirizzamento di MUX e DEC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12792F-0662-4A9A-9AC3-A7771536A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672"/>
            <a:ext cx="10515600" cy="1616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Inseriamo 3 pin di Input (I0, I1, I2) che comporranno il BUS necessario ad indirizzare il MUX e il DEC.</a:t>
            </a:r>
          </a:p>
          <a:p>
            <a:pPr marL="0" indent="0">
              <a:buNone/>
            </a:pPr>
            <a:r>
              <a:rPr lang="it-IT" sz="2400" dirty="0"/>
              <a:t>«Aggreghiamo» i tre segnali in un bus unico tramite uno Splitter opportunamente configurato.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1808F7-4B11-461C-AD55-A2636944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962" y="3135473"/>
            <a:ext cx="2991208" cy="16168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09F36A-4E7A-4269-B8A4-5F7D7073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581" y="4874895"/>
            <a:ext cx="3652838" cy="19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1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D0DA97-AAC6-40BA-9012-64A42ADF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Indirizzamento di MUX e DEC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BC6CE6-1204-4479-BEF4-B0420956E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426"/>
            <a:ext cx="8520547" cy="63817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Possiamo realizzare il seguente circuito: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B3AA893-88B7-9D0F-2D96-90B89575C882}"/>
              </a:ext>
            </a:extLst>
          </p:cNvPr>
          <p:cNvGrpSpPr/>
          <p:nvPr/>
        </p:nvGrpSpPr>
        <p:grpSpPr>
          <a:xfrm>
            <a:off x="3746500" y="2133601"/>
            <a:ext cx="4864100" cy="4516755"/>
            <a:chOff x="3365500" y="1584325"/>
            <a:chExt cx="5791200" cy="516255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36EFE6D-FE1D-406F-800D-D5EE7E7A9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5500" y="1584325"/>
              <a:ext cx="5791200" cy="516255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DDA82C0-8901-46AB-89CA-387FE28DAFBC}"/>
                </a:ext>
              </a:extLst>
            </p:cNvPr>
            <p:cNvSpPr txBox="1"/>
            <p:nvPr/>
          </p:nvSpPr>
          <p:spPr>
            <a:xfrm>
              <a:off x="7327899" y="2011362"/>
              <a:ext cx="1447761" cy="422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MUX 8 vie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42D95F6-5A02-40C4-B154-757D67EFBFC9}"/>
                </a:ext>
              </a:extLst>
            </p:cNvPr>
            <p:cNvSpPr txBox="1"/>
            <p:nvPr/>
          </p:nvSpPr>
          <p:spPr>
            <a:xfrm>
              <a:off x="6261100" y="437911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DEC 3:8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687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175C5-4827-47CC-98BD-2A55ED49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Indirizzamento di MUX e DEC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96A9A0-DE28-4F93-BDED-F6C7BFEE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68" y="1426505"/>
            <a:ext cx="8520547" cy="67627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Avviamo la simulazione per verificare il funzionamento: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F3C52E5-8EB0-4521-BE38-2DEF4AFB7078}"/>
              </a:ext>
            </a:extLst>
          </p:cNvPr>
          <p:cNvSpPr txBox="1">
            <a:spLocks/>
          </p:cNvSpPr>
          <p:nvPr/>
        </p:nvSpPr>
        <p:spPr>
          <a:xfrm>
            <a:off x="7188784" y="2517684"/>
            <a:ext cx="3674433" cy="3706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E’ importante notare che, come è naturale aspettarsi, il bit 0 del BUS d’indirizzo al MUX e al DEC è interpretato come meno significativo. Quindi bisogna prestare molta attenzione a come si «aggregano» i segnali che compongono il BUS tramite lo Splitter.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703F91D4-C0FD-2671-2068-D662AEAF2464}"/>
              </a:ext>
            </a:extLst>
          </p:cNvPr>
          <p:cNvGrpSpPr/>
          <p:nvPr/>
        </p:nvGrpSpPr>
        <p:grpSpPr>
          <a:xfrm>
            <a:off x="1328783" y="2138679"/>
            <a:ext cx="4452257" cy="4303217"/>
            <a:chOff x="1770743" y="1603373"/>
            <a:chExt cx="5225703" cy="498584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45EF920A-C496-4747-AB6F-4BCAD6990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0743" y="1603373"/>
              <a:ext cx="5225703" cy="4819652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08ECD6C-0BD2-4A81-93A9-00ADEDDC7AF4}"/>
                </a:ext>
              </a:extLst>
            </p:cNvPr>
            <p:cNvSpPr txBox="1"/>
            <p:nvPr/>
          </p:nvSpPr>
          <p:spPr>
            <a:xfrm>
              <a:off x="2082468" y="5900698"/>
              <a:ext cx="2400300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0b110 -&gt; «6» decimale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CAE75B34-031D-4FE9-8771-B001B02DBBED}"/>
                </a:ext>
              </a:extLst>
            </p:cNvPr>
            <p:cNvCxnSpPr>
              <a:cxnSpLocks/>
            </p:cNvCxnSpPr>
            <p:nvPr/>
          </p:nvCxnSpPr>
          <p:spPr>
            <a:xfrm>
              <a:off x="2418442" y="5346701"/>
              <a:ext cx="368300" cy="4327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FD266861-13FF-4C94-B368-A8CA3D7F97AC}"/>
                </a:ext>
              </a:extLst>
            </p:cNvPr>
            <p:cNvSpPr/>
            <p:nvPr/>
          </p:nvSpPr>
          <p:spPr>
            <a:xfrm>
              <a:off x="6533242" y="5716032"/>
              <a:ext cx="391390" cy="3693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" name="Connettore curvo 10">
              <a:extLst>
                <a:ext uri="{FF2B5EF4-FFF2-40B4-BE49-F238E27FC236}">
                  <a16:creationId xmlns:a16="http://schemas.microsoft.com/office/drawing/2014/main" id="{CE0D9E21-A933-48C5-85ED-54A943009FD5}"/>
                </a:ext>
              </a:extLst>
            </p:cNvPr>
            <p:cNvCxnSpPr>
              <a:cxnSpLocks/>
              <a:stCxn id="6" idx="2"/>
              <a:endCxn id="9" idx="6"/>
            </p:cNvCxnSpPr>
            <p:nvPr/>
          </p:nvCxnSpPr>
          <p:spPr>
            <a:xfrm rot="5400000" flipH="1" flipV="1">
              <a:off x="4717800" y="4382386"/>
              <a:ext cx="688519" cy="3725144"/>
            </a:xfrm>
            <a:prstGeom prst="curvedConnector4">
              <a:avLst>
                <a:gd name="adj1" fmla="val -33202"/>
                <a:gd name="adj2" fmla="val 106137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61B5DB8F-D5AB-41B3-B09B-860340F71492}"/>
                </a:ext>
              </a:extLst>
            </p:cNvPr>
            <p:cNvCxnSpPr>
              <a:cxnSpLocks/>
            </p:cNvCxnSpPr>
            <p:nvPr/>
          </p:nvCxnSpPr>
          <p:spPr>
            <a:xfrm>
              <a:off x="4926692" y="3152775"/>
              <a:ext cx="698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6929389F-CF80-48F7-8223-DB481BE34B4D}"/>
                </a:ext>
              </a:extLst>
            </p:cNvPr>
            <p:cNvCxnSpPr>
              <a:cxnSpLocks/>
            </p:cNvCxnSpPr>
            <p:nvPr/>
          </p:nvCxnSpPr>
          <p:spPr>
            <a:xfrm>
              <a:off x="5050517" y="2873375"/>
              <a:ext cx="698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1311C921-E055-4889-8245-A408AFECBF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2518" y="2863851"/>
              <a:ext cx="0" cy="984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25D9DD29-EE0A-4576-B1DF-387D11FB2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2518" y="2984501"/>
              <a:ext cx="0" cy="793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AD1EEB5C-76F7-4484-90D1-4B6983F61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3094" y="3086101"/>
              <a:ext cx="0" cy="793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37FD8591-8C52-4409-92A7-D840F592D3E4}"/>
                </a:ext>
              </a:extLst>
            </p:cNvPr>
            <p:cNvSpPr/>
            <p:nvPr/>
          </p:nvSpPr>
          <p:spPr>
            <a:xfrm>
              <a:off x="3380467" y="3416815"/>
              <a:ext cx="391390" cy="3693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8" name="Connettore curvo 27">
              <a:extLst>
                <a:ext uri="{FF2B5EF4-FFF2-40B4-BE49-F238E27FC236}">
                  <a16:creationId xmlns:a16="http://schemas.microsoft.com/office/drawing/2014/main" id="{EB54813B-C8FC-47EE-B832-820B609C69AD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rot="10800000" flipH="1">
              <a:off x="2082468" y="2779454"/>
              <a:ext cx="2968048" cy="3486598"/>
            </a:xfrm>
            <a:prstGeom prst="curvedConnector4">
              <a:avLst>
                <a:gd name="adj1" fmla="val -7702"/>
                <a:gd name="adj2" fmla="val 54634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446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61FF-A4C0-491C-B2A4-6BDCA42D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Digital – Interfaccia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1DED-3DCB-46D5-AC10-B91E25B1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657"/>
            <a:ext cx="10581639" cy="457010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Nel menu «</a:t>
            </a:r>
            <a:r>
              <a:rPr lang="it-IT" dirty="0" err="1"/>
              <a:t>View</a:t>
            </a:r>
            <a:r>
              <a:rPr lang="it-IT" dirty="0"/>
              <a:t>» abilitare il flag «Component </a:t>
            </a:r>
            <a:r>
              <a:rPr lang="it-IT" dirty="0" err="1"/>
              <a:t>Tree</a:t>
            </a:r>
            <a:r>
              <a:rPr lang="it-IT" dirty="0"/>
              <a:t> </a:t>
            </a:r>
            <a:r>
              <a:rPr lang="it-IT" dirty="0" err="1"/>
              <a:t>View</a:t>
            </a:r>
            <a:r>
              <a:rPr lang="it-IT" dirty="0"/>
              <a:t>» (è possibile anche premere il tasto F5)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6653D-EED9-465F-80D4-6627198CC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0" t="3873" r="17087" b="8619"/>
          <a:stretch/>
        </p:blipFill>
        <p:spPr>
          <a:xfrm>
            <a:off x="3782240" y="2699813"/>
            <a:ext cx="4627520" cy="34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6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FEFC-B495-40F2-BCC2-14C718BC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Digital – Interfaccia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BF4A8-D7B7-4B15-AD5E-079F5A41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142"/>
            <a:ext cx="10647680" cy="178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 caso in cui i componenti presentino forme non standard è possibile impostare le forme standard cliccando su «</a:t>
            </a:r>
            <a:r>
              <a:rPr lang="it-IT" dirty="0" err="1"/>
              <a:t>Edit</a:t>
            </a:r>
            <a:r>
              <a:rPr lang="it-IT" dirty="0"/>
              <a:t> &gt;&gt; Settings» e spuntando «Use IEEE…»</a:t>
            </a:r>
            <a:endParaRPr lang="en-US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3127CBC-1EDD-47C4-B0F7-D4A9F3866B33}"/>
              </a:ext>
            </a:extLst>
          </p:cNvPr>
          <p:cNvGrpSpPr/>
          <p:nvPr/>
        </p:nvGrpSpPr>
        <p:grpSpPr>
          <a:xfrm>
            <a:off x="3743960" y="2861980"/>
            <a:ext cx="4131500" cy="2989370"/>
            <a:chOff x="2220822" y="2548464"/>
            <a:chExt cx="4660789" cy="35103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FA858E-A244-48CB-B4A5-54C3B6C11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822" y="2548464"/>
              <a:ext cx="4660789" cy="351034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3D6319-09E1-4A60-B888-05BAEC35E3D0}"/>
                </a:ext>
              </a:extLst>
            </p:cNvPr>
            <p:cNvSpPr/>
            <p:nvPr/>
          </p:nvSpPr>
          <p:spPr>
            <a:xfrm>
              <a:off x="3569441" y="3764880"/>
              <a:ext cx="1002559" cy="1456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93968E2-014B-457E-90E8-15ADCAC7CF10}"/>
                </a:ext>
              </a:extLst>
            </p:cNvPr>
            <p:cNvCxnSpPr>
              <a:cxnSpLocks/>
            </p:cNvCxnSpPr>
            <p:nvPr/>
          </p:nvCxnSpPr>
          <p:spPr>
            <a:xfrm>
              <a:off x="3174574" y="3429000"/>
              <a:ext cx="284085" cy="3084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E19373-758A-42A3-8692-54F7013C230F}"/>
              </a:ext>
            </a:extLst>
          </p:cNvPr>
          <p:cNvSpPr txBox="1"/>
          <p:nvPr/>
        </p:nvSpPr>
        <p:spPr>
          <a:xfrm>
            <a:off x="1936983" y="6092765"/>
            <a:ext cx="8318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N.B. E’ necessario riavviare il programma per rendere effettiva l’impostazione.</a:t>
            </a:r>
          </a:p>
        </p:txBody>
      </p:sp>
    </p:spTree>
    <p:extLst>
      <p:ext uri="{BB962C8B-B14F-4D97-AF65-F5344CB8AC3E}">
        <p14:creationId xmlns:p14="http://schemas.microsoft.com/office/powerpoint/2010/main" val="362571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4813-C316-43B4-8EA9-445F99F9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Digital – Interfaccia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1796E-5094-4B6F-8A37-71F472EE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715" y="1584643"/>
            <a:ext cx="6618490" cy="498481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4CA8F8E-38B0-41C8-BCFA-40251C56A2FB}"/>
              </a:ext>
            </a:extLst>
          </p:cNvPr>
          <p:cNvGrpSpPr/>
          <p:nvPr/>
        </p:nvGrpSpPr>
        <p:grpSpPr>
          <a:xfrm>
            <a:off x="4029033" y="2185535"/>
            <a:ext cx="5564173" cy="4383921"/>
            <a:chOff x="2317072" y="1926454"/>
            <a:chExt cx="5564173" cy="43839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CE1BCB-F985-4613-A766-A417A3CAE7DB}"/>
                </a:ext>
              </a:extLst>
            </p:cNvPr>
            <p:cNvSpPr/>
            <p:nvPr/>
          </p:nvSpPr>
          <p:spPr>
            <a:xfrm>
              <a:off x="2317072" y="1926454"/>
              <a:ext cx="5564173" cy="438392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B96BC3-0462-4C62-9DD8-5013CC99281B}"/>
                </a:ext>
              </a:extLst>
            </p:cNvPr>
            <p:cNvSpPr txBox="1"/>
            <p:nvPr/>
          </p:nvSpPr>
          <p:spPr>
            <a:xfrm>
              <a:off x="3346882" y="3855699"/>
              <a:ext cx="3488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Area di lavoro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2E621B-E7F2-4749-A239-3FC5D542BC0C}"/>
              </a:ext>
            </a:extLst>
          </p:cNvPr>
          <p:cNvGrpSpPr/>
          <p:nvPr/>
        </p:nvGrpSpPr>
        <p:grpSpPr>
          <a:xfrm>
            <a:off x="2974716" y="1912629"/>
            <a:ext cx="4401444" cy="313763"/>
            <a:chOff x="1262755" y="1597981"/>
            <a:chExt cx="4285789" cy="36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C872CB-DC9F-459A-ABCB-D0A1A2FAD9E8}"/>
                </a:ext>
              </a:extLst>
            </p:cNvPr>
            <p:cNvSpPr/>
            <p:nvPr/>
          </p:nvSpPr>
          <p:spPr>
            <a:xfrm>
              <a:off x="1262755" y="1597981"/>
              <a:ext cx="4285789" cy="32847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9417F4-52C2-41AE-80D7-603BDF97BC33}"/>
                </a:ext>
              </a:extLst>
            </p:cNvPr>
            <p:cNvSpPr txBox="1"/>
            <p:nvPr/>
          </p:nvSpPr>
          <p:spPr>
            <a:xfrm>
              <a:off x="2441358" y="1597981"/>
              <a:ext cx="2201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Barra Dei Comandi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E5A020-823C-4323-9263-5B0DF89BAA79}"/>
              </a:ext>
            </a:extLst>
          </p:cNvPr>
          <p:cNvGrpSpPr/>
          <p:nvPr/>
        </p:nvGrpSpPr>
        <p:grpSpPr>
          <a:xfrm>
            <a:off x="2974715" y="2185535"/>
            <a:ext cx="1038688" cy="4383921"/>
            <a:chOff x="1262755" y="1926454"/>
            <a:chExt cx="1038688" cy="43839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278B38-0825-437E-9249-77052B71F1E2}"/>
                </a:ext>
              </a:extLst>
            </p:cNvPr>
            <p:cNvSpPr/>
            <p:nvPr/>
          </p:nvSpPr>
          <p:spPr>
            <a:xfrm>
              <a:off x="1262755" y="1926454"/>
              <a:ext cx="1038688" cy="4383921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CCA222-7FE7-40EF-BD7E-3B8FA8D9E8BF}"/>
                </a:ext>
              </a:extLst>
            </p:cNvPr>
            <p:cNvSpPr txBox="1"/>
            <p:nvPr/>
          </p:nvSpPr>
          <p:spPr>
            <a:xfrm rot="16200000">
              <a:off x="-92153" y="3823603"/>
              <a:ext cx="3719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Menù dei componenti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96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263A-31B0-460B-88EF-CE772234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Digital – Elementi 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9641-064E-4890-AACA-FD3C2EA1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120"/>
            <a:ext cx="8520547" cy="3521645"/>
          </a:xfrm>
        </p:spPr>
        <p:txBody>
          <a:bodyPr/>
          <a:lstStyle/>
          <a:p>
            <a:r>
              <a:rPr lang="it-IT" dirty="0"/>
              <a:t>La creazione di una rete logica in Digital si divide in due step: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u="sng" dirty="0"/>
              <a:t>Design della rete</a:t>
            </a:r>
            <a:r>
              <a:rPr lang="it-IT" dirty="0"/>
              <a:t>: i componenti elementari che compongono la rete vengono posizionati sull’area di lavoro e connessi tra di loro per creare il circuito logico.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u="sng" dirty="0"/>
              <a:t>Simulazione della rete</a:t>
            </a:r>
            <a:r>
              <a:rPr lang="it-IT" dirty="0"/>
              <a:t>: si simula il comportamento della rete in maniera interattiva premendo il pulsante «play» nella barra dei comandi.</a:t>
            </a:r>
            <a:endParaRPr lang="en-US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4A3CB-C951-44B8-96B5-5732B4873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87" t="3517" r="17083" b="81174"/>
          <a:stretch/>
        </p:blipFill>
        <p:spPr>
          <a:xfrm>
            <a:off x="2390775" y="5001196"/>
            <a:ext cx="7200000" cy="9432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4F34E7-0697-4361-A5D9-3439BFF885B5}"/>
              </a:ext>
            </a:extLst>
          </p:cNvPr>
          <p:cNvSpPr/>
          <p:nvPr/>
        </p:nvSpPr>
        <p:spPr>
          <a:xfrm>
            <a:off x="5263516" y="5347271"/>
            <a:ext cx="390525" cy="35820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8DD4-749D-429B-98C5-25A43F2E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Circuito 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21D9-487C-4C19-946E-55DF63EF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909"/>
            <a:ext cx="10515600" cy="1753062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Proviamo a creare un semplice circuito AND tra due input ad 1 bit.</a:t>
            </a:r>
          </a:p>
          <a:p>
            <a:pPr marL="0" indent="0">
              <a:buNone/>
            </a:pPr>
            <a:r>
              <a:rPr lang="it-IT" sz="2400" dirty="0"/>
              <a:t>Creiamo due pin di input, un componente di AND e un pin di output selezionandoli dal menu di sinistra.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006D86-3236-1096-EAC3-EEAF48BA5D39}"/>
              </a:ext>
            </a:extLst>
          </p:cNvPr>
          <p:cNvGrpSpPr/>
          <p:nvPr/>
        </p:nvGrpSpPr>
        <p:grpSpPr>
          <a:xfrm>
            <a:off x="3576159" y="2914132"/>
            <a:ext cx="5039682" cy="3578743"/>
            <a:chOff x="3352478" y="2303755"/>
            <a:chExt cx="5760000" cy="43382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ED58D5-1738-4001-B042-7796AE293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478" y="2303755"/>
              <a:ext cx="5760000" cy="43382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5B3852-1E3F-4A31-B6CB-8A780D77AF1D}"/>
                </a:ext>
              </a:extLst>
            </p:cNvPr>
            <p:cNvSpPr/>
            <p:nvPr/>
          </p:nvSpPr>
          <p:spPr>
            <a:xfrm>
              <a:off x="3434365" y="3053421"/>
              <a:ext cx="784500" cy="1765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C614F4-1532-4F5F-8857-B45B192385AA}"/>
                </a:ext>
              </a:extLst>
            </p:cNvPr>
            <p:cNvSpPr/>
            <p:nvPr/>
          </p:nvSpPr>
          <p:spPr>
            <a:xfrm>
              <a:off x="3434365" y="4614664"/>
              <a:ext cx="784500" cy="938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CFED6C-F5F8-4F14-9A75-87F8CE878C0B}"/>
                </a:ext>
              </a:extLst>
            </p:cNvPr>
            <p:cNvSpPr/>
            <p:nvPr/>
          </p:nvSpPr>
          <p:spPr>
            <a:xfrm>
              <a:off x="3434365" y="4800414"/>
              <a:ext cx="784500" cy="938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080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88AF-5EC1-465F-90E5-1B7F617F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Circuito 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85F8-7126-41AB-AAE2-D41AD9C9F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348"/>
            <a:ext cx="10424160" cy="1182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Colleghiamo le componenti tramite click del mouse per completare il circuito.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B0C41-A825-4F16-8F6B-6760A2075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78" y="2519680"/>
            <a:ext cx="5055161" cy="38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82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2027</Words>
  <Application>Microsoft Macintosh PowerPoint</Application>
  <PresentationFormat>Widescreen</PresentationFormat>
  <Paragraphs>340</Paragraphs>
  <Slides>39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Carlito</vt:lpstr>
      <vt:lpstr>Tema di Office</vt:lpstr>
      <vt:lpstr>Digital</vt:lpstr>
      <vt:lpstr>Digital</vt:lpstr>
      <vt:lpstr>Digital - Interfaccia</vt:lpstr>
      <vt:lpstr>Digital – Interfaccia</vt:lpstr>
      <vt:lpstr>Digital – Interfaccia</vt:lpstr>
      <vt:lpstr>Digital – Interfaccia</vt:lpstr>
      <vt:lpstr>Digital – Elementi Base</vt:lpstr>
      <vt:lpstr>Circuito AND</vt:lpstr>
      <vt:lpstr>Circuito AND</vt:lpstr>
      <vt:lpstr>Circuito AND</vt:lpstr>
      <vt:lpstr>Circuito AND</vt:lpstr>
      <vt:lpstr>Circuito AND</vt:lpstr>
      <vt:lpstr>Circuito AND</vt:lpstr>
      <vt:lpstr>Circuito AND</vt:lpstr>
      <vt:lpstr>Circuito AND</vt:lpstr>
      <vt:lpstr>Circuito AND</vt:lpstr>
      <vt:lpstr>Simuliamo qualche rete logica!</vt:lpstr>
      <vt:lpstr>Half Adder</vt:lpstr>
      <vt:lpstr>Half Adder</vt:lpstr>
      <vt:lpstr>Half Adder</vt:lpstr>
      <vt:lpstr>Salvare il Circuito</vt:lpstr>
      <vt:lpstr>Creare Nuovo Progetto</vt:lpstr>
      <vt:lpstr>Full Adder: 2 HA e OR</vt:lpstr>
      <vt:lpstr>Importare Circuito Custom</vt:lpstr>
      <vt:lpstr>Full Adder: 2 HA e OR</vt:lpstr>
      <vt:lpstr>Full Adder: Sintesi Canonica</vt:lpstr>
      <vt:lpstr>Full Adder: Sintesi Minima</vt:lpstr>
      <vt:lpstr>Mux a 2 vie</vt:lpstr>
      <vt:lpstr>Mux a 2 vie</vt:lpstr>
      <vt:lpstr>Gestione di BUS di segnali</vt:lpstr>
      <vt:lpstr>Gestione di BUS di segnali</vt:lpstr>
      <vt:lpstr>Gestione di BUS di segnali</vt:lpstr>
      <vt:lpstr>Formato dei numeri</vt:lpstr>
      <vt:lpstr>Formato dei numeri</vt:lpstr>
      <vt:lpstr>Adder a 4 bit</vt:lpstr>
      <vt:lpstr>Indirizzamento di MUX e DEC</vt:lpstr>
      <vt:lpstr>Indirizzamento di MUX e DEC</vt:lpstr>
      <vt:lpstr>Indirizzamento di MUX e DEC</vt:lpstr>
      <vt:lpstr>Indirizzamento di MUX e DEC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</dc:title>
  <dc:creator>Pierluigi Zama Ramirez</dc:creator>
  <cp:lastModifiedBy>Matteo Poggi</cp:lastModifiedBy>
  <cp:revision>4</cp:revision>
  <dcterms:created xsi:type="dcterms:W3CDTF">2022-11-22T13:00:08Z</dcterms:created>
  <dcterms:modified xsi:type="dcterms:W3CDTF">2024-11-04T14:00:39Z</dcterms:modified>
</cp:coreProperties>
</file>